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74" r:id="rId1"/>
  </p:sldMasterIdLst>
  <p:notesMasterIdLst>
    <p:notesMasterId r:id="rId20"/>
  </p:notesMasterIdLst>
  <p:handoutMasterIdLst>
    <p:handoutMasterId r:id="rId21"/>
  </p:handoutMasterIdLst>
  <p:sldIdLst>
    <p:sldId id="257" r:id="rId2"/>
    <p:sldId id="1098" r:id="rId3"/>
    <p:sldId id="1066" r:id="rId4"/>
    <p:sldId id="1103" r:id="rId5"/>
    <p:sldId id="1104" r:id="rId6"/>
    <p:sldId id="1105" r:id="rId7"/>
    <p:sldId id="1108" r:id="rId8"/>
    <p:sldId id="1106" r:id="rId9"/>
    <p:sldId id="1107" r:id="rId10"/>
    <p:sldId id="1109" r:id="rId11"/>
    <p:sldId id="1110" r:id="rId12"/>
    <p:sldId id="1111" r:id="rId13"/>
    <p:sldId id="1112" r:id="rId14"/>
    <p:sldId id="1100" r:id="rId15"/>
    <p:sldId id="1101" r:id="rId16"/>
    <p:sldId id="1102" r:id="rId17"/>
    <p:sldId id="1099" r:id="rId18"/>
    <p:sldId id="1024" r:id="rId19"/>
  </p:sldIdLst>
  <p:sldSz cx="9144000" cy="6858000" type="screen4x3"/>
  <p:notesSz cx="6858000" cy="9144000"/>
  <p:custShowLst>
    <p:custShow name="自定义放映 1" id="0">
      <p:sldLst/>
    </p:custShow>
  </p:custShow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27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1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FF"/>
    <a:srgbClr val="002060"/>
    <a:srgbClr val="007A37"/>
    <a:srgbClr val="D75CDA"/>
    <a:srgbClr val="AEF4F4"/>
    <a:srgbClr val="FF535D"/>
    <a:srgbClr val="6DB37C"/>
    <a:srgbClr val="C6BC3A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8" autoAdjust="0"/>
    <p:restoredTop sz="82452" autoAdjust="0"/>
  </p:normalViewPr>
  <p:slideViewPr>
    <p:cSldViewPr>
      <p:cViewPr varScale="1">
        <p:scale>
          <a:sx n="79" d="100"/>
          <a:sy n="79" d="100"/>
        </p:scale>
        <p:origin x="1264" y="72"/>
      </p:cViewPr>
      <p:guideLst>
        <p:guide orient="horz" pos="2117"/>
        <p:guide pos="273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FA9C243-067B-CA4E-A842-0A4F40743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53E9E0-89E2-4B47-B8D8-EFC899E8C1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D247A-8183-7541-ABCF-6232F500A679}" type="datetime1">
              <a:rPr kumimoji="1" lang="en-US" altLang="zh-CN" smtClean="0"/>
              <a:t>6/6/2022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A8A920-1517-E241-B6F2-1D96AEE233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zh-CN"/>
              <a:t>(#)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BD611D-6B67-594B-B9A7-7B8640F3B2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B5C19-C914-454D-BA06-03E8262F8A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5928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DA76AF4-C969-DC4D-895C-342B189FF026}" type="datetime1">
              <a:rPr lang="en-US" altLang="zh-CN" smtClean="0"/>
              <a:t>6/6/2022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zh-CN"/>
              <a:t>(#)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7D6CAB4-8167-4192-A545-D06EBE846D4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916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5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900" b="0" baseline="0">
                <a:latin typeface="宋体" panose="02010600030101010101" pitchFamily="2" charset="-122"/>
                <a:sym typeface="宋体" panose="02010600030101010101" pitchFamily="2" charset="-122"/>
              </a:rPr>
              <a:t>第三章是主要的内容，讲大数据、新算法、高性能计算具体在地震学中能做什么</a:t>
            </a: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900" b="0" baseline="0">
                <a:latin typeface="宋体" panose="02010600030101010101" pitchFamily="2" charset="-122"/>
                <a:sym typeface="宋体" panose="02010600030101010101" pitchFamily="2" charset="-122"/>
              </a:rPr>
              <a:t>第四章更宏观，讨论的是整个地震学界面临的一些挑战（包括大数据可能解决的和大数据带来的）</a:t>
            </a: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900" b="0" baseline="0">
                <a:latin typeface="宋体" panose="02010600030101010101" pitchFamily="2" charset="-122"/>
                <a:sym typeface="宋体" panose="02010600030101010101" pitchFamily="2" charset="-122"/>
              </a:rPr>
              <a:t>第五章进行总结</a:t>
            </a: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31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141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02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967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781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470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139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796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92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虚源波场的方法（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</a:t>
            </a: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0312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318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探讨震源过程的基础是震源的观测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644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451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划定一定的时间空间范围，找到地震事件与台站。逐个下载数据。</a:t>
            </a:r>
            <a:endParaRPr lang="en-US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对于少量数据还好，对于大量数据则可能效率很低速度很慢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484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49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610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"/>
          <p:cNvSpPr/>
          <p:nvPr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30" name="成组"/>
          <p:cNvGrpSpPr/>
          <p:nvPr/>
        </p:nvGrpSpPr>
        <p:grpSpPr>
          <a:xfrm>
            <a:off x="268" y="2804903"/>
            <a:ext cx="5103262" cy="1875"/>
            <a:chOff x="0" y="25497"/>
            <a:chExt cx="7257971" cy="2665"/>
          </a:xfrm>
        </p:grpSpPr>
        <p:sp>
          <p:nvSpPr>
            <p:cNvPr id="28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29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pic>
        <p:nvPicPr>
          <p:cNvPr id="31" name="image5.png" descr="image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766561" y="168356"/>
            <a:ext cx="1071563" cy="1071563"/>
          </a:xfrm>
          <a:prstGeom prst="rect">
            <a:avLst/>
          </a:prstGeom>
        </p:spPr>
      </p:pic>
      <p:sp>
        <p:nvSpPr>
          <p:cNvPr id="3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48258" y="1634133"/>
            <a:ext cx="8447484" cy="821531"/>
          </a:xfrm>
          <a:prstGeom prst="rect">
            <a:avLst/>
          </a:prstGeom>
        </p:spPr>
        <p:txBody>
          <a:bodyPr/>
          <a:lstStyle>
            <a:lvl1pPr algn="ctr">
              <a:lnSpc>
                <a:spcPts val="5345"/>
              </a:lnSpc>
              <a:defRPr sz="4500" b="1">
                <a:latin typeface="+mn-lt"/>
                <a:ea typeface="+mn-ea"/>
                <a:cs typeface="+mn-cs"/>
                <a:sym typeface="Optima"/>
              </a:defRPr>
            </a:lvl1pPr>
          </a:lstStyle>
          <a:p>
            <a:r>
              <a:t>标题文本</a:t>
            </a:r>
          </a:p>
        </p:txBody>
      </p:sp>
      <p:grpSp>
        <p:nvGrpSpPr>
          <p:cNvPr id="35" name="成组"/>
          <p:cNvGrpSpPr/>
          <p:nvPr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33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34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36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39516" y="4259461"/>
            <a:ext cx="5464969" cy="1830412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algn="ctr">
              <a:spcBef>
                <a:spcPts val="1475"/>
              </a:spcBef>
            </a:lvl3pPr>
            <a:lvl4pPr algn="ctr">
              <a:spcBef>
                <a:spcPts val="1475"/>
              </a:spcBef>
            </a:lvl4pPr>
            <a:lvl5pPr algn="ctr">
              <a:spcBef>
                <a:spcPts val="1475"/>
              </a:spcBef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A0F55F-3A32-6649-84E0-D2C5E29F42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0733308-179D-F74E-925A-48591986E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908"/>
            <a:ext cx="6858000" cy="2387576"/>
          </a:xfrm>
        </p:spPr>
        <p:txBody>
          <a:bodyPr anchor="b"/>
          <a:lstStyle>
            <a:lvl1pPr algn="ctr">
              <a:defRPr sz="42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13"/>
            <a:ext cx="6858000" cy="1655340"/>
          </a:xfrm>
        </p:spPr>
        <p:txBody>
          <a:bodyPr/>
          <a:lstStyle>
            <a:lvl1pPr marL="0" indent="0" algn="ctr">
              <a:buNone/>
              <a:defRPr sz="1685"/>
            </a:lvl1pPr>
            <a:lvl2pPr marL="321310" indent="0" algn="ctr">
              <a:buNone/>
              <a:defRPr sz="1405"/>
            </a:lvl2pPr>
            <a:lvl3pPr marL="642620" indent="0" algn="ctr">
              <a:buNone/>
              <a:defRPr sz="1265"/>
            </a:lvl3pPr>
            <a:lvl4pPr marL="964565" indent="0" algn="ctr">
              <a:buNone/>
              <a:defRPr sz="1125"/>
            </a:lvl4pPr>
            <a:lvl5pPr marL="1285875" indent="0" algn="ctr">
              <a:buNone/>
              <a:defRPr sz="1125"/>
            </a:lvl5pPr>
            <a:lvl6pPr marL="1607185" indent="0" algn="ctr">
              <a:buNone/>
              <a:defRPr sz="1125"/>
            </a:lvl6pPr>
            <a:lvl7pPr marL="1928495" indent="0" algn="ctr">
              <a:buNone/>
              <a:defRPr sz="1125"/>
            </a:lvl7pPr>
            <a:lvl8pPr marL="2250440" indent="0" algn="ctr">
              <a:buNone/>
              <a:defRPr sz="1125"/>
            </a:lvl8pPr>
            <a:lvl9pPr marL="2571750" indent="0" algn="ctr">
              <a:buNone/>
              <a:defRPr sz="11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73F40-2E1F-974C-9550-FABE87757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44C5E9-6141-C94B-9698-56D4A352D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8E62F3-DB05-EB4C-8CC9-B7DD19C6A0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B014BE-13F2-6A4E-BD5E-B82ADC66E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EC0F3E-421A-1844-8945-7FA07D12B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E0F48-E1F0-9E46-A064-FEA9A2555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76052-F8EE-6B40-9F79-F8BE689834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3D3863-CCF3-A245-949D-B5CAA7BA9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54617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2919" y="69653"/>
            <a:ext cx="8368902" cy="68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2919" y="985838"/>
            <a:ext cx="8368902" cy="550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8" name="成组"/>
          <p:cNvGrpSpPr/>
          <p:nvPr userDrawn="1"/>
        </p:nvGrpSpPr>
        <p:grpSpPr>
          <a:xfrm>
            <a:off x="268" y="840372"/>
            <a:ext cx="5103262" cy="1875"/>
            <a:chOff x="0" y="25497"/>
            <a:chExt cx="7257971" cy="2665"/>
          </a:xfrm>
        </p:grpSpPr>
        <p:sp>
          <p:nvSpPr>
            <p:cNvPr id="9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10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grpSp>
        <p:nvGrpSpPr>
          <p:cNvPr id="11" name="成组"/>
          <p:cNvGrpSpPr/>
          <p:nvPr userDrawn="1"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12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13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1B5C47D-A0A1-6E48-BF41-8CEE56663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4B3ACAF-9293-0B4F-9D3D-E9C41DF0B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hdr="0" ftr="0" dt="0"/>
  <p:txStyles>
    <p:titleStyle>
      <a:lvl1pPr algn="l" defTabSz="64262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</p:titleStyle>
    <p:bodyStyle>
      <a:lvl1pPr marL="160655" indent="-160655" algn="l" defTabSz="64262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p"/>
        <a:defRPr sz="2800" kern="1200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481965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803910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125220" indent="-160655" algn="l" defTabSz="642620" rtl="0" eaLnBrk="1" latinLnBrk="0" hangingPunct="1">
        <a:lnSpc>
          <a:spcPct val="120000"/>
        </a:lnSpc>
        <a:spcBef>
          <a:spcPts val="42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144653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176784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208978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41109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73240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25044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57175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5.em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/>
          <p:nvPr/>
        </p:nvSpPr>
        <p:spPr bwMode="auto">
          <a:xfrm>
            <a:off x="431540" y="2106226"/>
            <a:ext cx="8280920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3200" b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1979712" y="4890748"/>
            <a:ext cx="5076056" cy="1112112"/>
          </a:xfrm>
          <a:prstGeom prst="rect">
            <a:avLst/>
          </a:prstGeom>
          <a:noFill/>
          <a:ln>
            <a:noFill/>
          </a:ln>
        </p:spPr>
        <p:txBody>
          <a:bodyPr lIns="64727" tIns="32364" rIns="64727" bIns="32364" anchor="ctr"/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Lucida Grande" panose="020B0600040502020204" pitchFamily="34" charset="0"/>
              </a:rPr>
              <a:t>报告人：彭宏睿</a:t>
            </a:r>
            <a:endParaRPr lang="en-US" altLang="zh-CN" sz="2400" b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Lucida Grande" panose="020B06000405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zh-CN" sz="24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Lucida Grande" panose="020B0600040502020204" pitchFamily="34" charset="0"/>
              </a:rPr>
              <a:t>2022/5/23</a:t>
            </a:r>
            <a:endParaRPr lang="en-US" altLang="zh-CN" sz="2400" b="1" dirty="0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74C596-DDFA-494E-BB05-293EA42D9087}"/>
              </a:ext>
            </a:extLst>
          </p:cNvPr>
          <p:cNvSpPr/>
          <p:nvPr/>
        </p:nvSpPr>
        <p:spPr>
          <a:xfrm>
            <a:off x="2286000" y="5756639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zh-CN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022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年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月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21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日</a:t>
            </a:r>
            <a:endParaRPr lang="en-US" altLang="zh-CN" sz="2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B949A-1E06-C944-A9FF-ACA83BC04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116632"/>
            <a:ext cx="2847349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2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组会报告</a:t>
            </a:r>
            <a:endParaRPr lang="en-US" altLang="zh-CN" sz="22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657869A0-03D3-4E7A-92CA-E512DF79F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05" y="116632"/>
            <a:ext cx="1434904" cy="143490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06D1B7B-1BF8-4D5B-A2FF-F6B595C2CD63}"/>
              </a:ext>
            </a:extLst>
          </p:cNvPr>
          <p:cNvSpPr/>
          <p:nvPr/>
        </p:nvSpPr>
        <p:spPr>
          <a:xfrm>
            <a:off x="827584" y="2060848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Big Data Seismology</a:t>
            </a:r>
          </a:p>
          <a:p>
            <a:pPr algn="ctr"/>
            <a:r>
              <a:rPr lang="en-US" altLang="zh-CN" sz="40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(Chapter 3-5)</a:t>
            </a:r>
            <a:endParaRPr lang="en-US" altLang="zh-CN" sz="4000" b="1" dirty="0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BEB949A-1E06-C944-A9FF-ACA83BC04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231537-EE30-424C-B0B3-956FA082B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</a:t>
            </a:fld>
            <a:endParaRPr lang="x-none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26BF3B-9DF4-40A3-8E58-B084330012E4}"/>
              </a:ext>
            </a:extLst>
          </p:cNvPr>
          <p:cNvSpPr txBox="1"/>
          <p:nvPr/>
        </p:nvSpPr>
        <p:spPr>
          <a:xfrm>
            <a:off x="827584" y="1333798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3: Science Enabled by Big Data Seismology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Earthquake Source Processes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Non-Earthquake Sources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endParaRPr lang="en-US" altLang="zh-CN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4: Challenges and Opportunities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Streaming, Real-Time Network Data, and Implications for Hazard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Accessibility and Sharing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</a:p>
          <a:p>
            <a:pPr marL="913130" lvl="1" indent="-457200">
              <a:buFont typeface="Arial" panose="020B0604020202020204" pitchFamily="34" charset="0"/>
              <a:buChar char="•"/>
            </a:pPr>
            <a:endParaRPr lang="en-US" altLang="zh-CN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5: Conclusions</a:t>
            </a:r>
            <a:endParaRPr lang="zh-CN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6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2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大数据地震学：震源过程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高分辨率地震目录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ADC9352-BD98-4E5A-AE1F-A6109545B8ED}"/>
              </a:ext>
            </a:extLst>
          </p:cNvPr>
          <p:cNvGrpSpPr/>
          <p:nvPr/>
        </p:nvGrpSpPr>
        <p:grpSpPr>
          <a:xfrm>
            <a:off x="683568" y="1178669"/>
            <a:ext cx="7995528" cy="5360243"/>
            <a:chOff x="396044" y="1154390"/>
            <a:chExt cx="8335982" cy="5630444"/>
          </a:xfrm>
        </p:grpSpPr>
        <p:pic>
          <p:nvPicPr>
            <p:cNvPr id="10" name="Picture 2" descr="https://gimg2.baidu.com/image_search/src=http%3A%2F%2Fwww.cgs.gov.cn%2Fgzdt%2Fzsdw%2F201603%2FW020160309234931032214.jpg&amp;refer=http%3A%2F%2Fwww.cgs.gov.cn&amp;app=2002&amp;size=f9999,10000&amp;q=a80&amp;n=0&amp;g=0n&amp;fmt=auto?sec=1653729303&amp;t=67dcc28892a875fb7c5fb2e5a47533a2">
              <a:extLst>
                <a:ext uri="{FF2B5EF4-FFF2-40B4-BE49-F238E27FC236}">
                  <a16:creationId xmlns:a16="http://schemas.microsoft.com/office/drawing/2014/main" id="{C9743762-FB65-4CC8-A14D-B423AC0292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1" t="5425" r="7476" b="7208"/>
            <a:stretch/>
          </p:blipFill>
          <p:spPr bwMode="auto">
            <a:xfrm>
              <a:off x="1343027" y="1827189"/>
              <a:ext cx="2036798" cy="1174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FF76DBA-CFC6-4DA6-9F80-982BCD07F158}"/>
                </a:ext>
              </a:extLst>
            </p:cNvPr>
            <p:cNvSpPr txBox="1"/>
            <p:nvPr/>
          </p:nvSpPr>
          <p:spPr>
            <a:xfrm>
              <a:off x="1381382" y="2905438"/>
              <a:ext cx="2259251" cy="323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/>
                <a:t>原始数据记录（三分量）</a:t>
              </a:r>
            </a:p>
          </p:txBody>
        </p:sp>
        <p:sp>
          <p:nvSpPr>
            <p:cNvPr id="12" name="箭头: 右 11">
              <a:extLst>
                <a:ext uri="{FF2B5EF4-FFF2-40B4-BE49-F238E27FC236}">
                  <a16:creationId xmlns:a16="http://schemas.microsoft.com/office/drawing/2014/main" id="{D9D234F6-8782-4474-9B6A-826B3118ED96}"/>
                </a:ext>
              </a:extLst>
            </p:cNvPr>
            <p:cNvSpPr/>
            <p:nvPr/>
          </p:nvSpPr>
          <p:spPr>
            <a:xfrm>
              <a:off x="3734759" y="2259452"/>
              <a:ext cx="1080120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1764273-DD60-4EE6-99D4-D9862016FAFF}"/>
                </a:ext>
              </a:extLst>
            </p:cNvPr>
            <p:cNvGrpSpPr/>
            <p:nvPr/>
          </p:nvGrpSpPr>
          <p:grpSpPr>
            <a:xfrm>
              <a:off x="5159398" y="1556791"/>
              <a:ext cx="2448272" cy="1859371"/>
              <a:chOff x="5578396" y="137704"/>
              <a:chExt cx="3421012" cy="2736304"/>
            </a:xfrm>
          </p:grpSpPr>
          <p:pic>
            <p:nvPicPr>
              <p:cNvPr id="31" name="Picture 2" descr="查看源图像">
                <a:extLst>
                  <a:ext uri="{FF2B5EF4-FFF2-40B4-BE49-F238E27FC236}">
                    <a16:creationId xmlns:a16="http://schemas.microsoft.com/office/drawing/2014/main" id="{D7249E53-B780-4791-BA24-A0294B9D9E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03365" y="379776"/>
                <a:ext cx="2634166" cy="20450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80E5C7BD-3BEC-4844-9919-2E5B3525ED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04248" y="260648"/>
                <a:ext cx="0" cy="244827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1D3402C7-0284-4402-8CA6-8C05823481CF}"/>
                  </a:ext>
                </a:extLst>
              </p:cNvPr>
              <p:cNvCxnSpPr>
                <a:cxnSpLocks/>
                <a:stCxn id="34" idx="0"/>
              </p:cNvCxnSpPr>
              <p:nvPr/>
            </p:nvCxnSpPr>
            <p:spPr>
              <a:xfrm>
                <a:off x="6930815" y="260648"/>
                <a:ext cx="17449" cy="2448272"/>
              </a:xfrm>
              <a:prstGeom prst="line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FC489134-5167-4059-BD58-FC369B9F02F4}"/>
                  </a:ext>
                </a:extLst>
              </p:cNvPr>
              <p:cNvSpPr/>
              <p:nvPr/>
            </p:nvSpPr>
            <p:spPr>
              <a:xfrm>
                <a:off x="6541200" y="260648"/>
                <a:ext cx="779230" cy="2088231"/>
              </a:xfrm>
              <a:prstGeom prst="round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79AD524-DCD5-42C6-BD43-0686AC7CD280}"/>
                  </a:ext>
                </a:extLst>
              </p:cNvPr>
              <p:cNvSpPr txBox="1"/>
              <p:nvPr/>
            </p:nvSpPr>
            <p:spPr>
              <a:xfrm>
                <a:off x="6949552" y="2382197"/>
                <a:ext cx="1328080" cy="452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rgbClr val="3333FF"/>
                    </a:solidFill>
                  </a:rPr>
                  <a:t>S</a:t>
                </a:r>
                <a:r>
                  <a:rPr lang="zh-CN" altLang="en-US" sz="1400">
                    <a:solidFill>
                      <a:srgbClr val="3333FF"/>
                    </a:solidFill>
                  </a:rPr>
                  <a:t>波到时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E7E83CC0-75F6-484A-883A-668E5B65543E}"/>
                  </a:ext>
                </a:extLst>
              </p:cNvPr>
              <p:cNvSpPr txBox="1"/>
              <p:nvPr/>
            </p:nvSpPr>
            <p:spPr>
              <a:xfrm>
                <a:off x="5779632" y="2403497"/>
                <a:ext cx="1215611" cy="452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rgbClr val="FF0000"/>
                    </a:solidFill>
                  </a:rPr>
                  <a:t>P</a:t>
                </a:r>
                <a:r>
                  <a:rPr lang="zh-CN" altLang="en-US" sz="1400">
                    <a:solidFill>
                      <a:srgbClr val="FF0000"/>
                    </a:solidFill>
                  </a:rPr>
                  <a:t>波到时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42C5E2AE-4B7A-4080-93AD-8B3D0FE1C45A}"/>
                  </a:ext>
                </a:extLst>
              </p:cNvPr>
              <p:cNvSpPr txBox="1"/>
              <p:nvPr/>
            </p:nvSpPr>
            <p:spPr>
              <a:xfrm>
                <a:off x="7215533" y="357980"/>
                <a:ext cx="1554593" cy="452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>
                    <a:solidFill>
                      <a:srgbClr val="C00000"/>
                    </a:solidFill>
                  </a:rPr>
                  <a:t>地震事件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D7ED7FE8-FBC6-489C-B6CE-6388CA39E578}"/>
                  </a:ext>
                </a:extLst>
              </p:cNvPr>
              <p:cNvSpPr/>
              <p:nvPr/>
            </p:nvSpPr>
            <p:spPr>
              <a:xfrm>
                <a:off x="5578396" y="137704"/>
                <a:ext cx="3421012" cy="2736304"/>
              </a:xfrm>
              <a:prstGeom prst="rect">
                <a:avLst/>
              </a:prstGeom>
              <a:noFill/>
              <a:ln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BBB2D52-B17B-4A8A-9953-15AC8F662731}"/>
                </a:ext>
              </a:extLst>
            </p:cNvPr>
            <p:cNvSpPr txBox="1"/>
            <p:nvPr/>
          </p:nvSpPr>
          <p:spPr>
            <a:xfrm>
              <a:off x="5095377" y="1154390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3333FF"/>
                  </a:solidFill>
                </a:rPr>
                <a:t>Step2</a:t>
              </a:r>
              <a:r>
                <a:rPr lang="en-US" altLang="zh-CN"/>
                <a:t>:</a:t>
              </a:r>
              <a:r>
                <a:rPr lang="zh-CN" altLang="en-US"/>
                <a:t>地震检测</a:t>
              </a:r>
              <a:r>
                <a:rPr lang="en-US" altLang="zh-CN"/>
                <a:t>+</a:t>
              </a:r>
              <a:r>
                <a:rPr lang="zh-CN" altLang="en-US"/>
                <a:t>震相拾取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7B79B47-19A8-4CD2-871B-C35DD589A539}"/>
                </a:ext>
              </a:extLst>
            </p:cNvPr>
            <p:cNvSpPr txBox="1"/>
            <p:nvPr/>
          </p:nvSpPr>
          <p:spPr>
            <a:xfrm>
              <a:off x="1107185" y="1439832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3333FF"/>
                  </a:solidFill>
                </a:rPr>
                <a:t>Step1</a:t>
              </a:r>
              <a:r>
                <a:rPr lang="en-US" altLang="zh-CN"/>
                <a:t>:</a:t>
              </a:r>
              <a:r>
                <a:rPr lang="zh-CN" altLang="en-US"/>
                <a:t>地震仪测量地表振动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A045CBE-9703-4A19-B6CE-07435A7588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8"/>
            <a:stretch/>
          </p:blipFill>
          <p:spPr>
            <a:xfrm>
              <a:off x="4791444" y="3995464"/>
              <a:ext cx="3079165" cy="1867859"/>
            </a:xfrm>
            <a:prstGeom prst="rect">
              <a:avLst/>
            </a:prstGeom>
          </p:spPr>
        </p:pic>
        <p:sp>
          <p:nvSpPr>
            <p:cNvPr id="21" name="箭头: 右弧形 20">
              <a:extLst>
                <a:ext uri="{FF2B5EF4-FFF2-40B4-BE49-F238E27FC236}">
                  <a16:creationId xmlns:a16="http://schemas.microsoft.com/office/drawing/2014/main" id="{82361535-55EF-46CF-A38A-5C7D6E64D878}"/>
                </a:ext>
              </a:extLst>
            </p:cNvPr>
            <p:cNvSpPr/>
            <p:nvPr/>
          </p:nvSpPr>
          <p:spPr>
            <a:xfrm>
              <a:off x="7795922" y="2270250"/>
              <a:ext cx="936104" cy="3030958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CBBAA91-4DD0-40AD-819D-A228040B5608}"/>
                </a:ext>
              </a:extLst>
            </p:cNvPr>
            <p:cNvSpPr txBox="1"/>
            <p:nvPr/>
          </p:nvSpPr>
          <p:spPr>
            <a:xfrm>
              <a:off x="4802018" y="3667672"/>
              <a:ext cx="3527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3333FF"/>
                  </a:solidFill>
                </a:rPr>
                <a:t>Step3</a:t>
              </a:r>
              <a:r>
                <a:rPr lang="en-US" altLang="zh-CN"/>
                <a:t>:</a:t>
              </a:r>
              <a:r>
                <a:rPr lang="zh-CN" altLang="en-US"/>
                <a:t>震相关联（时域</a:t>
              </a:r>
              <a:r>
                <a:rPr lang="en-US" altLang="zh-CN"/>
                <a:t>+</a:t>
              </a:r>
              <a:r>
                <a:rPr lang="zh-CN" altLang="en-US"/>
                <a:t>空间域）</a:t>
              </a:r>
            </a:p>
          </p:txBody>
        </p:sp>
        <p:sp>
          <p:nvSpPr>
            <p:cNvPr id="23" name="箭头: 右 22">
              <a:extLst>
                <a:ext uri="{FF2B5EF4-FFF2-40B4-BE49-F238E27FC236}">
                  <a16:creationId xmlns:a16="http://schemas.microsoft.com/office/drawing/2014/main" id="{DC20016E-E065-42FB-9D20-556DFCB5C256}"/>
                </a:ext>
              </a:extLst>
            </p:cNvPr>
            <p:cNvSpPr/>
            <p:nvPr/>
          </p:nvSpPr>
          <p:spPr>
            <a:xfrm flipH="1">
              <a:off x="3734759" y="4703139"/>
              <a:ext cx="1080120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69A436A-99F8-49B2-B441-68AB52A17ED5}"/>
                </a:ext>
              </a:extLst>
            </p:cNvPr>
            <p:cNvSpPr txBox="1"/>
            <p:nvPr/>
          </p:nvSpPr>
          <p:spPr>
            <a:xfrm>
              <a:off x="800441" y="3603371"/>
              <a:ext cx="3253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>
                  <a:solidFill>
                    <a:srgbClr val="3333FF"/>
                  </a:solidFill>
                </a:rPr>
                <a:t>Step4:</a:t>
              </a:r>
              <a:r>
                <a:rPr lang="zh-CN" altLang="en-US"/>
                <a:t>地震定位和震源机制解</a:t>
              </a: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1F16D279-27B0-4CCC-AF24-715DB0784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561" y="3992827"/>
              <a:ext cx="2675072" cy="16545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箭头: 右弧形 25">
              <a:extLst>
                <a:ext uri="{FF2B5EF4-FFF2-40B4-BE49-F238E27FC236}">
                  <a16:creationId xmlns:a16="http://schemas.microsoft.com/office/drawing/2014/main" id="{18A79FE5-E650-46FF-9E92-4783A970A974}"/>
                </a:ext>
              </a:extLst>
            </p:cNvPr>
            <p:cNvSpPr/>
            <p:nvPr/>
          </p:nvSpPr>
          <p:spPr>
            <a:xfrm flipH="1">
              <a:off x="396044" y="4960028"/>
              <a:ext cx="504056" cy="1277284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63774B4-2C70-49F4-8387-29D2FA97586B}"/>
                </a:ext>
              </a:extLst>
            </p:cNvPr>
            <p:cNvSpPr txBox="1"/>
            <p:nvPr/>
          </p:nvSpPr>
          <p:spPr>
            <a:xfrm>
              <a:off x="965561" y="5945375"/>
              <a:ext cx="2414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3333FF"/>
                  </a:solidFill>
                </a:rPr>
                <a:t>Step5:</a:t>
              </a:r>
              <a:r>
                <a:rPr lang="zh-CN" altLang="en-US"/>
                <a:t>模板匹配等方法</a:t>
              </a:r>
              <a:endParaRPr lang="en-US" altLang="zh-CN"/>
            </a:p>
            <a:p>
              <a:pPr algn="ctr"/>
              <a:r>
                <a:rPr lang="zh-CN" altLang="en-US"/>
                <a:t>查找小震补全目录</a:t>
              </a:r>
            </a:p>
          </p:txBody>
        </p:sp>
        <p:sp>
          <p:nvSpPr>
            <p:cNvPr id="28" name="箭头: 右弧形 27">
              <a:extLst>
                <a:ext uri="{FF2B5EF4-FFF2-40B4-BE49-F238E27FC236}">
                  <a16:creationId xmlns:a16="http://schemas.microsoft.com/office/drawing/2014/main" id="{9FC15752-0C7D-4C8F-A92E-AF1F65F28F8B}"/>
                </a:ext>
              </a:extLst>
            </p:cNvPr>
            <p:cNvSpPr/>
            <p:nvPr/>
          </p:nvSpPr>
          <p:spPr>
            <a:xfrm flipV="1">
              <a:off x="3244419" y="5491888"/>
              <a:ext cx="504055" cy="864462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3E652C8-73DC-4E4C-BA1D-40FA29A67E27}"/>
                </a:ext>
              </a:extLst>
            </p:cNvPr>
            <p:cNvSpPr txBox="1"/>
            <p:nvPr/>
          </p:nvSpPr>
          <p:spPr>
            <a:xfrm>
              <a:off x="487111" y="2056568"/>
              <a:ext cx="14205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</a:rPr>
                <a:t>仪器测得的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682DD61-9F75-4337-94C1-FCD0571C2931}"/>
                </a:ext>
              </a:extLst>
            </p:cNvPr>
            <p:cNvSpPr txBox="1"/>
            <p:nvPr/>
          </p:nvSpPr>
          <p:spPr>
            <a:xfrm>
              <a:off x="5001924" y="6105923"/>
              <a:ext cx="3079165" cy="678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研究人员多数情况下需要的较完整地震目录</a:t>
              </a:r>
            </a:p>
          </p:txBody>
        </p:sp>
      </p:grpSp>
      <p:sp>
        <p:nvSpPr>
          <p:cNvPr id="39" name="箭头: 右 38">
            <a:extLst>
              <a:ext uri="{FF2B5EF4-FFF2-40B4-BE49-F238E27FC236}">
                <a16:creationId xmlns:a16="http://schemas.microsoft.com/office/drawing/2014/main" id="{9FE09B7F-7C99-4446-818E-30803FE77C3E}"/>
              </a:ext>
            </a:extLst>
          </p:cNvPr>
          <p:cNvSpPr/>
          <p:nvPr/>
        </p:nvSpPr>
        <p:spPr>
          <a:xfrm>
            <a:off x="3970229" y="6067143"/>
            <a:ext cx="1036006" cy="2742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26920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3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大数据地震学：震源过程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高分辨率地震目录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785259F-AB0B-42FB-99B1-1BD22AFF5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840" y="952906"/>
            <a:ext cx="4157284" cy="544932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24A8FF8-0F16-40C1-BBFA-909204426DF0}"/>
              </a:ext>
            </a:extLst>
          </p:cNvPr>
          <p:cNvSpPr txBox="1"/>
          <p:nvPr/>
        </p:nvSpPr>
        <p:spPr>
          <a:xfrm>
            <a:off x="844891" y="1556792"/>
            <a:ext cx="3295059" cy="923330"/>
          </a:xfrm>
          <a:prstGeom prst="rect">
            <a:avLst/>
          </a:prstGeom>
          <a:noFill/>
          <a:ln w="1905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早期地震目录：</a:t>
            </a:r>
            <a:endParaRPr lang="en-US" altLang="zh-CN"/>
          </a:p>
          <a:p>
            <a:r>
              <a:rPr lang="zh-CN" altLang="en-US"/>
              <a:t>手动拾取地震信号</a:t>
            </a:r>
            <a:endParaRPr lang="en-US" altLang="zh-CN"/>
          </a:p>
          <a:p>
            <a:r>
              <a:rPr lang="zh-CN" altLang="en-US"/>
              <a:t>或用</a:t>
            </a:r>
            <a:r>
              <a:rPr lang="en-US" altLang="zh-CN"/>
              <a:t>STA/LTA</a:t>
            </a:r>
            <a:r>
              <a:rPr lang="zh-CN" altLang="en-US"/>
              <a:t>方法半自动拾取</a:t>
            </a:r>
            <a:endParaRPr lang="en-US" altLang="zh-CN"/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A6D62A7E-582C-40CC-ACF5-5AF5F4D2C0B9}"/>
              </a:ext>
            </a:extLst>
          </p:cNvPr>
          <p:cNvSpPr/>
          <p:nvPr/>
        </p:nvSpPr>
        <p:spPr>
          <a:xfrm>
            <a:off x="2240392" y="2582227"/>
            <a:ext cx="504056" cy="5632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A875FDD8-28E3-4DE9-A308-9C3137B3B34F}"/>
              </a:ext>
            </a:extLst>
          </p:cNvPr>
          <p:cNvSpPr txBox="1"/>
          <p:nvPr/>
        </p:nvSpPr>
        <p:spPr>
          <a:xfrm>
            <a:off x="844892" y="3247623"/>
            <a:ext cx="3295059" cy="923330"/>
          </a:xfrm>
          <a:prstGeom prst="rect">
            <a:avLst/>
          </a:prstGeom>
          <a:noFill/>
          <a:ln w="1905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地震目录：</a:t>
            </a:r>
            <a:endParaRPr lang="en-US" altLang="zh-CN"/>
          </a:p>
          <a:p>
            <a:r>
              <a:rPr lang="zh-CN" altLang="en-US"/>
              <a:t>人工智能从拾取到震源机制解</a:t>
            </a:r>
            <a:endParaRPr lang="en-US" altLang="zh-CN"/>
          </a:p>
          <a:p>
            <a:r>
              <a:rPr lang="zh-CN" altLang="en-US"/>
              <a:t>模板匹配方法补全地震目录</a:t>
            </a:r>
            <a:endParaRPr lang="en-US" altLang="zh-CN"/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4D56E1C6-3E1E-422E-AD96-FECFC75871F6}"/>
              </a:ext>
            </a:extLst>
          </p:cNvPr>
          <p:cNvSpPr/>
          <p:nvPr/>
        </p:nvSpPr>
        <p:spPr>
          <a:xfrm rot="10800000">
            <a:off x="3923928" y="5085184"/>
            <a:ext cx="856000" cy="2796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B19DE1-E630-434A-93CB-DB396ED62641}"/>
              </a:ext>
            </a:extLst>
          </p:cNvPr>
          <p:cNvSpPr txBox="1"/>
          <p:nvPr/>
        </p:nvSpPr>
        <p:spPr>
          <a:xfrm>
            <a:off x="1051703" y="4763345"/>
            <a:ext cx="2808312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完善的地震目录能够很好地揭示断层的细节，为其破裂过程提供重要约束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53E52E-FA2E-4DD4-80EA-60A1263DBA7D}"/>
              </a:ext>
            </a:extLst>
          </p:cNvPr>
          <p:cNvSpPr/>
          <p:nvPr/>
        </p:nvSpPr>
        <p:spPr>
          <a:xfrm>
            <a:off x="6226823" y="610435"/>
            <a:ext cx="2838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zh-CN">
                <a:solidFill>
                  <a:srgbClr val="000000"/>
                </a:solidFill>
                <a:latin typeface="STIX-Regular"/>
              </a:rPr>
              <a:t>(Ross, Trugman, et al. </a:t>
            </a:r>
            <a:r>
              <a:rPr lang="nb-NO" altLang="zh-CN">
                <a:solidFill>
                  <a:srgbClr val="0000FF"/>
                </a:solidFill>
                <a:latin typeface="STIX-Regular"/>
              </a:rPr>
              <a:t>2019</a:t>
            </a:r>
            <a:r>
              <a:rPr lang="nb-NO" altLang="zh-CN">
                <a:solidFill>
                  <a:srgbClr val="000000"/>
                </a:solidFill>
                <a:latin typeface="STIX-Regular"/>
              </a:rPr>
              <a:t>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313356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4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大数据地震学：震源过程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密集台阵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32CDE66-10B4-4AE8-B525-194CF9BB0973}"/>
              </a:ext>
            </a:extLst>
          </p:cNvPr>
          <p:cNvGrpSpPr/>
          <p:nvPr/>
        </p:nvGrpSpPr>
        <p:grpSpPr>
          <a:xfrm>
            <a:off x="5351250" y="795101"/>
            <a:ext cx="3649874" cy="2021103"/>
            <a:chOff x="5351250" y="908720"/>
            <a:chExt cx="3649874" cy="202110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F2C07F0-E716-40CD-A68A-947579E04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1250" y="908720"/>
              <a:ext cx="3649874" cy="2021103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29F4E24-D1F9-4A61-B2F8-BE71CD95D55F}"/>
                </a:ext>
              </a:extLst>
            </p:cNvPr>
            <p:cNvSpPr txBox="1"/>
            <p:nvPr/>
          </p:nvSpPr>
          <p:spPr>
            <a:xfrm>
              <a:off x="8043041" y="908720"/>
              <a:ext cx="958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USArray</a:t>
              </a:r>
              <a:endParaRPr lang="zh-CN" altLang="en-US" b="1">
                <a:solidFill>
                  <a:srgbClr val="FF0000"/>
                </a:solidFill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17762C6-2A6D-4931-A481-3B2947955C94}"/>
              </a:ext>
            </a:extLst>
          </p:cNvPr>
          <p:cNvSpPr txBox="1"/>
          <p:nvPr/>
        </p:nvSpPr>
        <p:spPr>
          <a:xfrm>
            <a:off x="611560" y="1308830"/>
            <a:ext cx="4392488" cy="120032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反向投影技术：</a:t>
            </a:r>
            <a:endParaRPr lang="en-US" altLang="zh-CN"/>
          </a:p>
          <a:p>
            <a:r>
              <a:rPr lang="zh-CN" altLang="en-US"/>
              <a:t>利用直达</a:t>
            </a:r>
            <a:r>
              <a:rPr lang="en-US" altLang="zh-CN"/>
              <a:t>P</a:t>
            </a:r>
            <a:r>
              <a:rPr lang="zh-CN" altLang="en-US"/>
              <a:t>波反演地震破裂过程的重要方法，将地震记录相关的辐射能力投影到不同的网格点和不同的时间上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FFF6632-F4CC-4E04-B397-C579EDBBA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699" y="2919035"/>
            <a:ext cx="5358918" cy="314771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C231B3F-F0EA-4AEE-9C89-1F1FF974E370}"/>
              </a:ext>
            </a:extLst>
          </p:cNvPr>
          <p:cNvSpPr txBox="1"/>
          <p:nvPr/>
        </p:nvSpPr>
        <p:spPr>
          <a:xfrm>
            <a:off x="1079612" y="6169580"/>
            <a:ext cx="698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对于非地震震源也可以做类似的监测（城市噪声、冰川、风暴等）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A387262-9658-4023-A54F-063BBD5AF592}"/>
              </a:ext>
            </a:extLst>
          </p:cNvPr>
          <p:cNvSpPr/>
          <p:nvPr/>
        </p:nvSpPr>
        <p:spPr>
          <a:xfrm>
            <a:off x="6940265" y="5786835"/>
            <a:ext cx="2248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STIX-Regular"/>
              </a:rPr>
              <a:t>(Trugman et al. </a:t>
            </a:r>
            <a:r>
              <a:rPr lang="en-US" altLang="zh-CN">
                <a:solidFill>
                  <a:srgbClr val="0000FF"/>
                </a:solidFill>
                <a:latin typeface="STIX-Regular"/>
              </a:rPr>
              <a:t>2021</a:t>
            </a:r>
            <a:r>
              <a:rPr lang="en-US" altLang="zh-CN">
                <a:solidFill>
                  <a:srgbClr val="000000"/>
                </a:solidFill>
                <a:latin typeface="STIX-Regular"/>
              </a:rPr>
              <a:t>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15857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5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855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新方法：噪声相干</a:t>
            </a:r>
            <a:r>
              <a:rPr lang="en-US" altLang="zh-CN" sz="2000" b="1">
                <a:solidFill>
                  <a:srgbClr val="3333FF"/>
                </a:solidFill>
              </a:rPr>
              <a:t>(ASN)</a:t>
            </a:r>
            <a:endParaRPr lang="zh-CN" altLang="en-US" sz="2000" b="1">
              <a:solidFill>
                <a:srgbClr val="3333FF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E79E8D4-B862-4A50-AF1C-5EADA32914EA}"/>
              </a:ext>
            </a:extLst>
          </p:cNvPr>
          <p:cNvGrpSpPr/>
          <p:nvPr/>
        </p:nvGrpSpPr>
        <p:grpSpPr>
          <a:xfrm>
            <a:off x="779450" y="1319652"/>
            <a:ext cx="7699300" cy="1823527"/>
            <a:chOff x="779450" y="849390"/>
            <a:chExt cx="7699300" cy="1823527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EFA6E71-2970-49A7-B40B-B52BC660F37A}"/>
                </a:ext>
              </a:extLst>
            </p:cNvPr>
            <p:cNvGrpSpPr/>
            <p:nvPr/>
          </p:nvGrpSpPr>
          <p:grpSpPr>
            <a:xfrm>
              <a:off x="779450" y="979298"/>
              <a:ext cx="7699300" cy="1430503"/>
              <a:chOff x="2404457" y="3290092"/>
              <a:chExt cx="7699300" cy="1430503"/>
            </a:xfrm>
          </p:grpSpPr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1E8E1921-1038-4293-8E24-AE8E39476A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9952" y="3520123"/>
                <a:ext cx="5963805" cy="970442"/>
              </a:xfrm>
              <a:prstGeom prst="rect">
                <a:avLst/>
              </a:prstGeom>
              <a:ln w="28575">
                <a:solidFill>
                  <a:srgbClr val="FF0000"/>
                </a:solidFill>
              </a:ln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A1E06837-B3FE-4065-A857-795953373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4457" y="3290092"/>
                <a:ext cx="1615627" cy="1430503"/>
              </a:xfrm>
              <a:prstGeom prst="rect">
                <a:avLst/>
              </a:prstGeom>
            </p:spPr>
          </p:pic>
        </p:grp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CEFE45E8-E5EF-4908-A9C4-0DA9161E55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52" y="1945677"/>
              <a:ext cx="243686" cy="40056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93846EA-1030-48CC-87C3-5D15917B9ECB}"/>
                </a:ext>
              </a:extLst>
            </p:cNvPr>
            <p:cNvSpPr txBox="1"/>
            <p:nvPr/>
          </p:nvSpPr>
          <p:spPr>
            <a:xfrm>
              <a:off x="3419872" y="2284987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经验格林函数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060B04A-6B39-4539-9654-2DCC8B0D6CEB}"/>
                </a:ext>
              </a:extLst>
            </p:cNvPr>
            <p:cNvSpPr txBox="1"/>
            <p:nvPr/>
          </p:nvSpPr>
          <p:spPr>
            <a:xfrm>
              <a:off x="6372200" y="2303585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真实格林函数</a:t>
              </a: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58FC80F6-B4B5-4FF4-BEF4-18D8AF571260}"/>
                </a:ext>
              </a:extLst>
            </p:cNvPr>
            <p:cNvCxnSpPr>
              <a:cxnSpLocks/>
            </p:cNvCxnSpPr>
            <p:nvPr/>
          </p:nvCxnSpPr>
          <p:spPr>
            <a:xfrm>
              <a:off x="6820931" y="1965598"/>
              <a:ext cx="219724" cy="3832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D2F6B659-38CA-4607-AF2D-D680B65AE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95836" y="1052736"/>
              <a:ext cx="252028" cy="3235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6B65CE7-3B22-401D-BB97-71CC31D2FAAC}"/>
                </a:ext>
              </a:extLst>
            </p:cNvPr>
            <p:cNvSpPr txBox="1"/>
            <p:nvPr/>
          </p:nvSpPr>
          <p:spPr>
            <a:xfrm>
              <a:off x="3347864" y="849390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噪声互相关函数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B39B62F-6500-42F5-910B-53A0DE34E8E5}"/>
              </a:ext>
            </a:extLst>
          </p:cNvPr>
          <p:cNvGrpSpPr/>
          <p:nvPr/>
        </p:nvGrpSpPr>
        <p:grpSpPr>
          <a:xfrm>
            <a:off x="476305" y="3322814"/>
            <a:ext cx="4536504" cy="2830171"/>
            <a:chOff x="323528" y="980728"/>
            <a:chExt cx="4536504" cy="2830171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D4AE00AE-805A-4ADF-815D-5A83F520C6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5"/>
            <a:stretch/>
          </p:blipFill>
          <p:spPr bwMode="auto">
            <a:xfrm>
              <a:off x="323528" y="980728"/>
              <a:ext cx="4492483" cy="283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CDE837F-5560-4409-8D15-2F4A91E660A2}"/>
                </a:ext>
              </a:extLst>
            </p:cNvPr>
            <p:cNvSpPr txBox="1"/>
            <p:nvPr/>
          </p:nvSpPr>
          <p:spPr>
            <a:xfrm>
              <a:off x="2051720" y="2492896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3333FF"/>
                  </a:solidFill>
                </a:rPr>
                <a:t>地震噪声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D71343F-E602-46D6-B749-37BFC897A464}"/>
                </a:ext>
              </a:extLst>
            </p:cNvPr>
            <p:cNvSpPr txBox="1"/>
            <p:nvPr/>
          </p:nvSpPr>
          <p:spPr>
            <a:xfrm>
              <a:off x="3131840" y="1106635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rgbClr val="3333FF"/>
                  </a:solidFill>
                </a:rPr>
                <a:t>互相关、叠加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6F2FDB4A-D4C8-49E2-96A3-AD233226D6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1720" y="1475967"/>
              <a:ext cx="188037" cy="15283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0A6CA5C0-81A7-4F70-8D5F-52F175D59E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71800" y="1475967"/>
              <a:ext cx="504056" cy="5797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8C86759A-4D80-41E1-934F-5188D3C8CC4B}"/>
              </a:ext>
            </a:extLst>
          </p:cNvPr>
          <p:cNvSpPr txBox="1"/>
          <p:nvPr/>
        </p:nvSpPr>
        <p:spPr>
          <a:xfrm>
            <a:off x="3347864" y="6071917"/>
            <a:ext cx="1890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/>
              <a:t>（</a:t>
            </a:r>
            <a:r>
              <a:rPr lang="en-US" altLang="zh-CN" sz="1600" b="1"/>
              <a:t>Weaver, 2001</a:t>
            </a:r>
            <a:r>
              <a:rPr lang="zh-CN" altLang="en-US" sz="1600" b="1"/>
              <a:t>）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49E268B6-95D0-423E-AD46-119128760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42" y="3920840"/>
            <a:ext cx="3959037" cy="230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800F5F1F-1406-4AFB-B2C5-1520892A1BF1}"/>
              </a:ext>
            </a:extLst>
          </p:cNvPr>
          <p:cNvSpPr txBox="1"/>
          <p:nvPr/>
        </p:nvSpPr>
        <p:spPr>
          <a:xfrm>
            <a:off x="5117730" y="3274509"/>
            <a:ext cx="3969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噪声在全球是广泛分布的</a:t>
            </a:r>
            <a:endParaRPr lang="en-US" altLang="zh-CN"/>
          </a:p>
          <a:p>
            <a:r>
              <a:rPr lang="zh-CN" altLang="en-US"/>
              <a:t>背景噪声成像能提供更好的射线覆盖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F3236E7-C315-491A-BDA8-6157861BEA59}"/>
              </a:ext>
            </a:extLst>
          </p:cNvPr>
          <p:cNvSpPr txBox="1"/>
          <p:nvPr/>
        </p:nvSpPr>
        <p:spPr>
          <a:xfrm>
            <a:off x="581923" y="2824698"/>
            <a:ext cx="2010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>
                <a:solidFill>
                  <a:srgbClr val="FF0000"/>
                </a:solidFill>
              </a:rPr>
              <a:t>漫射场</a:t>
            </a:r>
            <a:endParaRPr lang="en-US" altLang="zh-CN" sz="1200" b="1">
              <a:solidFill>
                <a:srgbClr val="FF0000"/>
              </a:solidFill>
            </a:endParaRPr>
          </a:p>
          <a:p>
            <a:pPr algn="ctr"/>
            <a:r>
              <a:rPr lang="zh-CN" altLang="en-US" sz="1200" b="1">
                <a:solidFill>
                  <a:srgbClr val="FF0000"/>
                </a:solidFill>
              </a:rPr>
              <a:t>（</a:t>
            </a:r>
            <a:r>
              <a:rPr lang="en-US" altLang="zh-CN" sz="1200" b="1">
                <a:solidFill>
                  <a:srgbClr val="FF0000"/>
                </a:solidFill>
              </a:rPr>
              <a:t>fully diffusive wavefield</a:t>
            </a:r>
            <a:r>
              <a:rPr lang="zh-CN" altLang="en-US" sz="1200" b="1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40556619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6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855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新方法：噪声相干</a:t>
            </a:r>
            <a:r>
              <a:rPr lang="en-US" altLang="zh-CN" sz="2000" b="1">
                <a:solidFill>
                  <a:srgbClr val="3333FF"/>
                </a:solidFill>
              </a:rPr>
              <a:t>(ASN)</a:t>
            </a:r>
            <a:endParaRPr lang="zh-CN" altLang="en-US" sz="2000" b="1">
              <a:solidFill>
                <a:srgbClr val="3333FF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11504EA-2913-4E27-B1FF-853EBE0F0B2E}"/>
              </a:ext>
            </a:extLst>
          </p:cNvPr>
          <p:cNvSpPr txBox="1"/>
          <p:nvPr/>
        </p:nvSpPr>
        <p:spPr>
          <a:xfrm>
            <a:off x="1115616" y="1308830"/>
            <a:ext cx="2987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传统的地震学层析成像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67FF256-F0FE-428D-9EB4-22657EAA5423}"/>
              </a:ext>
            </a:extLst>
          </p:cNvPr>
          <p:cNvGrpSpPr/>
          <p:nvPr/>
        </p:nvGrpSpPr>
        <p:grpSpPr>
          <a:xfrm>
            <a:off x="742008" y="1669911"/>
            <a:ext cx="3227323" cy="2163494"/>
            <a:chOff x="626233" y="1601825"/>
            <a:chExt cx="3227323" cy="2163494"/>
          </a:xfrm>
        </p:grpSpPr>
        <p:pic>
          <p:nvPicPr>
            <p:cNvPr id="36" name="Picture 2" descr="https://gimg2.baidu.com/image_search/src=http%3A%2F%2Fp3.itc.cn%2Fimages01%2F20210308%2Ff89e988e1b414eb9bf31cadbd06fbf89.jpeg&amp;refer=http%3A%2F%2Fp3.itc.cn&amp;app=2002&amp;size=f9999,10000&amp;q=a80&amp;n=0&amp;g=0n&amp;fmt=jpeg?sec=1638261176&amp;t=e1362348b39a3aa491ade4e924058d83">
              <a:extLst>
                <a:ext uri="{FF2B5EF4-FFF2-40B4-BE49-F238E27FC236}">
                  <a16:creationId xmlns:a16="http://schemas.microsoft.com/office/drawing/2014/main" id="{9FC9540D-E328-49BD-AD8D-B614F06E2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233" y="1601825"/>
              <a:ext cx="3227323" cy="18904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FD64E94-47F1-479E-A66A-4F3E7DB773C9}"/>
                </a:ext>
              </a:extLst>
            </p:cNvPr>
            <p:cNvSpPr txBox="1"/>
            <p:nvPr/>
          </p:nvSpPr>
          <p:spPr>
            <a:xfrm>
              <a:off x="1372675" y="3395987"/>
              <a:ext cx="17344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/>
                <a:t>地震震源分布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CF56875-CC35-4C8F-B32D-1E3AE71ED74C}"/>
              </a:ext>
            </a:extLst>
          </p:cNvPr>
          <p:cNvGrpSpPr/>
          <p:nvPr/>
        </p:nvGrpSpPr>
        <p:grpSpPr>
          <a:xfrm>
            <a:off x="4746449" y="1769159"/>
            <a:ext cx="3713983" cy="1778162"/>
            <a:chOff x="3236703" y="4875486"/>
            <a:chExt cx="2775458" cy="1412732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53FF45A9-4657-4182-9866-EE5246220796}"/>
                </a:ext>
              </a:extLst>
            </p:cNvPr>
            <p:cNvSpPr/>
            <p:nvPr/>
          </p:nvSpPr>
          <p:spPr>
            <a:xfrm>
              <a:off x="3236703" y="4875486"/>
              <a:ext cx="2775458" cy="1412732"/>
            </a:xfrm>
            <a:prstGeom prst="roundRect">
              <a:avLst/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3A0FFDDD-23D2-4D22-8759-87F39907FC34}"/>
                    </a:ext>
                  </a:extLst>
                </p:cNvPr>
                <p:cNvSpPr txBox="1"/>
                <p:nvPr/>
              </p:nvSpPr>
              <p:spPr>
                <a:xfrm>
                  <a:off x="3280374" y="5008066"/>
                  <a:ext cx="2688115" cy="11737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/>
                    <a:t>1. </a:t>
                  </a:r>
                  <a:r>
                    <a:rPr lang="zh-CN" altLang="en-US"/>
                    <a:t>只在特定的地震带有密集分布</a:t>
                  </a:r>
                  <a:endParaRPr lang="en-US" altLang="zh-CN"/>
                </a:p>
                <a:p>
                  <a:endParaRPr lang="en-US" altLang="zh-CN"/>
                </a:p>
                <a:p>
                  <a:r>
                    <a:rPr lang="en-US" altLang="zh-CN"/>
                    <a:t>2. </a:t>
                  </a:r>
                  <a:r>
                    <a:rPr lang="zh-CN" altLang="en-US"/>
                    <a:t>地震的震源参数需要反演</a:t>
                  </a:r>
                  <a:endParaRPr lang="en-US" altLang="zh-CN"/>
                </a:p>
                <a:p>
                  <a:endParaRPr lang="en-US" altLang="zh-CN"/>
                </a:p>
                <a:p>
                  <a14:m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部分</m:t>
                      </m:r>
                    </m:oMath>
                  </a14:m>
                  <a:r>
                    <a:rPr lang="zh-CN" altLang="en-US"/>
                    <a:t>区域射线不足以覆盖</a:t>
                  </a: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3A0FFDDD-23D2-4D22-8759-87F39907FC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0374" y="5008066"/>
                  <a:ext cx="2688115" cy="1173722"/>
                </a:xfrm>
                <a:prstGeom prst="rect">
                  <a:avLst/>
                </a:prstGeom>
                <a:blipFill>
                  <a:blip r:embed="rId4"/>
                  <a:stretch>
                    <a:fillRect l="-1356" t="-3719" b="-454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3910C74C-69F6-4F3C-A008-F6FF6BC5675B}"/>
              </a:ext>
            </a:extLst>
          </p:cNvPr>
          <p:cNvSpPr txBox="1"/>
          <p:nvPr/>
        </p:nvSpPr>
        <p:spPr>
          <a:xfrm>
            <a:off x="1187624" y="3921441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背景噪声成像方法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4F464C1-ECCA-4AD9-9B6E-180331B22278}"/>
              </a:ext>
            </a:extLst>
          </p:cNvPr>
          <p:cNvCxnSpPr>
            <a:cxnSpLocks/>
          </p:cNvCxnSpPr>
          <p:nvPr/>
        </p:nvCxnSpPr>
        <p:spPr>
          <a:xfrm>
            <a:off x="442013" y="3833405"/>
            <a:ext cx="8559111" cy="0"/>
          </a:xfrm>
          <a:prstGeom prst="line">
            <a:avLst/>
          </a:prstGeom>
          <a:ln w="28575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21E2160B-9BC8-4C71-BF0E-88D617683FA1}"/>
              </a:ext>
            </a:extLst>
          </p:cNvPr>
          <p:cNvSpPr txBox="1"/>
          <p:nvPr/>
        </p:nvSpPr>
        <p:spPr>
          <a:xfrm>
            <a:off x="460614" y="5817808"/>
            <a:ext cx="3083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足够密集的地震台站</a:t>
            </a:r>
            <a:endParaRPr lang="en-US" altLang="zh-CN"/>
          </a:p>
          <a:p>
            <a:pPr algn="ctr"/>
            <a:r>
              <a:rPr lang="zh-CN" altLang="en-US"/>
              <a:t>足够时间的持续观测数据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A33941E-7E65-46CE-89A4-ED9F79E36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6106" y="4202510"/>
            <a:ext cx="1951146" cy="1758988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016FECE1-B00A-41AF-B781-F34FF7D8C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438" y="4324948"/>
            <a:ext cx="2672953" cy="149286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7B23D98-4EF8-42AA-8B95-DF0466D52800}"/>
              </a:ext>
            </a:extLst>
          </p:cNvPr>
          <p:cNvSpPr txBox="1"/>
          <p:nvPr/>
        </p:nvSpPr>
        <p:spPr>
          <a:xfrm>
            <a:off x="3439090" y="4741491"/>
            <a:ext cx="424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+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DC9BB4A-211A-42D6-A346-7FFC48B7EF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136" y="4034103"/>
            <a:ext cx="2038509" cy="1932350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A69D7590-ADDC-4841-B8C0-6944F0ACCBDD}"/>
              </a:ext>
            </a:extLst>
          </p:cNvPr>
          <p:cNvSpPr txBox="1"/>
          <p:nvPr/>
        </p:nvSpPr>
        <p:spPr>
          <a:xfrm>
            <a:off x="3232519" y="6002108"/>
            <a:ext cx="308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满足一定条件的噪声分布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DA99853-560E-4F64-90C1-2B79C52306D3}"/>
              </a:ext>
            </a:extLst>
          </p:cNvPr>
          <p:cNvSpPr txBox="1"/>
          <p:nvPr/>
        </p:nvSpPr>
        <p:spPr>
          <a:xfrm>
            <a:off x="5858849" y="4747766"/>
            <a:ext cx="424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=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56978FD-D7D8-4743-9EAB-78B68F5CED06}"/>
              </a:ext>
            </a:extLst>
          </p:cNvPr>
          <p:cNvSpPr txBox="1"/>
          <p:nvPr/>
        </p:nvSpPr>
        <p:spPr>
          <a:xfrm>
            <a:off x="6048795" y="5991794"/>
            <a:ext cx="308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不错的成像结果</a:t>
            </a:r>
          </a:p>
        </p:txBody>
      </p:sp>
    </p:spTree>
    <p:extLst>
      <p:ext uri="{BB962C8B-B14F-4D97-AF65-F5344CB8AC3E}">
        <p14:creationId xmlns:p14="http://schemas.microsoft.com/office/powerpoint/2010/main" val="649613808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7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3441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新方法：全波形反演（</a:t>
            </a:r>
            <a:r>
              <a:rPr lang="en-US" altLang="zh-CN" sz="2000" b="1">
                <a:solidFill>
                  <a:srgbClr val="3333FF"/>
                </a:solidFill>
              </a:rPr>
              <a:t>FWI</a:t>
            </a:r>
            <a:r>
              <a:rPr lang="zh-CN" altLang="en-US" sz="2000" b="1">
                <a:solidFill>
                  <a:srgbClr val="3333FF"/>
                </a:solidFill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D5AE686-F323-4EC2-A47E-929F3D34B6CC}"/>
              </a:ext>
            </a:extLst>
          </p:cNvPr>
          <p:cNvSpPr txBox="1"/>
          <p:nvPr/>
        </p:nvSpPr>
        <p:spPr>
          <a:xfrm>
            <a:off x="683568" y="1452846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传统方法：只利用地震记录中的不同震相到时信息</a:t>
            </a:r>
            <a:endParaRPr lang="en-US" altLang="zh-CN"/>
          </a:p>
          <a:p>
            <a:r>
              <a:rPr lang="zh-CN" altLang="en-US"/>
              <a:t>全波形反演：利用波形中的全波信息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3333B3FA-ACAA-44C2-AF29-997B4B55D46D}"/>
              </a:ext>
            </a:extLst>
          </p:cNvPr>
          <p:cNvSpPr/>
          <p:nvPr/>
        </p:nvSpPr>
        <p:spPr>
          <a:xfrm>
            <a:off x="1043609" y="2243193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波形模拟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C10BFA-C4E0-4E75-AF5D-C158ADAA746F}"/>
              </a:ext>
            </a:extLst>
          </p:cNvPr>
          <p:cNvSpPr txBox="1"/>
          <p:nvPr/>
        </p:nvSpPr>
        <p:spPr>
          <a:xfrm>
            <a:off x="2771800" y="2233901"/>
            <a:ext cx="4032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基于模型参数计算理论的地震波数据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40679A41-B5DA-4EFA-9759-294AAFE000BD}"/>
              </a:ext>
            </a:extLst>
          </p:cNvPr>
          <p:cNvSpPr/>
          <p:nvPr/>
        </p:nvSpPr>
        <p:spPr>
          <a:xfrm>
            <a:off x="1043609" y="2816958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梯度计算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694B654-4A11-45F1-BEA8-329E87EA34B1}"/>
              </a:ext>
            </a:extLst>
          </p:cNvPr>
          <p:cNvSpPr txBox="1"/>
          <p:nvPr/>
        </p:nvSpPr>
        <p:spPr>
          <a:xfrm>
            <a:off x="2771799" y="2816958"/>
            <a:ext cx="4968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基于正演模拟数据和实测数据的差异计算梯度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91B1EA63-33C9-4EFF-87B5-FDD707860CCF}"/>
              </a:ext>
            </a:extLst>
          </p:cNvPr>
          <p:cNvSpPr/>
          <p:nvPr/>
        </p:nvSpPr>
        <p:spPr>
          <a:xfrm>
            <a:off x="1043609" y="3400142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更新模型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3B82A5A-3C18-4EEA-B1C5-68973BBFC611}"/>
              </a:ext>
            </a:extLst>
          </p:cNvPr>
          <p:cNvSpPr txBox="1"/>
          <p:nvPr/>
        </p:nvSpPr>
        <p:spPr>
          <a:xfrm>
            <a:off x="2771800" y="3395496"/>
            <a:ext cx="439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基于梯度对模型参数进行更新</a:t>
            </a:r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6C1EE43B-1443-4966-9B34-7D0CBFE2992E}"/>
              </a:ext>
            </a:extLst>
          </p:cNvPr>
          <p:cNvSpPr/>
          <p:nvPr/>
        </p:nvSpPr>
        <p:spPr>
          <a:xfrm>
            <a:off x="1691681" y="2627360"/>
            <a:ext cx="216024" cy="150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9DC4EE7B-586A-46DE-96FC-E5366C0566BA}"/>
              </a:ext>
            </a:extLst>
          </p:cNvPr>
          <p:cNvSpPr/>
          <p:nvPr/>
        </p:nvSpPr>
        <p:spPr>
          <a:xfrm>
            <a:off x="1691681" y="3213366"/>
            <a:ext cx="216024" cy="150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上弧形 4">
            <a:extLst>
              <a:ext uri="{FF2B5EF4-FFF2-40B4-BE49-F238E27FC236}">
                <a16:creationId xmlns:a16="http://schemas.microsoft.com/office/drawing/2014/main" id="{B7D0E213-3F79-4755-83D3-B959A2994F33}"/>
              </a:ext>
            </a:extLst>
          </p:cNvPr>
          <p:cNvSpPr/>
          <p:nvPr/>
        </p:nvSpPr>
        <p:spPr>
          <a:xfrm rot="16200000">
            <a:off x="145579" y="2780692"/>
            <a:ext cx="1325182" cy="43257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DC0EAF3-B9E8-4AF5-8C8A-614DFA6C76FE}"/>
              </a:ext>
            </a:extLst>
          </p:cNvPr>
          <p:cNvSpPr txBox="1"/>
          <p:nvPr/>
        </p:nvSpPr>
        <p:spPr>
          <a:xfrm>
            <a:off x="1339627" y="3931602"/>
            <a:ext cx="6192687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通常从一个参考速度模型开始，经过十次左右迭代即可得到更精细、更高分辨率的速度模型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12E909-1709-48D0-B1DB-2AB1E4D19C38}"/>
              </a:ext>
            </a:extLst>
          </p:cNvPr>
          <p:cNvSpPr txBox="1"/>
          <p:nvPr/>
        </p:nvSpPr>
        <p:spPr>
          <a:xfrm>
            <a:off x="2546016" y="5026447"/>
            <a:ext cx="4051967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FWI</a:t>
            </a:r>
            <a:r>
              <a:rPr lang="zh-CN" altLang="en-US"/>
              <a:t>受到的制约：</a:t>
            </a:r>
            <a:endParaRPr lang="en-US" altLang="zh-CN"/>
          </a:p>
          <a:p>
            <a:r>
              <a:rPr lang="en-US" altLang="zh-CN"/>
              <a:t>	1.</a:t>
            </a:r>
            <a:r>
              <a:rPr lang="zh-CN" altLang="en-US"/>
              <a:t>计算量要求</a:t>
            </a:r>
            <a:endParaRPr lang="en-US" altLang="zh-CN"/>
          </a:p>
          <a:p>
            <a:r>
              <a:rPr lang="en-US" altLang="zh-CN"/>
              <a:t>	2.</a:t>
            </a:r>
            <a:r>
              <a:rPr lang="zh-CN" altLang="en-US"/>
              <a:t>数据质量要求</a:t>
            </a:r>
            <a:endParaRPr lang="en-US" altLang="zh-CN"/>
          </a:p>
          <a:p>
            <a:r>
              <a:rPr lang="en-US" altLang="zh-CN"/>
              <a:t>	3.</a:t>
            </a:r>
            <a:r>
              <a:rPr lang="zh-CN" altLang="en-US"/>
              <a:t>数据体量和密度要求</a:t>
            </a:r>
          </a:p>
        </p:txBody>
      </p:sp>
    </p:spTree>
    <p:extLst>
      <p:ext uri="{BB962C8B-B14F-4D97-AF65-F5344CB8AC3E}">
        <p14:creationId xmlns:p14="http://schemas.microsoft.com/office/powerpoint/2010/main" val="36134946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8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新机遇：地球深部成像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4C6B7AA-20EB-455F-9E55-F9F37D16570B}"/>
              </a:ext>
            </a:extLst>
          </p:cNvPr>
          <p:cNvGrpSpPr/>
          <p:nvPr/>
        </p:nvGrpSpPr>
        <p:grpSpPr>
          <a:xfrm>
            <a:off x="4292689" y="929997"/>
            <a:ext cx="4708435" cy="2499003"/>
            <a:chOff x="840999" y="2637042"/>
            <a:chExt cx="7070051" cy="371930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92340A8-6B68-4BFA-B35E-959C4E643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999" y="2637042"/>
              <a:ext cx="3522964" cy="371930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C2FB2F0-DAC1-4505-86DE-82FD68C51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8329" y="2703043"/>
              <a:ext cx="3612721" cy="3528392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4EBD593-7E38-43C9-9A4D-4CA60A556F38}"/>
              </a:ext>
            </a:extLst>
          </p:cNvPr>
          <p:cNvSpPr txBox="1"/>
          <p:nvPr/>
        </p:nvSpPr>
        <p:spPr>
          <a:xfrm>
            <a:off x="780243" y="1700619"/>
            <a:ext cx="2765501" cy="92333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对于地球深部的更好成像，需要对于地球深部更全面的射线覆盖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25ABF80-EEDF-4A1B-AF75-4037CC633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951" y="4351382"/>
            <a:ext cx="3839361" cy="1983224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DCD6FF7-FC62-4967-B020-C0BB005EE9CE}"/>
              </a:ext>
            </a:extLst>
          </p:cNvPr>
          <p:cNvCxnSpPr>
            <a:cxnSpLocks/>
          </p:cNvCxnSpPr>
          <p:nvPr/>
        </p:nvCxnSpPr>
        <p:spPr>
          <a:xfrm>
            <a:off x="358801" y="3645024"/>
            <a:ext cx="8702537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DF7A9E2-D365-4B1A-A413-3221B746D736}"/>
              </a:ext>
            </a:extLst>
          </p:cNvPr>
          <p:cNvSpPr txBox="1"/>
          <p:nvPr/>
        </p:nvSpPr>
        <p:spPr>
          <a:xfrm>
            <a:off x="264076" y="3703773"/>
            <a:ext cx="3281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背景噪声方法恢复体波震相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6C81AE8-A9F5-40F5-9584-6D9E46717583}"/>
              </a:ext>
            </a:extLst>
          </p:cNvPr>
          <p:cNvSpPr/>
          <p:nvPr/>
        </p:nvSpPr>
        <p:spPr>
          <a:xfrm>
            <a:off x="2627784" y="6245540"/>
            <a:ext cx="1438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>
                <a:ea typeface="黑体" panose="02010609060101010101" pitchFamily="49" charset="-122"/>
              </a:rPr>
              <a:t>(Lin et al 2013)</a:t>
            </a:r>
            <a:endParaRPr lang="zh-CN" altLang="en-US" sz="160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0EA23B2-63CD-4C23-AD3C-C73CC7FD3DC7}"/>
              </a:ext>
            </a:extLst>
          </p:cNvPr>
          <p:cNvCxnSpPr>
            <a:cxnSpLocks/>
          </p:cNvCxnSpPr>
          <p:nvPr/>
        </p:nvCxnSpPr>
        <p:spPr>
          <a:xfrm flipV="1">
            <a:off x="4372461" y="3645024"/>
            <a:ext cx="0" cy="3206655"/>
          </a:xfrm>
          <a:prstGeom prst="line">
            <a:avLst/>
          </a:prstGeom>
          <a:ln w="28575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388566B-6E98-4438-AEEE-D9B92FEA6885}"/>
              </a:ext>
            </a:extLst>
          </p:cNvPr>
          <p:cNvSpPr txBox="1"/>
          <p:nvPr/>
        </p:nvSpPr>
        <p:spPr>
          <a:xfrm>
            <a:off x="4372461" y="3705584"/>
            <a:ext cx="3797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海底地震仪布设提高覆盖均匀性</a:t>
            </a:r>
          </a:p>
        </p:txBody>
      </p:sp>
      <p:pic>
        <p:nvPicPr>
          <p:cNvPr id="10242" name="Picture 2" descr="查看源图像">
            <a:extLst>
              <a:ext uri="{FF2B5EF4-FFF2-40B4-BE49-F238E27FC236}">
                <a16:creationId xmlns:a16="http://schemas.microsoft.com/office/drawing/2014/main" id="{424AD8A3-B2FE-4A2C-A232-B1E4F4B43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29" y="4276184"/>
            <a:ext cx="3500569" cy="197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975078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9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507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新机遇：新环境成像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18FCBDD-EB32-48CB-BCCD-7D845682713B}"/>
              </a:ext>
            </a:extLst>
          </p:cNvPr>
          <p:cNvSpPr/>
          <p:nvPr/>
        </p:nvSpPr>
        <p:spPr>
          <a:xfrm>
            <a:off x="539552" y="1432876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冰川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6BB766A-ED41-4BEE-8039-D391249A454D}"/>
              </a:ext>
            </a:extLst>
          </p:cNvPr>
          <p:cNvSpPr/>
          <p:nvPr/>
        </p:nvSpPr>
        <p:spPr>
          <a:xfrm>
            <a:off x="539552" y="2006641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城市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8A5B6C0C-A3D4-4282-BBC7-4009C8036A48}"/>
              </a:ext>
            </a:extLst>
          </p:cNvPr>
          <p:cNvSpPr/>
          <p:nvPr/>
        </p:nvSpPr>
        <p:spPr>
          <a:xfrm>
            <a:off x="539552" y="2589825"/>
            <a:ext cx="151216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滨海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F13D2747-FCD0-4898-88E5-AD213044BF73}"/>
              </a:ext>
            </a:extLst>
          </p:cNvPr>
          <p:cNvSpPr/>
          <p:nvPr/>
        </p:nvSpPr>
        <p:spPr>
          <a:xfrm flipH="1">
            <a:off x="2123728" y="1616025"/>
            <a:ext cx="322081" cy="1153820"/>
          </a:xfrm>
          <a:prstGeom prst="leftBrace">
            <a:avLst>
              <a:gd name="adj1" fmla="val 8333"/>
              <a:gd name="adj2" fmla="val 35940"/>
            </a:avLst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ABAE3A-C355-4D30-B733-7EB7021ECEBF}"/>
              </a:ext>
            </a:extLst>
          </p:cNvPr>
          <p:cNvSpPr txBox="1"/>
          <p:nvPr/>
        </p:nvSpPr>
        <p:spPr>
          <a:xfrm>
            <a:off x="2503926" y="1864973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传统的成像设备不适用、噪声信号多、缺乏地震震源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3E7513-6B8B-4090-ABE3-0A9118ED579B}"/>
              </a:ext>
            </a:extLst>
          </p:cNvPr>
          <p:cNvSpPr txBox="1"/>
          <p:nvPr/>
        </p:nvSpPr>
        <p:spPr>
          <a:xfrm>
            <a:off x="2519132" y="2675996"/>
            <a:ext cx="4339650" cy="92333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CN" altLang="en-US"/>
              <a:t>使用新的仪器和监测技术</a:t>
            </a:r>
            <a:endParaRPr lang="en-US" altLang="zh-CN"/>
          </a:p>
          <a:p>
            <a:pPr algn="ctr"/>
            <a:r>
              <a:rPr lang="zh-CN" altLang="en-US"/>
              <a:t>利用城市噪声（交通、建筑等）</a:t>
            </a:r>
            <a:endParaRPr lang="en-US" altLang="zh-CN"/>
          </a:p>
          <a:p>
            <a:pPr algn="ctr"/>
            <a:r>
              <a:rPr lang="zh-CN" altLang="en-US"/>
              <a:t>利用光纤管道，使用分布式光纤传感方法</a:t>
            </a:r>
            <a:endParaRPr lang="en-US" altLang="zh-CN"/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B11C7455-EF2E-4A0F-9286-C5E3B82228F3}"/>
              </a:ext>
            </a:extLst>
          </p:cNvPr>
          <p:cNvSpPr/>
          <p:nvPr/>
        </p:nvSpPr>
        <p:spPr>
          <a:xfrm>
            <a:off x="4435971" y="3680239"/>
            <a:ext cx="487571" cy="363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56C62CE-6CB4-43DF-80AD-3DA939870254}"/>
              </a:ext>
            </a:extLst>
          </p:cNvPr>
          <p:cNvSpPr txBox="1"/>
          <p:nvPr/>
        </p:nvSpPr>
        <p:spPr>
          <a:xfrm>
            <a:off x="2602268" y="4097476"/>
            <a:ext cx="4176464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对于新的研究对象进行研究</a:t>
            </a:r>
            <a:endParaRPr lang="en-US" altLang="zh-CN"/>
          </a:p>
          <a:p>
            <a:pPr algn="ctr"/>
            <a:r>
              <a:rPr lang="zh-CN" altLang="en-US"/>
              <a:t>楼房的振动、冰震、海洋潮汐</a:t>
            </a:r>
            <a:endParaRPr lang="en-US" altLang="zh-CN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672DF1E-F027-40B5-BB5A-FD70DC46D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38" y="4852040"/>
            <a:ext cx="2664296" cy="1570324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1C3422EF-6058-48E6-B83F-F811BBE0E568}"/>
              </a:ext>
            </a:extLst>
          </p:cNvPr>
          <p:cNvSpPr/>
          <p:nvPr/>
        </p:nvSpPr>
        <p:spPr>
          <a:xfrm>
            <a:off x="1011982" y="6386506"/>
            <a:ext cx="15894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>
                <a:ea typeface="黑体" panose="02010609060101010101" pitchFamily="49" charset="-122"/>
              </a:rPr>
              <a:t>(Zhan et al 2021)</a:t>
            </a:r>
            <a:endParaRPr lang="zh-CN" altLang="en-US" sz="1600"/>
          </a:p>
        </p:txBody>
      </p:sp>
      <p:pic>
        <p:nvPicPr>
          <p:cNvPr id="8194" name="Picture 2" descr="http://igg.cas.cn/xwzx/cutting_edge/202101/W020210119296426113104.jpg">
            <a:extLst>
              <a:ext uri="{FF2B5EF4-FFF2-40B4-BE49-F238E27FC236}">
                <a16:creationId xmlns:a16="http://schemas.microsoft.com/office/drawing/2014/main" id="{E0FDA08D-F2A2-4068-BCD0-0A4A9B764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138" y="4797415"/>
            <a:ext cx="3240360" cy="161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F47084E7-3914-4526-9BDC-3BE30854EFF1}"/>
              </a:ext>
            </a:extLst>
          </p:cNvPr>
          <p:cNvSpPr/>
          <p:nvPr/>
        </p:nvSpPr>
        <p:spPr>
          <a:xfrm>
            <a:off x="3817949" y="6399713"/>
            <a:ext cx="1742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>
                <a:ea typeface="黑体" panose="02010609060101010101" pitchFamily="49" charset="-122"/>
              </a:rPr>
              <a:t>(Walter et al 2020)</a:t>
            </a:r>
            <a:endParaRPr lang="zh-CN" altLang="en-US" sz="1600"/>
          </a:p>
        </p:txBody>
      </p:sp>
      <p:pic>
        <p:nvPicPr>
          <p:cNvPr id="8196" name="Picture 4" descr="查看源图像">
            <a:extLst>
              <a:ext uri="{FF2B5EF4-FFF2-40B4-BE49-F238E27FC236}">
                <a16:creationId xmlns:a16="http://schemas.microsoft.com/office/drawing/2014/main" id="{48E01D11-54A2-4DFB-9E0E-0E24B8EF0B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7" r="47419"/>
          <a:stretch/>
        </p:blipFill>
        <p:spPr bwMode="auto">
          <a:xfrm>
            <a:off x="7226037" y="2762291"/>
            <a:ext cx="1520868" cy="329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53B7B546-3BC9-4665-B4DF-F45E4DE17CC9}"/>
              </a:ext>
            </a:extLst>
          </p:cNvPr>
          <p:cNvSpPr/>
          <p:nvPr/>
        </p:nvSpPr>
        <p:spPr>
          <a:xfrm>
            <a:off x="6828943" y="6085494"/>
            <a:ext cx="23150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>
                <a:ea typeface="黑体" panose="02010609060101010101" pitchFamily="49" charset="-122"/>
              </a:rPr>
              <a:t>(5.18</a:t>
            </a:r>
            <a:r>
              <a:rPr lang="zh-CN" altLang="en-US" sz="1600">
                <a:ea typeface="黑体" panose="02010609060101010101" pitchFamily="49" charset="-122"/>
              </a:rPr>
              <a:t>深圳赛格大厦晃动</a:t>
            </a:r>
            <a:r>
              <a:rPr lang="en-US" altLang="zh-CN" sz="1600">
                <a:ea typeface="黑体" panose="02010609060101010101" pitchFamily="49" charset="-122"/>
              </a:rPr>
              <a:t>)</a:t>
            </a:r>
            <a:endParaRPr lang="zh-CN" altLang="en-US" sz="1600"/>
          </a:p>
        </p:txBody>
      </p:sp>
    </p:spTree>
    <p:extLst>
      <p:ext uri="{BB962C8B-B14F-4D97-AF65-F5344CB8AC3E}">
        <p14:creationId xmlns:p14="http://schemas.microsoft.com/office/powerpoint/2010/main" val="1391311966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10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765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新机遇：高分辨率成像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5F4EE19-10F8-4AA9-A7FF-6E4165B36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694188"/>
            <a:ext cx="7265529" cy="271928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43E9838-A795-4CD3-BA57-F06BCEFABA16}"/>
              </a:ext>
            </a:extLst>
          </p:cNvPr>
          <p:cNvSpPr/>
          <p:nvPr/>
        </p:nvSpPr>
        <p:spPr>
          <a:xfrm>
            <a:off x="5779020" y="6293679"/>
            <a:ext cx="3222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STIX-Regular"/>
              </a:rPr>
              <a:t>(Castellanos &amp;Clayton, </a:t>
            </a:r>
            <a:r>
              <a:rPr lang="en-US" altLang="zh-CN">
                <a:solidFill>
                  <a:srgbClr val="0000FF"/>
                </a:solidFill>
                <a:latin typeface="STIX-Regular"/>
              </a:rPr>
              <a:t>2021</a:t>
            </a:r>
            <a:r>
              <a:rPr lang="en-US" altLang="zh-CN">
                <a:solidFill>
                  <a:srgbClr val="000000"/>
                </a:solidFill>
                <a:latin typeface="STIX-Regular"/>
              </a:rPr>
              <a:t>).</a:t>
            </a: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9CA9B8-B09E-47BA-97DD-24B8F82426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5" t="44707" r="58662" b="2153"/>
          <a:stretch/>
        </p:blipFill>
        <p:spPr>
          <a:xfrm>
            <a:off x="6419906" y="483941"/>
            <a:ext cx="2472574" cy="243125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2C00152-2545-4538-8470-9B875611F3A4}"/>
              </a:ext>
            </a:extLst>
          </p:cNvPr>
          <p:cNvSpPr txBox="1"/>
          <p:nvPr/>
        </p:nvSpPr>
        <p:spPr>
          <a:xfrm>
            <a:off x="6813880" y="294160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长岛高密度台阵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66D200A-AAD2-4DAC-BA7A-C40C5536F96E}"/>
              </a:ext>
            </a:extLst>
          </p:cNvPr>
          <p:cNvSpPr txBox="1"/>
          <p:nvPr/>
        </p:nvSpPr>
        <p:spPr>
          <a:xfrm>
            <a:off x="1403648" y="1452846"/>
            <a:ext cx="4025269" cy="92333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/>
              <a:t>使用高密度台阵（节点地震仪或</a:t>
            </a:r>
            <a:r>
              <a:rPr lang="en-US" altLang="zh-CN"/>
              <a:t>DAS</a:t>
            </a:r>
            <a:r>
              <a:rPr lang="zh-CN" altLang="en-US"/>
              <a:t>）</a:t>
            </a:r>
            <a:endParaRPr lang="en-US" altLang="zh-CN"/>
          </a:p>
          <a:p>
            <a:r>
              <a:rPr lang="zh-CN" altLang="en-US"/>
              <a:t>获得极高的数据空间密度</a:t>
            </a:r>
            <a:endParaRPr lang="en-US" altLang="zh-CN"/>
          </a:p>
          <a:p>
            <a:r>
              <a:rPr lang="zh-CN" altLang="en-US"/>
              <a:t>实现高分辨率的成像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718062B-B490-4DEF-897A-827EB96EBA7C}"/>
              </a:ext>
            </a:extLst>
          </p:cNvPr>
          <p:cNvSpPr txBox="1"/>
          <p:nvPr/>
        </p:nvSpPr>
        <p:spPr>
          <a:xfrm>
            <a:off x="1325076" y="2579683"/>
            <a:ext cx="4599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3D</a:t>
            </a:r>
            <a:r>
              <a:rPr lang="zh-CN" altLang="en-US"/>
              <a:t>速度变化、各向异性、台站响应、衰减等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B02369F-0405-4F51-968F-D9ED22D8F4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05" y="2511364"/>
            <a:ext cx="4599336" cy="80765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60851A40-EB9E-4645-895B-1B578A3B48CC}"/>
              </a:ext>
            </a:extLst>
          </p:cNvPr>
          <p:cNvSpPr/>
          <p:nvPr/>
        </p:nvSpPr>
        <p:spPr>
          <a:xfrm>
            <a:off x="4738238" y="3039739"/>
            <a:ext cx="16895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000000"/>
                </a:solidFill>
                <a:latin typeface="STIX-Regular"/>
              </a:rPr>
              <a:t>(Lin et al, </a:t>
            </a:r>
            <a:r>
              <a:rPr lang="en-US" altLang="zh-CN">
                <a:solidFill>
                  <a:srgbClr val="0000FF"/>
                </a:solidFill>
                <a:latin typeface="STIX-Regular"/>
              </a:rPr>
              <a:t>2013</a:t>
            </a:r>
            <a:r>
              <a:rPr lang="en-US" altLang="zh-CN">
                <a:solidFill>
                  <a:srgbClr val="000000"/>
                </a:solidFill>
                <a:latin typeface="STIX-Regular"/>
              </a:rPr>
              <a:t>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701766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11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大数据地震学：层析成像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1B36E7-F86F-4E49-805F-441996149272}"/>
              </a:ext>
            </a:extLst>
          </p:cNvPr>
          <p:cNvSpPr txBox="1"/>
          <p:nvPr/>
        </p:nvSpPr>
        <p:spPr>
          <a:xfrm>
            <a:off x="291583" y="90872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新机遇：时变成像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29F2AA5-A00C-4909-AB2B-1C2E68C04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7" y="2478310"/>
            <a:ext cx="5940152" cy="2837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A2C1D25-9B2F-4730-B564-F3A882008959}"/>
              </a:ext>
            </a:extLst>
          </p:cNvPr>
          <p:cNvSpPr txBox="1"/>
          <p:nvPr/>
        </p:nvSpPr>
        <p:spPr>
          <a:xfrm>
            <a:off x="804479" y="1418729"/>
            <a:ext cx="7858569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受益于噪声成像，可以利用连续观测数据对目标（地质体、断层、火山等）进行时变的成像（</a:t>
            </a:r>
            <a:r>
              <a:rPr lang="el-GR" altLang="zh-CN" i="1"/>
              <a:t>δ</a:t>
            </a:r>
            <a:r>
              <a:rPr lang="en-US" altLang="zh-CN" i="1"/>
              <a:t>v</a:t>
            </a:r>
            <a:r>
              <a:rPr lang="en-US" altLang="zh-CN"/>
              <a:t>/</a:t>
            </a:r>
            <a:r>
              <a:rPr lang="en-US" altLang="zh-CN" i="1"/>
              <a:t>v</a:t>
            </a:r>
            <a:r>
              <a:rPr lang="zh-CN" altLang="en-US"/>
              <a:t>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949D812-C37E-4643-8FA7-CAD1A9D5AF75}"/>
              </a:ext>
            </a:extLst>
          </p:cNvPr>
          <p:cNvSpPr/>
          <p:nvPr/>
        </p:nvSpPr>
        <p:spPr>
          <a:xfrm>
            <a:off x="6502427" y="2323086"/>
            <a:ext cx="2498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>
                <a:solidFill>
                  <a:srgbClr val="000000"/>
                </a:solidFill>
                <a:latin typeface="STIX-Regular"/>
              </a:rPr>
              <a:t>(Q.-Y. Wang et al., </a:t>
            </a:r>
            <a:r>
              <a:rPr lang="da-DK" altLang="zh-CN">
                <a:solidFill>
                  <a:srgbClr val="0000FF"/>
                </a:solidFill>
                <a:latin typeface="STIX-Regular"/>
              </a:rPr>
              <a:t>2017</a:t>
            </a:r>
            <a:r>
              <a:rPr lang="da-DK" altLang="zh-CN">
                <a:solidFill>
                  <a:srgbClr val="000000"/>
                </a:solidFill>
                <a:latin typeface="STIX-Regular"/>
              </a:rPr>
              <a:t>)</a:t>
            </a: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F4932E8-4451-414A-B552-08F781476E95}"/>
              </a:ext>
            </a:extLst>
          </p:cNvPr>
          <p:cNvSpPr txBox="1"/>
          <p:nvPr/>
        </p:nvSpPr>
        <p:spPr>
          <a:xfrm>
            <a:off x="1187624" y="5626114"/>
            <a:ext cx="7164286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基于足够精细的</a:t>
            </a:r>
            <a:r>
              <a:rPr lang="en-US" altLang="zh-CN"/>
              <a:t>4D</a:t>
            </a:r>
            <a:r>
              <a:rPr lang="zh-CN" altLang="en-US"/>
              <a:t>速度成像结果</a:t>
            </a:r>
            <a:endParaRPr lang="en-US" altLang="zh-CN"/>
          </a:p>
          <a:p>
            <a:pPr algn="ctr"/>
            <a:r>
              <a:rPr lang="zh-CN" altLang="en-US"/>
              <a:t>探讨地震波速度变化同水文、气象、温度、地质活动等因素间的联系</a:t>
            </a:r>
          </a:p>
        </p:txBody>
      </p:sp>
    </p:spTree>
    <p:extLst>
      <p:ext uri="{BB962C8B-B14F-4D97-AF65-F5344CB8AC3E}">
        <p14:creationId xmlns:p14="http://schemas.microsoft.com/office/powerpoint/2010/main" val="646382918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www.cas.cn/ky/kyjz/201211/W020121107408499449675.jpg">
            <a:extLst>
              <a:ext uri="{FF2B5EF4-FFF2-40B4-BE49-F238E27FC236}">
                <a16:creationId xmlns:a16="http://schemas.microsoft.com/office/drawing/2014/main" id="{B1F5405F-471A-4BC0-B611-34786123F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45"/>
          <a:stretch/>
        </p:blipFill>
        <p:spPr bwMode="auto">
          <a:xfrm>
            <a:off x="1702506" y="3811336"/>
            <a:ext cx="2776228" cy="296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12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大数据地震学：非地震震源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A0A3978-81B2-4ED0-9E00-C7F01CA65FC8}"/>
              </a:ext>
            </a:extLst>
          </p:cNvPr>
          <p:cNvCxnSpPr>
            <a:cxnSpLocks/>
          </p:cNvCxnSpPr>
          <p:nvPr/>
        </p:nvCxnSpPr>
        <p:spPr>
          <a:xfrm>
            <a:off x="323528" y="3573016"/>
            <a:ext cx="8677596" cy="0"/>
          </a:xfrm>
          <a:prstGeom prst="line">
            <a:avLst/>
          </a:prstGeom>
          <a:ln w="28575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A5318A3-0D0D-41B2-8593-2515EC41C4C8}"/>
              </a:ext>
            </a:extLst>
          </p:cNvPr>
          <p:cNvCxnSpPr>
            <a:cxnSpLocks/>
          </p:cNvCxnSpPr>
          <p:nvPr/>
        </p:nvCxnSpPr>
        <p:spPr>
          <a:xfrm>
            <a:off x="4572000" y="960835"/>
            <a:ext cx="0" cy="5897165"/>
          </a:xfrm>
          <a:prstGeom prst="line">
            <a:avLst/>
          </a:prstGeom>
          <a:ln w="28575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85ECBF31-D350-4302-AD02-9CE783762022}"/>
              </a:ext>
            </a:extLst>
          </p:cNvPr>
          <p:cNvSpPr txBox="1"/>
          <p:nvPr/>
        </p:nvSpPr>
        <p:spPr>
          <a:xfrm>
            <a:off x="291583" y="908720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环境地震学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D76859A-454C-43C1-8410-234531C4E55B}"/>
              </a:ext>
            </a:extLst>
          </p:cNvPr>
          <p:cNvSpPr txBox="1"/>
          <p:nvPr/>
        </p:nvSpPr>
        <p:spPr>
          <a:xfrm>
            <a:off x="4662326" y="903917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城市地震学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FE4B60-AECE-4941-957C-40A1771921AE}"/>
              </a:ext>
            </a:extLst>
          </p:cNvPr>
          <p:cNvSpPr txBox="1"/>
          <p:nvPr/>
        </p:nvSpPr>
        <p:spPr>
          <a:xfrm>
            <a:off x="291583" y="3707556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火山地震学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1983110-608F-46F1-BBAC-EB741FD01234}"/>
              </a:ext>
            </a:extLst>
          </p:cNvPr>
          <p:cNvSpPr txBox="1"/>
          <p:nvPr/>
        </p:nvSpPr>
        <p:spPr>
          <a:xfrm>
            <a:off x="4662326" y="3657980"/>
            <a:ext cx="2479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司法</a:t>
            </a:r>
            <a:r>
              <a:rPr lang="en-US" altLang="zh-CN" sz="2000" b="1">
                <a:solidFill>
                  <a:srgbClr val="3333FF"/>
                </a:solidFill>
              </a:rPr>
              <a:t>(forensic)</a:t>
            </a:r>
            <a:r>
              <a:rPr lang="zh-CN" altLang="en-US" sz="2000" b="1">
                <a:solidFill>
                  <a:srgbClr val="3333FF"/>
                </a:solidFill>
              </a:rPr>
              <a:t>地震学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0926F03-1B9D-4718-8F22-F32AE4F239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09"/>
          <a:stretch/>
        </p:blipFill>
        <p:spPr>
          <a:xfrm>
            <a:off x="575635" y="1284968"/>
            <a:ext cx="3442662" cy="183921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6D7C3AE-6A8F-4989-8208-7661360E1519}"/>
              </a:ext>
            </a:extLst>
          </p:cNvPr>
          <p:cNvSpPr txBox="1"/>
          <p:nvPr/>
        </p:nvSpPr>
        <p:spPr>
          <a:xfrm>
            <a:off x="665960" y="310031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冰川变化、海洋温度、降水气候等</a:t>
            </a:r>
          </a:p>
        </p:txBody>
      </p:sp>
      <p:pic>
        <p:nvPicPr>
          <p:cNvPr id="5122" name="Picture 2" descr="https://www.science.org/cms/10.1126/science.abd2438/asset/8b4f3dad-5c43-4826-83d5-e42087aa1f39/assets/graphic/369_1338_f2.jpeg">
            <a:extLst>
              <a:ext uri="{FF2B5EF4-FFF2-40B4-BE49-F238E27FC236}">
                <a16:creationId xmlns:a16="http://schemas.microsoft.com/office/drawing/2014/main" id="{B658771C-E3D7-401D-8B53-CA9073096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17" y="222355"/>
            <a:ext cx="2471952" cy="326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05CAA7E-1B50-41F6-8F9D-25AF0A5A1233}"/>
              </a:ext>
            </a:extLst>
          </p:cNvPr>
          <p:cNvSpPr txBox="1"/>
          <p:nvPr/>
        </p:nvSpPr>
        <p:spPr>
          <a:xfrm>
            <a:off x="4918511" y="1729138"/>
            <a:ext cx="1412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城市交通</a:t>
            </a:r>
            <a:endParaRPr lang="en-US" altLang="zh-CN" sz="2000"/>
          </a:p>
          <a:p>
            <a:r>
              <a:rPr lang="zh-CN" altLang="en-US" sz="2000"/>
              <a:t>地下管道</a:t>
            </a:r>
            <a:endParaRPr lang="en-US" altLang="zh-CN" sz="2000"/>
          </a:p>
          <a:p>
            <a:r>
              <a:rPr lang="zh-CN" altLang="en-US" sz="2000"/>
              <a:t>土地规划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7F82272-7523-4AD8-82E7-92C2CB10C542}"/>
              </a:ext>
            </a:extLst>
          </p:cNvPr>
          <p:cNvSpPr/>
          <p:nvPr/>
        </p:nvSpPr>
        <p:spPr>
          <a:xfrm>
            <a:off x="4585583" y="3050390"/>
            <a:ext cx="2078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/>
              <a:t>(</a:t>
            </a:r>
            <a:r>
              <a:rPr lang="en-US" altLang="zh-CN"/>
              <a:t>Tomas</a:t>
            </a:r>
            <a:r>
              <a:rPr lang="da-DK" altLang="zh-CN"/>
              <a:t>, et al., 2020)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0632585-D303-4211-BF0A-489E8B3C2143}"/>
              </a:ext>
            </a:extLst>
          </p:cNvPr>
          <p:cNvSpPr/>
          <p:nvPr/>
        </p:nvSpPr>
        <p:spPr>
          <a:xfrm>
            <a:off x="2270415" y="1043278"/>
            <a:ext cx="2133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/>
              <a:t>(</a:t>
            </a:r>
            <a:r>
              <a:rPr lang="en-US" altLang="zh-CN"/>
              <a:t>Nakata</a:t>
            </a:r>
            <a:r>
              <a:rPr lang="da-DK" altLang="zh-CN"/>
              <a:t>, et al., 2019)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D2F27AC-4979-4FA8-82A8-044DA316E9CF}"/>
              </a:ext>
            </a:extLst>
          </p:cNvPr>
          <p:cNvSpPr/>
          <p:nvPr/>
        </p:nvSpPr>
        <p:spPr>
          <a:xfrm>
            <a:off x="2867687" y="3643372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1F1F1F"/>
                </a:solidFill>
                <a:latin typeface="Times New Roman" panose="02020603050405020304" pitchFamily="18" charset="0"/>
              </a:rPr>
              <a:t>(Xu et al., 2012)</a:t>
            </a: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CE446E4-B780-4CCB-AA68-48183664327E}"/>
              </a:ext>
            </a:extLst>
          </p:cNvPr>
          <p:cNvSpPr txBox="1"/>
          <p:nvPr/>
        </p:nvSpPr>
        <p:spPr>
          <a:xfrm>
            <a:off x="427486" y="4447374"/>
            <a:ext cx="13391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火山区域地下结构复杂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地质活动频繁，地震信号复杂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B616D85-519E-4900-ADFA-2AAA50FF9A91}"/>
              </a:ext>
            </a:extLst>
          </p:cNvPr>
          <p:cNvSpPr txBox="1"/>
          <p:nvPr/>
        </p:nvSpPr>
        <p:spPr>
          <a:xfrm>
            <a:off x="5032438" y="3991902"/>
            <a:ext cx="358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如何区分不同地震事件？</a:t>
            </a:r>
            <a:endParaRPr lang="en-US" altLang="zh-CN"/>
          </a:p>
          <a:p>
            <a:pPr algn="ctr"/>
            <a:r>
              <a:rPr lang="zh-CN" altLang="en-US"/>
              <a:t>断层地震、核爆、坍塌、爆炸等</a:t>
            </a:r>
          </a:p>
        </p:txBody>
      </p:sp>
      <p:pic>
        <p:nvPicPr>
          <p:cNvPr id="5126" name="Picture 6" descr="https://gimg2.baidu.com/image_search/src=http%3A%2F%2Fs9.rr.itc.cn%2Fr%2FwapChange%2F20174_18_0%2Fa9qx451755091666542.jpg&amp;refer=http%3A%2F%2Fs9.rr.itc.cn&amp;app=2002&amp;size=f9999,10000&amp;q=a80&amp;n=0&amp;g=0n&amp;fmt=auto?sec=1655717932&amp;t=7103ee63b9f88ab5cb3e932b8253b9d5">
            <a:extLst>
              <a:ext uri="{FF2B5EF4-FFF2-40B4-BE49-F238E27FC236}">
                <a16:creationId xmlns:a16="http://schemas.microsoft.com/office/drawing/2014/main" id="{90CB3DF6-FA5B-4B52-9A7A-6F53192348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2"/>
          <a:stretch/>
        </p:blipFill>
        <p:spPr bwMode="auto">
          <a:xfrm>
            <a:off x="5672999" y="4636497"/>
            <a:ext cx="2309618" cy="195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309647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13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</a:rPr>
              <a:t>挑战与机遇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05B94C-4516-4BD5-AC05-DC6103AD4D20}"/>
              </a:ext>
            </a:extLst>
          </p:cNvPr>
          <p:cNvSpPr txBox="1"/>
          <p:nvPr/>
        </p:nvSpPr>
        <p:spPr>
          <a:xfrm>
            <a:off x="291583" y="90872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灾害监测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D71ABE-C09D-4CA5-AEAB-D047AFABE1C2}"/>
              </a:ext>
            </a:extLst>
          </p:cNvPr>
          <p:cNvSpPr txBox="1"/>
          <p:nvPr/>
        </p:nvSpPr>
        <p:spPr>
          <a:xfrm>
            <a:off x="913307" y="1308830"/>
            <a:ext cx="5763356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意义重大：是地震学中同社会联系最紧密的领域</a:t>
            </a:r>
            <a:endParaRPr lang="en-US" altLang="zh-CN"/>
          </a:p>
          <a:p>
            <a:r>
              <a:rPr lang="zh-CN" altLang="en-US"/>
              <a:t>机理复杂：实现地震（及其他地质灾害）预报难度很大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14540A-CDA4-470C-BD8B-2363CDE52EE8}"/>
              </a:ext>
            </a:extLst>
          </p:cNvPr>
          <p:cNvSpPr txBox="1"/>
          <p:nvPr/>
        </p:nvSpPr>
        <p:spPr>
          <a:xfrm>
            <a:off x="611560" y="2050422"/>
            <a:ext cx="82170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例一</a:t>
            </a:r>
            <a:r>
              <a:rPr lang="en-US" altLang="zh-CN" b="1">
                <a:solidFill>
                  <a:srgbClr val="3333FF"/>
                </a:solidFill>
              </a:rPr>
              <a:t>.  </a:t>
            </a:r>
            <a:r>
              <a:rPr lang="zh-CN" altLang="en-US" b="1">
                <a:solidFill>
                  <a:srgbClr val="3333FF"/>
                </a:solidFill>
              </a:rPr>
              <a:t>余震监测</a:t>
            </a:r>
            <a:endParaRPr lang="en-US" altLang="zh-CN" b="1">
              <a:solidFill>
                <a:srgbClr val="3333FF"/>
              </a:solidFill>
            </a:endParaRPr>
          </a:p>
          <a:p>
            <a:r>
              <a:rPr lang="zh-CN" altLang="en-US"/>
              <a:t>大地震的发生并非孤立的，其会引起周围断层持续一定时间的余震</a:t>
            </a:r>
            <a:r>
              <a:rPr lang="en-US" altLang="zh-CN"/>
              <a:t>(Omori,</a:t>
            </a:r>
            <a:r>
              <a:rPr lang="zh-CN" altLang="en-US"/>
              <a:t> </a:t>
            </a:r>
            <a:r>
              <a:rPr lang="en-US" altLang="zh-CN"/>
              <a:t>1984)</a:t>
            </a:r>
          </a:p>
          <a:p>
            <a:r>
              <a:rPr lang="zh-CN" altLang="en-US" b="1"/>
              <a:t>困难：</a:t>
            </a:r>
            <a:endParaRPr lang="en-US" altLang="zh-CN" b="1"/>
          </a:p>
          <a:p>
            <a:r>
              <a:rPr lang="en-US" altLang="zh-CN"/>
              <a:t>	</a:t>
            </a:r>
            <a:r>
              <a:rPr lang="zh-CN" altLang="en-US"/>
              <a:t>大地震后地震信号复杂（相互重叠），</a:t>
            </a:r>
            <a:endParaRPr lang="en-US" altLang="zh-CN"/>
          </a:p>
          <a:p>
            <a:r>
              <a:rPr lang="en-US" altLang="zh-CN"/>
              <a:t>	</a:t>
            </a:r>
            <a:r>
              <a:rPr lang="zh-CN" altLang="en-US"/>
              <a:t>主震的准确特征分析需要时间，</a:t>
            </a:r>
            <a:endParaRPr lang="en-US" altLang="zh-CN"/>
          </a:p>
          <a:p>
            <a:r>
              <a:rPr lang="en-US" altLang="zh-CN"/>
              <a:t>	</a:t>
            </a:r>
            <a:r>
              <a:rPr lang="zh-CN" altLang="en-US"/>
              <a:t>断层应力变化状况、余震的发震机制不清楚。</a:t>
            </a:r>
            <a:endParaRPr lang="en-US" altLang="zh-CN"/>
          </a:p>
          <a:p>
            <a:endParaRPr lang="en-US" altLang="zh-CN"/>
          </a:p>
          <a:p>
            <a:r>
              <a:rPr lang="zh-CN" altLang="en-US" b="1">
                <a:solidFill>
                  <a:srgbClr val="3333FF"/>
                </a:solidFill>
              </a:rPr>
              <a:t>例二</a:t>
            </a:r>
            <a:r>
              <a:rPr lang="en-US" altLang="zh-CN" b="1">
                <a:solidFill>
                  <a:srgbClr val="3333FF"/>
                </a:solidFill>
              </a:rPr>
              <a:t>. </a:t>
            </a:r>
            <a:r>
              <a:rPr lang="zh-CN" altLang="en-US" b="1">
                <a:solidFill>
                  <a:srgbClr val="3333FF"/>
                </a:solidFill>
              </a:rPr>
              <a:t>地震早期预警（</a:t>
            </a:r>
            <a:r>
              <a:rPr lang="en-US" altLang="zh-CN" b="1">
                <a:solidFill>
                  <a:srgbClr val="3333FF"/>
                </a:solidFill>
              </a:rPr>
              <a:t>EEW: Earthquake Early Warning</a:t>
            </a:r>
            <a:r>
              <a:rPr lang="zh-CN" altLang="en-US" b="1">
                <a:solidFill>
                  <a:srgbClr val="3333FF"/>
                </a:solidFill>
              </a:rPr>
              <a:t>）</a:t>
            </a:r>
            <a:endParaRPr lang="en-US" altLang="zh-CN" b="1">
              <a:solidFill>
                <a:srgbClr val="3333FF"/>
              </a:solidFill>
            </a:endParaRPr>
          </a:p>
          <a:p>
            <a:r>
              <a:rPr lang="zh-CN" altLang="en-US"/>
              <a:t>在破坏性的横波到来前，对将受影响区域进行预警</a:t>
            </a:r>
            <a:endParaRPr lang="en-US" altLang="zh-CN"/>
          </a:p>
          <a:p>
            <a:r>
              <a:rPr lang="zh-CN" altLang="en-US" b="1"/>
              <a:t>困难：</a:t>
            </a:r>
            <a:endParaRPr lang="en-US" altLang="zh-CN" b="1"/>
          </a:p>
          <a:p>
            <a:r>
              <a:rPr lang="en-US" altLang="zh-CN"/>
              <a:t>	</a:t>
            </a:r>
            <a:r>
              <a:rPr lang="zh-CN" altLang="en-US"/>
              <a:t>对台网、算法、通讯等系统的性能都提出挑战</a:t>
            </a:r>
            <a:endParaRPr lang="en-US" altLang="zh-CN"/>
          </a:p>
          <a:p>
            <a:endParaRPr lang="en-US" altLang="zh-CN"/>
          </a:p>
          <a:p>
            <a:r>
              <a:rPr lang="zh-CN" altLang="en-US" b="1"/>
              <a:t>要求：</a:t>
            </a:r>
            <a:endParaRPr lang="en-US" altLang="zh-CN" b="1"/>
          </a:p>
          <a:p>
            <a:r>
              <a:rPr lang="en-US" altLang="zh-CN"/>
              <a:t>	</a:t>
            </a:r>
            <a:r>
              <a:rPr lang="zh-CN" altLang="en-US"/>
              <a:t>需要密集的台站去做监测，</a:t>
            </a:r>
            <a:endParaRPr lang="en-US" altLang="zh-CN"/>
          </a:p>
          <a:p>
            <a:r>
              <a:rPr lang="en-US" altLang="zh-CN"/>
              <a:t>	</a:t>
            </a:r>
            <a:r>
              <a:rPr lang="zh-CN" altLang="en-US"/>
              <a:t>需要高效的算法做实时处理（拾取、定位、求震源机制解等）。</a:t>
            </a:r>
            <a:endParaRPr lang="en-US" altLang="zh-CN"/>
          </a:p>
          <a:p>
            <a:endParaRPr lang="en-US" altLang="zh-CN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CE676F8-B172-4CEA-B4B3-F0DE85B233C8}"/>
              </a:ext>
            </a:extLst>
          </p:cNvPr>
          <p:cNvSpPr/>
          <p:nvPr/>
        </p:nvSpPr>
        <p:spPr>
          <a:xfrm>
            <a:off x="1447176" y="5549170"/>
            <a:ext cx="3096344" cy="8071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6D526B1-D5FE-4625-B868-2BBFE83C927D}"/>
              </a:ext>
            </a:extLst>
          </p:cNvPr>
          <p:cNvCxnSpPr>
            <a:cxnSpLocks/>
          </p:cNvCxnSpPr>
          <p:nvPr/>
        </p:nvCxnSpPr>
        <p:spPr>
          <a:xfrm flipV="1">
            <a:off x="4499992" y="5373215"/>
            <a:ext cx="1728192" cy="5040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61A24203-99E6-4BD6-9A15-D0BA9B4B5D43}"/>
              </a:ext>
            </a:extLst>
          </p:cNvPr>
          <p:cNvSpPr txBox="1"/>
          <p:nvPr/>
        </p:nvSpPr>
        <p:spPr>
          <a:xfrm>
            <a:off x="6228184" y="5050050"/>
            <a:ext cx="230425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必须借助大数据地震学的手段才可以办到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E36AA4B-5AEB-4A01-8E47-B5FA674C0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32" y="656882"/>
            <a:ext cx="1980644" cy="1535581"/>
          </a:xfrm>
          <a:prstGeom prst="rect">
            <a:avLst/>
          </a:prstGeom>
        </p:spPr>
      </p:pic>
      <p:pic>
        <p:nvPicPr>
          <p:cNvPr id="2052" name="Picture 4" descr="https://gimg2.baidu.com/image_search/src=http%3A%2F%2Fwx3.sinaimg.cn%2Flarge%2F008hz10yly4h2dqbdekscj30r40f4qd5.jpg&amp;refer=http%3A%2F%2Fwx3.sinaimg.cn&amp;app=2002&amp;size=f9999,10000&amp;q=a80&amp;n=0&amp;g=0n&amp;fmt=auto?sec=1655647313&amp;t=125d6418443ca940be9f3b3e2a01b15e">
            <a:extLst>
              <a:ext uri="{FF2B5EF4-FFF2-40B4-BE49-F238E27FC236}">
                <a16:creationId xmlns:a16="http://schemas.microsoft.com/office/drawing/2014/main" id="{B998AB7F-DFCA-4790-84EA-9A06EDD9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02508"/>
            <a:ext cx="2542676" cy="141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754034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14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</a:rPr>
              <a:t>挑战与机遇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05B94C-4516-4BD5-AC05-DC6103AD4D20}"/>
              </a:ext>
            </a:extLst>
          </p:cNvPr>
          <p:cNvSpPr txBox="1"/>
          <p:nvPr/>
        </p:nvSpPr>
        <p:spPr>
          <a:xfrm>
            <a:off x="291583" y="908720"/>
            <a:ext cx="1991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数据的可获取性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369E3E4-1154-46E9-B1ED-76A249946ABF}"/>
              </a:ext>
            </a:extLst>
          </p:cNvPr>
          <p:cNvSpPr/>
          <p:nvPr/>
        </p:nvSpPr>
        <p:spPr>
          <a:xfrm>
            <a:off x="472673" y="1699962"/>
            <a:ext cx="1506667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地震数据</a:t>
            </a:r>
          </a:p>
        </p:txBody>
      </p:sp>
      <p:sp>
        <p:nvSpPr>
          <p:cNvPr id="2" name="左大括号 1">
            <a:extLst>
              <a:ext uri="{FF2B5EF4-FFF2-40B4-BE49-F238E27FC236}">
                <a16:creationId xmlns:a16="http://schemas.microsoft.com/office/drawing/2014/main" id="{53739D46-82B9-48C8-B382-48B362792FB4}"/>
              </a:ext>
            </a:extLst>
          </p:cNvPr>
          <p:cNvSpPr/>
          <p:nvPr/>
        </p:nvSpPr>
        <p:spPr>
          <a:xfrm>
            <a:off x="2160429" y="1339076"/>
            <a:ext cx="322081" cy="1153820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D2AB81C-C5FE-4540-A4B1-83E73C52C4EB}"/>
              </a:ext>
            </a:extLst>
          </p:cNvPr>
          <p:cNvSpPr/>
          <p:nvPr/>
        </p:nvSpPr>
        <p:spPr>
          <a:xfrm>
            <a:off x="2563763" y="1339076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连续波形记录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053EA59-D370-4AFF-8169-4F31B2A1F342}"/>
              </a:ext>
            </a:extLst>
          </p:cNvPr>
          <p:cNvSpPr/>
          <p:nvPr/>
        </p:nvSpPr>
        <p:spPr>
          <a:xfrm>
            <a:off x="2563763" y="2060848"/>
            <a:ext cx="187220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地震事件记录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162B69-EC08-4ABF-AF1F-0DABB3D207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98" y="188640"/>
            <a:ext cx="3476440" cy="240025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A86AC34-15E7-489D-A7BA-6BDCF99A45E4}"/>
              </a:ext>
            </a:extLst>
          </p:cNvPr>
          <p:cNvSpPr txBox="1"/>
          <p:nvPr/>
        </p:nvSpPr>
        <p:spPr>
          <a:xfrm>
            <a:off x="452524" y="2608010"/>
            <a:ext cx="8634264" cy="646331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/>
              <a:t>一般的数据下载方式：</a:t>
            </a:r>
            <a:endParaRPr lang="en-US" altLang="zh-CN"/>
          </a:p>
          <a:p>
            <a:r>
              <a:rPr lang="zh-CN" altLang="en-US"/>
              <a:t>从各大台网的网页进行下载</a:t>
            </a:r>
            <a:r>
              <a:rPr lang="en-US" altLang="zh-CN"/>
              <a:t>/</a:t>
            </a:r>
            <a:r>
              <a:rPr lang="zh-CN" altLang="en-US"/>
              <a:t>使用</a:t>
            </a:r>
            <a:r>
              <a:rPr lang="en-US" altLang="zh-CN"/>
              <a:t>FDSN</a:t>
            </a:r>
            <a:r>
              <a:rPr lang="zh-CN" altLang="en-US"/>
              <a:t>地震数据标准通过</a:t>
            </a:r>
            <a:r>
              <a:rPr lang="en-US" altLang="zh-CN"/>
              <a:t>obspy</a:t>
            </a:r>
            <a:r>
              <a:rPr lang="zh-CN" altLang="en-US"/>
              <a:t>或</a:t>
            </a:r>
            <a:r>
              <a:rPr lang="en-US" altLang="zh-CN"/>
              <a:t>pyweed</a:t>
            </a:r>
            <a:r>
              <a:rPr lang="zh-CN" altLang="en-US"/>
              <a:t>等插件下载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D33943A-9AB9-42F3-A614-02C930B83C50}"/>
              </a:ext>
            </a:extLst>
          </p:cNvPr>
          <p:cNvSpPr/>
          <p:nvPr/>
        </p:nvSpPr>
        <p:spPr>
          <a:xfrm>
            <a:off x="326539" y="3374990"/>
            <a:ext cx="8817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传输效率</a:t>
            </a:r>
            <a:endParaRPr lang="en-US" altLang="zh-CN" b="1">
              <a:solidFill>
                <a:srgbClr val="3333FF"/>
              </a:solidFill>
            </a:endParaRPr>
          </a:p>
          <a:p>
            <a:r>
              <a:rPr lang="en-US" altLang="zh-CN" b="1">
                <a:solidFill>
                  <a:srgbClr val="3333FF"/>
                </a:solidFill>
              </a:rPr>
              <a:t>	</a:t>
            </a:r>
            <a:r>
              <a:rPr lang="zh-CN" altLang="en-US"/>
              <a:t>对于大量数据的下载，显得效率低下（澳洲</a:t>
            </a:r>
            <a:r>
              <a:rPr lang="en-US" altLang="zh-CN"/>
              <a:t>~50</a:t>
            </a:r>
            <a:r>
              <a:rPr lang="zh-CN" altLang="en-US"/>
              <a:t>台</a:t>
            </a:r>
            <a:r>
              <a:rPr lang="en-US" altLang="zh-CN"/>
              <a:t>50Hz</a:t>
            </a:r>
            <a:r>
              <a:rPr lang="zh-CN" altLang="en-US"/>
              <a:t>一年数据耗时约</a:t>
            </a:r>
            <a:r>
              <a:rPr lang="en-US" altLang="zh-CN"/>
              <a:t>12h+</a:t>
            </a:r>
            <a:r>
              <a:rPr lang="zh-CN" altLang="en-US"/>
              <a:t>）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 b="1">
                <a:solidFill>
                  <a:srgbClr val="3333FF"/>
                </a:solidFill>
              </a:rPr>
              <a:t>数据存储</a:t>
            </a:r>
            <a:endParaRPr lang="en-US" altLang="zh-CN" b="1">
              <a:solidFill>
                <a:srgbClr val="3333FF"/>
              </a:solidFill>
            </a:endParaRPr>
          </a:p>
          <a:p>
            <a:r>
              <a:rPr lang="en-US" altLang="zh-CN"/>
              <a:t>	</a:t>
            </a:r>
            <a:r>
              <a:rPr lang="zh-CN" altLang="en-US"/>
              <a:t>对于台网服务方和数据使用方，大量数据需要大量存储空间（云存储）</a:t>
            </a:r>
            <a:endParaRPr lang="en-US" altLang="zh-CN"/>
          </a:p>
          <a:p>
            <a:endParaRPr lang="en-US" altLang="zh-CN"/>
          </a:p>
          <a:p>
            <a:r>
              <a:rPr lang="zh-CN" altLang="en-US" b="1">
                <a:solidFill>
                  <a:srgbClr val="3333FF"/>
                </a:solidFill>
              </a:rPr>
              <a:t>老数据拯救</a:t>
            </a:r>
            <a:endParaRPr lang="en-US" altLang="zh-CN" b="1">
              <a:solidFill>
                <a:srgbClr val="3333FF"/>
              </a:solidFill>
            </a:endParaRPr>
          </a:p>
          <a:p>
            <a:r>
              <a:rPr lang="en-US" altLang="zh-CN" b="1">
                <a:solidFill>
                  <a:srgbClr val="3333FF"/>
                </a:solidFill>
              </a:rPr>
              <a:t>	</a:t>
            </a:r>
            <a:r>
              <a:rPr lang="zh-CN" altLang="en-US"/>
              <a:t>旧数据的数据质量、数据格式和现今不同，如何重新处理利用旧数据（智能算法对旧数据进行再处理）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5851207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15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251520" y="57852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endParaRPr lang="zh-CN" altLang="zh-CN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B638-F7E9-4C8E-AFEC-3B1E3C9B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</a:rPr>
              <a:t>挑战与机遇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605B94C-4516-4BD5-AC05-DC6103AD4D20}"/>
              </a:ext>
            </a:extLst>
          </p:cNvPr>
          <p:cNvSpPr txBox="1"/>
          <p:nvPr/>
        </p:nvSpPr>
        <p:spPr>
          <a:xfrm>
            <a:off x="291583" y="908720"/>
            <a:ext cx="4314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3333FF"/>
                </a:solidFill>
              </a:rPr>
              <a:t>教育（对研究人员的知识背景要求）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EB76F0E-0E90-4440-9BE5-31EBF15B435C}"/>
              </a:ext>
            </a:extLst>
          </p:cNvPr>
          <p:cNvSpPr txBox="1"/>
          <p:nvPr/>
        </p:nvSpPr>
        <p:spPr>
          <a:xfrm>
            <a:off x="719572" y="1628800"/>
            <a:ext cx="77048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传统地震学的培养方案：基础理论</a:t>
            </a:r>
            <a:r>
              <a:rPr lang="en-US" altLang="zh-CN" dirty="0"/>
              <a:t>+</a:t>
            </a:r>
            <a:r>
              <a:rPr lang="zh-CN" altLang="en-US" dirty="0"/>
              <a:t>部分实际操作（仪器、数据处理软件）</a:t>
            </a:r>
            <a:endParaRPr lang="en-US" altLang="zh-CN" dirty="0"/>
          </a:p>
          <a:p>
            <a:r>
              <a:rPr lang="zh-CN" altLang="en-US" dirty="0"/>
              <a:t>大数据地震学要求：计算机科学、工程学、大数据分析（多学科融合）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如何掌握涉及多学科的必要的知识和技能？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>
                <a:solidFill>
                  <a:srgbClr val="3333FF"/>
                </a:solidFill>
              </a:rPr>
              <a:t>利用优质的资源</a:t>
            </a:r>
            <a:endParaRPr lang="en-US" altLang="zh-CN" dirty="0"/>
          </a:p>
          <a:p>
            <a:r>
              <a:rPr lang="en-US" altLang="zh-CN" dirty="0" err="1"/>
              <a:t>Seismo</a:t>
            </a:r>
            <a:r>
              <a:rPr lang="en-US" altLang="zh-CN" dirty="0"/>
              <a:t>-live</a:t>
            </a:r>
            <a:r>
              <a:rPr lang="da-DK" altLang="zh-CN" dirty="0"/>
              <a:t>(Krischer, Aiman, et al., 2018)</a:t>
            </a:r>
          </a:p>
          <a:p>
            <a:r>
              <a:rPr lang="da-DK" altLang="zh-CN" dirty="0"/>
              <a:t>	</a:t>
            </a:r>
            <a:r>
              <a:rPr lang="zh-CN" altLang="en-US" dirty="0"/>
              <a:t>提供了一系列关于经典地震学问题的</a:t>
            </a:r>
            <a:r>
              <a:rPr lang="en-US" altLang="zh-CN" dirty="0" err="1"/>
              <a:t>Jupyter</a:t>
            </a:r>
            <a:r>
              <a:rPr lang="en-US" altLang="zh-CN" dirty="0"/>
              <a:t> notebook </a:t>
            </a:r>
            <a:r>
              <a:rPr lang="zh-CN" altLang="en-US" dirty="0"/>
              <a:t>案例</a:t>
            </a:r>
            <a:endParaRPr lang="en-US" altLang="zh-CN" dirty="0"/>
          </a:p>
          <a:p>
            <a:r>
              <a:rPr lang="en-US" altLang="zh-CN" dirty="0"/>
              <a:t>GitHub</a:t>
            </a:r>
          </a:p>
          <a:p>
            <a:r>
              <a:rPr lang="en-US" altLang="zh-CN" dirty="0"/>
              <a:t>	</a:t>
            </a:r>
            <a:r>
              <a:rPr lang="zh-CN" altLang="en-US" dirty="0"/>
              <a:t>大量项目的开源代码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>
                <a:solidFill>
                  <a:srgbClr val="3333FF"/>
                </a:solidFill>
              </a:rPr>
              <a:t>多学科合作</a:t>
            </a:r>
            <a:endParaRPr lang="en-US" altLang="zh-CN" b="1" dirty="0">
              <a:solidFill>
                <a:srgbClr val="3333FF"/>
              </a:solidFill>
            </a:endParaRPr>
          </a:p>
          <a:p>
            <a:r>
              <a:rPr lang="en-US" altLang="zh-CN" b="1" dirty="0">
                <a:solidFill>
                  <a:srgbClr val="3333FF"/>
                </a:solidFill>
              </a:rPr>
              <a:t>	</a:t>
            </a:r>
            <a:r>
              <a:rPr lang="zh-CN" altLang="en-US" dirty="0"/>
              <a:t>多元、平等、包容。在大数据地震学的时代，吸收数据科学、计算机科学的研究成果，才能够解决地球科学的尖端问题、重要问题。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197528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/>
          <p:nvPr/>
        </p:nvSpPr>
        <p:spPr bwMode="auto">
          <a:xfrm>
            <a:off x="398038" y="2131572"/>
            <a:ext cx="8250794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/>
            <a:endParaRPr lang="en-US" altLang="zh-CN" sz="3200" b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EB949A-1E06-C944-A9FF-ACA83BC04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1" y="88249"/>
            <a:ext cx="8175941" cy="67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1pPr>
            <a:lvl2pPr marL="742950" indent="-28575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2pPr>
            <a:lvl3pPr marL="11430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3pPr>
            <a:lvl4pPr marL="16002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4pPr>
            <a:lvl5pPr marL="2057400" indent="-228600"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rgbClr val="FFFFFF"/>
                </a:solidFill>
                <a:latin typeface="Helvetica" pitchFamily="2" charset="0"/>
                <a:ea typeface="宋体" panose="02010600030101010101" pitchFamily="2" charset="-122"/>
                <a:sym typeface="Helvetica" pitchFamily="2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3600" b="1">
                <a:solidFill>
                  <a:schemeClr val="tx1"/>
                </a:solidFill>
              </a:rPr>
              <a:t>总结</a:t>
            </a:r>
            <a:endParaRPr lang="en-US" altLang="zh-CN" sz="2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231537-EE30-424C-B0B3-956FA082B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16</a:t>
            </a:fld>
            <a:endParaRPr lang="x-none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56E433-A4A6-4B4F-9275-56A5CDC2F9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3" t="5843"/>
          <a:stretch/>
        </p:blipFill>
        <p:spPr>
          <a:xfrm>
            <a:off x="395537" y="1599581"/>
            <a:ext cx="2418154" cy="23205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CD5A74A-C771-4EED-9E47-7FD5EF063F0B}"/>
              </a:ext>
            </a:extLst>
          </p:cNvPr>
          <p:cNvSpPr txBox="1"/>
          <p:nvPr/>
        </p:nvSpPr>
        <p:spPr>
          <a:xfrm>
            <a:off x="596702" y="4089268"/>
            <a:ext cx="2252312" cy="147732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数据量</a:t>
            </a:r>
            <a:r>
              <a:rPr lang="en-US" altLang="zh-CN"/>
              <a:t>up</a:t>
            </a:r>
          </a:p>
          <a:p>
            <a:pPr algn="ctr"/>
            <a:r>
              <a:rPr lang="zh-CN" altLang="en-US"/>
              <a:t>数据时间分辨率</a:t>
            </a:r>
            <a:r>
              <a:rPr lang="en-US" altLang="zh-CN"/>
              <a:t>up</a:t>
            </a:r>
          </a:p>
          <a:p>
            <a:pPr algn="ctr"/>
            <a:r>
              <a:rPr lang="zh-CN" altLang="en-US"/>
              <a:t>数据空间分辨率</a:t>
            </a:r>
            <a:r>
              <a:rPr lang="en-US" altLang="zh-CN"/>
              <a:t>up</a:t>
            </a:r>
          </a:p>
          <a:p>
            <a:pPr algn="ctr"/>
            <a:r>
              <a:rPr lang="zh-CN" altLang="en-US"/>
              <a:t>数据质量</a:t>
            </a:r>
            <a:r>
              <a:rPr lang="en-US" altLang="zh-CN"/>
              <a:t>up</a:t>
            </a:r>
          </a:p>
          <a:p>
            <a:pPr algn="ctr"/>
            <a:r>
              <a:rPr lang="zh-CN" altLang="en-US"/>
              <a:t>数据的覆盖范围</a:t>
            </a:r>
            <a:r>
              <a:rPr lang="en-US" altLang="zh-CN"/>
              <a:t>up</a:t>
            </a:r>
            <a:endParaRPr lang="zh-CN" altLang="en-US"/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D6BA2CB6-51D6-407B-B283-0358D162DED4}"/>
              </a:ext>
            </a:extLst>
          </p:cNvPr>
          <p:cNvSpPr/>
          <p:nvPr/>
        </p:nvSpPr>
        <p:spPr>
          <a:xfrm>
            <a:off x="2753440" y="2745274"/>
            <a:ext cx="96200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箭头: 左弧形 10">
            <a:extLst>
              <a:ext uri="{FF2B5EF4-FFF2-40B4-BE49-F238E27FC236}">
                <a16:creationId xmlns:a16="http://schemas.microsoft.com/office/drawing/2014/main" id="{708D88B6-4D9E-4780-8986-ED8CC7BDF2FF}"/>
              </a:ext>
            </a:extLst>
          </p:cNvPr>
          <p:cNvSpPr/>
          <p:nvPr/>
        </p:nvSpPr>
        <p:spPr>
          <a:xfrm rot="15831598">
            <a:off x="2248936" y="2537208"/>
            <a:ext cx="558128" cy="18374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51E0BB10-6BA9-478F-BE79-8C111E46F051}"/>
              </a:ext>
            </a:extLst>
          </p:cNvPr>
          <p:cNvSpPr/>
          <p:nvPr/>
        </p:nvSpPr>
        <p:spPr>
          <a:xfrm>
            <a:off x="729598" y="2869175"/>
            <a:ext cx="1793651" cy="647771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CCE34A5-A2C7-4FE8-B2D9-A77695DED89C}"/>
              </a:ext>
            </a:extLst>
          </p:cNvPr>
          <p:cNvSpPr txBox="1"/>
          <p:nvPr/>
        </p:nvSpPr>
        <p:spPr>
          <a:xfrm>
            <a:off x="2674074" y="3364128"/>
            <a:ext cx="717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支持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CBEB3E0-A6AB-4234-9CCB-D2B73FBA2AC4}"/>
              </a:ext>
            </a:extLst>
          </p:cNvPr>
          <p:cNvGrpSpPr/>
          <p:nvPr/>
        </p:nvGrpSpPr>
        <p:grpSpPr>
          <a:xfrm>
            <a:off x="4037912" y="908720"/>
            <a:ext cx="4470535" cy="1477328"/>
            <a:chOff x="4355976" y="793912"/>
            <a:chExt cx="4486858" cy="1477328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AC64313D-B44C-439F-9B28-8AA1F657BE37}"/>
                </a:ext>
              </a:extLst>
            </p:cNvPr>
            <p:cNvSpPr/>
            <p:nvPr/>
          </p:nvSpPr>
          <p:spPr>
            <a:xfrm>
              <a:off x="4355976" y="1296695"/>
              <a:ext cx="1512168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新问题</a:t>
              </a:r>
            </a:p>
          </p:txBody>
        </p:sp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063D6CE6-A381-4469-8F19-079F00856417}"/>
                </a:ext>
              </a:extLst>
            </p:cNvPr>
            <p:cNvSpPr/>
            <p:nvPr/>
          </p:nvSpPr>
          <p:spPr>
            <a:xfrm>
              <a:off x="5997447" y="823569"/>
              <a:ext cx="288032" cy="1389625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E6CFB84-942E-4935-A4D9-E92B0F689EDD}"/>
                </a:ext>
              </a:extLst>
            </p:cNvPr>
            <p:cNvSpPr txBox="1"/>
            <p:nvPr/>
          </p:nvSpPr>
          <p:spPr>
            <a:xfrm>
              <a:off x="6322554" y="793912"/>
              <a:ext cx="252028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水圈</a:t>
              </a:r>
              <a:endParaRPr lang="en-US" altLang="zh-CN"/>
            </a:p>
            <a:p>
              <a:r>
                <a:rPr lang="zh-CN" altLang="en-US"/>
                <a:t>冰冻圈</a:t>
              </a:r>
              <a:endParaRPr lang="en-US" altLang="zh-CN"/>
            </a:p>
            <a:p>
              <a:r>
                <a:rPr lang="zh-CN" altLang="en-US"/>
                <a:t>大气圈</a:t>
              </a:r>
              <a:endParaRPr lang="en-US" altLang="zh-CN"/>
            </a:p>
            <a:p>
              <a:r>
                <a:rPr lang="zh-CN" altLang="en-US"/>
                <a:t>人类活动环境</a:t>
              </a:r>
              <a:endParaRPr lang="en-US" altLang="zh-CN"/>
            </a:p>
            <a:p>
              <a:r>
                <a:rPr lang="zh-CN" altLang="en-US"/>
                <a:t>自然系统不同因素交互</a:t>
              </a:r>
              <a:endParaRPr lang="en-US" altLang="zh-CN"/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F5575A0F-F449-47E5-9C01-ADA771CEA8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57" y="2375118"/>
            <a:ext cx="2533375" cy="1018228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EC395277-39CD-461F-B9F3-BB0EB7D6C59F}"/>
              </a:ext>
            </a:extLst>
          </p:cNvPr>
          <p:cNvGrpSpPr/>
          <p:nvPr/>
        </p:nvGrpSpPr>
        <p:grpSpPr>
          <a:xfrm>
            <a:off x="4036629" y="3556715"/>
            <a:ext cx="4478260" cy="1200329"/>
            <a:chOff x="4355976" y="953681"/>
            <a:chExt cx="4494611" cy="1200329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64885844-C16A-4881-BB82-E67A6126C684}"/>
                </a:ext>
              </a:extLst>
            </p:cNvPr>
            <p:cNvSpPr/>
            <p:nvPr/>
          </p:nvSpPr>
          <p:spPr>
            <a:xfrm>
              <a:off x="4355976" y="1296695"/>
              <a:ext cx="1512168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旧题新解</a:t>
              </a:r>
            </a:p>
          </p:txBody>
        </p:sp>
        <p:sp>
          <p:nvSpPr>
            <p:cNvPr id="26" name="左大括号 25">
              <a:extLst>
                <a:ext uri="{FF2B5EF4-FFF2-40B4-BE49-F238E27FC236}">
                  <a16:creationId xmlns:a16="http://schemas.microsoft.com/office/drawing/2014/main" id="{88D7389D-5A67-4DC4-BD16-F6ED309D6859}"/>
                </a:ext>
              </a:extLst>
            </p:cNvPr>
            <p:cNvSpPr/>
            <p:nvPr/>
          </p:nvSpPr>
          <p:spPr>
            <a:xfrm>
              <a:off x="5998731" y="1008689"/>
              <a:ext cx="325107" cy="1018228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924EBE5-93BC-4B62-B044-A0DD3024B50A}"/>
                </a:ext>
              </a:extLst>
            </p:cNvPr>
            <p:cNvSpPr txBox="1"/>
            <p:nvPr/>
          </p:nvSpPr>
          <p:spPr>
            <a:xfrm>
              <a:off x="6330307" y="953681"/>
              <a:ext cx="25202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噪声相干</a:t>
              </a:r>
              <a:endParaRPr lang="en-US" altLang="zh-CN"/>
            </a:p>
            <a:p>
              <a:r>
                <a:rPr lang="zh-CN" altLang="en-US"/>
                <a:t>全波形反演</a:t>
              </a:r>
              <a:endParaRPr lang="en-US" altLang="zh-CN"/>
            </a:p>
            <a:p>
              <a:r>
                <a:rPr lang="en-US" altLang="zh-CN"/>
                <a:t>DAS</a:t>
              </a:r>
              <a:r>
                <a:rPr lang="zh-CN" altLang="en-US"/>
                <a:t>、密集台阵</a:t>
              </a:r>
              <a:endParaRPr lang="en-US" altLang="zh-CN"/>
            </a:p>
            <a:p>
              <a:r>
                <a:rPr lang="zh-CN" altLang="en-US"/>
                <a:t>自动震相拾取补全目录</a:t>
              </a:r>
              <a:endParaRPr lang="en-US" altLang="zh-CN"/>
            </a:p>
          </p:txBody>
        </p:sp>
      </p:grp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3F62B37F-FD93-46B8-9631-D4C5DC6CDA41}"/>
              </a:ext>
            </a:extLst>
          </p:cNvPr>
          <p:cNvSpPr/>
          <p:nvPr/>
        </p:nvSpPr>
        <p:spPr>
          <a:xfrm>
            <a:off x="3743908" y="1411502"/>
            <a:ext cx="161544" cy="4508066"/>
          </a:xfrm>
          <a:prstGeom prst="leftBrace">
            <a:avLst>
              <a:gd name="adj1" fmla="val 8333"/>
              <a:gd name="adj2" fmla="val 3343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887B552-F2C6-4054-B424-B868F1442F04}"/>
              </a:ext>
            </a:extLst>
          </p:cNvPr>
          <p:cNvGrpSpPr/>
          <p:nvPr/>
        </p:nvGrpSpPr>
        <p:grpSpPr>
          <a:xfrm>
            <a:off x="4036629" y="5211029"/>
            <a:ext cx="4927860" cy="1018228"/>
            <a:chOff x="4355976" y="1008689"/>
            <a:chExt cx="4945853" cy="1018228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EF98291A-D658-4211-A8E5-C1639A75BC1A}"/>
                </a:ext>
              </a:extLst>
            </p:cNvPr>
            <p:cNvSpPr/>
            <p:nvPr/>
          </p:nvSpPr>
          <p:spPr>
            <a:xfrm>
              <a:off x="4355976" y="1296695"/>
              <a:ext cx="1512168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挑战</a:t>
              </a:r>
            </a:p>
          </p:txBody>
        </p:sp>
        <p:sp>
          <p:nvSpPr>
            <p:cNvPr id="28" name="左大括号 27">
              <a:extLst>
                <a:ext uri="{FF2B5EF4-FFF2-40B4-BE49-F238E27FC236}">
                  <a16:creationId xmlns:a16="http://schemas.microsoft.com/office/drawing/2014/main" id="{1A18F132-1B0B-4A66-8CD3-C44EBC9A26A0}"/>
                </a:ext>
              </a:extLst>
            </p:cNvPr>
            <p:cNvSpPr/>
            <p:nvPr/>
          </p:nvSpPr>
          <p:spPr>
            <a:xfrm>
              <a:off x="5998731" y="1008689"/>
              <a:ext cx="325107" cy="1018228"/>
            </a:xfrm>
            <a:prstGeom prst="lef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4917807-65A8-42AA-9ED1-C137BA0AC29A}"/>
                </a:ext>
              </a:extLst>
            </p:cNvPr>
            <p:cNvSpPr txBox="1"/>
            <p:nvPr/>
          </p:nvSpPr>
          <p:spPr>
            <a:xfrm>
              <a:off x="6330307" y="1051054"/>
              <a:ext cx="297152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存储传输运算大数据的方法</a:t>
              </a:r>
              <a:endParaRPr lang="en-US" altLang="zh-CN"/>
            </a:p>
            <a:p>
              <a:r>
                <a:rPr lang="zh-CN" altLang="en-US"/>
                <a:t>跨学科交流合作</a:t>
              </a:r>
              <a:endParaRPr lang="en-US" altLang="zh-CN"/>
            </a:p>
            <a:p>
              <a:r>
                <a:rPr lang="zh-CN" altLang="en-US"/>
                <a:t>理论与技术结合</a:t>
              </a:r>
              <a:endParaRPr lang="en-US" altLang="zh-CN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60675D0-0917-40A3-91C9-FB90360141E4}"/>
              </a:ext>
            </a:extLst>
          </p:cNvPr>
          <p:cNvSpPr txBox="1"/>
          <p:nvPr/>
        </p:nvSpPr>
        <p:spPr>
          <a:xfrm>
            <a:off x="5543296" y="4721974"/>
            <a:ext cx="3205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Eg.,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USArray,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长岛密集台阵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109FA02-49A1-46FD-A0A0-453D1AB79B89}"/>
              </a:ext>
            </a:extLst>
          </p:cNvPr>
          <p:cNvSpPr/>
          <p:nvPr/>
        </p:nvSpPr>
        <p:spPr>
          <a:xfrm>
            <a:off x="5529327" y="2785428"/>
            <a:ext cx="574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Eg.,</a:t>
            </a:r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49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96D994-8FE7-4E91-8DC0-96EABD79994C}"/>
              </a:ext>
            </a:extLst>
          </p:cNvPr>
          <p:cNvSpPr txBox="1"/>
          <p:nvPr/>
        </p:nvSpPr>
        <p:spPr>
          <a:xfrm>
            <a:off x="2987824" y="299695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谢谢，请批评指正！</a:t>
            </a:r>
          </a:p>
        </p:txBody>
      </p:sp>
    </p:spTree>
    <p:extLst>
      <p:ext uri="{BB962C8B-B14F-4D97-AF65-F5344CB8AC3E}">
        <p14:creationId xmlns:p14="http://schemas.microsoft.com/office/powerpoint/2010/main" val="260820348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26285</TotalTime>
  <Words>1578</Words>
  <Application>Microsoft Office PowerPoint</Application>
  <PresentationFormat>全屏显示(4:3)</PresentationFormat>
  <Paragraphs>271</Paragraphs>
  <Slides>18</Slides>
  <Notes>18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  <vt:variant>
        <vt:lpstr>自定义放映</vt:lpstr>
      </vt:variant>
      <vt:variant>
        <vt:i4>1</vt:i4>
      </vt:variant>
    </vt:vector>
  </HeadingPairs>
  <TitlesOfParts>
    <vt:vector size="31" baseType="lpstr">
      <vt:lpstr>Lucida Grande</vt:lpstr>
      <vt:lpstr>Optima</vt:lpstr>
      <vt:lpstr>STIX-Regular</vt:lpstr>
      <vt:lpstr>黑体</vt:lpstr>
      <vt:lpstr>宋体</vt:lpstr>
      <vt:lpstr>Arial</vt:lpstr>
      <vt:lpstr>Calibri</vt:lpstr>
      <vt:lpstr>Cambria Math</vt:lpstr>
      <vt:lpstr>Helvetica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Hongrui Peng</cp:lastModifiedBy>
  <cp:revision>4155</cp:revision>
  <dcterms:created xsi:type="dcterms:W3CDTF">2017-05-09T06:49:00Z</dcterms:created>
  <dcterms:modified xsi:type="dcterms:W3CDTF">2022-06-06T14:24:14Z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2052-11.1.0.8907</vt:lpwstr>
  </property>
</Properties>
</file>