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6"/>
  </p:notesMasterIdLst>
  <p:sldIdLst>
    <p:sldId id="258" r:id="rId2"/>
    <p:sldId id="327" r:id="rId3"/>
    <p:sldId id="363" r:id="rId4"/>
    <p:sldId id="376" r:id="rId5"/>
    <p:sldId id="387" r:id="rId6"/>
    <p:sldId id="386" r:id="rId7"/>
    <p:sldId id="383" r:id="rId8"/>
    <p:sldId id="377" r:id="rId9"/>
    <p:sldId id="388" r:id="rId10"/>
    <p:sldId id="406" r:id="rId11"/>
    <p:sldId id="407" r:id="rId12"/>
    <p:sldId id="366" r:id="rId13"/>
    <p:sldId id="402" r:id="rId14"/>
    <p:sldId id="404" r:id="rId15"/>
    <p:sldId id="403" r:id="rId16"/>
    <p:sldId id="405" r:id="rId17"/>
    <p:sldId id="378" r:id="rId18"/>
    <p:sldId id="379" r:id="rId19"/>
    <p:sldId id="391" r:id="rId20"/>
    <p:sldId id="392" r:id="rId21"/>
    <p:sldId id="394" r:id="rId22"/>
    <p:sldId id="393" r:id="rId23"/>
    <p:sldId id="375" r:id="rId24"/>
    <p:sldId id="381" r:id="rId25"/>
    <p:sldId id="380" r:id="rId26"/>
    <p:sldId id="389" r:id="rId27"/>
    <p:sldId id="365" r:id="rId28"/>
    <p:sldId id="385" r:id="rId29"/>
    <p:sldId id="382" r:id="rId30"/>
    <p:sldId id="399" r:id="rId31"/>
    <p:sldId id="401" r:id="rId32"/>
    <p:sldId id="400" r:id="rId33"/>
    <p:sldId id="384" r:id="rId34"/>
    <p:sldId id="369" r:id="rId35"/>
    <p:sldId id="373" r:id="rId36"/>
    <p:sldId id="398" r:id="rId37"/>
    <p:sldId id="372" r:id="rId38"/>
    <p:sldId id="357" r:id="rId39"/>
    <p:sldId id="370" r:id="rId40"/>
    <p:sldId id="367" r:id="rId41"/>
    <p:sldId id="368" r:id="rId42"/>
    <p:sldId id="362" r:id="rId43"/>
    <p:sldId id="396" r:id="rId44"/>
    <p:sldId id="397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9"/>
    <p:restoredTop sz="95205" autoAdjust="0"/>
  </p:normalViewPr>
  <p:slideViewPr>
    <p:cSldViewPr snapToGrid="0">
      <p:cViewPr varScale="1">
        <p:scale>
          <a:sx n="44" d="100"/>
          <a:sy n="44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968BE-7132-F948-B1AC-2E115ED6D469}" type="datetimeFigureOut">
              <a:rPr lang="en-US" smtClean="0"/>
              <a:t>11/27/2025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94BD8-9858-7741-AB64-9B43D40422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D2D2-A11C-4CCC-8D7F-E2000A22F005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E5018-89FF-44FB-9F64-11A02BF2BCF2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C275-88A4-4DC1-8D5C-FF217359E82E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E3CD-57BA-4AB8-AC69-B140804A4573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5E6D-9B91-4328-AC09-FAC18CF204EA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07C1-538D-40BA-909A-7D02FED2F660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E8B17-4DB1-4242-9F20-5902FB1BF9AA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C3E7-B0CF-494E-B721-9F17C52AADA6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51C5-3357-44A3-BA3F-0345D5C38DCA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E7AD1-93D2-4C93-925C-F43708F8130F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996F-7BB8-4FF5-9953-12BD1F845AC1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1AB9A-17C8-46BE-B3C8-419F044561AA}" type="datetime1">
              <a:rPr lang="en-US" altLang="zh-CN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11" Type="http://schemas.openxmlformats.org/officeDocument/2006/relationships/image" Target="../media/image15.wmf"/><Relationship Id="rId5" Type="http://schemas.openxmlformats.org/officeDocument/2006/relationships/image" Target="../media/image11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1947735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CGU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交流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学习之所得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45889" y="3769800"/>
            <a:ext cx="430022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胡扬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en-US" sz="1800" b="1" baseline="300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武汉大学</a:t>
            </a:r>
            <a:r>
              <a:rPr lang="zh-CN" altLang="en-US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地球空间科学与技术学院</a:t>
            </a:r>
            <a:r>
              <a:rPr lang="en-US" altLang="zh-CN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</a:t>
            </a:r>
            <a:r>
              <a:rPr lang="zh-CN" altLang="en-US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武汉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53132" y="6365866"/>
            <a:ext cx="20535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hqprint"/>
          <a:stretch>
            <a:fillRect/>
          </a:stretch>
        </p:blipFill>
        <p:spPr>
          <a:xfrm>
            <a:off x="96697" y="109361"/>
            <a:ext cx="5935744" cy="738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8825" y="2340610"/>
            <a:ext cx="10674985" cy="217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 Ambient Noise Interferometry </a:t>
            </a: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other things</a:t>
            </a:r>
            <a:endParaRPr lang="zh-CN" altLang="en-US" sz="32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kumimoji="1"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要石会议</a:t>
            </a:r>
            <a:endParaRPr lang="en-US" altLang="zh-CN" sz="32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kumimoji="1" lang="zh-CN" altLang="en-GB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3547745" y="3244850"/>
            <a:ext cx="5241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：对噪声源异质分布的处理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66925" y="5194300"/>
            <a:ext cx="83788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CC beamforming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；微震定位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分量极化分析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crosstalk-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交叉互相关；主动产生噪声的便捷仪器；互相关全波形的源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介质同时反演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40050" y="2131060"/>
            <a:ext cx="6633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/>
              <a:t>Four questions from time-varying monitoring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</a:t>
            </a:fld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075055" y="929640"/>
            <a:ext cx="10118090" cy="5822315"/>
            <a:chOff x="114" y="1466"/>
            <a:chExt cx="15934" cy="91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4" y="1489"/>
              <a:ext cx="7633" cy="9147"/>
              <a:chOff x="9" y="1362"/>
              <a:chExt cx="8312" cy="9547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" y="1362"/>
                <a:ext cx="8311" cy="4821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" y="6183"/>
                <a:ext cx="8312" cy="4727"/>
              </a:xfrm>
              <a:prstGeom prst="rect">
                <a:avLst/>
              </a:prstGeom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7940" y="1466"/>
              <a:ext cx="8109" cy="9120"/>
              <a:chOff x="7913" y="1490"/>
              <a:chExt cx="8442" cy="938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13" y="1490"/>
                <a:ext cx="8442" cy="461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13" y="6108"/>
                <a:ext cx="8441" cy="4763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5</a:t>
            </a:fld>
            <a:endParaRPr 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" y="1660525"/>
            <a:ext cx="7039610" cy="4010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10" y="1204595"/>
            <a:ext cx="4321175" cy="49218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1509"/>
          <a:stretch>
            <a:fillRect/>
          </a:stretch>
        </p:blipFill>
        <p:spPr>
          <a:xfrm>
            <a:off x="122555" y="3424555"/>
            <a:ext cx="3934460" cy="3289935"/>
          </a:xfrm>
          <a:prstGeom prst="rect">
            <a:avLst/>
          </a:prstGeom>
        </p:spPr>
      </p:pic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6</a:t>
            </a:fld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1545"/>
            <a:ext cx="4291330" cy="26676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7625" y="6468745"/>
            <a:ext cx="2235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Sheng et al. 2018 JGR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895" y="1073150"/>
            <a:ext cx="4033520" cy="54902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30835" y="95885"/>
            <a:ext cx="6096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i="1">
                <a:sym typeface="+mn-ea"/>
              </a:rPr>
              <a:t>guidedp-surface</a:t>
            </a:r>
            <a:r>
              <a:rPr lang="zh-CN" altLang="en-US" sz="2400" b="1" i="1">
                <a:sym typeface="+mn-ea"/>
              </a:rPr>
              <a:t>震相</a:t>
            </a:r>
          </a:p>
        </p:txBody>
      </p:sp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87595" y="962025"/>
          <a:ext cx="5033010" cy="731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971800" imgH="431800" progId="Equation.KSEE3">
                  <p:embed/>
                </p:oleObj>
              </mc:Choice>
              <mc:Fallback>
                <p:oleObj r:id="rId4" imgW="2971800" imgH="4318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87595" y="962025"/>
                        <a:ext cx="5033010" cy="731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 descr="guidedp震相示意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" y="874395"/>
            <a:ext cx="3133090" cy="33547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7730" y="3780155"/>
            <a:ext cx="7132320" cy="277050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656965" y="2423160"/>
            <a:ext cx="7609840" cy="725170"/>
            <a:chOff x="5759" y="3816"/>
            <a:chExt cx="11984" cy="1142"/>
          </a:xfrm>
        </p:grpSpPr>
        <p:sp>
          <p:nvSpPr>
            <p:cNvPr id="39" name="文本框 38"/>
            <p:cNvSpPr txBox="1"/>
            <p:nvPr/>
          </p:nvSpPr>
          <p:spPr>
            <a:xfrm>
              <a:off x="5759" y="4065"/>
              <a:ext cx="11984" cy="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当两台站接收</a:t>
              </a:r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不同震相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</a:t>
              </a: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           </a:t>
              </a:r>
            </a:p>
            <a:p>
              <a:pPr>
                <a:lnSpc>
                  <a:spcPct val="100000"/>
                </a:lnSpc>
              </a:pP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aphicFrame>
          <p:nvGraphicFramePr>
            <p:cNvPr id="41" name="对象 40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0750" y="3816"/>
            <a:ext cx="6179" cy="11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2336800" imgH="431800" progId="Equation.KSEE3">
                    <p:embed/>
                  </p:oleObj>
                </mc:Choice>
                <mc:Fallback>
                  <p:oleObj r:id="rId8" imgW="2336800" imgH="431800" progId="Equation.KSEE3">
                    <p:embed/>
                    <p:pic>
                      <p:nvPicPr>
                        <p:cNvPr id="0" name="图片 1029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0750" y="3816"/>
                          <a:ext cx="6179" cy="11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>
          <a:xfrm>
            <a:off x="3656965" y="1833880"/>
            <a:ext cx="7724140" cy="746760"/>
            <a:chOff x="5759" y="2888"/>
            <a:chExt cx="12164" cy="1176"/>
          </a:xfrm>
        </p:grpSpPr>
        <p:graphicFrame>
          <p:nvGraphicFramePr>
            <p:cNvPr id="38" name="对象 37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1117" y="2888"/>
            <a:ext cx="2734" cy="1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0" imgW="1002665" imgH="431800" progId="Equation.KSEE3">
                    <p:embed/>
                  </p:oleObj>
                </mc:Choice>
                <mc:Fallback>
                  <p:oleObj r:id="rId10" imgW="1002665" imgH="431800" progId="Equation.KSEE3">
                    <p:embed/>
                    <p:pic>
                      <p:nvPicPr>
                        <p:cNvPr id="0" name="图片 1027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1117" y="2888"/>
                          <a:ext cx="2734" cy="11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文本框 3"/>
            <p:cNvSpPr txBox="1"/>
            <p:nvPr/>
          </p:nvSpPr>
          <p:spPr>
            <a:xfrm>
              <a:off x="5759" y="3165"/>
              <a:ext cx="12165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1.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当两台站接收</a:t>
              </a:r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相同的震相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时</a:t>
              </a: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                      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为一条过原点的直线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19830" y="3117215"/>
            <a:ext cx="7629525" cy="448310"/>
            <a:chOff x="5858" y="4909"/>
            <a:chExt cx="12015" cy="706"/>
          </a:xfrm>
        </p:grpSpPr>
        <p:graphicFrame>
          <p:nvGraphicFramePr>
            <p:cNvPr id="45" name="对象 44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1081" y="4909"/>
            <a:ext cx="4193" cy="7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2" imgW="1435100" imgH="241300" progId="Equation.KSEE3">
                    <p:embed/>
                  </p:oleObj>
                </mc:Choice>
                <mc:Fallback>
                  <p:oleObj r:id="rId12" imgW="1435100" imgH="2413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1081" y="4909"/>
                          <a:ext cx="4193" cy="7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对象 45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5939" y="4981"/>
            <a:ext cx="966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4" imgW="368300" imgH="228600" progId="Equation.KSEE3">
                    <p:embed/>
                  </p:oleObj>
                </mc:Choice>
                <mc:Fallback>
                  <p:oleObj r:id="rId14" imgW="368300" imgH="228600" progId="Equation.KSEE3">
                    <p:embed/>
                    <p:pic>
                      <p:nvPicPr>
                        <p:cNvPr id="0" name="图片 103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5939" y="4981"/>
                          <a:ext cx="966" cy="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文本框 5"/>
            <p:cNvSpPr txBox="1"/>
            <p:nvPr/>
          </p:nvSpPr>
          <p:spPr>
            <a:xfrm>
              <a:off x="5858" y="4946"/>
              <a:ext cx="12015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对于</a:t>
              </a: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guidedp-surface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震相</a:t>
              </a:r>
              <a:r>
                <a:rPr lang="en-US" altLang="zh-CN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                                    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故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16520" y="506095"/>
            <a:ext cx="2326005" cy="1187450"/>
            <a:chOff x="12152" y="797"/>
            <a:chExt cx="3663" cy="1870"/>
          </a:xfrm>
        </p:grpSpPr>
        <p:sp>
          <p:nvSpPr>
            <p:cNvPr id="11" name="矩形 10"/>
            <p:cNvSpPr/>
            <p:nvPr/>
          </p:nvSpPr>
          <p:spPr>
            <a:xfrm>
              <a:off x="12986" y="1515"/>
              <a:ext cx="585" cy="1151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3851" y="1513"/>
              <a:ext cx="1773" cy="1154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152" y="797"/>
              <a:ext cx="141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</a:rPr>
                <a:t>直线项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028" y="797"/>
              <a:ext cx="178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</a:rPr>
                <a:t>截距项</a:t>
              </a:r>
              <a:r>
                <a:rPr lang="en-US" altLang="zh-CN" b="1">
                  <a:solidFill>
                    <a:srgbClr val="FF0000"/>
                  </a:solidFill>
                </a:rPr>
                <a:t>t0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18185" y="605028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From </a:t>
            </a:r>
            <a:r>
              <a:rPr lang="zh-CN" altLang="en-US" sz="2400" b="1"/>
              <a:t>蔡凯昕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8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1238885"/>
            <a:ext cx="5858510" cy="51752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28690" y="1238885"/>
            <a:ext cx="4391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FK</a:t>
            </a:r>
            <a:r>
              <a:rPr lang="zh-CN" altLang="en-US" sz="2400" b="1"/>
              <a:t>滤波，压制面波，突出体波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028690" y="1828165"/>
            <a:ext cx="6535420" cy="1990725"/>
            <a:chOff x="9494" y="5273"/>
            <a:chExt cx="10292" cy="3135"/>
          </a:xfrm>
        </p:grpSpPr>
        <p:sp>
          <p:nvSpPr>
            <p:cNvPr id="4" name="文本框 3"/>
            <p:cNvSpPr txBox="1"/>
            <p:nvPr/>
          </p:nvSpPr>
          <p:spPr>
            <a:xfrm>
              <a:off x="9622" y="5273"/>
              <a:ext cx="640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/>
                <a:t>V-shape high-velocity moveouts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494" y="5647"/>
              <a:ext cx="10292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ea"/>
                <a:buAutoNum type="circleNumDbPlain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真实观测和合成数据，在尾波窗口都能看到体波能量</a:t>
              </a:r>
            </a:p>
            <a:p>
              <a:pPr marL="342900" indent="-342900">
                <a:lnSpc>
                  <a:spcPct val="200000"/>
                </a:lnSpc>
                <a:buFont typeface="+mj-ea"/>
                <a:buAutoNum type="circleNumDbPlain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二者之问的体波能量有一定相似性，但不是完全匹配</a:t>
              </a:r>
            </a:p>
            <a:p>
              <a:pPr marL="342900" indent="-342900">
                <a:lnSpc>
                  <a:spcPct val="200000"/>
                </a:lnSpc>
                <a:buFont typeface="+mj-ea"/>
                <a:buAutoNum type="circleNumDbPlain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差异可能是由于区域速度模型、信噪比、地形的影响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34710" y="4552950"/>
            <a:ext cx="626237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遥远的风暴产生的远震体波能出现在噪声互相关函数中；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体波显示出强烈的季节性变化并且能反应海洋活动；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风暴产生的体波会导致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cross-talk,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并且会影响基于噪声干涉的地震监测；</a:t>
            </a:r>
          </a:p>
          <a:p>
            <a:pPr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28690" y="41846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总结：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9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1000760"/>
            <a:ext cx="9947910" cy="56826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10</a:t>
            </a:fld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1291590"/>
            <a:ext cx="5283835" cy="21374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4265"/>
            <a:ext cx="5318760" cy="28086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550" y="864870"/>
            <a:ext cx="6651625" cy="3843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760" y="4707890"/>
            <a:ext cx="4585970" cy="21215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11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1229995"/>
            <a:ext cx="6433820" cy="43795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r="3958"/>
          <a:stretch>
            <a:fillRect/>
          </a:stretch>
        </p:blipFill>
        <p:spPr>
          <a:xfrm>
            <a:off x="6440170" y="1306195"/>
            <a:ext cx="5757545" cy="42538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12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2698115" y="2980690"/>
            <a:ext cx="6795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Correlation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波形再探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27200" y="5194300"/>
            <a:ext cx="89185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crosstalk-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交叉互相关；多次反射；多次散射；自相关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receiver-source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互易性</a:t>
            </a:r>
          </a:p>
        </p:txBody>
      </p:sp>
      <p:sp>
        <p:nvSpPr>
          <p:cNvPr id="7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69715" y="384873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/>
              <a:t>EGF vs CCF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13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80" y="1678305"/>
            <a:ext cx="6141085" cy="3594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10" y="1678305"/>
            <a:ext cx="5876290" cy="35820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14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864870"/>
            <a:ext cx="6089650" cy="35674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2343"/>
          <a:stretch>
            <a:fillRect/>
          </a:stretch>
        </p:blipFill>
        <p:spPr>
          <a:xfrm>
            <a:off x="6133465" y="864870"/>
            <a:ext cx="6071235" cy="35064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9070" y="4552950"/>
            <a:ext cx="674814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波速变化监测的尾波干涉法的一些潜在问题：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尾波是散射波？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尾波部分不受噪声源变化影响？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尾波组成成分是什么？体波、面波、散射波？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时变观测解释性弱：相关性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VS.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因果性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15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1657985"/>
            <a:ext cx="6089650" cy="35413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365" y="1657985"/>
            <a:ext cx="6044565" cy="35407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0020" y="5869940"/>
            <a:ext cx="5083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互相关函数：视作独立于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EGF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的观测量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16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15" y="1652270"/>
            <a:ext cx="6793865" cy="40614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87565" y="2005330"/>
            <a:ext cx="447040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人工噪声源监测速度变化的框架：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识别信号源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分析信号源的时频特征和空间分布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识别互相关波场构成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模拟震相空间敏感核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监测波速变化</a:t>
            </a:r>
          </a:p>
          <a:p>
            <a:pPr>
              <a:lnSpc>
                <a:spcPct val="150000"/>
              </a:lnSpc>
            </a:pP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结合敏感核解释变化机理</a:t>
            </a:r>
          </a:p>
          <a:p>
            <a:pPr>
              <a:lnSpc>
                <a:spcPct val="150000"/>
              </a:lnSpc>
            </a:pP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17</a:t>
            </a:fld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655" y="1194435"/>
            <a:ext cx="3857625" cy="52508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1465" y="110553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对于自相关：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4145" y="1920875"/>
            <a:ext cx="375856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多次界面反射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多次散射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交叉互相关震相</a:t>
            </a:r>
          </a:p>
          <a:p>
            <a:pPr>
              <a:lnSpc>
                <a:spcPct val="150000"/>
              </a:lnSpc>
            </a:pP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——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导致不同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lagtime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处信号的时变所响应的空间位置很可能不一样，且包含的信息相比互相关更加复杂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655" y="1058545"/>
            <a:ext cx="8312785" cy="552196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156200" y="1245870"/>
            <a:ext cx="3390265" cy="1635125"/>
            <a:chOff x="8100" y="1882"/>
            <a:chExt cx="5468" cy="3090"/>
          </a:xfrm>
        </p:grpSpPr>
        <p:sp>
          <p:nvSpPr>
            <p:cNvPr id="9" name="圆角矩形 8"/>
            <p:cNvSpPr/>
            <p:nvPr/>
          </p:nvSpPr>
          <p:spPr>
            <a:xfrm>
              <a:off x="8100" y="1882"/>
              <a:ext cx="2403" cy="3091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1016" y="1975"/>
              <a:ext cx="2553" cy="2997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19295" y="2917190"/>
            <a:ext cx="7551420" cy="3362960"/>
            <a:chOff x="7117" y="4594"/>
            <a:chExt cx="11892" cy="529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37" y="4594"/>
              <a:ext cx="7972" cy="5296"/>
            </a:xfrm>
            <a:prstGeom prst="rect">
              <a:avLst/>
            </a:prstGeom>
          </p:spPr>
        </p:pic>
        <p:cxnSp>
          <p:nvCxnSpPr>
            <p:cNvPr id="12" name="直接箭头连接符 11"/>
            <p:cNvCxnSpPr/>
            <p:nvPr/>
          </p:nvCxnSpPr>
          <p:spPr>
            <a:xfrm flipV="1">
              <a:off x="7117" y="7242"/>
              <a:ext cx="3920" cy="2649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endCxn id="2" idx="1"/>
            </p:cNvCxnSpPr>
            <p:nvPr/>
          </p:nvCxnSpPr>
          <p:spPr>
            <a:xfrm flipV="1">
              <a:off x="9607" y="7242"/>
              <a:ext cx="1430" cy="2619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18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901700"/>
            <a:ext cx="6051550" cy="59563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6384925" y="1895475"/>
            <a:ext cx="5172710" cy="3935730"/>
            <a:chOff x="10388" y="1339"/>
            <a:chExt cx="8146" cy="6198"/>
          </a:xfrm>
        </p:grpSpPr>
        <p:grpSp>
          <p:nvGrpSpPr>
            <p:cNvPr id="10" name="组合 9"/>
            <p:cNvGrpSpPr/>
            <p:nvPr/>
          </p:nvGrpSpPr>
          <p:grpSpPr>
            <a:xfrm>
              <a:off x="10388" y="1919"/>
              <a:ext cx="8147" cy="5619"/>
              <a:chOff x="10388" y="1664"/>
              <a:chExt cx="8147" cy="561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88" y="1699"/>
                <a:ext cx="8147" cy="5584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/>
            </p:nvSpPr>
            <p:spPr>
              <a:xfrm>
                <a:off x="12873" y="1664"/>
                <a:ext cx="2667" cy="2000"/>
              </a:xfrm>
              <a:prstGeom prst="rect">
                <a:avLst/>
              </a:prstGeom>
              <a:noFill/>
              <a:ln w="28575" cmpd="sng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5540" y="1345"/>
              <a:ext cx="5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A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927" y="1339"/>
              <a:ext cx="5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B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4632960" y="1156335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 et al. 2024 NC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802245" y="15925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为什么会出现这个震相？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/>
          <p:cNvSpPr txBox="1"/>
          <p:nvPr/>
        </p:nvSpPr>
        <p:spPr>
          <a:xfrm>
            <a:off x="6778625" y="5628640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DAS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光纤电缆沿着一条美国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395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号商业公路铺设</a:t>
            </a: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06645"/>
            <a:ext cx="5986780" cy="1747520"/>
          </a:xfrm>
          <a:prstGeom prst="rect">
            <a:avLst/>
          </a:prstGeom>
        </p:spPr>
      </p:pic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19</a:t>
            </a:fld>
            <a:endParaRPr 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596380" y="1218565"/>
            <a:ext cx="5173345" cy="3568065"/>
            <a:chOff x="10388" y="1664"/>
            <a:chExt cx="8147" cy="5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8" y="1699"/>
              <a:ext cx="8147" cy="558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2873" y="1664"/>
              <a:ext cx="2667" cy="200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867900" y="85407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843645" y="85026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622935" y="235839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22935" y="302641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88620" y="190182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A :</a:t>
            </a:r>
            <a:endParaRPr lang="zh-CN" altLang="en-US" b="1"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8620" y="256730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B :</a:t>
            </a:r>
            <a:endParaRPr lang="zh-CN" altLang="en-US" b="1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32960" y="1156335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 et al. 2024 NC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96180" y="2350135"/>
            <a:ext cx="1099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(raw data)</a:t>
            </a:r>
          </a:p>
        </p:txBody>
      </p:sp>
      <p:sp>
        <p:nvSpPr>
          <p:cNvPr id="7" name="下箭头 6"/>
          <p:cNvSpPr/>
          <p:nvPr/>
        </p:nvSpPr>
        <p:spPr>
          <a:xfrm>
            <a:off x="2346960" y="3510280"/>
            <a:ext cx="414655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61615" y="3470275"/>
            <a:ext cx="939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互相关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623570" y="459613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23570" y="526415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376170" y="5260340"/>
            <a:ext cx="372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0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389505" y="4612640"/>
            <a:ext cx="372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0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2630170" y="4443730"/>
            <a:ext cx="0" cy="245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629535" y="5039995"/>
            <a:ext cx="0" cy="245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89255" y="413956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B -&gt; A :</a:t>
            </a:r>
            <a:endParaRPr lang="zh-CN" altLang="en-US" b="1"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9255" y="480504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A -&gt; B :</a:t>
            </a:r>
            <a:endParaRPr lang="zh-CN" altLang="en-US" b="1"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701415" y="4139565"/>
            <a:ext cx="76200" cy="456565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589530" y="4224020"/>
            <a:ext cx="76200" cy="38925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501140" y="4156710"/>
            <a:ext cx="76200" cy="45656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3701415" y="4829175"/>
            <a:ext cx="76200" cy="4565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501140" y="4824730"/>
            <a:ext cx="76200" cy="456565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3651250" y="3127375"/>
            <a:ext cx="2829560" cy="1029335"/>
            <a:chOff x="7042" y="6230"/>
            <a:chExt cx="4456" cy="1621"/>
          </a:xfrm>
        </p:grpSpPr>
        <p:grpSp>
          <p:nvGrpSpPr>
            <p:cNvPr id="169" name="组合 168"/>
            <p:cNvGrpSpPr/>
            <p:nvPr/>
          </p:nvGrpSpPr>
          <p:grpSpPr>
            <a:xfrm>
              <a:off x="7042" y="6230"/>
              <a:ext cx="1820" cy="1233"/>
              <a:chOff x="6437" y="6565"/>
              <a:chExt cx="1820" cy="1233"/>
            </a:xfrm>
          </p:grpSpPr>
          <p:grpSp>
            <p:nvGrpSpPr>
              <p:cNvPr id="170" name="组合 169"/>
              <p:cNvGrpSpPr/>
              <p:nvPr/>
            </p:nvGrpSpPr>
            <p:grpSpPr>
              <a:xfrm>
                <a:off x="6669" y="7145"/>
                <a:ext cx="1473" cy="653"/>
                <a:chOff x="8127" y="7385"/>
                <a:chExt cx="1473" cy="653"/>
              </a:xfrm>
            </p:grpSpPr>
            <p:sp>
              <p:nvSpPr>
                <p:cNvPr id="171" name="文本框 170"/>
                <p:cNvSpPr txBox="1"/>
                <p:nvPr/>
              </p:nvSpPr>
              <p:spPr>
                <a:xfrm>
                  <a:off x="8278" y="7458"/>
                  <a:ext cx="1322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/>
                    <a:t>=     *</a:t>
                  </a:r>
                </a:p>
              </p:txBody>
            </p:sp>
            <p:grpSp>
              <p:nvGrpSpPr>
                <p:cNvPr id="172" name="组合 171"/>
                <p:cNvGrpSpPr/>
                <p:nvPr/>
              </p:nvGrpSpPr>
              <p:grpSpPr>
                <a:xfrm>
                  <a:off x="8127" y="7385"/>
                  <a:ext cx="1294" cy="653"/>
                  <a:chOff x="8127" y="7385"/>
                  <a:chExt cx="1294" cy="653"/>
                </a:xfrm>
              </p:grpSpPr>
              <p:sp>
                <p:nvSpPr>
                  <p:cNvPr id="173" name="矩形 172"/>
                  <p:cNvSpPr/>
                  <p:nvPr/>
                </p:nvSpPr>
                <p:spPr>
                  <a:xfrm>
                    <a:off x="9301" y="7447"/>
                    <a:ext cx="120" cy="55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4" name="矩形 173"/>
                  <p:cNvSpPr/>
                  <p:nvPr/>
                </p:nvSpPr>
                <p:spPr>
                  <a:xfrm>
                    <a:off x="8127" y="7385"/>
                    <a:ext cx="151" cy="653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5" name="矩形 174"/>
                  <p:cNvSpPr/>
                  <p:nvPr/>
                </p:nvSpPr>
                <p:spPr>
                  <a:xfrm>
                    <a:off x="8815" y="7385"/>
                    <a:ext cx="151" cy="65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176" name="文本框 175"/>
              <p:cNvSpPr txBox="1"/>
              <p:nvPr/>
            </p:nvSpPr>
            <p:spPr>
              <a:xfrm>
                <a:off x="6437" y="6565"/>
                <a:ext cx="182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/>
                  <a:t>cross talk:</a:t>
                </a:r>
              </a:p>
            </p:txBody>
          </p:sp>
        </p:grpSp>
        <p:grpSp>
          <p:nvGrpSpPr>
            <p:cNvPr id="177" name="组合 176"/>
            <p:cNvGrpSpPr/>
            <p:nvPr/>
          </p:nvGrpSpPr>
          <p:grpSpPr>
            <a:xfrm>
              <a:off x="8956" y="6393"/>
              <a:ext cx="2542" cy="1458"/>
              <a:chOff x="8956" y="6393"/>
              <a:chExt cx="2542" cy="1458"/>
            </a:xfrm>
          </p:grpSpPr>
          <p:sp>
            <p:nvSpPr>
              <p:cNvPr id="178" name="左大括号 177"/>
              <p:cNvSpPr/>
              <p:nvPr/>
            </p:nvSpPr>
            <p:spPr>
              <a:xfrm>
                <a:off x="8986" y="6393"/>
                <a:ext cx="234" cy="1458"/>
              </a:xfrm>
              <a:prstGeom prst="leftBrac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8956" y="6396"/>
                <a:ext cx="2542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①不同震相</a:t>
                </a:r>
              </a:p>
              <a:p>
                <a:endParaRPr lang="zh-CN" altLang="en-US" sz="1600" b="1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r>
                  <a:rPr lang="zh-CN" altLang="en-US" sz="1600" b="1">
                    <a:latin typeface="微软雅黑" panose="020B0503020204020204" charset="-122"/>
                    <a:ea typeface="微软雅黑" panose="020B0503020204020204" charset="-122"/>
                  </a:rPr>
                  <a:t>②不同激发时间</a:t>
                </a:r>
              </a:p>
            </p:txBody>
          </p:sp>
        </p:grpSp>
      </p:grpSp>
      <p:grpSp>
        <p:nvGrpSpPr>
          <p:cNvPr id="180" name="组合 179"/>
          <p:cNvGrpSpPr/>
          <p:nvPr/>
        </p:nvGrpSpPr>
        <p:grpSpPr>
          <a:xfrm>
            <a:off x="1797685" y="2003425"/>
            <a:ext cx="1391285" cy="1021080"/>
            <a:chOff x="4110" y="9025"/>
            <a:chExt cx="1205" cy="1608"/>
          </a:xfrm>
        </p:grpSpPr>
        <p:sp>
          <p:nvSpPr>
            <p:cNvPr id="181" name="矩形 180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3" name="直接连接符 182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85" name="组合 184"/>
          <p:cNvGrpSpPr/>
          <p:nvPr/>
        </p:nvGrpSpPr>
        <p:grpSpPr>
          <a:xfrm>
            <a:off x="1797685" y="1962150"/>
            <a:ext cx="1416050" cy="1062355"/>
            <a:chOff x="4351" y="8956"/>
            <a:chExt cx="1278" cy="1673"/>
          </a:xfrm>
        </p:grpSpPr>
        <p:sp>
          <p:nvSpPr>
            <p:cNvPr id="186" name="矩形 185"/>
            <p:cNvSpPr/>
            <p:nvPr/>
          </p:nvSpPr>
          <p:spPr>
            <a:xfrm>
              <a:off x="5479" y="997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>
              <a:off x="4351" y="895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8" name="直接连接符 187"/>
            <p:cNvCxnSpPr/>
            <p:nvPr/>
          </p:nvCxnSpPr>
          <p:spPr>
            <a:xfrm>
              <a:off x="4427" y="8956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>
              <a:off x="4427" y="9609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90" name="矩形 189"/>
          <p:cNvSpPr/>
          <p:nvPr/>
        </p:nvSpPr>
        <p:spPr>
          <a:xfrm>
            <a:off x="2589530" y="4879975"/>
            <a:ext cx="76200" cy="3803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文本框 190"/>
          <p:cNvSpPr txBox="1"/>
          <p:nvPr/>
        </p:nvSpPr>
        <p:spPr>
          <a:xfrm>
            <a:off x="480060" y="13004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强假设</a:t>
            </a:r>
            <a:r>
              <a:rPr lang="en-US" altLang="zh-CN" b="1"/>
              <a:t>A</a:t>
            </a:r>
            <a:r>
              <a:rPr lang="zh-CN" altLang="en-US" b="1"/>
              <a:t>、</a:t>
            </a:r>
            <a:r>
              <a:rPr lang="en-US" altLang="zh-CN" b="1"/>
              <a:t>B</a:t>
            </a:r>
            <a:r>
              <a:rPr lang="zh-CN" altLang="en-US" b="1"/>
              <a:t>处的源同时激发：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/>
          <p:cNvSpPr txBox="1"/>
          <p:nvPr/>
        </p:nvSpPr>
        <p:spPr>
          <a:xfrm>
            <a:off x="6778625" y="5628640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DAS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光纤电缆沿着一条美国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395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号商业公路铺设</a:t>
            </a:r>
          </a:p>
        </p:txBody>
      </p:sp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20</a:t>
            </a:fld>
            <a:endParaRPr 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596380" y="1218565"/>
            <a:ext cx="5173345" cy="3568065"/>
            <a:chOff x="10388" y="1664"/>
            <a:chExt cx="8147" cy="5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88" y="1699"/>
              <a:ext cx="8147" cy="558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2873" y="1664"/>
              <a:ext cx="2667" cy="200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867900" y="85407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843645" y="85026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632960" y="1156335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 et al. 2024 NC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96180" y="2350135"/>
            <a:ext cx="1099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(raw data)</a:t>
            </a:r>
          </a:p>
        </p:txBody>
      </p:sp>
      <p:sp>
        <p:nvSpPr>
          <p:cNvPr id="7" name="下箭头 6"/>
          <p:cNvSpPr/>
          <p:nvPr/>
        </p:nvSpPr>
        <p:spPr>
          <a:xfrm>
            <a:off x="2346960" y="3510280"/>
            <a:ext cx="414655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61615" y="3470275"/>
            <a:ext cx="939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互相关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622935" y="235839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22935" y="302641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388620" y="190182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A :</a:t>
            </a:r>
            <a:endParaRPr lang="zh-CN" altLang="en-US" b="1"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7315" y="2567305"/>
            <a:ext cx="124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(B-Δx ):</a:t>
            </a:r>
            <a:endParaRPr lang="zh-CN" altLang="en-US" b="1"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477895" y="2611755"/>
            <a:ext cx="95885" cy="414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2608580" y="2668905"/>
            <a:ext cx="76200" cy="3549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621915" y="1960245"/>
            <a:ext cx="95885" cy="41465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500120" y="2004060"/>
            <a:ext cx="76200" cy="354965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799840" y="2608580"/>
            <a:ext cx="95885" cy="414655"/>
          </a:xfrm>
          <a:prstGeom prst="rect">
            <a:avLst/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箭头连接符 82"/>
          <p:cNvCxnSpPr/>
          <p:nvPr/>
        </p:nvCxnSpPr>
        <p:spPr>
          <a:xfrm>
            <a:off x="2684780" y="2846070"/>
            <a:ext cx="226060" cy="0"/>
          </a:xfrm>
          <a:prstGeom prst="straightConnector1">
            <a:avLst/>
          </a:prstGeom>
          <a:ln w="28575" cmpd="sng">
            <a:solidFill>
              <a:srgbClr val="FFC000">
                <a:alpha val="61000"/>
              </a:srgb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2910840" y="2668270"/>
            <a:ext cx="76200" cy="354965"/>
          </a:xfrm>
          <a:prstGeom prst="rect">
            <a:avLst/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2540000" y="2437130"/>
            <a:ext cx="6546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>
                <a:sym typeface="+mn-ea"/>
              </a:rPr>
              <a:t>Δx/v</a:t>
            </a:r>
          </a:p>
        </p:txBody>
      </p:sp>
      <p:cxnSp>
        <p:nvCxnSpPr>
          <p:cNvPr id="108" name="直接箭头连接符 107"/>
          <p:cNvCxnSpPr/>
          <p:nvPr/>
        </p:nvCxnSpPr>
        <p:spPr>
          <a:xfrm>
            <a:off x="3576955" y="2846070"/>
            <a:ext cx="226060" cy="0"/>
          </a:xfrm>
          <a:prstGeom prst="straightConnector1">
            <a:avLst/>
          </a:prstGeom>
          <a:ln w="28575" cmpd="sng">
            <a:solidFill>
              <a:schemeClr val="accent1">
                <a:alpha val="61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2" name="组合 121"/>
          <p:cNvGrpSpPr/>
          <p:nvPr/>
        </p:nvGrpSpPr>
        <p:grpSpPr>
          <a:xfrm>
            <a:off x="80645" y="4140835"/>
            <a:ext cx="4589145" cy="947420"/>
            <a:chOff x="128" y="7553"/>
            <a:chExt cx="7227" cy="149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982" y="8290"/>
              <a:ext cx="6373" cy="2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3742" y="8284"/>
              <a:ext cx="58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0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4163" y="7937"/>
              <a:ext cx="0" cy="3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28" y="7553"/>
              <a:ext cx="222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ym typeface="+mn-ea"/>
                </a:rPr>
                <a:t>A -&gt;  (B-Δx ) :</a:t>
              </a:r>
              <a:endParaRPr lang="zh-CN" altLang="en-US" b="1">
                <a:sym typeface="+mn-ea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4618" y="7805"/>
              <a:ext cx="125" cy="479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6015" y="7571"/>
              <a:ext cx="120" cy="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2800" y="7569"/>
              <a:ext cx="485" cy="718"/>
              <a:chOff x="3229" y="7565"/>
              <a:chExt cx="485" cy="718"/>
            </a:xfrm>
          </p:grpSpPr>
          <p:cxnSp>
            <p:nvCxnSpPr>
              <p:cNvPr id="85" name="直接箭头连接符 84"/>
              <p:cNvCxnSpPr/>
              <p:nvPr/>
            </p:nvCxnSpPr>
            <p:spPr>
              <a:xfrm>
                <a:off x="3229" y="7947"/>
                <a:ext cx="356" cy="0"/>
              </a:xfrm>
              <a:prstGeom prst="straightConnector1">
                <a:avLst/>
              </a:prstGeom>
              <a:ln w="28575" cmpd="sng">
                <a:solidFill>
                  <a:srgbClr val="FFC000">
                    <a:alpha val="61000"/>
                  </a:srgbClr>
                </a:solidFill>
                <a:prstDash val="sysDash"/>
                <a:tailEnd type="triangle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07" name="矩形 106"/>
              <p:cNvSpPr/>
              <p:nvPr/>
            </p:nvSpPr>
            <p:spPr>
              <a:xfrm>
                <a:off x="3594" y="7565"/>
                <a:ext cx="120" cy="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09" name="直接箭头连接符 108"/>
            <p:cNvCxnSpPr/>
            <p:nvPr/>
          </p:nvCxnSpPr>
          <p:spPr>
            <a:xfrm flipV="1">
              <a:off x="4147" y="8427"/>
              <a:ext cx="1933" cy="20"/>
            </a:xfrm>
            <a:prstGeom prst="straightConnector1">
              <a:avLst/>
            </a:prstGeom>
            <a:ln w="28575" cmpd="sng">
              <a:solidFill>
                <a:schemeClr val="accent1">
                  <a:alpha val="61000"/>
                </a:schemeClr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0" name="文本框 109"/>
            <p:cNvSpPr txBox="1"/>
            <p:nvPr/>
          </p:nvSpPr>
          <p:spPr>
            <a:xfrm>
              <a:off x="4461" y="8539"/>
              <a:ext cx="1851" cy="5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600"/>
                <a:t>dt+</a:t>
              </a:r>
              <a:r>
                <a:rPr lang="en-US" altLang="zh-CN" sz="1600">
                  <a:sym typeface="+mn-ea"/>
                </a:rPr>
                <a:t>Δx/v</a:t>
              </a:r>
            </a:p>
            <a:p>
              <a:endParaRPr lang="en-US" altLang="zh-CN" sz="1600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764280" y="3185795"/>
            <a:ext cx="1155700" cy="782955"/>
            <a:chOff x="6437" y="6565"/>
            <a:chExt cx="1820" cy="1233"/>
          </a:xfrm>
        </p:grpSpPr>
        <p:grpSp>
          <p:nvGrpSpPr>
            <p:cNvPr id="112" name="组合 111"/>
            <p:cNvGrpSpPr/>
            <p:nvPr/>
          </p:nvGrpSpPr>
          <p:grpSpPr>
            <a:xfrm>
              <a:off x="6669" y="7145"/>
              <a:ext cx="1473" cy="653"/>
              <a:chOff x="8127" y="7385"/>
              <a:chExt cx="1473" cy="653"/>
            </a:xfrm>
          </p:grpSpPr>
          <p:sp>
            <p:nvSpPr>
              <p:cNvPr id="114" name="文本框 113"/>
              <p:cNvSpPr txBox="1"/>
              <p:nvPr/>
            </p:nvSpPr>
            <p:spPr>
              <a:xfrm>
                <a:off x="8278" y="7458"/>
                <a:ext cx="132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/>
                  <a:t>=     *</a:t>
                </a:r>
              </a:p>
            </p:txBody>
          </p:sp>
          <p:grpSp>
            <p:nvGrpSpPr>
              <p:cNvPr id="115" name="组合 114"/>
              <p:cNvGrpSpPr/>
              <p:nvPr/>
            </p:nvGrpSpPr>
            <p:grpSpPr>
              <a:xfrm>
                <a:off x="8127" y="7385"/>
                <a:ext cx="1294" cy="653"/>
                <a:chOff x="8127" y="7385"/>
                <a:chExt cx="1294" cy="653"/>
              </a:xfrm>
            </p:grpSpPr>
            <p:sp>
              <p:nvSpPr>
                <p:cNvPr id="116" name="矩形 115"/>
                <p:cNvSpPr/>
                <p:nvPr/>
              </p:nvSpPr>
              <p:spPr>
                <a:xfrm>
                  <a:off x="9301" y="7447"/>
                  <a:ext cx="120" cy="55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116"/>
                <p:cNvSpPr/>
                <p:nvPr/>
              </p:nvSpPr>
              <p:spPr>
                <a:xfrm>
                  <a:off x="8127" y="7385"/>
                  <a:ext cx="151" cy="65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117"/>
                <p:cNvSpPr/>
                <p:nvPr/>
              </p:nvSpPr>
              <p:spPr>
                <a:xfrm>
                  <a:off x="8815" y="7385"/>
                  <a:ext cx="151" cy="65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19" name="文本框 118"/>
            <p:cNvSpPr txBox="1"/>
            <p:nvPr/>
          </p:nvSpPr>
          <p:spPr>
            <a:xfrm>
              <a:off x="6437" y="6565"/>
              <a:ext cx="182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/>
                <a:t>cross talk:</a:t>
              </a:r>
            </a:p>
          </p:txBody>
        </p:sp>
      </p:grpSp>
      <p:sp>
        <p:nvSpPr>
          <p:cNvPr id="123" name="文本框 122"/>
          <p:cNvSpPr txBox="1"/>
          <p:nvPr/>
        </p:nvSpPr>
        <p:spPr>
          <a:xfrm>
            <a:off x="1562735" y="4077970"/>
            <a:ext cx="6546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>
                <a:sym typeface="+mn-ea"/>
              </a:rPr>
              <a:t>Δx/v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/>
          <p:cNvSpPr txBox="1"/>
          <p:nvPr/>
        </p:nvSpPr>
        <p:spPr>
          <a:xfrm>
            <a:off x="6778625" y="5628640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DAS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光纤电缆沿着一条美国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395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号商业公路铺设</a:t>
            </a:r>
          </a:p>
        </p:txBody>
      </p:sp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21</a:t>
            </a:fld>
            <a:endParaRPr 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596380" y="1218565"/>
            <a:ext cx="5173345" cy="3568065"/>
            <a:chOff x="10388" y="1664"/>
            <a:chExt cx="8147" cy="5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88" y="1699"/>
              <a:ext cx="8147" cy="558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2873" y="1664"/>
              <a:ext cx="2667" cy="200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867900" y="85407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843645" y="85026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632960" y="1156335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 et al. 2024 NC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96180" y="2350135"/>
            <a:ext cx="1099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(raw data)</a:t>
            </a:r>
          </a:p>
        </p:txBody>
      </p:sp>
      <p:sp>
        <p:nvSpPr>
          <p:cNvPr id="7" name="下箭头 6"/>
          <p:cNvSpPr/>
          <p:nvPr/>
        </p:nvSpPr>
        <p:spPr>
          <a:xfrm>
            <a:off x="2346960" y="3510280"/>
            <a:ext cx="414655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61615" y="3470275"/>
            <a:ext cx="939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互相关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622935" y="235839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22935" y="302641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388620" y="190182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A :</a:t>
            </a:r>
            <a:endParaRPr lang="zh-CN" altLang="en-US" b="1"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7315" y="2567305"/>
            <a:ext cx="124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(B+Δx ):</a:t>
            </a:r>
            <a:endParaRPr lang="zh-CN" altLang="en-US" b="1"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477895" y="2611755"/>
            <a:ext cx="95885" cy="414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2608580" y="2668905"/>
            <a:ext cx="76200" cy="3549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608580" y="1944370"/>
            <a:ext cx="95885" cy="41465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479165" y="1995170"/>
            <a:ext cx="76200" cy="354965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167380" y="2616200"/>
            <a:ext cx="95885" cy="414655"/>
          </a:xfrm>
          <a:prstGeom prst="rect">
            <a:avLst/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箭头连接符 82"/>
          <p:cNvCxnSpPr/>
          <p:nvPr/>
        </p:nvCxnSpPr>
        <p:spPr>
          <a:xfrm>
            <a:off x="2684780" y="2846070"/>
            <a:ext cx="226060" cy="0"/>
          </a:xfrm>
          <a:prstGeom prst="straightConnector1">
            <a:avLst/>
          </a:prstGeom>
          <a:ln w="28575" cmpd="sng">
            <a:solidFill>
              <a:srgbClr val="FFC000">
                <a:alpha val="61000"/>
              </a:srgb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2910840" y="2668270"/>
            <a:ext cx="76200" cy="354965"/>
          </a:xfrm>
          <a:prstGeom prst="rect">
            <a:avLst/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2536190" y="2437130"/>
            <a:ext cx="6546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>
                <a:sym typeface="+mn-ea"/>
              </a:rPr>
              <a:t>Δx/v</a:t>
            </a:r>
          </a:p>
        </p:txBody>
      </p:sp>
      <p:cxnSp>
        <p:nvCxnSpPr>
          <p:cNvPr id="108" name="直接箭头连接符 107"/>
          <p:cNvCxnSpPr/>
          <p:nvPr/>
        </p:nvCxnSpPr>
        <p:spPr>
          <a:xfrm>
            <a:off x="3253105" y="2846070"/>
            <a:ext cx="226060" cy="0"/>
          </a:xfrm>
          <a:prstGeom prst="straightConnector1">
            <a:avLst/>
          </a:prstGeom>
          <a:ln w="28575" cmpd="sng">
            <a:solidFill>
              <a:schemeClr val="accent1">
                <a:alpha val="61000"/>
              </a:schemeClr>
            </a:soli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3764280" y="3185795"/>
            <a:ext cx="1155700" cy="782955"/>
            <a:chOff x="6437" y="6565"/>
            <a:chExt cx="1820" cy="1233"/>
          </a:xfrm>
        </p:grpSpPr>
        <p:grpSp>
          <p:nvGrpSpPr>
            <p:cNvPr id="112" name="组合 111"/>
            <p:cNvGrpSpPr/>
            <p:nvPr/>
          </p:nvGrpSpPr>
          <p:grpSpPr>
            <a:xfrm>
              <a:off x="6669" y="7145"/>
              <a:ext cx="1473" cy="653"/>
              <a:chOff x="8127" y="7385"/>
              <a:chExt cx="1473" cy="653"/>
            </a:xfrm>
          </p:grpSpPr>
          <p:sp>
            <p:nvSpPr>
              <p:cNvPr id="114" name="文本框 113"/>
              <p:cNvSpPr txBox="1"/>
              <p:nvPr/>
            </p:nvSpPr>
            <p:spPr>
              <a:xfrm>
                <a:off x="8278" y="7458"/>
                <a:ext cx="132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/>
                  <a:t>=     *</a:t>
                </a:r>
              </a:p>
            </p:txBody>
          </p:sp>
          <p:grpSp>
            <p:nvGrpSpPr>
              <p:cNvPr id="115" name="组合 114"/>
              <p:cNvGrpSpPr/>
              <p:nvPr/>
            </p:nvGrpSpPr>
            <p:grpSpPr>
              <a:xfrm>
                <a:off x="8127" y="7385"/>
                <a:ext cx="1294" cy="653"/>
                <a:chOff x="8127" y="7385"/>
                <a:chExt cx="1294" cy="653"/>
              </a:xfrm>
            </p:grpSpPr>
            <p:sp>
              <p:nvSpPr>
                <p:cNvPr id="116" name="矩形 115"/>
                <p:cNvSpPr/>
                <p:nvPr/>
              </p:nvSpPr>
              <p:spPr>
                <a:xfrm>
                  <a:off x="9301" y="7447"/>
                  <a:ext cx="120" cy="55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116"/>
                <p:cNvSpPr/>
                <p:nvPr/>
              </p:nvSpPr>
              <p:spPr>
                <a:xfrm>
                  <a:off x="8127" y="7385"/>
                  <a:ext cx="151" cy="65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117"/>
                <p:cNvSpPr/>
                <p:nvPr/>
              </p:nvSpPr>
              <p:spPr>
                <a:xfrm>
                  <a:off x="8815" y="7385"/>
                  <a:ext cx="151" cy="65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19" name="文本框 118"/>
            <p:cNvSpPr txBox="1"/>
            <p:nvPr/>
          </p:nvSpPr>
          <p:spPr>
            <a:xfrm>
              <a:off x="6437" y="6565"/>
              <a:ext cx="182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/>
                <a:t>cross talk: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 flipV="1">
            <a:off x="586740" y="473329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339340" y="4729480"/>
            <a:ext cx="372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0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2606675" y="4509135"/>
            <a:ext cx="0" cy="245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4450" y="4265295"/>
            <a:ext cx="1410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A -&gt;  (B+Δx ) :</a:t>
            </a:r>
            <a:endParaRPr lang="zh-CN" altLang="en-US" b="1">
              <a:sym typeface="+mn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909570" y="4425315"/>
            <a:ext cx="79375" cy="3041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3169285" y="4286885"/>
            <a:ext cx="76200" cy="456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2209165" y="4431665"/>
            <a:ext cx="79375" cy="3041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1947545" y="4280535"/>
            <a:ext cx="76200" cy="4565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 flipV="1">
            <a:off x="2599690" y="4859655"/>
            <a:ext cx="619125" cy="3175"/>
          </a:xfrm>
          <a:prstGeom prst="straightConnector1">
            <a:avLst/>
          </a:prstGeom>
          <a:ln w="28575" cmpd="sng">
            <a:solidFill>
              <a:schemeClr val="accent1">
                <a:alpha val="61000"/>
              </a:schemeClr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523490" y="4904105"/>
            <a:ext cx="1175385" cy="321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/>
              <a:t>dt-</a:t>
            </a:r>
            <a:r>
              <a:rPr lang="en-US" altLang="zh-CN" sz="1600">
                <a:sym typeface="+mn-ea"/>
              </a:rPr>
              <a:t>Δx/v</a:t>
            </a:r>
          </a:p>
          <a:p>
            <a:endParaRPr lang="en-US" altLang="zh-CN" sz="1600"/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2593340" y="4431665"/>
            <a:ext cx="319405" cy="6985"/>
          </a:xfrm>
          <a:prstGeom prst="straightConnector1">
            <a:avLst/>
          </a:prstGeom>
          <a:ln w="28575" cmpd="sng">
            <a:solidFill>
              <a:schemeClr val="accent1">
                <a:alpha val="61000"/>
              </a:schemeClr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480310" y="4067810"/>
            <a:ext cx="61722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>
                <a:sym typeface="+mn-ea"/>
              </a:rPr>
              <a:t>Δx/v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932180" y="57200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A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B</a:t>
            </a:r>
            <a:r>
              <a:rPr lang="zh-CN" altLang="en-US" b="1">
                <a:sym typeface="+mn-ea"/>
              </a:rPr>
              <a:t>处的交通噪声源会同时激发吗？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/>
          <p:cNvSpPr txBox="1"/>
          <p:nvPr/>
        </p:nvSpPr>
        <p:spPr>
          <a:xfrm>
            <a:off x="6680835" y="4985385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DAS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光纤电缆沿着一条美国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395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号商业公路铺设</a:t>
            </a:r>
          </a:p>
        </p:txBody>
      </p:sp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22</a:t>
            </a:fld>
            <a:endParaRPr 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596380" y="1218565"/>
            <a:ext cx="5173345" cy="3568065"/>
            <a:chOff x="10388" y="1664"/>
            <a:chExt cx="8147" cy="56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88" y="1699"/>
              <a:ext cx="8147" cy="558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2873" y="1664"/>
              <a:ext cx="2667" cy="200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867900" y="85407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843645" y="850265"/>
            <a:ext cx="355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632960" y="1156335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Shen et al. 2024 NC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457835" y="1456690"/>
            <a:ext cx="48869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/>
              <a:t>如果</a:t>
            </a:r>
            <a:r>
              <a:rPr lang="en-US" altLang="zh-CN" b="1">
                <a:sym typeface="+mn-ea"/>
              </a:rPr>
              <a:t>A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B</a:t>
            </a:r>
            <a:r>
              <a:rPr lang="zh-CN" altLang="en-US" b="1">
                <a:sym typeface="+mn-ea"/>
              </a:rPr>
              <a:t>处的交通噪声源</a:t>
            </a:r>
            <a:r>
              <a:rPr lang="zh-CN" altLang="en-US" b="1"/>
              <a:t>不是同时激发的：</a:t>
            </a:r>
          </a:p>
          <a:p>
            <a:pPr>
              <a:lnSpc>
                <a:spcPct val="150000"/>
              </a:lnSpc>
            </a:pPr>
            <a:r>
              <a:rPr lang="en-US" altLang="zh-CN" b="1"/>
              <a:t>Stacking </a:t>
            </a:r>
            <a:r>
              <a:rPr lang="zh-CN" altLang="en-US" b="1"/>
              <a:t>会把由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r>
              <a:rPr lang="zh-CN" altLang="en-US" b="1"/>
              <a:t>导致的</a:t>
            </a:r>
            <a:r>
              <a:rPr lang="en-US" altLang="zh-CN" b="1"/>
              <a:t>cross talk </a:t>
            </a:r>
            <a:r>
              <a:rPr lang="zh-CN" altLang="en-US" b="1"/>
              <a:t>压制掉</a:t>
            </a:r>
          </a:p>
        </p:txBody>
      </p:sp>
      <p:cxnSp>
        <p:nvCxnSpPr>
          <p:cNvPr id="81" name="直接连接符 80"/>
          <p:cNvCxnSpPr/>
          <p:nvPr/>
        </p:nvCxnSpPr>
        <p:spPr>
          <a:xfrm flipV="1">
            <a:off x="624840" y="307848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624840" y="374650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0525" y="262191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A :</a:t>
            </a:r>
            <a:endParaRPr lang="zh-CN" altLang="en-US" b="1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0525" y="328739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 B :</a:t>
            </a:r>
            <a:endParaRPr lang="zh-CN" altLang="en-US" b="1"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63520" y="2680335"/>
            <a:ext cx="811530" cy="1062355"/>
            <a:chOff x="4351" y="8956"/>
            <a:chExt cx="1278" cy="1673"/>
          </a:xfrm>
        </p:grpSpPr>
        <p:sp>
          <p:nvSpPr>
            <p:cNvPr id="16" name="矩形 15"/>
            <p:cNvSpPr/>
            <p:nvPr/>
          </p:nvSpPr>
          <p:spPr>
            <a:xfrm>
              <a:off x="5479" y="997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351" y="895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4427" y="8956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89" idx="2"/>
              <a:endCxn id="16" idx="2"/>
            </p:cNvCxnSpPr>
            <p:nvPr/>
          </p:nvCxnSpPr>
          <p:spPr>
            <a:xfrm>
              <a:off x="4427" y="9609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3755390" y="2680335"/>
            <a:ext cx="811530" cy="1062355"/>
            <a:chOff x="4351" y="8956"/>
            <a:chExt cx="1278" cy="1673"/>
          </a:xfrm>
        </p:grpSpPr>
        <p:sp>
          <p:nvSpPr>
            <p:cNvPr id="120" name="矩形 119"/>
            <p:cNvSpPr/>
            <p:nvPr/>
          </p:nvSpPr>
          <p:spPr>
            <a:xfrm>
              <a:off x="5479" y="997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351" y="895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4427" y="8956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>
              <a:stCxn id="121" idx="2"/>
              <a:endCxn id="120" idx="2"/>
            </p:cNvCxnSpPr>
            <p:nvPr/>
          </p:nvCxnSpPr>
          <p:spPr>
            <a:xfrm>
              <a:off x="4427" y="9609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1625600" y="2680335"/>
            <a:ext cx="811530" cy="1062355"/>
            <a:chOff x="4351" y="8956"/>
            <a:chExt cx="1278" cy="1673"/>
          </a:xfrm>
        </p:grpSpPr>
        <p:sp>
          <p:nvSpPr>
            <p:cNvPr id="131" name="矩形 130"/>
            <p:cNvSpPr/>
            <p:nvPr/>
          </p:nvSpPr>
          <p:spPr>
            <a:xfrm>
              <a:off x="5479" y="997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4351" y="895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3" name="直接连接符 132"/>
            <p:cNvCxnSpPr/>
            <p:nvPr/>
          </p:nvCxnSpPr>
          <p:spPr>
            <a:xfrm>
              <a:off x="4427" y="8956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>
              <a:off x="4427" y="9609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36" name="组合 135"/>
          <p:cNvGrpSpPr/>
          <p:nvPr/>
        </p:nvGrpSpPr>
        <p:grpSpPr>
          <a:xfrm>
            <a:off x="861060" y="2680335"/>
            <a:ext cx="811530" cy="1062355"/>
            <a:chOff x="4351" y="8956"/>
            <a:chExt cx="1278" cy="1673"/>
          </a:xfrm>
        </p:grpSpPr>
        <p:sp>
          <p:nvSpPr>
            <p:cNvPr id="137" name="矩形 136"/>
            <p:cNvSpPr/>
            <p:nvPr/>
          </p:nvSpPr>
          <p:spPr>
            <a:xfrm>
              <a:off x="5479" y="997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4351" y="8956"/>
              <a:ext cx="151" cy="65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9" name="直接连接符 138"/>
            <p:cNvCxnSpPr/>
            <p:nvPr/>
          </p:nvCxnSpPr>
          <p:spPr>
            <a:xfrm>
              <a:off x="4427" y="8956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>
              <a:stCxn id="138" idx="2"/>
              <a:endCxn id="137" idx="2"/>
            </p:cNvCxnSpPr>
            <p:nvPr/>
          </p:nvCxnSpPr>
          <p:spPr>
            <a:xfrm>
              <a:off x="4427" y="9609"/>
              <a:ext cx="1128" cy="102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43" name="组合 142"/>
          <p:cNvGrpSpPr/>
          <p:nvPr/>
        </p:nvGrpSpPr>
        <p:grpSpPr>
          <a:xfrm>
            <a:off x="2610485" y="2724150"/>
            <a:ext cx="765175" cy="1021080"/>
            <a:chOff x="4110" y="9025"/>
            <a:chExt cx="1205" cy="1608"/>
          </a:xfrm>
        </p:grpSpPr>
        <p:sp>
          <p:nvSpPr>
            <p:cNvPr id="86" name="矩形 85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1" name="直接连接符 140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>
              <a:stCxn id="21" idx="0"/>
              <a:endCxn id="86" idx="0"/>
            </p:cNvCxnSpPr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44" name="组合 143"/>
          <p:cNvGrpSpPr/>
          <p:nvPr/>
        </p:nvGrpSpPr>
        <p:grpSpPr>
          <a:xfrm>
            <a:off x="3707765" y="2721610"/>
            <a:ext cx="765175" cy="1021080"/>
            <a:chOff x="4110" y="9025"/>
            <a:chExt cx="1205" cy="1608"/>
          </a:xfrm>
        </p:grpSpPr>
        <p:sp>
          <p:nvSpPr>
            <p:cNvPr id="145" name="矩形 144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7" name="直接连接符 146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>
              <a:stCxn id="146" idx="0"/>
              <a:endCxn id="145" idx="0"/>
            </p:cNvCxnSpPr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49" name="组合 148"/>
          <p:cNvGrpSpPr/>
          <p:nvPr/>
        </p:nvGrpSpPr>
        <p:grpSpPr>
          <a:xfrm>
            <a:off x="1844040" y="2721610"/>
            <a:ext cx="765175" cy="1021080"/>
            <a:chOff x="4110" y="9025"/>
            <a:chExt cx="1205" cy="1608"/>
          </a:xfrm>
        </p:grpSpPr>
        <p:sp>
          <p:nvSpPr>
            <p:cNvPr id="150" name="矩形 149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2" name="直接连接符 151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54" name="组合 153"/>
          <p:cNvGrpSpPr/>
          <p:nvPr/>
        </p:nvGrpSpPr>
        <p:grpSpPr>
          <a:xfrm>
            <a:off x="2990215" y="2721610"/>
            <a:ext cx="765175" cy="1021080"/>
            <a:chOff x="4110" y="9025"/>
            <a:chExt cx="1205" cy="1608"/>
          </a:xfrm>
        </p:grpSpPr>
        <p:sp>
          <p:nvSpPr>
            <p:cNvPr id="155" name="矩形 154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7" name="直接连接符 156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stCxn id="156" idx="0"/>
              <a:endCxn id="155" idx="0"/>
            </p:cNvCxnSpPr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1116965" y="2732405"/>
            <a:ext cx="765175" cy="1021080"/>
            <a:chOff x="4110" y="9025"/>
            <a:chExt cx="1205" cy="1608"/>
          </a:xfrm>
        </p:grpSpPr>
        <p:sp>
          <p:nvSpPr>
            <p:cNvPr id="28" name="矩形 27"/>
            <p:cNvSpPr/>
            <p:nvPr/>
          </p:nvSpPr>
          <p:spPr>
            <a:xfrm>
              <a:off x="4110" y="10074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195" y="9025"/>
              <a:ext cx="120" cy="55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 flipH="1">
              <a:off x="4170" y="9615"/>
              <a:ext cx="1078" cy="1018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4170" y="9025"/>
              <a:ext cx="1085" cy="1049"/>
            </a:xfrm>
            <a:prstGeom prst="line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32" name="下箭头 31"/>
          <p:cNvSpPr/>
          <p:nvPr/>
        </p:nvSpPr>
        <p:spPr>
          <a:xfrm>
            <a:off x="2341880" y="4061460"/>
            <a:ext cx="414655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756535" y="4021455"/>
            <a:ext cx="939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互相关</a:t>
            </a:r>
          </a:p>
        </p:txBody>
      </p:sp>
      <p:cxnSp>
        <p:nvCxnSpPr>
          <p:cNvPr id="54" name="直接连接符 53"/>
          <p:cNvCxnSpPr/>
          <p:nvPr/>
        </p:nvCxnSpPr>
        <p:spPr>
          <a:xfrm flipV="1">
            <a:off x="619760" y="544195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624205" y="6530340"/>
            <a:ext cx="404685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2376805" y="6526530"/>
            <a:ext cx="372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0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2390140" y="5441950"/>
            <a:ext cx="372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0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626360" y="5289550"/>
            <a:ext cx="0" cy="245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2630170" y="6306185"/>
            <a:ext cx="0" cy="245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385445" y="498538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B -&gt; A :</a:t>
            </a:r>
            <a:endParaRPr lang="zh-CN" altLang="en-US" b="1"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89890" y="6071235"/>
            <a:ext cx="819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ym typeface="+mn-ea"/>
              </a:rPr>
              <a:t>A -&gt; B :</a:t>
            </a:r>
            <a:endParaRPr lang="zh-CN" altLang="en-US" b="1"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216910" y="4603115"/>
            <a:ext cx="76200" cy="831850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1946275" y="4603115"/>
            <a:ext cx="76200" cy="84899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218180" y="5810885"/>
            <a:ext cx="76200" cy="71691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950720" y="5789930"/>
            <a:ext cx="76200" cy="734060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624205" y="5360035"/>
            <a:ext cx="4042410" cy="88900"/>
          </a:xfrm>
          <a:prstGeom prst="rect">
            <a:avLst/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619760" y="6451600"/>
            <a:ext cx="4042410" cy="88900"/>
          </a:xfrm>
          <a:prstGeom prst="rect">
            <a:avLst/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3851275" y="4021455"/>
            <a:ext cx="2829560" cy="1029335"/>
            <a:chOff x="7042" y="6230"/>
            <a:chExt cx="4456" cy="1621"/>
          </a:xfrm>
        </p:grpSpPr>
        <p:grpSp>
          <p:nvGrpSpPr>
            <p:cNvPr id="113" name="组合 112"/>
            <p:cNvGrpSpPr/>
            <p:nvPr/>
          </p:nvGrpSpPr>
          <p:grpSpPr>
            <a:xfrm>
              <a:off x="7042" y="6230"/>
              <a:ext cx="1820" cy="1233"/>
              <a:chOff x="6437" y="6565"/>
              <a:chExt cx="1820" cy="1233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6669" y="7145"/>
                <a:ext cx="1473" cy="653"/>
                <a:chOff x="8127" y="7385"/>
                <a:chExt cx="1473" cy="653"/>
              </a:xfrm>
            </p:grpSpPr>
            <p:sp>
              <p:nvSpPr>
                <p:cNvPr id="37" name="文本框 36"/>
                <p:cNvSpPr txBox="1"/>
                <p:nvPr/>
              </p:nvSpPr>
              <p:spPr>
                <a:xfrm>
                  <a:off x="8278" y="7458"/>
                  <a:ext cx="1322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/>
                    <a:t>=     *</a:t>
                  </a:r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8127" y="7385"/>
                  <a:ext cx="1294" cy="653"/>
                  <a:chOff x="8127" y="7385"/>
                  <a:chExt cx="1294" cy="653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9301" y="7447"/>
                    <a:ext cx="120" cy="55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>
                    <a:off x="8127" y="7385"/>
                    <a:ext cx="151" cy="653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矩形 52"/>
                  <p:cNvSpPr/>
                  <p:nvPr/>
                </p:nvSpPr>
                <p:spPr>
                  <a:xfrm>
                    <a:off x="8815" y="7385"/>
                    <a:ext cx="151" cy="65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112" name="文本框 111"/>
              <p:cNvSpPr txBox="1"/>
              <p:nvPr/>
            </p:nvSpPr>
            <p:spPr>
              <a:xfrm>
                <a:off x="6437" y="6565"/>
                <a:ext cx="182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/>
                  <a:t>cross talk:</a:t>
                </a:r>
              </a:p>
            </p:txBody>
          </p:sp>
        </p:grpSp>
        <p:grpSp>
          <p:nvGrpSpPr>
            <p:cNvPr id="118" name="组合 117"/>
            <p:cNvGrpSpPr/>
            <p:nvPr/>
          </p:nvGrpSpPr>
          <p:grpSpPr>
            <a:xfrm>
              <a:off x="8956" y="6393"/>
              <a:ext cx="2542" cy="1458"/>
              <a:chOff x="8956" y="6393"/>
              <a:chExt cx="2542" cy="1458"/>
            </a:xfrm>
          </p:grpSpPr>
          <p:sp>
            <p:nvSpPr>
              <p:cNvPr id="115" name="左大括号 114"/>
              <p:cNvSpPr/>
              <p:nvPr/>
            </p:nvSpPr>
            <p:spPr>
              <a:xfrm>
                <a:off x="8986" y="6393"/>
                <a:ext cx="234" cy="1458"/>
              </a:xfrm>
              <a:prstGeom prst="leftBrac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8956" y="6396"/>
                <a:ext cx="2542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①不同震相</a:t>
                </a:r>
              </a:p>
              <a:p>
                <a:endParaRPr lang="zh-CN" altLang="en-US" sz="1600" b="1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r>
                  <a:rPr lang="zh-CN" altLang="en-US" sz="1600" b="1">
                    <a:latin typeface="微软雅黑" panose="020B0503020204020204" charset="-122"/>
                    <a:ea typeface="微软雅黑" panose="020B0503020204020204" charset="-122"/>
                  </a:rPr>
                  <a:t>②不同激发时间</a:t>
                </a:r>
              </a:p>
            </p:txBody>
          </p:sp>
        </p:grpSp>
      </p:grpSp>
      <p:pic>
        <p:nvPicPr>
          <p:cNvPr id="125" name="图片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140" y="5459095"/>
            <a:ext cx="5711190" cy="730250"/>
          </a:xfrm>
          <a:prstGeom prst="rect">
            <a:avLst/>
          </a:prstGeom>
        </p:spPr>
      </p:pic>
      <p:sp>
        <p:nvSpPr>
          <p:cNvPr id="126" name="文本框 125"/>
          <p:cNvSpPr txBox="1"/>
          <p:nvPr/>
        </p:nvSpPr>
        <p:spPr>
          <a:xfrm>
            <a:off x="4721860" y="2990850"/>
            <a:ext cx="1605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IF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非周期性激发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23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1471295" y="3244850"/>
            <a:ext cx="9248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：自相关时变监测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27200" y="5194300"/>
            <a:ext cx="89185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关键词：单台互相关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、反褶积自相关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24</a:t>
            </a:fld>
            <a:endParaRPr 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970" y="1286510"/>
            <a:ext cx="7225030" cy="46272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2087880"/>
            <a:ext cx="4958715" cy="27933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915" y="6459220"/>
            <a:ext cx="17367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/>
              <a:t>李国良老师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25</a:t>
            </a:fld>
            <a:endParaRPr 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709410" y="1066165"/>
            <a:ext cx="5076190" cy="4980305"/>
            <a:chOff x="0" y="1492"/>
            <a:chExt cx="7994" cy="78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92"/>
              <a:ext cx="7994" cy="5648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1095" y="7461"/>
              <a:ext cx="689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Guoliang Li and Yehuda Ben-Zion 2023 JGR</a:t>
              </a: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3" y="8135"/>
              <a:ext cx="5579" cy="120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0" y="906145"/>
            <a:ext cx="5304155" cy="5911215"/>
            <a:chOff x="0" y="1427"/>
            <a:chExt cx="8353" cy="930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" y="1427"/>
              <a:ext cx="8345" cy="459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6062"/>
              <a:ext cx="8346" cy="467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rcRect l="2067"/>
          <a:stretch>
            <a:fillRect/>
          </a:stretch>
        </p:blipFill>
        <p:spPr>
          <a:xfrm>
            <a:off x="5715" y="1081405"/>
            <a:ext cx="6778625" cy="50215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26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1068070"/>
            <a:ext cx="10246995" cy="56534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45" y="1299845"/>
            <a:ext cx="10975340" cy="51835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27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1471295" y="3244850"/>
            <a:ext cx="9248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Q4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Time-lapse seismic full-waveform inversion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6925" y="5194300"/>
            <a:ext cx="837882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碳封存、井观测、工程勘探、水文监测、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4D-ANFWI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28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5" y="864870"/>
            <a:ext cx="9424670" cy="60725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29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55" y="1109345"/>
            <a:ext cx="6303010" cy="39185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" y="1541780"/>
            <a:ext cx="4556760" cy="3257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6050" y="1019175"/>
            <a:ext cx="5647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Wei Zhou, David Lumley, and Xu Liu 2025 geophysics: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30</a:t>
            </a:fld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765" y="864870"/>
            <a:ext cx="9601835" cy="58959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31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" y="1301115"/>
            <a:ext cx="8007350" cy="49491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07680" y="2783840"/>
            <a:ext cx="4064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处理基线数据和监测数据时，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共享或关联它们反演过程中的步长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32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" y="864870"/>
            <a:ext cx="4499610" cy="28803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525" y="864870"/>
            <a:ext cx="5120005" cy="2832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80" y="3856355"/>
            <a:ext cx="4551045" cy="27647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565" y="3727450"/>
            <a:ext cx="5054600" cy="30308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r="1119"/>
          <a:stretch>
            <a:fillRect/>
          </a:stretch>
        </p:blipFill>
        <p:spPr>
          <a:xfrm>
            <a:off x="5742940" y="991870"/>
            <a:ext cx="5611495" cy="5708650"/>
          </a:xfrm>
          <a:prstGeom prst="rect">
            <a:avLst/>
          </a:prstGeom>
        </p:spPr>
      </p:pic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 ANI</a:t>
            </a:r>
            <a:endParaRPr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33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715"/>
          <a:stretch>
            <a:fillRect/>
          </a:stretch>
        </p:blipFill>
        <p:spPr>
          <a:xfrm>
            <a:off x="0" y="927735"/>
            <a:ext cx="6306185" cy="16294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45" y="2557145"/>
            <a:ext cx="4871720" cy="42189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34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1952625" y="3244850"/>
            <a:ext cx="829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Topic 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波速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时变模拟的其它处理方法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27200" y="5194300"/>
            <a:ext cx="89185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全域搜索的相关性拟合；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三阶弹性理论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35</a:t>
            </a:fld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35" y="920750"/>
            <a:ext cx="5622925" cy="26587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35" y="3579495"/>
            <a:ext cx="5638165" cy="30467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00" y="1555750"/>
            <a:ext cx="5778500" cy="33832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36</a:t>
            </a:fld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5" y="906145"/>
            <a:ext cx="5852795" cy="33991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200" y="4215130"/>
            <a:ext cx="1211580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利用华南地区密集地震台阵，该研究区域无地震和火山活动，近地表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dv/v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主要受环境因素影响。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Sequencing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聚类分析结果显示，研究区域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v/v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呈现两种形式，一种在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沿海地区与降水引起的孔隙压变化高度相关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，另一种则多分布在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内陆缺乏降雨区域变化较为平缓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dv/v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的日变化主要受温度、固体潮和大气压变化控制。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半日周期下，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v/v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对固体潮应变的灵敏度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约为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en-US" altLang="zh-CN" baseline="30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在缺乏构造活动的区域，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降水引起的孔隙压变化在近地表</a:t>
            </a:r>
            <a:r>
              <a:rPr lang="en-US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v/v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中起主导作用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，而热效应和固体潮变化主要控制其背景周期性变化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5075" y="1590675"/>
            <a:ext cx="52901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Luo et al. (2025), Environmental Controls on the Near-Surface Seismic Velocity Changes in South China revealed by a Dense Nodal Array, in preparation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37</a:t>
            </a:fld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5040"/>
            <a:ext cx="6832600" cy="1556385"/>
          </a:xfrm>
          <a:prstGeom prst="rect">
            <a:avLst/>
          </a:prstGeom>
        </p:spPr>
      </p:pic>
      <p:pic>
        <p:nvPicPr>
          <p:cNvPr id="5" name="图片 4" descr="IMG_20251021_1237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00" y="1069340"/>
            <a:ext cx="4234815" cy="56470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215" y="2442845"/>
            <a:ext cx="3283585" cy="4273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60" y="2658745"/>
            <a:ext cx="4526280" cy="38417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38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1952625" y="3244850"/>
            <a:ext cx="829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Topic 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Machine Learning (Neural network)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45920" y="5194300"/>
            <a:ext cx="90887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自动微分的正演框架；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从分类到反演；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加速代理；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neural operators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；全局优化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39</a:t>
            </a:fld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7575"/>
            <a:ext cx="7753350" cy="1851660"/>
          </a:xfrm>
          <a:prstGeom prst="rect">
            <a:avLst/>
          </a:prstGeom>
        </p:spPr>
      </p:pic>
      <p:pic>
        <p:nvPicPr>
          <p:cNvPr id="2" name="图片 1" descr="IMG_20251020_0901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2821940"/>
            <a:ext cx="3084195" cy="23133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2763" t="19501" r="15326" b="20434"/>
          <a:stretch>
            <a:fillRect/>
          </a:stretch>
        </p:blipFill>
        <p:spPr>
          <a:xfrm>
            <a:off x="2767965" y="2821940"/>
            <a:ext cx="4225290" cy="2324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620" y="923290"/>
            <a:ext cx="4070985" cy="24498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6380" y="3429000"/>
            <a:ext cx="4086225" cy="22402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0880" y="2769235"/>
            <a:ext cx="4660265" cy="3587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  <a:buClrTx/>
              <a:buSzTx/>
              <a:buFontTx/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其它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40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1952625" y="3244850"/>
            <a:ext cx="8298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Topic 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：反演、科研、交流的艺术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41</a:t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要石会议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6365" y="1038543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石耀林院士：</a:t>
            </a:r>
          </a:p>
        </p:txBody>
      </p:sp>
      <p:pic>
        <p:nvPicPr>
          <p:cNvPr id="8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8" y="1454150"/>
            <a:ext cx="5268595" cy="295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10"/>
          <p:cNvPicPr>
            <a:picLocks noChangeAspect="1"/>
          </p:cNvPicPr>
          <p:nvPr/>
        </p:nvPicPr>
        <p:blipFill>
          <a:blip r:embed="rId3"/>
          <a:srcRect b="4960"/>
          <a:stretch>
            <a:fillRect/>
          </a:stretch>
        </p:blipFill>
        <p:spPr>
          <a:xfrm>
            <a:off x="5261610" y="963930"/>
            <a:ext cx="6141720" cy="341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65" y="4488815"/>
            <a:ext cx="3381375" cy="189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740" y="4382770"/>
            <a:ext cx="4056380" cy="2279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rcRect r="7737"/>
          <a:stretch>
            <a:fillRect/>
          </a:stretch>
        </p:blipFill>
        <p:spPr>
          <a:xfrm>
            <a:off x="112395" y="1482090"/>
            <a:ext cx="5128260" cy="2764155"/>
          </a:xfrm>
          <a:prstGeom prst="rect">
            <a:avLst/>
          </a:prstGeom>
        </p:spPr>
      </p:pic>
      <p:pic>
        <p:nvPicPr>
          <p:cNvPr id="26" name="图片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120" y="4382770"/>
            <a:ext cx="4095750" cy="22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42</a:t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要石会议</a:t>
            </a:r>
          </a:p>
        </p:txBody>
      </p:sp>
      <p:pic>
        <p:nvPicPr>
          <p:cNvPr id="29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668" y="1209040"/>
            <a:ext cx="5260975" cy="30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图片 27"/>
          <p:cNvPicPr>
            <a:picLocks noChangeAspect="1"/>
          </p:cNvPicPr>
          <p:nvPr/>
        </p:nvPicPr>
        <p:blipFill>
          <a:blip r:embed="rId3"/>
          <a:srcRect l="1618"/>
          <a:stretch>
            <a:fillRect/>
          </a:stretch>
        </p:blipFill>
        <p:spPr>
          <a:xfrm>
            <a:off x="488315" y="1209040"/>
            <a:ext cx="5175250" cy="292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图片 28"/>
          <p:cNvPicPr>
            <a:picLocks noChangeAspect="1"/>
          </p:cNvPicPr>
          <p:nvPr/>
        </p:nvPicPr>
        <p:blipFill>
          <a:blip r:embed="rId4"/>
          <a:srcRect l="1618" t="12701" b="38908"/>
          <a:stretch>
            <a:fillRect/>
          </a:stretch>
        </p:blipFill>
        <p:spPr>
          <a:xfrm>
            <a:off x="376555" y="4017645"/>
            <a:ext cx="5287645" cy="1483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43</a:t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要石会议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2700" y="1320800"/>
            <a:ext cx="8021320" cy="4768215"/>
            <a:chOff x="298" y="1721"/>
            <a:chExt cx="14254" cy="8130"/>
          </a:xfrm>
        </p:grpSpPr>
        <p:pic>
          <p:nvPicPr>
            <p:cNvPr id="45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" y="1721"/>
              <a:ext cx="7068" cy="4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图片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" y="5767"/>
              <a:ext cx="7068" cy="4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图片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6" y="1721"/>
              <a:ext cx="7186" cy="40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图片 6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6" y="5767"/>
              <a:ext cx="7186" cy="408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图片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8620" y="1329690"/>
            <a:ext cx="4112260" cy="236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图片 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6075" y="3703320"/>
            <a:ext cx="4153535" cy="2361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6315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  <a:t>44</a:t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5715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Aft>
                <a:spcPts val="1800"/>
              </a:spcAft>
            </a:pP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要石会议</a:t>
            </a:r>
          </a:p>
        </p:txBody>
      </p:sp>
      <p:pic>
        <p:nvPicPr>
          <p:cNvPr id="68" name="图片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864870"/>
            <a:ext cx="4768215" cy="321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图片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4080510"/>
            <a:ext cx="4768215" cy="270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图片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930" y="931545"/>
            <a:ext cx="5333365" cy="2955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图片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235" y="3997325"/>
            <a:ext cx="5007610" cy="279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Microsoft Office PowerPoint</Application>
  <PresentationFormat>宽屏</PresentationFormat>
  <Paragraphs>226</Paragraphs>
  <Slides>44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0" baseType="lpstr">
      <vt:lpstr>微软雅黑</vt:lpstr>
      <vt:lpstr>Arial</vt:lpstr>
      <vt:lpstr>Calibri</vt:lpstr>
      <vt:lpstr>Calibri Light</vt:lpstr>
      <vt:lpstr>Office Theme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 hu</dc:creator>
  <cp:lastModifiedBy>英杰 翟</cp:lastModifiedBy>
  <cp:revision>279</cp:revision>
  <dcterms:created xsi:type="dcterms:W3CDTF">2023-03-23T04:32:00Z</dcterms:created>
  <dcterms:modified xsi:type="dcterms:W3CDTF">2025-11-27T12:29:47Z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4DA8E73C470944D697BA6EC719B9A2CD_12</vt:lpwstr>
  </property>
  <property fmtid="{D5CDD505-2E9C-101B-9397-08002B2CF9AE}" pid="3" name="KSOProductBuildVer">
    <vt:lpwstr>2052-12.1.0.21541</vt:lpwstr>
  </property>
</Properties>
</file>