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3" r:id="rId5"/>
    <p:sldId id="258" r:id="rId6"/>
    <p:sldId id="259" r:id="rId7"/>
    <p:sldId id="260" r:id="rId8"/>
    <p:sldId id="274" r:id="rId9"/>
    <p:sldId id="275" r:id="rId10"/>
    <p:sldId id="276" r:id="rId11"/>
    <p:sldId id="277" r:id="rId12"/>
    <p:sldId id="278" r:id="rId13"/>
    <p:sldId id="279" r:id="rId14"/>
    <p:sldId id="273" r:id="rId15"/>
    <p:sldId id="261" r:id="rId16"/>
    <p:sldId id="264" r:id="rId17"/>
    <p:sldId id="265" r:id="rId18"/>
    <p:sldId id="266" r:id="rId19"/>
    <p:sldId id="267" r:id="rId20"/>
    <p:sldId id="268" r:id="rId21"/>
    <p:sldId id="269" r:id="rId22"/>
    <p:sldId id="270" r:id="rId23"/>
    <p:sldId id="271" r:id="rId24"/>
    <p:sldId id="272"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45" autoAdjust="0"/>
    <p:restoredTop sz="94660"/>
  </p:normalViewPr>
  <p:slideViewPr>
    <p:cSldViewPr snapToGrid="0">
      <p:cViewPr>
        <p:scale>
          <a:sx n="100" d="100"/>
          <a:sy n="100" d="100"/>
        </p:scale>
        <p:origin x="1738"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D50120-3E8D-460D-A186-914DC9CC0FA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F455C62-5768-4455-AB1B-3A57DB7210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2671262-C326-4100-A4CD-76817769CB8D}"/>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79C735F6-189F-44BE-84F8-59C4587312D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F15182D-AC63-49DF-8ECA-58D315B42EC1}"/>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2793671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D5F68E-3F15-432D-9F05-42D29D5E2D4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BE6FBAC-A48B-4573-A430-6A73A885EC52}"/>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337ABFE-57A9-4189-95D4-97D8F1FF0A31}"/>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ADE94919-F54C-4FC8-A1C8-AC1D94A9FED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C914D8F-BAD9-4B4F-A2A6-B25A2607B163}"/>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930309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B3EBEF-AAAF-43FA-932A-7832193D84D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2D8972C-037D-47D4-8E0C-08980051D6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A81BEC3F-A09A-463F-91DA-A69E7FC0B021}"/>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F06DEACD-542A-47C1-89E0-063DCB80D5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6AFBC1-73EB-40DC-B172-3DAA2E21D812}"/>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2413341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1CB7CE-7CC1-45C5-94F9-831AEE7FB03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F23423D-7C3E-4378-87FC-34E4FF55201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B4174179-85FF-402A-A5D8-0EB8459516D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EC354688-DAB2-4D45-B095-0FA3AE136609}"/>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6" name="页脚占位符 5">
            <a:extLst>
              <a:ext uri="{FF2B5EF4-FFF2-40B4-BE49-F238E27FC236}">
                <a16:creationId xmlns:a16="http://schemas.microsoft.com/office/drawing/2014/main" id="{C1A34BA0-3F8D-4C1F-9E1D-000F964A378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B6097E7-4B55-48B0-86A8-08DF937B627A}"/>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3364872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C8778C-DF0D-4716-8BE8-4A97F5CE6B1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9BBEE7B-9B7F-408C-9C10-BF075D72E5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4417B17F-8E3E-4893-935C-EEB50CA79715}"/>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71A86EA9-5F8D-4569-8F5F-CCA6B1C190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4C6555DB-8FB9-4D5F-BCB9-06B03A5C759A}"/>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025D99FA-65B0-4A96-B4BB-4FD593F95CB8}"/>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8" name="页脚占位符 7">
            <a:extLst>
              <a:ext uri="{FF2B5EF4-FFF2-40B4-BE49-F238E27FC236}">
                <a16:creationId xmlns:a16="http://schemas.microsoft.com/office/drawing/2014/main" id="{6A596E56-8799-47DB-B048-73DC7824FFA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64EA461-2F04-4BE8-B7DF-471E4996D75C}"/>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2081834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ECF90B-ED17-483A-B8BC-25891FF3820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4E7716D-4BD7-4DF4-96A6-D930977290BD}"/>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4" name="页脚占位符 3">
            <a:extLst>
              <a:ext uri="{FF2B5EF4-FFF2-40B4-BE49-F238E27FC236}">
                <a16:creationId xmlns:a16="http://schemas.microsoft.com/office/drawing/2014/main" id="{102AEF8A-DC4E-4BAB-8F62-84729F5EFBE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96E0BAF-5DD1-4D54-974E-C5EE738DF10F}"/>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1609695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34861FF-9ABF-4CA4-95EA-9F5E18D48BD4}"/>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3" name="页脚占位符 2">
            <a:extLst>
              <a:ext uri="{FF2B5EF4-FFF2-40B4-BE49-F238E27FC236}">
                <a16:creationId xmlns:a16="http://schemas.microsoft.com/office/drawing/2014/main" id="{BAF6C47C-AD01-4B11-BF23-A4895373ADA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D633121-1D80-44E4-93D8-1D199CC00E54}"/>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855497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CE6E63-E017-43CA-ADBB-9A71583F855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F84C98D-4635-488B-B3A8-422936B836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A6DC7B3B-6F24-4359-8FEF-F9874DDC1D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B24DCF6F-F037-4A17-B6D0-D2D34289C649}"/>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6" name="页脚占位符 5">
            <a:extLst>
              <a:ext uri="{FF2B5EF4-FFF2-40B4-BE49-F238E27FC236}">
                <a16:creationId xmlns:a16="http://schemas.microsoft.com/office/drawing/2014/main" id="{E6D4CBA1-159A-4653-81E0-9912A2B09D1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39E0B01-CA9C-49CB-98FE-1AB7E045C408}"/>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482877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36C7D9-99B8-449C-B789-A727EF088B8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3D746EF-DFB5-4B0C-BED2-1FBEE5920B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53AC0E4-5B7B-476B-80B3-3C3889BE4E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EA35B9F8-A06C-4829-BB02-9AB41759D329}"/>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6" name="页脚占位符 5">
            <a:extLst>
              <a:ext uri="{FF2B5EF4-FFF2-40B4-BE49-F238E27FC236}">
                <a16:creationId xmlns:a16="http://schemas.microsoft.com/office/drawing/2014/main" id="{9681CE0D-FD24-4F19-BCD7-1662AF4A976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50F6C47-3F32-4550-ADDF-01B965D3B7AE}"/>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1939964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B750B5-F497-4F24-80D0-422B8BECF82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7EA6317-5F2B-46CF-B031-1E36F6C6170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F2A69EB-8F93-4DEF-A01F-BD8D5904795D}"/>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8DD46BCF-8009-466E-9698-A17A6BE26C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A883FB4-FFEB-4568-896C-068A36D1485F}"/>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1856143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A74D2D6-CCF4-410F-832D-DFB68E1EF0E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484623A-ADEA-4882-87FA-0BC27C580982}"/>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66AECBA-36B4-43AB-BF5A-86A2CA581164}"/>
              </a:ext>
            </a:extLst>
          </p:cNvPr>
          <p:cNvSpPr>
            <a:spLocks noGrp="1"/>
          </p:cNvSpPr>
          <p:nvPr>
            <p:ph type="dt" sz="half" idx="10"/>
          </p:nvPr>
        </p:nvSpPr>
        <p:spPr/>
        <p:txBody>
          <a:bodyPr/>
          <a:lstStyle/>
          <a:p>
            <a:fld id="{0D78E6D9-9543-4D74-BBBF-0342BD248FD9}"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888311F2-44C5-4873-A036-E82CD1A2CA0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EDF1BBB-7D3D-457C-97EA-DC2443853023}"/>
              </a:ext>
            </a:extLst>
          </p:cNvPr>
          <p:cNvSpPr>
            <a:spLocks noGrp="1"/>
          </p:cNvSpPr>
          <p:nvPr>
            <p:ph type="sldNum" sz="quarter" idx="12"/>
          </p:nvPr>
        </p:nvSpPr>
        <p:spPr/>
        <p:txBody>
          <a:body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3048902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EE51ECA-2E49-4259-8B5B-9C24DAF104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86433AD-F7C7-472B-8845-D63E34C89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8B25211-E2FF-4D68-B5CE-B9112DC446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78E6D9-9543-4D74-BBBF-0342BD248FD9}"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E30C902B-452D-4937-B6B8-1C67F7DD5C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8CDA2644-5CDE-4A57-A576-1724FE8A1E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361899-C987-4A4A-809F-1AB1941503D0}" type="slidenum">
              <a:rPr lang="zh-CN" altLang="en-US" smtClean="0"/>
              <a:t>‹#›</a:t>
            </a:fld>
            <a:endParaRPr lang="zh-CN" altLang="en-US"/>
          </a:p>
        </p:txBody>
      </p:sp>
    </p:spTree>
    <p:extLst>
      <p:ext uri="{BB962C8B-B14F-4D97-AF65-F5344CB8AC3E}">
        <p14:creationId xmlns:p14="http://schemas.microsoft.com/office/powerpoint/2010/main" val="1843554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 Id="rId5" Type="http://schemas.openxmlformats.org/officeDocument/2006/relationships/image" Target="../media/image52.jpg"/><Relationship Id="rId4" Type="http://schemas.openxmlformats.org/officeDocument/2006/relationships/image" Target="../media/image51.jp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118D040-253E-447A-8510-6183EAE81F5D}"/>
              </a:ext>
            </a:extLst>
          </p:cNvPr>
          <p:cNvPicPr>
            <a:picLocks noChangeAspect="1"/>
          </p:cNvPicPr>
          <p:nvPr/>
        </p:nvPicPr>
        <p:blipFill rotWithShape="1">
          <a:blip r:embed="rId2">
            <a:extLst>
              <a:ext uri="{28A0092B-C50C-407E-A947-70E740481C1C}">
                <a14:useLocalDpi xmlns:a14="http://schemas.microsoft.com/office/drawing/2010/main" val="0"/>
              </a:ext>
            </a:extLst>
          </a:blip>
          <a:srcRect l="12351" t="41791" r="1959" b="19595"/>
          <a:stretch/>
        </p:blipFill>
        <p:spPr>
          <a:xfrm>
            <a:off x="324592" y="1179614"/>
            <a:ext cx="4405746" cy="2648197"/>
          </a:xfrm>
          <a:prstGeom prst="rect">
            <a:avLst/>
          </a:prstGeom>
        </p:spPr>
      </p:pic>
      <p:sp>
        <p:nvSpPr>
          <p:cNvPr id="6" name="矩形 5">
            <a:extLst>
              <a:ext uri="{FF2B5EF4-FFF2-40B4-BE49-F238E27FC236}">
                <a16:creationId xmlns:a16="http://schemas.microsoft.com/office/drawing/2014/main" id="{D341A5BC-3ABB-4A2C-8D5D-0D1100EA786E}"/>
              </a:ext>
            </a:extLst>
          </p:cNvPr>
          <p:cNvSpPr/>
          <p:nvPr/>
        </p:nvSpPr>
        <p:spPr>
          <a:xfrm>
            <a:off x="3868467" y="44327"/>
            <a:ext cx="4455066"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第</a:t>
            </a:r>
            <a:r>
              <a:rPr lang="en-US" altLang="zh-CN">
                <a:latin typeface="宋体" panose="02010600030101010101" pitchFamily="2" charset="-122"/>
                <a:ea typeface="宋体" panose="02010600030101010101" pitchFamily="2" charset="-122"/>
              </a:rPr>
              <a:t>74</a:t>
            </a:r>
            <a:r>
              <a:rPr lang="zh-CN" altLang="en-US">
                <a:latin typeface="宋体" panose="02010600030101010101" pitchFamily="2" charset="-122"/>
                <a:ea typeface="宋体" panose="02010600030101010101" pitchFamily="2" charset="-122"/>
              </a:rPr>
              <a:t>专题  国际岩石圈计划：进展与机遇</a:t>
            </a:r>
          </a:p>
        </p:txBody>
      </p:sp>
      <p:sp>
        <p:nvSpPr>
          <p:cNvPr id="7" name="矩形 6">
            <a:extLst>
              <a:ext uri="{FF2B5EF4-FFF2-40B4-BE49-F238E27FC236}">
                <a16:creationId xmlns:a16="http://schemas.microsoft.com/office/drawing/2014/main" id="{1DDF3F48-0F90-4FD0-BF31-29E7C3A5D761}"/>
              </a:ext>
            </a:extLst>
          </p:cNvPr>
          <p:cNvSpPr/>
          <p:nvPr/>
        </p:nvSpPr>
        <p:spPr>
          <a:xfrm>
            <a:off x="81513" y="39977"/>
            <a:ext cx="3877985"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1</a:t>
            </a:r>
            <a:r>
              <a:rPr lang="zh-CN" altLang="en-US">
                <a:latin typeface="宋体" panose="02010600030101010101" pitchFamily="2" charset="-122"/>
                <a:ea typeface="宋体" panose="02010600030101010101" pitchFamily="2" charset="-122"/>
              </a:rPr>
              <a:t>）榴辉岩化相关报告</a:t>
            </a:r>
            <a:r>
              <a:rPr lang="en-US" altLang="zh-CN">
                <a:latin typeface="宋体" panose="02010600030101010101" pitchFamily="2" charset="-122"/>
                <a:ea typeface="宋体" panose="02010600030101010101" pitchFamily="2" charset="-122"/>
              </a:rPr>
              <a:t>-</a:t>
            </a:r>
            <a:r>
              <a:rPr lang="zh-CN" altLang="en-US">
                <a:latin typeface="宋体" panose="02010600030101010101" pitchFamily="2" charset="-122"/>
                <a:ea typeface="宋体" panose="02010600030101010101" pitchFamily="2" charset="-122"/>
              </a:rPr>
              <a:t>多学科研究</a:t>
            </a:r>
          </a:p>
        </p:txBody>
      </p:sp>
      <p:sp>
        <p:nvSpPr>
          <p:cNvPr id="8" name="矩形 7">
            <a:extLst>
              <a:ext uri="{FF2B5EF4-FFF2-40B4-BE49-F238E27FC236}">
                <a16:creationId xmlns:a16="http://schemas.microsoft.com/office/drawing/2014/main" id="{425DA7AB-3160-49F1-B37A-14DCE43B7DDA}"/>
              </a:ext>
            </a:extLst>
          </p:cNvPr>
          <p:cNvSpPr/>
          <p:nvPr/>
        </p:nvSpPr>
        <p:spPr>
          <a:xfrm>
            <a:off x="296883" y="1179614"/>
            <a:ext cx="1210588" cy="338554"/>
          </a:xfrm>
          <a:prstGeom prst="rect">
            <a:avLst/>
          </a:prstGeom>
        </p:spPr>
        <p:txBody>
          <a:bodyPr wrap="none">
            <a:spAutoFit/>
          </a:bodyPr>
          <a:lstStyle/>
          <a:p>
            <a:r>
              <a:rPr lang="en-US" altLang="zh-CN" sz="1600">
                <a:solidFill>
                  <a:srgbClr val="FF0000"/>
                </a:solidFill>
                <a:latin typeface="宋体" panose="02010600030101010101" pitchFamily="2" charset="-122"/>
                <a:ea typeface="宋体" panose="02010600030101010101" pitchFamily="2" charset="-122"/>
              </a:rPr>
              <a:t>Hans Thybo</a:t>
            </a:r>
            <a:endParaRPr lang="zh-CN" altLang="en-US" sz="1600">
              <a:solidFill>
                <a:srgbClr val="FF0000"/>
              </a:solidFill>
              <a:latin typeface="宋体" panose="02010600030101010101" pitchFamily="2" charset="-122"/>
              <a:ea typeface="宋体" panose="02010600030101010101" pitchFamily="2" charset="-122"/>
            </a:endParaRPr>
          </a:p>
        </p:txBody>
      </p:sp>
      <p:sp>
        <p:nvSpPr>
          <p:cNvPr id="9" name="矩形 8">
            <a:extLst>
              <a:ext uri="{FF2B5EF4-FFF2-40B4-BE49-F238E27FC236}">
                <a16:creationId xmlns:a16="http://schemas.microsoft.com/office/drawing/2014/main" id="{FC367788-B3E9-412A-8188-71A0E28BC551}"/>
              </a:ext>
            </a:extLst>
          </p:cNvPr>
          <p:cNvSpPr/>
          <p:nvPr/>
        </p:nvSpPr>
        <p:spPr>
          <a:xfrm>
            <a:off x="2248562" y="547246"/>
            <a:ext cx="7991351" cy="369332"/>
          </a:xfrm>
          <a:prstGeom prst="rect">
            <a:avLst/>
          </a:prstGeom>
        </p:spPr>
        <p:txBody>
          <a:bodyPr wrap="square">
            <a:spAutoFit/>
          </a:bodyPr>
          <a:lstStyle/>
          <a:p>
            <a:r>
              <a:rPr lang="zh-CN" altLang="en-US">
                <a:solidFill>
                  <a:srgbClr val="FF0000"/>
                </a:solidFill>
                <a:latin typeface="宋体" panose="02010600030101010101" pitchFamily="2" charset="-122"/>
                <a:ea typeface="宋体" panose="02010600030101010101" pitchFamily="2" charset="-122"/>
              </a:rPr>
              <a:t>岩石学莫霍面与地震学莫霍面的区别（</a:t>
            </a:r>
            <a:r>
              <a:rPr lang="en-US" altLang="zh-CN">
                <a:solidFill>
                  <a:srgbClr val="FF0000"/>
                </a:solidFill>
                <a:latin typeface="宋体" panose="02010600030101010101" pitchFamily="2" charset="-122"/>
                <a:ea typeface="宋体" panose="02010600030101010101" pitchFamily="2" charset="-122"/>
              </a:rPr>
              <a:t>Petrological Moho VS Seismic Moho</a:t>
            </a:r>
            <a:r>
              <a:rPr lang="zh-CN" altLang="en-US">
                <a:solidFill>
                  <a:srgbClr val="FF0000"/>
                </a:solidFill>
                <a:latin typeface="宋体" panose="02010600030101010101" pitchFamily="2" charset="-122"/>
                <a:ea typeface="宋体" panose="02010600030101010101" pitchFamily="2" charset="-122"/>
              </a:rPr>
              <a:t>）</a:t>
            </a:r>
          </a:p>
        </p:txBody>
      </p:sp>
      <p:pic>
        <p:nvPicPr>
          <p:cNvPr id="10" name="图片 9">
            <a:extLst>
              <a:ext uri="{FF2B5EF4-FFF2-40B4-BE49-F238E27FC236}">
                <a16:creationId xmlns:a16="http://schemas.microsoft.com/office/drawing/2014/main" id="{F34D7C5B-90C2-4E3F-ABAD-893A9131E363}"/>
              </a:ext>
            </a:extLst>
          </p:cNvPr>
          <p:cNvPicPr>
            <a:picLocks noChangeAspect="1"/>
          </p:cNvPicPr>
          <p:nvPr/>
        </p:nvPicPr>
        <p:blipFill>
          <a:blip r:embed="rId3"/>
          <a:stretch>
            <a:fillRect/>
          </a:stretch>
        </p:blipFill>
        <p:spPr>
          <a:xfrm>
            <a:off x="5229108" y="1115890"/>
            <a:ext cx="2998850" cy="2880000"/>
          </a:xfrm>
          <a:prstGeom prst="rect">
            <a:avLst/>
          </a:prstGeom>
        </p:spPr>
      </p:pic>
      <p:pic>
        <p:nvPicPr>
          <p:cNvPr id="11" name="图片 10">
            <a:extLst>
              <a:ext uri="{FF2B5EF4-FFF2-40B4-BE49-F238E27FC236}">
                <a16:creationId xmlns:a16="http://schemas.microsoft.com/office/drawing/2014/main" id="{68B0CAE3-C3B9-4C5F-851E-549FEA2E417C}"/>
              </a:ext>
            </a:extLst>
          </p:cNvPr>
          <p:cNvPicPr>
            <a:picLocks noChangeAspect="1"/>
          </p:cNvPicPr>
          <p:nvPr/>
        </p:nvPicPr>
        <p:blipFill>
          <a:blip r:embed="rId4"/>
          <a:stretch>
            <a:fillRect/>
          </a:stretch>
        </p:blipFill>
        <p:spPr>
          <a:xfrm>
            <a:off x="8517740" y="1685385"/>
            <a:ext cx="3238371" cy="1440000"/>
          </a:xfrm>
          <a:prstGeom prst="rect">
            <a:avLst/>
          </a:prstGeom>
        </p:spPr>
      </p:pic>
      <p:sp>
        <p:nvSpPr>
          <p:cNvPr id="12" name="矩形 11">
            <a:extLst>
              <a:ext uri="{FF2B5EF4-FFF2-40B4-BE49-F238E27FC236}">
                <a16:creationId xmlns:a16="http://schemas.microsoft.com/office/drawing/2014/main" id="{B3B19266-00A1-47EB-ABFE-E1731CD1A0DF}"/>
              </a:ext>
            </a:extLst>
          </p:cNvPr>
          <p:cNvSpPr/>
          <p:nvPr/>
        </p:nvSpPr>
        <p:spPr>
          <a:xfrm>
            <a:off x="8609096" y="1247873"/>
            <a:ext cx="3147015" cy="307777"/>
          </a:xfrm>
          <a:prstGeom prst="rect">
            <a:avLst/>
          </a:prstGeom>
        </p:spPr>
        <p:txBody>
          <a:bodyPr wrap="none">
            <a:spAutoFit/>
          </a:bodyPr>
          <a:lstStyle/>
          <a:p>
            <a:r>
              <a:rPr lang="zh-CN" altLang="en-US" sz="1400">
                <a:latin typeface="宋体" panose="02010600030101010101" pitchFamily="2" charset="-122"/>
                <a:ea typeface="宋体" panose="02010600030101010101" pitchFamily="2" charset="-122"/>
              </a:rPr>
              <a:t>（</a:t>
            </a:r>
            <a:r>
              <a:rPr lang="en-US" altLang="zh-CN" sz="1400">
                <a:latin typeface="宋体" panose="02010600030101010101" pitchFamily="2" charset="-122"/>
                <a:ea typeface="宋体" panose="02010600030101010101" pitchFamily="2" charset="-122"/>
              </a:rPr>
              <a:t>Mengel</a:t>
            </a:r>
            <a:r>
              <a:rPr lang="zh-CN" altLang="en-US" sz="1400">
                <a:latin typeface="宋体" panose="02010600030101010101" pitchFamily="2" charset="-122"/>
                <a:ea typeface="宋体" panose="02010600030101010101" pitchFamily="2" charset="-122"/>
              </a:rPr>
              <a:t>和</a:t>
            </a:r>
            <a:r>
              <a:rPr lang="en-US" altLang="zh-CN" sz="1400">
                <a:latin typeface="宋体" panose="02010600030101010101" pitchFamily="2" charset="-122"/>
                <a:ea typeface="宋体" panose="02010600030101010101" pitchFamily="2" charset="-122"/>
              </a:rPr>
              <a:t>Kern</a:t>
            </a:r>
            <a:r>
              <a:rPr lang="zh-CN" altLang="en-US" sz="1400">
                <a:latin typeface="宋体" panose="02010600030101010101" pitchFamily="2" charset="-122"/>
                <a:ea typeface="宋体" panose="02010600030101010101" pitchFamily="2" charset="-122"/>
              </a:rPr>
              <a:t>，</a:t>
            </a:r>
            <a:r>
              <a:rPr lang="en-US" altLang="zh-CN" sz="1400">
                <a:latin typeface="宋体" panose="02010600030101010101" pitchFamily="2" charset="-122"/>
                <a:ea typeface="宋体" panose="02010600030101010101" pitchFamily="2" charset="-122"/>
              </a:rPr>
              <a:t>1992</a:t>
            </a:r>
            <a:r>
              <a:rPr lang="zh-CN" altLang="en-US" sz="1400">
                <a:latin typeface="宋体" panose="02010600030101010101" pitchFamily="2" charset="-122"/>
                <a:ea typeface="宋体" panose="02010600030101010101" pitchFamily="2" charset="-122"/>
              </a:rPr>
              <a:t>，</a:t>
            </a:r>
            <a:r>
              <a:rPr lang="en-US" altLang="zh-CN" sz="1400">
                <a:latin typeface="宋体" panose="02010600030101010101" pitchFamily="2" charset="-122"/>
                <a:ea typeface="宋体" panose="02010600030101010101" pitchFamily="2" charset="-122"/>
              </a:rPr>
              <a:t>Terra Nova)</a:t>
            </a:r>
            <a:endParaRPr lang="zh-CN" altLang="en-US" sz="1400">
              <a:latin typeface="宋体" panose="02010600030101010101" pitchFamily="2" charset="-122"/>
              <a:ea typeface="宋体" panose="02010600030101010101" pitchFamily="2" charset="-122"/>
            </a:endParaRPr>
          </a:p>
        </p:txBody>
      </p:sp>
      <p:pic>
        <p:nvPicPr>
          <p:cNvPr id="14" name="图片 13">
            <a:extLst>
              <a:ext uri="{FF2B5EF4-FFF2-40B4-BE49-F238E27FC236}">
                <a16:creationId xmlns:a16="http://schemas.microsoft.com/office/drawing/2014/main" id="{31775DC2-6267-4798-95EC-229D7542241D}"/>
              </a:ext>
            </a:extLst>
          </p:cNvPr>
          <p:cNvPicPr>
            <a:picLocks noChangeAspect="1"/>
          </p:cNvPicPr>
          <p:nvPr/>
        </p:nvPicPr>
        <p:blipFill>
          <a:blip r:embed="rId5"/>
          <a:stretch>
            <a:fillRect/>
          </a:stretch>
        </p:blipFill>
        <p:spPr>
          <a:xfrm>
            <a:off x="1343034" y="4131852"/>
            <a:ext cx="4105064" cy="1980000"/>
          </a:xfrm>
          <a:prstGeom prst="rect">
            <a:avLst/>
          </a:prstGeom>
        </p:spPr>
      </p:pic>
      <p:sp>
        <p:nvSpPr>
          <p:cNvPr id="15" name="矩形 14">
            <a:extLst>
              <a:ext uri="{FF2B5EF4-FFF2-40B4-BE49-F238E27FC236}">
                <a16:creationId xmlns:a16="http://schemas.microsoft.com/office/drawing/2014/main" id="{3FA5642F-BDAC-4682-8520-817E6030BEC3}"/>
              </a:ext>
            </a:extLst>
          </p:cNvPr>
          <p:cNvSpPr/>
          <p:nvPr/>
        </p:nvSpPr>
        <p:spPr>
          <a:xfrm>
            <a:off x="289262" y="6230711"/>
            <a:ext cx="4801314"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波罗的地盾古元古代（</a:t>
            </a:r>
            <a:r>
              <a:rPr lang="en-US" altLang="zh-CN">
                <a:latin typeface="宋体" panose="02010600030101010101" pitchFamily="2" charset="-122"/>
                <a:ea typeface="宋体" panose="02010600030101010101" pitchFamily="2" charset="-122"/>
              </a:rPr>
              <a:t>18</a:t>
            </a:r>
            <a:r>
              <a:rPr lang="zh-CN" altLang="en-US">
                <a:latin typeface="宋体" panose="02010600030101010101" pitchFamily="2" charset="-122"/>
                <a:ea typeface="宋体" panose="02010600030101010101" pitchFamily="2" charset="-122"/>
              </a:rPr>
              <a:t>亿年前）残留榴辉岩</a:t>
            </a:r>
          </a:p>
        </p:txBody>
      </p:sp>
      <p:pic>
        <p:nvPicPr>
          <p:cNvPr id="16" name="图片 15">
            <a:extLst>
              <a:ext uri="{FF2B5EF4-FFF2-40B4-BE49-F238E27FC236}">
                <a16:creationId xmlns:a16="http://schemas.microsoft.com/office/drawing/2014/main" id="{E6050F37-1F56-4F3A-B78A-0562BBD705D6}"/>
              </a:ext>
            </a:extLst>
          </p:cNvPr>
          <p:cNvPicPr>
            <a:picLocks noChangeAspect="1"/>
          </p:cNvPicPr>
          <p:nvPr/>
        </p:nvPicPr>
        <p:blipFill>
          <a:blip r:embed="rId6"/>
          <a:stretch>
            <a:fillRect/>
          </a:stretch>
        </p:blipFill>
        <p:spPr>
          <a:xfrm>
            <a:off x="0" y="4221852"/>
            <a:ext cx="1343034" cy="1800000"/>
          </a:xfrm>
          <a:prstGeom prst="rect">
            <a:avLst/>
          </a:prstGeom>
        </p:spPr>
      </p:pic>
      <p:pic>
        <p:nvPicPr>
          <p:cNvPr id="17" name="图片 16">
            <a:extLst>
              <a:ext uri="{FF2B5EF4-FFF2-40B4-BE49-F238E27FC236}">
                <a16:creationId xmlns:a16="http://schemas.microsoft.com/office/drawing/2014/main" id="{4B121A6C-99A7-476D-95D0-20B69D8CEF8D}"/>
              </a:ext>
            </a:extLst>
          </p:cNvPr>
          <p:cNvPicPr>
            <a:picLocks noChangeAspect="1"/>
          </p:cNvPicPr>
          <p:nvPr/>
        </p:nvPicPr>
        <p:blipFill>
          <a:blip r:embed="rId7"/>
          <a:stretch>
            <a:fillRect/>
          </a:stretch>
        </p:blipFill>
        <p:spPr>
          <a:xfrm>
            <a:off x="5513442" y="4221852"/>
            <a:ext cx="1461593" cy="1800000"/>
          </a:xfrm>
          <a:prstGeom prst="rect">
            <a:avLst/>
          </a:prstGeom>
        </p:spPr>
      </p:pic>
      <p:pic>
        <p:nvPicPr>
          <p:cNvPr id="18" name="图片 17">
            <a:extLst>
              <a:ext uri="{FF2B5EF4-FFF2-40B4-BE49-F238E27FC236}">
                <a16:creationId xmlns:a16="http://schemas.microsoft.com/office/drawing/2014/main" id="{BFD36167-5CC2-4412-9470-DB7E8C63895A}"/>
              </a:ext>
            </a:extLst>
          </p:cNvPr>
          <p:cNvPicPr>
            <a:picLocks noChangeAspect="1"/>
          </p:cNvPicPr>
          <p:nvPr/>
        </p:nvPicPr>
        <p:blipFill>
          <a:blip r:embed="rId8"/>
          <a:stretch>
            <a:fillRect/>
          </a:stretch>
        </p:blipFill>
        <p:spPr>
          <a:xfrm>
            <a:off x="7158790" y="4193884"/>
            <a:ext cx="4955294" cy="1800000"/>
          </a:xfrm>
          <a:prstGeom prst="rect">
            <a:avLst/>
          </a:prstGeom>
        </p:spPr>
      </p:pic>
      <p:sp>
        <p:nvSpPr>
          <p:cNvPr id="19" name="矩形 18">
            <a:extLst>
              <a:ext uri="{FF2B5EF4-FFF2-40B4-BE49-F238E27FC236}">
                <a16:creationId xmlns:a16="http://schemas.microsoft.com/office/drawing/2014/main" id="{033E2D4A-7B69-4395-B841-9F4D1FE74ADC}"/>
              </a:ext>
            </a:extLst>
          </p:cNvPr>
          <p:cNvSpPr/>
          <p:nvPr/>
        </p:nvSpPr>
        <p:spPr>
          <a:xfrm>
            <a:off x="6954125" y="6230711"/>
            <a:ext cx="5032147"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斯堪的纳维亚山脉“地幔顶部”的部分辉辉岩化</a:t>
            </a:r>
          </a:p>
        </p:txBody>
      </p:sp>
      <p:pic>
        <p:nvPicPr>
          <p:cNvPr id="21" name="图片 20">
            <a:extLst>
              <a:ext uri="{FF2B5EF4-FFF2-40B4-BE49-F238E27FC236}">
                <a16:creationId xmlns:a16="http://schemas.microsoft.com/office/drawing/2014/main" id="{735923DC-AC93-4FF3-BDD6-E0FF37A6F8F4}"/>
              </a:ext>
            </a:extLst>
          </p:cNvPr>
          <p:cNvPicPr>
            <a:picLocks noChangeAspect="1"/>
          </p:cNvPicPr>
          <p:nvPr/>
        </p:nvPicPr>
        <p:blipFill>
          <a:blip r:embed="rId9"/>
          <a:stretch>
            <a:fillRect/>
          </a:stretch>
        </p:blipFill>
        <p:spPr>
          <a:xfrm>
            <a:off x="3284575" y="864116"/>
            <a:ext cx="5475552" cy="5400000"/>
          </a:xfrm>
          <a:prstGeom prst="rect">
            <a:avLst/>
          </a:prstGeom>
        </p:spPr>
      </p:pic>
    </p:spTree>
    <p:extLst>
      <p:ext uri="{BB962C8B-B14F-4D97-AF65-F5344CB8AC3E}">
        <p14:creationId xmlns:p14="http://schemas.microsoft.com/office/powerpoint/2010/main" val="1285556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D341A5BC-3ABB-4A2C-8D5D-0D1100EA786E}"/>
              </a:ext>
            </a:extLst>
          </p:cNvPr>
          <p:cNvSpPr/>
          <p:nvPr/>
        </p:nvSpPr>
        <p:spPr>
          <a:xfrm>
            <a:off x="3868467" y="39977"/>
            <a:ext cx="44550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第</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74</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专题  国际岩石圈计划：进展与机遇</a:t>
            </a:r>
          </a:p>
        </p:txBody>
      </p:sp>
      <p:sp>
        <p:nvSpPr>
          <p:cNvPr id="7" name="矩形 6">
            <a:extLst>
              <a:ext uri="{FF2B5EF4-FFF2-40B4-BE49-F238E27FC236}">
                <a16:creationId xmlns:a16="http://schemas.microsoft.com/office/drawing/2014/main" id="{1DDF3F48-0F90-4FD0-BF31-29E7C3A5D761}"/>
              </a:ext>
            </a:extLst>
          </p:cNvPr>
          <p:cNvSpPr/>
          <p:nvPr/>
        </p:nvSpPr>
        <p:spPr>
          <a:xfrm>
            <a:off x="81513" y="39977"/>
            <a:ext cx="387798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1</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）榴辉岩化相关报告</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多学科研究</a:t>
            </a:r>
          </a:p>
        </p:txBody>
      </p:sp>
      <p:sp>
        <p:nvSpPr>
          <p:cNvPr id="15" name="矩形 14">
            <a:extLst>
              <a:ext uri="{FF2B5EF4-FFF2-40B4-BE49-F238E27FC236}">
                <a16:creationId xmlns:a16="http://schemas.microsoft.com/office/drawing/2014/main" id="{3FA5642F-BDAC-4682-8520-817E6030BEC3}"/>
              </a:ext>
            </a:extLst>
          </p:cNvPr>
          <p:cNvSpPr/>
          <p:nvPr/>
        </p:nvSpPr>
        <p:spPr>
          <a:xfrm>
            <a:off x="2135921" y="6360514"/>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solidFill>
                  <a:prstClr val="black"/>
                </a:solidFill>
                <a:latin typeface="宋体" panose="02010600030101010101" pitchFamily="2" charset="-122"/>
                <a:ea typeface="宋体" panose="02010600030101010101" pitchFamily="2" charset="-122"/>
              </a:rPr>
              <a:t>关键观测</a:t>
            </a:r>
            <a:endPar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19" name="矩形 18">
            <a:extLst>
              <a:ext uri="{FF2B5EF4-FFF2-40B4-BE49-F238E27FC236}">
                <a16:creationId xmlns:a16="http://schemas.microsoft.com/office/drawing/2014/main" id="{033E2D4A-7B69-4395-B841-9F4D1FE74ADC}"/>
              </a:ext>
            </a:extLst>
          </p:cNvPr>
          <p:cNvSpPr/>
          <p:nvPr/>
        </p:nvSpPr>
        <p:spPr>
          <a:xfrm>
            <a:off x="6083516" y="6360514"/>
            <a:ext cx="156966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solidFill>
                  <a:prstClr val="black"/>
                </a:solidFill>
                <a:latin typeface="宋体" panose="02010600030101010101" pitchFamily="2" charset="-122"/>
                <a:ea typeface="宋体" panose="02010600030101010101" pitchFamily="2" charset="-122"/>
              </a:rPr>
              <a:t>岩石物理建模</a:t>
            </a:r>
            <a:endPar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3" name="图片 2">
            <a:extLst>
              <a:ext uri="{FF2B5EF4-FFF2-40B4-BE49-F238E27FC236}">
                <a16:creationId xmlns:a16="http://schemas.microsoft.com/office/drawing/2014/main" id="{820BB5AE-38B0-42CC-BFA8-70EEFA11B281}"/>
              </a:ext>
            </a:extLst>
          </p:cNvPr>
          <p:cNvPicPr>
            <a:picLocks noChangeAspect="1"/>
          </p:cNvPicPr>
          <p:nvPr/>
        </p:nvPicPr>
        <p:blipFill>
          <a:blip r:embed="rId2"/>
          <a:stretch>
            <a:fillRect/>
          </a:stretch>
        </p:blipFill>
        <p:spPr>
          <a:xfrm>
            <a:off x="81513" y="1015377"/>
            <a:ext cx="5130000" cy="5400000"/>
          </a:xfrm>
          <a:prstGeom prst="rect">
            <a:avLst/>
          </a:prstGeom>
        </p:spPr>
      </p:pic>
      <p:pic>
        <p:nvPicPr>
          <p:cNvPr id="13" name="图片 12">
            <a:extLst>
              <a:ext uri="{FF2B5EF4-FFF2-40B4-BE49-F238E27FC236}">
                <a16:creationId xmlns:a16="http://schemas.microsoft.com/office/drawing/2014/main" id="{149008F3-011D-4AB3-9951-D3460C9B32B5}"/>
              </a:ext>
            </a:extLst>
          </p:cNvPr>
          <p:cNvPicPr>
            <a:picLocks noChangeAspect="1"/>
          </p:cNvPicPr>
          <p:nvPr/>
        </p:nvPicPr>
        <p:blipFill>
          <a:blip r:embed="rId3"/>
          <a:stretch>
            <a:fillRect/>
          </a:stretch>
        </p:blipFill>
        <p:spPr>
          <a:xfrm>
            <a:off x="9051008" y="960514"/>
            <a:ext cx="2367073" cy="5400000"/>
          </a:xfrm>
          <a:prstGeom prst="rect">
            <a:avLst/>
          </a:prstGeom>
        </p:spPr>
      </p:pic>
      <p:pic>
        <p:nvPicPr>
          <p:cNvPr id="22" name="图片 21">
            <a:extLst>
              <a:ext uri="{FF2B5EF4-FFF2-40B4-BE49-F238E27FC236}">
                <a16:creationId xmlns:a16="http://schemas.microsoft.com/office/drawing/2014/main" id="{C55B6AEA-6B20-43FE-A50C-B6E7294EC6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9334" y="1015377"/>
            <a:ext cx="2415238" cy="3960000"/>
          </a:xfrm>
          <a:prstGeom prst="rect">
            <a:avLst/>
          </a:prstGeom>
        </p:spPr>
      </p:pic>
      <p:sp>
        <p:nvSpPr>
          <p:cNvPr id="25" name="矩形 24">
            <a:extLst>
              <a:ext uri="{FF2B5EF4-FFF2-40B4-BE49-F238E27FC236}">
                <a16:creationId xmlns:a16="http://schemas.microsoft.com/office/drawing/2014/main" id="{6A8A4386-8BA9-44DA-A37D-D5B1D3DBAC25}"/>
              </a:ext>
            </a:extLst>
          </p:cNvPr>
          <p:cNvSpPr/>
          <p:nvPr/>
        </p:nvSpPr>
        <p:spPr>
          <a:xfrm>
            <a:off x="9506706" y="6360514"/>
            <a:ext cx="180049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证据关联与解释</a:t>
            </a:r>
          </a:p>
        </p:txBody>
      </p:sp>
      <p:sp>
        <p:nvSpPr>
          <p:cNvPr id="26" name="矩形 25">
            <a:extLst>
              <a:ext uri="{FF2B5EF4-FFF2-40B4-BE49-F238E27FC236}">
                <a16:creationId xmlns:a16="http://schemas.microsoft.com/office/drawing/2014/main" id="{8186C90B-942E-4F14-9866-856021D0372F}"/>
              </a:ext>
            </a:extLst>
          </p:cNvPr>
          <p:cNvSpPr/>
          <p:nvPr/>
        </p:nvSpPr>
        <p:spPr>
          <a:xfrm>
            <a:off x="2413280" y="497486"/>
            <a:ext cx="7340471"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显生宙大规模榴辉岩化开始以及陆地生物的繁盛（寒武纪生命大爆发）</a:t>
            </a:r>
          </a:p>
        </p:txBody>
      </p:sp>
      <p:pic>
        <p:nvPicPr>
          <p:cNvPr id="2" name="图片 1">
            <a:extLst>
              <a:ext uri="{FF2B5EF4-FFF2-40B4-BE49-F238E27FC236}">
                <a16:creationId xmlns:a16="http://schemas.microsoft.com/office/drawing/2014/main" id="{56836E92-145F-4E5C-A711-536372DF210F}"/>
              </a:ext>
            </a:extLst>
          </p:cNvPr>
          <p:cNvPicPr>
            <a:picLocks noChangeAspect="1"/>
          </p:cNvPicPr>
          <p:nvPr/>
        </p:nvPicPr>
        <p:blipFill>
          <a:blip r:embed="rId5"/>
          <a:stretch>
            <a:fillRect/>
          </a:stretch>
        </p:blipFill>
        <p:spPr>
          <a:xfrm>
            <a:off x="5241387" y="5003522"/>
            <a:ext cx="3423190" cy="1440000"/>
          </a:xfrm>
          <a:prstGeom prst="rect">
            <a:avLst/>
          </a:prstGeom>
        </p:spPr>
      </p:pic>
    </p:spTree>
    <p:extLst>
      <p:ext uri="{BB962C8B-B14F-4D97-AF65-F5344CB8AC3E}">
        <p14:creationId xmlns:p14="http://schemas.microsoft.com/office/powerpoint/2010/main" val="1404667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E2E21AC4-4967-4EA9-A990-85945AC22F31}"/>
              </a:ext>
            </a:extLst>
          </p:cNvPr>
          <p:cNvSpPr/>
          <p:nvPr/>
        </p:nvSpPr>
        <p:spPr>
          <a:xfrm>
            <a:off x="81513" y="39977"/>
            <a:ext cx="6763390"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2</a:t>
            </a:r>
            <a:r>
              <a:rPr lang="zh-CN" altLang="en-US">
                <a:latin typeface="宋体" panose="02010600030101010101" pitchFamily="2" charset="-122"/>
                <a:ea typeface="宋体" panose="02010600030101010101" pitchFamily="2" charset="-122"/>
              </a:rPr>
              <a:t>）榴辉岩化相关报告：程世华：青藏高原下地壳榴辉岩化分布</a:t>
            </a:r>
          </a:p>
        </p:txBody>
      </p:sp>
      <p:pic>
        <p:nvPicPr>
          <p:cNvPr id="6" name="图片 5">
            <a:extLst>
              <a:ext uri="{FF2B5EF4-FFF2-40B4-BE49-F238E27FC236}">
                <a16:creationId xmlns:a16="http://schemas.microsoft.com/office/drawing/2014/main" id="{97DD6AF2-45EF-4D14-9B9E-44BACD198B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455" y="484414"/>
            <a:ext cx="3361314" cy="2520000"/>
          </a:xfrm>
          <a:prstGeom prst="rect">
            <a:avLst/>
          </a:prstGeom>
        </p:spPr>
      </p:pic>
      <p:pic>
        <p:nvPicPr>
          <p:cNvPr id="8" name="图片 7">
            <a:extLst>
              <a:ext uri="{FF2B5EF4-FFF2-40B4-BE49-F238E27FC236}">
                <a16:creationId xmlns:a16="http://schemas.microsoft.com/office/drawing/2014/main" id="{EC32B69E-664D-4F1D-A9EE-0AF498112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5343" y="484414"/>
            <a:ext cx="3361313" cy="2520000"/>
          </a:xfrm>
          <a:prstGeom prst="rect">
            <a:avLst/>
          </a:prstGeom>
        </p:spPr>
      </p:pic>
      <p:pic>
        <p:nvPicPr>
          <p:cNvPr id="10" name="图片 9">
            <a:extLst>
              <a:ext uri="{FF2B5EF4-FFF2-40B4-BE49-F238E27FC236}">
                <a16:creationId xmlns:a16="http://schemas.microsoft.com/office/drawing/2014/main" id="{D2DF5B44-03FC-4D94-AD6E-26685FDFBD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1231" y="484414"/>
            <a:ext cx="3361314" cy="2520000"/>
          </a:xfrm>
          <a:prstGeom prst="rect">
            <a:avLst/>
          </a:prstGeom>
        </p:spPr>
      </p:pic>
      <p:pic>
        <p:nvPicPr>
          <p:cNvPr id="12" name="图片 11">
            <a:extLst>
              <a:ext uri="{FF2B5EF4-FFF2-40B4-BE49-F238E27FC236}">
                <a16:creationId xmlns:a16="http://schemas.microsoft.com/office/drawing/2014/main" id="{D1FD37F6-7805-401D-80DE-D453A30D81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455" y="3079519"/>
            <a:ext cx="4801877" cy="3600000"/>
          </a:xfrm>
          <a:prstGeom prst="rect">
            <a:avLst/>
          </a:prstGeom>
        </p:spPr>
      </p:pic>
      <p:pic>
        <p:nvPicPr>
          <p:cNvPr id="14" name="图片 13">
            <a:extLst>
              <a:ext uri="{FF2B5EF4-FFF2-40B4-BE49-F238E27FC236}">
                <a16:creationId xmlns:a16="http://schemas.microsoft.com/office/drawing/2014/main" id="{3CCD0E6B-AEEC-4934-8206-26F3F62915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0668" y="3079519"/>
            <a:ext cx="4801877" cy="3600000"/>
          </a:xfrm>
          <a:prstGeom prst="rect">
            <a:avLst/>
          </a:prstGeom>
        </p:spPr>
      </p:pic>
      <p:sp>
        <p:nvSpPr>
          <p:cNvPr id="9" name="矩形 8">
            <a:extLst>
              <a:ext uri="{FF2B5EF4-FFF2-40B4-BE49-F238E27FC236}">
                <a16:creationId xmlns:a16="http://schemas.microsoft.com/office/drawing/2014/main" id="{AE8D626A-44B0-4B26-A82C-68E7317F3DA2}"/>
              </a:ext>
            </a:extLst>
          </p:cNvPr>
          <p:cNvSpPr/>
          <p:nvPr/>
        </p:nvSpPr>
        <p:spPr>
          <a:xfrm>
            <a:off x="6976338" y="39977"/>
            <a:ext cx="3877985"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第</a:t>
            </a:r>
            <a:r>
              <a:rPr lang="en-US" altLang="zh-CN">
                <a:latin typeface="宋体" panose="02010600030101010101" pitchFamily="2" charset="-122"/>
                <a:ea typeface="宋体" panose="02010600030101010101" pitchFamily="2" charset="-122"/>
              </a:rPr>
              <a:t>76</a:t>
            </a:r>
            <a:r>
              <a:rPr lang="zh-CN" altLang="en-US">
                <a:latin typeface="宋体" panose="02010600030101010101" pitchFamily="2" charset="-122"/>
                <a:ea typeface="宋体" panose="02010600030101010101" pitchFamily="2" charset="-122"/>
              </a:rPr>
              <a:t>专题  岩石圈构造与大陆动力学</a:t>
            </a:r>
          </a:p>
        </p:txBody>
      </p:sp>
    </p:spTree>
    <p:extLst>
      <p:ext uri="{BB962C8B-B14F-4D97-AF65-F5344CB8AC3E}">
        <p14:creationId xmlns:p14="http://schemas.microsoft.com/office/powerpoint/2010/main" val="3566658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A0DDB997-D8A1-4547-94D8-885A8DE5AEAB}"/>
              </a:ext>
            </a:extLst>
          </p:cNvPr>
          <p:cNvSpPr/>
          <p:nvPr/>
        </p:nvSpPr>
        <p:spPr>
          <a:xfrm>
            <a:off x="81513" y="39977"/>
            <a:ext cx="6532558"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3</a:t>
            </a:r>
            <a:r>
              <a:rPr lang="zh-CN" altLang="en-US">
                <a:latin typeface="宋体" panose="02010600030101010101" pitchFamily="2" charset="-122"/>
                <a:ea typeface="宋体" panose="02010600030101010101" pitchFamily="2" charset="-122"/>
              </a:rPr>
              <a:t>）榴辉岩化相关报告：李伦：青藏高原下地壳榴辉岩化分布</a:t>
            </a:r>
          </a:p>
        </p:txBody>
      </p:sp>
      <p:pic>
        <p:nvPicPr>
          <p:cNvPr id="6" name="图片 5">
            <a:extLst>
              <a:ext uri="{FF2B5EF4-FFF2-40B4-BE49-F238E27FC236}">
                <a16:creationId xmlns:a16="http://schemas.microsoft.com/office/drawing/2014/main" id="{1659D533-9E60-4F05-8B18-F75660BE9F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355" y="451743"/>
            <a:ext cx="4793861" cy="6300000"/>
          </a:xfrm>
          <a:prstGeom prst="rect">
            <a:avLst/>
          </a:prstGeom>
        </p:spPr>
      </p:pic>
      <p:pic>
        <p:nvPicPr>
          <p:cNvPr id="9" name="图片 8">
            <a:extLst>
              <a:ext uri="{FF2B5EF4-FFF2-40B4-BE49-F238E27FC236}">
                <a16:creationId xmlns:a16="http://schemas.microsoft.com/office/drawing/2014/main" id="{04BAA158-ADE2-488B-B6F3-981F48EC5E6A}"/>
              </a:ext>
            </a:extLst>
          </p:cNvPr>
          <p:cNvPicPr>
            <a:picLocks noChangeAspect="1"/>
          </p:cNvPicPr>
          <p:nvPr/>
        </p:nvPicPr>
        <p:blipFill>
          <a:blip r:embed="rId3"/>
          <a:stretch>
            <a:fillRect/>
          </a:stretch>
        </p:blipFill>
        <p:spPr>
          <a:xfrm>
            <a:off x="5669091" y="3714095"/>
            <a:ext cx="5560164" cy="2880000"/>
          </a:xfrm>
          <a:prstGeom prst="rect">
            <a:avLst/>
          </a:prstGeom>
        </p:spPr>
      </p:pic>
      <p:pic>
        <p:nvPicPr>
          <p:cNvPr id="11" name="图片 10">
            <a:extLst>
              <a:ext uri="{FF2B5EF4-FFF2-40B4-BE49-F238E27FC236}">
                <a16:creationId xmlns:a16="http://schemas.microsoft.com/office/drawing/2014/main" id="{14823891-4784-4A53-AA06-F8DE238CF1FC}"/>
              </a:ext>
            </a:extLst>
          </p:cNvPr>
          <p:cNvPicPr>
            <a:picLocks noChangeAspect="1"/>
          </p:cNvPicPr>
          <p:nvPr/>
        </p:nvPicPr>
        <p:blipFill rotWithShape="1">
          <a:blip r:embed="rId4">
            <a:extLst>
              <a:ext uri="{28A0092B-C50C-407E-A947-70E740481C1C}">
                <a14:useLocalDpi xmlns:a14="http://schemas.microsoft.com/office/drawing/2010/main" val="0"/>
              </a:ext>
            </a:extLst>
          </a:blip>
          <a:srcRect t="50000"/>
          <a:stretch/>
        </p:blipFill>
        <p:spPr>
          <a:xfrm>
            <a:off x="5540257" y="549000"/>
            <a:ext cx="5545732" cy="2880000"/>
          </a:xfrm>
          <a:prstGeom prst="rect">
            <a:avLst/>
          </a:prstGeom>
        </p:spPr>
      </p:pic>
      <p:sp>
        <p:nvSpPr>
          <p:cNvPr id="7" name="矩形 6">
            <a:extLst>
              <a:ext uri="{FF2B5EF4-FFF2-40B4-BE49-F238E27FC236}">
                <a16:creationId xmlns:a16="http://schemas.microsoft.com/office/drawing/2014/main" id="{E41F54A0-9134-43E0-8FE1-C5FD500078B5}"/>
              </a:ext>
            </a:extLst>
          </p:cNvPr>
          <p:cNvSpPr/>
          <p:nvPr/>
        </p:nvSpPr>
        <p:spPr>
          <a:xfrm>
            <a:off x="6976338" y="39977"/>
            <a:ext cx="3877985"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第</a:t>
            </a:r>
            <a:r>
              <a:rPr lang="en-US" altLang="zh-CN">
                <a:latin typeface="宋体" panose="02010600030101010101" pitchFamily="2" charset="-122"/>
                <a:ea typeface="宋体" panose="02010600030101010101" pitchFamily="2" charset="-122"/>
              </a:rPr>
              <a:t>76</a:t>
            </a:r>
            <a:r>
              <a:rPr lang="zh-CN" altLang="en-US">
                <a:latin typeface="宋体" panose="02010600030101010101" pitchFamily="2" charset="-122"/>
                <a:ea typeface="宋体" panose="02010600030101010101" pitchFamily="2" charset="-122"/>
              </a:rPr>
              <a:t>专题  岩石圈构造与大陆动力学</a:t>
            </a:r>
          </a:p>
        </p:txBody>
      </p:sp>
    </p:spTree>
    <p:extLst>
      <p:ext uri="{BB962C8B-B14F-4D97-AF65-F5344CB8AC3E}">
        <p14:creationId xmlns:p14="http://schemas.microsoft.com/office/powerpoint/2010/main" val="4045977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11B12D5D-43A1-4B9C-9EC6-26CE0BCFEC53}"/>
              </a:ext>
            </a:extLst>
          </p:cNvPr>
          <p:cNvSpPr/>
          <p:nvPr/>
        </p:nvSpPr>
        <p:spPr>
          <a:xfrm>
            <a:off x="81513" y="39977"/>
            <a:ext cx="5378395"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4</a:t>
            </a:r>
            <a:r>
              <a:rPr lang="zh-CN" altLang="en-US">
                <a:latin typeface="宋体" panose="02010600030101010101" pitchFamily="2" charset="-122"/>
                <a:ea typeface="宋体" panose="02010600030101010101" pitchFamily="2" charset="-122"/>
              </a:rPr>
              <a:t>）彭雪峰：多频段接收函数方法研究壳幔过渡带</a:t>
            </a:r>
          </a:p>
        </p:txBody>
      </p:sp>
      <p:pic>
        <p:nvPicPr>
          <p:cNvPr id="6" name="图片 5">
            <a:extLst>
              <a:ext uri="{FF2B5EF4-FFF2-40B4-BE49-F238E27FC236}">
                <a16:creationId xmlns:a16="http://schemas.microsoft.com/office/drawing/2014/main" id="{E9D7341F-D017-471A-940B-56BBA2ADC4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573" y="870857"/>
            <a:ext cx="2698945" cy="3600000"/>
          </a:xfrm>
          <a:prstGeom prst="rect">
            <a:avLst/>
          </a:prstGeom>
        </p:spPr>
      </p:pic>
      <p:pic>
        <p:nvPicPr>
          <p:cNvPr id="7" name="图片 6">
            <a:extLst>
              <a:ext uri="{FF2B5EF4-FFF2-40B4-BE49-F238E27FC236}">
                <a16:creationId xmlns:a16="http://schemas.microsoft.com/office/drawing/2014/main" id="{699736D6-ED0A-4957-AF8E-F807B8BC355E}"/>
              </a:ext>
            </a:extLst>
          </p:cNvPr>
          <p:cNvPicPr>
            <a:picLocks noChangeAspect="1"/>
          </p:cNvPicPr>
          <p:nvPr/>
        </p:nvPicPr>
        <p:blipFill>
          <a:blip r:embed="rId3"/>
          <a:stretch>
            <a:fillRect/>
          </a:stretch>
        </p:blipFill>
        <p:spPr>
          <a:xfrm>
            <a:off x="4249139" y="589309"/>
            <a:ext cx="3762500" cy="1800000"/>
          </a:xfrm>
          <a:prstGeom prst="rect">
            <a:avLst/>
          </a:prstGeom>
        </p:spPr>
      </p:pic>
      <p:pic>
        <p:nvPicPr>
          <p:cNvPr id="8" name="图片 7">
            <a:extLst>
              <a:ext uri="{FF2B5EF4-FFF2-40B4-BE49-F238E27FC236}">
                <a16:creationId xmlns:a16="http://schemas.microsoft.com/office/drawing/2014/main" id="{7EE50265-C19A-4185-88F0-427F87FFE787}"/>
              </a:ext>
            </a:extLst>
          </p:cNvPr>
          <p:cNvPicPr>
            <a:picLocks noChangeAspect="1"/>
          </p:cNvPicPr>
          <p:nvPr/>
        </p:nvPicPr>
        <p:blipFill>
          <a:blip r:embed="rId4"/>
          <a:stretch>
            <a:fillRect/>
          </a:stretch>
        </p:blipFill>
        <p:spPr>
          <a:xfrm>
            <a:off x="8073165" y="589309"/>
            <a:ext cx="4118835" cy="1800000"/>
          </a:xfrm>
          <a:prstGeom prst="rect">
            <a:avLst/>
          </a:prstGeom>
        </p:spPr>
      </p:pic>
      <p:pic>
        <p:nvPicPr>
          <p:cNvPr id="9" name="图片 8">
            <a:extLst>
              <a:ext uri="{FF2B5EF4-FFF2-40B4-BE49-F238E27FC236}">
                <a16:creationId xmlns:a16="http://schemas.microsoft.com/office/drawing/2014/main" id="{95868DEB-6E23-4720-BE13-50767933C440}"/>
              </a:ext>
            </a:extLst>
          </p:cNvPr>
          <p:cNvPicPr>
            <a:picLocks noChangeAspect="1"/>
          </p:cNvPicPr>
          <p:nvPr/>
        </p:nvPicPr>
        <p:blipFill rotWithShape="1">
          <a:blip r:embed="rId5"/>
          <a:srcRect b="17912"/>
          <a:stretch/>
        </p:blipFill>
        <p:spPr>
          <a:xfrm>
            <a:off x="4683862" y="2416821"/>
            <a:ext cx="6778606" cy="1477590"/>
          </a:xfrm>
          <a:prstGeom prst="rect">
            <a:avLst/>
          </a:prstGeom>
        </p:spPr>
      </p:pic>
      <p:pic>
        <p:nvPicPr>
          <p:cNvPr id="10" name="图片 9">
            <a:extLst>
              <a:ext uri="{FF2B5EF4-FFF2-40B4-BE49-F238E27FC236}">
                <a16:creationId xmlns:a16="http://schemas.microsoft.com/office/drawing/2014/main" id="{442192ED-A77E-4FD7-AFE7-38344C923AD3}"/>
              </a:ext>
            </a:extLst>
          </p:cNvPr>
          <p:cNvPicPr>
            <a:picLocks noChangeAspect="1"/>
          </p:cNvPicPr>
          <p:nvPr/>
        </p:nvPicPr>
        <p:blipFill>
          <a:blip r:embed="rId6"/>
          <a:stretch>
            <a:fillRect/>
          </a:stretch>
        </p:blipFill>
        <p:spPr>
          <a:xfrm>
            <a:off x="3705622" y="4694289"/>
            <a:ext cx="825688" cy="1800000"/>
          </a:xfrm>
          <a:prstGeom prst="rect">
            <a:avLst/>
          </a:prstGeom>
        </p:spPr>
      </p:pic>
      <p:pic>
        <p:nvPicPr>
          <p:cNvPr id="11" name="图片 10">
            <a:extLst>
              <a:ext uri="{FF2B5EF4-FFF2-40B4-BE49-F238E27FC236}">
                <a16:creationId xmlns:a16="http://schemas.microsoft.com/office/drawing/2014/main" id="{D0C697FC-5EE1-4A67-8D92-771199A70E0A}"/>
              </a:ext>
            </a:extLst>
          </p:cNvPr>
          <p:cNvPicPr>
            <a:picLocks noChangeAspect="1"/>
          </p:cNvPicPr>
          <p:nvPr/>
        </p:nvPicPr>
        <p:blipFill>
          <a:blip r:embed="rId7"/>
          <a:stretch>
            <a:fillRect/>
          </a:stretch>
        </p:blipFill>
        <p:spPr>
          <a:xfrm>
            <a:off x="261874" y="4514289"/>
            <a:ext cx="3317292" cy="2160000"/>
          </a:xfrm>
          <a:prstGeom prst="rect">
            <a:avLst/>
          </a:prstGeom>
        </p:spPr>
      </p:pic>
      <p:pic>
        <p:nvPicPr>
          <p:cNvPr id="12" name="图片 11">
            <a:extLst>
              <a:ext uri="{FF2B5EF4-FFF2-40B4-BE49-F238E27FC236}">
                <a16:creationId xmlns:a16="http://schemas.microsoft.com/office/drawing/2014/main" id="{D2D5177D-5E85-40B1-B53C-830C7D2B6998}"/>
              </a:ext>
            </a:extLst>
          </p:cNvPr>
          <p:cNvPicPr>
            <a:picLocks noChangeAspect="1"/>
          </p:cNvPicPr>
          <p:nvPr/>
        </p:nvPicPr>
        <p:blipFill>
          <a:blip r:embed="rId8"/>
          <a:stretch>
            <a:fillRect/>
          </a:stretch>
        </p:blipFill>
        <p:spPr>
          <a:xfrm>
            <a:off x="4728544" y="4788357"/>
            <a:ext cx="3067685" cy="1440000"/>
          </a:xfrm>
          <a:prstGeom prst="rect">
            <a:avLst/>
          </a:prstGeom>
        </p:spPr>
      </p:pic>
      <p:sp>
        <p:nvSpPr>
          <p:cNvPr id="13" name="矩形 12">
            <a:extLst>
              <a:ext uri="{FF2B5EF4-FFF2-40B4-BE49-F238E27FC236}">
                <a16:creationId xmlns:a16="http://schemas.microsoft.com/office/drawing/2014/main" id="{5B76D47B-CB9C-4A17-BCED-256C98026E1C}"/>
              </a:ext>
            </a:extLst>
          </p:cNvPr>
          <p:cNvSpPr/>
          <p:nvPr/>
        </p:nvSpPr>
        <p:spPr>
          <a:xfrm>
            <a:off x="3642735" y="6444209"/>
            <a:ext cx="1915909" cy="369332"/>
          </a:xfrm>
          <a:prstGeom prst="rect">
            <a:avLst/>
          </a:prstGeom>
        </p:spPr>
        <p:txBody>
          <a:bodyPr wrap="none">
            <a:spAutoFit/>
          </a:bodyPr>
          <a:lstStyle/>
          <a:p>
            <a:r>
              <a:rPr lang="en-US" altLang="zh-CN">
                <a:latin typeface="宋体" panose="02010600030101010101" pitchFamily="2" charset="-122"/>
                <a:ea typeface="宋体" panose="02010600030101010101" pitchFamily="2" charset="-122"/>
              </a:rPr>
              <a:t>XCO</a:t>
            </a:r>
            <a:r>
              <a:rPr lang="zh-CN" altLang="en-US">
                <a:latin typeface="宋体" panose="02010600030101010101" pitchFamily="2" charset="-122"/>
                <a:ea typeface="宋体" panose="02010600030101010101" pitchFamily="2" charset="-122"/>
              </a:rPr>
              <a:t>台站约束结果</a:t>
            </a:r>
          </a:p>
        </p:txBody>
      </p:sp>
      <p:sp>
        <p:nvSpPr>
          <p:cNvPr id="14" name="矩形 13">
            <a:extLst>
              <a:ext uri="{FF2B5EF4-FFF2-40B4-BE49-F238E27FC236}">
                <a16:creationId xmlns:a16="http://schemas.microsoft.com/office/drawing/2014/main" id="{89A0C3B9-5C65-45F0-8064-22B94EA9FC99}"/>
              </a:ext>
            </a:extLst>
          </p:cNvPr>
          <p:cNvSpPr/>
          <p:nvPr/>
        </p:nvSpPr>
        <p:spPr>
          <a:xfrm>
            <a:off x="6370082" y="224643"/>
            <a:ext cx="3762500" cy="369332"/>
          </a:xfrm>
          <a:prstGeom prst="rect">
            <a:avLst/>
          </a:prstGeom>
        </p:spPr>
        <p:txBody>
          <a:bodyPr wrap="square">
            <a:spAutoFit/>
          </a:bodyPr>
          <a:lstStyle/>
          <a:p>
            <a:r>
              <a:rPr lang="zh-CN" altLang="en-US">
                <a:latin typeface="宋体" panose="02010600030101010101" pitchFamily="2" charset="-122"/>
                <a:ea typeface="宋体" panose="02010600030101010101" pitchFamily="2" charset="-122"/>
              </a:rPr>
              <a:t>多频带</a:t>
            </a:r>
            <a:r>
              <a:rPr lang="en-US" altLang="zh-CN">
                <a:latin typeface="宋体" panose="02010600030101010101" pitchFamily="2" charset="-122"/>
                <a:ea typeface="宋体" panose="02010600030101010101" pitchFamily="2" charset="-122"/>
              </a:rPr>
              <a:t>Pms</a:t>
            </a:r>
            <a:r>
              <a:rPr lang="zh-CN" altLang="en-US">
                <a:latin typeface="宋体" panose="02010600030101010101" pitchFamily="2" charset="-122"/>
                <a:ea typeface="宋体" panose="02010600030101010101" pitchFamily="2" charset="-122"/>
              </a:rPr>
              <a:t>振幅对参数的敏感性分析</a:t>
            </a:r>
          </a:p>
        </p:txBody>
      </p:sp>
      <p:pic>
        <p:nvPicPr>
          <p:cNvPr id="16" name="图片 15">
            <a:extLst>
              <a:ext uri="{FF2B5EF4-FFF2-40B4-BE49-F238E27FC236}">
                <a16:creationId xmlns:a16="http://schemas.microsoft.com/office/drawing/2014/main" id="{074B4DFF-0281-4674-B882-4857E8C3E618}"/>
              </a:ext>
            </a:extLst>
          </p:cNvPr>
          <p:cNvPicPr>
            <a:picLocks noChangeAspect="1"/>
          </p:cNvPicPr>
          <p:nvPr/>
        </p:nvPicPr>
        <p:blipFill>
          <a:blip r:embed="rId9"/>
          <a:stretch>
            <a:fillRect/>
          </a:stretch>
        </p:blipFill>
        <p:spPr>
          <a:xfrm>
            <a:off x="7900755" y="4262209"/>
            <a:ext cx="4096134" cy="2160000"/>
          </a:xfrm>
          <a:prstGeom prst="rect">
            <a:avLst/>
          </a:prstGeom>
        </p:spPr>
      </p:pic>
      <p:sp>
        <p:nvSpPr>
          <p:cNvPr id="17" name="矩形 16">
            <a:extLst>
              <a:ext uri="{FF2B5EF4-FFF2-40B4-BE49-F238E27FC236}">
                <a16:creationId xmlns:a16="http://schemas.microsoft.com/office/drawing/2014/main" id="{FC36920A-2A38-43B6-BD4B-F42C7E37604A}"/>
              </a:ext>
            </a:extLst>
          </p:cNvPr>
          <p:cNvSpPr/>
          <p:nvPr/>
        </p:nvSpPr>
        <p:spPr>
          <a:xfrm>
            <a:off x="8990867" y="6444209"/>
            <a:ext cx="2723823"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川滇地区壳幔过渡带结构</a:t>
            </a:r>
          </a:p>
        </p:txBody>
      </p:sp>
    </p:spTree>
    <p:extLst>
      <p:ext uri="{BB962C8B-B14F-4D97-AF65-F5344CB8AC3E}">
        <p14:creationId xmlns:p14="http://schemas.microsoft.com/office/powerpoint/2010/main" val="242984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A2ABE35E-1B4A-4E9B-AB47-6F927D36CD85}"/>
              </a:ext>
            </a:extLst>
          </p:cNvPr>
          <p:cNvSpPr/>
          <p:nvPr/>
        </p:nvSpPr>
        <p:spPr>
          <a:xfrm>
            <a:off x="81513" y="39977"/>
            <a:ext cx="8935817" cy="369332"/>
          </a:xfrm>
          <a:prstGeom prst="rect">
            <a:avLst/>
          </a:prstGeom>
        </p:spPr>
        <p:txBody>
          <a:bodyPr wrap="square">
            <a:spAutoFit/>
          </a:bodyPr>
          <a:lstStyle/>
          <a:p>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5</a:t>
            </a:r>
            <a:r>
              <a:rPr lang="zh-CN" altLang="en-US">
                <a:latin typeface="宋体" panose="02010600030101010101" pitchFamily="2" charset="-122"/>
                <a:ea typeface="宋体" panose="02010600030101010101" pitchFamily="2" charset="-122"/>
              </a:rPr>
              <a:t>）构造地质学研究：</a:t>
            </a:r>
            <a:r>
              <a:rPr lang="en-US" altLang="zh-CN">
                <a:latin typeface="宋体" panose="02010600030101010101" pitchFamily="2" charset="-122"/>
                <a:ea typeface="宋体" panose="02010600030101010101" pitchFamily="2" charset="-122"/>
              </a:rPr>
              <a:t>Tim Kusky: </a:t>
            </a:r>
            <a:r>
              <a:rPr lang="zh-CN" altLang="en-US">
                <a:latin typeface="宋体" panose="02010600030101010101" pitchFamily="2" charset="-122"/>
                <a:ea typeface="宋体" panose="02010600030101010101" pitchFamily="2" charset="-122"/>
              </a:rPr>
              <a:t>地球最早的弧形转换断层，西澳皮尔巴拉克拉通</a:t>
            </a:r>
          </a:p>
        </p:txBody>
      </p:sp>
      <p:sp>
        <p:nvSpPr>
          <p:cNvPr id="5" name="矩形 4">
            <a:extLst>
              <a:ext uri="{FF2B5EF4-FFF2-40B4-BE49-F238E27FC236}">
                <a16:creationId xmlns:a16="http://schemas.microsoft.com/office/drawing/2014/main" id="{5BD500D6-3658-418B-A094-BACFBCA98E4D}"/>
              </a:ext>
            </a:extLst>
          </p:cNvPr>
          <p:cNvSpPr/>
          <p:nvPr/>
        </p:nvSpPr>
        <p:spPr>
          <a:xfrm>
            <a:off x="5311170" y="509051"/>
            <a:ext cx="1569660"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将今论古思想</a:t>
            </a:r>
          </a:p>
        </p:txBody>
      </p:sp>
      <p:pic>
        <p:nvPicPr>
          <p:cNvPr id="7" name="图片 6">
            <a:extLst>
              <a:ext uri="{FF2B5EF4-FFF2-40B4-BE49-F238E27FC236}">
                <a16:creationId xmlns:a16="http://schemas.microsoft.com/office/drawing/2014/main" id="{1C503FC2-13A6-4229-907B-1E2DC64538ED}"/>
              </a:ext>
            </a:extLst>
          </p:cNvPr>
          <p:cNvPicPr>
            <a:picLocks noChangeAspect="1"/>
          </p:cNvPicPr>
          <p:nvPr/>
        </p:nvPicPr>
        <p:blipFill>
          <a:blip r:embed="rId2"/>
          <a:stretch>
            <a:fillRect/>
          </a:stretch>
        </p:blipFill>
        <p:spPr>
          <a:xfrm>
            <a:off x="774137" y="878383"/>
            <a:ext cx="2100946" cy="1800000"/>
          </a:xfrm>
          <a:prstGeom prst="rect">
            <a:avLst/>
          </a:prstGeom>
        </p:spPr>
      </p:pic>
      <p:pic>
        <p:nvPicPr>
          <p:cNvPr id="8" name="图片 7">
            <a:extLst>
              <a:ext uri="{FF2B5EF4-FFF2-40B4-BE49-F238E27FC236}">
                <a16:creationId xmlns:a16="http://schemas.microsoft.com/office/drawing/2014/main" id="{4F9E1A45-66F3-4D54-8EFC-5B3417527E96}"/>
              </a:ext>
            </a:extLst>
          </p:cNvPr>
          <p:cNvPicPr>
            <a:picLocks noChangeAspect="1"/>
          </p:cNvPicPr>
          <p:nvPr/>
        </p:nvPicPr>
        <p:blipFill>
          <a:blip r:embed="rId3"/>
          <a:stretch>
            <a:fillRect/>
          </a:stretch>
        </p:blipFill>
        <p:spPr>
          <a:xfrm>
            <a:off x="265246" y="3778163"/>
            <a:ext cx="3806608" cy="2880000"/>
          </a:xfrm>
          <a:prstGeom prst="rect">
            <a:avLst/>
          </a:prstGeom>
        </p:spPr>
      </p:pic>
      <p:cxnSp>
        <p:nvCxnSpPr>
          <p:cNvPr id="9" name="直接箭头连接符 8">
            <a:extLst>
              <a:ext uri="{FF2B5EF4-FFF2-40B4-BE49-F238E27FC236}">
                <a16:creationId xmlns:a16="http://schemas.microsoft.com/office/drawing/2014/main" id="{378D3973-2C0B-482D-B902-410775EB74C5}"/>
              </a:ext>
            </a:extLst>
          </p:cNvPr>
          <p:cNvCxnSpPr>
            <a:cxnSpLocks/>
          </p:cNvCxnSpPr>
          <p:nvPr/>
        </p:nvCxnSpPr>
        <p:spPr>
          <a:xfrm>
            <a:off x="1077737" y="1585104"/>
            <a:ext cx="146170" cy="2135831"/>
          </a:xfrm>
          <a:prstGeom prst="straightConnector1">
            <a:avLst/>
          </a:prstGeom>
          <a:ln w="19050">
            <a:prstDash val="dash"/>
            <a:tailEnd type="triangle"/>
          </a:ln>
        </p:spPr>
        <p:style>
          <a:lnRef idx="1">
            <a:schemeClr val="accent2"/>
          </a:lnRef>
          <a:fillRef idx="0">
            <a:schemeClr val="accent2"/>
          </a:fillRef>
          <a:effectRef idx="0">
            <a:schemeClr val="accent2"/>
          </a:effectRef>
          <a:fontRef idx="minor">
            <a:schemeClr val="tx1"/>
          </a:fontRef>
        </p:style>
      </p:cxnSp>
      <p:sp>
        <p:nvSpPr>
          <p:cNvPr id="10" name="文本框 9">
            <a:extLst>
              <a:ext uri="{FF2B5EF4-FFF2-40B4-BE49-F238E27FC236}">
                <a16:creationId xmlns:a16="http://schemas.microsoft.com/office/drawing/2014/main" id="{1BF5642F-A3F9-412D-9930-99D57C51C09B}"/>
              </a:ext>
            </a:extLst>
          </p:cNvPr>
          <p:cNvSpPr txBox="1"/>
          <p:nvPr/>
        </p:nvSpPr>
        <p:spPr>
          <a:xfrm>
            <a:off x="774137" y="5414483"/>
            <a:ext cx="1179028" cy="523220"/>
          </a:xfrm>
          <a:prstGeom prst="rect">
            <a:avLst/>
          </a:prstGeom>
          <a:noFill/>
        </p:spPr>
        <p:txBody>
          <a:bodyPr wrap="square" rtlCol="0">
            <a:spAutoFit/>
          </a:bodyPr>
          <a:lstStyle/>
          <a:p>
            <a:r>
              <a:rPr lang="zh-CN" altLang="en-US" sz="1400" dirty="0">
                <a:solidFill>
                  <a:srgbClr val="FF0000"/>
                </a:solidFill>
                <a:latin typeface="宋体" panose="02010600030101010101" pitchFamily="2" charset="-122"/>
                <a:ea typeface="宋体" panose="02010600030101010101" pitchFamily="2" charset="-122"/>
              </a:rPr>
              <a:t>花岗质岩石（</a:t>
            </a:r>
            <a:r>
              <a:rPr lang="en-US" altLang="zh-CN" sz="14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TTG</a:t>
            </a:r>
            <a:r>
              <a:rPr lang="zh-CN" altLang="en-US" sz="1400" dirty="0">
                <a:solidFill>
                  <a:srgbClr val="FF0000"/>
                </a:solidFill>
                <a:latin typeface="宋体" panose="02010600030101010101" pitchFamily="2" charset="-122"/>
                <a:ea typeface="宋体" panose="02010600030101010101" pitchFamily="2" charset="-122"/>
              </a:rPr>
              <a:t>）</a:t>
            </a:r>
          </a:p>
        </p:txBody>
      </p:sp>
      <p:sp>
        <p:nvSpPr>
          <p:cNvPr id="11" name="文本框 10">
            <a:extLst>
              <a:ext uri="{FF2B5EF4-FFF2-40B4-BE49-F238E27FC236}">
                <a16:creationId xmlns:a16="http://schemas.microsoft.com/office/drawing/2014/main" id="{86E9B093-D66F-4905-9AB3-40777F29791C}"/>
              </a:ext>
            </a:extLst>
          </p:cNvPr>
          <p:cNvSpPr txBox="1"/>
          <p:nvPr/>
        </p:nvSpPr>
        <p:spPr>
          <a:xfrm>
            <a:off x="2247880" y="5568371"/>
            <a:ext cx="403496" cy="738664"/>
          </a:xfrm>
          <a:prstGeom prst="rect">
            <a:avLst/>
          </a:prstGeom>
          <a:noFill/>
        </p:spPr>
        <p:txBody>
          <a:bodyPr wrap="square" rtlCol="0">
            <a:spAutoFit/>
          </a:bodyPr>
          <a:lstStyle/>
          <a:p>
            <a:r>
              <a:rPr lang="zh-CN" altLang="en-US" sz="1400" dirty="0">
                <a:solidFill>
                  <a:srgbClr val="FF0000"/>
                </a:solidFill>
                <a:latin typeface="宋体" panose="02010600030101010101" pitchFamily="2" charset="-122"/>
                <a:ea typeface="宋体" panose="02010600030101010101" pitchFamily="2" charset="-122"/>
              </a:rPr>
              <a:t>绿岩带</a:t>
            </a:r>
          </a:p>
        </p:txBody>
      </p:sp>
      <p:pic>
        <p:nvPicPr>
          <p:cNvPr id="12" name="图片 11">
            <a:extLst>
              <a:ext uri="{FF2B5EF4-FFF2-40B4-BE49-F238E27FC236}">
                <a16:creationId xmlns:a16="http://schemas.microsoft.com/office/drawing/2014/main" id="{F021E33D-0B4E-4165-90CD-23450427A2D7}"/>
              </a:ext>
            </a:extLst>
          </p:cNvPr>
          <p:cNvPicPr>
            <a:picLocks noChangeAspect="1"/>
          </p:cNvPicPr>
          <p:nvPr/>
        </p:nvPicPr>
        <p:blipFill>
          <a:blip r:embed="rId4"/>
          <a:stretch>
            <a:fillRect/>
          </a:stretch>
        </p:blipFill>
        <p:spPr>
          <a:xfrm>
            <a:off x="8433481" y="620877"/>
            <a:ext cx="3558377" cy="2520000"/>
          </a:xfrm>
          <a:prstGeom prst="rect">
            <a:avLst/>
          </a:prstGeom>
        </p:spPr>
      </p:pic>
      <p:pic>
        <p:nvPicPr>
          <p:cNvPr id="13" name="图片 12">
            <a:extLst>
              <a:ext uri="{FF2B5EF4-FFF2-40B4-BE49-F238E27FC236}">
                <a16:creationId xmlns:a16="http://schemas.microsoft.com/office/drawing/2014/main" id="{E323A74B-02E4-469C-A4F0-366DABEF1101}"/>
              </a:ext>
            </a:extLst>
          </p:cNvPr>
          <p:cNvPicPr>
            <a:picLocks noChangeAspect="1"/>
          </p:cNvPicPr>
          <p:nvPr/>
        </p:nvPicPr>
        <p:blipFill>
          <a:blip r:embed="rId5"/>
          <a:stretch>
            <a:fillRect/>
          </a:stretch>
        </p:blipFill>
        <p:spPr>
          <a:xfrm>
            <a:off x="8554754" y="3270037"/>
            <a:ext cx="3315830" cy="3240000"/>
          </a:xfrm>
          <a:prstGeom prst="rect">
            <a:avLst/>
          </a:prstGeom>
        </p:spPr>
      </p:pic>
      <p:pic>
        <p:nvPicPr>
          <p:cNvPr id="16" name="图片 15">
            <a:extLst>
              <a:ext uri="{FF2B5EF4-FFF2-40B4-BE49-F238E27FC236}">
                <a16:creationId xmlns:a16="http://schemas.microsoft.com/office/drawing/2014/main" id="{A6D4174B-F22F-4B1A-8B16-9B8C4D4358AE}"/>
              </a:ext>
            </a:extLst>
          </p:cNvPr>
          <p:cNvPicPr>
            <a:picLocks noChangeAspect="1"/>
          </p:cNvPicPr>
          <p:nvPr/>
        </p:nvPicPr>
        <p:blipFill>
          <a:blip r:embed="rId6"/>
          <a:stretch>
            <a:fillRect/>
          </a:stretch>
        </p:blipFill>
        <p:spPr>
          <a:xfrm>
            <a:off x="3494186" y="850463"/>
            <a:ext cx="4162970" cy="2520000"/>
          </a:xfrm>
          <a:prstGeom prst="rect">
            <a:avLst/>
          </a:prstGeom>
        </p:spPr>
      </p:pic>
      <p:cxnSp>
        <p:nvCxnSpPr>
          <p:cNvPr id="17" name="直接箭头连接符 16">
            <a:extLst>
              <a:ext uri="{FF2B5EF4-FFF2-40B4-BE49-F238E27FC236}">
                <a16:creationId xmlns:a16="http://schemas.microsoft.com/office/drawing/2014/main" id="{61D2C758-5C4C-448C-B87C-5207FEB77A03}"/>
              </a:ext>
            </a:extLst>
          </p:cNvPr>
          <p:cNvCxnSpPr>
            <a:cxnSpLocks/>
          </p:cNvCxnSpPr>
          <p:nvPr/>
        </p:nvCxnSpPr>
        <p:spPr>
          <a:xfrm flipV="1">
            <a:off x="2521527" y="3016332"/>
            <a:ext cx="815443" cy="637311"/>
          </a:xfrm>
          <a:prstGeom prst="straightConnector1">
            <a:avLst/>
          </a:prstGeom>
          <a:ln w="19050">
            <a:prstDash val="dash"/>
            <a:tailEnd type="triangle"/>
          </a:ln>
        </p:spPr>
        <p:style>
          <a:lnRef idx="1">
            <a:schemeClr val="accent2"/>
          </a:lnRef>
          <a:fillRef idx="0">
            <a:schemeClr val="accent2"/>
          </a:fillRef>
          <a:effectRef idx="0">
            <a:schemeClr val="accent2"/>
          </a:effectRef>
          <a:fontRef idx="minor">
            <a:schemeClr val="tx1"/>
          </a:fontRef>
        </p:style>
      </p:cxnSp>
      <p:pic>
        <p:nvPicPr>
          <p:cNvPr id="21" name="图片 20">
            <a:extLst>
              <a:ext uri="{FF2B5EF4-FFF2-40B4-BE49-F238E27FC236}">
                <a16:creationId xmlns:a16="http://schemas.microsoft.com/office/drawing/2014/main" id="{336E5242-15EF-4E53-A4A0-3322B4365317}"/>
              </a:ext>
            </a:extLst>
          </p:cNvPr>
          <p:cNvPicPr>
            <a:picLocks noChangeAspect="1"/>
          </p:cNvPicPr>
          <p:nvPr/>
        </p:nvPicPr>
        <p:blipFill>
          <a:blip r:embed="rId7"/>
          <a:stretch>
            <a:fillRect/>
          </a:stretch>
        </p:blipFill>
        <p:spPr>
          <a:xfrm>
            <a:off x="4071854" y="3958163"/>
            <a:ext cx="2369837" cy="2520000"/>
          </a:xfrm>
          <a:prstGeom prst="rect">
            <a:avLst/>
          </a:prstGeom>
        </p:spPr>
      </p:pic>
      <p:pic>
        <p:nvPicPr>
          <p:cNvPr id="22" name="图片 21">
            <a:extLst>
              <a:ext uri="{FF2B5EF4-FFF2-40B4-BE49-F238E27FC236}">
                <a16:creationId xmlns:a16="http://schemas.microsoft.com/office/drawing/2014/main" id="{F28CCF22-4922-407C-B85F-6B170FB3223F}"/>
              </a:ext>
            </a:extLst>
          </p:cNvPr>
          <p:cNvPicPr>
            <a:picLocks noChangeAspect="1"/>
          </p:cNvPicPr>
          <p:nvPr/>
        </p:nvPicPr>
        <p:blipFill>
          <a:blip r:embed="rId8"/>
          <a:stretch>
            <a:fillRect/>
          </a:stretch>
        </p:blipFill>
        <p:spPr>
          <a:xfrm>
            <a:off x="6494157" y="4587539"/>
            <a:ext cx="2060597" cy="1080000"/>
          </a:xfrm>
          <a:prstGeom prst="rect">
            <a:avLst/>
          </a:prstGeom>
        </p:spPr>
      </p:pic>
      <p:sp>
        <p:nvSpPr>
          <p:cNvPr id="26" name="矩形 25">
            <a:extLst>
              <a:ext uri="{FF2B5EF4-FFF2-40B4-BE49-F238E27FC236}">
                <a16:creationId xmlns:a16="http://schemas.microsoft.com/office/drawing/2014/main" id="{FA2C0815-1CA0-4630-931F-00ED85D86142}"/>
              </a:ext>
            </a:extLst>
          </p:cNvPr>
          <p:cNvSpPr/>
          <p:nvPr/>
        </p:nvSpPr>
        <p:spPr>
          <a:xfrm>
            <a:off x="6970458" y="4218207"/>
            <a:ext cx="1107996"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左旋走滑</a:t>
            </a:r>
          </a:p>
        </p:txBody>
      </p:sp>
    </p:spTree>
    <p:extLst>
      <p:ext uri="{BB962C8B-B14F-4D97-AF65-F5344CB8AC3E}">
        <p14:creationId xmlns:p14="http://schemas.microsoft.com/office/powerpoint/2010/main" val="105241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EB872FA-A7E3-47AA-BFED-37EF1FF412E0}"/>
              </a:ext>
            </a:extLst>
          </p:cNvPr>
          <p:cNvSpPr/>
          <p:nvPr/>
        </p:nvSpPr>
        <p:spPr>
          <a:xfrm>
            <a:off x="81513" y="39977"/>
            <a:ext cx="4442986" cy="369332"/>
          </a:xfrm>
          <a:prstGeom prst="rect">
            <a:avLst/>
          </a:prstGeom>
        </p:spPr>
        <p:txBody>
          <a:bodyPr wrap="square">
            <a:spAutoFit/>
          </a:bodyPr>
          <a:lstStyle/>
          <a:p>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6</a:t>
            </a:r>
            <a:r>
              <a:rPr lang="zh-CN" altLang="en-US">
                <a:latin typeface="宋体" panose="02010600030101010101" pitchFamily="2" charset="-122"/>
                <a:ea typeface="宋体" panose="02010600030101010101" pitchFamily="2" charset="-122"/>
              </a:rPr>
              <a:t>）地球物理</a:t>
            </a:r>
            <a:r>
              <a:rPr lang="en-US" altLang="zh-CN">
                <a:latin typeface="宋体" panose="02010600030101010101" pitchFamily="2" charset="-122"/>
                <a:ea typeface="宋体" panose="02010600030101010101" pitchFamily="2" charset="-122"/>
              </a:rPr>
              <a:t>+</a:t>
            </a:r>
            <a:r>
              <a:rPr lang="zh-CN" altLang="en-US">
                <a:latin typeface="宋体" panose="02010600030101010101" pitchFamily="2" charset="-122"/>
                <a:ea typeface="宋体" panose="02010600030101010101" pitchFamily="2" charset="-122"/>
              </a:rPr>
              <a:t>地球化学：地壳物质组分</a:t>
            </a:r>
          </a:p>
        </p:txBody>
      </p:sp>
      <p:pic>
        <p:nvPicPr>
          <p:cNvPr id="6" name="图片 5">
            <a:extLst>
              <a:ext uri="{FF2B5EF4-FFF2-40B4-BE49-F238E27FC236}">
                <a16:creationId xmlns:a16="http://schemas.microsoft.com/office/drawing/2014/main" id="{2EB9D377-31B4-4E31-BE2D-08CEF3ACA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273" y="550616"/>
            <a:ext cx="4588206" cy="6120000"/>
          </a:xfrm>
          <a:prstGeom prst="rect">
            <a:avLst/>
          </a:prstGeom>
        </p:spPr>
      </p:pic>
      <p:pic>
        <p:nvPicPr>
          <p:cNvPr id="8" name="图片 7">
            <a:extLst>
              <a:ext uri="{FF2B5EF4-FFF2-40B4-BE49-F238E27FC236}">
                <a16:creationId xmlns:a16="http://schemas.microsoft.com/office/drawing/2014/main" id="{7B3CCC9E-7640-4522-B7C4-238C993EE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8455" y="550616"/>
            <a:ext cx="4588206" cy="6120000"/>
          </a:xfrm>
          <a:prstGeom prst="rect">
            <a:avLst/>
          </a:prstGeom>
        </p:spPr>
      </p:pic>
      <p:pic>
        <p:nvPicPr>
          <p:cNvPr id="2" name="图片 1">
            <a:extLst>
              <a:ext uri="{FF2B5EF4-FFF2-40B4-BE49-F238E27FC236}">
                <a16:creationId xmlns:a16="http://schemas.microsoft.com/office/drawing/2014/main" id="{F3B146E8-8A62-4427-81F5-3A24BD833BC6}"/>
              </a:ext>
            </a:extLst>
          </p:cNvPr>
          <p:cNvPicPr>
            <a:picLocks noChangeAspect="1"/>
          </p:cNvPicPr>
          <p:nvPr/>
        </p:nvPicPr>
        <p:blipFill>
          <a:blip r:embed="rId4"/>
          <a:stretch>
            <a:fillRect/>
          </a:stretch>
        </p:blipFill>
        <p:spPr>
          <a:xfrm>
            <a:off x="2377335" y="910616"/>
            <a:ext cx="7782239" cy="5400000"/>
          </a:xfrm>
          <a:prstGeom prst="rect">
            <a:avLst/>
          </a:prstGeom>
        </p:spPr>
      </p:pic>
    </p:spTree>
    <p:extLst>
      <p:ext uri="{BB962C8B-B14F-4D97-AF65-F5344CB8AC3E}">
        <p14:creationId xmlns:p14="http://schemas.microsoft.com/office/powerpoint/2010/main" val="405356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A2ABE35E-1B4A-4E9B-AB47-6F927D36CD85}"/>
              </a:ext>
            </a:extLst>
          </p:cNvPr>
          <p:cNvSpPr/>
          <p:nvPr/>
        </p:nvSpPr>
        <p:spPr>
          <a:xfrm>
            <a:off x="81513" y="39977"/>
            <a:ext cx="64142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r>
              <a:rPr lang="en-US" altLang="zh-CN">
                <a:solidFill>
                  <a:prstClr val="black"/>
                </a:solidFill>
                <a:latin typeface="宋体" panose="02010600030101010101" pitchFamily="2" charset="-122"/>
                <a:ea typeface="宋体" panose="02010600030101010101" pitchFamily="2" charset="-122"/>
              </a:rPr>
              <a:t>7</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）岩石学研究：</a:t>
            </a:r>
            <a:r>
              <a:rPr lang="zh-CN" altLang="en-US">
                <a:solidFill>
                  <a:prstClr val="black"/>
                </a:solidFill>
                <a:latin typeface="宋体" panose="02010600030101010101" pitchFamily="2" charset="-122"/>
                <a:ea typeface="宋体" panose="02010600030101010101" pitchFamily="2" charset="-122"/>
              </a:rPr>
              <a:t>孙国正：</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赞岐岩类（</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Sanukitoid</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p>
        </p:txBody>
      </p:sp>
      <p:pic>
        <p:nvPicPr>
          <p:cNvPr id="3" name="图片 2">
            <a:extLst>
              <a:ext uri="{FF2B5EF4-FFF2-40B4-BE49-F238E27FC236}">
                <a16:creationId xmlns:a16="http://schemas.microsoft.com/office/drawing/2014/main" id="{A517290A-7D7E-4587-9871-5AF51A7E9FF8}"/>
              </a:ext>
            </a:extLst>
          </p:cNvPr>
          <p:cNvPicPr>
            <a:picLocks noChangeAspect="1"/>
          </p:cNvPicPr>
          <p:nvPr/>
        </p:nvPicPr>
        <p:blipFill rotWithShape="1">
          <a:blip r:embed="rId2">
            <a:extLst>
              <a:ext uri="{28A0092B-C50C-407E-A947-70E740481C1C}">
                <a14:useLocalDpi xmlns:a14="http://schemas.microsoft.com/office/drawing/2010/main" val="0"/>
              </a:ext>
            </a:extLst>
          </a:blip>
          <a:srcRect t="26436"/>
          <a:stretch/>
        </p:blipFill>
        <p:spPr>
          <a:xfrm>
            <a:off x="1522212" y="1021274"/>
            <a:ext cx="9147575" cy="5045034"/>
          </a:xfrm>
          <a:prstGeom prst="rect">
            <a:avLst/>
          </a:prstGeom>
        </p:spPr>
      </p:pic>
      <p:sp>
        <p:nvSpPr>
          <p:cNvPr id="15" name="文本框 14">
            <a:extLst>
              <a:ext uri="{FF2B5EF4-FFF2-40B4-BE49-F238E27FC236}">
                <a16:creationId xmlns:a16="http://schemas.microsoft.com/office/drawing/2014/main" id="{69CBA8BC-BAA4-431B-83EB-1417DF7C41FE}"/>
              </a:ext>
            </a:extLst>
          </p:cNvPr>
          <p:cNvSpPr txBox="1"/>
          <p:nvPr/>
        </p:nvSpPr>
        <p:spPr>
          <a:xfrm>
            <a:off x="5126180" y="588021"/>
            <a:ext cx="1939637" cy="369332"/>
          </a:xfrm>
          <a:prstGeom prst="rect">
            <a:avLst/>
          </a:prstGeom>
          <a:noFill/>
        </p:spPr>
        <p:txBody>
          <a:bodyPr wrap="square" rtlCol="0">
            <a:spAutoFit/>
          </a:bodyPr>
          <a:lstStyle/>
          <a:p>
            <a:r>
              <a:rPr lang="zh-CN" altLang="en-US"/>
              <a:t>什么是赞岐岩？</a:t>
            </a:r>
          </a:p>
        </p:txBody>
      </p:sp>
    </p:spTree>
    <p:extLst>
      <p:ext uri="{BB962C8B-B14F-4D97-AF65-F5344CB8AC3E}">
        <p14:creationId xmlns:p14="http://schemas.microsoft.com/office/powerpoint/2010/main" val="1715847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a:extLst>
              <a:ext uri="{FF2B5EF4-FFF2-40B4-BE49-F238E27FC236}">
                <a16:creationId xmlns:a16="http://schemas.microsoft.com/office/drawing/2014/main" id="{69CBA8BC-BAA4-431B-83EB-1417DF7C41FE}"/>
              </a:ext>
            </a:extLst>
          </p:cNvPr>
          <p:cNvSpPr txBox="1"/>
          <p:nvPr/>
        </p:nvSpPr>
        <p:spPr>
          <a:xfrm>
            <a:off x="5288476" y="582067"/>
            <a:ext cx="161504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solidFill>
                  <a:prstClr val="black"/>
                </a:solidFill>
                <a:latin typeface="等线" panose="020F0502020204030204"/>
                <a:ea typeface="等线" panose="02010600030101010101" pitchFamily="2" charset="-122"/>
              </a:rPr>
              <a:t>地球化学特征</a:t>
            </a: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5" name="图片 4">
            <a:extLst>
              <a:ext uri="{FF2B5EF4-FFF2-40B4-BE49-F238E27FC236}">
                <a16:creationId xmlns:a16="http://schemas.microsoft.com/office/drawing/2014/main" id="{8DA5502A-F92C-46DB-BE4E-38D05E737630}"/>
              </a:ext>
            </a:extLst>
          </p:cNvPr>
          <p:cNvPicPr>
            <a:picLocks noChangeAspect="1"/>
          </p:cNvPicPr>
          <p:nvPr/>
        </p:nvPicPr>
        <p:blipFill rotWithShape="1">
          <a:blip r:embed="rId2">
            <a:extLst>
              <a:ext uri="{28A0092B-C50C-407E-A947-70E740481C1C}">
                <a14:useLocalDpi xmlns:a14="http://schemas.microsoft.com/office/drawing/2010/main" val="0"/>
              </a:ext>
            </a:extLst>
          </a:blip>
          <a:srcRect t="13045" b="10245"/>
          <a:stretch/>
        </p:blipFill>
        <p:spPr>
          <a:xfrm>
            <a:off x="1522212" y="1381496"/>
            <a:ext cx="9147575" cy="5260769"/>
          </a:xfrm>
          <a:prstGeom prst="rect">
            <a:avLst/>
          </a:prstGeom>
        </p:spPr>
      </p:pic>
      <p:sp>
        <p:nvSpPr>
          <p:cNvPr id="7" name="文本框 6">
            <a:extLst>
              <a:ext uri="{FF2B5EF4-FFF2-40B4-BE49-F238E27FC236}">
                <a16:creationId xmlns:a16="http://schemas.microsoft.com/office/drawing/2014/main" id="{D385E57A-9E4E-4F64-AB4C-C1FEA6CB22CD}"/>
              </a:ext>
            </a:extLst>
          </p:cNvPr>
          <p:cNvSpPr txBox="1"/>
          <p:nvPr/>
        </p:nvSpPr>
        <p:spPr>
          <a:xfrm>
            <a:off x="822365" y="939491"/>
            <a:ext cx="105472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solidFill>
                  <a:prstClr val="black"/>
                </a:solidFill>
                <a:latin typeface="等线" panose="020F0502020204030204"/>
                <a:ea typeface="等线" panose="02010600030101010101" pitchFamily="2" charset="-122"/>
              </a:rPr>
              <a:t>中酸性岩，高</a:t>
            </a:r>
            <a:r>
              <a:rPr lang="en-US" altLang="zh-CN">
                <a:solidFill>
                  <a:prstClr val="black"/>
                </a:solidFill>
                <a:latin typeface="等线" panose="020F0502020204030204"/>
                <a:ea typeface="等线" panose="02010600030101010101" pitchFamily="2" charset="-122"/>
              </a:rPr>
              <a:t>Mg, Ni, Cr</a:t>
            </a:r>
            <a:r>
              <a:rPr lang="zh-CN" altLang="en-US">
                <a:solidFill>
                  <a:prstClr val="black"/>
                </a:solidFill>
                <a:latin typeface="等线" panose="020F0502020204030204"/>
                <a:ea typeface="等线" panose="02010600030101010101" pitchFamily="2" charset="-122"/>
              </a:rPr>
              <a:t>，富集大离子亲石元素（</a:t>
            </a:r>
            <a:r>
              <a:rPr lang="en-US" altLang="zh-CN">
                <a:solidFill>
                  <a:prstClr val="black"/>
                </a:solidFill>
                <a:latin typeface="等线" panose="020F0502020204030204"/>
                <a:ea typeface="等线" panose="02010600030101010101" pitchFamily="2" charset="-122"/>
              </a:rPr>
              <a:t>K Ba Rr Sr Pb</a:t>
            </a:r>
            <a:r>
              <a:rPr lang="zh-CN" altLang="en-US">
                <a:solidFill>
                  <a:prstClr val="black"/>
                </a:solidFill>
                <a:latin typeface="等线" panose="020F0502020204030204"/>
                <a:ea typeface="等线" panose="02010600030101010101" pitchFamily="2" charset="-122"/>
              </a:rPr>
              <a:t>）：源区为受俯冲流体</a:t>
            </a:r>
            <a:r>
              <a:rPr lang="en-US" altLang="zh-CN">
                <a:solidFill>
                  <a:prstClr val="black"/>
                </a:solidFill>
                <a:latin typeface="等线" panose="020F0502020204030204"/>
                <a:ea typeface="等线" panose="02010600030101010101" pitchFamily="2" charset="-122"/>
              </a:rPr>
              <a:t>/</a:t>
            </a:r>
            <a:r>
              <a:rPr lang="zh-CN" altLang="en-US">
                <a:solidFill>
                  <a:prstClr val="black"/>
                </a:solidFill>
                <a:latin typeface="等线" panose="020F0502020204030204"/>
                <a:ea typeface="等线" panose="02010600030101010101" pitchFamily="2" charset="-122"/>
              </a:rPr>
              <a:t>熔体交代的地幔楔</a:t>
            </a: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 name="矩形 7">
            <a:extLst>
              <a:ext uri="{FF2B5EF4-FFF2-40B4-BE49-F238E27FC236}">
                <a16:creationId xmlns:a16="http://schemas.microsoft.com/office/drawing/2014/main" id="{3338D8A2-635B-468E-9656-65B2A0E4AFC1}"/>
              </a:ext>
            </a:extLst>
          </p:cNvPr>
          <p:cNvSpPr/>
          <p:nvPr/>
        </p:nvSpPr>
        <p:spPr>
          <a:xfrm>
            <a:off x="81513" y="39977"/>
            <a:ext cx="64142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r>
              <a:rPr lang="en-US" altLang="zh-CN">
                <a:solidFill>
                  <a:prstClr val="black"/>
                </a:solidFill>
                <a:latin typeface="宋体" panose="02010600030101010101" pitchFamily="2" charset="-122"/>
                <a:ea typeface="宋体" panose="02010600030101010101" pitchFamily="2" charset="-122"/>
              </a:rPr>
              <a:t>7</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）岩石学研究：</a:t>
            </a:r>
            <a:r>
              <a:rPr lang="zh-CN" altLang="en-US">
                <a:solidFill>
                  <a:prstClr val="black"/>
                </a:solidFill>
                <a:latin typeface="宋体" panose="02010600030101010101" pitchFamily="2" charset="-122"/>
                <a:ea typeface="宋体" panose="02010600030101010101" pitchFamily="2" charset="-122"/>
              </a:rPr>
              <a:t>孙国正：</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赞岐岩类（</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Sanukitoid</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p>
        </p:txBody>
      </p:sp>
    </p:spTree>
    <p:extLst>
      <p:ext uri="{BB962C8B-B14F-4D97-AF65-F5344CB8AC3E}">
        <p14:creationId xmlns:p14="http://schemas.microsoft.com/office/powerpoint/2010/main" val="2278089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a:extLst>
              <a:ext uri="{FF2B5EF4-FFF2-40B4-BE49-F238E27FC236}">
                <a16:creationId xmlns:a16="http://schemas.microsoft.com/office/drawing/2014/main" id="{69CBA8BC-BAA4-431B-83EB-1417DF7C41FE}"/>
              </a:ext>
            </a:extLst>
          </p:cNvPr>
          <p:cNvSpPr txBox="1"/>
          <p:nvPr/>
        </p:nvSpPr>
        <p:spPr>
          <a:xfrm>
            <a:off x="5126180" y="588021"/>
            <a:ext cx="36219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solidFill>
                  <a:prstClr val="black"/>
                </a:solidFill>
                <a:latin typeface="等线" panose="020F0502020204030204"/>
                <a:ea typeface="等线" panose="02010600030101010101" pitchFamily="2" charset="-122"/>
              </a:rPr>
              <a:t>为什么研究赞岐岩：成矿意义</a:t>
            </a: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3" name="图片 2">
            <a:extLst>
              <a:ext uri="{FF2B5EF4-FFF2-40B4-BE49-F238E27FC236}">
                <a16:creationId xmlns:a16="http://schemas.microsoft.com/office/drawing/2014/main" id="{935310A9-7702-4851-8FCD-C7F85494BB12}"/>
              </a:ext>
            </a:extLst>
          </p:cNvPr>
          <p:cNvPicPr>
            <a:picLocks noChangeAspect="1"/>
          </p:cNvPicPr>
          <p:nvPr/>
        </p:nvPicPr>
        <p:blipFill rotWithShape="1">
          <a:blip r:embed="rId2">
            <a:extLst>
              <a:ext uri="{28A0092B-C50C-407E-A947-70E740481C1C}">
                <a14:useLocalDpi xmlns:a14="http://schemas.microsoft.com/office/drawing/2010/main" val="0"/>
              </a:ext>
            </a:extLst>
          </a:blip>
          <a:srcRect t="21587" b="4358"/>
          <a:stretch/>
        </p:blipFill>
        <p:spPr>
          <a:xfrm>
            <a:off x="1522212" y="1306285"/>
            <a:ext cx="9147575" cy="5078682"/>
          </a:xfrm>
          <a:prstGeom prst="rect">
            <a:avLst/>
          </a:prstGeom>
        </p:spPr>
      </p:pic>
      <p:sp>
        <p:nvSpPr>
          <p:cNvPr id="8" name="矩形 7">
            <a:extLst>
              <a:ext uri="{FF2B5EF4-FFF2-40B4-BE49-F238E27FC236}">
                <a16:creationId xmlns:a16="http://schemas.microsoft.com/office/drawing/2014/main" id="{6C824818-A283-4333-86C9-AAE0273FC3AF}"/>
              </a:ext>
            </a:extLst>
          </p:cNvPr>
          <p:cNvSpPr/>
          <p:nvPr/>
        </p:nvSpPr>
        <p:spPr>
          <a:xfrm>
            <a:off x="81513" y="39977"/>
            <a:ext cx="64142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r>
              <a:rPr lang="en-US" altLang="zh-CN">
                <a:solidFill>
                  <a:prstClr val="black"/>
                </a:solidFill>
                <a:latin typeface="宋体" panose="02010600030101010101" pitchFamily="2" charset="-122"/>
                <a:ea typeface="宋体" panose="02010600030101010101" pitchFamily="2" charset="-122"/>
              </a:rPr>
              <a:t>7</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）岩石学研究：</a:t>
            </a:r>
            <a:r>
              <a:rPr lang="zh-CN" altLang="en-US">
                <a:solidFill>
                  <a:prstClr val="black"/>
                </a:solidFill>
                <a:latin typeface="宋体" panose="02010600030101010101" pitchFamily="2" charset="-122"/>
                <a:ea typeface="宋体" panose="02010600030101010101" pitchFamily="2" charset="-122"/>
              </a:rPr>
              <a:t>孙国正：</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赞岐岩类（</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Sanukitoid</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p>
        </p:txBody>
      </p:sp>
    </p:spTree>
    <p:extLst>
      <p:ext uri="{BB962C8B-B14F-4D97-AF65-F5344CB8AC3E}">
        <p14:creationId xmlns:p14="http://schemas.microsoft.com/office/powerpoint/2010/main" val="2709890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a:extLst>
              <a:ext uri="{FF2B5EF4-FFF2-40B4-BE49-F238E27FC236}">
                <a16:creationId xmlns:a16="http://schemas.microsoft.com/office/drawing/2014/main" id="{69CBA8BC-BAA4-431B-83EB-1417DF7C41FE}"/>
              </a:ext>
            </a:extLst>
          </p:cNvPr>
          <p:cNvSpPr txBox="1"/>
          <p:nvPr/>
        </p:nvSpPr>
        <p:spPr>
          <a:xfrm>
            <a:off x="5126181" y="588021"/>
            <a:ext cx="64839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为什么研究赞岐岩：板块构造启动时间和大陆起源构造模式</a:t>
            </a:r>
          </a:p>
        </p:txBody>
      </p:sp>
      <p:pic>
        <p:nvPicPr>
          <p:cNvPr id="5" name="图片 4">
            <a:extLst>
              <a:ext uri="{FF2B5EF4-FFF2-40B4-BE49-F238E27FC236}">
                <a16:creationId xmlns:a16="http://schemas.microsoft.com/office/drawing/2014/main" id="{A92C0770-3BA9-454B-B1C8-D99425CB0B39}"/>
              </a:ext>
            </a:extLst>
          </p:cNvPr>
          <p:cNvPicPr>
            <a:picLocks noChangeAspect="1"/>
          </p:cNvPicPr>
          <p:nvPr/>
        </p:nvPicPr>
        <p:blipFill rotWithShape="1">
          <a:blip r:embed="rId2">
            <a:extLst>
              <a:ext uri="{28A0092B-C50C-407E-A947-70E740481C1C}">
                <a14:useLocalDpi xmlns:a14="http://schemas.microsoft.com/office/drawing/2010/main" val="0"/>
              </a:ext>
            </a:extLst>
          </a:blip>
          <a:srcRect t="16047" b="7417"/>
          <a:stretch/>
        </p:blipFill>
        <p:spPr>
          <a:xfrm>
            <a:off x="4043517" y="1218038"/>
            <a:ext cx="7528733" cy="4320000"/>
          </a:xfrm>
          <a:prstGeom prst="rect">
            <a:avLst/>
          </a:prstGeom>
        </p:spPr>
      </p:pic>
      <p:pic>
        <p:nvPicPr>
          <p:cNvPr id="6" name="图片 5">
            <a:extLst>
              <a:ext uri="{FF2B5EF4-FFF2-40B4-BE49-F238E27FC236}">
                <a16:creationId xmlns:a16="http://schemas.microsoft.com/office/drawing/2014/main" id="{0808872B-D0DA-4C21-B706-B17D79672525}"/>
              </a:ext>
            </a:extLst>
          </p:cNvPr>
          <p:cNvPicPr>
            <a:picLocks noChangeAspect="1"/>
          </p:cNvPicPr>
          <p:nvPr/>
        </p:nvPicPr>
        <p:blipFill>
          <a:blip r:embed="rId3"/>
          <a:stretch>
            <a:fillRect/>
          </a:stretch>
        </p:blipFill>
        <p:spPr>
          <a:xfrm>
            <a:off x="307533" y="858038"/>
            <a:ext cx="3464549" cy="5040000"/>
          </a:xfrm>
          <a:prstGeom prst="rect">
            <a:avLst/>
          </a:prstGeom>
        </p:spPr>
      </p:pic>
      <p:sp>
        <p:nvSpPr>
          <p:cNvPr id="8" name="文本框 7">
            <a:extLst>
              <a:ext uri="{FF2B5EF4-FFF2-40B4-BE49-F238E27FC236}">
                <a16:creationId xmlns:a16="http://schemas.microsoft.com/office/drawing/2014/main" id="{8770225B-8CD3-4460-AF2B-7A78B1CADE7E}"/>
              </a:ext>
            </a:extLst>
          </p:cNvPr>
          <p:cNvSpPr txBox="1"/>
          <p:nvPr/>
        </p:nvSpPr>
        <p:spPr>
          <a:xfrm>
            <a:off x="5964381" y="5930042"/>
            <a:ext cx="33280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a:solidFill>
                  <a:prstClr val="black"/>
                </a:solidFill>
                <a:latin typeface="等线" panose="020F0502020204030204"/>
                <a:ea typeface="等线" panose="02010600030101010101" pitchFamily="2" charset="-122"/>
              </a:rPr>
              <a:t>地壳深部存在大量赞岐岩吗？</a:t>
            </a: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9" name="文本框 8">
            <a:extLst>
              <a:ext uri="{FF2B5EF4-FFF2-40B4-BE49-F238E27FC236}">
                <a16:creationId xmlns:a16="http://schemas.microsoft.com/office/drawing/2014/main" id="{87754852-8BBC-4633-850C-6619EF4153A4}"/>
              </a:ext>
            </a:extLst>
          </p:cNvPr>
          <p:cNvSpPr txBox="1"/>
          <p:nvPr/>
        </p:nvSpPr>
        <p:spPr>
          <a:xfrm>
            <a:off x="596518" y="5930042"/>
            <a:ext cx="288657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克拉通演化晚期阶段普遍出现赞岐岩，但体量少</a:t>
            </a:r>
          </a:p>
        </p:txBody>
      </p:sp>
      <p:sp>
        <p:nvSpPr>
          <p:cNvPr id="10" name="矩形 9">
            <a:extLst>
              <a:ext uri="{FF2B5EF4-FFF2-40B4-BE49-F238E27FC236}">
                <a16:creationId xmlns:a16="http://schemas.microsoft.com/office/drawing/2014/main" id="{A07712F7-7D5E-4700-B643-2E7E25C5AD99}"/>
              </a:ext>
            </a:extLst>
          </p:cNvPr>
          <p:cNvSpPr/>
          <p:nvPr/>
        </p:nvSpPr>
        <p:spPr>
          <a:xfrm>
            <a:off x="81513" y="39977"/>
            <a:ext cx="64142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r>
              <a:rPr lang="en-US" altLang="zh-CN">
                <a:solidFill>
                  <a:prstClr val="black"/>
                </a:solidFill>
                <a:latin typeface="宋体" panose="02010600030101010101" pitchFamily="2" charset="-122"/>
                <a:ea typeface="宋体" panose="02010600030101010101" pitchFamily="2" charset="-122"/>
              </a:rPr>
              <a:t>7</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）岩石学研究：</a:t>
            </a:r>
            <a:r>
              <a:rPr lang="zh-CN" altLang="en-US">
                <a:solidFill>
                  <a:prstClr val="black"/>
                </a:solidFill>
                <a:latin typeface="宋体" panose="02010600030101010101" pitchFamily="2" charset="-122"/>
                <a:ea typeface="宋体" panose="02010600030101010101" pitchFamily="2" charset="-122"/>
              </a:rPr>
              <a:t>孙国正：</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赞岐岩类（</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Sanukitoid</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p>
        </p:txBody>
      </p:sp>
    </p:spTree>
    <p:extLst>
      <p:ext uri="{BB962C8B-B14F-4D97-AF65-F5344CB8AC3E}">
        <p14:creationId xmlns:p14="http://schemas.microsoft.com/office/powerpoint/2010/main" val="3358454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1F2F8B68-48D5-4705-BCF7-2B18F5C0DC0D}"/>
              </a:ext>
            </a:extLst>
          </p:cNvPr>
          <p:cNvSpPr/>
          <p:nvPr/>
        </p:nvSpPr>
        <p:spPr>
          <a:xfrm>
            <a:off x="81513" y="39977"/>
            <a:ext cx="6414290" cy="369332"/>
          </a:xfrm>
          <a:prstGeom prst="rect">
            <a:avLst/>
          </a:prstGeom>
        </p:spPr>
        <p:txBody>
          <a:bodyPr wrap="square">
            <a:spAutoFit/>
          </a:bodyPr>
          <a:lstStyle/>
          <a:p>
            <a:pPr lvl="0"/>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8</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）南极热岩石圈研究：</a:t>
            </a:r>
            <a:r>
              <a:rPr lang="en-US" altLang="zh-CN">
                <a:solidFill>
                  <a:prstClr val="black"/>
                </a:solidFill>
                <a:latin typeface="宋体" panose="02010600030101010101" pitchFamily="2" charset="-122"/>
                <a:ea typeface="宋体" panose="02010600030101010101" pitchFamily="2" charset="-122"/>
              </a:rPr>
              <a:t>Irina M. ARTEMIEVA</a:t>
            </a:r>
            <a:endPar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5" name="矩形 4">
            <a:extLst>
              <a:ext uri="{FF2B5EF4-FFF2-40B4-BE49-F238E27FC236}">
                <a16:creationId xmlns:a16="http://schemas.microsoft.com/office/drawing/2014/main" id="{15A9F8B4-2885-47E1-AB21-ED6D8AAC6F1D}"/>
              </a:ext>
            </a:extLst>
          </p:cNvPr>
          <p:cNvSpPr/>
          <p:nvPr/>
        </p:nvSpPr>
        <p:spPr>
          <a:xfrm>
            <a:off x="5376139" y="39977"/>
            <a:ext cx="4455066" cy="369332"/>
          </a:xfrm>
          <a:prstGeom prst="rect">
            <a:avLst/>
          </a:prstGeom>
        </p:spPr>
        <p:txBody>
          <a:bodyPr wrap="none">
            <a:spAutoFit/>
          </a:bodyPr>
          <a:lstStyle/>
          <a:p>
            <a:r>
              <a:rPr lang="zh-CN" altLang="en-US">
                <a:latin typeface="宋体" panose="02010600030101010101" pitchFamily="2" charset="-122"/>
                <a:ea typeface="宋体" panose="02010600030101010101" pitchFamily="2" charset="-122"/>
              </a:rPr>
              <a:t>第</a:t>
            </a:r>
            <a:r>
              <a:rPr lang="en-US" altLang="zh-CN">
                <a:latin typeface="宋体" panose="02010600030101010101" pitchFamily="2" charset="-122"/>
                <a:ea typeface="宋体" panose="02010600030101010101" pitchFamily="2" charset="-122"/>
              </a:rPr>
              <a:t>74</a:t>
            </a:r>
            <a:r>
              <a:rPr lang="zh-CN" altLang="en-US">
                <a:latin typeface="宋体" panose="02010600030101010101" pitchFamily="2" charset="-122"/>
                <a:ea typeface="宋体" panose="02010600030101010101" pitchFamily="2" charset="-122"/>
              </a:rPr>
              <a:t>专题  国际岩石圈计划：进展与机遇</a:t>
            </a:r>
          </a:p>
        </p:txBody>
      </p:sp>
      <p:pic>
        <p:nvPicPr>
          <p:cNvPr id="11" name="图片 10">
            <a:extLst>
              <a:ext uri="{FF2B5EF4-FFF2-40B4-BE49-F238E27FC236}">
                <a16:creationId xmlns:a16="http://schemas.microsoft.com/office/drawing/2014/main" id="{F309A319-DF62-416E-A8D0-F9A11F23A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3052" y="1269000"/>
            <a:ext cx="5762252" cy="4320000"/>
          </a:xfrm>
          <a:prstGeom prst="rect">
            <a:avLst/>
          </a:prstGeom>
        </p:spPr>
      </p:pic>
      <p:pic>
        <p:nvPicPr>
          <p:cNvPr id="7" name="图片 6">
            <a:extLst>
              <a:ext uri="{FF2B5EF4-FFF2-40B4-BE49-F238E27FC236}">
                <a16:creationId xmlns:a16="http://schemas.microsoft.com/office/drawing/2014/main" id="{DDE6E7C1-D7BF-4AB2-93E2-72A3AB7F9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719" y="1533106"/>
            <a:ext cx="4801877" cy="3600000"/>
          </a:xfrm>
          <a:prstGeom prst="rect">
            <a:avLst/>
          </a:prstGeom>
        </p:spPr>
      </p:pic>
    </p:spTree>
    <p:extLst>
      <p:ext uri="{BB962C8B-B14F-4D97-AF65-F5344CB8AC3E}">
        <p14:creationId xmlns:p14="http://schemas.microsoft.com/office/powerpoint/2010/main" val="3345667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1F2F8B68-48D5-4705-BCF7-2B18F5C0DC0D}"/>
              </a:ext>
            </a:extLst>
          </p:cNvPr>
          <p:cNvSpPr/>
          <p:nvPr/>
        </p:nvSpPr>
        <p:spPr>
          <a:xfrm>
            <a:off x="81513" y="39977"/>
            <a:ext cx="64142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a:t>
            </a:r>
            <a:r>
              <a:rPr lang="en-US" altLang="zh-CN">
                <a:solidFill>
                  <a:prstClr val="black"/>
                </a:solidFill>
                <a:latin typeface="宋体" panose="02010600030101010101" pitchFamily="2" charset="-122"/>
                <a:ea typeface="宋体" panose="02010600030101010101" pitchFamily="2" charset="-122"/>
              </a:rPr>
              <a:t>8</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）南极热岩石圈研究：</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Irina M. ARTEMIEVA</a:t>
            </a:r>
            <a:endPar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endParaRPr>
          </a:p>
        </p:txBody>
      </p:sp>
      <p:sp>
        <p:nvSpPr>
          <p:cNvPr id="5" name="矩形 4">
            <a:extLst>
              <a:ext uri="{FF2B5EF4-FFF2-40B4-BE49-F238E27FC236}">
                <a16:creationId xmlns:a16="http://schemas.microsoft.com/office/drawing/2014/main" id="{15A9F8B4-2885-47E1-AB21-ED6D8AAC6F1D}"/>
              </a:ext>
            </a:extLst>
          </p:cNvPr>
          <p:cNvSpPr/>
          <p:nvPr/>
        </p:nvSpPr>
        <p:spPr>
          <a:xfrm>
            <a:off x="5376139" y="39977"/>
            <a:ext cx="445506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第</a:t>
            </a:r>
            <a:r>
              <a:rPr kumimoji="0" lang="en-US" altLang="zh-CN"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74</a:t>
            </a:r>
            <a:r>
              <a:rPr kumimoji="0" lang="zh-CN" altLang="en-US" sz="1800" b="0" i="0" u="none" strike="noStrike" kern="1200" cap="none" spc="0" normalizeH="0" baseline="0" noProof="0">
                <a:ln>
                  <a:noFill/>
                </a:ln>
                <a:solidFill>
                  <a:prstClr val="black"/>
                </a:solidFill>
                <a:effectLst/>
                <a:uLnTx/>
                <a:uFillTx/>
                <a:latin typeface="宋体" panose="02010600030101010101" pitchFamily="2" charset="-122"/>
                <a:ea typeface="宋体" panose="02010600030101010101" pitchFamily="2" charset="-122"/>
                <a:cs typeface="+mn-cs"/>
              </a:rPr>
              <a:t>专题  国际岩石圈计划：进展与机遇</a:t>
            </a:r>
          </a:p>
        </p:txBody>
      </p:sp>
      <p:pic>
        <p:nvPicPr>
          <p:cNvPr id="15" name="图片 14">
            <a:extLst>
              <a:ext uri="{FF2B5EF4-FFF2-40B4-BE49-F238E27FC236}">
                <a16:creationId xmlns:a16="http://schemas.microsoft.com/office/drawing/2014/main" id="{48900946-5886-4498-A614-DECEEDF42B23}"/>
              </a:ext>
            </a:extLst>
          </p:cNvPr>
          <p:cNvPicPr>
            <a:picLocks noChangeAspect="1"/>
          </p:cNvPicPr>
          <p:nvPr/>
        </p:nvPicPr>
        <p:blipFill>
          <a:blip r:embed="rId2"/>
          <a:stretch>
            <a:fillRect/>
          </a:stretch>
        </p:blipFill>
        <p:spPr>
          <a:xfrm>
            <a:off x="7096503" y="2138023"/>
            <a:ext cx="4590633" cy="4680000"/>
          </a:xfrm>
          <a:prstGeom prst="rect">
            <a:avLst/>
          </a:prstGeom>
        </p:spPr>
      </p:pic>
      <p:pic>
        <p:nvPicPr>
          <p:cNvPr id="3" name="图片 2">
            <a:extLst>
              <a:ext uri="{FF2B5EF4-FFF2-40B4-BE49-F238E27FC236}">
                <a16:creationId xmlns:a16="http://schemas.microsoft.com/office/drawing/2014/main" id="{BB6CB9E2-198B-4A5F-B21F-6E457C5D02A7}"/>
              </a:ext>
            </a:extLst>
          </p:cNvPr>
          <p:cNvPicPr>
            <a:picLocks noChangeAspect="1"/>
          </p:cNvPicPr>
          <p:nvPr/>
        </p:nvPicPr>
        <p:blipFill>
          <a:blip r:embed="rId3"/>
          <a:stretch>
            <a:fillRect/>
          </a:stretch>
        </p:blipFill>
        <p:spPr>
          <a:xfrm>
            <a:off x="570178" y="2138023"/>
            <a:ext cx="4863726" cy="4680000"/>
          </a:xfrm>
          <a:prstGeom prst="rect">
            <a:avLst/>
          </a:prstGeom>
        </p:spPr>
      </p:pic>
      <p:pic>
        <p:nvPicPr>
          <p:cNvPr id="2" name="图片 1">
            <a:extLst>
              <a:ext uri="{FF2B5EF4-FFF2-40B4-BE49-F238E27FC236}">
                <a16:creationId xmlns:a16="http://schemas.microsoft.com/office/drawing/2014/main" id="{2058B1BD-E8F6-4926-A5EF-2A2F31AF4113}"/>
              </a:ext>
            </a:extLst>
          </p:cNvPr>
          <p:cNvPicPr>
            <a:picLocks noChangeAspect="1"/>
          </p:cNvPicPr>
          <p:nvPr/>
        </p:nvPicPr>
        <p:blipFill>
          <a:blip r:embed="rId4"/>
          <a:stretch>
            <a:fillRect/>
          </a:stretch>
        </p:blipFill>
        <p:spPr>
          <a:xfrm>
            <a:off x="3441058" y="409309"/>
            <a:ext cx="5771162" cy="1800000"/>
          </a:xfrm>
          <a:prstGeom prst="rect">
            <a:avLst/>
          </a:prstGeom>
        </p:spPr>
      </p:pic>
    </p:spTree>
    <p:extLst>
      <p:ext uri="{BB962C8B-B14F-4D97-AF65-F5344CB8AC3E}">
        <p14:creationId xmlns:p14="http://schemas.microsoft.com/office/powerpoint/2010/main" val="4224676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A520E3E-2320-483E-8458-53891E2F3E0C}"/>
              </a:ext>
            </a:extLst>
          </p:cNvPr>
          <p:cNvPicPr>
            <a:picLocks noChangeAspect="1"/>
          </p:cNvPicPr>
          <p:nvPr/>
        </p:nvPicPr>
        <p:blipFill rotWithShape="1">
          <a:blip r:embed="rId2">
            <a:extLst>
              <a:ext uri="{28A0092B-C50C-407E-A947-70E740481C1C}">
                <a14:useLocalDpi xmlns:a14="http://schemas.microsoft.com/office/drawing/2010/main" val="0"/>
              </a:ext>
            </a:extLst>
          </a:blip>
          <a:srcRect t="9249" b="2814"/>
          <a:stretch/>
        </p:blipFill>
        <p:spPr>
          <a:xfrm>
            <a:off x="104875" y="3219900"/>
            <a:ext cx="3069197" cy="3600000"/>
          </a:xfrm>
          <a:prstGeom prst="rect">
            <a:avLst/>
          </a:prstGeom>
        </p:spPr>
      </p:pic>
      <p:pic>
        <p:nvPicPr>
          <p:cNvPr id="7" name="图片 6">
            <a:extLst>
              <a:ext uri="{FF2B5EF4-FFF2-40B4-BE49-F238E27FC236}">
                <a16:creationId xmlns:a16="http://schemas.microsoft.com/office/drawing/2014/main" id="{B739F4A9-423A-4FBF-AA2D-28F3BEC2FD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5184" y="141293"/>
            <a:ext cx="3841501" cy="2880000"/>
          </a:xfrm>
          <a:prstGeom prst="rect">
            <a:avLst/>
          </a:prstGeom>
        </p:spPr>
      </p:pic>
      <p:pic>
        <p:nvPicPr>
          <p:cNvPr id="9" name="图片 8">
            <a:extLst>
              <a:ext uri="{FF2B5EF4-FFF2-40B4-BE49-F238E27FC236}">
                <a16:creationId xmlns:a16="http://schemas.microsoft.com/office/drawing/2014/main" id="{6EA6D418-0E14-4FBE-B7DC-917FC378CA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9493" y="3219900"/>
            <a:ext cx="2698944" cy="3600000"/>
          </a:xfrm>
          <a:prstGeom prst="rect">
            <a:avLst/>
          </a:prstGeom>
        </p:spPr>
      </p:pic>
      <p:pic>
        <p:nvPicPr>
          <p:cNvPr id="11" name="图片 10">
            <a:extLst>
              <a:ext uri="{FF2B5EF4-FFF2-40B4-BE49-F238E27FC236}">
                <a16:creationId xmlns:a16="http://schemas.microsoft.com/office/drawing/2014/main" id="{A115090D-D178-4CCF-BE10-87A5E9A963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0774" y="83130"/>
            <a:ext cx="2700528" cy="3600000"/>
          </a:xfrm>
          <a:prstGeom prst="rect">
            <a:avLst/>
          </a:prstGeom>
        </p:spPr>
      </p:pic>
      <p:sp>
        <p:nvSpPr>
          <p:cNvPr id="12" name="矩形 11">
            <a:extLst>
              <a:ext uri="{FF2B5EF4-FFF2-40B4-BE49-F238E27FC236}">
                <a16:creationId xmlns:a16="http://schemas.microsoft.com/office/drawing/2014/main" id="{4CE3AD07-E5FA-4972-B1F9-62CEB19E1129}"/>
              </a:ext>
            </a:extLst>
          </p:cNvPr>
          <p:cNvSpPr/>
          <p:nvPr/>
        </p:nvSpPr>
        <p:spPr>
          <a:xfrm>
            <a:off x="380154" y="1581293"/>
            <a:ext cx="2518638" cy="523220"/>
          </a:xfrm>
          <a:prstGeom prst="rect">
            <a:avLst/>
          </a:prstGeom>
        </p:spPr>
        <p:txBody>
          <a:bodyPr wrap="none">
            <a:spAutoFit/>
          </a:bodyPr>
          <a:lstStyle/>
          <a:p>
            <a:r>
              <a:rPr lang="zh-CN" altLang="en-US" sz="2800">
                <a:latin typeface="宋体" panose="02010600030101010101" pitchFamily="2" charset="-122"/>
                <a:ea typeface="宋体" panose="02010600030101010101" pitchFamily="2" charset="-122"/>
              </a:rPr>
              <a:t>成都特色</a:t>
            </a:r>
            <a:r>
              <a:rPr lang="en-US" altLang="zh-CN" sz="2800">
                <a:latin typeface="宋体" panose="02010600030101010101" pitchFamily="2" charset="-122"/>
                <a:ea typeface="宋体" panose="02010600030101010101" pitchFamily="2" charset="-122"/>
              </a:rPr>
              <a:t>-</a:t>
            </a:r>
            <a:r>
              <a:rPr lang="zh-CN" altLang="en-US" sz="2800">
                <a:latin typeface="宋体" panose="02010600030101010101" pitchFamily="2" charset="-122"/>
                <a:ea typeface="宋体" panose="02010600030101010101" pitchFamily="2" charset="-122"/>
              </a:rPr>
              <a:t>兔头</a:t>
            </a:r>
          </a:p>
        </p:txBody>
      </p:sp>
      <p:sp>
        <p:nvSpPr>
          <p:cNvPr id="13" name="矩形 12">
            <a:extLst>
              <a:ext uri="{FF2B5EF4-FFF2-40B4-BE49-F238E27FC236}">
                <a16:creationId xmlns:a16="http://schemas.microsoft.com/office/drawing/2014/main" id="{4E4006A6-4990-4DE7-812C-A7BA6853E41D}"/>
              </a:ext>
            </a:extLst>
          </p:cNvPr>
          <p:cNvSpPr/>
          <p:nvPr/>
        </p:nvSpPr>
        <p:spPr>
          <a:xfrm>
            <a:off x="3822634" y="4892511"/>
            <a:ext cx="1261884" cy="523220"/>
          </a:xfrm>
          <a:prstGeom prst="rect">
            <a:avLst/>
          </a:prstGeom>
        </p:spPr>
        <p:txBody>
          <a:bodyPr wrap="none">
            <a:spAutoFit/>
          </a:bodyPr>
          <a:lstStyle/>
          <a:p>
            <a:r>
              <a:rPr lang="zh-CN" altLang="en-US" sz="2800">
                <a:latin typeface="宋体" panose="02010600030101010101" pitchFamily="2" charset="-122"/>
                <a:ea typeface="宋体" panose="02010600030101010101" pitchFamily="2" charset="-122"/>
              </a:rPr>
              <a:t>小孩哥</a:t>
            </a:r>
          </a:p>
        </p:txBody>
      </p:sp>
      <p:sp>
        <p:nvSpPr>
          <p:cNvPr id="14" name="矩形 13">
            <a:extLst>
              <a:ext uri="{FF2B5EF4-FFF2-40B4-BE49-F238E27FC236}">
                <a16:creationId xmlns:a16="http://schemas.microsoft.com/office/drawing/2014/main" id="{325EE944-B046-416E-837E-79E087255232}"/>
              </a:ext>
            </a:extLst>
          </p:cNvPr>
          <p:cNvSpPr/>
          <p:nvPr/>
        </p:nvSpPr>
        <p:spPr>
          <a:xfrm>
            <a:off x="6495234" y="1581293"/>
            <a:ext cx="1620957" cy="523220"/>
          </a:xfrm>
          <a:prstGeom prst="rect">
            <a:avLst/>
          </a:prstGeom>
        </p:spPr>
        <p:txBody>
          <a:bodyPr wrap="none">
            <a:spAutoFit/>
          </a:bodyPr>
          <a:lstStyle/>
          <a:p>
            <a:r>
              <a:rPr lang="zh-CN" altLang="en-US" sz="2800">
                <a:latin typeface="宋体" panose="02010600030101010101" pitchFamily="2" charset="-122"/>
                <a:ea typeface="宋体" panose="02010600030101010101" pitchFamily="2" charset="-122"/>
              </a:rPr>
              <a:t>地道火锅</a:t>
            </a:r>
          </a:p>
        </p:txBody>
      </p:sp>
      <p:sp>
        <p:nvSpPr>
          <p:cNvPr id="15" name="箭头: 下 14">
            <a:extLst>
              <a:ext uri="{FF2B5EF4-FFF2-40B4-BE49-F238E27FC236}">
                <a16:creationId xmlns:a16="http://schemas.microsoft.com/office/drawing/2014/main" id="{30AE0A3A-3C8C-4BB6-A0B8-CE951BE2948B}"/>
              </a:ext>
            </a:extLst>
          </p:cNvPr>
          <p:cNvSpPr/>
          <p:nvPr/>
        </p:nvSpPr>
        <p:spPr>
          <a:xfrm flipH="1">
            <a:off x="1563273" y="2185122"/>
            <a:ext cx="152400" cy="887185"/>
          </a:xfrm>
          <a:prstGeom prst="downArrow">
            <a:avLst>
              <a:gd name="adj1" fmla="val 35714"/>
              <a:gd name="adj2" fmla="val 892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箭头: 下 16">
            <a:extLst>
              <a:ext uri="{FF2B5EF4-FFF2-40B4-BE49-F238E27FC236}">
                <a16:creationId xmlns:a16="http://schemas.microsoft.com/office/drawing/2014/main" id="{6FAC9D35-E186-4064-A954-10075888BB88}"/>
              </a:ext>
            </a:extLst>
          </p:cNvPr>
          <p:cNvSpPr/>
          <p:nvPr/>
        </p:nvSpPr>
        <p:spPr>
          <a:xfrm rot="10800000" flipH="1">
            <a:off x="4529777" y="3933468"/>
            <a:ext cx="152400" cy="887185"/>
          </a:xfrm>
          <a:prstGeom prst="downArrow">
            <a:avLst>
              <a:gd name="adj1" fmla="val 35714"/>
              <a:gd name="adj2" fmla="val 892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下 17">
            <a:extLst>
              <a:ext uri="{FF2B5EF4-FFF2-40B4-BE49-F238E27FC236}">
                <a16:creationId xmlns:a16="http://schemas.microsoft.com/office/drawing/2014/main" id="{98E219BD-1EF1-4DE9-9A93-087D7194E37C}"/>
              </a:ext>
            </a:extLst>
          </p:cNvPr>
          <p:cNvSpPr/>
          <p:nvPr/>
        </p:nvSpPr>
        <p:spPr>
          <a:xfrm flipH="1">
            <a:off x="7229519" y="2185122"/>
            <a:ext cx="152400" cy="887185"/>
          </a:xfrm>
          <a:prstGeom prst="downArrow">
            <a:avLst>
              <a:gd name="adj1" fmla="val 35714"/>
              <a:gd name="adj2" fmla="val 892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下 18">
            <a:extLst>
              <a:ext uri="{FF2B5EF4-FFF2-40B4-BE49-F238E27FC236}">
                <a16:creationId xmlns:a16="http://schemas.microsoft.com/office/drawing/2014/main" id="{C9C30AD1-CA9E-4F20-949F-C4A8A485F462}"/>
              </a:ext>
            </a:extLst>
          </p:cNvPr>
          <p:cNvSpPr/>
          <p:nvPr/>
        </p:nvSpPr>
        <p:spPr>
          <a:xfrm rot="10800000" flipH="1">
            <a:off x="10129734" y="3933467"/>
            <a:ext cx="152400" cy="887185"/>
          </a:xfrm>
          <a:prstGeom prst="downArrow">
            <a:avLst>
              <a:gd name="adj1" fmla="val 35714"/>
              <a:gd name="adj2" fmla="val 892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D24A406B-2617-477D-B850-C87C571F6C6D}"/>
              </a:ext>
            </a:extLst>
          </p:cNvPr>
          <p:cNvSpPr/>
          <p:nvPr/>
        </p:nvSpPr>
        <p:spPr>
          <a:xfrm>
            <a:off x="8850341" y="4892511"/>
            <a:ext cx="3236784" cy="523220"/>
          </a:xfrm>
          <a:prstGeom prst="rect">
            <a:avLst/>
          </a:prstGeom>
        </p:spPr>
        <p:txBody>
          <a:bodyPr wrap="none">
            <a:spAutoFit/>
          </a:bodyPr>
          <a:lstStyle/>
          <a:p>
            <a:r>
              <a:rPr lang="zh-CN" altLang="en-US" sz="2800">
                <a:latin typeface="宋体" panose="02010600030101010101" pitchFamily="2" charset="-122"/>
                <a:ea typeface="宋体" panose="02010600030101010101" pitchFamily="2" charset="-122"/>
              </a:rPr>
              <a:t>思政教育</a:t>
            </a:r>
            <a:r>
              <a:rPr lang="en-US" altLang="zh-CN" sz="2800">
                <a:latin typeface="宋体" panose="02010600030101010101" pitchFamily="2" charset="-122"/>
                <a:ea typeface="宋体" panose="02010600030101010101" pitchFamily="2" charset="-122"/>
              </a:rPr>
              <a:t>-</a:t>
            </a:r>
            <a:r>
              <a:rPr lang="zh-CN" altLang="en-US" sz="2800">
                <a:latin typeface="宋体" panose="02010600030101010101" pitchFamily="2" charset="-122"/>
                <a:ea typeface="宋体" panose="02010600030101010101" pitchFamily="2" charset="-122"/>
              </a:rPr>
              <a:t>杜甫草堂</a:t>
            </a:r>
          </a:p>
        </p:txBody>
      </p:sp>
    </p:spTree>
    <p:extLst>
      <p:ext uri="{BB962C8B-B14F-4D97-AF65-F5344CB8AC3E}">
        <p14:creationId xmlns:p14="http://schemas.microsoft.com/office/powerpoint/2010/main" val="1370118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651FC9E-B416-4F19-9FC2-AF8F8C6E8AC9}"/>
              </a:ext>
            </a:extLst>
          </p:cNvPr>
          <p:cNvPicPr>
            <a:picLocks noChangeAspect="1"/>
          </p:cNvPicPr>
          <p:nvPr/>
        </p:nvPicPr>
        <p:blipFill rotWithShape="1">
          <a:blip r:embed="rId2"/>
          <a:srcRect b="44295"/>
          <a:stretch/>
        </p:blipFill>
        <p:spPr>
          <a:xfrm>
            <a:off x="4537087" y="426308"/>
            <a:ext cx="3565699" cy="2880000"/>
          </a:xfrm>
          <a:prstGeom prst="rect">
            <a:avLst/>
          </a:prstGeom>
        </p:spPr>
      </p:pic>
      <p:pic>
        <p:nvPicPr>
          <p:cNvPr id="2" name="图片 1">
            <a:extLst>
              <a:ext uri="{FF2B5EF4-FFF2-40B4-BE49-F238E27FC236}">
                <a16:creationId xmlns:a16="http://schemas.microsoft.com/office/drawing/2014/main" id="{A276B46C-CEF7-47DB-9457-6D6460434A48}"/>
              </a:ext>
            </a:extLst>
          </p:cNvPr>
          <p:cNvPicPr>
            <a:picLocks noChangeAspect="1"/>
          </p:cNvPicPr>
          <p:nvPr/>
        </p:nvPicPr>
        <p:blipFill>
          <a:blip r:embed="rId3"/>
          <a:stretch>
            <a:fillRect/>
          </a:stretch>
        </p:blipFill>
        <p:spPr>
          <a:xfrm>
            <a:off x="123955" y="426308"/>
            <a:ext cx="4525456" cy="5760000"/>
          </a:xfrm>
          <a:prstGeom prst="rect">
            <a:avLst/>
          </a:prstGeom>
        </p:spPr>
      </p:pic>
      <p:pic>
        <p:nvPicPr>
          <p:cNvPr id="4" name="图片 3">
            <a:extLst>
              <a:ext uri="{FF2B5EF4-FFF2-40B4-BE49-F238E27FC236}">
                <a16:creationId xmlns:a16="http://schemas.microsoft.com/office/drawing/2014/main" id="{B7A3E310-04F5-4F23-8B4E-CB13A8258B95}"/>
              </a:ext>
            </a:extLst>
          </p:cNvPr>
          <p:cNvPicPr>
            <a:picLocks noChangeAspect="1"/>
          </p:cNvPicPr>
          <p:nvPr/>
        </p:nvPicPr>
        <p:blipFill rotWithShape="1">
          <a:blip r:embed="rId2"/>
          <a:srcRect t="55033"/>
          <a:stretch/>
        </p:blipFill>
        <p:spPr>
          <a:xfrm>
            <a:off x="8202967" y="667268"/>
            <a:ext cx="3865078" cy="2520000"/>
          </a:xfrm>
          <a:prstGeom prst="rect">
            <a:avLst/>
          </a:prstGeom>
        </p:spPr>
      </p:pic>
      <p:cxnSp>
        <p:nvCxnSpPr>
          <p:cNvPr id="6" name="直接连接符 5">
            <a:extLst>
              <a:ext uri="{FF2B5EF4-FFF2-40B4-BE49-F238E27FC236}">
                <a16:creationId xmlns:a16="http://schemas.microsoft.com/office/drawing/2014/main" id="{290E7556-23EA-49CC-99C2-32D291C64E69}"/>
              </a:ext>
            </a:extLst>
          </p:cNvPr>
          <p:cNvCxnSpPr>
            <a:cxnSpLocks/>
          </p:cNvCxnSpPr>
          <p:nvPr/>
        </p:nvCxnSpPr>
        <p:spPr>
          <a:xfrm>
            <a:off x="8408126" y="918754"/>
            <a:ext cx="107550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80C57D09-C520-4E02-A255-C79951B3681B}"/>
              </a:ext>
            </a:extLst>
          </p:cNvPr>
          <p:cNvCxnSpPr>
            <a:cxnSpLocks/>
          </p:cNvCxnSpPr>
          <p:nvPr/>
        </p:nvCxnSpPr>
        <p:spPr>
          <a:xfrm>
            <a:off x="10363200" y="918754"/>
            <a:ext cx="107550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DFA275BC-EE3F-491A-BBDF-34364CDA9B57}"/>
              </a:ext>
            </a:extLst>
          </p:cNvPr>
          <p:cNvCxnSpPr>
            <a:cxnSpLocks/>
          </p:cNvCxnSpPr>
          <p:nvPr/>
        </p:nvCxnSpPr>
        <p:spPr>
          <a:xfrm>
            <a:off x="10393680" y="1088571"/>
            <a:ext cx="107550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79ADBD01-9E2F-405B-B6AB-31F66A8E11EA}"/>
              </a:ext>
            </a:extLst>
          </p:cNvPr>
          <p:cNvCxnSpPr>
            <a:cxnSpLocks/>
          </p:cNvCxnSpPr>
          <p:nvPr/>
        </p:nvCxnSpPr>
        <p:spPr>
          <a:xfrm>
            <a:off x="9675223" y="1249680"/>
            <a:ext cx="107550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1695CFD0-C145-4EA7-86AA-051A3FDC15DA}"/>
              </a:ext>
            </a:extLst>
          </p:cNvPr>
          <p:cNvCxnSpPr>
            <a:cxnSpLocks/>
          </p:cNvCxnSpPr>
          <p:nvPr/>
        </p:nvCxnSpPr>
        <p:spPr>
          <a:xfrm>
            <a:off x="9855926" y="1866308"/>
            <a:ext cx="140425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6958D190-1C2D-46E5-B90D-0589C211F484}"/>
              </a:ext>
            </a:extLst>
          </p:cNvPr>
          <p:cNvCxnSpPr>
            <a:cxnSpLocks/>
          </p:cNvCxnSpPr>
          <p:nvPr/>
        </p:nvCxnSpPr>
        <p:spPr>
          <a:xfrm>
            <a:off x="10968445" y="2023062"/>
            <a:ext cx="102434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D947E19B-7E0E-492A-8390-6E9C1976DAA9}"/>
              </a:ext>
            </a:extLst>
          </p:cNvPr>
          <p:cNvCxnSpPr>
            <a:cxnSpLocks/>
          </p:cNvCxnSpPr>
          <p:nvPr/>
        </p:nvCxnSpPr>
        <p:spPr>
          <a:xfrm>
            <a:off x="10502537" y="2184171"/>
            <a:ext cx="149025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758E81AD-F6DB-42D5-9AF6-DBE674D20242}"/>
              </a:ext>
            </a:extLst>
          </p:cNvPr>
          <p:cNvCxnSpPr>
            <a:cxnSpLocks/>
          </p:cNvCxnSpPr>
          <p:nvPr/>
        </p:nvCxnSpPr>
        <p:spPr>
          <a:xfrm>
            <a:off x="9190808" y="2358343"/>
            <a:ext cx="149025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8" name="图片 17">
            <a:extLst>
              <a:ext uri="{FF2B5EF4-FFF2-40B4-BE49-F238E27FC236}">
                <a16:creationId xmlns:a16="http://schemas.microsoft.com/office/drawing/2014/main" id="{472E7441-90F5-4C1D-AA8E-AC1452563EB6}"/>
              </a:ext>
            </a:extLst>
          </p:cNvPr>
          <p:cNvPicPr>
            <a:picLocks noChangeAspect="1"/>
          </p:cNvPicPr>
          <p:nvPr/>
        </p:nvPicPr>
        <p:blipFill>
          <a:blip r:embed="rId4"/>
          <a:stretch>
            <a:fillRect/>
          </a:stretch>
        </p:blipFill>
        <p:spPr>
          <a:xfrm>
            <a:off x="5226453" y="3292834"/>
            <a:ext cx="5752666" cy="2880000"/>
          </a:xfrm>
          <a:prstGeom prst="rect">
            <a:avLst/>
          </a:prstGeom>
        </p:spPr>
      </p:pic>
      <p:sp>
        <p:nvSpPr>
          <p:cNvPr id="19" name="矩形 18">
            <a:extLst>
              <a:ext uri="{FF2B5EF4-FFF2-40B4-BE49-F238E27FC236}">
                <a16:creationId xmlns:a16="http://schemas.microsoft.com/office/drawing/2014/main" id="{18BD4BC1-3F7A-4B4A-8823-352C2DE4336F}"/>
              </a:ext>
            </a:extLst>
          </p:cNvPr>
          <p:cNvSpPr/>
          <p:nvPr/>
        </p:nvSpPr>
        <p:spPr>
          <a:xfrm>
            <a:off x="5969487" y="6136595"/>
            <a:ext cx="4266598" cy="369332"/>
          </a:xfrm>
          <a:prstGeom prst="rect">
            <a:avLst/>
          </a:prstGeom>
        </p:spPr>
        <p:txBody>
          <a:bodyPr wrap="square">
            <a:spAutoFit/>
          </a:bodyPr>
          <a:lstStyle/>
          <a:p>
            <a:r>
              <a:rPr lang="zh-CN" altLang="en-US">
                <a:latin typeface="宋体" panose="02010600030101010101" pitchFamily="2" charset="-122"/>
                <a:ea typeface="宋体" panose="02010600030101010101" pitchFamily="2" charset="-122"/>
              </a:rPr>
              <a:t>断层带结构（</a:t>
            </a:r>
            <a:r>
              <a:rPr lang="en-US" altLang="zh-CN">
                <a:latin typeface="宋体" panose="02010600030101010101" pitchFamily="2" charset="-122"/>
                <a:ea typeface="宋体" panose="02010600030101010101" pitchFamily="2" charset="-122"/>
              </a:rPr>
              <a:t>Choi et</a:t>
            </a:r>
            <a:r>
              <a:rPr lang="zh-CN" altLang="en-US">
                <a:latin typeface="宋体" panose="02010600030101010101" pitchFamily="2" charset="-122"/>
                <a:ea typeface="宋体" panose="02010600030101010101" pitchFamily="2" charset="-122"/>
              </a:rPr>
              <a:t> </a:t>
            </a:r>
            <a:r>
              <a:rPr lang="en-US" altLang="zh-CN">
                <a:latin typeface="宋体" panose="02010600030101010101" pitchFamily="2" charset="-122"/>
                <a:ea typeface="宋体" panose="02010600030101010101" pitchFamily="2" charset="-122"/>
              </a:rPr>
              <a:t>al., 2016, ESR</a:t>
            </a:r>
            <a:r>
              <a:rPr lang="zh-CN" altLang="en-US">
                <a:latin typeface="宋体" panose="02010600030101010101" pitchFamily="2" charset="-122"/>
                <a:ea typeface="宋体" panose="02010600030101010101" pitchFamily="2" charset="-122"/>
              </a:rPr>
              <a:t>）</a:t>
            </a:r>
          </a:p>
        </p:txBody>
      </p:sp>
    </p:spTree>
    <p:extLst>
      <p:ext uri="{BB962C8B-B14F-4D97-AF65-F5344CB8AC3E}">
        <p14:creationId xmlns:p14="http://schemas.microsoft.com/office/powerpoint/2010/main" val="3173577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C7BD4554-E4B8-4DC4-A2E4-99BB78F9EC13}"/>
              </a:ext>
            </a:extLst>
          </p:cNvPr>
          <p:cNvPicPr>
            <a:picLocks noChangeAspect="1"/>
          </p:cNvPicPr>
          <p:nvPr/>
        </p:nvPicPr>
        <p:blipFill>
          <a:blip r:embed="rId2"/>
          <a:stretch>
            <a:fillRect/>
          </a:stretch>
        </p:blipFill>
        <p:spPr>
          <a:xfrm>
            <a:off x="1153283" y="0"/>
            <a:ext cx="5043468" cy="6858000"/>
          </a:xfrm>
          <a:prstGeom prst="rect">
            <a:avLst/>
          </a:prstGeom>
        </p:spPr>
      </p:pic>
      <p:sp>
        <p:nvSpPr>
          <p:cNvPr id="5" name="矩形 4">
            <a:extLst>
              <a:ext uri="{FF2B5EF4-FFF2-40B4-BE49-F238E27FC236}">
                <a16:creationId xmlns:a16="http://schemas.microsoft.com/office/drawing/2014/main" id="{364D8ADF-8E1A-4EB0-BC98-BD62D150AF87}"/>
              </a:ext>
            </a:extLst>
          </p:cNvPr>
          <p:cNvSpPr/>
          <p:nvPr/>
        </p:nvSpPr>
        <p:spPr>
          <a:xfrm>
            <a:off x="7320424" y="605638"/>
            <a:ext cx="3647152" cy="369332"/>
          </a:xfrm>
          <a:prstGeom prst="rect">
            <a:avLst/>
          </a:prstGeom>
        </p:spPr>
        <p:txBody>
          <a:bodyPr wrap="none">
            <a:spAutoFit/>
          </a:bodyPr>
          <a:lstStyle/>
          <a:p>
            <a:r>
              <a:rPr lang="zh-CN" altLang="en-US" b="1">
                <a:solidFill>
                  <a:srgbClr val="0F1115"/>
                </a:solidFill>
                <a:latin typeface="宋体" panose="02010600030101010101" pitchFamily="2" charset="-122"/>
                <a:ea typeface="宋体" panose="02010600030101010101" pitchFamily="2" charset="-122"/>
              </a:rPr>
              <a:t>为什么这里会发生这样一场大震？</a:t>
            </a:r>
            <a:endParaRPr lang="zh-CN" altLang="en-US">
              <a:latin typeface="宋体" panose="02010600030101010101" pitchFamily="2" charset="-122"/>
              <a:ea typeface="宋体" panose="02010600030101010101" pitchFamily="2" charset="-122"/>
            </a:endParaRPr>
          </a:p>
        </p:txBody>
      </p:sp>
      <p:sp>
        <p:nvSpPr>
          <p:cNvPr id="6" name="矩形 5">
            <a:extLst>
              <a:ext uri="{FF2B5EF4-FFF2-40B4-BE49-F238E27FC236}">
                <a16:creationId xmlns:a16="http://schemas.microsoft.com/office/drawing/2014/main" id="{E2591107-5D98-4E8A-A8EB-85232018324A}"/>
              </a:ext>
            </a:extLst>
          </p:cNvPr>
          <p:cNvSpPr/>
          <p:nvPr/>
        </p:nvSpPr>
        <p:spPr>
          <a:xfrm>
            <a:off x="6740433" y="1150760"/>
            <a:ext cx="5121243" cy="646331"/>
          </a:xfrm>
          <a:prstGeom prst="rect">
            <a:avLst/>
          </a:prstGeom>
        </p:spPr>
        <p:txBody>
          <a:bodyPr wrap="square">
            <a:spAutoFit/>
          </a:bodyPr>
          <a:lstStyle/>
          <a:p>
            <a:pPr algn="ctr"/>
            <a:r>
              <a:rPr lang="zh-CN" altLang="en-US">
                <a:latin typeface="宋体" panose="02010600030101010101" pitchFamily="2" charset="-122"/>
                <a:ea typeface="宋体" panose="02010600030101010101" pitchFamily="2" charset="-122"/>
              </a:rPr>
              <a:t>处于一个已知的、长期未破裂的地震空区上，且位于一个滑动速率很高的主要板块边界断层上</a:t>
            </a:r>
          </a:p>
        </p:txBody>
      </p:sp>
      <p:sp>
        <p:nvSpPr>
          <p:cNvPr id="7" name="矩形 6">
            <a:extLst>
              <a:ext uri="{FF2B5EF4-FFF2-40B4-BE49-F238E27FC236}">
                <a16:creationId xmlns:a16="http://schemas.microsoft.com/office/drawing/2014/main" id="{74E87D3A-6D88-4FB5-B1C7-B5B332191C1D}"/>
              </a:ext>
            </a:extLst>
          </p:cNvPr>
          <p:cNvSpPr/>
          <p:nvPr/>
        </p:nvSpPr>
        <p:spPr>
          <a:xfrm>
            <a:off x="6196751" y="2055224"/>
            <a:ext cx="5664926" cy="923330"/>
          </a:xfrm>
          <a:prstGeom prst="rect">
            <a:avLst/>
          </a:prstGeom>
        </p:spPr>
        <p:txBody>
          <a:bodyPr wrap="square">
            <a:spAutoFit/>
          </a:bodyPr>
          <a:lstStyle/>
          <a:p>
            <a:r>
              <a:rPr lang="en-US" altLang="zh-CN">
                <a:latin typeface="宋体" panose="02010600030101010101" pitchFamily="2" charset="-122"/>
                <a:ea typeface="宋体" panose="02010600030101010101" pitchFamily="2" charset="-122"/>
              </a:rPr>
              <a:t>A</a:t>
            </a:r>
            <a:r>
              <a:rPr lang="zh-CN" altLang="en-US">
                <a:latin typeface="宋体" panose="02010600030101010101" pitchFamily="2" charset="-122"/>
                <a:ea typeface="宋体" panose="02010600030101010101" pitchFamily="2" charset="-122"/>
              </a:rPr>
              <a:t>： 区域构造图。显示缅甸板块作为印度板块与巽他板块之间的一个碎片，实皆断层是其东边界。红色虚线框标出了</a:t>
            </a:r>
            <a:r>
              <a:rPr lang="en-US" altLang="zh-CN">
                <a:latin typeface="宋体" panose="02010600030101010101" pitchFamily="2" charset="-122"/>
                <a:ea typeface="宋体" panose="02010600030101010101" pitchFamily="2" charset="-122"/>
              </a:rPr>
              <a:t>B</a:t>
            </a:r>
            <a:r>
              <a:rPr lang="zh-CN" altLang="en-US">
                <a:latin typeface="宋体" panose="02010600030101010101" pitchFamily="2" charset="-122"/>
                <a:ea typeface="宋体" panose="02010600030101010101" pitchFamily="2" charset="-122"/>
              </a:rPr>
              <a:t>和</a:t>
            </a:r>
            <a:r>
              <a:rPr lang="en-US" altLang="zh-CN">
                <a:latin typeface="宋体" panose="02010600030101010101" pitchFamily="2" charset="-122"/>
                <a:ea typeface="宋体" panose="02010600030101010101" pitchFamily="2" charset="-122"/>
              </a:rPr>
              <a:t>C</a:t>
            </a:r>
            <a:r>
              <a:rPr lang="zh-CN" altLang="en-US">
                <a:latin typeface="宋体" panose="02010600030101010101" pitchFamily="2" charset="-122"/>
                <a:ea typeface="宋体" panose="02010600030101010101" pitchFamily="2" charset="-122"/>
              </a:rPr>
              <a:t>图的范围。</a:t>
            </a:r>
          </a:p>
        </p:txBody>
      </p:sp>
      <p:sp>
        <p:nvSpPr>
          <p:cNvPr id="8" name="矩形 7">
            <a:extLst>
              <a:ext uri="{FF2B5EF4-FFF2-40B4-BE49-F238E27FC236}">
                <a16:creationId xmlns:a16="http://schemas.microsoft.com/office/drawing/2014/main" id="{EC87A50B-6C77-4A58-AFAE-BF41470D9841}"/>
              </a:ext>
            </a:extLst>
          </p:cNvPr>
          <p:cNvSpPr/>
          <p:nvPr/>
        </p:nvSpPr>
        <p:spPr>
          <a:xfrm>
            <a:off x="6196751" y="3571744"/>
            <a:ext cx="6096000" cy="646331"/>
          </a:xfrm>
          <a:prstGeom prst="rect">
            <a:avLst/>
          </a:prstGeom>
        </p:spPr>
        <p:txBody>
          <a:bodyPr>
            <a:spAutoFit/>
          </a:bodyPr>
          <a:lstStyle/>
          <a:p>
            <a:r>
              <a:rPr lang="en-US" altLang="zh-CN">
                <a:latin typeface="宋体" panose="02010600030101010101" pitchFamily="2" charset="-122"/>
                <a:ea typeface="宋体" panose="02010600030101010101" pitchFamily="2" charset="-122"/>
              </a:rPr>
              <a:t>B</a:t>
            </a:r>
            <a:r>
              <a:rPr lang="zh-CN" altLang="en-US">
                <a:latin typeface="宋体" panose="02010600030101010101" pitchFamily="2" charset="-122"/>
                <a:ea typeface="宋体" panose="02010600030101010101" pitchFamily="2" charset="-122"/>
              </a:rPr>
              <a:t>： 实皆断层的滑动速率分布图。基于</a:t>
            </a:r>
            <a:r>
              <a:rPr lang="en-US" altLang="zh-CN">
                <a:latin typeface="宋体" panose="02010600030101010101" pitchFamily="2" charset="-122"/>
                <a:ea typeface="宋体" panose="02010600030101010101" pitchFamily="2" charset="-122"/>
              </a:rPr>
              <a:t>GNSS</a:t>
            </a:r>
            <a:r>
              <a:rPr lang="zh-CN" altLang="en-US">
                <a:latin typeface="宋体" panose="02010600030101010101" pitchFamily="2" charset="-122"/>
                <a:ea typeface="宋体" panose="02010600030101010101" pitchFamily="2" charset="-122"/>
              </a:rPr>
              <a:t>观测数据，显示该断层的走滑速率在</a:t>
            </a:r>
            <a:r>
              <a:rPr lang="en-US" altLang="zh-CN">
                <a:latin typeface="宋体" panose="02010600030101010101" pitchFamily="2" charset="-122"/>
                <a:ea typeface="宋体" panose="02010600030101010101" pitchFamily="2" charset="-122"/>
              </a:rPr>
              <a:t>20-23</a:t>
            </a:r>
            <a:r>
              <a:rPr lang="zh-CN" altLang="en-US">
                <a:latin typeface="宋体" panose="02010600030101010101" pitchFamily="2" charset="-122"/>
                <a:ea typeface="宋体" panose="02010600030101010101" pitchFamily="2" charset="-122"/>
              </a:rPr>
              <a:t>毫米</a:t>
            </a:r>
            <a:r>
              <a:rPr lang="en-US" altLang="zh-CN">
                <a:latin typeface="宋体" panose="02010600030101010101" pitchFamily="2" charset="-122"/>
                <a:ea typeface="宋体" panose="02010600030101010101" pitchFamily="2" charset="-122"/>
              </a:rPr>
              <a:t>/</a:t>
            </a:r>
            <a:r>
              <a:rPr lang="zh-CN" altLang="en-US">
                <a:latin typeface="宋体" panose="02010600030101010101" pitchFamily="2" charset="-122"/>
                <a:ea typeface="宋体" panose="02010600030101010101" pitchFamily="2" charset="-122"/>
              </a:rPr>
              <a:t>年之间。</a:t>
            </a:r>
          </a:p>
        </p:txBody>
      </p:sp>
      <p:sp>
        <p:nvSpPr>
          <p:cNvPr id="9" name="矩形 8">
            <a:extLst>
              <a:ext uri="{FF2B5EF4-FFF2-40B4-BE49-F238E27FC236}">
                <a16:creationId xmlns:a16="http://schemas.microsoft.com/office/drawing/2014/main" id="{BC09BB64-1E2E-4CC1-838A-E80F0B639E84}"/>
              </a:ext>
            </a:extLst>
          </p:cNvPr>
          <p:cNvSpPr/>
          <p:nvPr/>
        </p:nvSpPr>
        <p:spPr>
          <a:xfrm>
            <a:off x="6196751" y="4937873"/>
            <a:ext cx="6096000" cy="1200329"/>
          </a:xfrm>
          <a:prstGeom prst="rect">
            <a:avLst/>
          </a:prstGeom>
        </p:spPr>
        <p:txBody>
          <a:bodyPr>
            <a:spAutoFit/>
          </a:bodyPr>
          <a:lstStyle/>
          <a:p>
            <a:r>
              <a:rPr lang="en-US" altLang="zh-CN">
                <a:latin typeface="宋体" panose="02010600030101010101" pitchFamily="2" charset="-122"/>
                <a:ea typeface="宋体" panose="02010600030101010101" pitchFamily="2" charset="-122"/>
              </a:rPr>
              <a:t>C</a:t>
            </a:r>
            <a:r>
              <a:rPr lang="zh-CN" altLang="en-US">
                <a:latin typeface="宋体" panose="02010600030101010101" pitchFamily="2" charset="-122"/>
                <a:ea typeface="宋体" panose="02010600030101010101" pitchFamily="2" charset="-122"/>
              </a:rPr>
              <a:t>： 历史地震分布图。展示了自</a:t>
            </a:r>
            <a:r>
              <a:rPr lang="en-US" altLang="zh-CN">
                <a:latin typeface="宋体" panose="02010600030101010101" pitchFamily="2" charset="-122"/>
                <a:ea typeface="宋体" panose="02010600030101010101" pitchFamily="2" charset="-122"/>
              </a:rPr>
              <a:t>1897</a:t>
            </a:r>
            <a:r>
              <a:rPr lang="zh-CN" altLang="en-US">
                <a:latin typeface="宋体" panose="02010600030101010101" pitchFamily="2" charset="-122"/>
                <a:ea typeface="宋体" panose="02010600030101010101" pitchFamily="2" charset="-122"/>
              </a:rPr>
              <a:t>年以来该地区的历史地震（灰色震源机制和点），并突出显示了在曼德勒和内比都之间存在的</a:t>
            </a:r>
            <a:r>
              <a:rPr lang="en-US" altLang="zh-CN">
                <a:latin typeface="宋体" panose="02010600030101010101" pitchFamily="2" charset="-122"/>
                <a:ea typeface="宋体" panose="02010600030101010101" pitchFamily="2" charset="-122"/>
              </a:rPr>
              <a:t>~250</a:t>
            </a:r>
            <a:r>
              <a:rPr lang="zh-CN" altLang="en-US">
                <a:latin typeface="宋体" panose="02010600030101010101" pitchFamily="2" charset="-122"/>
                <a:ea typeface="宋体" panose="02010600030101010101" pitchFamily="2" charset="-122"/>
              </a:rPr>
              <a:t>公里长的地震空区，该空区被</a:t>
            </a:r>
            <a:r>
              <a:rPr lang="en-US" altLang="zh-CN">
                <a:latin typeface="宋体" panose="02010600030101010101" pitchFamily="2" charset="-122"/>
                <a:ea typeface="宋体" panose="02010600030101010101" pitchFamily="2" charset="-122"/>
              </a:rPr>
              <a:t>2025</a:t>
            </a:r>
            <a:r>
              <a:rPr lang="zh-CN" altLang="en-US">
                <a:latin typeface="宋体" panose="02010600030101010101" pitchFamily="2" charset="-122"/>
                <a:ea typeface="宋体" panose="02010600030101010101" pitchFamily="2" charset="-122"/>
              </a:rPr>
              <a:t>年主震（红色震源机制）所破裂。红色三角是第四纪火山。</a:t>
            </a:r>
          </a:p>
        </p:txBody>
      </p:sp>
    </p:spTree>
    <p:extLst>
      <p:ext uri="{BB962C8B-B14F-4D97-AF65-F5344CB8AC3E}">
        <p14:creationId xmlns:p14="http://schemas.microsoft.com/office/powerpoint/2010/main" val="612969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E6FCF61-0ECE-417C-93E9-D0414B0E920B}"/>
              </a:ext>
            </a:extLst>
          </p:cNvPr>
          <p:cNvPicPr>
            <a:picLocks noChangeAspect="1"/>
          </p:cNvPicPr>
          <p:nvPr/>
        </p:nvPicPr>
        <p:blipFill>
          <a:blip r:embed="rId2"/>
          <a:stretch>
            <a:fillRect/>
          </a:stretch>
        </p:blipFill>
        <p:spPr>
          <a:xfrm>
            <a:off x="1094410" y="0"/>
            <a:ext cx="4952208" cy="6858000"/>
          </a:xfrm>
          <a:prstGeom prst="rect">
            <a:avLst/>
          </a:prstGeom>
        </p:spPr>
      </p:pic>
      <p:sp>
        <p:nvSpPr>
          <p:cNvPr id="5" name="矩形 4">
            <a:extLst>
              <a:ext uri="{FF2B5EF4-FFF2-40B4-BE49-F238E27FC236}">
                <a16:creationId xmlns:a16="http://schemas.microsoft.com/office/drawing/2014/main" id="{946D9EF1-29D6-43BA-9A66-56C7ED970BDF}"/>
              </a:ext>
            </a:extLst>
          </p:cNvPr>
          <p:cNvSpPr/>
          <p:nvPr/>
        </p:nvSpPr>
        <p:spPr>
          <a:xfrm>
            <a:off x="7590498" y="527260"/>
            <a:ext cx="2723823" cy="369332"/>
          </a:xfrm>
          <a:prstGeom prst="rect">
            <a:avLst/>
          </a:prstGeom>
        </p:spPr>
        <p:txBody>
          <a:bodyPr wrap="none">
            <a:spAutoFit/>
          </a:bodyPr>
          <a:lstStyle/>
          <a:p>
            <a:r>
              <a:rPr lang="zh-CN" altLang="en-US" b="1">
                <a:solidFill>
                  <a:srgbClr val="0F1115"/>
                </a:solidFill>
                <a:latin typeface="宋体" panose="02010600030101010101" pitchFamily="2" charset="-122"/>
                <a:ea typeface="宋体" panose="02010600030101010101" pitchFamily="2" charset="-122"/>
              </a:rPr>
              <a:t>地震在地表造成了什么？</a:t>
            </a:r>
            <a:endParaRPr lang="zh-CN" altLang="en-US">
              <a:latin typeface="宋体" panose="02010600030101010101" pitchFamily="2" charset="-122"/>
              <a:ea typeface="宋体" panose="02010600030101010101" pitchFamily="2" charset="-122"/>
            </a:endParaRPr>
          </a:p>
        </p:txBody>
      </p:sp>
      <p:sp>
        <p:nvSpPr>
          <p:cNvPr id="6" name="矩形 5">
            <a:extLst>
              <a:ext uri="{FF2B5EF4-FFF2-40B4-BE49-F238E27FC236}">
                <a16:creationId xmlns:a16="http://schemas.microsoft.com/office/drawing/2014/main" id="{78875FB6-1227-433A-BC0D-33BC13CB1815}"/>
              </a:ext>
            </a:extLst>
          </p:cNvPr>
          <p:cNvSpPr/>
          <p:nvPr/>
        </p:nvSpPr>
        <p:spPr>
          <a:xfrm>
            <a:off x="6717571" y="1563722"/>
            <a:ext cx="4469676" cy="923330"/>
          </a:xfrm>
          <a:prstGeom prst="rect">
            <a:avLst/>
          </a:prstGeom>
        </p:spPr>
        <p:txBody>
          <a:bodyPr wrap="square">
            <a:spAutoFit/>
          </a:bodyPr>
          <a:lstStyle/>
          <a:p>
            <a:pPr algn="ctr"/>
            <a:r>
              <a:rPr lang="zh-CN" altLang="en-US">
                <a:latin typeface="宋体" panose="02010600030101010101" pitchFamily="2" charset="-122"/>
                <a:ea typeface="宋体" panose="02010600030101010101" pitchFamily="2" charset="-122"/>
              </a:rPr>
              <a:t>通过卫星观测，描绘出长达</a:t>
            </a:r>
            <a:r>
              <a:rPr lang="en-US" altLang="zh-CN">
                <a:solidFill>
                  <a:srgbClr val="FF0000"/>
                </a:solidFill>
                <a:latin typeface="宋体" panose="02010600030101010101" pitchFamily="2" charset="-122"/>
                <a:ea typeface="宋体" panose="02010600030101010101" pitchFamily="2" charset="-122"/>
              </a:rPr>
              <a:t>480</a:t>
            </a:r>
            <a:r>
              <a:rPr lang="zh-CN" altLang="en-US">
                <a:latin typeface="宋体" panose="02010600030101010101" pitchFamily="2" charset="-122"/>
                <a:ea typeface="宋体" panose="02010600030101010101" pitchFamily="2" charset="-122"/>
              </a:rPr>
              <a:t>公里的地表破裂和三维形变场，揭示了以</a:t>
            </a:r>
            <a:r>
              <a:rPr lang="zh-CN" altLang="en-US">
                <a:solidFill>
                  <a:srgbClr val="FF0000"/>
                </a:solidFill>
                <a:latin typeface="宋体" panose="02010600030101010101" pitchFamily="2" charset="-122"/>
                <a:ea typeface="宋体" panose="02010600030101010101" pitchFamily="2" charset="-122"/>
              </a:rPr>
              <a:t>走滑</a:t>
            </a:r>
            <a:r>
              <a:rPr lang="zh-CN" altLang="en-US">
                <a:latin typeface="宋体" panose="02010600030101010101" pitchFamily="2" charset="-122"/>
                <a:ea typeface="宋体" panose="02010600030101010101" pitchFamily="2" charset="-122"/>
              </a:rPr>
              <a:t>为主的破裂特征及其沿走向的变化</a:t>
            </a:r>
          </a:p>
        </p:txBody>
      </p:sp>
      <p:sp>
        <p:nvSpPr>
          <p:cNvPr id="7" name="矩形 6">
            <a:extLst>
              <a:ext uri="{FF2B5EF4-FFF2-40B4-BE49-F238E27FC236}">
                <a16:creationId xmlns:a16="http://schemas.microsoft.com/office/drawing/2014/main" id="{082DBA80-DB80-4A51-ADD5-E46E6A0F4832}"/>
              </a:ext>
            </a:extLst>
          </p:cNvPr>
          <p:cNvSpPr/>
          <p:nvPr/>
        </p:nvSpPr>
        <p:spPr>
          <a:xfrm>
            <a:off x="6292684" y="3154182"/>
            <a:ext cx="5319450" cy="1477328"/>
          </a:xfrm>
          <a:prstGeom prst="rect">
            <a:avLst/>
          </a:prstGeom>
        </p:spPr>
        <p:txBody>
          <a:bodyPr wrap="square">
            <a:spAutoFit/>
          </a:bodyPr>
          <a:lstStyle/>
          <a:p>
            <a:pPr algn="just">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A</a:t>
            </a:r>
            <a:r>
              <a:rPr lang="zh-CN" altLang="en-US">
                <a:solidFill>
                  <a:srgbClr val="0F1115"/>
                </a:solidFill>
                <a:latin typeface="宋体" panose="02010600030101010101" pitchFamily="2" charset="-122"/>
                <a:ea typeface="宋体" panose="02010600030101010101" pitchFamily="2" charset="-122"/>
              </a:rPr>
              <a:t>： 南北向位移。箭头表示水平运动矢量，清晰显示了右旋走滑的特征。</a:t>
            </a:r>
          </a:p>
          <a:p>
            <a:pPr algn="just">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B</a:t>
            </a:r>
            <a:r>
              <a:rPr lang="zh-CN" altLang="en-US">
                <a:solidFill>
                  <a:srgbClr val="0F1115"/>
                </a:solidFill>
                <a:latin typeface="宋体" panose="02010600030101010101" pitchFamily="2" charset="-122"/>
                <a:ea typeface="宋体" panose="02010600030101010101" pitchFamily="2" charset="-122"/>
              </a:rPr>
              <a:t>： 东西向位移。</a:t>
            </a:r>
          </a:p>
          <a:p>
            <a:pPr algn="just">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C</a:t>
            </a:r>
            <a:r>
              <a:rPr lang="zh-CN" altLang="en-US">
                <a:solidFill>
                  <a:srgbClr val="0F1115"/>
                </a:solidFill>
                <a:latin typeface="宋体" panose="02010600030101010101" pitchFamily="2" charset="-122"/>
                <a:ea typeface="宋体" panose="02010600030101010101" pitchFamily="2" charset="-122"/>
              </a:rPr>
              <a:t>： 垂直位移。显示位移量很小，证实了破裂以</a:t>
            </a:r>
            <a:r>
              <a:rPr lang="zh-CN" altLang="en-US">
                <a:solidFill>
                  <a:srgbClr val="FF0000"/>
                </a:solidFill>
                <a:latin typeface="宋体" panose="02010600030101010101" pitchFamily="2" charset="-122"/>
                <a:ea typeface="宋体" panose="02010600030101010101" pitchFamily="2" charset="-122"/>
              </a:rPr>
              <a:t>走滑</a:t>
            </a:r>
            <a:r>
              <a:rPr lang="zh-CN" altLang="en-US">
                <a:solidFill>
                  <a:srgbClr val="0F1115"/>
                </a:solidFill>
                <a:latin typeface="宋体" panose="02010600030101010101" pitchFamily="2" charset="-122"/>
                <a:ea typeface="宋体" panose="02010600030101010101" pitchFamily="2" charset="-122"/>
              </a:rPr>
              <a:t>为主。</a:t>
            </a:r>
          </a:p>
        </p:txBody>
      </p:sp>
    </p:spTree>
    <p:extLst>
      <p:ext uri="{BB962C8B-B14F-4D97-AF65-F5344CB8AC3E}">
        <p14:creationId xmlns:p14="http://schemas.microsoft.com/office/powerpoint/2010/main" val="3792018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933BB52-0871-4467-A477-E87944D583CC}"/>
              </a:ext>
            </a:extLst>
          </p:cNvPr>
          <p:cNvPicPr>
            <a:picLocks noChangeAspect="1"/>
          </p:cNvPicPr>
          <p:nvPr/>
        </p:nvPicPr>
        <p:blipFill>
          <a:blip r:embed="rId2"/>
          <a:stretch>
            <a:fillRect/>
          </a:stretch>
        </p:blipFill>
        <p:spPr>
          <a:xfrm>
            <a:off x="0" y="530109"/>
            <a:ext cx="6659613" cy="6120000"/>
          </a:xfrm>
          <a:prstGeom prst="rect">
            <a:avLst/>
          </a:prstGeom>
        </p:spPr>
      </p:pic>
      <p:sp>
        <p:nvSpPr>
          <p:cNvPr id="5" name="矩形 4">
            <a:extLst>
              <a:ext uri="{FF2B5EF4-FFF2-40B4-BE49-F238E27FC236}">
                <a16:creationId xmlns:a16="http://schemas.microsoft.com/office/drawing/2014/main" id="{A12CBC2F-DE04-453C-916F-8CB33B9F2101}"/>
              </a:ext>
            </a:extLst>
          </p:cNvPr>
          <p:cNvSpPr/>
          <p:nvPr/>
        </p:nvSpPr>
        <p:spPr>
          <a:xfrm>
            <a:off x="7075714" y="445366"/>
            <a:ext cx="4763589" cy="646331"/>
          </a:xfrm>
          <a:prstGeom prst="rect">
            <a:avLst/>
          </a:prstGeom>
        </p:spPr>
        <p:txBody>
          <a:bodyPr wrap="square">
            <a:spAutoFit/>
          </a:bodyPr>
          <a:lstStyle/>
          <a:p>
            <a:pPr algn="ctr"/>
            <a:r>
              <a:rPr lang="zh-CN" altLang="en-US" b="1">
                <a:solidFill>
                  <a:srgbClr val="0F1115"/>
                </a:solidFill>
                <a:latin typeface="宋体" panose="02010600030101010101" pitchFamily="2" charset="-122"/>
                <a:ea typeface="宋体" panose="02010600030101010101" pitchFamily="2" charset="-122"/>
              </a:rPr>
              <a:t>破裂的具体参数（滑动、损伤）是怎样的？它们受什么控制？</a:t>
            </a:r>
            <a:endParaRPr lang="zh-CN" altLang="en-US">
              <a:latin typeface="宋体" panose="02010600030101010101" pitchFamily="2" charset="-122"/>
              <a:ea typeface="宋体" panose="02010600030101010101" pitchFamily="2" charset="-122"/>
            </a:endParaRPr>
          </a:p>
        </p:txBody>
      </p:sp>
      <p:sp>
        <p:nvSpPr>
          <p:cNvPr id="6" name="矩形 5">
            <a:extLst>
              <a:ext uri="{FF2B5EF4-FFF2-40B4-BE49-F238E27FC236}">
                <a16:creationId xmlns:a16="http://schemas.microsoft.com/office/drawing/2014/main" id="{4C4D5FD4-35C5-484F-B552-DD843414937E}"/>
              </a:ext>
            </a:extLst>
          </p:cNvPr>
          <p:cNvSpPr/>
          <p:nvPr/>
        </p:nvSpPr>
        <p:spPr>
          <a:xfrm>
            <a:off x="7775585" y="1215237"/>
            <a:ext cx="2954655" cy="369332"/>
          </a:xfrm>
          <a:prstGeom prst="rect">
            <a:avLst/>
          </a:prstGeom>
        </p:spPr>
        <p:txBody>
          <a:bodyPr wrap="none">
            <a:spAutoFit/>
          </a:bodyPr>
          <a:lstStyle/>
          <a:p>
            <a:r>
              <a:rPr lang="zh-CN" altLang="en-US">
                <a:solidFill>
                  <a:srgbClr val="0F1115"/>
                </a:solidFill>
                <a:latin typeface="宋体" panose="02010600030101010101" pitchFamily="2" charset="-122"/>
                <a:ea typeface="宋体" panose="02010600030101010101" pitchFamily="2" charset="-122"/>
              </a:rPr>
              <a:t>与浅层地质条件有重要关联</a:t>
            </a:r>
            <a:endParaRPr lang="zh-CN" altLang="en-US">
              <a:latin typeface="宋体" panose="02010600030101010101" pitchFamily="2" charset="-122"/>
              <a:ea typeface="宋体" panose="02010600030101010101" pitchFamily="2" charset="-122"/>
            </a:endParaRPr>
          </a:p>
        </p:txBody>
      </p:sp>
      <p:sp>
        <p:nvSpPr>
          <p:cNvPr id="7" name="矩形 6">
            <a:extLst>
              <a:ext uri="{FF2B5EF4-FFF2-40B4-BE49-F238E27FC236}">
                <a16:creationId xmlns:a16="http://schemas.microsoft.com/office/drawing/2014/main" id="{2CEBB121-349C-4D5C-B854-300AA6483525}"/>
              </a:ext>
            </a:extLst>
          </p:cNvPr>
          <p:cNvSpPr/>
          <p:nvPr/>
        </p:nvSpPr>
        <p:spPr>
          <a:xfrm>
            <a:off x="6686005" y="1668590"/>
            <a:ext cx="5543006" cy="4278094"/>
          </a:xfrm>
          <a:prstGeom prst="rect">
            <a:avLst/>
          </a:prstGeom>
        </p:spPr>
        <p:txBody>
          <a:bodyPr wrap="square">
            <a:spAutoFit/>
          </a:bodyPr>
          <a:lstStyle/>
          <a:p>
            <a:pPr>
              <a:buFont typeface="Arial" panose="020B0604020202020204" pitchFamily="34" charset="0"/>
              <a:buChar char="•"/>
            </a:pPr>
            <a:r>
              <a:rPr lang="en-US" altLang="zh-CN" sz="1700" b="1">
                <a:solidFill>
                  <a:srgbClr val="0F1115"/>
                </a:solidFill>
                <a:latin typeface="宋体" panose="02010600030101010101" pitchFamily="2" charset="-122"/>
                <a:ea typeface="宋体" panose="02010600030101010101" pitchFamily="2" charset="-122"/>
              </a:rPr>
              <a:t>A</a:t>
            </a:r>
            <a:r>
              <a:rPr lang="zh-CN" altLang="en-US" sz="1700">
                <a:solidFill>
                  <a:srgbClr val="0F1115"/>
                </a:solidFill>
                <a:latin typeface="宋体" panose="02010600030101010101" pitchFamily="2" charset="-122"/>
                <a:ea typeface="宋体" panose="02010600030101010101" pitchFamily="2" charset="-122"/>
              </a:rPr>
              <a:t>： 地表滑动观测。展示了通过</a:t>
            </a:r>
            <a:r>
              <a:rPr lang="en-US" altLang="zh-CN" sz="1700">
                <a:solidFill>
                  <a:srgbClr val="0F1115"/>
                </a:solidFill>
                <a:latin typeface="宋体" panose="02010600030101010101" pitchFamily="2" charset="-122"/>
                <a:ea typeface="宋体" panose="02010600030101010101" pitchFamily="2" charset="-122"/>
              </a:rPr>
              <a:t>Sentinel-2</a:t>
            </a:r>
            <a:r>
              <a:rPr lang="zh-CN" altLang="en-US" sz="1700">
                <a:solidFill>
                  <a:srgbClr val="0F1115"/>
                </a:solidFill>
                <a:latin typeface="宋体" panose="02010600030101010101" pitchFamily="2" charset="-122"/>
                <a:ea typeface="宋体" panose="02010600030101010101" pitchFamily="2" charset="-122"/>
              </a:rPr>
              <a:t>光学影像相关技术获得的沿断层的总滑动量（颜色）和</a:t>
            </a:r>
            <a:r>
              <a:rPr lang="zh-CN" altLang="en-US" sz="1700" b="1">
                <a:solidFill>
                  <a:srgbClr val="0F1115"/>
                </a:solidFill>
                <a:latin typeface="宋体" panose="02010600030101010101" pitchFamily="2" charset="-122"/>
                <a:ea typeface="宋体" panose="02010600030101010101" pitchFamily="2" charset="-122"/>
              </a:rPr>
              <a:t>同震损伤带宽度</a:t>
            </a:r>
            <a:r>
              <a:rPr lang="zh-CN" altLang="en-US" sz="1700">
                <a:solidFill>
                  <a:srgbClr val="0F1115"/>
                </a:solidFill>
                <a:latin typeface="宋体" panose="02010600030101010101" pitchFamily="2" charset="-122"/>
                <a:ea typeface="宋体" panose="02010600030101010101" pitchFamily="2" charset="-122"/>
              </a:rPr>
              <a:t>（垂直线段的长度）。</a:t>
            </a:r>
            <a:endParaRPr lang="en-US" altLang="zh-CN" sz="1700">
              <a:solidFill>
                <a:srgbClr val="0F1115"/>
              </a:solidFill>
              <a:latin typeface="宋体" panose="02010600030101010101" pitchFamily="2" charset="-122"/>
              <a:ea typeface="宋体" panose="02010600030101010101" pitchFamily="2" charset="-122"/>
            </a:endParaRPr>
          </a:p>
          <a:p>
            <a:pPr>
              <a:buFont typeface="Arial" panose="020B0604020202020204" pitchFamily="34" charset="0"/>
              <a:buChar char="•"/>
            </a:pPr>
            <a:endParaRPr lang="zh-CN" altLang="en-US" sz="1700">
              <a:solidFill>
                <a:srgbClr val="0F1115"/>
              </a:solidFill>
              <a:latin typeface="宋体" panose="02010600030101010101" pitchFamily="2" charset="-122"/>
              <a:ea typeface="宋体" panose="02010600030101010101" pitchFamily="2" charset="-122"/>
            </a:endParaRPr>
          </a:p>
          <a:p>
            <a:pPr>
              <a:buFont typeface="Arial" panose="020B0604020202020204" pitchFamily="34" charset="0"/>
              <a:buChar char="•"/>
            </a:pPr>
            <a:r>
              <a:rPr lang="en-US" altLang="zh-CN" sz="1700" b="1">
                <a:solidFill>
                  <a:srgbClr val="0F1115"/>
                </a:solidFill>
                <a:latin typeface="宋体" panose="02010600030101010101" pitchFamily="2" charset="-122"/>
                <a:ea typeface="宋体" panose="02010600030101010101" pitchFamily="2" charset="-122"/>
              </a:rPr>
              <a:t>B</a:t>
            </a:r>
            <a:r>
              <a:rPr lang="zh-CN" altLang="en-US" sz="1700">
                <a:solidFill>
                  <a:srgbClr val="0F1115"/>
                </a:solidFill>
                <a:latin typeface="宋体" panose="02010600030101010101" pitchFamily="2" charset="-122"/>
                <a:ea typeface="宋体" panose="02010600030101010101" pitchFamily="2" charset="-122"/>
              </a:rPr>
              <a:t>： 滑动深度反演。展示了通过大地测量数据反演得到的</a:t>
            </a:r>
            <a:r>
              <a:rPr lang="zh-CN" altLang="en-US" sz="1700" b="1">
                <a:solidFill>
                  <a:srgbClr val="0F1115"/>
                </a:solidFill>
                <a:latin typeface="宋体" panose="02010600030101010101" pitchFamily="2" charset="-122"/>
                <a:ea typeface="宋体" panose="02010600030101010101" pitchFamily="2" charset="-122"/>
              </a:rPr>
              <a:t>静态滑动分布模型</a:t>
            </a:r>
            <a:r>
              <a:rPr lang="zh-CN" altLang="en-US" sz="1700">
                <a:solidFill>
                  <a:srgbClr val="0F1115"/>
                </a:solidFill>
                <a:latin typeface="宋体" panose="02010600030101010101" pitchFamily="2" charset="-122"/>
                <a:ea typeface="宋体" panose="02010600030101010101" pitchFamily="2" charset="-122"/>
              </a:rPr>
              <a:t>。颜色表示滑动量，揭示了滑动主要发生在浅部</a:t>
            </a:r>
            <a:r>
              <a:rPr lang="en-US" altLang="zh-CN" sz="1700">
                <a:solidFill>
                  <a:srgbClr val="0F1115"/>
                </a:solidFill>
                <a:latin typeface="宋体" panose="02010600030101010101" pitchFamily="2" charset="-122"/>
                <a:ea typeface="宋体" panose="02010600030101010101" pitchFamily="2" charset="-122"/>
              </a:rPr>
              <a:t>12</a:t>
            </a:r>
            <a:r>
              <a:rPr lang="zh-CN" altLang="en-US" sz="1700">
                <a:solidFill>
                  <a:srgbClr val="0F1115"/>
                </a:solidFill>
                <a:latin typeface="宋体" panose="02010600030101010101" pitchFamily="2" charset="-122"/>
                <a:ea typeface="宋体" panose="02010600030101010101" pitchFamily="2" charset="-122"/>
              </a:rPr>
              <a:t>公里以内，并沿走向呈不均匀分布。</a:t>
            </a:r>
            <a:endParaRPr lang="en-US" altLang="zh-CN" sz="1700">
              <a:solidFill>
                <a:srgbClr val="0F1115"/>
              </a:solidFill>
              <a:latin typeface="宋体" panose="02010600030101010101" pitchFamily="2" charset="-122"/>
              <a:ea typeface="宋体" panose="02010600030101010101" pitchFamily="2" charset="-122"/>
            </a:endParaRPr>
          </a:p>
          <a:p>
            <a:pPr>
              <a:buFont typeface="Arial" panose="020B0604020202020204" pitchFamily="34" charset="0"/>
              <a:buChar char="•"/>
            </a:pPr>
            <a:endParaRPr lang="zh-CN" altLang="en-US" sz="1700">
              <a:solidFill>
                <a:srgbClr val="0F1115"/>
              </a:solidFill>
              <a:latin typeface="宋体" panose="02010600030101010101" pitchFamily="2" charset="-122"/>
              <a:ea typeface="宋体" panose="02010600030101010101" pitchFamily="2" charset="-122"/>
            </a:endParaRPr>
          </a:p>
          <a:p>
            <a:pPr>
              <a:buFont typeface="Arial" panose="020B0604020202020204" pitchFamily="34" charset="0"/>
              <a:buChar char="•"/>
            </a:pPr>
            <a:r>
              <a:rPr lang="en-US" altLang="zh-CN" sz="1700" b="1">
                <a:solidFill>
                  <a:srgbClr val="0F1115"/>
                </a:solidFill>
                <a:latin typeface="宋体" panose="02010600030101010101" pitchFamily="2" charset="-122"/>
                <a:ea typeface="宋体" panose="02010600030101010101" pitchFamily="2" charset="-122"/>
              </a:rPr>
              <a:t>C</a:t>
            </a:r>
            <a:r>
              <a:rPr lang="zh-CN" altLang="en-US" sz="1700">
                <a:solidFill>
                  <a:srgbClr val="0F1115"/>
                </a:solidFill>
                <a:latin typeface="宋体" panose="02010600030101010101" pitchFamily="2" charset="-122"/>
                <a:ea typeface="宋体" panose="02010600030101010101" pitchFamily="2" charset="-122"/>
              </a:rPr>
              <a:t>： 沿走向滑动量对比。将</a:t>
            </a:r>
            <a:r>
              <a:rPr lang="en-US" altLang="zh-CN" sz="1700">
                <a:solidFill>
                  <a:srgbClr val="0F1115"/>
                </a:solidFill>
                <a:latin typeface="宋体" panose="02010600030101010101" pitchFamily="2" charset="-122"/>
                <a:ea typeface="宋体" panose="02010600030101010101" pitchFamily="2" charset="-122"/>
              </a:rPr>
              <a:t>Sentinel-2</a:t>
            </a:r>
            <a:r>
              <a:rPr lang="zh-CN" altLang="en-US" sz="1700">
                <a:solidFill>
                  <a:srgbClr val="0F1115"/>
                </a:solidFill>
                <a:latin typeface="宋体" panose="02010600030101010101" pitchFamily="2" charset="-122"/>
                <a:ea typeface="宋体" panose="02010600030101010101" pitchFamily="2" charset="-122"/>
              </a:rPr>
              <a:t>观测的近地表滑动（紫色方块）与滑动模型预测的浅部滑动（橙色点）进行对比，显示一致性很好，且</a:t>
            </a:r>
            <a:r>
              <a:rPr lang="zh-CN" altLang="en-US" sz="1700" b="1">
                <a:solidFill>
                  <a:srgbClr val="0F1115"/>
                </a:solidFill>
                <a:latin typeface="宋体" panose="02010600030101010101" pitchFamily="2" charset="-122"/>
                <a:ea typeface="宋体" panose="02010600030101010101" pitchFamily="2" charset="-122"/>
              </a:rPr>
              <a:t>浅部滑动亏损非常小</a:t>
            </a:r>
            <a:r>
              <a:rPr lang="zh-CN" altLang="en-US" sz="1700">
                <a:solidFill>
                  <a:srgbClr val="0F1115"/>
                </a:solidFill>
                <a:latin typeface="宋体" panose="02010600030101010101" pitchFamily="2" charset="-122"/>
                <a:ea typeface="宋体" panose="02010600030101010101" pitchFamily="2" charset="-122"/>
              </a:rPr>
              <a:t>。</a:t>
            </a:r>
            <a:endParaRPr lang="en-US" altLang="zh-CN" sz="1700">
              <a:solidFill>
                <a:srgbClr val="0F1115"/>
              </a:solidFill>
              <a:latin typeface="宋体" panose="02010600030101010101" pitchFamily="2" charset="-122"/>
              <a:ea typeface="宋体" panose="02010600030101010101" pitchFamily="2" charset="-122"/>
            </a:endParaRPr>
          </a:p>
          <a:p>
            <a:pPr>
              <a:buFont typeface="Arial" panose="020B0604020202020204" pitchFamily="34" charset="0"/>
              <a:buChar char="•"/>
            </a:pPr>
            <a:endParaRPr lang="zh-CN" altLang="en-US" sz="1700">
              <a:solidFill>
                <a:srgbClr val="0F1115"/>
              </a:solidFill>
              <a:latin typeface="宋体" panose="02010600030101010101" pitchFamily="2" charset="-122"/>
              <a:ea typeface="宋体" panose="02010600030101010101" pitchFamily="2" charset="-122"/>
            </a:endParaRPr>
          </a:p>
          <a:p>
            <a:pPr>
              <a:buFont typeface="Arial" panose="020B0604020202020204" pitchFamily="34" charset="0"/>
              <a:buChar char="•"/>
            </a:pPr>
            <a:r>
              <a:rPr lang="en-US" altLang="zh-CN" sz="1700" b="1">
                <a:solidFill>
                  <a:srgbClr val="0F1115"/>
                </a:solidFill>
                <a:latin typeface="宋体" panose="02010600030101010101" pitchFamily="2" charset="-122"/>
                <a:ea typeface="宋体" panose="02010600030101010101" pitchFamily="2" charset="-122"/>
              </a:rPr>
              <a:t>D</a:t>
            </a:r>
            <a:r>
              <a:rPr lang="zh-CN" altLang="en-US" sz="1700">
                <a:solidFill>
                  <a:srgbClr val="0F1115"/>
                </a:solidFill>
                <a:latin typeface="宋体" panose="02010600030101010101" pitchFamily="2" charset="-122"/>
                <a:ea typeface="宋体" panose="02010600030101010101" pitchFamily="2" charset="-122"/>
              </a:rPr>
              <a:t>： 沿走向的</a:t>
            </a:r>
            <a:r>
              <a:rPr lang="zh-CN" altLang="en-US" sz="1700" b="1">
                <a:solidFill>
                  <a:srgbClr val="0F1115"/>
                </a:solidFill>
                <a:latin typeface="宋体" panose="02010600030101010101" pitchFamily="2" charset="-122"/>
                <a:ea typeface="宋体" panose="02010600030101010101" pitchFamily="2" charset="-122"/>
              </a:rPr>
              <a:t>损伤带宽度</a:t>
            </a:r>
            <a:r>
              <a:rPr lang="zh-CN" altLang="en-US" sz="1700">
                <a:solidFill>
                  <a:srgbClr val="0F1115"/>
                </a:solidFill>
                <a:latin typeface="宋体" panose="02010600030101010101" pitchFamily="2" charset="-122"/>
                <a:ea typeface="宋体" panose="02010600030101010101" pitchFamily="2" charset="-122"/>
              </a:rPr>
              <a:t>变化（蓝色方块）及其分段平均值（红线）。</a:t>
            </a:r>
            <a:endParaRPr lang="en-US" altLang="zh-CN" sz="1700">
              <a:solidFill>
                <a:srgbClr val="0F1115"/>
              </a:solidFill>
              <a:latin typeface="宋体" panose="02010600030101010101" pitchFamily="2" charset="-122"/>
              <a:ea typeface="宋体" panose="02010600030101010101" pitchFamily="2" charset="-122"/>
            </a:endParaRPr>
          </a:p>
          <a:p>
            <a:pPr>
              <a:buFont typeface="Arial" panose="020B0604020202020204" pitchFamily="34" charset="0"/>
              <a:buChar char="•"/>
            </a:pPr>
            <a:endParaRPr lang="zh-CN" altLang="en-US" sz="1700">
              <a:solidFill>
                <a:srgbClr val="0F1115"/>
              </a:solidFill>
              <a:latin typeface="宋体" panose="02010600030101010101" pitchFamily="2" charset="-122"/>
              <a:ea typeface="宋体" panose="02010600030101010101" pitchFamily="2" charset="-122"/>
            </a:endParaRPr>
          </a:p>
          <a:p>
            <a:pPr>
              <a:buFont typeface="Arial" panose="020B0604020202020204" pitchFamily="34" charset="0"/>
              <a:buChar char="•"/>
            </a:pPr>
            <a:r>
              <a:rPr lang="en-US" altLang="zh-CN" sz="1700" b="1">
                <a:solidFill>
                  <a:srgbClr val="0F1115"/>
                </a:solidFill>
                <a:latin typeface="宋体" panose="02010600030101010101" pitchFamily="2" charset="-122"/>
                <a:ea typeface="宋体" panose="02010600030101010101" pitchFamily="2" charset="-122"/>
              </a:rPr>
              <a:t>E</a:t>
            </a:r>
            <a:r>
              <a:rPr lang="zh-CN" altLang="en-US" sz="1700">
                <a:solidFill>
                  <a:srgbClr val="0F1115"/>
                </a:solidFill>
                <a:latin typeface="宋体" panose="02010600030101010101" pitchFamily="2" charset="-122"/>
                <a:ea typeface="宋体" panose="02010600030101010101" pitchFamily="2" charset="-122"/>
              </a:rPr>
              <a:t>： 沿走向的浅层</a:t>
            </a:r>
            <a:r>
              <a:rPr lang="zh-CN" altLang="en-US" sz="1700" b="1">
                <a:solidFill>
                  <a:srgbClr val="0F1115"/>
                </a:solidFill>
                <a:latin typeface="宋体" panose="02010600030101010101" pitchFamily="2" charset="-122"/>
                <a:ea typeface="宋体" panose="02010600030101010101" pitchFamily="2" charset="-122"/>
              </a:rPr>
              <a:t>剪切波速度</a:t>
            </a:r>
            <a:r>
              <a:rPr lang="zh-CN" altLang="en-US" sz="1700">
                <a:solidFill>
                  <a:srgbClr val="0F1115"/>
                </a:solidFill>
                <a:latin typeface="宋体" panose="02010600030101010101" pitchFamily="2" charset="-122"/>
                <a:ea typeface="宋体" panose="02010600030101010101" pitchFamily="2" charset="-122"/>
              </a:rPr>
              <a:t>结构（来自前人研究）。</a:t>
            </a:r>
          </a:p>
        </p:txBody>
      </p:sp>
    </p:spTree>
    <p:extLst>
      <p:ext uri="{BB962C8B-B14F-4D97-AF65-F5344CB8AC3E}">
        <p14:creationId xmlns:p14="http://schemas.microsoft.com/office/powerpoint/2010/main" val="3626647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3D1A1C0-8713-4946-ABEA-CBB8BAA844D8}"/>
              </a:ext>
            </a:extLst>
          </p:cNvPr>
          <p:cNvPicPr>
            <a:picLocks noChangeAspect="1"/>
          </p:cNvPicPr>
          <p:nvPr/>
        </p:nvPicPr>
        <p:blipFill>
          <a:blip r:embed="rId2"/>
          <a:stretch>
            <a:fillRect/>
          </a:stretch>
        </p:blipFill>
        <p:spPr>
          <a:xfrm>
            <a:off x="529896" y="154166"/>
            <a:ext cx="5104221" cy="6480000"/>
          </a:xfrm>
          <a:prstGeom prst="rect">
            <a:avLst/>
          </a:prstGeom>
        </p:spPr>
      </p:pic>
      <p:sp>
        <p:nvSpPr>
          <p:cNvPr id="5" name="矩形 4">
            <a:extLst>
              <a:ext uri="{FF2B5EF4-FFF2-40B4-BE49-F238E27FC236}">
                <a16:creationId xmlns:a16="http://schemas.microsoft.com/office/drawing/2014/main" id="{F257AC45-44A2-4D73-967E-CBB95BB39833}"/>
              </a:ext>
            </a:extLst>
          </p:cNvPr>
          <p:cNvSpPr/>
          <p:nvPr/>
        </p:nvSpPr>
        <p:spPr>
          <a:xfrm>
            <a:off x="6557885" y="547440"/>
            <a:ext cx="5280613" cy="369332"/>
          </a:xfrm>
          <a:prstGeom prst="rect">
            <a:avLst/>
          </a:prstGeom>
        </p:spPr>
        <p:txBody>
          <a:bodyPr wrap="none">
            <a:spAutoFit/>
          </a:bodyPr>
          <a:lstStyle/>
          <a:p>
            <a:r>
              <a:rPr lang="zh-CN" altLang="en-US">
                <a:solidFill>
                  <a:srgbClr val="0F1115"/>
                </a:solidFill>
                <a:latin typeface="宋体" panose="02010600030101010101" pitchFamily="2" charset="-122"/>
                <a:ea typeface="宋体" panose="02010600030101010101" pitchFamily="2" charset="-122"/>
              </a:rPr>
              <a:t>核心发现之一回答了</a:t>
            </a:r>
            <a:r>
              <a:rPr lang="en-US" altLang="zh-CN">
                <a:solidFill>
                  <a:srgbClr val="0F1115"/>
                </a:solidFill>
                <a:latin typeface="宋体" panose="02010600030101010101" pitchFamily="2" charset="-122"/>
                <a:ea typeface="宋体" panose="02010600030101010101" pitchFamily="2" charset="-122"/>
              </a:rPr>
              <a:t>:</a:t>
            </a:r>
            <a:r>
              <a:rPr lang="zh-CN" altLang="en-US">
                <a:solidFill>
                  <a:srgbClr val="0F1115"/>
                </a:solidFill>
                <a:latin typeface="宋体" panose="02010600030101010101" pitchFamily="2" charset="-122"/>
                <a:ea typeface="宋体" panose="02010600030101010101" pitchFamily="2" charset="-122"/>
              </a:rPr>
              <a:t> “</a:t>
            </a:r>
            <a:r>
              <a:rPr lang="zh-CN" altLang="en-US" b="1">
                <a:solidFill>
                  <a:srgbClr val="0F1115"/>
                </a:solidFill>
                <a:latin typeface="宋体" panose="02010600030101010101" pitchFamily="2" charset="-122"/>
                <a:ea typeface="宋体" panose="02010600030101010101" pitchFamily="2" charset="-122"/>
              </a:rPr>
              <a:t>破裂是如何动态传播的？</a:t>
            </a:r>
            <a:endParaRPr lang="zh-CN" altLang="en-US">
              <a:latin typeface="宋体" panose="02010600030101010101" pitchFamily="2" charset="-122"/>
              <a:ea typeface="宋体" panose="02010600030101010101" pitchFamily="2" charset="-122"/>
            </a:endParaRPr>
          </a:p>
        </p:txBody>
      </p:sp>
      <p:sp>
        <p:nvSpPr>
          <p:cNvPr id="6" name="矩形 5">
            <a:extLst>
              <a:ext uri="{FF2B5EF4-FFF2-40B4-BE49-F238E27FC236}">
                <a16:creationId xmlns:a16="http://schemas.microsoft.com/office/drawing/2014/main" id="{88F57790-3BA3-4159-8AF3-CB71C8F1B871}"/>
              </a:ext>
            </a:extLst>
          </p:cNvPr>
          <p:cNvSpPr/>
          <p:nvPr/>
        </p:nvSpPr>
        <p:spPr>
          <a:xfrm>
            <a:off x="5720372" y="998361"/>
            <a:ext cx="6331131" cy="369332"/>
          </a:xfrm>
          <a:prstGeom prst="rect">
            <a:avLst/>
          </a:prstGeom>
        </p:spPr>
        <p:txBody>
          <a:bodyPr wrap="square">
            <a:spAutoFit/>
          </a:bodyPr>
          <a:lstStyle/>
          <a:p>
            <a:r>
              <a:rPr lang="zh-CN" altLang="en-US">
                <a:latin typeface="宋体" panose="02010600030101010101" pitchFamily="2" charset="-122"/>
                <a:ea typeface="宋体" panose="02010600030101010101" pitchFamily="2" charset="-122"/>
              </a:rPr>
              <a:t>确凿地证实了破裂过程中存在一段长距离的持续超剪切传播</a:t>
            </a:r>
          </a:p>
        </p:txBody>
      </p:sp>
      <p:sp>
        <p:nvSpPr>
          <p:cNvPr id="7" name="矩形 6">
            <a:extLst>
              <a:ext uri="{FF2B5EF4-FFF2-40B4-BE49-F238E27FC236}">
                <a16:creationId xmlns:a16="http://schemas.microsoft.com/office/drawing/2014/main" id="{A4221EA3-F6BD-40A0-8EF8-7CBD1EADB7A0}"/>
              </a:ext>
            </a:extLst>
          </p:cNvPr>
          <p:cNvSpPr/>
          <p:nvPr/>
        </p:nvSpPr>
        <p:spPr>
          <a:xfrm>
            <a:off x="5837937" y="1900203"/>
            <a:ext cx="6096000" cy="3416320"/>
          </a:xfrm>
          <a:prstGeom prst="rect">
            <a:avLst/>
          </a:prstGeom>
        </p:spPr>
        <p:txBody>
          <a:bodyPr>
            <a:spAutoFit/>
          </a:bodyPr>
          <a:lstStyle/>
          <a:p>
            <a:pPr>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A</a:t>
            </a:r>
            <a:r>
              <a:rPr lang="zh-CN" altLang="en-US">
                <a:solidFill>
                  <a:srgbClr val="0F1115"/>
                </a:solidFill>
                <a:latin typeface="宋体" panose="02010600030101010101" pitchFamily="2" charset="-122"/>
                <a:ea typeface="宋体" panose="02010600030101010101" pitchFamily="2" charset="-122"/>
              </a:rPr>
              <a:t>： </a:t>
            </a:r>
            <a:r>
              <a:rPr lang="zh-CN" altLang="en-US" b="1">
                <a:solidFill>
                  <a:srgbClr val="0F1115"/>
                </a:solidFill>
                <a:latin typeface="宋体" panose="02010600030101010101" pitchFamily="2" charset="-122"/>
                <a:ea typeface="宋体" panose="02010600030101010101" pitchFamily="2" charset="-122"/>
              </a:rPr>
              <a:t>反投影结果</a:t>
            </a:r>
            <a:r>
              <a:rPr lang="zh-CN" altLang="en-US">
                <a:solidFill>
                  <a:srgbClr val="0F1115"/>
                </a:solidFill>
                <a:latin typeface="宋体" panose="02010600030101010101" pitchFamily="2" charset="-122"/>
                <a:ea typeface="宋体" panose="02010600030101010101" pitchFamily="2" charset="-122"/>
              </a:rPr>
              <a:t>。彩色方块</a:t>
            </a:r>
            <a:r>
              <a:rPr lang="en-US" altLang="zh-CN">
                <a:solidFill>
                  <a:srgbClr val="0F1115"/>
                </a:solidFill>
                <a:latin typeface="宋体" panose="02010600030101010101" pitchFamily="2" charset="-122"/>
                <a:ea typeface="宋体" panose="02010600030101010101" pitchFamily="2" charset="-122"/>
              </a:rPr>
              <a:t>/</a:t>
            </a:r>
            <a:r>
              <a:rPr lang="zh-CN" altLang="en-US">
                <a:solidFill>
                  <a:srgbClr val="0F1115"/>
                </a:solidFill>
                <a:latin typeface="宋体" panose="02010600030101010101" pitchFamily="2" charset="-122"/>
                <a:ea typeface="宋体" panose="02010600030101010101" pitchFamily="2" charset="-122"/>
              </a:rPr>
              <a:t>菱形显示了高频能量辐射源在破裂过程中的位置和时间，清晰地描绘出破裂路径。</a:t>
            </a:r>
          </a:p>
          <a:p>
            <a:pPr>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B</a:t>
            </a:r>
            <a:r>
              <a:rPr lang="zh-CN" altLang="en-US">
                <a:solidFill>
                  <a:srgbClr val="0F1115"/>
                </a:solidFill>
                <a:latin typeface="宋体" panose="02010600030101010101" pitchFamily="2" charset="-122"/>
                <a:ea typeface="宋体" panose="02010600030101010101" pitchFamily="2" charset="-122"/>
              </a:rPr>
              <a:t>： </a:t>
            </a:r>
            <a:r>
              <a:rPr lang="zh-CN" altLang="en-US" b="1">
                <a:solidFill>
                  <a:srgbClr val="0F1115"/>
                </a:solidFill>
                <a:latin typeface="宋体" panose="02010600030101010101" pitchFamily="2" charset="-122"/>
                <a:ea typeface="宋体" panose="02010600030101010101" pitchFamily="2" charset="-122"/>
              </a:rPr>
              <a:t>多点源反演结果</a:t>
            </a:r>
            <a:r>
              <a:rPr lang="zh-CN" altLang="en-US">
                <a:solidFill>
                  <a:srgbClr val="0F1115"/>
                </a:solidFill>
                <a:latin typeface="宋体" panose="02010600030101010101" pitchFamily="2" charset="-122"/>
                <a:ea typeface="宋体" panose="02010600030101010101" pitchFamily="2" charset="-122"/>
              </a:rPr>
              <a:t>。彩色震源球显示了主要子事件的位置和发震时刻。</a:t>
            </a:r>
          </a:p>
          <a:p>
            <a:pPr>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C</a:t>
            </a:r>
            <a:r>
              <a:rPr lang="zh-CN" altLang="en-US">
                <a:solidFill>
                  <a:srgbClr val="0F1115"/>
                </a:solidFill>
                <a:latin typeface="宋体" panose="02010600030101010101" pitchFamily="2" charset="-122"/>
                <a:ea typeface="宋体" panose="02010600030101010101" pitchFamily="2" charset="-122"/>
              </a:rPr>
              <a:t>： </a:t>
            </a:r>
            <a:r>
              <a:rPr lang="zh-CN" altLang="en-US" b="1">
                <a:solidFill>
                  <a:srgbClr val="0F1115"/>
                </a:solidFill>
                <a:latin typeface="宋体" panose="02010600030101010101" pitchFamily="2" charset="-122"/>
                <a:ea typeface="宋体" panose="02010600030101010101" pitchFamily="2" charset="-122"/>
              </a:rPr>
              <a:t>破裂速度分析</a:t>
            </a:r>
            <a:r>
              <a:rPr lang="zh-CN" altLang="en-US">
                <a:solidFill>
                  <a:srgbClr val="0F1115"/>
                </a:solidFill>
                <a:latin typeface="宋体" panose="02010600030101010101" pitchFamily="2" charset="-122"/>
                <a:ea typeface="宋体" panose="02010600030101010101" pitchFamily="2" charset="-122"/>
              </a:rPr>
              <a:t>。结合</a:t>
            </a:r>
            <a:r>
              <a:rPr lang="en-US" altLang="zh-CN">
                <a:solidFill>
                  <a:srgbClr val="0F1115"/>
                </a:solidFill>
                <a:latin typeface="宋体" panose="02010600030101010101" pitchFamily="2" charset="-122"/>
                <a:ea typeface="宋体" panose="02010600030101010101" pitchFamily="2" charset="-122"/>
              </a:rPr>
              <a:t>A</a:t>
            </a:r>
            <a:r>
              <a:rPr lang="zh-CN" altLang="en-US">
                <a:solidFill>
                  <a:srgbClr val="0F1115"/>
                </a:solidFill>
                <a:latin typeface="宋体" panose="02010600030101010101" pitchFamily="2" charset="-122"/>
                <a:ea typeface="宋体" panose="02010600030101010101" pitchFamily="2" charset="-122"/>
              </a:rPr>
              <a:t>和</a:t>
            </a:r>
            <a:r>
              <a:rPr lang="en-US" altLang="zh-CN">
                <a:solidFill>
                  <a:srgbClr val="0F1115"/>
                </a:solidFill>
                <a:latin typeface="宋体" panose="02010600030101010101" pitchFamily="2" charset="-122"/>
                <a:ea typeface="宋体" panose="02010600030101010101" pitchFamily="2" charset="-122"/>
              </a:rPr>
              <a:t>B</a:t>
            </a:r>
            <a:r>
              <a:rPr lang="zh-CN" altLang="en-US">
                <a:solidFill>
                  <a:srgbClr val="0F1115"/>
                </a:solidFill>
                <a:latin typeface="宋体" panose="02010600030101010101" pitchFamily="2" charset="-122"/>
                <a:ea typeface="宋体" panose="02010600030101010101" pitchFamily="2" charset="-122"/>
              </a:rPr>
              <a:t>的结果，绘制出破裂距离与时间的关系图，</a:t>
            </a:r>
            <a:r>
              <a:rPr lang="zh-CN" altLang="en-US" b="1">
                <a:solidFill>
                  <a:srgbClr val="0F1115"/>
                </a:solidFill>
                <a:latin typeface="宋体" panose="02010600030101010101" pitchFamily="2" charset="-122"/>
                <a:ea typeface="宋体" panose="02010600030101010101" pitchFamily="2" charset="-122"/>
              </a:rPr>
              <a:t>明确显示在震中南约</a:t>
            </a:r>
            <a:r>
              <a:rPr lang="en-US" altLang="zh-CN" b="1">
                <a:solidFill>
                  <a:srgbClr val="0F1115"/>
                </a:solidFill>
                <a:latin typeface="宋体" panose="02010600030101010101" pitchFamily="2" charset="-122"/>
                <a:ea typeface="宋体" panose="02010600030101010101" pitchFamily="2" charset="-122"/>
              </a:rPr>
              <a:t>100</a:t>
            </a:r>
            <a:r>
              <a:rPr lang="zh-CN" altLang="en-US" b="1">
                <a:solidFill>
                  <a:srgbClr val="0F1115"/>
                </a:solidFill>
                <a:latin typeface="宋体" panose="02010600030101010101" pitchFamily="2" charset="-122"/>
                <a:ea typeface="宋体" panose="02010600030101010101" pitchFamily="2" charset="-122"/>
              </a:rPr>
              <a:t>公里处，破裂速度从亚剪切加速到超剪切（</a:t>
            </a:r>
            <a:r>
              <a:rPr lang="en-US" altLang="zh-CN" b="1">
                <a:solidFill>
                  <a:srgbClr val="0F1115"/>
                </a:solidFill>
                <a:latin typeface="宋体" panose="02010600030101010101" pitchFamily="2" charset="-122"/>
                <a:ea typeface="宋体" panose="02010600030101010101" pitchFamily="2" charset="-122"/>
              </a:rPr>
              <a:t>~5.3 km/s</a:t>
            </a:r>
            <a:r>
              <a:rPr lang="zh-CN" altLang="en-US" b="1">
                <a:solidFill>
                  <a:srgbClr val="0F1115"/>
                </a:solidFill>
                <a:latin typeface="宋体" panose="02010600030101010101" pitchFamily="2" charset="-122"/>
                <a:ea typeface="宋体" panose="02010600030101010101" pitchFamily="2" charset="-122"/>
              </a:rPr>
              <a:t>）</a:t>
            </a:r>
            <a:r>
              <a:rPr lang="zh-CN" altLang="en-US">
                <a:solidFill>
                  <a:srgbClr val="0F1115"/>
                </a:solidFill>
                <a:latin typeface="宋体" panose="02010600030101010101" pitchFamily="2" charset="-122"/>
                <a:ea typeface="宋体" panose="02010600030101010101" pitchFamily="2" charset="-122"/>
              </a:rPr>
              <a:t>。小图显示了</a:t>
            </a:r>
            <a:r>
              <a:rPr lang="en-US" altLang="zh-CN">
                <a:solidFill>
                  <a:srgbClr val="0F1115"/>
                </a:solidFill>
                <a:latin typeface="宋体" panose="02010600030101010101" pitchFamily="2" charset="-122"/>
                <a:ea typeface="宋体" panose="02010600030101010101" pitchFamily="2" charset="-122"/>
              </a:rPr>
              <a:t>NPW</a:t>
            </a:r>
            <a:r>
              <a:rPr lang="zh-CN" altLang="en-US">
                <a:solidFill>
                  <a:srgbClr val="0F1115"/>
                </a:solidFill>
                <a:latin typeface="宋体" panose="02010600030101010101" pitchFamily="2" charset="-122"/>
                <a:ea typeface="宋体" panose="02010600030101010101" pitchFamily="2" charset="-122"/>
              </a:rPr>
              <a:t>台站记录到的速度波形，其中断层平行分量（</a:t>
            </a:r>
            <a:r>
              <a:rPr lang="en-US" altLang="zh-CN">
                <a:solidFill>
                  <a:srgbClr val="0F1115"/>
                </a:solidFill>
                <a:latin typeface="宋体" panose="02010600030101010101" pitchFamily="2" charset="-122"/>
                <a:ea typeface="宋体" panose="02010600030101010101" pitchFamily="2" charset="-122"/>
              </a:rPr>
              <a:t>FP</a:t>
            </a:r>
            <a:r>
              <a:rPr lang="zh-CN" altLang="en-US">
                <a:solidFill>
                  <a:srgbClr val="0F1115"/>
                </a:solidFill>
                <a:latin typeface="宋体" panose="02010600030101010101" pitchFamily="2" charset="-122"/>
                <a:ea typeface="宋体" panose="02010600030101010101" pitchFamily="2" charset="-122"/>
              </a:rPr>
              <a:t>）的幅值远大于断层垂直分量（</a:t>
            </a:r>
            <a:r>
              <a:rPr lang="en-US" altLang="zh-CN">
                <a:solidFill>
                  <a:srgbClr val="0F1115"/>
                </a:solidFill>
                <a:latin typeface="宋体" panose="02010600030101010101" pitchFamily="2" charset="-122"/>
                <a:ea typeface="宋体" panose="02010600030101010101" pitchFamily="2" charset="-122"/>
              </a:rPr>
              <a:t>FN</a:t>
            </a:r>
            <a:r>
              <a:rPr lang="zh-CN" altLang="en-US">
                <a:solidFill>
                  <a:srgbClr val="0F1115"/>
                </a:solidFill>
                <a:latin typeface="宋体" panose="02010600030101010101" pitchFamily="2" charset="-122"/>
                <a:ea typeface="宋体" panose="02010600030101010101" pitchFamily="2" charset="-122"/>
              </a:rPr>
              <a:t>），这是超剪切破裂的典型特征。</a:t>
            </a:r>
          </a:p>
          <a:p>
            <a:pPr>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D</a:t>
            </a:r>
            <a:r>
              <a:rPr lang="zh-CN" altLang="en-US">
                <a:solidFill>
                  <a:srgbClr val="0F1115"/>
                </a:solidFill>
                <a:latin typeface="宋体" panose="02010600030101010101" pitchFamily="2" charset="-122"/>
                <a:ea typeface="宋体" panose="02010600030101010101" pitchFamily="2" charset="-122"/>
              </a:rPr>
              <a:t>： </a:t>
            </a:r>
            <a:r>
              <a:rPr lang="zh-CN" altLang="en-US" b="1">
                <a:solidFill>
                  <a:srgbClr val="0F1115"/>
                </a:solidFill>
                <a:latin typeface="宋体" panose="02010600030101010101" pitchFamily="2" charset="-122"/>
                <a:ea typeface="宋体" panose="02010600030101010101" pitchFamily="2" charset="-122"/>
              </a:rPr>
              <a:t>有限断层模型</a:t>
            </a:r>
            <a:r>
              <a:rPr lang="zh-CN" altLang="en-US">
                <a:solidFill>
                  <a:srgbClr val="0F1115"/>
                </a:solidFill>
                <a:latin typeface="宋体" panose="02010600030101010101" pitchFamily="2" charset="-122"/>
                <a:ea typeface="宋体" panose="02010600030101010101" pitchFamily="2" charset="-122"/>
              </a:rPr>
              <a:t>。动态展示了滑动随时间的演化。小图对比了有限断层模型和多点源反演得到的矩率函数，二者高度一致。</a:t>
            </a:r>
          </a:p>
        </p:txBody>
      </p:sp>
    </p:spTree>
    <p:extLst>
      <p:ext uri="{BB962C8B-B14F-4D97-AF65-F5344CB8AC3E}">
        <p14:creationId xmlns:p14="http://schemas.microsoft.com/office/powerpoint/2010/main" val="686043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B1F0C52-152D-4E53-A320-41EE0805F464}"/>
              </a:ext>
            </a:extLst>
          </p:cNvPr>
          <p:cNvPicPr>
            <a:picLocks noChangeAspect="1"/>
          </p:cNvPicPr>
          <p:nvPr/>
        </p:nvPicPr>
        <p:blipFill>
          <a:blip r:embed="rId2"/>
          <a:stretch>
            <a:fillRect/>
          </a:stretch>
        </p:blipFill>
        <p:spPr>
          <a:xfrm>
            <a:off x="146038" y="369000"/>
            <a:ext cx="5839926" cy="6120000"/>
          </a:xfrm>
          <a:prstGeom prst="rect">
            <a:avLst/>
          </a:prstGeom>
        </p:spPr>
      </p:pic>
      <p:sp>
        <p:nvSpPr>
          <p:cNvPr id="5" name="矩形 4">
            <a:extLst>
              <a:ext uri="{FF2B5EF4-FFF2-40B4-BE49-F238E27FC236}">
                <a16:creationId xmlns:a16="http://schemas.microsoft.com/office/drawing/2014/main" id="{AB2B6E11-915B-4B9D-80F2-8CA7B63B1EE0}"/>
              </a:ext>
            </a:extLst>
          </p:cNvPr>
          <p:cNvSpPr/>
          <p:nvPr/>
        </p:nvSpPr>
        <p:spPr>
          <a:xfrm>
            <a:off x="5949962" y="684853"/>
            <a:ext cx="6096000" cy="646331"/>
          </a:xfrm>
          <a:prstGeom prst="rect">
            <a:avLst/>
          </a:prstGeom>
        </p:spPr>
        <p:txBody>
          <a:bodyPr>
            <a:spAutoFit/>
          </a:bodyPr>
          <a:lstStyle/>
          <a:p>
            <a:pPr algn="ctr"/>
            <a:r>
              <a:rPr lang="zh-CN" altLang="en-US">
                <a:solidFill>
                  <a:srgbClr val="0F1115"/>
                </a:solidFill>
                <a:latin typeface="宋体" panose="02010600030101010101" pitchFamily="2" charset="-122"/>
                <a:ea typeface="宋体" panose="02010600030101010101" pitchFamily="2" charset="-122"/>
              </a:rPr>
              <a:t>另一个核心发现回答了：“</a:t>
            </a:r>
            <a:r>
              <a:rPr lang="zh-CN" altLang="en-US" b="1">
                <a:solidFill>
                  <a:srgbClr val="0F1115"/>
                </a:solidFill>
                <a:latin typeface="宋体" panose="02010600030101010101" pitchFamily="2" charset="-122"/>
                <a:ea typeface="宋体" panose="02010600030101010101" pitchFamily="2" charset="-122"/>
              </a:rPr>
              <a:t>为什么超剪切破裂能在这里发生和维持？</a:t>
            </a:r>
            <a:endParaRPr lang="zh-CN" altLang="en-US">
              <a:latin typeface="宋体" panose="02010600030101010101" pitchFamily="2" charset="-122"/>
              <a:ea typeface="宋体" panose="02010600030101010101" pitchFamily="2" charset="-122"/>
            </a:endParaRPr>
          </a:p>
        </p:txBody>
      </p:sp>
      <p:sp>
        <p:nvSpPr>
          <p:cNvPr id="6" name="矩形 5">
            <a:extLst>
              <a:ext uri="{FF2B5EF4-FFF2-40B4-BE49-F238E27FC236}">
                <a16:creationId xmlns:a16="http://schemas.microsoft.com/office/drawing/2014/main" id="{CF7024EB-8C2E-48F1-85D3-D097F5909DDE}"/>
              </a:ext>
            </a:extLst>
          </p:cNvPr>
          <p:cNvSpPr/>
          <p:nvPr/>
        </p:nvSpPr>
        <p:spPr>
          <a:xfrm>
            <a:off x="6065519" y="1773258"/>
            <a:ext cx="6096000" cy="923330"/>
          </a:xfrm>
          <a:prstGeom prst="rect">
            <a:avLst/>
          </a:prstGeom>
        </p:spPr>
        <p:txBody>
          <a:bodyPr>
            <a:spAutoFit/>
          </a:bodyPr>
          <a:lstStyle/>
          <a:p>
            <a:pPr algn="ctr"/>
            <a:r>
              <a:rPr lang="zh-CN" altLang="en-US">
                <a:latin typeface="宋体" panose="02010600030101010101" pitchFamily="2" charset="-122"/>
                <a:ea typeface="宋体" panose="02010600030101010101" pitchFamily="2" charset="-122"/>
              </a:rPr>
              <a:t>深部结构探测，发现了一个与超剪切段对应的厚低速断层带，并从物理上解释了该结构如何降低了超剪切破裂的门槛，为其提供了“超级通道”</a:t>
            </a:r>
          </a:p>
        </p:txBody>
      </p:sp>
      <p:sp>
        <p:nvSpPr>
          <p:cNvPr id="7" name="矩形 6">
            <a:extLst>
              <a:ext uri="{FF2B5EF4-FFF2-40B4-BE49-F238E27FC236}">
                <a16:creationId xmlns:a16="http://schemas.microsoft.com/office/drawing/2014/main" id="{C404CCB5-8C00-4AFA-BE3A-936D333EB739}"/>
              </a:ext>
            </a:extLst>
          </p:cNvPr>
          <p:cNvSpPr/>
          <p:nvPr/>
        </p:nvSpPr>
        <p:spPr>
          <a:xfrm>
            <a:off x="6096000" y="3138663"/>
            <a:ext cx="6096000" cy="2862322"/>
          </a:xfrm>
          <a:prstGeom prst="rect">
            <a:avLst/>
          </a:prstGeom>
        </p:spPr>
        <p:txBody>
          <a:bodyPr>
            <a:spAutoFit/>
          </a:bodyPr>
          <a:lstStyle/>
          <a:p>
            <a:pPr>
              <a:buFont typeface="Arial" panose="020B0604020202020204" pitchFamily="34" charset="0"/>
              <a:buChar char="•"/>
            </a:pPr>
            <a:r>
              <a:rPr lang="en-US" altLang="zh-CN" b="1">
                <a:solidFill>
                  <a:srgbClr val="0F1115"/>
                </a:solidFill>
                <a:latin typeface="Times New Roman" panose="02020603050405020304" pitchFamily="18" charset="0"/>
                <a:ea typeface="宋体" panose="02010600030101010101" pitchFamily="2" charset="-122"/>
                <a:cs typeface="Times New Roman" panose="02020603050405020304" pitchFamily="18" charset="0"/>
              </a:rPr>
              <a:t>A</a:t>
            </a:r>
            <a:r>
              <a:rPr lang="zh-CN" altLang="en-US">
                <a:solidFill>
                  <a:srgbClr val="0F1115"/>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a:solidFill>
                  <a:srgbClr val="0F1115"/>
                </a:solidFill>
                <a:latin typeface="宋体" panose="02010600030101010101" pitchFamily="2" charset="-122"/>
                <a:ea typeface="宋体" panose="02010600030101010101" pitchFamily="2" charset="-122"/>
              </a:rPr>
              <a:t>三个近断层宽带台站（</a:t>
            </a:r>
            <a:r>
              <a:rPr lang="en-US" altLang="zh-CN">
                <a:solidFill>
                  <a:srgbClr val="0F1115"/>
                </a:solidFill>
                <a:latin typeface="Times New Roman" panose="02020603050405020304" pitchFamily="18" charset="0"/>
                <a:ea typeface="宋体" panose="02010600030101010101" pitchFamily="2" charset="-122"/>
                <a:cs typeface="Times New Roman" panose="02020603050405020304" pitchFamily="18" charset="0"/>
              </a:rPr>
              <a:t>M002</a:t>
            </a:r>
            <a:r>
              <a:rPr lang="zh-CN" altLang="en-US">
                <a:solidFill>
                  <a:srgbClr val="0F1115"/>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a:solidFill>
                  <a:srgbClr val="0F1115"/>
                </a:solidFill>
                <a:latin typeface="Times New Roman" panose="02020603050405020304" pitchFamily="18" charset="0"/>
                <a:ea typeface="宋体" panose="02010600030101010101" pitchFamily="2" charset="-122"/>
                <a:cs typeface="Times New Roman" panose="02020603050405020304" pitchFamily="18" charset="0"/>
              </a:rPr>
              <a:t>M006</a:t>
            </a:r>
            <a:r>
              <a:rPr lang="zh-CN" altLang="en-US">
                <a:solidFill>
                  <a:srgbClr val="0F1115"/>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a:solidFill>
                  <a:srgbClr val="0F1115"/>
                </a:solidFill>
                <a:latin typeface="Times New Roman" panose="02020603050405020304" pitchFamily="18" charset="0"/>
                <a:ea typeface="宋体" panose="02010600030101010101" pitchFamily="2" charset="-122"/>
                <a:cs typeface="Times New Roman" panose="02020603050405020304" pitchFamily="18" charset="0"/>
              </a:rPr>
              <a:t>M011</a:t>
            </a:r>
            <a:r>
              <a:rPr lang="zh-CN" altLang="en-US">
                <a:solidFill>
                  <a:srgbClr val="0F1115"/>
                </a:solidFill>
                <a:latin typeface="宋体" panose="02010600030101010101" pitchFamily="2" charset="-122"/>
                <a:ea typeface="宋体" panose="02010600030101010101" pitchFamily="2" charset="-122"/>
              </a:rPr>
              <a:t>）位置的南北向位移和跨断层位移剖面。</a:t>
            </a:r>
          </a:p>
          <a:p>
            <a:pPr>
              <a:buFont typeface="Arial" panose="020B0604020202020204" pitchFamily="34" charset="0"/>
              <a:buChar char="•"/>
            </a:pPr>
            <a:r>
              <a:rPr lang="en-US" altLang="zh-CN" b="1">
                <a:solidFill>
                  <a:srgbClr val="0F1115"/>
                </a:solidFill>
                <a:latin typeface="Times New Roman" panose="02020603050405020304" pitchFamily="18" charset="0"/>
                <a:ea typeface="宋体" panose="02010600030101010101" pitchFamily="2" charset="-122"/>
                <a:cs typeface="Times New Roman" panose="02020603050405020304" pitchFamily="18" charset="0"/>
              </a:rPr>
              <a:t>B</a:t>
            </a:r>
            <a:r>
              <a:rPr lang="zh-CN" altLang="en-US">
                <a:solidFill>
                  <a:srgbClr val="0F1115"/>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a:solidFill>
                  <a:srgbClr val="0F1115"/>
                </a:solidFill>
                <a:latin typeface="宋体" panose="02010600030101010101" pitchFamily="2" charset="-122"/>
                <a:ea typeface="宋体" panose="02010600030101010101" pitchFamily="2" charset="-122"/>
              </a:rPr>
              <a:t>上述台站的</a:t>
            </a:r>
            <a:r>
              <a:rPr lang="zh-CN" altLang="en-US" b="1">
                <a:solidFill>
                  <a:srgbClr val="0F1115"/>
                </a:solidFill>
                <a:latin typeface="宋体" panose="02010600030101010101" pitchFamily="2" charset="-122"/>
                <a:ea typeface="宋体" panose="02010600030101010101" pitchFamily="2" charset="-122"/>
              </a:rPr>
              <a:t>接收函数波形</a:t>
            </a:r>
            <a:r>
              <a:rPr lang="zh-CN" altLang="en-US">
                <a:solidFill>
                  <a:srgbClr val="0F1115"/>
                </a:solidFill>
                <a:latin typeface="宋体" panose="02010600030101010101" pitchFamily="2" charset="-122"/>
                <a:ea typeface="宋体" panose="02010600030101010101" pitchFamily="2" charset="-122"/>
              </a:rPr>
              <a:t>。按反方位角排列，显示当震中位于断层西侧时（反方位角</a:t>
            </a:r>
            <a:r>
              <a:rPr lang="en-US" altLang="zh-CN">
                <a:solidFill>
                  <a:srgbClr val="0F1115"/>
                </a:solidFill>
                <a:latin typeface="Times New Roman" panose="02020603050405020304" pitchFamily="18" charset="0"/>
                <a:ea typeface="宋体" panose="02010600030101010101" pitchFamily="2" charset="-122"/>
                <a:cs typeface="Times New Roman" panose="02020603050405020304" pitchFamily="18" charset="0"/>
              </a:rPr>
              <a:t>~180°</a:t>
            </a:r>
            <a:r>
              <a:rPr lang="zh-CN" altLang="en-US">
                <a:solidFill>
                  <a:srgbClr val="0F1115"/>
                </a:solidFill>
                <a:latin typeface="宋体" panose="02010600030101010101" pitchFamily="2" charset="-122"/>
                <a:ea typeface="宋体" panose="02010600030101010101" pitchFamily="2" charset="-122"/>
              </a:rPr>
              <a:t>），接收函数在零时刻出现了一个</a:t>
            </a:r>
            <a:r>
              <a:rPr lang="zh-CN" altLang="en-US" b="1">
                <a:solidFill>
                  <a:srgbClr val="0F1115"/>
                </a:solidFill>
                <a:latin typeface="宋体" panose="02010600030101010101" pitchFamily="2" charset="-122"/>
                <a:ea typeface="宋体" panose="02010600030101010101" pitchFamily="2" charset="-122"/>
              </a:rPr>
              <a:t>负相位</a:t>
            </a:r>
            <a:r>
              <a:rPr lang="zh-CN" altLang="en-US">
                <a:solidFill>
                  <a:srgbClr val="0F1115"/>
                </a:solidFill>
                <a:latin typeface="宋体" panose="02010600030101010101" pitchFamily="2" charset="-122"/>
                <a:ea typeface="宋体" panose="02010600030101010101" pitchFamily="2" charset="-122"/>
              </a:rPr>
              <a:t>。</a:t>
            </a:r>
          </a:p>
          <a:p>
            <a:pPr>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C</a:t>
            </a:r>
            <a:r>
              <a:rPr lang="zh-CN" altLang="en-US">
                <a:solidFill>
                  <a:srgbClr val="0F1115"/>
                </a:solidFill>
                <a:latin typeface="宋体" panose="02010600030101010101" pitchFamily="2" charset="-122"/>
                <a:ea typeface="宋体" panose="02010600030101010101" pitchFamily="2" charset="-122"/>
              </a:rPr>
              <a:t>： </a:t>
            </a:r>
            <a:r>
              <a:rPr lang="zh-CN" altLang="en-US" b="1">
                <a:solidFill>
                  <a:srgbClr val="0F1115"/>
                </a:solidFill>
                <a:latin typeface="宋体" panose="02010600030101010101" pitchFamily="2" charset="-122"/>
                <a:ea typeface="宋体" panose="02010600030101010101" pitchFamily="2" charset="-122"/>
              </a:rPr>
              <a:t>二维合成模拟</a:t>
            </a:r>
            <a:r>
              <a:rPr lang="zh-CN" altLang="en-US">
                <a:solidFill>
                  <a:srgbClr val="0F1115"/>
                </a:solidFill>
                <a:latin typeface="宋体" panose="02010600030101010101" pitchFamily="2" charset="-122"/>
                <a:ea typeface="宋体" panose="02010600030101010101" pitchFamily="2" charset="-122"/>
              </a:rPr>
              <a:t>。演示了一个西倾的厚低速断层带如何成功地复现了观测到的接收函数特征（零时刻负相位）。</a:t>
            </a:r>
          </a:p>
          <a:p>
            <a:pPr>
              <a:buFont typeface="Arial" panose="020B0604020202020204" pitchFamily="34" charset="0"/>
              <a:buChar char="•"/>
            </a:pPr>
            <a:r>
              <a:rPr lang="en-US" altLang="zh-CN" b="1">
                <a:solidFill>
                  <a:srgbClr val="0F1115"/>
                </a:solidFill>
                <a:latin typeface="宋体" panose="02010600030101010101" pitchFamily="2" charset="-122"/>
                <a:ea typeface="宋体" panose="02010600030101010101" pitchFamily="2" charset="-122"/>
              </a:rPr>
              <a:t>D</a:t>
            </a:r>
            <a:r>
              <a:rPr lang="zh-CN" altLang="en-US">
                <a:solidFill>
                  <a:srgbClr val="0F1115"/>
                </a:solidFill>
                <a:latin typeface="宋体" panose="02010600030101010101" pitchFamily="2" charset="-122"/>
                <a:ea typeface="宋体" panose="02010600030101010101" pitchFamily="2" charset="-122"/>
              </a:rPr>
              <a:t>： </a:t>
            </a:r>
            <a:r>
              <a:rPr lang="zh-CN" altLang="en-US" b="1">
                <a:solidFill>
                  <a:srgbClr val="0F1115"/>
                </a:solidFill>
                <a:latin typeface="宋体" panose="02010600030101010101" pitchFamily="2" charset="-122"/>
                <a:ea typeface="宋体" panose="02010600030101010101" pitchFamily="2" charset="-122"/>
              </a:rPr>
              <a:t>示意图</a:t>
            </a:r>
            <a:r>
              <a:rPr lang="zh-CN" altLang="en-US">
                <a:solidFill>
                  <a:srgbClr val="0F1115"/>
                </a:solidFill>
                <a:latin typeface="宋体" panose="02010600030101010101" pitchFamily="2" charset="-122"/>
                <a:ea typeface="宋体" panose="02010600030101010101" pitchFamily="2" charset="-122"/>
              </a:rPr>
              <a:t>。总结了同震损伤带（较窄，</a:t>
            </a:r>
            <a:r>
              <a:rPr lang="en-US" altLang="zh-CN">
                <a:solidFill>
                  <a:srgbClr val="0F1115"/>
                </a:solidFill>
                <a:latin typeface="宋体" panose="02010600030101010101" pitchFamily="2" charset="-122"/>
                <a:ea typeface="宋体" panose="02010600030101010101" pitchFamily="2" charset="-122"/>
              </a:rPr>
              <a:t>~100</a:t>
            </a:r>
            <a:r>
              <a:rPr lang="zh-CN" altLang="en-US">
                <a:solidFill>
                  <a:srgbClr val="0F1115"/>
                </a:solidFill>
                <a:latin typeface="宋体" panose="02010600030101010101" pitchFamily="2" charset="-122"/>
                <a:ea typeface="宋体" panose="02010600030101010101" pitchFamily="2" charset="-122"/>
              </a:rPr>
              <a:t>米）与累积形成的低速断层带（很宽，</a:t>
            </a:r>
            <a:r>
              <a:rPr lang="en-US" altLang="zh-CN">
                <a:solidFill>
                  <a:srgbClr val="0F1115"/>
                </a:solidFill>
                <a:latin typeface="宋体" panose="02010600030101010101" pitchFamily="2" charset="-122"/>
                <a:ea typeface="宋体" panose="02010600030101010101" pitchFamily="2" charset="-122"/>
              </a:rPr>
              <a:t>~2</a:t>
            </a:r>
            <a:r>
              <a:rPr lang="zh-CN" altLang="en-US">
                <a:solidFill>
                  <a:srgbClr val="0F1115"/>
                </a:solidFill>
                <a:latin typeface="宋体" panose="02010600030101010101" pitchFamily="2" charset="-122"/>
                <a:ea typeface="宋体" panose="02010600030101010101" pitchFamily="2" charset="-122"/>
              </a:rPr>
              <a:t>公里）之间的关系，以及后者如何为超剪切破裂提供通道。</a:t>
            </a:r>
          </a:p>
        </p:txBody>
      </p:sp>
    </p:spTree>
    <p:extLst>
      <p:ext uri="{BB962C8B-B14F-4D97-AF65-F5344CB8AC3E}">
        <p14:creationId xmlns:p14="http://schemas.microsoft.com/office/powerpoint/2010/main" val="1140602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3C09FD0-C7C4-46C2-B673-7B118EF4C173}"/>
              </a:ext>
            </a:extLst>
          </p:cNvPr>
          <p:cNvPicPr>
            <a:picLocks noChangeAspect="1"/>
          </p:cNvPicPr>
          <p:nvPr/>
        </p:nvPicPr>
        <p:blipFill>
          <a:blip r:embed="rId2"/>
          <a:stretch>
            <a:fillRect/>
          </a:stretch>
        </p:blipFill>
        <p:spPr>
          <a:xfrm>
            <a:off x="156685" y="189000"/>
            <a:ext cx="5062761" cy="6480000"/>
          </a:xfrm>
          <a:prstGeom prst="rect">
            <a:avLst/>
          </a:prstGeom>
        </p:spPr>
      </p:pic>
      <p:pic>
        <p:nvPicPr>
          <p:cNvPr id="5" name="图片 4">
            <a:extLst>
              <a:ext uri="{FF2B5EF4-FFF2-40B4-BE49-F238E27FC236}">
                <a16:creationId xmlns:a16="http://schemas.microsoft.com/office/drawing/2014/main" id="{9E7DD128-03B4-4007-B0DD-03B6DDF4F7C7}"/>
              </a:ext>
            </a:extLst>
          </p:cNvPr>
          <p:cNvPicPr>
            <a:picLocks noChangeAspect="1"/>
          </p:cNvPicPr>
          <p:nvPr/>
        </p:nvPicPr>
        <p:blipFill>
          <a:blip r:embed="rId3"/>
          <a:stretch>
            <a:fillRect/>
          </a:stretch>
        </p:blipFill>
        <p:spPr>
          <a:xfrm>
            <a:off x="5707625" y="189000"/>
            <a:ext cx="6152683" cy="6480000"/>
          </a:xfrm>
          <a:prstGeom prst="rect">
            <a:avLst/>
          </a:prstGeom>
        </p:spPr>
      </p:pic>
    </p:spTree>
    <p:extLst>
      <p:ext uri="{BB962C8B-B14F-4D97-AF65-F5344CB8AC3E}">
        <p14:creationId xmlns:p14="http://schemas.microsoft.com/office/powerpoint/2010/main" val="819446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055F6D6-E069-405E-BFB1-96948A0D3C71}"/>
              </a:ext>
            </a:extLst>
          </p:cNvPr>
          <p:cNvPicPr>
            <a:picLocks noChangeAspect="1"/>
          </p:cNvPicPr>
          <p:nvPr/>
        </p:nvPicPr>
        <p:blipFill>
          <a:blip r:embed="rId2"/>
          <a:stretch>
            <a:fillRect/>
          </a:stretch>
        </p:blipFill>
        <p:spPr>
          <a:xfrm>
            <a:off x="0" y="189000"/>
            <a:ext cx="5849240" cy="6480000"/>
          </a:xfrm>
          <a:prstGeom prst="rect">
            <a:avLst/>
          </a:prstGeom>
        </p:spPr>
      </p:pic>
      <p:pic>
        <p:nvPicPr>
          <p:cNvPr id="5" name="图片 4">
            <a:extLst>
              <a:ext uri="{FF2B5EF4-FFF2-40B4-BE49-F238E27FC236}">
                <a16:creationId xmlns:a16="http://schemas.microsoft.com/office/drawing/2014/main" id="{CE9BC4A0-9F34-4B39-A0A6-340A44377A07}"/>
              </a:ext>
            </a:extLst>
          </p:cNvPr>
          <p:cNvPicPr>
            <a:picLocks noChangeAspect="1"/>
          </p:cNvPicPr>
          <p:nvPr/>
        </p:nvPicPr>
        <p:blipFill>
          <a:blip r:embed="rId3"/>
          <a:stretch>
            <a:fillRect/>
          </a:stretch>
        </p:blipFill>
        <p:spPr>
          <a:xfrm>
            <a:off x="6426796" y="189000"/>
            <a:ext cx="5011445" cy="6480000"/>
          </a:xfrm>
          <a:prstGeom prst="rect">
            <a:avLst/>
          </a:prstGeom>
        </p:spPr>
      </p:pic>
    </p:spTree>
    <p:extLst>
      <p:ext uri="{BB962C8B-B14F-4D97-AF65-F5344CB8AC3E}">
        <p14:creationId xmlns:p14="http://schemas.microsoft.com/office/powerpoint/2010/main" val="1052740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9E097A4-EBAD-48AE-80F8-58B17EC14D7F}"/>
              </a:ext>
            </a:extLst>
          </p:cNvPr>
          <p:cNvPicPr>
            <a:picLocks noChangeAspect="1"/>
          </p:cNvPicPr>
          <p:nvPr/>
        </p:nvPicPr>
        <p:blipFill>
          <a:blip r:embed="rId2"/>
          <a:stretch>
            <a:fillRect/>
          </a:stretch>
        </p:blipFill>
        <p:spPr>
          <a:xfrm>
            <a:off x="65314" y="189000"/>
            <a:ext cx="5125970" cy="6480000"/>
          </a:xfrm>
          <a:prstGeom prst="rect">
            <a:avLst/>
          </a:prstGeom>
        </p:spPr>
      </p:pic>
      <p:pic>
        <p:nvPicPr>
          <p:cNvPr id="5" name="图片 4">
            <a:extLst>
              <a:ext uri="{FF2B5EF4-FFF2-40B4-BE49-F238E27FC236}">
                <a16:creationId xmlns:a16="http://schemas.microsoft.com/office/drawing/2014/main" id="{657DBD70-4913-4679-867A-A2C98BE41B81}"/>
              </a:ext>
            </a:extLst>
          </p:cNvPr>
          <p:cNvPicPr>
            <a:picLocks noChangeAspect="1"/>
          </p:cNvPicPr>
          <p:nvPr/>
        </p:nvPicPr>
        <p:blipFill rotWithShape="1">
          <a:blip r:embed="rId3"/>
          <a:srcRect t="7835" b="16530"/>
          <a:stretch/>
        </p:blipFill>
        <p:spPr>
          <a:xfrm>
            <a:off x="4992864" y="1449000"/>
            <a:ext cx="6994826" cy="3960000"/>
          </a:xfrm>
          <a:prstGeom prst="rect">
            <a:avLst/>
          </a:prstGeom>
        </p:spPr>
      </p:pic>
    </p:spTree>
    <p:extLst>
      <p:ext uri="{BB962C8B-B14F-4D97-AF65-F5344CB8AC3E}">
        <p14:creationId xmlns:p14="http://schemas.microsoft.com/office/powerpoint/2010/main" val="11286546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9F82E1E-9445-4435-995D-87E4DA3F411D}"/>
              </a:ext>
            </a:extLst>
          </p:cNvPr>
          <p:cNvPicPr>
            <a:picLocks noChangeAspect="1"/>
          </p:cNvPicPr>
          <p:nvPr/>
        </p:nvPicPr>
        <p:blipFill>
          <a:blip r:embed="rId2"/>
          <a:stretch>
            <a:fillRect/>
          </a:stretch>
        </p:blipFill>
        <p:spPr>
          <a:xfrm>
            <a:off x="9133126" y="702128"/>
            <a:ext cx="2700000" cy="1800000"/>
          </a:xfrm>
          <a:prstGeom prst="rect">
            <a:avLst/>
          </a:prstGeom>
        </p:spPr>
      </p:pic>
      <p:pic>
        <p:nvPicPr>
          <p:cNvPr id="6" name="图片 5">
            <a:extLst>
              <a:ext uri="{FF2B5EF4-FFF2-40B4-BE49-F238E27FC236}">
                <a16:creationId xmlns:a16="http://schemas.microsoft.com/office/drawing/2014/main" id="{88CEA9F6-BFDF-4B43-B90F-D2FDD6BFC0F9}"/>
              </a:ext>
            </a:extLst>
          </p:cNvPr>
          <p:cNvPicPr>
            <a:picLocks noChangeAspect="1"/>
          </p:cNvPicPr>
          <p:nvPr/>
        </p:nvPicPr>
        <p:blipFill>
          <a:blip r:embed="rId3"/>
          <a:stretch>
            <a:fillRect/>
          </a:stretch>
        </p:blipFill>
        <p:spPr>
          <a:xfrm>
            <a:off x="8975106" y="2672444"/>
            <a:ext cx="3016039" cy="3600000"/>
          </a:xfrm>
          <a:prstGeom prst="rect">
            <a:avLst/>
          </a:prstGeom>
        </p:spPr>
      </p:pic>
      <p:pic>
        <p:nvPicPr>
          <p:cNvPr id="7" name="图片 6">
            <a:extLst>
              <a:ext uri="{FF2B5EF4-FFF2-40B4-BE49-F238E27FC236}">
                <a16:creationId xmlns:a16="http://schemas.microsoft.com/office/drawing/2014/main" id="{42A7E33C-4D73-4A3F-9203-E526976629B1}"/>
              </a:ext>
            </a:extLst>
          </p:cNvPr>
          <p:cNvPicPr>
            <a:picLocks noChangeAspect="1"/>
          </p:cNvPicPr>
          <p:nvPr/>
        </p:nvPicPr>
        <p:blipFill>
          <a:blip r:embed="rId4"/>
          <a:stretch>
            <a:fillRect/>
          </a:stretch>
        </p:blipFill>
        <p:spPr>
          <a:xfrm>
            <a:off x="5703358" y="2672444"/>
            <a:ext cx="3103665" cy="3600000"/>
          </a:xfrm>
          <a:prstGeom prst="rect">
            <a:avLst/>
          </a:prstGeom>
        </p:spPr>
      </p:pic>
      <p:pic>
        <p:nvPicPr>
          <p:cNvPr id="8" name="图片 7">
            <a:extLst>
              <a:ext uri="{FF2B5EF4-FFF2-40B4-BE49-F238E27FC236}">
                <a16:creationId xmlns:a16="http://schemas.microsoft.com/office/drawing/2014/main" id="{81384A5B-922E-4AA3-AAEE-7A6FBF45DBB8}"/>
              </a:ext>
            </a:extLst>
          </p:cNvPr>
          <p:cNvPicPr>
            <a:picLocks noChangeAspect="1"/>
          </p:cNvPicPr>
          <p:nvPr/>
        </p:nvPicPr>
        <p:blipFill>
          <a:blip r:embed="rId5"/>
          <a:stretch>
            <a:fillRect/>
          </a:stretch>
        </p:blipFill>
        <p:spPr>
          <a:xfrm>
            <a:off x="5916569" y="702128"/>
            <a:ext cx="2677241" cy="1800000"/>
          </a:xfrm>
          <a:prstGeom prst="rect">
            <a:avLst/>
          </a:prstGeom>
        </p:spPr>
      </p:pic>
      <p:pic>
        <p:nvPicPr>
          <p:cNvPr id="9" name="图片 8">
            <a:extLst>
              <a:ext uri="{FF2B5EF4-FFF2-40B4-BE49-F238E27FC236}">
                <a16:creationId xmlns:a16="http://schemas.microsoft.com/office/drawing/2014/main" id="{3652EDCF-EE6C-469A-B3AC-2DC3A1AAAB78}"/>
              </a:ext>
            </a:extLst>
          </p:cNvPr>
          <p:cNvPicPr>
            <a:picLocks noChangeAspect="1"/>
          </p:cNvPicPr>
          <p:nvPr/>
        </p:nvPicPr>
        <p:blipFill>
          <a:blip r:embed="rId6"/>
          <a:stretch>
            <a:fillRect/>
          </a:stretch>
        </p:blipFill>
        <p:spPr>
          <a:xfrm>
            <a:off x="126978" y="1541147"/>
            <a:ext cx="5570246" cy="4320000"/>
          </a:xfrm>
          <a:prstGeom prst="rect">
            <a:avLst/>
          </a:prstGeom>
        </p:spPr>
      </p:pic>
      <p:sp>
        <p:nvSpPr>
          <p:cNvPr id="10" name="矩形 9">
            <a:extLst>
              <a:ext uri="{FF2B5EF4-FFF2-40B4-BE49-F238E27FC236}">
                <a16:creationId xmlns:a16="http://schemas.microsoft.com/office/drawing/2014/main" id="{5A13A9DE-ED61-423E-8C1E-A34A6EEB37F0}"/>
              </a:ext>
            </a:extLst>
          </p:cNvPr>
          <p:cNvSpPr/>
          <p:nvPr/>
        </p:nvSpPr>
        <p:spPr>
          <a:xfrm>
            <a:off x="1018878" y="812187"/>
            <a:ext cx="4325018" cy="369332"/>
          </a:xfrm>
          <a:prstGeom prst="rect">
            <a:avLst/>
          </a:prstGeom>
        </p:spPr>
        <p:txBody>
          <a:bodyPr wrap="square">
            <a:spAutoFit/>
          </a:bodyPr>
          <a:lstStyle/>
          <a:p>
            <a:pPr algn="ctr"/>
            <a:r>
              <a:rPr lang="zh-CN" altLang="en-US">
                <a:latin typeface="宋体" panose="02010600030101010101" pitchFamily="2" charset="-122"/>
                <a:ea typeface="宋体" panose="02010600030101010101" pitchFamily="2" charset="-122"/>
              </a:rPr>
              <a:t>低速断层的存在使得波形发生了相位移动？</a:t>
            </a:r>
          </a:p>
        </p:txBody>
      </p:sp>
      <p:sp>
        <p:nvSpPr>
          <p:cNvPr id="11" name="矩形 10">
            <a:extLst>
              <a:ext uri="{FF2B5EF4-FFF2-40B4-BE49-F238E27FC236}">
                <a16:creationId xmlns:a16="http://schemas.microsoft.com/office/drawing/2014/main" id="{92DF70FF-DAB5-46A9-92D9-63AB19D177D2}"/>
              </a:ext>
            </a:extLst>
          </p:cNvPr>
          <p:cNvSpPr/>
          <p:nvPr/>
        </p:nvSpPr>
        <p:spPr>
          <a:xfrm>
            <a:off x="5826452" y="2677888"/>
            <a:ext cx="1031876" cy="276999"/>
          </a:xfrm>
          <a:prstGeom prst="rect">
            <a:avLst/>
          </a:prstGeom>
        </p:spPr>
        <p:txBody>
          <a:bodyPr wrap="square">
            <a:spAutoFit/>
          </a:bodyPr>
          <a:lstStyle/>
          <a:p>
            <a:pPr algn="ctr"/>
            <a:r>
              <a:rPr lang="en-US" altLang="zh-CN" sz="1200">
                <a:latin typeface="宋体" panose="02010600030101010101" pitchFamily="2" charset="-122"/>
                <a:ea typeface="宋体" panose="02010600030101010101" pitchFamily="2" charset="-122"/>
              </a:rPr>
              <a:t>Phase-shift</a:t>
            </a:r>
            <a:endParaRPr lang="zh-CN" altLang="en-US" sz="1200">
              <a:latin typeface="宋体" panose="02010600030101010101" pitchFamily="2" charset="-122"/>
              <a:ea typeface="宋体" panose="02010600030101010101" pitchFamily="2" charset="-122"/>
            </a:endParaRPr>
          </a:p>
        </p:txBody>
      </p:sp>
      <p:sp>
        <p:nvSpPr>
          <p:cNvPr id="12" name="矩形 11">
            <a:extLst>
              <a:ext uri="{FF2B5EF4-FFF2-40B4-BE49-F238E27FC236}">
                <a16:creationId xmlns:a16="http://schemas.microsoft.com/office/drawing/2014/main" id="{F16605B6-636C-4093-BC0C-85E3E52C14B5}"/>
              </a:ext>
            </a:extLst>
          </p:cNvPr>
          <p:cNvSpPr/>
          <p:nvPr/>
        </p:nvSpPr>
        <p:spPr>
          <a:xfrm>
            <a:off x="5832220" y="2890159"/>
            <a:ext cx="595797" cy="276999"/>
          </a:xfrm>
          <a:prstGeom prst="rect">
            <a:avLst/>
          </a:prstGeom>
        </p:spPr>
        <p:txBody>
          <a:bodyPr wrap="square">
            <a:spAutoFit/>
          </a:bodyPr>
          <a:lstStyle/>
          <a:p>
            <a:pPr algn="ctr"/>
            <a:r>
              <a:rPr lang="en-US" altLang="zh-CN" sz="1200">
                <a:latin typeface="宋体" panose="02010600030101010101" pitchFamily="2" charset="-122"/>
                <a:ea typeface="宋体" panose="02010600030101010101" pitchFamily="2" charset="-122"/>
              </a:rPr>
              <a:t>120°</a:t>
            </a:r>
            <a:endParaRPr lang="zh-CN" altLang="en-US" sz="1200">
              <a:latin typeface="宋体" panose="02010600030101010101" pitchFamily="2" charset="-122"/>
              <a:ea typeface="宋体" panose="02010600030101010101" pitchFamily="2" charset="-122"/>
            </a:endParaRPr>
          </a:p>
        </p:txBody>
      </p:sp>
      <p:sp>
        <p:nvSpPr>
          <p:cNvPr id="13" name="矩形 12">
            <a:extLst>
              <a:ext uri="{FF2B5EF4-FFF2-40B4-BE49-F238E27FC236}">
                <a16:creationId xmlns:a16="http://schemas.microsoft.com/office/drawing/2014/main" id="{6309B3FA-F0FB-44EF-A4D5-4C85D75C0D64}"/>
              </a:ext>
            </a:extLst>
          </p:cNvPr>
          <p:cNvSpPr/>
          <p:nvPr/>
        </p:nvSpPr>
        <p:spPr>
          <a:xfrm>
            <a:off x="5916569" y="4259343"/>
            <a:ext cx="457020" cy="276999"/>
          </a:xfrm>
          <a:prstGeom prst="rect">
            <a:avLst/>
          </a:prstGeom>
        </p:spPr>
        <p:txBody>
          <a:bodyPr wrap="square">
            <a:spAutoFit/>
          </a:bodyPr>
          <a:lstStyle/>
          <a:p>
            <a:pPr algn="ctr"/>
            <a:r>
              <a:rPr lang="en-US" altLang="zh-CN" sz="1200">
                <a:latin typeface="宋体" panose="02010600030101010101" pitchFamily="2" charset="-122"/>
                <a:ea typeface="宋体" panose="02010600030101010101" pitchFamily="2" charset="-122"/>
              </a:rPr>
              <a:t>0°</a:t>
            </a:r>
            <a:endParaRPr lang="zh-CN" altLang="en-US" sz="1200">
              <a:latin typeface="宋体" panose="02010600030101010101" pitchFamily="2" charset="-122"/>
              <a:ea typeface="宋体" panose="02010600030101010101" pitchFamily="2" charset="-122"/>
            </a:endParaRPr>
          </a:p>
        </p:txBody>
      </p:sp>
      <p:sp>
        <p:nvSpPr>
          <p:cNvPr id="14" name="矩形 13">
            <a:extLst>
              <a:ext uri="{FF2B5EF4-FFF2-40B4-BE49-F238E27FC236}">
                <a16:creationId xmlns:a16="http://schemas.microsoft.com/office/drawing/2014/main" id="{64DAC83B-5783-43CE-9C15-2A74D51E7DCB}"/>
              </a:ext>
            </a:extLst>
          </p:cNvPr>
          <p:cNvSpPr/>
          <p:nvPr/>
        </p:nvSpPr>
        <p:spPr>
          <a:xfrm>
            <a:off x="7541429" y="2677887"/>
            <a:ext cx="1265594" cy="276999"/>
          </a:xfrm>
          <a:prstGeom prst="rect">
            <a:avLst/>
          </a:prstGeom>
        </p:spPr>
        <p:txBody>
          <a:bodyPr wrap="square">
            <a:spAutoFit/>
          </a:bodyPr>
          <a:lstStyle/>
          <a:p>
            <a:pPr algn="ctr"/>
            <a:r>
              <a:rPr lang="en-US" altLang="zh-CN" sz="1200">
                <a:latin typeface="宋体" panose="02010600030101010101" pitchFamily="2" charset="-122"/>
                <a:ea typeface="宋体" panose="02010600030101010101" pitchFamily="2" charset="-122"/>
              </a:rPr>
              <a:t>Ray-parameter</a:t>
            </a:r>
            <a:endParaRPr lang="zh-CN" altLang="en-US" sz="1200">
              <a:latin typeface="宋体" panose="02010600030101010101" pitchFamily="2" charset="-122"/>
              <a:ea typeface="宋体" panose="02010600030101010101" pitchFamily="2" charset="-122"/>
            </a:endParaRPr>
          </a:p>
        </p:txBody>
      </p:sp>
      <p:sp>
        <p:nvSpPr>
          <p:cNvPr id="15" name="矩形 14">
            <a:extLst>
              <a:ext uri="{FF2B5EF4-FFF2-40B4-BE49-F238E27FC236}">
                <a16:creationId xmlns:a16="http://schemas.microsoft.com/office/drawing/2014/main" id="{CC8E89F6-1B7D-45FD-9679-8E1FF08901D1}"/>
              </a:ext>
            </a:extLst>
          </p:cNvPr>
          <p:cNvSpPr/>
          <p:nvPr/>
        </p:nvSpPr>
        <p:spPr>
          <a:xfrm>
            <a:off x="7750150" y="4397843"/>
            <a:ext cx="1031876" cy="276999"/>
          </a:xfrm>
          <a:prstGeom prst="rect">
            <a:avLst/>
          </a:prstGeom>
        </p:spPr>
        <p:txBody>
          <a:bodyPr wrap="square">
            <a:spAutoFit/>
          </a:bodyPr>
          <a:lstStyle/>
          <a:p>
            <a:pPr algn="ctr"/>
            <a:r>
              <a:rPr lang="en-US" altLang="zh-CN" sz="1200">
                <a:latin typeface="宋体" panose="02010600030101010101" pitchFamily="2" charset="-122"/>
                <a:ea typeface="宋体" panose="02010600030101010101" pitchFamily="2" charset="-122"/>
              </a:rPr>
              <a:t>0.070 s/km</a:t>
            </a:r>
            <a:endParaRPr lang="zh-CN" altLang="en-US" sz="1200">
              <a:latin typeface="宋体" panose="02010600030101010101" pitchFamily="2" charset="-122"/>
              <a:ea typeface="宋体" panose="02010600030101010101" pitchFamily="2" charset="-122"/>
            </a:endParaRPr>
          </a:p>
        </p:txBody>
      </p:sp>
      <p:sp>
        <p:nvSpPr>
          <p:cNvPr id="16" name="矩形 15">
            <a:extLst>
              <a:ext uri="{FF2B5EF4-FFF2-40B4-BE49-F238E27FC236}">
                <a16:creationId xmlns:a16="http://schemas.microsoft.com/office/drawing/2014/main" id="{FB0CF288-C011-4BF1-ABE6-55BF0113F35A}"/>
              </a:ext>
            </a:extLst>
          </p:cNvPr>
          <p:cNvSpPr/>
          <p:nvPr/>
        </p:nvSpPr>
        <p:spPr>
          <a:xfrm>
            <a:off x="7745635" y="4847587"/>
            <a:ext cx="1031876" cy="276999"/>
          </a:xfrm>
          <a:prstGeom prst="rect">
            <a:avLst/>
          </a:prstGeom>
        </p:spPr>
        <p:txBody>
          <a:bodyPr wrap="square">
            <a:spAutoFit/>
          </a:bodyPr>
          <a:lstStyle/>
          <a:p>
            <a:pPr algn="ctr"/>
            <a:r>
              <a:rPr lang="en-US" altLang="zh-CN" sz="1200">
                <a:latin typeface="宋体" panose="02010600030101010101" pitchFamily="2" charset="-122"/>
                <a:ea typeface="宋体" panose="02010600030101010101" pitchFamily="2" charset="-122"/>
              </a:rPr>
              <a:t>0.065 s/km</a:t>
            </a:r>
            <a:endParaRPr lang="zh-CN" altLang="en-US" sz="1200">
              <a:latin typeface="宋体" panose="02010600030101010101" pitchFamily="2" charset="-122"/>
              <a:ea typeface="宋体" panose="02010600030101010101" pitchFamily="2" charset="-122"/>
            </a:endParaRPr>
          </a:p>
        </p:txBody>
      </p:sp>
      <p:sp>
        <p:nvSpPr>
          <p:cNvPr id="17" name="矩形 16">
            <a:extLst>
              <a:ext uri="{FF2B5EF4-FFF2-40B4-BE49-F238E27FC236}">
                <a16:creationId xmlns:a16="http://schemas.microsoft.com/office/drawing/2014/main" id="{39EF0AC6-CB65-46A6-AAEA-5300BDE6FBA3}"/>
              </a:ext>
            </a:extLst>
          </p:cNvPr>
          <p:cNvSpPr/>
          <p:nvPr/>
        </p:nvSpPr>
        <p:spPr>
          <a:xfrm>
            <a:off x="7745635" y="5354776"/>
            <a:ext cx="1031876" cy="276999"/>
          </a:xfrm>
          <a:prstGeom prst="rect">
            <a:avLst/>
          </a:prstGeom>
        </p:spPr>
        <p:txBody>
          <a:bodyPr wrap="square">
            <a:spAutoFit/>
          </a:bodyPr>
          <a:lstStyle/>
          <a:p>
            <a:pPr algn="ctr"/>
            <a:r>
              <a:rPr lang="en-US" altLang="zh-CN" sz="1200">
                <a:latin typeface="宋体" panose="02010600030101010101" pitchFamily="2" charset="-122"/>
                <a:ea typeface="宋体" panose="02010600030101010101" pitchFamily="2" charset="-122"/>
              </a:rPr>
              <a:t>0.060 s/km</a:t>
            </a:r>
            <a:endParaRPr lang="zh-CN" altLang="en-US" sz="120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75174013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2079</TotalTime>
  <Words>1359</Words>
  <Application>Microsoft Office PowerPoint</Application>
  <PresentationFormat>宽屏</PresentationFormat>
  <Paragraphs>88</Paragraphs>
  <Slides>24</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等线</vt:lpstr>
      <vt:lpstr>等线 Light</vt:lpstr>
      <vt:lpstr>宋体</vt:lpstr>
      <vt:lpstr>Arial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76</cp:revision>
  <dcterms:created xsi:type="dcterms:W3CDTF">2025-11-12T14:16:33Z</dcterms:created>
  <dcterms:modified xsi:type="dcterms:W3CDTF">2025-11-27T10:41:26Z</dcterms:modified>
</cp:coreProperties>
</file>