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7"/>
  </p:handoutMasterIdLst>
  <p:sldIdLst>
    <p:sldId id="257" r:id="rId3"/>
    <p:sldId id="258" r:id="rId4"/>
    <p:sldId id="261" r:id="rId5"/>
    <p:sldId id="260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89" r:id="rId36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3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7"/>
        <p:guide pos="38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4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4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4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4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4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74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4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4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/>
      <p:sp>
        <p:nvSpPr>
          <p:cNvPr id="104859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59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什么是应力降？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/>
      <p:sp>
        <p:nvSpPr>
          <p:cNvPr id="1048594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595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什么是应力降？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/>
      <p:sp>
        <p:nvSpPr>
          <p:cNvPr id="1048599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60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应力降存在显著的区域横向变化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/>
      <p:sp>
        <p:nvSpPr>
          <p:cNvPr id="1048608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609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689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48690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1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92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712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8713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14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5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17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8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719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2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2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2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104872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104872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2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2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31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32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104873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104873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73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3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1048738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104870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710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700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1048701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6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7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1.wmf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76.xml"/><Relationship Id="rId1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4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21.wmf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77.xml"/><Relationship Id="rId10" Type="http://schemas.openxmlformats.org/officeDocument/2006/relationships/image" Target="../media/image27.png"/><Relationship Id="rId1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1.wmf"/><Relationship Id="rId13" Type="http://schemas.openxmlformats.org/officeDocument/2006/relationships/vmlDrawing" Target="../drawings/vmlDrawing3.v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78.xml"/><Relationship Id="rId10" Type="http://schemas.openxmlformats.org/officeDocument/2006/relationships/image" Target="../media/image24.wmf"/><Relationship Id="rId1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0.wmf"/><Relationship Id="rId1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5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8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9.xml"/><Relationship Id="rId1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0.xml"/><Relationship Id="rId1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1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image" Target="../media/image60.jpeg"/><Relationship Id="rId7" Type="http://schemas.openxmlformats.org/officeDocument/2006/relationships/image" Target="../media/image59.jpe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/>
      <p:sp>
        <p:nvSpPr>
          <p:cNvPr id="1048586" name="文本框 1"/>
          <p:cNvSpPr txBox="1"/>
          <p:nvPr/>
        </p:nvSpPr>
        <p:spPr>
          <a:xfrm>
            <a:off x="199390" y="1721485"/>
            <a:ext cx="11793220" cy="22631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 sz="4800"/>
              <a:t>2025 CGU</a:t>
            </a:r>
            <a:endParaRPr lang="en-US" altLang="zh-CN" sz="4800"/>
          </a:p>
          <a:p>
            <a:pPr indent="0" algn="ctr" fontAlgn="auto">
              <a:lnSpc>
                <a:spcPct val="150000"/>
              </a:lnSpc>
            </a:pPr>
            <a:r>
              <a:rPr lang="zh-CN" altLang="en-US" sz="4800"/>
              <a:t>机器学习方法探究某个地震特征的控制因素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/>
      <p:pic>
        <p:nvPicPr>
          <p:cNvPr id="2097152" name="图片 4"/>
          <p:cNvPicPr>
            <a:picLocks noChangeAspect="1"/>
          </p:cNvPicPr>
          <p:nvPr/>
        </p:nvPicPr>
        <p:blipFill>
          <a:blip r:embed="rId1"/>
          <a:srcRect l="848" r="1877" b="6040"/>
          <a:stretch>
            <a:fillRect/>
          </a:stretch>
        </p:blipFill>
        <p:spPr>
          <a:xfrm>
            <a:off x="447675" y="220345"/>
            <a:ext cx="7140575" cy="3546475"/>
          </a:xfrm>
          <a:prstGeom prst="rect">
            <a:avLst/>
          </a:prstGeom>
        </p:spPr>
      </p:pic>
      <p:pic>
        <p:nvPicPr>
          <p:cNvPr id="2097153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325" y="2477770"/>
            <a:ext cx="6356350" cy="3961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/>
      <p:pic>
        <p:nvPicPr>
          <p:cNvPr id="209716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020" y="220345"/>
            <a:ext cx="10218420" cy="6369050"/>
          </a:xfrm>
          <a:prstGeom prst="rect">
            <a:avLst/>
          </a:prstGeom>
        </p:spPr>
      </p:pic>
      <p:cxnSp>
        <p:nvCxnSpPr>
          <p:cNvPr id="3145729" name="直接连接符 1"/>
          <p:cNvCxnSpPr/>
          <p:nvPr/>
        </p:nvCxnSpPr>
        <p:spPr>
          <a:xfrm>
            <a:off x="2174875" y="3456305"/>
            <a:ext cx="207137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0" name="直接连接符 5"/>
          <p:cNvCxnSpPr/>
          <p:nvPr/>
        </p:nvCxnSpPr>
        <p:spPr>
          <a:xfrm flipV="1">
            <a:off x="3549650" y="4422775"/>
            <a:ext cx="3529330" cy="1016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1" name="直接连接符 6"/>
          <p:cNvCxnSpPr/>
          <p:nvPr/>
        </p:nvCxnSpPr>
        <p:spPr>
          <a:xfrm>
            <a:off x="2174875" y="4745355"/>
            <a:ext cx="1103630" cy="10795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2" name="直接连接符 7"/>
          <p:cNvCxnSpPr/>
          <p:nvPr/>
        </p:nvCxnSpPr>
        <p:spPr>
          <a:xfrm>
            <a:off x="8108315" y="5439410"/>
            <a:ext cx="2436495" cy="10795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3" name="直接连接符 8"/>
          <p:cNvCxnSpPr/>
          <p:nvPr/>
        </p:nvCxnSpPr>
        <p:spPr>
          <a:xfrm flipV="1">
            <a:off x="1779905" y="5763895"/>
            <a:ext cx="8775065" cy="101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4" name="直接连接符 9"/>
          <p:cNvCxnSpPr/>
          <p:nvPr/>
        </p:nvCxnSpPr>
        <p:spPr>
          <a:xfrm>
            <a:off x="1778635" y="6096635"/>
            <a:ext cx="4038600" cy="10795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62" name="图片 4"/>
          <p:cNvPicPr>
            <a:picLocks noChangeAspect="1"/>
          </p:cNvPicPr>
          <p:nvPr/>
        </p:nvPicPr>
        <p:blipFill>
          <a:blip r:embed="rId2"/>
          <a:srcRect t="30229" r="4444" b="25970"/>
          <a:stretch>
            <a:fillRect/>
          </a:stretch>
        </p:blipFill>
        <p:spPr>
          <a:xfrm>
            <a:off x="799465" y="1518920"/>
            <a:ext cx="10971530" cy="37719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/>
      <p:sp>
        <p:nvSpPr>
          <p:cNvPr id="1048589" name="文本框 6"/>
          <p:cNvSpPr txBox="1"/>
          <p:nvPr/>
        </p:nvSpPr>
        <p:spPr>
          <a:xfrm>
            <a:off x="306705" y="734695"/>
            <a:ext cx="3994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多种地球物理参数</a:t>
            </a:r>
            <a:endParaRPr lang="zh-CN" altLang="en-US" sz="2400"/>
          </a:p>
        </p:txBody>
      </p:sp>
      <p:sp>
        <p:nvSpPr>
          <p:cNvPr id="1048590" name="椭圆 7"/>
          <p:cNvSpPr/>
          <p:nvPr/>
        </p:nvSpPr>
        <p:spPr>
          <a:xfrm>
            <a:off x="7698740" y="2490470"/>
            <a:ext cx="1558290" cy="581660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15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895" y="1750060"/>
            <a:ext cx="3999230" cy="3357245"/>
          </a:xfrm>
          <a:prstGeom prst="rect">
            <a:avLst/>
          </a:prstGeom>
        </p:spPr>
      </p:pic>
      <p:pic>
        <p:nvPicPr>
          <p:cNvPr id="209715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580" y="1750695"/>
            <a:ext cx="4038600" cy="3356610"/>
          </a:xfrm>
          <a:prstGeom prst="rect">
            <a:avLst/>
          </a:prstGeom>
        </p:spPr>
      </p:pic>
      <p:pic>
        <p:nvPicPr>
          <p:cNvPr id="2097160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5" y="1819275"/>
            <a:ext cx="3842385" cy="3288030"/>
          </a:xfrm>
          <a:prstGeom prst="rect">
            <a:avLst/>
          </a:prstGeom>
        </p:spPr>
      </p:pic>
      <p:sp>
        <p:nvSpPr>
          <p:cNvPr id="1048591" name="文本框 15"/>
          <p:cNvSpPr txBox="1"/>
          <p:nvPr/>
        </p:nvSpPr>
        <p:spPr>
          <a:xfrm>
            <a:off x="9644380" y="623125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Hauksson,2014</a:t>
            </a:r>
            <a:endParaRPr lang="en-US" altLang="zh-CN" i="1"/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/>
      <p:pic>
        <p:nvPicPr>
          <p:cNvPr id="2097154" name="图片 1"/>
          <p:cNvPicPr>
            <a:picLocks noChangeAspect="1"/>
          </p:cNvPicPr>
          <p:nvPr/>
        </p:nvPicPr>
        <p:blipFill>
          <a:blip r:embed="rId1"/>
          <a:srcRect l="53705" t="33813" r="12326" b="20130"/>
          <a:stretch>
            <a:fillRect/>
          </a:stretch>
        </p:blipFill>
        <p:spPr>
          <a:xfrm>
            <a:off x="221615" y="1401445"/>
            <a:ext cx="4333240" cy="4406900"/>
          </a:xfrm>
          <a:prstGeom prst="rect">
            <a:avLst/>
          </a:prstGeom>
        </p:spPr>
      </p:pic>
      <p:pic>
        <p:nvPicPr>
          <p:cNvPr id="2097155" name="图片 5"/>
          <p:cNvPicPr>
            <a:picLocks noChangeAspect="1"/>
          </p:cNvPicPr>
          <p:nvPr/>
        </p:nvPicPr>
        <p:blipFill>
          <a:blip r:embed="rId2"/>
          <a:srcRect t="27958" b="10509"/>
          <a:stretch>
            <a:fillRect/>
          </a:stretch>
        </p:blipFill>
        <p:spPr>
          <a:xfrm>
            <a:off x="4669155" y="1401445"/>
            <a:ext cx="7617460" cy="3515360"/>
          </a:xfrm>
          <a:prstGeom prst="rect">
            <a:avLst/>
          </a:prstGeom>
        </p:spPr>
      </p:pic>
      <p:sp>
        <p:nvSpPr>
          <p:cNvPr id="1048587" name="文本框 6"/>
          <p:cNvSpPr txBox="1"/>
          <p:nvPr/>
        </p:nvSpPr>
        <p:spPr>
          <a:xfrm>
            <a:off x="306705" y="734695"/>
            <a:ext cx="3664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多种地球物理参数</a:t>
            </a:r>
            <a:endParaRPr lang="zh-CN" altLang="en-US" sz="2400"/>
          </a:p>
        </p:txBody>
      </p:sp>
      <p:sp>
        <p:nvSpPr>
          <p:cNvPr id="1048588" name="椭圆 7"/>
          <p:cNvSpPr/>
          <p:nvPr/>
        </p:nvSpPr>
        <p:spPr>
          <a:xfrm>
            <a:off x="7698740" y="2490470"/>
            <a:ext cx="1558290" cy="581660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728" name="直接连接符 8"/>
          <p:cNvCxnSpPr/>
          <p:nvPr/>
        </p:nvCxnSpPr>
        <p:spPr>
          <a:xfrm>
            <a:off x="349250" y="5172075"/>
            <a:ext cx="2000250" cy="254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56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640" y="5022215"/>
            <a:ext cx="6948805" cy="876300"/>
          </a:xfrm>
          <a:prstGeom prst="rect">
            <a:avLst/>
          </a:prstGeom>
        </p:spPr>
      </p:pic>
      <p:pic>
        <p:nvPicPr>
          <p:cNvPr id="2097157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825" y="3675380"/>
            <a:ext cx="1231900" cy="1905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/>
      <p:pic>
        <p:nvPicPr>
          <p:cNvPr id="209716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020" y="220345"/>
            <a:ext cx="10218420" cy="6369050"/>
          </a:xfrm>
          <a:prstGeom prst="rect">
            <a:avLst/>
          </a:prstGeom>
        </p:spPr>
      </p:pic>
      <p:cxnSp>
        <p:nvCxnSpPr>
          <p:cNvPr id="3145735" name="直接连接符 1"/>
          <p:cNvCxnSpPr/>
          <p:nvPr/>
        </p:nvCxnSpPr>
        <p:spPr>
          <a:xfrm>
            <a:off x="2174875" y="3456305"/>
            <a:ext cx="207137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6" name="直接连接符 5"/>
          <p:cNvCxnSpPr/>
          <p:nvPr/>
        </p:nvCxnSpPr>
        <p:spPr>
          <a:xfrm flipV="1">
            <a:off x="3549650" y="4422775"/>
            <a:ext cx="3529330" cy="1016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7" name="直接连接符 6"/>
          <p:cNvCxnSpPr/>
          <p:nvPr/>
        </p:nvCxnSpPr>
        <p:spPr>
          <a:xfrm>
            <a:off x="2174875" y="4745355"/>
            <a:ext cx="1103630" cy="10795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8" name="直接连接符 7"/>
          <p:cNvCxnSpPr/>
          <p:nvPr/>
        </p:nvCxnSpPr>
        <p:spPr>
          <a:xfrm>
            <a:off x="8108315" y="5439410"/>
            <a:ext cx="2436495" cy="10795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39" name="直接连接符 8"/>
          <p:cNvCxnSpPr/>
          <p:nvPr/>
        </p:nvCxnSpPr>
        <p:spPr>
          <a:xfrm flipV="1">
            <a:off x="1779905" y="5763895"/>
            <a:ext cx="8775065" cy="10160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0" name="直接连接符 9"/>
          <p:cNvCxnSpPr/>
          <p:nvPr/>
        </p:nvCxnSpPr>
        <p:spPr>
          <a:xfrm>
            <a:off x="1778635" y="6096635"/>
            <a:ext cx="4038600" cy="10795"/>
          </a:xfrm>
          <a:prstGeom prst="line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59" name=""/>
        <p:cNvGrpSpPr/>
        <p:nvPr/>
      </p:nvGrpSpPr>
      <p:grpSpPr/>
      <p:pic>
        <p:nvPicPr>
          <p:cNvPr id="2097164" name="Main graphic"/>
          <p:cNvPicPr/>
          <p:nvPr/>
        </p:nvPicPr>
        <p:blipFill>
          <a:blip r:embed="rId1"/>
          <a:stretch>
            <a:fillRect/>
          </a:stretch>
        </p:blipFill>
        <p:spPr>
          <a:xfrm>
            <a:off x="91440" y="1384300"/>
            <a:ext cx="6590030" cy="4289425"/>
          </a:xfrm>
          <a:prstGeom prst="rect">
            <a:avLst/>
          </a:prstGeom>
          <a:ln>
            <a:noFill/>
          </a:ln>
        </p:spPr>
      </p:pic>
      <p:pic>
        <p:nvPicPr>
          <p:cNvPr id="2097165" name="Main graphic"/>
          <p:cNvPicPr/>
          <p:nvPr/>
        </p:nvPicPr>
        <p:blipFill>
          <a:blip r:embed="rId2"/>
          <a:stretch>
            <a:fillRect/>
          </a:stretch>
        </p:blipFill>
        <p:spPr>
          <a:xfrm>
            <a:off x="7013575" y="1301115"/>
            <a:ext cx="4523740" cy="4372610"/>
          </a:xfrm>
          <a:prstGeom prst="rect">
            <a:avLst/>
          </a:prstGeom>
          <a:ln>
            <a:noFill/>
          </a:ln>
        </p:spPr>
      </p:pic>
      <p:sp>
        <p:nvSpPr>
          <p:cNvPr id="1048596" name="文本框 1"/>
          <p:cNvSpPr txBox="1"/>
          <p:nvPr/>
        </p:nvSpPr>
        <p:spPr>
          <a:xfrm>
            <a:off x="1877060" y="624522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Denolle and Shearer,2016</a:t>
            </a:r>
            <a:endParaRPr lang="en-US" altLang="zh-CN" i="1"/>
          </a:p>
        </p:txBody>
      </p:sp>
      <p:sp>
        <p:nvSpPr>
          <p:cNvPr id="1048597" name="文本框 4"/>
          <p:cNvSpPr txBox="1"/>
          <p:nvPr/>
        </p:nvSpPr>
        <p:spPr>
          <a:xfrm>
            <a:off x="7766050" y="624522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Shearer et al.,2006</a:t>
            </a:r>
            <a:endParaRPr lang="en-US" altLang="zh-CN" i="1"/>
          </a:p>
        </p:txBody>
      </p:sp>
      <p:sp>
        <p:nvSpPr>
          <p:cNvPr id="1048598" name="文本框 6"/>
          <p:cNvSpPr txBox="1"/>
          <p:nvPr/>
        </p:nvSpPr>
        <p:spPr>
          <a:xfrm>
            <a:off x="916940" y="501650"/>
            <a:ext cx="49523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应力降存在显著的区域横向变化</a:t>
            </a:r>
            <a:endParaRPr lang="zh-CN" altLang="en-US" sz="2400"/>
          </a:p>
        </p:txBody>
      </p:sp>
    </p:spTree>
    <p:custDataLst>
      <p:tags r:id="rId3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/>
      <p:sp>
        <p:nvSpPr>
          <p:cNvPr id="1048601" name="文本框 1"/>
          <p:cNvSpPr txBox="1"/>
          <p:nvPr/>
        </p:nvSpPr>
        <p:spPr>
          <a:xfrm>
            <a:off x="528955" y="447675"/>
            <a:ext cx="1849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研究数据：</a:t>
            </a:r>
            <a:endParaRPr lang="zh-CN" altLang="en-US" sz="2400"/>
          </a:p>
        </p:txBody>
      </p:sp>
      <p:pic>
        <p:nvPicPr>
          <p:cNvPr id="209716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" y="1057275"/>
            <a:ext cx="3985260" cy="3816350"/>
          </a:xfrm>
          <a:prstGeom prst="rect">
            <a:avLst/>
          </a:prstGeom>
        </p:spPr>
      </p:pic>
      <p:pic>
        <p:nvPicPr>
          <p:cNvPr id="2097167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985" y="1020445"/>
            <a:ext cx="4112260" cy="3801110"/>
          </a:xfrm>
          <a:prstGeom prst="rect">
            <a:avLst/>
          </a:prstGeom>
        </p:spPr>
      </p:pic>
      <p:pic>
        <p:nvPicPr>
          <p:cNvPr id="209716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920" y="965835"/>
            <a:ext cx="4159885" cy="3781425"/>
          </a:xfrm>
          <a:prstGeom prst="rect">
            <a:avLst/>
          </a:prstGeom>
        </p:spPr>
      </p:pic>
      <p:sp>
        <p:nvSpPr>
          <p:cNvPr id="1048602" name="文本框 4"/>
          <p:cNvSpPr txBox="1"/>
          <p:nvPr/>
        </p:nvSpPr>
        <p:spPr>
          <a:xfrm>
            <a:off x="1051560" y="495363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Shearer et al.,2006</a:t>
            </a:r>
            <a:endParaRPr lang="en-US" altLang="zh-CN" i="1"/>
          </a:p>
        </p:txBody>
      </p:sp>
      <p:sp>
        <p:nvSpPr>
          <p:cNvPr id="1048603" name="文本框 10"/>
          <p:cNvSpPr txBox="1"/>
          <p:nvPr/>
        </p:nvSpPr>
        <p:spPr>
          <a:xfrm>
            <a:off x="5001895" y="487362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Shearer et al.,2022</a:t>
            </a:r>
            <a:endParaRPr lang="en-US" altLang="zh-CN" i="1"/>
          </a:p>
        </p:txBody>
      </p:sp>
      <p:sp>
        <p:nvSpPr>
          <p:cNvPr id="1048604" name="文本框 11"/>
          <p:cNvSpPr txBox="1"/>
          <p:nvPr/>
        </p:nvSpPr>
        <p:spPr>
          <a:xfrm>
            <a:off x="8634095" y="487362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Shearer et al.,2022</a:t>
            </a:r>
            <a:endParaRPr lang="en-US" altLang="zh-CN" i="1"/>
          </a:p>
        </p:txBody>
      </p:sp>
      <p:sp>
        <p:nvSpPr>
          <p:cNvPr id="1048605" name="文本框 12"/>
          <p:cNvSpPr txBox="1"/>
          <p:nvPr/>
        </p:nvSpPr>
        <p:spPr>
          <a:xfrm>
            <a:off x="723900" y="5387340"/>
            <a:ext cx="290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约</a:t>
            </a:r>
            <a:r>
              <a:rPr lang="en-US" altLang="zh-CN"/>
              <a:t>10</a:t>
            </a:r>
            <a:r>
              <a:rPr lang="zh-CN" altLang="en-US"/>
              <a:t>万个</a:t>
            </a:r>
            <a:r>
              <a:rPr lang="en-US" altLang="zh-CN"/>
              <a:t>M1.5-4</a:t>
            </a:r>
            <a:r>
              <a:rPr lang="zh-CN" altLang="en-US"/>
              <a:t>地震</a:t>
            </a:r>
            <a:endParaRPr lang="zh-CN" altLang="en-US"/>
          </a:p>
        </p:txBody>
      </p:sp>
      <p:sp>
        <p:nvSpPr>
          <p:cNvPr id="1048606" name="文本框 13"/>
          <p:cNvSpPr txBox="1"/>
          <p:nvPr/>
        </p:nvSpPr>
        <p:spPr>
          <a:xfrm>
            <a:off x="4888865" y="5382895"/>
            <a:ext cx="290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约</a:t>
            </a:r>
            <a:r>
              <a:rPr lang="en-US" altLang="zh-CN"/>
              <a:t>6</a:t>
            </a:r>
            <a:r>
              <a:rPr lang="zh-CN" altLang="en-US"/>
              <a:t>万个</a:t>
            </a:r>
            <a:r>
              <a:rPr lang="en-US" altLang="zh-CN"/>
              <a:t>M1.5-3</a:t>
            </a:r>
            <a:r>
              <a:rPr lang="zh-CN" altLang="en-US"/>
              <a:t>地震</a:t>
            </a:r>
            <a:endParaRPr lang="zh-CN" altLang="en-US"/>
          </a:p>
        </p:txBody>
      </p:sp>
      <p:sp>
        <p:nvSpPr>
          <p:cNvPr id="1048607" name="文本框 14"/>
          <p:cNvSpPr txBox="1"/>
          <p:nvPr/>
        </p:nvSpPr>
        <p:spPr>
          <a:xfrm>
            <a:off x="8923020" y="5368290"/>
            <a:ext cx="290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约</a:t>
            </a:r>
            <a:r>
              <a:rPr lang="en-US" altLang="zh-CN"/>
              <a:t>2.8</a:t>
            </a:r>
            <a:r>
              <a:rPr lang="zh-CN" altLang="en-US"/>
              <a:t>万个</a:t>
            </a:r>
            <a:r>
              <a:rPr lang="en-US" altLang="zh-CN"/>
              <a:t>M2-4</a:t>
            </a:r>
            <a:r>
              <a:rPr lang="zh-CN" altLang="en-US"/>
              <a:t>地震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/>
      <p:pic>
        <p:nvPicPr>
          <p:cNvPr id="2097169" name="图片 1"/>
          <p:cNvPicPr>
            <a:picLocks noChangeAspect="1"/>
          </p:cNvPicPr>
          <p:nvPr/>
        </p:nvPicPr>
        <p:blipFill>
          <a:blip r:embed="rId1"/>
          <a:srcRect l="13208" t="46446" r="5111" b="8102"/>
          <a:stretch>
            <a:fillRect/>
          </a:stretch>
        </p:blipFill>
        <p:spPr>
          <a:xfrm>
            <a:off x="459740" y="854710"/>
            <a:ext cx="11272520" cy="4704715"/>
          </a:xfrm>
          <a:prstGeom prst="rect">
            <a:avLst/>
          </a:prstGeom>
        </p:spPr>
      </p:pic>
      <p:sp>
        <p:nvSpPr>
          <p:cNvPr id="1048610" name="文本框 2"/>
          <p:cNvSpPr txBox="1"/>
          <p:nvPr/>
        </p:nvSpPr>
        <p:spPr>
          <a:xfrm>
            <a:off x="5815330" y="5803900"/>
            <a:ext cx="5201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选取</a:t>
            </a:r>
            <a:r>
              <a:rPr lang="en-US" altLang="zh-CN" sz="2400"/>
              <a:t>6-12km</a:t>
            </a:r>
            <a:r>
              <a:rPr lang="zh-CN" altLang="en-US" sz="2400"/>
              <a:t>，减轻深度变化影响</a:t>
            </a:r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/>
      <p:pic>
        <p:nvPicPr>
          <p:cNvPr id="2097170" name="图片 1"/>
          <p:cNvPicPr>
            <a:picLocks noChangeAspect="1"/>
          </p:cNvPicPr>
          <p:nvPr/>
        </p:nvPicPr>
        <p:blipFill>
          <a:blip r:embed="rId1"/>
          <a:srcRect l="53705" t="33813" r="12326" b="20130"/>
          <a:stretch>
            <a:fillRect/>
          </a:stretch>
        </p:blipFill>
        <p:spPr>
          <a:xfrm>
            <a:off x="221615" y="1401445"/>
            <a:ext cx="4333240" cy="4406900"/>
          </a:xfrm>
          <a:prstGeom prst="rect">
            <a:avLst/>
          </a:prstGeom>
        </p:spPr>
      </p:pic>
      <p:pic>
        <p:nvPicPr>
          <p:cNvPr id="2097171" name="图片 5"/>
          <p:cNvPicPr>
            <a:picLocks noChangeAspect="1"/>
          </p:cNvPicPr>
          <p:nvPr/>
        </p:nvPicPr>
        <p:blipFill>
          <a:blip r:embed="rId2"/>
          <a:srcRect t="27958" b="10509"/>
          <a:stretch>
            <a:fillRect/>
          </a:stretch>
        </p:blipFill>
        <p:spPr>
          <a:xfrm>
            <a:off x="4669155" y="1401445"/>
            <a:ext cx="7617460" cy="3515360"/>
          </a:xfrm>
          <a:prstGeom prst="rect">
            <a:avLst/>
          </a:prstGeom>
        </p:spPr>
      </p:pic>
      <p:sp>
        <p:nvSpPr>
          <p:cNvPr id="1048611" name="文本框 6"/>
          <p:cNvSpPr txBox="1"/>
          <p:nvPr/>
        </p:nvSpPr>
        <p:spPr>
          <a:xfrm>
            <a:off x="306705" y="734695"/>
            <a:ext cx="3994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多种地球物理参数</a:t>
            </a:r>
            <a:endParaRPr lang="zh-CN" altLang="en-US" sz="2400"/>
          </a:p>
        </p:txBody>
      </p:sp>
      <p:sp>
        <p:nvSpPr>
          <p:cNvPr id="1048612" name="椭圆 7"/>
          <p:cNvSpPr/>
          <p:nvPr/>
        </p:nvSpPr>
        <p:spPr>
          <a:xfrm>
            <a:off x="7698740" y="2490470"/>
            <a:ext cx="1558290" cy="581660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145741" name="直接连接符 8"/>
          <p:cNvCxnSpPr/>
          <p:nvPr/>
        </p:nvCxnSpPr>
        <p:spPr>
          <a:xfrm>
            <a:off x="349250" y="5172075"/>
            <a:ext cx="2000250" cy="254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72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640" y="5022215"/>
            <a:ext cx="6948805" cy="8763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/>
      <p:pic>
        <p:nvPicPr>
          <p:cNvPr id="2097173" name="图片 3"/>
          <p:cNvPicPr>
            <a:picLocks noChangeAspect="1"/>
          </p:cNvPicPr>
          <p:nvPr/>
        </p:nvPicPr>
        <p:blipFill>
          <a:blip r:embed="rId1"/>
          <a:srcRect t="35355" r="46967" b="9472"/>
          <a:stretch>
            <a:fillRect/>
          </a:stretch>
        </p:blipFill>
        <p:spPr>
          <a:xfrm>
            <a:off x="208915" y="1390650"/>
            <a:ext cx="5223510" cy="4076065"/>
          </a:xfrm>
          <a:prstGeom prst="rect">
            <a:avLst/>
          </a:prstGeom>
        </p:spPr>
      </p:pic>
      <p:sp>
        <p:nvSpPr>
          <p:cNvPr id="1048613" name="文本框 2"/>
          <p:cNvSpPr txBox="1"/>
          <p:nvPr/>
        </p:nvSpPr>
        <p:spPr>
          <a:xfrm>
            <a:off x="361950" y="680085"/>
            <a:ext cx="2513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SHAP</a:t>
            </a:r>
            <a:r>
              <a:rPr lang="zh-CN" altLang="en-US" sz="2400"/>
              <a:t>值解释</a:t>
            </a:r>
            <a:endParaRPr lang="zh-CN" altLang="en-US" sz="2400"/>
          </a:p>
        </p:txBody>
      </p:sp>
      <p:pic>
        <p:nvPicPr>
          <p:cNvPr id="2097174" name="图片 5"/>
          <p:cNvPicPr>
            <a:picLocks noChangeAspect="1"/>
          </p:cNvPicPr>
          <p:nvPr/>
        </p:nvPicPr>
        <p:blipFill>
          <a:blip r:embed="rId1"/>
          <a:srcRect l="48916" t="36745" r="8722" b="9472"/>
          <a:stretch>
            <a:fillRect/>
          </a:stretch>
        </p:blipFill>
        <p:spPr>
          <a:xfrm>
            <a:off x="8736965" y="137160"/>
            <a:ext cx="2995295" cy="2852420"/>
          </a:xfrm>
          <a:prstGeom prst="rect">
            <a:avLst/>
          </a:prstGeom>
        </p:spPr>
      </p:pic>
      <p:pic>
        <p:nvPicPr>
          <p:cNvPr id="2097175" name="图片 7"/>
          <p:cNvPicPr>
            <a:picLocks noChangeAspect="1"/>
          </p:cNvPicPr>
          <p:nvPr/>
        </p:nvPicPr>
        <p:blipFill>
          <a:blip r:embed="rId2"/>
          <a:srcRect l="8177" t="33208" r="15332" b="9991"/>
          <a:stretch>
            <a:fillRect/>
          </a:stretch>
        </p:blipFill>
        <p:spPr>
          <a:xfrm>
            <a:off x="5575300" y="3176905"/>
            <a:ext cx="6156960" cy="3429000"/>
          </a:xfrm>
          <a:prstGeom prst="rect">
            <a:avLst/>
          </a:prstGeom>
        </p:spPr>
      </p:pic>
      <p:sp>
        <p:nvSpPr>
          <p:cNvPr id="1048614" name="文本框 8"/>
          <p:cNvSpPr txBox="1"/>
          <p:nvPr/>
        </p:nvSpPr>
        <p:spPr>
          <a:xfrm>
            <a:off x="6633845" y="388620"/>
            <a:ext cx="2513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应力降预测</a:t>
            </a:r>
            <a:endParaRPr lang="zh-CN" altLang="en-US" sz="2400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/>
      <p:sp>
        <p:nvSpPr>
          <p:cNvPr id="1048615" name="文本框 2"/>
          <p:cNvSpPr txBox="1"/>
          <p:nvPr/>
        </p:nvSpPr>
        <p:spPr>
          <a:xfrm>
            <a:off x="427990" y="624205"/>
            <a:ext cx="5266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考虑不同深度应力降的主要控制因素</a:t>
            </a:r>
            <a:endParaRPr lang="zh-CN" altLang="en-US" sz="2400"/>
          </a:p>
        </p:txBody>
      </p:sp>
      <p:pic>
        <p:nvPicPr>
          <p:cNvPr id="2097176" name="图片 3"/>
          <p:cNvPicPr>
            <a:picLocks noChangeAspect="1"/>
          </p:cNvPicPr>
          <p:nvPr/>
        </p:nvPicPr>
        <p:blipFill>
          <a:blip r:embed="rId1"/>
          <a:srcRect l="3435" t="32436" r="55530" b="19579"/>
          <a:stretch>
            <a:fillRect/>
          </a:stretch>
        </p:blipFill>
        <p:spPr>
          <a:xfrm>
            <a:off x="340995" y="1574800"/>
            <a:ext cx="5231130" cy="4587875"/>
          </a:xfrm>
          <a:prstGeom prst="rect">
            <a:avLst/>
          </a:prstGeom>
        </p:spPr>
      </p:pic>
      <p:pic>
        <p:nvPicPr>
          <p:cNvPr id="2097177" name="图片 4"/>
          <p:cNvPicPr>
            <a:picLocks noChangeAspect="1"/>
          </p:cNvPicPr>
          <p:nvPr/>
        </p:nvPicPr>
        <p:blipFill>
          <a:blip r:embed="rId1"/>
          <a:srcRect l="44360" t="26584" r="15855" b="16778"/>
          <a:stretch>
            <a:fillRect/>
          </a:stretch>
        </p:blipFill>
        <p:spPr>
          <a:xfrm>
            <a:off x="5910580" y="233045"/>
            <a:ext cx="5986780" cy="63919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/>
      <p:sp>
        <p:nvSpPr>
          <p:cNvPr id="1048616" name="文本框 2"/>
          <p:cNvSpPr txBox="1"/>
          <p:nvPr/>
        </p:nvSpPr>
        <p:spPr>
          <a:xfrm>
            <a:off x="427990" y="624205"/>
            <a:ext cx="52666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考虑不同深度应力降的主要控制因素</a:t>
            </a:r>
            <a:endParaRPr lang="zh-CN" altLang="en-US" sz="2400"/>
          </a:p>
        </p:txBody>
      </p:sp>
      <p:pic>
        <p:nvPicPr>
          <p:cNvPr id="2097178" name="图片 1"/>
          <p:cNvPicPr>
            <a:picLocks noChangeAspect="1"/>
          </p:cNvPicPr>
          <p:nvPr/>
        </p:nvPicPr>
        <p:blipFill>
          <a:blip r:embed="rId1"/>
          <a:srcRect l="15403" t="38903" r="12458" b="6731"/>
          <a:stretch>
            <a:fillRect/>
          </a:stretch>
        </p:blipFill>
        <p:spPr>
          <a:xfrm>
            <a:off x="996950" y="1084580"/>
            <a:ext cx="9684385" cy="54737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/>
      <p:sp>
        <p:nvSpPr>
          <p:cNvPr id="1048617" name="文本框 2"/>
          <p:cNvSpPr txBox="1"/>
          <p:nvPr/>
        </p:nvSpPr>
        <p:spPr>
          <a:xfrm>
            <a:off x="869950" y="349250"/>
            <a:ext cx="7117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莫霍深度对应力降变化控制的物理解释</a:t>
            </a:r>
            <a:endParaRPr lang="zh-CN" altLang="en-US" sz="2400"/>
          </a:p>
        </p:txBody>
      </p:sp>
      <p:graphicFrame>
        <p:nvGraphicFramePr>
          <p:cNvPr id="4194304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04000" y="1307465"/>
          <a:ext cx="4611370" cy="659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600200" imgH="228600" progId="Equation.KSEE3">
                  <p:embed/>
                </p:oleObj>
              </mc:Choice>
              <mc:Fallback>
                <p:oleObj name="" r:id="rId1" imgW="16002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04000" y="1307465"/>
                        <a:ext cx="4611370" cy="659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5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0760" y="1106805"/>
          <a:ext cx="114554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368300" imgH="228600" progId="Equation.KSEE3">
                  <p:embed/>
                </p:oleObj>
              </mc:Choice>
              <mc:Fallback>
                <p:oleObj name="" r:id="rId3" imgW="3683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760" y="1106805"/>
                        <a:ext cx="114554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18" name="文本框 10"/>
          <p:cNvSpPr txBox="1"/>
          <p:nvPr/>
        </p:nvSpPr>
        <p:spPr>
          <a:xfrm>
            <a:off x="2845435" y="1231900"/>
            <a:ext cx="1609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地形抬升</a:t>
            </a:r>
            <a:endParaRPr lang="zh-CN" altLang="en-US" sz="2400"/>
          </a:p>
        </p:txBody>
      </p:sp>
      <p:graphicFrame>
        <p:nvGraphicFramePr>
          <p:cNvPr id="4194306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53660" y="1071245"/>
          <a:ext cx="653415" cy="694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203200" imgH="215900" progId="Equation.KSEE3">
                  <p:embed/>
                </p:oleObj>
              </mc:Choice>
              <mc:Fallback>
                <p:oleObj name="" r:id="rId5" imgW="203200" imgH="2159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53660" y="1071245"/>
                        <a:ext cx="653415" cy="694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19" name="右箭头 13"/>
          <p:cNvSpPr/>
          <p:nvPr/>
        </p:nvSpPr>
        <p:spPr>
          <a:xfrm>
            <a:off x="217170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0" name="右箭头 14"/>
          <p:cNvSpPr/>
          <p:nvPr/>
        </p:nvSpPr>
        <p:spPr>
          <a:xfrm>
            <a:off x="438785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1" name="右箭头 15"/>
          <p:cNvSpPr/>
          <p:nvPr/>
        </p:nvSpPr>
        <p:spPr>
          <a:xfrm>
            <a:off x="592074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2" name="文本框 1"/>
          <p:cNvSpPr txBox="1"/>
          <p:nvPr/>
        </p:nvSpPr>
        <p:spPr>
          <a:xfrm>
            <a:off x="1213485" y="2335530"/>
            <a:ext cx="10426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温度</a:t>
            </a:r>
            <a:endParaRPr lang="zh-CN" altLang="en-US" sz="2400"/>
          </a:p>
        </p:txBody>
      </p:sp>
      <p:sp>
        <p:nvSpPr>
          <p:cNvPr id="1048623" name="文本框 3"/>
          <p:cNvSpPr txBox="1"/>
          <p:nvPr/>
        </p:nvSpPr>
        <p:spPr>
          <a:xfrm>
            <a:off x="2741295" y="2359660"/>
            <a:ext cx="2841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岩石脆韧性</a:t>
            </a:r>
            <a:endParaRPr lang="zh-CN" altLang="en-US" sz="2400"/>
          </a:p>
        </p:txBody>
      </p:sp>
      <p:graphicFrame>
        <p:nvGraphicFramePr>
          <p:cNvPr id="4194307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13680" y="2281555"/>
          <a:ext cx="1002665" cy="53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330200" imgH="177165" progId="Equation.KSEE3">
                  <p:embed/>
                </p:oleObj>
              </mc:Choice>
              <mc:Fallback>
                <p:oleObj name="" r:id="rId7" imgW="330200" imgH="177165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13680" y="2281555"/>
                        <a:ext cx="1002665" cy="53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24" name="右箭头 5"/>
          <p:cNvSpPr/>
          <p:nvPr/>
        </p:nvSpPr>
        <p:spPr>
          <a:xfrm rot="5400000">
            <a:off x="1288415" y="193230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5" name="右箭头 6"/>
          <p:cNvSpPr/>
          <p:nvPr/>
        </p:nvSpPr>
        <p:spPr>
          <a:xfrm>
            <a:off x="204660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6" name="右箭头 8"/>
          <p:cNvSpPr/>
          <p:nvPr/>
        </p:nvSpPr>
        <p:spPr>
          <a:xfrm>
            <a:off x="461708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27" name="右箭头 12"/>
          <p:cNvSpPr/>
          <p:nvPr/>
        </p:nvSpPr>
        <p:spPr>
          <a:xfrm rot="19380000">
            <a:off x="6490335" y="211391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183" name="图片 20"/>
          <p:cNvPicPr>
            <a:picLocks noChangeAspect="1"/>
          </p:cNvPicPr>
          <p:nvPr/>
        </p:nvPicPr>
        <p:blipFill>
          <a:blip r:embed="rId9"/>
          <a:srcRect t="43287" r="5368" b="32231"/>
          <a:stretch>
            <a:fillRect/>
          </a:stretch>
        </p:blipFill>
        <p:spPr>
          <a:xfrm>
            <a:off x="503555" y="3313430"/>
            <a:ext cx="11404600" cy="221297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/>
      <p:sp>
        <p:nvSpPr>
          <p:cNvPr id="1048628" name="文本框 2"/>
          <p:cNvSpPr txBox="1"/>
          <p:nvPr/>
        </p:nvSpPr>
        <p:spPr>
          <a:xfrm>
            <a:off x="869950" y="349250"/>
            <a:ext cx="7117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莫霍深度对应力降变化控制的物理解释</a:t>
            </a:r>
            <a:endParaRPr lang="zh-CN" altLang="en-US" sz="2400"/>
          </a:p>
        </p:txBody>
      </p:sp>
      <p:graphicFrame>
        <p:nvGraphicFramePr>
          <p:cNvPr id="419430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04000" y="1307465"/>
          <a:ext cx="4611370" cy="659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600200" imgH="228600" progId="Equation.KSEE3">
                  <p:embed/>
                </p:oleObj>
              </mc:Choice>
              <mc:Fallback>
                <p:oleObj name="" r:id="rId1" imgW="16002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04000" y="1307465"/>
                        <a:ext cx="4611370" cy="659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9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0760" y="1106805"/>
          <a:ext cx="114554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368300" imgH="228600" progId="Equation.KSEE3">
                  <p:embed/>
                </p:oleObj>
              </mc:Choice>
              <mc:Fallback>
                <p:oleObj name="" r:id="rId3" imgW="3683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760" y="1106805"/>
                        <a:ext cx="114554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29" name="文本框 10"/>
          <p:cNvSpPr txBox="1"/>
          <p:nvPr/>
        </p:nvSpPr>
        <p:spPr>
          <a:xfrm>
            <a:off x="2845435" y="1231900"/>
            <a:ext cx="1609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地形抬升</a:t>
            </a:r>
            <a:endParaRPr lang="zh-CN" altLang="en-US" sz="2400"/>
          </a:p>
        </p:txBody>
      </p:sp>
      <p:graphicFrame>
        <p:nvGraphicFramePr>
          <p:cNvPr id="4194310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53660" y="1071245"/>
          <a:ext cx="653415" cy="694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203200" imgH="215900" progId="Equation.KSEE3">
                  <p:embed/>
                </p:oleObj>
              </mc:Choice>
              <mc:Fallback>
                <p:oleObj name="" r:id="rId5" imgW="203200" imgH="2159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53660" y="1071245"/>
                        <a:ext cx="653415" cy="694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30" name="右箭头 13"/>
          <p:cNvSpPr/>
          <p:nvPr/>
        </p:nvSpPr>
        <p:spPr>
          <a:xfrm>
            <a:off x="217170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1" name="右箭头 14"/>
          <p:cNvSpPr/>
          <p:nvPr/>
        </p:nvSpPr>
        <p:spPr>
          <a:xfrm>
            <a:off x="438785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2" name="右箭头 15"/>
          <p:cNvSpPr/>
          <p:nvPr/>
        </p:nvSpPr>
        <p:spPr>
          <a:xfrm>
            <a:off x="592074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3" name="文本框 1"/>
          <p:cNvSpPr txBox="1"/>
          <p:nvPr/>
        </p:nvSpPr>
        <p:spPr>
          <a:xfrm>
            <a:off x="1213485" y="2335530"/>
            <a:ext cx="10426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温度</a:t>
            </a:r>
            <a:endParaRPr lang="zh-CN" altLang="en-US" sz="2400"/>
          </a:p>
        </p:txBody>
      </p:sp>
      <p:sp>
        <p:nvSpPr>
          <p:cNvPr id="1048634" name="文本框 3"/>
          <p:cNvSpPr txBox="1"/>
          <p:nvPr/>
        </p:nvSpPr>
        <p:spPr>
          <a:xfrm>
            <a:off x="2741295" y="2359660"/>
            <a:ext cx="2841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岩石脆韧性</a:t>
            </a:r>
            <a:endParaRPr lang="zh-CN" altLang="en-US" sz="2400"/>
          </a:p>
        </p:txBody>
      </p:sp>
      <p:graphicFrame>
        <p:nvGraphicFramePr>
          <p:cNvPr id="4194311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13680" y="2281555"/>
          <a:ext cx="1002665" cy="53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330200" imgH="177165" progId="Equation.KSEE3">
                  <p:embed/>
                </p:oleObj>
              </mc:Choice>
              <mc:Fallback>
                <p:oleObj name="" r:id="rId7" imgW="330200" imgH="177165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13680" y="2281555"/>
                        <a:ext cx="1002665" cy="53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35" name="右箭头 5"/>
          <p:cNvSpPr/>
          <p:nvPr/>
        </p:nvSpPr>
        <p:spPr>
          <a:xfrm rot="5400000">
            <a:off x="1288415" y="193230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6" name="右箭头 6"/>
          <p:cNvSpPr/>
          <p:nvPr/>
        </p:nvSpPr>
        <p:spPr>
          <a:xfrm>
            <a:off x="204660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7" name="右箭头 8"/>
          <p:cNvSpPr/>
          <p:nvPr/>
        </p:nvSpPr>
        <p:spPr>
          <a:xfrm>
            <a:off x="461708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38" name="右箭头 12"/>
          <p:cNvSpPr/>
          <p:nvPr/>
        </p:nvSpPr>
        <p:spPr>
          <a:xfrm rot="19380000">
            <a:off x="6490335" y="211391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192" name="图片 19"/>
          <p:cNvPicPr>
            <a:picLocks noChangeAspect="1"/>
          </p:cNvPicPr>
          <p:nvPr/>
        </p:nvPicPr>
        <p:blipFill>
          <a:blip r:embed="rId9"/>
          <a:srcRect l="16469" t="28016" r="15841"/>
          <a:stretch>
            <a:fillRect/>
          </a:stretch>
        </p:blipFill>
        <p:spPr>
          <a:xfrm>
            <a:off x="1586230" y="3049905"/>
            <a:ext cx="5684520" cy="3364230"/>
          </a:xfrm>
          <a:prstGeom prst="rect">
            <a:avLst/>
          </a:prstGeom>
        </p:spPr>
      </p:pic>
      <p:pic>
        <p:nvPicPr>
          <p:cNvPr id="2097193" name="图片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0005" y="1966595"/>
            <a:ext cx="2927350" cy="48133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/>
      <p:sp>
        <p:nvSpPr>
          <p:cNvPr id="1048639" name="文本框 2"/>
          <p:cNvSpPr txBox="1"/>
          <p:nvPr/>
        </p:nvSpPr>
        <p:spPr>
          <a:xfrm>
            <a:off x="869950" y="349250"/>
            <a:ext cx="7117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莫霍深度对应力降变化控制的物理解释</a:t>
            </a:r>
            <a:endParaRPr lang="zh-CN" altLang="en-US" sz="2400"/>
          </a:p>
        </p:txBody>
      </p:sp>
      <p:graphicFrame>
        <p:nvGraphicFramePr>
          <p:cNvPr id="4194312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04000" y="1307465"/>
          <a:ext cx="4611370" cy="659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600200" imgH="228600" progId="Equation.KSEE3">
                  <p:embed/>
                </p:oleObj>
              </mc:Choice>
              <mc:Fallback>
                <p:oleObj name="" r:id="rId1" imgW="16002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04000" y="1307465"/>
                        <a:ext cx="4611370" cy="659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13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0760" y="1106805"/>
          <a:ext cx="114554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368300" imgH="228600" progId="Equation.KSEE3">
                  <p:embed/>
                </p:oleObj>
              </mc:Choice>
              <mc:Fallback>
                <p:oleObj name="" r:id="rId3" imgW="3683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0760" y="1106805"/>
                        <a:ext cx="114554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40" name="文本框 10"/>
          <p:cNvSpPr txBox="1"/>
          <p:nvPr/>
        </p:nvSpPr>
        <p:spPr>
          <a:xfrm>
            <a:off x="2845435" y="1231900"/>
            <a:ext cx="1609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地形抬升</a:t>
            </a:r>
            <a:endParaRPr lang="zh-CN" altLang="en-US" sz="2400"/>
          </a:p>
        </p:txBody>
      </p:sp>
      <p:graphicFrame>
        <p:nvGraphicFramePr>
          <p:cNvPr id="4194314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53660" y="1071245"/>
          <a:ext cx="653415" cy="694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203200" imgH="215900" progId="Equation.KSEE3">
                  <p:embed/>
                </p:oleObj>
              </mc:Choice>
              <mc:Fallback>
                <p:oleObj name="" r:id="rId5" imgW="203200" imgH="2159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53660" y="1071245"/>
                        <a:ext cx="653415" cy="694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41" name="右箭头 13"/>
          <p:cNvSpPr/>
          <p:nvPr/>
        </p:nvSpPr>
        <p:spPr>
          <a:xfrm>
            <a:off x="217170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42" name="右箭头 14"/>
          <p:cNvSpPr/>
          <p:nvPr/>
        </p:nvSpPr>
        <p:spPr>
          <a:xfrm>
            <a:off x="438785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43" name="右箭头 15"/>
          <p:cNvSpPr/>
          <p:nvPr/>
        </p:nvSpPr>
        <p:spPr>
          <a:xfrm>
            <a:off x="5920740" y="134429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97201" name="图片 16"/>
          <p:cNvPicPr>
            <a:picLocks noChangeAspect="1"/>
          </p:cNvPicPr>
          <p:nvPr/>
        </p:nvPicPr>
        <p:blipFill>
          <a:blip r:embed="rId7"/>
          <a:srcRect b="21902"/>
          <a:stretch>
            <a:fillRect/>
          </a:stretch>
        </p:blipFill>
        <p:spPr>
          <a:xfrm>
            <a:off x="421005" y="3060700"/>
            <a:ext cx="4470400" cy="3165475"/>
          </a:xfrm>
          <a:prstGeom prst="rect">
            <a:avLst/>
          </a:prstGeom>
        </p:spPr>
      </p:pic>
      <p:pic>
        <p:nvPicPr>
          <p:cNvPr id="2097202" name="图片 17"/>
          <p:cNvPicPr>
            <a:picLocks noChangeAspect="1"/>
          </p:cNvPicPr>
          <p:nvPr/>
        </p:nvPicPr>
        <p:blipFill>
          <a:blip r:embed="rId8"/>
          <a:srcRect b="16321"/>
          <a:stretch>
            <a:fillRect/>
          </a:stretch>
        </p:blipFill>
        <p:spPr>
          <a:xfrm>
            <a:off x="4620895" y="3060700"/>
            <a:ext cx="7571105" cy="3422015"/>
          </a:xfrm>
          <a:prstGeom prst="rect">
            <a:avLst/>
          </a:prstGeom>
        </p:spPr>
      </p:pic>
      <p:sp>
        <p:nvSpPr>
          <p:cNvPr id="1048644" name="文本框 18"/>
          <p:cNvSpPr txBox="1"/>
          <p:nvPr/>
        </p:nvSpPr>
        <p:spPr>
          <a:xfrm>
            <a:off x="8355330" y="6354445"/>
            <a:ext cx="3465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Lyakhovsky and Ben-Zion,2009</a:t>
            </a:r>
            <a:endParaRPr lang="en-US" altLang="zh-CN" i="1"/>
          </a:p>
        </p:txBody>
      </p:sp>
      <p:sp>
        <p:nvSpPr>
          <p:cNvPr id="1048645" name="文本框 1"/>
          <p:cNvSpPr txBox="1"/>
          <p:nvPr/>
        </p:nvSpPr>
        <p:spPr>
          <a:xfrm>
            <a:off x="1213485" y="2335530"/>
            <a:ext cx="10426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温度</a:t>
            </a:r>
            <a:endParaRPr lang="zh-CN" altLang="en-US" sz="2400"/>
          </a:p>
        </p:txBody>
      </p:sp>
      <p:sp>
        <p:nvSpPr>
          <p:cNvPr id="1048646" name="文本框 3"/>
          <p:cNvSpPr txBox="1"/>
          <p:nvPr/>
        </p:nvSpPr>
        <p:spPr>
          <a:xfrm>
            <a:off x="2741295" y="2359660"/>
            <a:ext cx="2841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岩石脆韧性</a:t>
            </a:r>
            <a:endParaRPr lang="zh-CN" altLang="en-US" sz="2400"/>
          </a:p>
        </p:txBody>
      </p:sp>
      <p:graphicFrame>
        <p:nvGraphicFramePr>
          <p:cNvPr id="419431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13680" y="2281555"/>
          <a:ext cx="1002665" cy="53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9" imgW="330200" imgH="177165" progId="Equation.KSEE3">
                  <p:embed/>
                </p:oleObj>
              </mc:Choice>
              <mc:Fallback>
                <p:oleObj name="" r:id="rId9" imgW="330200" imgH="177165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13680" y="2281555"/>
                        <a:ext cx="1002665" cy="538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647" name="右箭头 5"/>
          <p:cNvSpPr/>
          <p:nvPr/>
        </p:nvSpPr>
        <p:spPr>
          <a:xfrm rot="5400000">
            <a:off x="1288415" y="193230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48" name="右箭头 6"/>
          <p:cNvSpPr/>
          <p:nvPr/>
        </p:nvSpPr>
        <p:spPr>
          <a:xfrm>
            <a:off x="204660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49" name="右箭头 8"/>
          <p:cNvSpPr/>
          <p:nvPr/>
        </p:nvSpPr>
        <p:spPr>
          <a:xfrm>
            <a:off x="4617085" y="2498090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50" name="右箭头 12"/>
          <p:cNvSpPr/>
          <p:nvPr/>
        </p:nvSpPr>
        <p:spPr>
          <a:xfrm rot="19380000">
            <a:off x="6490335" y="2113915"/>
            <a:ext cx="569595" cy="236855"/>
          </a:xfrm>
          <a:prstGeom prst="rightArrow">
            <a:avLst/>
          </a:prstGeom>
        </p:spPr>
        <p:style>
          <a:lnRef idx="2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/>
      <p:sp>
        <p:nvSpPr>
          <p:cNvPr id="1048651" name="文本框 2"/>
          <p:cNvSpPr txBox="1"/>
          <p:nvPr/>
        </p:nvSpPr>
        <p:spPr>
          <a:xfrm>
            <a:off x="626745" y="3575050"/>
            <a:ext cx="4806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地理加权分析</a:t>
            </a:r>
            <a:r>
              <a:rPr lang="en-US" altLang="zh-CN" sz="2400"/>
              <a:t>GWR</a:t>
            </a:r>
            <a:endParaRPr lang="en-US" altLang="zh-CN" sz="2400"/>
          </a:p>
        </p:txBody>
      </p:sp>
      <p:sp>
        <p:nvSpPr>
          <p:cNvPr id="1048652" name="文本框 5"/>
          <p:cNvSpPr txBox="1"/>
          <p:nvPr/>
        </p:nvSpPr>
        <p:spPr>
          <a:xfrm>
            <a:off x="739140" y="4137025"/>
            <a:ext cx="9639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假设变量之间的关系会随空间位置而变化，并提供每个系数在空间上的变化分布图</a:t>
            </a:r>
            <a:endParaRPr lang="zh-CN" altLang="en-US" sz="2000"/>
          </a:p>
        </p:txBody>
      </p:sp>
      <p:graphicFrame>
        <p:nvGraphicFramePr>
          <p:cNvPr id="4194316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1690" y="4652645"/>
          <a:ext cx="5781040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997200" imgH="241300" progId="Equation.KSEE3">
                  <p:embed/>
                </p:oleObj>
              </mc:Choice>
              <mc:Fallback>
                <p:oleObj name="" r:id="rId1" imgW="29972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1690" y="4652645"/>
                        <a:ext cx="5781040" cy="46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09" name="图片 1"/>
          <p:cNvPicPr>
            <a:picLocks noChangeAspect="1"/>
          </p:cNvPicPr>
          <p:nvPr/>
        </p:nvPicPr>
        <p:blipFill>
          <a:blip r:embed="rId3"/>
          <a:srcRect l="4090" t="31701" r="4583" b="45017"/>
          <a:stretch>
            <a:fillRect/>
          </a:stretch>
        </p:blipFill>
        <p:spPr>
          <a:xfrm>
            <a:off x="357505" y="1003935"/>
            <a:ext cx="11477625" cy="21945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/>
      <p:sp>
        <p:nvSpPr>
          <p:cNvPr id="1048653" name="文本框 2"/>
          <p:cNvSpPr txBox="1"/>
          <p:nvPr/>
        </p:nvSpPr>
        <p:spPr>
          <a:xfrm>
            <a:off x="504190" y="273685"/>
            <a:ext cx="4806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地理加权分析</a:t>
            </a:r>
            <a:r>
              <a:rPr lang="en-US" altLang="zh-CN" sz="2400"/>
              <a:t>GWR</a:t>
            </a:r>
            <a:endParaRPr lang="en-US" altLang="zh-CN" sz="2400"/>
          </a:p>
        </p:txBody>
      </p:sp>
      <p:sp>
        <p:nvSpPr>
          <p:cNvPr id="1048654" name="文本框 5"/>
          <p:cNvSpPr txBox="1"/>
          <p:nvPr/>
        </p:nvSpPr>
        <p:spPr>
          <a:xfrm>
            <a:off x="616585" y="835660"/>
            <a:ext cx="9639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假设变量之间的关系会随空间位置而变化，并提供每个系数在空间上的变化分布图</a:t>
            </a:r>
            <a:endParaRPr lang="zh-CN" altLang="en-US" sz="2000"/>
          </a:p>
        </p:txBody>
      </p:sp>
      <p:graphicFrame>
        <p:nvGraphicFramePr>
          <p:cNvPr id="419431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9135" y="1351280"/>
          <a:ext cx="5781040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997200" imgH="241300" progId="Equation.KSEE3">
                  <p:embed/>
                </p:oleObj>
              </mc:Choice>
              <mc:Fallback>
                <p:oleObj name="" r:id="rId1" imgW="29972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99135" y="1351280"/>
                        <a:ext cx="5781040" cy="46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7212" name="图片 9"/>
          <p:cNvPicPr>
            <a:picLocks noChangeAspect="1"/>
          </p:cNvPicPr>
          <p:nvPr/>
        </p:nvPicPr>
        <p:blipFill>
          <a:blip r:embed="rId3"/>
          <a:srcRect l="11292" t="31475" r="6264" b="19490"/>
          <a:stretch>
            <a:fillRect/>
          </a:stretch>
        </p:blipFill>
        <p:spPr>
          <a:xfrm>
            <a:off x="616585" y="1933575"/>
            <a:ext cx="5251450" cy="2342515"/>
          </a:xfrm>
          <a:prstGeom prst="rect">
            <a:avLst/>
          </a:prstGeom>
        </p:spPr>
      </p:pic>
      <p:pic>
        <p:nvPicPr>
          <p:cNvPr id="2097213" name="图片 10"/>
          <p:cNvPicPr>
            <a:picLocks noChangeAspect="1"/>
          </p:cNvPicPr>
          <p:nvPr/>
        </p:nvPicPr>
        <p:blipFill>
          <a:blip r:embed="rId4"/>
          <a:srcRect t="26522" r="10458" b="23465"/>
          <a:stretch>
            <a:fillRect/>
          </a:stretch>
        </p:blipFill>
        <p:spPr>
          <a:xfrm>
            <a:off x="6323330" y="1933575"/>
            <a:ext cx="5258435" cy="2203450"/>
          </a:xfrm>
          <a:prstGeom prst="rect">
            <a:avLst/>
          </a:prstGeom>
        </p:spPr>
      </p:pic>
      <p:pic>
        <p:nvPicPr>
          <p:cNvPr id="2097214" name="图片 11"/>
          <p:cNvPicPr>
            <a:picLocks noChangeAspect="1"/>
          </p:cNvPicPr>
          <p:nvPr/>
        </p:nvPicPr>
        <p:blipFill>
          <a:blip r:embed="rId5"/>
          <a:srcRect l="13812" t="27097" r="3743" b="24191"/>
          <a:stretch>
            <a:fillRect/>
          </a:stretch>
        </p:blipFill>
        <p:spPr>
          <a:xfrm>
            <a:off x="3212465" y="4302760"/>
            <a:ext cx="5494020" cy="2434590"/>
          </a:xfrm>
          <a:prstGeom prst="rect">
            <a:avLst/>
          </a:prstGeom>
        </p:spPr>
      </p:pic>
      <p:sp>
        <p:nvSpPr>
          <p:cNvPr id="1048655" name="文本框 12"/>
          <p:cNvSpPr txBox="1"/>
          <p:nvPr/>
        </p:nvSpPr>
        <p:spPr>
          <a:xfrm>
            <a:off x="1336040" y="4302760"/>
            <a:ext cx="1876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莫霍深度</a:t>
            </a:r>
            <a:endParaRPr lang="zh-CN" altLang="en-US"/>
          </a:p>
        </p:txBody>
      </p:sp>
      <p:sp>
        <p:nvSpPr>
          <p:cNvPr id="1048656" name="文本框 13"/>
          <p:cNvSpPr txBox="1"/>
          <p:nvPr/>
        </p:nvSpPr>
        <p:spPr>
          <a:xfrm>
            <a:off x="9342120" y="4253865"/>
            <a:ext cx="1876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剪应变率</a:t>
            </a:r>
            <a:endParaRPr lang="zh-CN" altLang="en-US"/>
          </a:p>
        </p:txBody>
      </p:sp>
      <p:sp>
        <p:nvSpPr>
          <p:cNvPr id="1048657" name="文本框 14"/>
          <p:cNvSpPr txBox="1"/>
          <p:nvPr/>
        </p:nvSpPr>
        <p:spPr>
          <a:xfrm>
            <a:off x="8843645" y="6369050"/>
            <a:ext cx="1876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温度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/>
      <p:pic>
        <p:nvPicPr>
          <p:cNvPr id="209721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685" y="147955"/>
            <a:ext cx="5124450" cy="6327775"/>
          </a:xfrm>
          <a:prstGeom prst="rect">
            <a:avLst/>
          </a:prstGeom>
        </p:spPr>
      </p:pic>
      <p:pic>
        <p:nvPicPr>
          <p:cNvPr id="209721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135" y="5650230"/>
            <a:ext cx="5537200" cy="958850"/>
          </a:xfrm>
          <a:prstGeom prst="rect">
            <a:avLst/>
          </a:prstGeom>
        </p:spPr>
      </p:pic>
      <p:pic>
        <p:nvPicPr>
          <p:cNvPr id="2097218" name="图片 3"/>
          <p:cNvPicPr>
            <a:picLocks noChangeAspect="1"/>
          </p:cNvPicPr>
          <p:nvPr/>
        </p:nvPicPr>
        <p:blipFill>
          <a:blip r:embed="rId3"/>
          <a:srcRect t="8824" b="7935"/>
          <a:stretch>
            <a:fillRect/>
          </a:stretch>
        </p:blipFill>
        <p:spPr>
          <a:xfrm>
            <a:off x="5453380" y="865505"/>
            <a:ext cx="6235700" cy="4712335"/>
          </a:xfrm>
          <a:prstGeom prst="rect">
            <a:avLst/>
          </a:prstGeom>
        </p:spPr>
      </p:pic>
      <p:sp>
        <p:nvSpPr>
          <p:cNvPr id="1048658" name="文本框 4"/>
          <p:cNvSpPr txBox="1"/>
          <p:nvPr/>
        </p:nvSpPr>
        <p:spPr>
          <a:xfrm>
            <a:off x="1452880" y="6475730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Trugman and Shearer,2017</a:t>
            </a:r>
            <a:endParaRPr lang="en-US" altLang="zh-CN" i="1"/>
          </a:p>
        </p:txBody>
      </p:sp>
      <p:sp>
        <p:nvSpPr>
          <p:cNvPr id="1048659" name="文本框 5"/>
          <p:cNvSpPr txBox="1"/>
          <p:nvPr/>
        </p:nvSpPr>
        <p:spPr>
          <a:xfrm>
            <a:off x="5453380" y="332740"/>
            <a:ext cx="2798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南加州区域研究</a:t>
            </a:r>
            <a:endParaRPr lang="zh-CN" altLang="en-US" sz="2400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/>
      <p:pic>
        <p:nvPicPr>
          <p:cNvPr id="209721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65455"/>
            <a:ext cx="5242560" cy="5927090"/>
          </a:xfrm>
          <a:prstGeom prst="rect">
            <a:avLst/>
          </a:prstGeom>
        </p:spPr>
      </p:pic>
      <p:pic>
        <p:nvPicPr>
          <p:cNvPr id="2097220" name="图片 2"/>
          <p:cNvPicPr>
            <a:picLocks noChangeAspect="1"/>
          </p:cNvPicPr>
          <p:nvPr/>
        </p:nvPicPr>
        <p:blipFill>
          <a:blip r:embed="rId2"/>
          <a:srcRect l="13261" t="8941" r="4578" b="6302"/>
          <a:stretch>
            <a:fillRect/>
          </a:stretch>
        </p:blipFill>
        <p:spPr>
          <a:xfrm>
            <a:off x="5790565" y="838200"/>
            <a:ext cx="5562600" cy="4694555"/>
          </a:xfrm>
          <a:prstGeom prst="rect">
            <a:avLst/>
          </a:prstGeom>
        </p:spPr>
      </p:pic>
      <p:pic>
        <p:nvPicPr>
          <p:cNvPr id="2097221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565" y="5571490"/>
            <a:ext cx="4667250" cy="1187450"/>
          </a:xfrm>
          <a:prstGeom prst="rect">
            <a:avLst/>
          </a:prstGeom>
        </p:spPr>
      </p:pic>
      <p:sp>
        <p:nvSpPr>
          <p:cNvPr id="1048660" name="文本框 4"/>
          <p:cNvSpPr txBox="1"/>
          <p:nvPr/>
        </p:nvSpPr>
        <p:spPr>
          <a:xfrm>
            <a:off x="1266190" y="6392545"/>
            <a:ext cx="3019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Kemna et al.,2021</a:t>
            </a:r>
            <a:endParaRPr lang="en-US" altLang="zh-CN" i="1"/>
          </a:p>
        </p:txBody>
      </p:sp>
      <p:sp>
        <p:nvSpPr>
          <p:cNvPr id="1048661" name="文本框 5"/>
          <p:cNvSpPr txBox="1"/>
          <p:nvPr/>
        </p:nvSpPr>
        <p:spPr>
          <a:xfrm>
            <a:off x="5727700" y="339090"/>
            <a:ext cx="618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意大利小范围地震研究</a:t>
            </a:r>
            <a:endParaRPr lang="zh-CN" altLang="en-US" sz="2400"/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/>
      <p:pic>
        <p:nvPicPr>
          <p:cNvPr id="2097222" name="图片 1"/>
          <p:cNvPicPr>
            <a:picLocks noChangeAspect="1"/>
          </p:cNvPicPr>
          <p:nvPr/>
        </p:nvPicPr>
        <p:blipFill>
          <a:blip r:embed="rId1"/>
          <a:srcRect l="53988" t="38226" r="8660" b="17666"/>
          <a:stretch>
            <a:fillRect/>
          </a:stretch>
        </p:blipFill>
        <p:spPr>
          <a:xfrm>
            <a:off x="5772785" y="1113155"/>
            <a:ext cx="5222240" cy="4625340"/>
          </a:xfrm>
          <a:prstGeom prst="rect">
            <a:avLst/>
          </a:prstGeom>
        </p:spPr>
      </p:pic>
      <p:pic>
        <p:nvPicPr>
          <p:cNvPr id="209722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95" y="1232535"/>
            <a:ext cx="4433570" cy="4831080"/>
          </a:xfrm>
          <a:prstGeom prst="rect">
            <a:avLst/>
          </a:prstGeom>
        </p:spPr>
      </p:pic>
      <p:sp>
        <p:nvSpPr>
          <p:cNvPr id="1048662" name="文本框 3"/>
          <p:cNvSpPr txBox="1"/>
          <p:nvPr/>
        </p:nvSpPr>
        <p:spPr>
          <a:xfrm>
            <a:off x="734695" y="394335"/>
            <a:ext cx="4005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反例：日本区域地震应力降</a:t>
            </a:r>
            <a:endParaRPr lang="zh-CN" altLang="en-US" sz="2400"/>
          </a:p>
        </p:txBody>
      </p:sp>
      <p:sp>
        <p:nvSpPr>
          <p:cNvPr id="1048663" name="文本框 18"/>
          <p:cNvSpPr txBox="1"/>
          <p:nvPr/>
        </p:nvSpPr>
        <p:spPr>
          <a:xfrm>
            <a:off x="1274445" y="6200775"/>
            <a:ext cx="3465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/>
              <a:t>Oth,2013</a:t>
            </a:r>
            <a:endParaRPr lang="en-US" altLang="zh-CN" i="1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/>
      <p:sp>
        <p:nvSpPr>
          <p:cNvPr id="1048664" name="文本框 2"/>
          <p:cNvSpPr txBox="1"/>
          <p:nvPr/>
        </p:nvSpPr>
        <p:spPr>
          <a:xfrm>
            <a:off x="5498465" y="514985"/>
            <a:ext cx="11957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总结</a:t>
            </a:r>
            <a:endParaRPr lang="zh-CN" altLang="en-US" sz="3200"/>
          </a:p>
        </p:txBody>
      </p:sp>
      <p:sp>
        <p:nvSpPr>
          <p:cNvPr id="1048665" name="文本框 3"/>
          <p:cNvSpPr txBox="1"/>
          <p:nvPr/>
        </p:nvSpPr>
        <p:spPr>
          <a:xfrm>
            <a:off x="822960" y="1349375"/>
            <a:ext cx="108756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/>
              <a:t>基于</a:t>
            </a:r>
            <a:r>
              <a:rPr lang="en-US" altLang="zh-CN" sz="3200"/>
              <a:t>SCEC</a:t>
            </a:r>
            <a:r>
              <a:rPr lang="zh-CN" altLang="en-US" sz="3200"/>
              <a:t>多种公共模型，机器学习识别到莫霍面深度是区域应力降横向变化的关键控制因素</a:t>
            </a:r>
            <a:endParaRPr lang="zh-CN" altLang="en-US" sz="32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/>
              <a:t>莫霍深度通过正应力、温度场、脆韧性、应变局部化等综合效应间接控制地震应力降</a:t>
            </a:r>
            <a:endParaRPr lang="zh-CN" altLang="en-US" sz="32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/>
              <a:t>除莫霍面的一阶主导之外，应力降的空间差异受多参数共同调控，不同构造环境存在差异</a:t>
            </a:r>
            <a:endParaRPr lang="zh-CN" altLang="en-US" sz="3200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/>
      <p:pic>
        <p:nvPicPr>
          <p:cNvPr id="2097224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8930"/>
            <a:ext cx="3945890" cy="1880870"/>
          </a:xfrm>
          <a:prstGeom prst="rect">
            <a:avLst/>
          </a:prstGeom>
        </p:spPr>
      </p:pic>
      <p:pic>
        <p:nvPicPr>
          <p:cNvPr id="2097225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085" y="328930"/>
            <a:ext cx="8103870" cy="6332220"/>
          </a:xfrm>
          <a:prstGeom prst="rect">
            <a:avLst/>
          </a:prstGeom>
        </p:spPr>
      </p:pic>
      <p:cxnSp>
        <p:nvCxnSpPr>
          <p:cNvPr id="3145742" name="直接连接符 7"/>
          <p:cNvCxnSpPr/>
          <p:nvPr/>
        </p:nvCxnSpPr>
        <p:spPr>
          <a:xfrm>
            <a:off x="9250680" y="4015740"/>
            <a:ext cx="247967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3" name="直接连接符 9"/>
          <p:cNvCxnSpPr/>
          <p:nvPr/>
        </p:nvCxnSpPr>
        <p:spPr>
          <a:xfrm>
            <a:off x="4526915" y="4015740"/>
            <a:ext cx="2007870" cy="10795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4" name="直接连接符 10"/>
          <p:cNvCxnSpPr/>
          <p:nvPr/>
        </p:nvCxnSpPr>
        <p:spPr>
          <a:xfrm flipV="1">
            <a:off x="4055110" y="4339590"/>
            <a:ext cx="762635" cy="635"/>
          </a:xfrm>
          <a:prstGeom prst="lin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45745" name="直接连接符 11"/>
          <p:cNvCxnSpPr/>
          <p:nvPr/>
        </p:nvCxnSpPr>
        <p:spPr>
          <a:xfrm>
            <a:off x="4523105" y="5189855"/>
            <a:ext cx="84709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226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" y="2417445"/>
            <a:ext cx="3902710" cy="40093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/>
      <p:pic>
        <p:nvPicPr>
          <p:cNvPr id="2097227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209722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055" y="1287145"/>
            <a:ext cx="5539740" cy="3972560"/>
          </a:xfrm>
          <a:prstGeom prst="rect">
            <a:avLst/>
          </a:prstGeom>
        </p:spPr>
      </p:pic>
      <p:sp>
        <p:nvSpPr>
          <p:cNvPr id="1048666" name="文本框 18"/>
          <p:cNvSpPr txBox="1"/>
          <p:nvPr/>
        </p:nvSpPr>
        <p:spPr>
          <a:xfrm>
            <a:off x="9524365" y="5485130"/>
            <a:ext cx="3465830" cy="4953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i="1"/>
              <a:t>Pawley et al.,2018</a:t>
            </a:r>
            <a:endParaRPr lang="en-US" altLang="zh-CN" i="1"/>
          </a:p>
        </p:txBody>
      </p:sp>
      <p:pic>
        <p:nvPicPr>
          <p:cNvPr id="2097229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5" y="927100"/>
            <a:ext cx="5374640" cy="5521325"/>
          </a:xfrm>
          <a:prstGeom prst="rect">
            <a:avLst/>
          </a:prstGeom>
        </p:spPr>
      </p:pic>
      <p:sp>
        <p:nvSpPr>
          <p:cNvPr id="1048667" name="文本框 9"/>
          <p:cNvSpPr txBox="1"/>
          <p:nvPr/>
        </p:nvSpPr>
        <p:spPr>
          <a:xfrm>
            <a:off x="535305" y="336550"/>
            <a:ext cx="1447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研究背景</a:t>
            </a:r>
            <a:endParaRPr lang="zh-CN" altLang="en-US" sz="2400"/>
          </a:p>
        </p:txBody>
      </p:sp>
      <p:sp>
        <p:nvSpPr>
          <p:cNvPr id="1048668" name="文本框 10"/>
          <p:cNvSpPr txBox="1"/>
          <p:nvPr/>
        </p:nvSpPr>
        <p:spPr>
          <a:xfrm>
            <a:off x="6374765" y="1187450"/>
            <a:ext cx="3073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地质敏感性</a:t>
            </a:r>
            <a:r>
              <a:rPr lang="en-US" altLang="zh-CN"/>
              <a:t>+</a:t>
            </a:r>
            <a:r>
              <a:rPr lang="zh-CN" altLang="en-US"/>
              <a:t>机器学习</a:t>
            </a:r>
            <a:endParaRPr lang="zh-CN" altLang="en-US"/>
          </a:p>
        </p:txBody>
      </p:sp>
      <p:sp>
        <p:nvSpPr>
          <p:cNvPr id="1048669" name="文本框 1"/>
          <p:cNvSpPr txBox="1"/>
          <p:nvPr/>
        </p:nvSpPr>
        <p:spPr>
          <a:xfrm>
            <a:off x="6450965" y="5980430"/>
            <a:ext cx="4253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对地下介质运移能力定性描述</a:t>
            </a:r>
            <a:endParaRPr lang="zh-CN"/>
          </a:p>
        </p:txBody>
      </p:sp>
    </p:spTree>
    <p:custDataLst>
      <p:tags r:id="rId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/>
      <p:pic>
        <p:nvPicPr>
          <p:cNvPr id="2097230" name="图片 1"/>
          <p:cNvPicPr>
            <a:picLocks noChangeAspect="1"/>
          </p:cNvPicPr>
          <p:nvPr/>
        </p:nvPicPr>
        <p:blipFill>
          <a:blip r:embed="rId1"/>
          <a:srcRect l="32577"/>
          <a:stretch>
            <a:fillRect/>
          </a:stretch>
        </p:blipFill>
        <p:spPr>
          <a:xfrm>
            <a:off x="3956685" y="85725"/>
            <a:ext cx="6158230" cy="6772275"/>
          </a:xfrm>
          <a:prstGeom prst="rect">
            <a:avLst/>
          </a:prstGeom>
        </p:spPr>
      </p:pic>
      <p:sp>
        <p:nvSpPr>
          <p:cNvPr id="1048670" name="文本框 9"/>
          <p:cNvSpPr txBox="1"/>
          <p:nvPr/>
        </p:nvSpPr>
        <p:spPr>
          <a:xfrm>
            <a:off x="535305" y="336550"/>
            <a:ext cx="2578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数据和方法</a:t>
            </a:r>
            <a:endParaRPr lang="zh-CN" altLang="en-US" sz="2400"/>
          </a:p>
        </p:txBody>
      </p:sp>
      <p:sp>
        <p:nvSpPr>
          <p:cNvPr id="1048671" name="文本框 6"/>
          <p:cNvSpPr txBox="1"/>
          <p:nvPr/>
        </p:nvSpPr>
        <p:spPr>
          <a:xfrm>
            <a:off x="600710" y="114617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多种数据来源：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地震目录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三维速度结构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中强震震源机制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页岩层先存断层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地层埋深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压裂井位置</a:t>
            </a:r>
            <a:endParaRPr lang="zh-CN" altLang="en-US"/>
          </a:p>
        </p:txBody>
      </p:sp>
      <p:sp>
        <p:nvSpPr>
          <p:cNvPr id="1048672" name="文本框 7"/>
          <p:cNvSpPr txBox="1"/>
          <p:nvPr/>
        </p:nvSpPr>
        <p:spPr>
          <a:xfrm>
            <a:off x="535305" y="3876040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机器学习分析数据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模型选择：</a:t>
            </a:r>
            <a:r>
              <a:rPr lang="en-US" altLang="zh-CN"/>
              <a:t>XGBoost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样本</a:t>
            </a:r>
            <a:r>
              <a:rPr lang="en-US" altLang="zh-CN"/>
              <a:t> </a:t>
            </a:r>
            <a:r>
              <a:rPr lang="zh-CN" altLang="en-US"/>
              <a:t>：压裂平台（</a:t>
            </a:r>
            <a:r>
              <a:rPr lang="en-US" altLang="zh-CN"/>
              <a:t>158</a:t>
            </a:r>
            <a:r>
              <a:rPr lang="zh-CN" altLang="en-US"/>
              <a:t>个）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特征：数据指标（</a:t>
            </a:r>
            <a:r>
              <a:rPr lang="en-US" altLang="zh-CN"/>
              <a:t>15</a:t>
            </a:r>
            <a:r>
              <a:rPr lang="zh-CN" altLang="en-US"/>
              <a:t>个）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标签：附近的最大震级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/>
      <p:pic>
        <p:nvPicPr>
          <p:cNvPr id="2097231" name="图片 1"/>
          <p:cNvPicPr>
            <a:picLocks noChangeAspect="1"/>
          </p:cNvPicPr>
          <p:nvPr/>
        </p:nvPicPr>
        <p:blipFill>
          <a:blip r:embed="rId1"/>
          <a:srcRect l="32577"/>
          <a:stretch>
            <a:fillRect/>
          </a:stretch>
        </p:blipFill>
        <p:spPr>
          <a:xfrm>
            <a:off x="3558540" y="978535"/>
            <a:ext cx="4177030" cy="4593590"/>
          </a:xfrm>
          <a:prstGeom prst="rect">
            <a:avLst/>
          </a:prstGeom>
        </p:spPr>
      </p:pic>
      <p:pic>
        <p:nvPicPr>
          <p:cNvPr id="209723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425" y="1358265"/>
            <a:ext cx="4141470" cy="3834130"/>
          </a:xfrm>
          <a:prstGeom prst="rect">
            <a:avLst/>
          </a:prstGeom>
        </p:spPr>
      </p:pic>
      <p:sp>
        <p:nvSpPr>
          <p:cNvPr id="1048673" name="文本框 9"/>
          <p:cNvSpPr txBox="1"/>
          <p:nvPr/>
        </p:nvSpPr>
        <p:spPr>
          <a:xfrm>
            <a:off x="535305" y="336550"/>
            <a:ext cx="2578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数据和方法</a:t>
            </a:r>
            <a:endParaRPr lang="zh-CN" altLang="en-US" sz="2400"/>
          </a:p>
        </p:txBody>
      </p:sp>
      <p:sp>
        <p:nvSpPr>
          <p:cNvPr id="1048674" name="文本框 6"/>
          <p:cNvSpPr txBox="1"/>
          <p:nvPr/>
        </p:nvSpPr>
        <p:spPr>
          <a:xfrm>
            <a:off x="600710" y="1146175"/>
            <a:ext cx="4064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多种数据来源：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地震目录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三维速度结构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中强震震源机制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页岩层先存断层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地层埋深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压裂井位置</a:t>
            </a:r>
            <a:endParaRPr lang="zh-CN" altLang="en-US"/>
          </a:p>
        </p:txBody>
      </p:sp>
      <p:sp>
        <p:nvSpPr>
          <p:cNvPr id="1048675" name="文本框 7"/>
          <p:cNvSpPr txBox="1"/>
          <p:nvPr/>
        </p:nvSpPr>
        <p:spPr>
          <a:xfrm>
            <a:off x="535305" y="3876040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机器学习分析数据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模型选择：</a:t>
            </a:r>
            <a:r>
              <a:rPr lang="en-US" altLang="zh-CN"/>
              <a:t>XGBoost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样本</a:t>
            </a:r>
            <a:r>
              <a:rPr lang="en-US" altLang="zh-CN"/>
              <a:t> </a:t>
            </a:r>
            <a:r>
              <a:rPr lang="zh-CN" altLang="en-US"/>
              <a:t>：压裂平台（</a:t>
            </a:r>
            <a:r>
              <a:rPr lang="en-US" altLang="zh-CN"/>
              <a:t>158</a:t>
            </a:r>
            <a:r>
              <a:rPr lang="zh-CN" altLang="en-US"/>
              <a:t>个）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特征：数据指标（</a:t>
            </a:r>
            <a:r>
              <a:rPr lang="en-US" altLang="zh-CN"/>
              <a:t>15</a:t>
            </a:r>
            <a:r>
              <a:rPr lang="zh-CN" altLang="en-US"/>
              <a:t>个）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标签：附近的最大震级</a:t>
            </a:r>
            <a:endParaRPr lang="zh-CN" altLang="en-US"/>
          </a:p>
        </p:txBody>
      </p:sp>
      <p:sp>
        <p:nvSpPr>
          <p:cNvPr id="1048676" name="文本框 8"/>
          <p:cNvSpPr txBox="1"/>
          <p:nvPr/>
        </p:nvSpPr>
        <p:spPr>
          <a:xfrm>
            <a:off x="7845425" y="866140"/>
            <a:ext cx="4706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模型能够在测试集上较好地预测最大震级</a:t>
            </a:r>
            <a:endParaRPr lang="zh-CN" altLang="en-US"/>
          </a:p>
        </p:txBody>
      </p:sp>
      <p:sp>
        <p:nvSpPr>
          <p:cNvPr id="1048677" name="椭圆 10"/>
          <p:cNvSpPr/>
          <p:nvPr/>
        </p:nvSpPr>
        <p:spPr>
          <a:xfrm>
            <a:off x="9404350" y="1527175"/>
            <a:ext cx="767715" cy="283845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78" name="椭圆 11"/>
          <p:cNvSpPr/>
          <p:nvPr/>
        </p:nvSpPr>
        <p:spPr>
          <a:xfrm>
            <a:off x="9144000" y="1811020"/>
            <a:ext cx="767715" cy="283845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/>
      <p:pic>
        <p:nvPicPr>
          <p:cNvPr id="2097233" name="图片 3"/>
          <p:cNvPicPr>
            <a:picLocks noChangeAspect="1"/>
          </p:cNvPicPr>
          <p:nvPr/>
        </p:nvPicPr>
        <p:blipFill>
          <a:blip r:embed="rId1"/>
          <a:srcRect l="16376" t="17390"/>
          <a:stretch>
            <a:fillRect/>
          </a:stretch>
        </p:blipFill>
        <p:spPr>
          <a:xfrm>
            <a:off x="1167765" y="1166495"/>
            <a:ext cx="8729980" cy="5237480"/>
          </a:xfrm>
          <a:prstGeom prst="rect">
            <a:avLst/>
          </a:prstGeom>
        </p:spPr>
      </p:pic>
      <p:sp>
        <p:nvSpPr>
          <p:cNvPr id="1048679" name="文本框 9"/>
          <p:cNvSpPr txBox="1"/>
          <p:nvPr/>
        </p:nvSpPr>
        <p:spPr>
          <a:xfrm>
            <a:off x="535305" y="336550"/>
            <a:ext cx="2578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结果分析</a:t>
            </a:r>
            <a:endParaRPr lang="zh-CN" altLang="en-US" sz="2400"/>
          </a:p>
        </p:txBody>
      </p:sp>
      <p:sp>
        <p:nvSpPr>
          <p:cNvPr id="1048680" name="椭圆 1"/>
          <p:cNvSpPr/>
          <p:nvPr/>
        </p:nvSpPr>
        <p:spPr>
          <a:xfrm>
            <a:off x="1339850" y="1670050"/>
            <a:ext cx="1599565" cy="1104900"/>
          </a:xfrm>
          <a:prstGeom prst="ellipse">
            <a:avLst/>
          </a:prstGeom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8681" name="文本框 6"/>
          <p:cNvSpPr txBox="1"/>
          <p:nvPr/>
        </p:nvSpPr>
        <p:spPr>
          <a:xfrm>
            <a:off x="10036810" y="1146175"/>
            <a:ext cx="2006600" cy="2047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/>
              <a:t>上方特征</a:t>
            </a:r>
            <a:r>
              <a:rPr lang="en-US" altLang="zh-CN" sz="2400"/>
              <a:t>——</a:t>
            </a:r>
            <a:r>
              <a:rPr lang="zh-CN" altLang="en-US" sz="2400"/>
              <a:t>影响更显著</a:t>
            </a:r>
            <a:endParaRPr lang="zh-CN" altLang="en-US" sz="2400"/>
          </a:p>
          <a:p>
            <a:pPr indent="0">
              <a:buFont typeface="Arial" panose="020B0604020202020204" pitchFamily="34" charset="0"/>
              <a:buNone/>
            </a:pPr>
            <a:endParaRPr lang="zh-CN" alt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/>
              <a:t>红色蓝色区分明显的特征</a:t>
            </a:r>
            <a:r>
              <a:rPr lang="en-US" altLang="zh-CN" sz="2400"/>
              <a:t>——</a:t>
            </a:r>
            <a:r>
              <a:rPr lang="zh-CN" altLang="en-US" sz="2400"/>
              <a:t>趋势性更强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/>
      <p:pic>
        <p:nvPicPr>
          <p:cNvPr id="2097234" name="图片 4"/>
          <p:cNvPicPr>
            <a:picLocks noChangeAspect="1"/>
          </p:cNvPicPr>
          <p:nvPr/>
        </p:nvPicPr>
        <p:blipFill>
          <a:blip r:embed="rId1"/>
          <a:srcRect t="26579"/>
          <a:stretch>
            <a:fillRect/>
          </a:stretch>
        </p:blipFill>
        <p:spPr>
          <a:xfrm>
            <a:off x="1477010" y="1844040"/>
            <a:ext cx="9137015" cy="4511040"/>
          </a:xfrm>
          <a:prstGeom prst="rect">
            <a:avLst/>
          </a:prstGeom>
        </p:spPr>
      </p:pic>
      <p:sp>
        <p:nvSpPr>
          <p:cNvPr id="1048682" name="文本框 9"/>
          <p:cNvSpPr txBox="1"/>
          <p:nvPr/>
        </p:nvSpPr>
        <p:spPr>
          <a:xfrm>
            <a:off x="535305" y="336550"/>
            <a:ext cx="2578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结果分析</a:t>
            </a:r>
            <a:endParaRPr lang="zh-CN" altLang="en-US" sz="2400"/>
          </a:p>
        </p:txBody>
      </p:sp>
      <p:sp>
        <p:nvSpPr>
          <p:cNvPr id="1048683" name="文本框 1"/>
          <p:cNvSpPr txBox="1"/>
          <p:nvPr/>
        </p:nvSpPr>
        <p:spPr>
          <a:xfrm>
            <a:off x="1048385" y="1179195"/>
            <a:ext cx="9599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断层复杂度</a:t>
            </a:r>
            <a:r>
              <a:rPr lang="en-US" altLang="zh-CN" sz="2400"/>
              <a:t>Rm:</a:t>
            </a:r>
            <a:r>
              <a:rPr lang="zh-CN" altLang="en-US" sz="2400"/>
              <a:t>最小总长度的投影（绿线）与最大总长度投影的比值</a:t>
            </a:r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/>
      <p:pic>
        <p:nvPicPr>
          <p:cNvPr id="2097235" name="图片 4"/>
          <p:cNvPicPr>
            <a:picLocks noChangeAspect="1"/>
          </p:cNvPicPr>
          <p:nvPr/>
        </p:nvPicPr>
        <p:blipFill>
          <a:blip r:embed="rId1"/>
          <a:srcRect l="11801" t="16506" r="5450"/>
          <a:stretch>
            <a:fillRect/>
          </a:stretch>
        </p:blipFill>
        <p:spPr>
          <a:xfrm>
            <a:off x="6123305" y="1383030"/>
            <a:ext cx="5716905" cy="4172585"/>
          </a:xfrm>
          <a:prstGeom prst="rect">
            <a:avLst/>
          </a:prstGeom>
        </p:spPr>
      </p:pic>
      <p:pic>
        <p:nvPicPr>
          <p:cNvPr id="2097236" name="图片 3"/>
          <p:cNvPicPr>
            <a:picLocks noChangeAspect="1"/>
          </p:cNvPicPr>
          <p:nvPr/>
        </p:nvPicPr>
        <p:blipFill>
          <a:blip r:embed="rId2"/>
          <a:srcRect l="15861" t="22943"/>
          <a:stretch>
            <a:fillRect/>
          </a:stretch>
        </p:blipFill>
        <p:spPr>
          <a:xfrm>
            <a:off x="535305" y="1506855"/>
            <a:ext cx="5369560" cy="3924300"/>
          </a:xfrm>
          <a:prstGeom prst="rect">
            <a:avLst/>
          </a:prstGeom>
        </p:spPr>
      </p:pic>
      <p:sp>
        <p:nvSpPr>
          <p:cNvPr id="1048684" name="文本框 9"/>
          <p:cNvSpPr txBox="1"/>
          <p:nvPr/>
        </p:nvSpPr>
        <p:spPr>
          <a:xfrm>
            <a:off x="535305" y="336550"/>
            <a:ext cx="2578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结果分析</a:t>
            </a:r>
            <a:endParaRPr lang="zh-CN" altLang="en-US" sz="2400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/>
      <p:sp>
        <p:nvSpPr>
          <p:cNvPr id="1048685" name="文本框 9"/>
          <p:cNvSpPr txBox="1"/>
          <p:nvPr/>
        </p:nvSpPr>
        <p:spPr>
          <a:xfrm>
            <a:off x="4806950" y="720725"/>
            <a:ext cx="2578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/>
              <a:t>结论</a:t>
            </a:r>
            <a:endParaRPr lang="zh-CN" altLang="en-US" sz="3200"/>
          </a:p>
        </p:txBody>
      </p:sp>
      <p:sp>
        <p:nvSpPr>
          <p:cNvPr id="1048686" name="文本框 2"/>
          <p:cNvSpPr txBox="1"/>
          <p:nvPr/>
        </p:nvSpPr>
        <p:spPr>
          <a:xfrm>
            <a:off x="535305" y="1567815"/>
            <a:ext cx="1049274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/>
              <a:t>在长宁页岩气开发区，结合地震目录、震源机制、先存条件等共计</a:t>
            </a:r>
            <a:r>
              <a:rPr lang="en-US" altLang="zh-CN" sz="2800"/>
              <a:t>6</a:t>
            </a:r>
            <a:r>
              <a:rPr lang="zh-CN" altLang="en-US" sz="2800"/>
              <a:t>种数据，围绕压裂平台提取了</a:t>
            </a:r>
            <a:r>
              <a:rPr lang="en-US" altLang="zh-CN" sz="2800"/>
              <a:t>15</a:t>
            </a:r>
            <a:r>
              <a:rPr lang="zh-CN" altLang="en-US" sz="2800"/>
              <a:t>种数据指标</a:t>
            </a:r>
            <a:endParaRPr lang="zh-CN" altLang="en-US" sz="28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/>
              <a:t>训练</a:t>
            </a:r>
            <a:r>
              <a:rPr lang="en-US" altLang="zh-CN" sz="2800"/>
              <a:t>XGBoost</a:t>
            </a:r>
            <a:r>
              <a:rPr lang="zh-CN" altLang="en-US" sz="2800"/>
              <a:t>模型预测压裂平台附近最大震级，对模型决策有显著影响的指标：</a:t>
            </a:r>
            <a:r>
              <a:rPr lang="en-US" altLang="zh-CN" sz="2800"/>
              <a:t>2</a:t>
            </a:r>
            <a:r>
              <a:rPr lang="zh-CN" altLang="en-US" sz="2800"/>
              <a:t>级前震数量、断层复杂度、地震</a:t>
            </a:r>
            <a:r>
              <a:rPr lang="en-US" altLang="zh-CN" sz="2800"/>
              <a:t>b</a:t>
            </a:r>
            <a:r>
              <a:rPr lang="zh-CN" altLang="en-US" sz="2800"/>
              <a:t>值</a:t>
            </a:r>
            <a:endParaRPr lang="zh-CN" altLang="en-US" sz="2800"/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/>
              <a:t>结合破裂运动学反演，断层复杂度对压裂平台附近的最大震级有很强控制作用</a:t>
            </a:r>
            <a:endParaRPr lang="zh-CN" altLang="en-US" sz="2800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/>
      <p:pic>
        <p:nvPicPr>
          <p:cNvPr id="2097237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2328545"/>
            <a:ext cx="3182620" cy="4244340"/>
          </a:xfrm>
          <a:prstGeom prst="rect">
            <a:avLst/>
          </a:prstGeom>
        </p:spPr>
      </p:pic>
      <p:pic>
        <p:nvPicPr>
          <p:cNvPr id="2097238" name="图片 6"/>
          <p:cNvPicPr/>
          <p:nvPr/>
        </p:nvPicPr>
        <p:blipFill>
          <a:blip r:embed="rId2"/>
          <a:stretch>
            <a:fillRect/>
          </a:stretch>
        </p:blipFill>
        <p:spPr>
          <a:xfrm>
            <a:off x="3182620" y="2301875"/>
            <a:ext cx="3181985" cy="4244340"/>
          </a:xfrm>
          <a:prstGeom prst="rect">
            <a:avLst/>
          </a:prstGeom>
        </p:spPr>
      </p:pic>
      <p:pic>
        <p:nvPicPr>
          <p:cNvPr id="2097239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4913630" y="296545"/>
            <a:ext cx="2496820" cy="1800000"/>
          </a:xfrm>
          <a:prstGeom prst="rect">
            <a:avLst/>
          </a:prstGeom>
        </p:spPr>
      </p:pic>
      <p:pic>
        <p:nvPicPr>
          <p:cNvPr id="2097240" name="图片 8"/>
          <p:cNvPicPr/>
          <p:nvPr/>
        </p:nvPicPr>
        <p:blipFill>
          <a:blip r:embed="rId4"/>
          <a:stretch>
            <a:fillRect/>
          </a:stretch>
        </p:blipFill>
        <p:spPr>
          <a:xfrm>
            <a:off x="7410450" y="296545"/>
            <a:ext cx="2673350" cy="1800000"/>
          </a:xfrm>
          <a:prstGeom prst="rect">
            <a:avLst/>
          </a:prstGeom>
        </p:spPr>
      </p:pic>
      <p:pic>
        <p:nvPicPr>
          <p:cNvPr id="2097241" name="图片 9"/>
          <p:cNvPicPr/>
          <p:nvPr/>
        </p:nvPicPr>
        <p:blipFill>
          <a:blip r:embed="rId5"/>
          <a:stretch>
            <a:fillRect/>
          </a:stretch>
        </p:blipFill>
        <p:spPr>
          <a:xfrm>
            <a:off x="9309735" y="295910"/>
            <a:ext cx="2882265" cy="1800225"/>
          </a:xfrm>
          <a:prstGeom prst="rect">
            <a:avLst/>
          </a:prstGeom>
        </p:spPr>
      </p:pic>
      <p:pic>
        <p:nvPicPr>
          <p:cNvPr id="2097242" name="图片 10"/>
          <p:cNvPicPr/>
          <p:nvPr/>
        </p:nvPicPr>
        <p:blipFill>
          <a:blip r:embed="rId6"/>
          <a:stretch>
            <a:fillRect/>
          </a:stretch>
        </p:blipFill>
        <p:spPr>
          <a:xfrm>
            <a:off x="9059545" y="4196715"/>
            <a:ext cx="3132455" cy="2349500"/>
          </a:xfrm>
          <a:prstGeom prst="rect">
            <a:avLst/>
          </a:prstGeom>
        </p:spPr>
      </p:pic>
      <p:pic>
        <p:nvPicPr>
          <p:cNvPr id="2097243" name="图片 11"/>
          <p:cNvPicPr/>
          <p:nvPr/>
        </p:nvPicPr>
        <p:blipFill>
          <a:blip r:embed="rId7"/>
          <a:stretch>
            <a:fillRect/>
          </a:stretch>
        </p:blipFill>
        <p:spPr>
          <a:xfrm>
            <a:off x="9356090" y="2275205"/>
            <a:ext cx="2835910" cy="2127250"/>
          </a:xfrm>
          <a:prstGeom prst="rect">
            <a:avLst/>
          </a:prstGeom>
        </p:spPr>
      </p:pic>
      <p:pic>
        <p:nvPicPr>
          <p:cNvPr id="2097244" name="图片 3"/>
          <p:cNvPicPr/>
          <p:nvPr/>
        </p:nvPicPr>
        <p:blipFill>
          <a:blip r:embed="rId8"/>
          <a:stretch>
            <a:fillRect/>
          </a:stretch>
        </p:blipFill>
        <p:spPr>
          <a:xfrm>
            <a:off x="6364605" y="2275205"/>
            <a:ext cx="3201670" cy="42710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7585" y="614045"/>
            <a:ext cx="26777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成都五日游</a:t>
            </a:r>
            <a:endParaRPr lang="zh-CN" altLang="en-US" sz="3200"/>
          </a:p>
        </p:txBody>
      </p:sp>
    </p:spTree>
    <p:custDataLst>
      <p:tags r:id="rId9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/>
      <p:pic>
        <p:nvPicPr>
          <p:cNvPr id="2097245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549910" y="125730"/>
            <a:ext cx="8808085" cy="66065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25102793],&quot;65&quot;:[20205081]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1174</Words>
  <Application>WPS 演示</Application>
  <PresentationFormat/>
  <Paragraphs>163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33</vt:i4>
      </vt:variant>
    </vt:vector>
  </HeadingPairs>
  <TitlesOfParts>
    <vt:vector size="55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ABR-AL90</dc:creator>
  <cp:lastModifiedBy>Mu</cp:lastModifiedBy>
  <cp:revision>4</cp:revision>
  <dcterms:created xsi:type="dcterms:W3CDTF">2025-11-25T17:38:00Z</dcterms:created>
  <dcterms:modified xsi:type="dcterms:W3CDTF">2025-11-27T09:55:31Z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7E8AF96D1ABA4D17BC79F476E9B792D1_11</vt:lpwstr>
  </property>
</Properties>
</file>