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4.jpg" ContentType="image/jpeg"/>
  <Override PartName="/ppt/media/image5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7.jpg" ContentType="image/jpeg"/>
  <Override PartName="/ppt/notesSlides/notesSlide7.xml" ContentType="application/vnd.openxmlformats-officedocument.presentationml.notesSlide+xml"/>
  <Override PartName="/ppt/media/image9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2.jpg" ContentType="image/jpe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4.jpg" ContentType="image/jpeg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8" r:id="rId2"/>
    <p:sldId id="327" r:id="rId3"/>
    <p:sldId id="288" r:id="rId4"/>
    <p:sldId id="338" r:id="rId5"/>
    <p:sldId id="332" r:id="rId6"/>
    <p:sldId id="337" r:id="rId7"/>
    <p:sldId id="328" r:id="rId8"/>
    <p:sldId id="329" r:id="rId9"/>
    <p:sldId id="330" r:id="rId10"/>
    <p:sldId id="331" r:id="rId11"/>
    <p:sldId id="335" r:id="rId12"/>
    <p:sldId id="336" r:id="rId13"/>
    <p:sldId id="333" r:id="rId14"/>
    <p:sldId id="334" r:id="rId15"/>
    <p:sldId id="28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9"/>
    <p:restoredTop sz="72278" autoAdjust="0"/>
  </p:normalViewPr>
  <p:slideViewPr>
    <p:cSldViewPr snapToGrid="0">
      <p:cViewPr varScale="1">
        <p:scale>
          <a:sx n="73" d="100"/>
          <a:sy n="73" d="100"/>
        </p:scale>
        <p:origin x="1236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968BE-7132-F948-B1AC-2E115ED6D469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94BD8-9858-7741-AB64-9B43D40422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1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6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9AA59-5186-5543-4EBF-2787564D1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D6051-8841-48FD-418A-5065A88F2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316816-903F-7481-586A-DD5A33103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3E98F-5AF7-0BDF-A784-15D8D875A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2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40306-B253-E21A-3BCF-D79C491D8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D7EDF-A4D4-C585-0B0B-131A066DE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FAC705-8043-842C-F16C-A12A57A04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5599D-E790-4F22-DE78-5F9E7C686C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40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80AF1-7611-FEA6-DB98-784D03233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4662B9-9A7B-910D-F81F-5271B7986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62D5AB-3790-10AC-104B-15E769308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A5D64-AA13-4F7C-76EC-CEAC62687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1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E5A8B-D9C9-EE7A-9481-A4EB1E674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201F1F-C3D4-946F-B5D1-CBB6963E6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935EB-7150-16A7-DC59-90F3B7928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819B5-EB61-8756-8B1E-8DA140A329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4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E6D75-E6FF-28BE-258F-C8BCA19B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411A3-E986-8F6A-388D-37D2F11CD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8E86F3-55AB-4F79-FCB1-C698244A6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1E5B5-A70F-FA9B-ADF3-EE08D96A1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70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285F5-9BEB-F14B-4F4B-4A28BCF56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3C8789-3512-AF8C-8FBD-F4D8787DA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85696E-B553-FD7A-1743-94448F169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Holocene </a:t>
            </a:r>
            <a:r>
              <a:rPr lang="zh-CN" altLang="en-US" b="1" dirty="0"/>
              <a:t>全新世，第四纪的第二个世</a:t>
            </a:r>
            <a:endParaRPr lang="en-US" altLang="zh-CN" b="1" dirty="0"/>
          </a:p>
          <a:p>
            <a:r>
              <a:rPr lang="en-US" altLang="zh-CN" b="1" dirty="0"/>
              <a:t>Pleistocene </a:t>
            </a:r>
            <a:r>
              <a:rPr lang="zh-CN" altLang="en-US" b="1" dirty="0"/>
              <a:t>更新世，第四纪的第一个世</a:t>
            </a:r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3EF7F-F005-6401-2A43-0A7DD7E20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18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44484-49B3-77F2-66A8-627144806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BE1AA-413B-026D-581C-AD4D013E6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475BB9-7843-32E1-CABF-FC75A034D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3BDC3-CAE5-7F3B-23AE-B7DFCBA95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45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9F917-47D1-0000-F4D6-600046FCC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FF3989-6AB8-AE89-09CD-F2BFB7BD8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B8ABF-18C6-8E14-8136-A16FD4B41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918B1-B30F-7036-FB68-BE80E8E94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25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34291-8474-D2A4-C441-0D02A75F7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F8E172-F9CA-3E1B-D51D-3195D673E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13BD40-79C4-6CF5-B749-FEF1E9B65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77B79-8009-E0E6-7C78-188760D73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76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D4272-9374-0DA2-C1ED-47199C798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CF02A4-5611-F6F6-D4BF-A1D0A2292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C5BAC-6D41-B455-B2C8-EF9EDD100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2DC9F-0082-5427-50A9-40B19807E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46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DC9D9-970F-65C4-2FCD-87C9F938E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C532B-961E-DE55-A582-075F01D96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FD417-EB5A-74AD-22BC-FEF3726BF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5B365-1D4A-289C-26C9-383E7779B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10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18B1B-A1A9-4F4D-9F8A-30A0BACFB0A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BD2D2-A11C-4CCC-8D7F-E2000A22F005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E5018-89FF-44FB-9F64-11A02BF2BCF2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C275-88A4-4DC1-8D5C-FF217359E82E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E3CD-57BA-4AB8-AC69-B140804A4573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B5E6D-9B91-4328-AC09-FAC18CF204EA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007C1-538D-40BA-909A-7D02FED2F660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E8B17-4DB1-4242-9F20-5902FB1BF9AA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5C3E7-B0CF-494E-B721-9F17C52AADA6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51C5-3357-44A3-BA3F-0345D5C38DCA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E7AD1-93D2-4C93-925C-F43708F8130F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6996F-7BB8-4FF5-9953-12BD1F845AC1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1AB9A-17C8-46BE-B3C8-419F044561AA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005330"/>
            <a:ext cx="12192000" cy="153352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4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One Ring to Rule Them All? Maybe not!</a:t>
            </a:r>
            <a:endParaRPr kumimoji="1" lang="zh-CN" altLang="en-US" sz="44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5528" y="4672480"/>
            <a:ext cx="2040944" cy="559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分享人：王泽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" y="215900"/>
            <a:ext cx="3441065" cy="10814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64517" y="5615281"/>
            <a:ext cx="4031873" cy="957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武汉大学地球与空间科学技术学院</a:t>
            </a:r>
            <a:endParaRPr lang="en-US" sz="20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日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C112D7B-1B90-BA57-85B8-BAABA8608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056" y="186625"/>
            <a:ext cx="4946914" cy="11399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4203" y="1593531"/>
            <a:ext cx="80895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核心思想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两个</a:t>
            </a:r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Ring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的对比分析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r>
              <a:rPr lang="en-US" altLang="zh-CN" sz="4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一些思考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 目录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核心思想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D46579-905E-2E64-9A64-515FC95ED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36" y="1240971"/>
            <a:ext cx="7383772" cy="508145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0D1B2D-9CB0-3DB0-83B0-CD330A473C74}"/>
              </a:ext>
            </a:extLst>
          </p:cNvPr>
          <p:cNvSpPr txBox="1"/>
          <p:nvPr/>
        </p:nvSpPr>
        <p:spPr>
          <a:xfrm>
            <a:off x="7922622" y="1770018"/>
            <a:ext cx="4066903" cy="390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环太平洋火山地震带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Pacific Ring of Fire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定义随意，只是一个粗泛的概念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针对东南亚区域，作者提出新的概念：东南亚火山地震带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Southeast Asia Ring of Fire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4F9FD-6AEC-F7CE-62DA-F6D6C3DE4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A210B1A2-9662-1927-5C59-41756B34AB87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核心思想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AD7E66-D8AF-3108-1D6C-1BF71C018E5C}"/>
              </a:ext>
            </a:extLst>
          </p:cNvPr>
          <p:cNvSpPr txBox="1"/>
          <p:nvPr/>
        </p:nvSpPr>
        <p:spPr>
          <a:xfrm>
            <a:off x="176349" y="1045029"/>
            <a:ext cx="870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马拉皮火山喷发：离太平洋的距离足足有欧洲的宽度那么远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8FBCFF0-5C1D-06CF-F73E-0A7F0F47B75F}"/>
              </a:ext>
            </a:extLst>
          </p:cNvPr>
          <p:cNvGrpSpPr/>
          <p:nvPr/>
        </p:nvGrpSpPr>
        <p:grpSpPr>
          <a:xfrm>
            <a:off x="106110" y="1784721"/>
            <a:ext cx="11979779" cy="4265137"/>
            <a:chOff x="90301" y="2103006"/>
            <a:chExt cx="11738118" cy="402205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810C2C6-4B4F-FE37-DF23-72D167508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0433" y="2103006"/>
              <a:ext cx="5787986" cy="4022054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7CE6AAE-0156-16B8-C3AB-2410025EA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301" y="2103006"/>
              <a:ext cx="5787986" cy="4022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226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ADBA-7890-D420-8C5E-0464BEDE2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5DB31087-439D-118A-764C-982BCB9F8E4B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核心思想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77B63AB-A35F-D9AB-EA6A-C9D7D8717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92" y="884566"/>
            <a:ext cx="10975016" cy="603938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BCCB118-4BE1-3170-17A4-13A8DFDFED84}"/>
              </a:ext>
            </a:extLst>
          </p:cNvPr>
          <p:cNvSpPr txBox="1"/>
          <p:nvPr/>
        </p:nvSpPr>
        <p:spPr>
          <a:xfrm>
            <a:off x="176349" y="1045029"/>
            <a:ext cx="430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东南亚火山地震带范围</a:t>
            </a:r>
          </a:p>
        </p:txBody>
      </p:sp>
    </p:spTree>
    <p:extLst>
      <p:ext uri="{BB962C8B-B14F-4D97-AF65-F5344CB8AC3E}">
        <p14:creationId xmlns:p14="http://schemas.microsoft.com/office/powerpoint/2010/main" val="4234099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18A3A-3137-1FE2-8E8B-5BEB31B40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6F2AE556-DF56-5292-F72B-75659A53B015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kumimoji="1"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核心思想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95B0D4D-D9CB-9024-CB9D-4A132038C6B2}"/>
              </a:ext>
            </a:extLst>
          </p:cNvPr>
          <p:cNvGrpSpPr/>
          <p:nvPr/>
        </p:nvGrpSpPr>
        <p:grpSpPr>
          <a:xfrm>
            <a:off x="220470" y="1084218"/>
            <a:ext cx="11751060" cy="5590902"/>
            <a:chOff x="227001" y="1084218"/>
            <a:chExt cx="11751060" cy="559090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7170D42-6AF0-58DE-04D7-03A63CDCE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3491" y="1084218"/>
              <a:ext cx="5584570" cy="5590902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1A2E2F7-1E9D-8B89-70DF-BB3B3FA32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7001" y="1084218"/>
              <a:ext cx="5875530" cy="5590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6859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BA4AE-127C-4F4E-6A32-46714B2D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78E109E1-5086-D6A8-E9F6-67AD0BDE3CC8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</a:t>
            </a:r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Ring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的对比分析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F231C20-B9CE-BEFE-7D45-C06C403B8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78" y="927463"/>
            <a:ext cx="10740044" cy="573459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1C2B502-F943-D8F7-F350-E239D5016F73}"/>
              </a:ext>
            </a:extLst>
          </p:cNvPr>
          <p:cNvSpPr txBox="1"/>
          <p:nvPr/>
        </p:nvSpPr>
        <p:spPr>
          <a:xfrm>
            <a:off x="176349" y="1045029"/>
            <a:ext cx="430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） 俯冲方向不同</a:t>
            </a:r>
          </a:p>
        </p:txBody>
      </p:sp>
    </p:spTree>
    <p:extLst>
      <p:ext uri="{BB962C8B-B14F-4D97-AF65-F5344CB8AC3E}">
        <p14:creationId xmlns:p14="http://schemas.microsoft.com/office/powerpoint/2010/main" val="174248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E093-5966-A029-849A-C0E0713A6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889119FA-3B9A-A767-97FF-B9630EB4D48A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</a:t>
            </a:r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Ring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的对比分析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4AF3B69-3F88-99E0-5827-8F02CDF85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97" y="979323"/>
            <a:ext cx="10877006" cy="471647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4F68514-9079-2C05-6B8C-DD8FAC5A19E4}"/>
              </a:ext>
            </a:extLst>
          </p:cNvPr>
          <p:cNvSpPr txBox="1"/>
          <p:nvPr/>
        </p:nvSpPr>
        <p:spPr>
          <a:xfrm>
            <a:off x="176349" y="1045029"/>
            <a:ext cx="430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火山地震带的形成过程：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5F7850-F1F2-F046-285B-A2A06A687E56}"/>
              </a:ext>
            </a:extLst>
          </p:cNvPr>
          <p:cNvSpPr txBox="1"/>
          <p:nvPr/>
        </p:nvSpPr>
        <p:spPr>
          <a:xfrm>
            <a:off x="176348" y="5579316"/>
            <a:ext cx="11358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海洋岩石圈俯冲到地幔，摩擦粘滞导致地震（一个巨大的逆冲断层）；俯冲的岩石圈将大量水带入深层地下，水在高温高压下向上释放，与部分熔融的地幔结合，形成密度较围岩更低的岩浆，最终冲破上覆地层，形成火山喷发。</a:t>
            </a:r>
          </a:p>
        </p:txBody>
      </p:sp>
    </p:spTree>
    <p:extLst>
      <p:ext uri="{BB962C8B-B14F-4D97-AF65-F5344CB8AC3E}">
        <p14:creationId xmlns:p14="http://schemas.microsoft.com/office/powerpoint/2010/main" val="790964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F60C-D59F-B6D3-6794-D5254B170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A793FC8-A32B-9730-41C6-3723B0AA3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460" y="934650"/>
            <a:ext cx="6385080" cy="5923350"/>
          </a:xfrm>
          <a:prstGeom prst="rect">
            <a:avLst/>
          </a:prstGeom>
        </p:spPr>
      </p:pic>
      <p:sp>
        <p:nvSpPr>
          <p:cNvPr id="2" name="矩形 3">
            <a:extLst>
              <a:ext uri="{FF2B5EF4-FFF2-40B4-BE49-F238E27FC236}">
                <a16:creationId xmlns:a16="http://schemas.microsoft.com/office/drawing/2014/main" id="{37915E27-E64E-BF13-84A9-85C0F09F4675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</a:t>
            </a:r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Ring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的对比分析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9C0311-44C3-00FD-E8D9-014FAD879969}"/>
              </a:ext>
            </a:extLst>
          </p:cNvPr>
          <p:cNvSpPr txBox="1"/>
          <p:nvPr/>
        </p:nvSpPr>
        <p:spPr>
          <a:xfrm>
            <a:off x="176349" y="1045029"/>
            <a:ext cx="430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） 大小和规模不同</a:t>
            </a:r>
          </a:p>
        </p:txBody>
      </p:sp>
    </p:spTree>
    <p:extLst>
      <p:ext uri="{BB962C8B-B14F-4D97-AF65-F5344CB8AC3E}">
        <p14:creationId xmlns:p14="http://schemas.microsoft.com/office/powerpoint/2010/main" val="383849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B8180-AB5D-53D1-2021-16B97ABBE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5DFCD59-2717-C91B-451C-EE3A07047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49" y="963905"/>
            <a:ext cx="11229702" cy="5683660"/>
          </a:xfrm>
          <a:prstGeom prst="rect">
            <a:avLst/>
          </a:prstGeom>
        </p:spPr>
      </p:pic>
      <p:sp>
        <p:nvSpPr>
          <p:cNvPr id="2" name="矩形 3">
            <a:extLst>
              <a:ext uri="{FF2B5EF4-FFF2-40B4-BE49-F238E27FC236}">
                <a16:creationId xmlns:a16="http://schemas.microsoft.com/office/drawing/2014/main" id="{85366777-49A6-C6C7-7CB0-3BB65BB33254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</a:t>
            </a:r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Ring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的对比分析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箭头: 上 5">
            <a:extLst>
              <a:ext uri="{FF2B5EF4-FFF2-40B4-BE49-F238E27FC236}">
                <a16:creationId xmlns:a16="http://schemas.microsoft.com/office/drawing/2014/main" id="{3B3B80C1-B782-6B1D-2EA6-B3D3590CEA77}"/>
              </a:ext>
            </a:extLst>
          </p:cNvPr>
          <p:cNvSpPr/>
          <p:nvPr/>
        </p:nvSpPr>
        <p:spPr>
          <a:xfrm rot="18558110">
            <a:off x="2444938" y="1582045"/>
            <a:ext cx="270218" cy="2210879"/>
          </a:xfrm>
          <a:prstGeom prst="up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上 6">
            <a:extLst>
              <a:ext uri="{FF2B5EF4-FFF2-40B4-BE49-F238E27FC236}">
                <a16:creationId xmlns:a16="http://schemas.microsoft.com/office/drawing/2014/main" id="{44848D1A-8395-AA2B-DAB6-3F2B9F2356FE}"/>
              </a:ext>
            </a:extLst>
          </p:cNvPr>
          <p:cNvSpPr/>
          <p:nvPr/>
        </p:nvSpPr>
        <p:spPr>
          <a:xfrm rot="3420394">
            <a:off x="9233255" y="1363728"/>
            <a:ext cx="181596" cy="1944678"/>
          </a:xfrm>
          <a:prstGeom prst="up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A44AAA-8DE3-28AE-42F8-68D9C7D10A7B}"/>
              </a:ext>
            </a:extLst>
          </p:cNvPr>
          <p:cNvSpPr txBox="1"/>
          <p:nvPr/>
        </p:nvSpPr>
        <p:spPr>
          <a:xfrm>
            <a:off x="333102" y="1025434"/>
            <a:ext cx="2116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共</a:t>
            </a:r>
            <a:r>
              <a:rPr lang="en-US" altLang="zh-CN" sz="2400" dirty="0"/>
              <a:t>102</a:t>
            </a:r>
            <a:r>
              <a:rPr lang="zh-CN" altLang="en-US" sz="2400" dirty="0"/>
              <a:t>座人口</a:t>
            </a:r>
            <a:r>
              <a:rPr lang="en-US" altLang="zh-CN" sz="2400" dirty="0"/>
              <a:t>500k+</a:t>
            </a:r>
            <a:r>
              <a:rPr lang="zh-CN" altLang="en-US" sz="2400" dirty="0"/>
              <a:t>的城市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7FDDDE-630B-59AC-92CA-32DEA6B8A167}"/>
              </a:ext>
            </a:extLst>
          </p:cNvPr>
          <p:cNvSpPr txBox="1"/>
          <p:nvPr/>
        </p:nvSpPr>
        <p:spPr>
          <a:xfrm>
            <a:off x="10075817" y="1051745"/>
            <a:ext cx="2116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共</a:t>
            </a:r>
            <a:r>
              <a:rPr lang="en-US" altLang="zh-CN" sz="2400" dirty="0"/>
              <a:t>84</a:t>
            </a:r>
            <a:r>
              <a:rPr lang="zh-CN" altLang="en-US" sz="2400" dirty="0"/>
              <a:t>座人口</a:t>
            </a:r>
            <a:r>
              <a:rPr lang="en-US" altLang="zh-CN" sz="2400" dirty="0"/>
              <a:t>500k+</a:t>
            </a:r>
            <a:r>
              <a:rPr lang="zh-CN" altLang="en-US" sz="2400" dirty="0"/>
              <a:t>的城市</a:t>
            </a:r>
          </a:p>
        </p:txBody>
      </p:sp>
    </p:spTree>
    <p:extLst>
      <p:ext uri="{BB962C8B-B14F-4D97-AF65-F5344CB8AC3E}">
        <p14:creationId xmlns:p14="http://schemas.microsoft.com/office/powerpoint/2010/main" val="223653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B8185-6D7D-D9F4-5D07-417A1E05A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D116D9BA-47D8-C0D3-2E01-C2743ED0639E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</a:t>
            </a:r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Ring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的对比分析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93746B8-0B0E-9598-046E-70A4ABBDFFAE}"/>
              </a:ext>
            </a:extLst>
          </p:cNvPr>
          <p:cNvSpPr txBox="1"/>
          <p:nvPr/>
        </p:nvSpPr>
        <p:spPr>
          <a:xfrm>
            <a:off x="176349" y="1045029"/>
            <a:ext cx="430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）面对灾害的形势不同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84B25C-ED74-F0B9-7C2A-D3FD9E5D3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8" y="1686750"/>
            <a:ext cx="11456126" cy="476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21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5993A-CECA-43AF-B935-99DF8C44C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DA6CEDE1-481A-D32E-A0B6-E9C0A39EEE1A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</a:t>
            </a:r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Ring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的对比分析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8D1787-C6C2-E178-1395-FA3CD5DB8A2E}"/>
              </a:ext>
            </a:extLst>
          </p:cNvPr>
          <p:cNvSpPr txBox="1"/>
          <p:nvPr/>
        </p:nvSpPr>
        <p:spPr>
          <a:xfrm>
            <a:off x="176349" y="1045029"/>
            <a:ext cx="430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）面对灾害的形势不同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7EFDA5F-452F-B0D1-C854-5930C8D50F54}"/>
              </a:ext>
            </a:extLst>
          </p:cNvPr>
          <p:cNvSpPr txBox="1"/>
          <p:nvPr/>
        </p:nvSpPr>
        <p:spPr>
          <a:xfrm>
            <a:off x="498566" y="1686750"/>
            <a:ext cx="10598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东南亚地区国家密度更高，单一事件往往会有较多国家受到影响。国家发展水平更低，社会稳定程度更低，跨国协作救灾难度更大。直到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2011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年，成立了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东盟人道主义协助合作中心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the ASEAN Coordinating Center for Humanitarian Assistance (AHA Centre)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环太平洋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火山地震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带周围的国家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对地震火山事件研究程度高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实施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了强制的建筑标准，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且面对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自然灾害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预算充足；东南亚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地区的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研究有限，无强制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zh-CN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建筑标准，各类次生灾害影响大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E7C83A7-8C86-4AA1-D8A4-0C52557ADD8E}"/>
              </a:ext>
            </a:extLst>
          </p:cNvPr>
          <p:cNvSpPr txBox="1"/>
          <p:nvPr/>
        </p:nvSpPr>
        <p:spPr>
          <a:xfrm>
            <a:off x="963386" y="4715691"/>
            <a:ext cx="10265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总之，作者认为环太平洋火山地震带在东南亚地区的可靠性不高，所以提出了东南亚火山地震带，并论述了两者的不同</a:t>
            </a:r>
          </a:p>
        </p:txBody>
      </p:sp>
    </p:spTree>
    <p:extLst>
      <p:ext uri="{BB962C8B-B14F-4D97-AF65-F5344CB8AC3E}">
        <p14:creationId xmlns:p14="http://schemas.microsoft.com/office/powerpoint/2010/main" val="1763364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02617-3C20-5A55-DDFB-22E110FC4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A4564085-4CBC-129D-C7EE-F64F03BE055A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一些思考（瞎想）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E97538-2450-67E2-4F4A-806DDA6AA0CE}"/>
              </a:ext>
            </a:extLst>
          </p:cNvPr>
          <p:cNvSpPr txBox="1"/>
          <p:nvPr/>
        </p:nvSpPr>
        <p:spPr>
          <a:xfrm>
            <a:off x="568234" y="1764121"/>
            <a:ext cx="5708469" cy="332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地震学的机制理论能否统一？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大震和小震之间能否统一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不同区域间能否统一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不同深度的地震能否统一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地球发展不同阶段的地震能否统一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等等。。。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7908962B-D742-3E3D-9861-E6FAA5BA84EA}"/>
              </a:ext>
            </a:extLst>
          </p:cNvPr>
          <p:cNvSpPr/>
          <p:nvPr/>
        </p:nvSpPr>
        <p:spPr>
          <a:xfrm>
            <a:off x="5839098" y="3018080"/>
            <a:ext cx="1234440" cy="75111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DB8F8F-DF11-5F85-9E01-4BA04399A598}"/>
              </a:ext>
            </a:extLst>
          </p:cNvPr>
          <p:cNvSpPr txBox="1"/>
          <p:nvPr/>
        </p:nvSpPr>
        <p:spPr>
          <a:xfrm>
            <a:off x="7735389" y="2496277"/>
            <a:ext cx="3766457" cy="1794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latin typeface="宋体" panose="02010600030101010101" pitchFamily="2" charset="-122"/>
                <a:ea typeface="宋体" panose="02010600030101010101" pitchFamily="2" charset="-122"/>
              </a:rPr>
              <a:t>科学（哲学）是否应该走向统一？</a:t>
            </a:r>
            <a:endParaRPr lang="en-US" altLang="zh-CN" sz="4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8646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F6EDF-1230-8BFC-7822-2B871B86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93448BDF-8CF1-91F6-9A95-79DB31475C5A}"/>
              </a:ext>
            </a:extLst>
          </p:cNvPr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kumimoji="1"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一些思考（瞎想）</a:t>
            </a:r>
            <a:endParaRPr kumimoji="1"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EAD289-D9F4-A4ED-FAB7-268E4E26EB1B}"/>
              </a:ext>
            </a:extLst>
          </p:cNvPr>
          <p:cNvSpPr txBox="1"/>
          <p:nvPr/>
        </p:nvSpPr>
        <p:spPr>
          <a:xfrm>
            <a:off x="176349" y="1045029"/>
            <a:ext cx="9255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两种不同的体系：是否存在解释世间万物的大一统理论（绝对真理）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EFA1ABD-6948-DF79-40C4-B26B9EA46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308" y="1686750"/>
            <a:ext cx="8264436" cy="491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11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" y="215900"/>
            <a:ext cx="3963670" cy="124587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AF0BC73-AC3D-7288-B1B3-2243EFF2E8EC}"/>
              </a:ext>
            </a:extLst>
          </p:cNvPr>
          <p:cNvSpPr/>
          <p:nvPr/>
        </p:nvSpPr>
        <p:spPr>
          <a:xfrm>
            <a:off x="0" y="2379073"/>
            <a:ext cx="12192000" cy="1593487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谢谢！请老师和同学们批评指正</a:t>
            </a:r>
            <a:r>
              <a:rPr kumimoji="1"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！</a:t>
            </a:r>
            <a:endParaRPr kumimoji="1"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0B405A6-5F78-0A22-D45D-15328B8B7DEA}"/>
              </a:ext>
            </a:extLst>
          </p:cNvPr>
          <p:cNvSpPr txBox="1"/>
          <p:nvPr/>
        </p:nvSpPr>
        <p:spPr>
          <a:xfrm>
            <a:off x="4184111" y="4511470"/>
            <a:ext cx="4031873" cy="957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武汉大学地球与空间科学技术学院</a:t>
            </a:r>
            <a:endParaRPr lang="en-US" sz="20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日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246DC9-A9AD-194F-598F-265043235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430" y="215901"/>
            <a:ext cx="5406540" cy="12458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538</Words>
  <Application>Microsoft Office PowerPoint</Application>
  <PresentationFormat>宽屏</PresentationFormat>
  <Paragraphs>63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黑体</vt:lpstr>
      <vt:lpstr>宋体</vt:lpstr>
      <vt:lpstr>Arial</vt:lpstr>
      <vt:lpstr>Calibri</vt:lpstr>
      <vt:lpstr>Calibri Light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Linxuan Li</dc:creator>
  <cp:lastModifiedBy>泽 王</cp:lastModifiedBy>
  <cp:revision>307</cp:revision>
  <dcterms:created xsi:type="dcterms:W3CDTF">2023-03-23T04:32:00Z</dcterms:created>
  <dcterms:modified xsi:type="dcterms:W3CDTF">2026-04-09T04:44:20Z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34FDE8E12D8F4D9DB63074BB13F18FE0_13</vt:lpwstr>
  </property>
  <property fmtid="{D5CDD505-2E9C-101B-9397-08002B2CF9AE}" pid="3" name="KSOProductBuildVer">
    <vt:lpwstr>2052-12.1.0.24034</vt:lpwstr>
  </property>
</Properties>
</file>