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646" r:id="rId2"/>
    <p:sldId id="647" r:id="rId3"/>
    <p:sldId id="567" r:id="rId4"/>
    <p:sldId id="671" r:id="rId5"/>
    <p:sldId id="672" r:id="rId6"/>
    <p:sldId id="668" r:id="rId7"/>
    <p:sldId id="673" r:id="rId8"/>
    <p:sldId id="658" r:id="rId9"/>
    <p:sldId id="674" r:id="rId10"/>
    <p:sldId id="682" r:id="rId11"/>
    <p:sldId id="675" r:id="rId12"/>
    <p:sldId id="676" r:id="rId13"/>
    <p:sldId id="677" r:id="rId14"/>
    <p:sldId id="678" r:id="rId15"/>
    <p:sldId id="670" r:id="rId16"/>
    <p:sldId id="683" r:id="rId17"/>
    <p:sldId id="684" r:id="rId18"/>
    <p:sldId id="685" r:id="rId19"/>
    <p:sldId id="625" r:id="rId20"/>
    <p:sldId id="28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0F0F"/>
    <a:srgbClr val="0F5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97" autoAdjust="0"/>
    <p:restoredTop sz="95205" autoAdjust="0"/>
  </p:normalViewPr>
  <p:slideViewPr>
    <p:cSldViewPr snapToGrid="0">
      <p:cViewPr varScale="1">
        <p:scale>
          <a:sx n="137" d="100"/>
          <a:sy n="137" d="100"/>
        </p:scale>
        <p:origin x="189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968BE-7132-F948-B1AC-2E115ED6D469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94BD8-9858-7741-AB64-9B43D40422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282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2199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5862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1774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918B1B-A1A9-4F4D-9F8A-30A0BACFB0A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3DE5-1866-4C00-AEF4-46B3CBBFEBEA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A4C5C-9997-4DEB-A8A8-F9CF603E799F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9F916-6476-4A93-9132-2397BB83E197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70D4C-29A0-4696-83CD-D5FACD2EE801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1CF50-44F0-4927-835A-EC1A9361BE8C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E533-F4BA-4D0A-B88C-0CB4715568B7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1E0C5-D7DF-4418-8AF6-C1057D9690B0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3692D-D249-41C5-AECB-AA319970810A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5766-9B27-4B21-B5E3-08B0E56E2792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3B7B-C457-40E5-898C-AA14CCF00F30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806F-F8A1-4591-A982-1517327A0FCA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70C01-B1BA-4A7D-99A2-87D8AF5A18E6}" type="datetime1">
              <a:rPr lang="en-US" altLang="zh-CN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060411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quote-cjk-patch"/>
              </a:rPr>
              <a:t>争论</a:t>
            </a:r>
            <a:r>
              <a:rPr lang="en-US" altLang="zh-CN" sz="4000" b="1" dirty="0">
                <a:solidFill>
                  <a:schemeClr val="bg1"/>
                </a:solidFill>
                <a:latin typeface="quote-cjk-patch"/>
              </a:rPr>
              <a:t>——</a:t>
            </a:r>
            <a:r>
              <a:rPr lang="zh-CN" altLang="en-US" sz="4000" b="1" dirty="0">
                <a:solidFill>
                  <a:schemeClr val="bg1"/>
                </a:solidFill>
                <a:effectLst/>
                <a:latin typeface="quote-cjk-patch"/>
              </a:rPr>
              <a:t>大地震前有无前兆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3058" y="3935468"/>
            <a:ext cx="25458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24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23</a:t>
            </a:r>
            <a:r>
              <a:rPr lang="zh-CN" altLang="en-US" sz="24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日组会汇报</a:t>
            </a:r>
            <a:b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</a:br>
            <a:endParaRPr lang="en-US" altLang="zh-CN" sz="24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 defTabSz="914400"/>
            <a:r>
              <a:rPr lang="zh-CN" altLang="en-US" sz="2400" dirty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汇报人：陈火明</a:t>
            </a:r>
            <a:endParaRPr lang="en-US" altLang="zh-CN" sz="24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5" y="137994"/>
            <a:ext cx="2634545" cy="82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C93FCD0-9DFE-426D-A7EC-12DC812FD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9" t="46260" r="3742" b="34901"/>
          <a:stretch>
            <a:fillRect/>
          </a:stretch>
        </p:blipFill>
        <p:spPr>
          <a:xfrm>
            <a:off x="7805420" y="137795"/>
            <a:ext cx="4324985" cy="948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7716" y="1658985"/>
            <a:ext cx="8953320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原文介绍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反驳与回应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再遭反驳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小结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目录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原文介绍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主要问题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71AF940-F5D0-45DF-9123-DDBBC34D77B9}"/>
              </a:ext>
            </a:extLst>
          </p:cNvPr>
          <p:cNvSpPr txBox="1"/>
          <p:nvPr/>
        </p:nvSpPr>
        <p:spPr>
          <a:xfrm>
            <a:off x="174928" y="1152940"/>
            <a:ext cx="456007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核心问题：大地震前有前兆吗？</a:t>
            </a:r>
          </a:p>
          <a:p>
            <a:pPr algn="l"/>
            <a:r>
              <a:rPr lang="zh-CN" altLang="en-US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长久以来，科学家一直争论：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大地震发生前，震源处的断层是否会预先发生微小的、可探测到的滑动（即“前兆滑移”）</a:t>
            </a:r>
            <a:r>
              <a:rPr lang="zh-CN" altLang="en-US" dirty="0">
                <a:solidFill>
                  <a:srgbClr val="0F111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en-US" altLang="zh-CN" dirty="0">
              <a:solidFill>
                <a:srgbClr val="0F111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zh-CN" altLang="en-US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过去的问题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：虽然个别大地震前观察到一些异常现象，但它们并非普遍存在，而且很多异常发生后也没有地震。因此，前兆滑移是否存在、能否被探测到，一直是个谜。</a:t>
            </a:r>
            <a:endParaRPr lang="en-US" altLang="zh-CN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这项研究的目标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：通过一种全新的、大范围的统计方法，去寻找大地震前普遍存在的、短时间内的前兆滑移信号。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FFCE69-338B-4E84-B9AA-740DAFACD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277" y="886570"/>
            <a:ext cx="6094871" cy="582433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71F9976-DD2A-445F-A11C-2935D1B07373}"/>
              </a:ext>
            </a:extLst>
          </p:cNvPr>
          <p:cNvSpPr txBox="1"/>
          <p:nvPr/>
        </p:nvSpPr>
        <p:spPr>
          <a:xfrm>
            <a:off x="174928" y="5335728"/>
            <a:ext cx="4560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右图：研究基于一个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全球性的、高质量的地震和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数据集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原文介绍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研究方法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674E81D-5623-4E1C-9B25-9E4660D6D40F}"/>
              </a:ext>
            </a:extLst>
          </p:cNvPr>
          <p:cNvSpPr txBox="1"/>
          <p:nvPr/>
        </p:nvSpPr>
        <p:spPr>
          <a:xfrm>
            <a:off x="373888" y="1383438"/>
            <a:ext cx="1098499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数据来源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：收集了全球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90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次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7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级及以上大地震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发生前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48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小时，震中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500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公里范围内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3026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个高精度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台站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记录的地表位移数据。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核心技巧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：将每次地震前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台站的微小移动，都按照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理论上该位置发生前兆滑移时应该移动的方向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进行投影和叠加。这就像将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90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个微弱的信号叠在一起，让共同的“信号”增强，而随机的“噪音”相互抵消。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关键指标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：他们计算了一个叫 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“全局叠加量” 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(S)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 的数值，代表了所有地震前，地表朝着预期方向运动的平均强度随时间的变化。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</p:spTree>
    <p:extLst>
      <p:ext uri="{BB962C8B-B14F-4D97-AF65-F5344CB8AC3E}">
        <p14:creationId xmlns:p14="http://schemas.microsoft.com/office/powerpoint/2010/main" val="21493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原文介绍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研究发现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FA4E9C2-AAD0-4C62-9564-CA04CDBDFF3F}"/>
              </a:ext>
            </a:extLst>
          </p:cNvPr>
          <p:cNvSpPr txBox="1"/>
          <p:nvPr/>
        </p:nvSpPr>
        <p:spPr>
          <a:xfrm>
            <a:off x="192333" y="868716"/>
            <a:ext cx="610510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通过对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90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次地震数据的叠加分析，研究得到了非常清晰的发现：</a:t>
            </a:r>
          </a:p>
          <a:p>
            <a:pPr algn="l"/>
            <a:endParaRPr lang="en-US" altLang="zh-CN" sz="1600" b="1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a). 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普遍存在的指数级加速滑移</a:t>
            </a:r>
            <a:endParaRPr lang="zh-CN" altLang="en-US" sz="16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图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2A-2C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展示了核心发现：在地震发生前的最后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约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个小时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，全局叠加量 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(S) 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出现了一个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指数级加速增长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（即滑动速度越来越快）。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这个信号的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信噪比很高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（图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2B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），表明它不是随机噪音。这个加速模式与实验室模拟地震和理论模型的预测高度一致。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换算后，这个前兆滑移释放的总能量，相当于一个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矩震级 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(Mw) 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约为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6.3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级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的地震。</a:t>
            </a:r>
            <a:endParaRPr lang="en-US" altLang="zh-CN" sz="16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sz="16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en-US" altLang="zh-CN" sz="1600" b="1" dirty="0">
                <a:solidFill>
                  <a:srgbClr val="0F111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b)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2011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年日本东北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9.0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级大地震（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Tohoku-Oki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）为例</a:t>
            </a:r>
            <a:endParaRPr lang="zh-CN" altLang="en-US" sz="16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单独分析这个特大地震（图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），也发现了类似的前兆滑移信号（指数加速），进一步支持了普遍性结论。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此外，该地震的数据还显示了一个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周期约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3.6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小时的“正弦波”状振荡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。研究者认为这很有趣，并推测可能与潮汐力或冰川断裂前观测到的“对数周期振荡”现象有关，但这部分信号不如指数加速那么明确。</a:t>
            </a:r>
            <a:endParaRPr lang="en-US" altLang="zh-CN" sz="16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sz="16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en-US" altLang="zh-CN" sz="1600" b="1" dirty="0">
                <a:solidFill>
                  <a:srgbClr val="0F111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c)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排除干扰：信号确实来自震源区</a:t>
            </a:r>
            <a:endParaRPr lang="zh-CN" altLang="en-US" sz="16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关键的验证：当研究者把投影方向换成随机方向（如正东、正北）时，上述所有信号都消失了。这强有力地证明，观测到的信号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并非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GPS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数据本身的系统误差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，而确实来源于即将发生地震的震源区附近的断层滑移。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3CB71F-9214-4D9B-9757-49C84E2B4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433" y="813057"/>
            <a:ext cx="5349904" cy="594969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97A1668-B222-44BC-B1D9-1FE53D8284B5}"/>
              </a:ext>
            </a:extLst>
          </p:cNvPr>
          <p:cNvSpPr txBox="1"/>
          <p:nvPr/>
        </p:nvSpPr>
        <p:spPr>
          <a:xfrm>
            <a:off x="6107263" y="926328"/>
            <a:ext cx="7752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i="0" dirty="0">
                <a:solidFill>
                  <a:srgbClr val="0F1115"/>
                </a:solidFill>
                <a:effectLst/>
                <a:latin typeface="quote-cjk-patch"/>
              </a:rPr>
              <a:t>全局叠加量 </a:t>
            </a:r>
            <a:r>
              <a:rPr lang="en-US" altLang="zh-CN" sz="800" b="1" i="0" dirty="0">
                <a:solidFill>
                  <a:srgbClr val="0F1115"/>
                </a:solidFill>
                <a:effectLst/>
                <a:latin typeface="quote-cjk-patch"/>
              </a:rPr>
              <a:t>S</a:t>
            </a:r>
            <a:endParaRPr lang="zh-CN" altLang="en-US" sz="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D2FCA0D-F479-42D5-9654-1C2BD85FAB73}"/>
              </a:ext>
            </a:extLst>
          </p:cNvPr>
          <p:cNvSpPr txBox="1"/>
          <p:nvPr/>
        </p:nvSpPr>
        <p:spPr>
          <a:xfrm>
            <a:off x="6099976" y="2053769"/>
            <a:ext cx="7752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i="0" dirty="0">
                <a:solidFill>
                  <a:srgbClr val="0F1115"/>
                </a:solidFill>
                <a:effectLst/>
                <a:latin typeface="quote-cjk-patch"/>
              </a:rPr>
              <a:t>信噪比分析</a:t>
            </a:r>
            <a:endParaRPr lang="zh-CN" altLang="en-US" sz="8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88A2F1-8548-4BD6-81A1-D22545A18744}"/>
              </a:ext>
            </a:extLst>
          </p:cNvPr>
          <p:cNvSpPr txBox="1"/>
          <p:nvPr/>
        </p:nvSpPr>
        <p:spPr>
          <a:xfrm>
            <a:off x="6095999" y="3218859"/>
            <a:ext cx="7752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i="0" dirty="0">
                <a:solidFill>
                  <a:srgbClr val="0F1115"/>
                </a:solidFill>
                <a:effectLst/>
                <a:latin typeface="quote-cjk-patch"/>
              </a:rPr>
              <a:t>指数级加速滑移</a:t>
            </a:r>
            <a:endParaRPr lang="zh-CN" altLang="en-US" sz="8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54B496-307F-4041-B0A9-0F99887EB59D}"/>
              </a:ext>
            </a:extLst>
          </p:cNvPr>
          <p:cNvSpPr txBox="1"/>
          <p:nvPr/>
        </p:nvSpPr>
        <p:spPr>
          <a:xfrm>
            <a:off x="6107263" y="4450079"/>
            <a:ext cx="7752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800" b="1" i="0" dirty="0">
                <a:solidFill>
                  <a:srgbClr val="0F1115"/>
                </a:solidFill>
                <a:effectLst/>
                <a:latin typeface="quote-cjk-patch"/>
              </a:rPr>
              <a:t>周期性的震荡信号</a:t>
            </a:r>
            <a:endParaRPr lang="zh-CN" altLang="en-US" sz="800" dirty="0"/>
          </a:p>
        </p:txBody>
      </p:sp>
    </p:spTree>
    <p:extLst>
      <p:ext uri="{BB962C8B-B14F-4D97-AF65-F5344CB8AC3E}">
        <p14:creationId xmlns:p14="http://schemas.microsoft.com/office/powerpoint/2010/main" val="284202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原文介绍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en-US" altLang="zh-CN" sz="4000" b="1" i="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2011</a:t>
            </a:r>
            <a:r>
              <a:rPr lang="zh-CN" altLang="en-US" sz="4000" b="1" i="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年日本东北</a:t>
            </a:r>
            <a:r>
              <a:rPr lang="en-US" altLang="zh-CN" sz="4000" b="1" i="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9.0</a:t>
            </a:r>
            <a:r>
              <a:rPr lang="zh-CN" altLang="en-US" sz="4000" b="1" i="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级大地震</a:t>
            </a:r>
            <a:endParaRPr lang="en-US" altLang="zh-CN" sz="4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3BD278B-2DEA-4277-8B21-213A0BF6E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683" y="853908"/>
            <a:ext cx="6200356" cy="551747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649F8D2-B01C-4728-8A77-858B5A843FAA}"/>
              </a:ext>
            </a:extLst>
          </p:cNvPr>
          <p:cNvSpPr txBox="1"/>
          <p:nvPr/>
        </p:nvSpPr>
        <p:spPr>
          <a:xfrm>
            <a:off x="37937" y="913177"/>
            <a:ext cx="591974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8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补充：</a:t>
            </a:r>
            <a:endParaRPr lang="en-US" altLang="zh-CN" sz="18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sz="18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en-US" altLang="zh-CN" sz="1800" b="1" dirty="0">
                <a:solidFill>
                  <a:srgbClr val="0F111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b)</a:t>
            </a:r>
            <a:r>
              <a:rPr lang="en-US" altLang="zh-CN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CN" altLang="en-US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en-US" altLang="zh-CN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2011</a:t>
            </a:r>
            <a:r>
              <a:rPr lang="zh-CN" altLang="en-US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年日本东北</a:t>
            </a:r>
            <a:r>
              <a:rPr lang="en-US" altLang="zh-CN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9.0</a:t>
            </a:r>
            <a:r>
              <a:rPr lang="zh-CN" altLang="en-US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级大地震（</a:t>
            </a:r>
            <a:r>
              <a:rPr lang="en-US" altLang="zh-CN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Tohoku-Oki</a:t>
            </a:r>
            <a:r>
              <a:rPr lang="zh-CN" altLang="en-US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）为例</a:t>
            </a:r>
            <a:endParaRPr lang="en-US" altLang="zh-CN" sz="1800" b="1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zh-CN" altLang="en-US" sz="18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8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单独分析这个特大地震（图</a:t>
            </a:r>
            <a:r>
              <a:rPr lang="en-US" altLang="zh-CN" sz="18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18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），也发现了类似的前兆滑移信号（指数加速），进一步支持了普遍性结论。</a:t>
            </a:r>
            <a:endParaRPr lang="en-US" altLang="zh-CN" sz="18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sz="18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8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此外，该地震的数据还显示了一个</a:t>
            </a:r>
            <a:r>
              <a:rPr lang="zh-CN" altLang="en-US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周期约</a:t>
            </a:r>
            <a:r>
              <a:rPr lang="en-US" altLang="zh-CN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3.6</a:t>
            </a:r>
            <a:r>
              <a:rPr lang="zh-CN" altLang="en-US" sz="18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小时的“正弦波”状振荡</a:t>
            </a:r>
            <a:r>
              <a:rPr lang="zh-CN" altLang="en-US" sz="1800" b="0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。研究者认为这很有趣，并推测可能与潮汐力或冰川断裂前观测到的“对数周期振荡”现象有关，但这部分信号不如指数加速那么明确。</a:t>
            </a:r>
            <a:endParaRPr lang="en-US" altLang="zh-CN" sz="1800" b="0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54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原文介绍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i="0" dirty="0">
                <a:solidFill>
                  <a:schemeClr val="bg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总结</a:t>
            </a:r>
            <a:endParaRPr lang="en-US" altLang="zh-CN" sz="40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464711E-46BE-4F87-A3EE-3DC5C2B4D24E}"/>
              </a:ext>
            </a:extLst>
          </p:cNvPr>
          <p:cNvSpPr txBox="1"/>
          <p:nvPr/>
        </p:nvSpPr>
        <p:spPr>
          <a:xfrm>
            <a:off x="174929" y="1443161"/>
            <a:ext cx="1159697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大地震（≥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7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级）在发生前约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2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小时，普遍存在一个可探测的、指数级加速的前兆滑移阶段。</a:t>
            </a:r>
            <a:endParaRPr lang="en-US" altLang="zh-CN" b="1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endParaRPr lang="en-US" altLang="zh-CN" b="1" dirty="0">
              <a:solidFill>
                <a:srgbClr val="0F1115"/>
              </a:solidFill>
              <a:latin typeface="quote-cjk-patch"/>
            </a:endParaRPr>
          </a:p>
          <a:p>
            <a:pPr algn="l"/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科学意义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：首次通过大样本统计分析，为“大地震存在普遍性前兆”提供了强有力的观测证据。这个前兆滑移的能量尺度介于“慢地震”和普通地震之间，填补了断层滑动现象的观测空白。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未来展望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：研究指出，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提高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测量精度和台站密度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，未来有可能更有效地探测甚至监测这种前兆滑移。但请注意，目前这项研究是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回顾性统计分析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，结论显示存在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平均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2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小时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的前兆，但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尚不能用于实时地震预测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9971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反驳与回应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268C4B4-629C-4632-B2CF-8F42C3AB1CD1}"/>
              </a:ext>
            </a:extLst>
          </p:cNvPr>
          <p:cNvSpPr txBox="1"/>
          <p:nvPr/>
        </p:nvSpPr>
        <p:spPr>
          <a:xfrm>
            <a:off x="39756" y="1288271"/>
            <a:ext cx="11843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简单概括核心反驳观点：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science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论文中发现的“震前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2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小时前兆滑移信号”，很可能不是来自地震本身的物理过程，而是源于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数据中一种未被妥善处理的、大范围的“共同模式噪音”。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3B548B-2955-4212-A7F1-D7125B75239D}"/>
              </a:ext>
            </a:extLst>
          </p:cNvPr>
          <p:cNvSpPr txBox="1"/>
          <p:nvPr/>
        </p:nvSpPr>
        <p:spPr>
          <a:xfrm>
            <a:off x="39756" y="2442648"/>
            <a:ext cx="1184346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F1115"/>
                </a:solidFill>
                <a:effectLst/>
                <a:latin typeface="quote-cjk-patch"/>
              </a:rPr>
              <a:t>1.</a:t>
            </a:r>
            <a:r>
              <a:rPr lang="zh-CN" altLang="en-US" b="1" dirty="0">
                <a:solidFill>
                  <a:srgbClr val="0F1115"/>
                </a:solidFill>
                <a:effectLst/>
                <a:latin typeface="quote-cjk-patch"/>
              </a:rPr>
              <a:t>什么是“共同模式噪音”？为什么它如此致命？</a:t>
            </a:r>
            <a:endParaRPr lang="en-US" altLang="zh-CN" b="1" dirty="0">
              <a:solidFill>
                <a:srgbClr val="0F1115"/>
              </a:solidFill>
              <a:effectLst/>
              <a:latin typeface="quote-cjk-patch"/>
            </a:endParaRPr>
          </a:p>
          <a:p>
            <a:endParaRPr lang="zh-CN" altLang="en-US" b="1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概念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台站记录的地表移动，除了地震信号外，还混杂着各种噪音。其中一类噪音会同时、同方向地影响一个大区域内的所有或大部分台站，比如大气压力变化、风、潮汐、卫星轨道误差等。这种空间上广泛相关的噪音被称为“共同模式噪音”。（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即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数据中存在强烈的共同模式噪音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——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即一个大区域内的所有台站同时、同方向地移动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。）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致命影响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：原作者的核心技巧是“叠加”来增强信号。但如果噪音是“共同的”（即台站间高度相关），那么叠加非但不会让噪音相互抵消，反而会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同样被增强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，从而被误认为是真实的地震前兆信号。原作者在分析中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没有有效去除这种共同模式噪音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关键实验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32EC1B-06BE-4989-8814-5A14F3796839}"/>
              </a:ext>
            </a:extLst>
          </p:cNvPr>
          <p:cNvSpPr txBox="1"/>
          <p:nvPr/>
        </p:nvSpPr>
        <p:spPr>
          <a:xfrm>
            <a:off x="279620" y="1060794"/>
            <a:ext cx="476456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600" b="1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2. 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反驳者采用了两个关键实验来证明他们的观点：</a:t>
            </a:r>
            <a:endParaRPr lang="en-US" altLang="zh-CN" sz="1600" b="1" i="0" dirty="0">
              <a:solidFill>
                <a:srgbClr val="0F1115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en-US" altLang="zh-CN" sz="1600" b="1" dirty="0">
              <a:solidFill>
                <a:srgbClr val="0F1115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1600" b="1" dirty="0">
                <a:solidFill>
                  <a:srgbClr val="0F1115"/>
                </a:solidFill>
                <a:effectLst/>
                <a:latin typeface="quote-cjk-patch"/>
              </a:rPr>
              <a:t>实验一：扣除共同模式噪音</a:t>
            </a:r>
            <a:endParaRPr lang="en-US" altLang="zh-CN" sz="1600" b="1" dirty="0">
              <a:solidFill>
                <a:srgbClr val="0F1115"/>
              </a:solidFill>
              <a:effectLst/>
              <a:latin typeface="quote-cjk-patch"/>
            </a:endParaRPr>
          </a:p>
          <a:p>
            <a:r>
              <a:rPr lang="zh-CN" altLang="en-US" sz="1600" b="1" dirty="0">
                <a:solidFill>
                  <a:srgbClr val="0F111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（文章一</a:t>
            </a:r>
            <a:r>
              <a:rPr lang="en-US" altLang="zh-CN" sz="1600" b="1" dirty="0">
                <a:solidFill>
                  <a:srgbClr val="0F1115"/>
                </a:solidFill>
                <a:latin typeface="quote-cjk-patch"/>
              </a:rPr>
              <a:t>Earthquake precursors? Not so fast.</a:t>
            </a:r>
            <a:r>
              <a:rPr lang="zh-CN" altLang="en-US" sz="1600" b="1" dirty="0">
                <a:solidFill>
                  <a:srgbClr val="0F1115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</a:p>
          <a:p>
            <a:pPr algn="l"/>
            <a:endParaRPr lang="zh-CN" altLang="en-US" sz="1600" b="1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实验目的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：检验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扣除噪音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后，原研究的“前兆信号”是否依然存在。</a:t>
            </a:r>
            <a:endParaRPr lang="en-US" altLang="zh-CN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endParaRPr lang="zh-CN" altLang="en-US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实验步骤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：</a:t>
            </a:r>
          </a:p>
          <a:p>
            <a:pPr algn="l">
              <a:buFont typeface="+mj-lt"/>
              <a:buAutoNum type="arabicPeriod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对于每次地震，选取距离震源 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quote-cjk-patch"/>
              </a:rPr>
              <a:t>&gt;200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公里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 的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台站（这些远场台站理论上接收不到前兆滑移信号）</a:t>
            </a:r>
          </a:p>
          <a:p>
            <a:pPr algn="l">
              <a:buFont typeface="+mj-lt"/>
              <a:buAutoNum type="arabicPeriod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计算这些远场台站的平均位移，作为“共同模式噪音”的估计值</a:t>
            </a:r>
          </a:p>
          <a:p>
            <a:pPr algn="l">
              <a:buFont typeface="+mj-lt"/>
              <a:buAutoNum type="arabicPeriod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从所有台站（包括近场）的原始数据中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减去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这个噪音信号</a:t>
            </a:r>
          </a:p>
          <a:p>
            <a:pPr algn="l">
              <a:buFont typeface="+mj-lt"/>
              <a:buAutoNum type="arabicPeriod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用原作者提供的代码和流程，重新进行叠加分析</a:t>
            </a:r>
          </a:p>
          <a:p>
            <a:pPr algn="l"/>
            <a:endParaRPr lang="en-US" altLang="zh-CN" sz="1600" b="1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实验结果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：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全球叠加的“曲棍球杆”信号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消失</a:t>
            </a:r>
            <a:endParaRPr lang="zh-CN" altLang="en-US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rgbClr val="0F1115"/>
                </a:solidFill>
                <a:effectLst/>
                <a:latin typeface="quote-cjk-patch"/>
              </a:rPr>
              <a:t>2011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年日本东北地震的信号幅度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减小约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quote-cjk-patch"/>
              </a:rPr>
              <a:t>90%</a:t>
            </a:r>
            <a:endParaRPr lang="zh-CN" altLang="en-US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其他主要贡献地震的信号同样大幅减弱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C5FA7D-30FC-427E-9214-1DEDA5354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369" y="942229"/>
            <a:ext cx="7109944" cy="10759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9FE06A1-122D-4AA9-836A-C6A95A2C8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517" y="2084805"/>
            <a:ext cx="7066212" cy="114614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CAA50E8-D6B7-4D3F-82AF-4084E316C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4187" y="3199843"/>
            <a:ext cx="6942403" cy="337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3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关键实验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37F102C-9E99-4A24-9592-D0B54EDCDAB9}"/>
              </a:ext>
            </a:extLst>
          </p:cNvPr>
          <p:cNvSpPr txBox="1"/>
          <p:nvPr/>
        </p:nvSpPr>
        <p:spPr>
          <a:xfrm>
            <a:off x="57646" y="832930"/>
            <a:ext cx="517033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0F1115"/>
                </a:solidFill>
                <a:effectLst/>
                <a:latin typeface="quote-cjk-patch"/>
              </a:rPr>
              <a:t>实验二：仅用噪音复现信号</a:t>
            </a:r>
            <a:endParaRPr lang="en-US" altLang="zh-CN" sz="1600" b="1" dirty="0">
              <a:solidFill>
                <a:srgbClr val="0F1115"/>
              </a:solidFill>
              <a:effectLst/>
              <a:latin typeface="quote-cjk-patch"/>
            </a:endParaRPr>
          </a:p>
          <a:p>
            <a:r>
              <a:rPr lang="zh-CN" altLang="en-US" sz="1600" dirty="0">
                <a:solidFill>
                  <a:srgbClr val="0F1115"/>
                </a:solidFill>
                <a:latin typeface="quote-cjk-patch"/>
              </a:rPr>
              <a:t>（文章二</a:t>
            </a:r>
            <a:r>
              <a:rPr lang="en-US" altLang="zh-CN" sz="1600" b="1" dirty="0">
                <a:solidFill>
                  <a:srgbClr val="0F1115"/>
                </a:solidFill>
                <a:latin typeface="quote-cjk-patch"/>
              </a:rPr>
              <a:t>Update on apparent GPS detection of earthquake precursors</a:t>
            </a:r>
            <a:r>
              <a:rPr lang="zh-CN" altLang="en-US" sz="1600" dirty="0">
                <a:solidFill>
                  <a:srgbClr val="0F1115"/>
                </a:solidFill>
                <a:latin typeface="quote-cjk-patch"/>
              </a:rPr>
              <a:t>）</a:t>
            </a:r>
          </a:p>
          <a:p>
            <a:pPr algn="l"/>
            <a:endParaRPr lang="zh-CN" altLang="en-US" sz="1600" b="1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实验目的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：检验仅用共同模式噪音，能否复现出原研究的“前兆信号”。</a:t>
            </a:r>
            <a:endParaRPr lang="en-US" altLang="zh-CN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endParaRPr lang="zh-CN" altLang="en-US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实验步骤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：</a:t>
            </a:r>
          </a:p>
          <a:p>
            <a:pPr algn="l">
              <a:buFont typeface="+mj-lt"/>
              <a:buAutoNum type="arabicPeriod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对于每次地震，计算出其“共同模式噪音”信号（与第一篇相同：取远场台站的平均位移）</a:t>
            </a:r>
          </a:p>
          <a:p>
            <a:pPr algn="l">
              <a:buFont typeface="+mj-lt"/>
              <a:buAutoNum type="arabicPeriod"/>
            </a:pP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丢弃所有真实的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数据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，只保留这个纯噪音信号</a:t>
            </a:r>
          </a:p>
          <a:p>
            <a:pPr algn="l">
              <a:buFont typeface="+mj-lt"/>
              <a:buAutoNum type="arabicPeriod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用原作者提供的代码和流程，对纯噪音数据进行完整的“点积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quote-cjk-patch"/>
              </a:rPr>
              <a:t>-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叠加”分析</a:t>
            </a:r>
          </a:p>
          <a:p>
            <a:pPr algn="l"/>
            <a:endParaRPr lang="en-US" altLang="zh-CN" sz="1600" b="1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实验结果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：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纯噪音数据成功复现了“曲棍球杆”式指数加速信号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计算出的“虚拟前兆滑移”能量相当于 </a:t>
            </a:r>
            <a:r>
              <a:rPr lang="en-US" altLang="zh-CN" sz="1600" b="1" i="0" dirty="0">
                <a:solidFill>
                  <a:srgbClr val="0F1115"/>
                </a:solidFill>
                <a:effectLst/>
                <a:latin typeface="quote-cjk-patch"/>
              </a:rPr>
              <a:t>Mw 6.4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（原研究为</a:t>
            </a:r>
            <a:r>
              <a:rPr lang="en-US" altLang="zh-CN" sz="1600" b="0" i="0" dirty="0">
                <a:solidFill>
                  <a:srgbClr val="0F1115"/>
                </a:solidFill>
                <a:effectLst/>
                <a:latin typeface="quote-cjk-patch"/>
              </a:rPr>
              <a:t>Mw 6.3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，几乎一样）</a:t>
            </a:r>
            <a:endParaRPr lang="en-US" altLang="zh-CN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sz="16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结论：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原作者观测到的所谓“前兆信号”，它可能只是三个对总叠加贡献最大的地震的噪音，在叠加时产生的一种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不幸的巧合</a:t>
            </a:r>
            <a:r>
              <a:rPr lang="zh-CN" altLang="en-US" sz="1600" b="0" i="0" dirty="0">
                <a:solidFill>
                  <a:srgbClr val="0F1115"/>
                </a:solidFill>
                <a:effectLst/>
                <a:latin typeface="quote-cjk-patch"/>
              </a:rPr>
              <a:t>。与第一篇反驳文章中的“扣除噪音”实验，共同构成了一个完整的论证闭环：</a:t>
            </a:r>
            <a:r>
              <a:rPr lang="zh-CN" altLang="en-US" sz="1600" b="1" i="0" dirty="0">
                <a:solidFill>
                  <a:srgbClr val="0F1115"/>
                </a:solidFill>
                <a:effectLst/>
                <a:latin typeface="quote-cjk-patch"/>
              </a:rPr>
              <a:t>去掉噪音就没信号，只用噪音就有信号。</a:t>
            </a:r>
            <a:endParaRPr lang="zh-CN" altLang="en-US" sz="1600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F06D71-B236-4C05-8398-8905D6C0F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213" y="972077"/>
            <a:ext cx="6625443" cy="572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4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反驳与回应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回应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8BDDC2-1C61-4A3E-8A02-393F9293F604}"/>
              </a:ext>
            </a:extLst>
          </p:cNvPr>
          <p:cNvSpPr txBox="1"/>
          <p:nvPr/>
        </p:nvSpPr>
        <p:spPr>
          <a:xfrm>
            <a:off x="820972" y="2274838"/>
            <a:ext cx="103267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我们确认，信号在共同模式滤波后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确实不稳健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（即会消失）。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对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2011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年日本东北地震观察到的“周期性震荡”，其解释是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错误的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，那很可能是噪音或前震后的余滑。</a:t>
            </a:r>
          </a:p>
          <a:p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仅用噪音确实能产生类似信号</a:t>
            </a:r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7BF7D2-F36C-4F45-852E-BDABF468A094}"/>
              </a:ext>
            </a:extLst>
          </p:cNvPr>
          <p:cNvSpPr txBox="1"/>
          <p:nvPr/>
        </p:nvSpPr>
        <p:spPr>
          <a:xfrm>
            <a:off x="363773" y="1357493"/>
            <a:ext cx="61980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i="0" dirty="0">
                <a:solidFill>
                  <a:srgbClr val="0F1115"/>
                </a:solidFill>
                <a:effectLst/>
                <a:latin typeface="quote-cjk-patch"/>
              </a:rPr>
              <a:t>作者承认：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5591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反驳与回应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回应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73652C-12B5-4352-A0B5-B99DEF444A3F}"/>
              </a:ext>
            </a:extLst>
          </p:cNvPr>
          <p:cNvSpPr txBox="1"/>
          <p:nvPr/>
        </p:nvSpPr>
        <p:spPr>
          <a:xfrm>
            <a:off x="363772" y="1357493"/>
            <a:ext cx="11499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i="0" dirty="0">
                <a:solidFill>
                  <a:srgbClr val="0F1115"/>
                </a:solidFill>
                <a:effectLst/>
                <a:latin typeface="quote-cjk-patch"/>
              </a:rPr>
              <a:t>作者反驳（</a:t>
            </a:r>
            <a:r>
              <a:rPr lang="zh-CN" altLang="en-US" sz="2000" b="0" i="0" dirty="0">
                <a:solidFill>
                  <a:srgbClr val="0F1115"/>
                </a:solidFill>
                <a:effectLst/>
                <a:latin typeface="quote-cjk-patch"/>
              </a:rPr>
              <a:t>尽管承认信号会被滤波消除，但他们提出了几个关键论点来维护“前兆滑移”的可能性</a:t>
            </a:r>
            <a:r>
              <a:rPr lang="zh-CN" altLang="en-US" sz="2000" b="1" i="0" dirty="0">
                <a:solidFill>
                  <a:srgbClr val="0F1115"/>
                </a:solidFill>
                <a:effectLst/>
                <a:latin typeface="quote-cjk-patch"/>
              </a:rPr>
              <a:t>）：</a:t>
            </a:r>
            <a:endParaRPr lang="zh-CN" altLang="en-US" sz="20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D05D462-8E00-4959-8D85-BC98659A663A}"/>
              </a:ext>
            </a:extLst>
          </p:cNvPr>
          <p:cNvSpPr txBox="1"/>
          <p:nvPr/>
        </p:nvSpPr>
        <p:spPr>
          <a:xfrm>
            <a:off x="836874" y="2076055"/>
            <a:ext cx="106209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论点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1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：远场台站也可能含有 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tectonic signal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反驳者用远场台站（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&gt;200km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）的平均值来估算噪音，假设远场没有 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tectonic signal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但原作者指出：远场台站数量多，累积权重可达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30%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3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），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不能假设完全没有 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tectonic signal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</a:t>
            </a:r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9E5A66-5571-4DA8-AB18-F79C497C9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216" y="3134500"/>
            <a:ext cx="6132687" cy="352208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C410727-8CF9-4F31-8260-E943A1D7BCBE}"/>
              </a:ext>
            </a:extLst>
          </p:cNvPr>
          <p:cNvSpPr txBox="1"/>
          <p:nvPr/>
        </p:nvSpPr>
        <p:spPr>
          <a:xfrm>
            <a:off x="7853903" y="4432363"/>
            <a:ext cx="229991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关键点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：虽然远场单个台站的信号弱，但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远场台站的数量多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。当把所有远场台站叠加起来时，它们的累积贡献可以达到总信号的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约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30%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3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103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反驳与回应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回应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DFCA72E-B27A-44AD-9165-BFFBB9535724}"/>
              </a:ext>
            </a:extLst>
          </p:cNvPr>
          <p:cNvSpPr txBox="1"/>
          <p:nvPr/>
        </p:nvSpPr>
        <p:spPr>
          <a:xfrm>
            <a:off x="296186" y="1086771"/>
            <a:ext cx="63511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论点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2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：共同模式滤波可能“误伤”真实信号</a:t>
            </a: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他们做了一个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合成信号实验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5-6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）：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先人为加入一个已知的“前兆滑移”信号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再加上真实的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GPS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噪音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然后用反驳者的滤波方法处理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结果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：滤波后，人为加入的真实信号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也被消除了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6.b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这说明：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反驳者的滤波方法无法区分“噪音”和“真实信号”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，可能会把真实信号也一起去掉。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72B8130-3DE5-4082-B7DA-E59F84EA2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80" y="3541976"/>
            <a:ext cx="4488768" cy="27039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6748C20-A5FD-4463-BA27-706E14945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387" y="840085"/>
            <a:ext cx="5339962" cy="555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0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反驳与回应</a:t>
            </a: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回应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F90266E-04D5-471D-BD81-41D0479DB429}"/>
              </a:ext>
            </a:extLst>
          </p:cNvPr>
          <p:cNvSpPr txBox="1"/>
          <p:nvPr/>
        </p:nvSpPr>
        <p:spPr>
          <a:xfrm>
            <a:off x="178905" y="853542"/>
            <a:ext cx="110046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论点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3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：统计检验表明信号不太可能是纯噪音</a:t>
            </a: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他们做了多种统计检验，包括：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随机时间窗口测试（图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8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随机打乱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Green's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函数测试（图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9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移动震源位置测试（图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10-11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改变断层滑动方向测试（图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12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结果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：信号在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时间、地点、滑动方向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上都指向即将发生的地震，统计显著性很高（偶然概率约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0.03%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）。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9378452-FE62-46D3-8302-FE9AC88E8B27}"/>
              </a:ext>
            </a:extLst>
          </p:cNvPr>
          <p:cNvSpPr txBox="1"/>
          <p:nvPr/>
        </p:nvSpPr>
        <p:spPr>
          <a:xfrm>
            <a:off x="178905" y="3046157"/>
            <a:ext cx="106945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论点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4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：前震解释不合理</a:t>
            </a: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有人提出信号可能来自已知的前震。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原作者反驳：要产生观测到的信号，需要平均每个大地震前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2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小时内有一个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Mw≥5.6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的前震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。但这与实际观测不符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——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大多数大地震前并没有这么大的前震。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7C1D04-B84E-4116-B8EE-765F8D042D35}"/>
              </a:ext>
            </a:extLst>
          </p:cNvPr>
          <p:cNvSpPr txBox="1"/>
          <p:nvPr/>
        </p:nvSpPr>
        <p:spPr>
          <a:xfrm>
            <a:off x="117282" y="4407776"/>
            <a:ext cx="106945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论点</a:t>
            </a:r>
            <a:r>
              <a:rPr lang="en-US" altLang="zh-CN" b="1" i="0" dirty="0">
                <a:solidFill>
                  <a:srgbClr val="0F1115"/>
                </a:solidFill>
                <a:effectLst/>
                <a:latin typeface="quote-cjk-patch"/>
              </a:rPr>
              <a:t>5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：更新数据后信号仍然存在</a:t>
            </a:r>
            <a:endParaRPr lang="zh-CN" altLang="en-US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他们加入了新的地震数据（包括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2023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年土耳其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8.0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级、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2024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年日本能登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7.6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级等），共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109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次地震、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5015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个台站。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更新后的叠加信号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仍然存在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，信噪比甚至从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1.82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提高到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2.1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0336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再遭反驳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429BDBC-83F6-4EA8-85D8-5BF099367C19}"/>
              </a:ext>
            </a:extLst>
          </p:cNvPr>
          <p:cNvSpPr txBox="1"/>
          <p:nvPr/>
        </p:nvSpPr>
        <p:spPr>
          <a:xfrm>
            <a:off x="443284" y="1187583"/>
            <a:ext cx="823953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两位学者首先明确指出，他们与原论文作者已经达成了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两点共识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：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r>
              <a:rPr lang="en-US" altLang="zh-CN" dirty="0">
                <a:solidFill>
                  <a:srgbClr val="0F1115"/>
                </a:solidFill>
                <a:latin typeface="quote-cjk-patch"/>
              </a:rPr>
              <a:t>	</a:t>
            </a:r>
          </a:p>
          <a:p>
            <a:r>
              <a:rPr lang="en-US" altLang="zh-CN" dirty="0">
                <a:solidFill>
                  <a:srgbClr val="0F1115"/>
                </a:solidFill>
                <a:latin typeface="quote-cjk-patch"/>
              </a:rPr>
              <a:t>         1.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在</a:t>
            </a:r>
            <a:r>
              <a:rPr lang="zh-CN" altLang="en-US" b="1" dirty="0">
                <a:solidFill>
                  <a:srgbClr val="0F1115"/>
                </a:solidFill>
                <a:latin typeface="quote-cjk-patch"/>
              </a:rPr>
              <a:t>未校正的原始数据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中，确实存在一个震前</a:t>
            </a:r>
            <a:r>
              <a:rPr lang="en-US" altLang="zh-CN" dirty="0">
                <a:solidFill>
                  <a:srgbClr val="0F1115"/>
                </a:solidFill>
                <a:latin typeface="quote-cjk-patch"/>
              </a:rPr>
              <a:t>2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小时的指数上升的信号，这是原论文的核心发现，也确实“看得见”。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去除共同模式噪音后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，这个信号就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消失了，原作者也承认。</a:t>
            </a:r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r>
              <a:rPr lang="en-US" altLang="zh-CN" dirty="0">
                <a:solidFill>
                  <a:srgbClr val="0F1115"/>
                </a:solidFill>
                <a:latin typeface="quote-cjk-patch"/>
              </a:rPr>
              <a:t>         2.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 </a:t>
            </a:r>
            <a:r>
              <a:rPr lang="en-US" altLang="zh-CN" b="0" i="0" dirty="0">
                <a:solidFill>
                  <a:srgbClr val="0F1115"/>
                </a:solidFill>
                <a:effectLst/>
                <a:latin typeface="quote-cjk-patch"/>
              </a:rPr>
              <a:t>2011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年日本东北地震前的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正弦波信号是噪音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，不是地震前兆。</a:t>
            </a:r>
            <a:endParaRPr lang="en-US" altLang="zh-CN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endParaRPr lang="en-US" altLang="zh-CN" b="1" dirty="0">
              <a:solidFill>
                <a:srgbClr val="0F1115"/>
              </a:solidFill>
              <a:latin typeface="quote-cjk-patch"/>
            </a:endParaRPr>
          </a:p>
          <a:p>
            <a:endParaRPr lang="en-US" altLang="zh-CN" b="1" dirty="0">
              <a:solidFill>
                <a:srgbClr val="0F1115"/>
              </a:solidFill>
              <a:latin typeface="quote-cjk-patch"/>
            </a:endParaRPr>
          </a:p>
          <a:p>
            <a:r>
              <a:rPr lang="zh-CN" altLang="en-US" b="1" dirty="0">
                <a:solidFill>
                  <a:srgbClr val="0F1115"/>
                </a:solidFill>
                <a:latin typeface="quote-cjk-patch"/>
              </a:rPr>
              <a:t>分歧的核心：共同模式校正会误删真实信号吗？</a:t>
            </a:r>
          </a:p>
          <a:p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原作者的论点：</a:t>
            </a:r>
          </a:p>
          <a:p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去除共同模式噪声可能会无意中移除已有的构造信号。</a:t>
            </a:r>
            <a:endParaRPr lang="en-US" altLang="zh-CN" dirty="0">
              <a:solidFill>
                <a:srgbClr val="0F1115"/>
              </a:solidFill>
              <a:latin typeface="quote-cjk-patch"/>
            </a:endParaRPr>
          </a:p>
          <a:p>
            <a:pPr algn="l"/>
            <a:endParaRPr lang="en-US" altLang="zh-CN" b="1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/>
            <a:r>
              <a:rPr lang="zh-CN" altLang="en-US" b="1" dirty="0">
                <a:solidFill>
                  <a:srgbClr val="0F1115"/>
                </a:solidFill>
                <a:effectLst/>
                <a:latin typeface="quote-cjk-patch"/>
              </a:rPr>
              <a:t>反驳者的回应：</a:t>
            </a:r>
          </a:p>
          <a:p>
            <a:pPr algn="l"/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这是整篇文章最核心的技术反驳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。反驳者通过一系列实验证明：</a:t>
            </a:r>
            <a:r>
              <a:rPr lang="zh-CN" altLang="en-US" b="1" i="0" dirty="0">
                <a:solidFill>
                  <a:srgbClr val="0F1115"/>
                </a:solidFill>
                <a:effectLst/>
                <a:latin typeface="quote-cjk-patch"/>
              </a:rPr>
              <a:t>共同模式校正几乎不会影响地震类信号</a:t>
            </a:r>
            <a:r>
              <a:rPr lang="zh-CN" altLang="en-US" b="0" i="0" dirty="0">
                <a:solidFill>
                  <a:srgbClr val="0F1115"/>
                </a:solidFill>
                <a:effectLst/>
                <a:latin typeface="quote-cjk-patch"/>
              </a:rPr>
              <a:t>。</a:t>
            </a:r>
          </a:p>
          <a:p>
            <a:r>
              <a:rPr lang="en-US" altLang="zh-CN" dirty="0">
                <a:solidFill>
                  <a:srgbClr val="0F1115"/>
                </a:solidFill>
                <a:latin typeface="quote-cjk-patch"/>
              </a:rPr>
              <a:t>	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635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再遭反驳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E7ED24B-519C-4DF4-97DC-D159A6ED36C5}"/>
              </a:ext>
            </a:extLst>
          </p:cNvPr>
          <p:cNvSpPr txBox="1"/>
          <p:nvPr/>
        </p:nvSpPr>
        <p:spPr>
          <a:xfrm>
            <a:off x="390939" y="966084"/>
            <a:ext cx="116195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证据</a:t>
            </a:r>
            <a:r>
              <a:rPr lang="en-US" altLang="zh-CN" sz="1600" dirty="0"/>
              <a:t>1</a:t>
            </a:r>
            <a:r>
              <a:rPr lang="zh-CN" altLang="en-US" sz="1600" dirty="0"/>
              <a:t>：合成信号实验的再分析</a:t>
            </a:r>
          </a:p>
          <a:p>
            <a:r>
              <a:rPr lang="zh-CN" altLang="en-US" sz="1600" dirty="0"/>
              <a:t>原作者曾做了一个“合成信号实验”（</a:t>
            </a:r>
            <a:r>
              <a:rPr lang="en-US" altLang="zh-CN" sz="1600" dirty="0"/>
              <a:t>BN24</a:t>
            </a:r>
            <a:r>
              <a:rPr lang="zh-CN" altLang="en-US" sz="1600" dirty="0"/>
              <a:t>的图</a:t>
            </a:r>
            <a:r>
              <a:rPr lang="en-US" altLang="zh-CN" sz="1600" dirty="0"/>
              <a:t>6</a:t>
            </a:r>
            <a:r>
              <a:rPr lang="zh-CN" altLang="en-US" sz="1600" dirty="0"/>
              <a:t>），试图证明去噪会误删真实信号。反驳者重新分析了这个实验：</a:t>
            </a:r>
          </a:p>
          <a:p>
            <a:endParaRPr lang="zh-CN" altLang="en-US" sz="1600" dirty="0"/>
          </a:p>
          <a:p>
            <a:r>
              <a:rPr lang="zh-CN" altLang="en-US" sz="1600" dirty="0"/>
              <a:t>子图	</a:t>
            </a:r>
            <a:r>
              <a:rPr lang="en-US" altLang="zh-CN" sz="1600" dirty="0"/>
              <a:t>		</a:t>
            </a:r>
            <a:r>
              <a:rPr lang="zh-CN" altLang="en-US" sz="1600" dirty="0"/>
              <a:t>反驳者的解读</a:t>
            </a:r>
          </a:p>
          <a:p>
            <a:r>
              <a:rPr lang="zh-CN" altLang="en-US" sz="1600" dirty="0"/>
              <a:t>图</a:t>
            </a:r>
            <a:r>
              <a:rPr lang="en-US" altLang="zh-CN" sz="1600" dirty="0"/>
              <a:t>6a</a:t>
            </a:r>
            <a:r>
              <a:rPr lang="zh-CN" altLang="en-US" sz="1600" dirty="0"/>
              <a:t>（原始叠加）	</a:t>
            </a:r>
            <a:r>
              <a:rPr lang="en-US" altLang="zh-CN" sz="1600" dirty="0"/>
              <a:t>	</a:t>
            </a:r>
            <a:r>
              <a:rPr lang="zh-CN" altLang="en-US" sz="1600" dirty="0"/>
              <a:t>蓝色点（有噪音的数据）在最后</a:t>
            </a:r>
            <a:r>
              <a:rPr lang="en-US" altLang="zh-CN" sz="1600" dirty="0"/>
              <a:t>2</a:t>
            </a:r>
            <a:r>
              <a:rPr lang="zh-CN" altLang="en-US" sz="1600" dirty="0"/>
              <a:t>小时明显上升</a:t>
            </a:r>
          </a:p>
          <a:p>
            <a:r>
              <a:rPr lang="zh-CN" altLang="en-US" sz="1600" dirty="0"/>
              <a:t>图</a:t>
            </a:r>
            <a:r>
              <a:rPr lang="en-US" altLang="zh-CN" sz="1600" dirty="0"/>
              <a:t>6b</a:t>
            </a:r>
            <a:r>
              <a:rPr lang="zh-CN" altLang="en-US" sz="1600" dirty="0"/>
              <a:t>（去噪后）</a:t>
            </a:r>
            <a:r>
              <a:rPr lang="en-US" altLang="zh-CN" sz="1600" dirty="0"/>
              <a:t>	</a:t>
            </a:r>
            <a:r>
              <a:rPr lang="zh-CN" altLang="en-US" sz="1600" dirty="0"/>
              <a:t>	红色点在最后</a:t>
            </a:r>
            <a:r>
              <a:rPr lang="en-US" altLang="zh-CN" sz="1600" dirty="0"/>
              <a:t>2</a:t>
            </a:r>
            <a:r>
              <a:rPr lang="zh-CN" altLang="en-US" sz="1600" dirty="0"/>
              <a:t>小时仍然上升，很好地追踪了橙色曲线</a:t>
            </a:r>
          </a:p>
          <a:p>
            <a:r>
              <a:rPr lang="zh-CN" altLang="en-US" sz="1600" dirty="0"/>
              <a:t>图</a:t>
            </a:r>
            <a:r>
              <a:rPr lang="en-US" altLang="zh-CN" sz="1600" dirty="0"/>
              <a:t>6c</a:t>
            </a:r>
            <a:r>
              <a:rPr lang="zh-CN" altLang="en-US" sz="1600" dirty="0"/>
              <a:t>（被扣除的噪音）	黑色点在最后</a:t>
            </a:r>
            <a:r>
              <a:rPr lang="en-US" altLang="zh-CN" sz="1600" dirty="0"/>
              <a:t>2</a:t>
            </a:r>
            <a:r>
              <a:rPr lang="zh-CN" altLang="en-US" sz="1600" dirty="0"/>
              <a:t>小时也有上升，但这是噪音的特征，不代表信号被误删</a:t>
            </a:r>
          </a:p>
          <a:p>
            <a:endParaRPr lang="en-US" altLang="zh-CN" sz="1600" dirty="0"/>
          </a:p>
          <a:p>
            <a:r>
              <a:rPr lang="zh-CN" altLang="en-US" sz="1600" dirty="0"/>
              <a:t>反驳者的结论：原作者声称“去噪后信号消失”，但反驳者认为红色点明明在上升。两者对同一张图的解读完全相反！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D10BA7-1A25-4A7D-B900-E7FD6FCD3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446" y="3212327"/>
            <a:ext cx="7201107" cy="360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1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再遭反驳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027944-B0D0-498E-ADA2-0C406FA81E8F}"/>
              </a:ext>
            </a:extLst>
          </p:cNvPr>
          <p:cNvSpPr txBox="1"/>
          <p:nvPr/>
        </p:nvSpPr>
        <p:spPr>
          <a:xfrm>
            <a:off x="135171" y="930302"/>
            <a:ext cx="586541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证据</a:t>
            </a:r>
            <a:r>
              <a:rPr lang="en-US" altLang="zh-CN" dirty="0"/>
              <a:t>2</a:t>
            </a:r>
            <a:r>
              <a:rPr lang="zh-CN" altLang="en-US" dirty="0"/>
              <a:t>：动态视频实验</a:t>
            </a:r>
            <a:endParaRPr lang="en-US" altLang="zh-CN" dirty="0"/>
          </a:p>
          <a:p>
            <a:r>
              <a:rPr lang="zh-CN" altLang="en-US" dirty="0"/>
              <a:t>反驳者做了一个更直观的实验：制作了一个视频，将植入的信号在时间上前后移动，观察去噪前后信号的变化。</a:t>
            </a:r>
          </a:p>
          <a:p>
            <a:endParaRPr lang="zh-CN" altLang="en-US" dirty="0"/>
          </a:p>
          <a:p>
            <a:r>
              <a:rPr lang="zh-CN" altLang="en-US" dirty="0"/>
              <a:t>结果：</a:t>
            </a:r>
          </a:p>
          <a:p>
            <a:endParaRPr lang="zh-CN" altLang="en-US" dirty="0"/>
          </a:p>
          <a:p>
            <a:r>
              <a:rPr lang="zh-CN" altLang="en-US" dirty="0"/>
              <a:t>植入的地震信号几乎完全不受共同模式校正的影响</a:t>
            </a:r>
          </a:p>
          <a:p>
            <a:endParaRPr lang="zh-CN" altLang="en-US" dirty="0"/>
          </a:p>
          <a:p>
            <a:r>
              <a:rPr lang="zh-CN" altLang="en-US" dirty="0"/>
              <a:t>被扣除的“共同模式噪音”几乎不随植入信号的变化而变化</a:t>
            </a:r>
          </a:p>
          <a:p>
            <a:endParaRPr lang="zh-CN" altLang="en-US" dirty="0"/>
          </a:p>
          <a:p>
            <a:r>
              <a:rPr lang="zh-CN" altLang="en-US" dirty="0"/>
              <a:t>这意味着：真实信号不会被误删，被扣除的主要是噪音</a:t>
            </a:r>
          </a:p>
          <a:p>
            <a:endParaRPr lang="zh-CN" altLang="en-US" dirty="0"/>
          </a:p>
          <a:p>
            <a:r>
              <a:rPr lang="zh-CN" altLang="en-US" dirty="0"/>
              <a:t>反驳者的原话：</a:t>
            </a:r>
          </a:p>
          <a:p>
            <a:endParaRPr lang="zh-CN" altLang="en-US" dirty="0"/>
          </a:p>
          <a:p>
            <a:r>
              <a:rPr lang="zh-CN" altLang="en-US" dirty="0"/>
              <a:t>“</a:t>
            </a:r>
            <a:r>
              <a:rPr lang="en-US" altLang="zh-CN" dirty="0"/>
              <a:t>From this movie, it is clear that the imposed earthquake signal is almost entirely unaffected by the common mode noise correction.”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3F56E46-57A8-4F2A-BF50-A52D4BB2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418" y="930302"/>
            <a:ext cx="5795173" cy="280283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ECB4349-0B26-42B8-B7F5-72DB45DA8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418" y="3792771"/>
            <a:ext cx="5795173" cy="271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90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再遭反驳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4180BD7-489B-4539-946D-2F3401B21B68}"/>
              </a:ext>
            </a:extLst>
          </p:cNvPr>
          <p:cNvSpPr txBox="1"/>
          <p:nvPr/>
        </p:nvSpPr>
        <p:spPr>
          <a:xfrm>
            <a:off x="194806" y="1280160"/>
            <a:ext cx="1104833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证据</a:t>
            </a:r>
            <a:r>
              <a:rPr lang="en-US" altLang="zh-CN" sz="1600" dirty="0"/>
              <a:t>3</a:t>
            </a:r>
            <a:r>
              <a:rPr lang="zh-CN" altLang="en-US" sz="1600" dirty="0"/>
              <a:t>：定量计算信号保留率</a:t>
            </a:r>
          </a:p>
          <a:p>
            <a:r>
              <a:rPr lang="zh-CN" altLang="en-US" sz="1600" dirty="0"/>
              <a:t>反驳者直接计算了“共同模式校正后，真实信号保留了多少”：</a:t>
            </a:r>
          </a:p>
          <a:p>
            <a:endParaRPr lang="zh-CN" altLang="en-US" sz="1600" dirty="0"/>
          </a:p>
          <a:p>
            <a:r>
              <a:rPr lang="zh-CN" altLang="en-US" sz="1600" dirty="0"/>
              <a:t>校正距离	</a:t>
            </a:r>
            <a:r>
              <a:rPr lang="en-US" altLang="zh-CN" sz="1600" dirty="0"/>
              <a:t>		</a:t>
            </a:r>
            <a:r>
              <a:rPr lang="zh-CN" altLang="en-US" sz="1600" dirty="0"/>
              <a:t>信号保留率	说明</a:t>
            </a:r>
          </a:p>
          <a:p>
            <a:endParaRPr lang="en-US" altLang="zh-CN" sz="1600" dirty="0"/>
          </a:p>
          <a:p>
            <a:r>
              <a:rPr lang="en-US" altLang="zh-CN" sz="1600" dirty="0"/>
              <a:t>200</a:t>
            </a:r>
            <a:r>
              <a:rPr lang="zh-CN" altLang="en-US" sz="1600" dirty="0"/>
              <a:t>公里（反驳者原方案）	</a:t>
            </a:r>
            <a:r>
              <a:rPr lang="en-US" altLang="zh-CN" sz="1600" dirty="0"/>
              <a:t>93%		</a:t>
            </a:r>
            <a:r>
              <a:rPr lang="zh-CN" altLang="en-US" sz="1600" dirty="0"/>
              <a:t>只损失</a:t>
            </a:r>
            <a:r>
              <a:rPr lang="en-US" altLang="zh-CN" sz="1600" dirty="0"/>
              <a:t>7%</a:t>
            </a:r>
            <a:r>
              <a:rPr lang="zh-CN" altLang="en-US" sz="1600" dirty="0"/>
              <a:t>的信号</a:t>
            </a:r>
          </a:p>
          <a:p>
            <a:r>
              <a:rPr lang="en-US" altLang="zh-CN" sz="1600" dirty="0"/>
              <a:t>329</a:t>
            </a:r>
            <a:r>
              <a:rPr lang="zh-CN" altLang="en-US" sz="1600" dirty="0"/>
              <a:t>公里（用最远的一半台站）</a:t>
            </a:r>
            <a:r>
              <a:rPr lang="en-US" altLang="zh-CN" sz="1600" dirty="0"/>
              <a:t>97.3%		</a:t>
            </a:r>
            <a:r>
              <a:rPr lang="zh-CN" altLang="en-US" sz="1600" dirty="0"/>
              <a:t>只损失</a:t>
            </a:r>
            <a:r>
              <a:rPr lang="en-US" altLang="zh-CN" sz="1600" dirty="0"/>
              <a:t>2.7%</a:t>
            </a:r>
            <a:r>
              <a:rPr lang="zh-CN" altLang="en-US" sz="1600" dirty="0"/>
              <a:t>的信号</a:t>
            </a:r>
          </a:p>
          <a:p>
            <a:r>
              <a:rPr lang="en-US" altLang="zh-CN" sz="1600" dirty="0"/>
              <a:t>0</a:t>
            </a:r>
            <a:r>
              <a:rPr lang="zh-CN" altLang="en-US" sz="1600" dirty="0"/>
              <a:t>公里（用所有台站）	</a:t>
            </a:r>
            <a:r>
              <a:rPr lang="en-US" altLang="zh-CN" sz="1600" dirty="0"/>
              <a:t>81.3%		</a:t>
            </a:r>
            <a:r>
              <a:rPr lang="zh-CN" altLang="en-US" sz="1600" dirty="0"/>
              <a:t>仍有</a:t>
            </a:r>
            <a:r>
              <a:rPr lang="en-US" altLang="zh-CN" sz="1600" dirty="0"/>
              <a:t>80%</a:t>
            </a:r>
            <a:r>
              <a:rPr lang="zh-CN" altLang="en-US" sz="1600" dirty="0"/>
              <a:t>以上保留</a:t>
            </a:r>
          </a:p>
          <a:p>
            <a:endParaRPr lang="en-US" altLang="zh-CN" sz="1600" dirty="0"/>
          </a:p>
          <a:p>
            <a:endParaRPr lang="en-US" altLang="zh-CN" sz="1600" dirty="0"/>
          </a:p>
          <a:p>
            <a:r>
              <a:rPr lang="zh-CN" altLang="en-US" sz="1600" dirty="0"/>
              <a:t>反驳者的结论：共同模式校正几乎不会删除真实的地震信号。因此，原信号在去噪后消失，只能说明原信号本身就是噪音。</a:t>
            </a:r>
          </a:p>
        </p:txBody>
      </p:sp>
    </p:spTree>
    <p:extLst>
      <p:ext uri="{BB962C8B-B14F-4D97-AF65-F5344CB8AC3E}">
        <p14:creationId xmlns:p14="http://schemas.microsoft.com/office/powerpoint/2010/main" val="427010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2637" y="1192696"/>
            <a:ext cx="11656611" cy="3874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回合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内容	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			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核心结论</a:t>
            </a:r>
          </a:p>
          <a:p>
            <a:pPr marL="34290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第一回合	原论文（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BN23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2023.7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	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发现震前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小时指数级加速信号，认为是前兆滑移</a:t>
            </a:r>
          </a:p>
          <a:p>
            <a:pPr marL="34290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第二回合	反驳者（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BH23ab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2023.7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	质疑信号是“共同模式噪音”，两个实验证明</a:t>
            </a:r>
          </a:p>
          <a:p>
            <a:pPr marL="34290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第三回合	原作者回应（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BN24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2024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预印本）	承认滤波后信号会消失，但认为滤波会误伤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							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信号，坚持原解释仍合理</a:t>
            </a:r>
          </a:p>
          <a:p>
            <a:pPr marL="34290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第四回合	反驳者再回应（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BH24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2024.7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	通过定量计算证明滤波不会误伤信号；用独立倾斜仪数据证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					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明无前兆；坚持原信号就是噪音</a:t>
            </a:r>
            <a:endParaRPr lang="zh-CN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0" y="-16547"/>
            <a:ext cx="12192000" cy="796772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680263" y="2210749"/>
            <a:ext cx="5134834" cy="1418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6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谢谢！</a:t>
            </a:r>
            <a:endParaRPr kumimoji="1" lang="en-US" altLang="zh-CN" sz="6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/>
          <a:stretch>
            <a:fillRect/>
          </a:stretch>
        </p:blipFill>
        <p:spPr>
          <a:xfrm>
            <a:off x="112864" y="216000"/>
            <a:ext cx="2634545" cy="828000"/>
          </a:xfrm>
          <a:prstGeom prst="rect">
            <a:avLst/>
          </a:prstGeom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2656</Words>
  <Application>Microsoft Office PowerPoint</Application>
  <PresentationFormat>宽屏</PresentationFormat>
  <Paragraphs>203</Paragraphs>
  <Slides>20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quote-cjk-patch</vt:lpstr>
      <vt:lpstr>黑体</vt:lpstr>
      <vt:lpstr>宋体</vt:lpstr>
      <vt:lpstr>Arial</vt:lpstr>
      <vt:lpstr>Calibri</vt:lpstr>
      <vt:lpstr>Calibri Light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Linxuan Li</dc:creator>
  <cp:lastModifiedBy>火明 陈</cp:lastModifiedBy>
  <cp:revision>288</cp:revision>
  <dcterms:created xsi:type="dcterms:W3CDTF">2023-03-23T04:32:00Z</dcterms:created>
  <dcterms:modified xsi:type="dcterms:W3CDTF">2026-04-23T10:56:10Z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C1CB988416A344F78E41A2F0248D429B_12</vt:lpwstr>
  </property>
  <property fmtid="{D5CDD505-2E9C-101B-9397-08002B2CF9AE}" pid="3" name="KSOProductBuildVer">
    <vt:lpwstr>2052-12.1.0.23125</vt:lpwstr>
  </property>
</Properties>
</file>