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72" r:id="rId2"/>
    <p:sldId id="258" r:id="rId3"/>
    <p:sldId id="259" r:id="rId4"/>
    <p:sldId id="261" r:id="rId5"/>
    <p:sldId id="264" r:id="rId6"/>
    <p:sldId id="260" r:id="rId7"/>
    <p:sldId id="262" r:id="rId8"/>
    <p:sldId id="263" r:id="rId9"/>
    <p:sldId id="265" r:id="rId10"/>
    <p:sldId id="266" r:id="rId11"/>
    <p:sldId id="267" r:id="rId12"/>
    <p:sldId id="268" r:id="rId13"/>
    <p:sldId id="270" r:id="rId14"/>
    <p:sldId id="269" r:id="rId15"/>
    <p:sldId id="273" r:id="rId16"/>
    <p:sldId id="274" r:id="rId17"/>
    <p:sldId id="277" r:id="rId18"/>
    <p:sldId id="276" r:id="rId19"/>
    <p:sldId id="275" r:id="rId20"/>
    <p:sldId id="284"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7340" autoAdjust="0"/>
  </p:normalViewPr>
  <p:slideViewPr>
    <p:cSldViewPr snapToGrid="0" showGuides="1">
      <p:cViewPr varScale="1">
        <p:scale>
          <a:sx n="52" d="100"/>
          <a:sy n="52" d="100"/>
        </p:scale>
        <p:origin x="1188"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79DBAE-E8D5-4BFA-9DE5-21D7F10E75E8}" type="datetimeFigureOut">
              <a:rPr lang="zh-CN" altLang="en-US" smtClean="0"/>
              <a:t>2026/4/9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6BEAD-5F91-41F4-B9EC-FC8419C0860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打招呼，汇报的主题是：</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在背景地震活动范围内（</a:t>
            </a:r>
            <a:r>
              <a:rPr lang="en-US" altLang="zh-CN" dirty="0"/>
              <a:t>Vidale </a:t>
            </a:r>
            <a:r>
              <a:rPr lang="zh-CN" altLang="en-US" dirty="0"/>
              <a:t>和 </a:t>
            </a:r>
            <a:r>
              <a:rPr lang="en-US" altLang="zh-CN" dirty="0"/>
              <a:t>Shearer</a:t>
            </a:r>
            <a:r>
              <a:rPr lang="zh-CN" altLang="en-US" dirty="0"/>
              <a:t>，</a:t>
            </a:r>
            <a:r>
              <a:rPr lang="en-US" altLang="zh-CN" dirty="0"/>
              <a:t>2006</a:t>
            </a:r>
            <a:r>
              <a:rPr lang="zh-CN" altLang="en-US" dirty="0"/>
              <a:t>）。类似的方法已陆续应用于注水诱发地震活动，以解释注水作业的作用（例如，</a:t>
            </a:r>
            <a:r>
              <a:rPr lang="en-US" altLang="zh-CN" dirty="0"/>
              <a:t>Lei </a:t>
            </a:r>
            <a:r>
              <a:rPr lang="zh-CN" altLang="en-US" dirty="0"/>
              <a:t>等人，</a:t>
            </a:r>
            <a:r>
              <a:rPr lang="en-US" altLang="zh-CN" dirty="0"/>
              <a:t>2019</a:t>
            </a:r>
            <a:r>
              <a:rPr lang="zh-CN" altLang="en-US" dirty="0"/>
              <a:t>；</a:t>
            </a:r>
            <a:r>
              <a:rPr lang="en-US" altLang="zh-CN" dirty="0"/>
              <a:t>Lei </a:t>
            </a:r>
            <a:r>
              <a:rPr lang="zh-CN" altLang="en-US" dirty="0"/>
              <a:t>等人，</a:t>
            </a:r>
            <a:r>
              <a:rPr lang="en-US" altLang="zh-CN" dirty="0"/>
              <a:t>2020</a:t>
            </a:r>
            <a:r>
              <a:rPr lang="zh-CN" altLang="en-US" dirty="0"/>
              <a:t>；</a:t>
            </a:r>
            <a:r>
              <a:rPr lang="en-US" altLang="zh-CN" dirty="0"/>
              <a:t>Jia </a:t>
            </a:r>
            <a:r>
              <a:rPr lang="zh-CN" altLang="en-US" dirty="0"/>
              <a:t>等人，</a:t>
            </a:r>
            <a:r>
              <a:rPr lang="en-US" altLang="zh-CN" dirty="0"/>
              <a:t>2020</a:t>
            </a:r>
            <a:r>
              <a:rPr lang="zh-CN" altLang="en-US" dirty="0"/>
              <a:t>；</a:t>
            </a:r>
            <a:r>
              <a:rPr lang="en-US" altLang="zh-CN" dirty="0"/>
              <a:t>Moein </a:t>
            </a:r>
            <a:r>
              <a:rPr lang="zh-CN" altLang="en-US" dirty="0"/>
              <a:t>等人，</a:t>
            </a:r>
            <a:r>
              <a:rPr lang="en-US" altLang="zh-CN" dirty="0"/>
              <a:t>2023</a:t>
            </a:r>
            <a:r>
              <a:rPr lang="zh-CN" altLang="en-US" dirty="0"/>
              <a:t>）。图 </a:t>
            </a:r>
            <a:r>
              <a:rPr lang="en-US" altLang="zh-CN" dirty="0"/>
              <a:t>2 </a:t>
            </a:r>
            <a:r>
              <a:rPr lang="zh-CN" altLang="en-US" dirty="0"/>
              <a:t>总结了目前已提出的五种地震成核和前震物理模型。前三种模型出自 </a:t>
            </a:r>
            <a:r>
              <a:rPr lang="en-US" altLang="zh-CN" dirty="0" err="1"/>
              <a:t>McLaskey</a:t>
            </a:r>
            <a:r>
              <a:rPr lang="zh-CN" altLang="en-US" dirty="0"/>
              <a:t>（</a:t>
            </a:r>
            <a:r>
              <a:rPr lang="en-US" altLang="zh-CN" dirty="0"/>
              <a:t>2019</a:t>
            </a:r>
            <a:r>
              <a:rPr lang="zh-CN" altLang="en-US" dirty="0"/>
              <a:t>），后两种模型来自两项近期研究（</a:t>
            </a:r>
            <a:r>
              <a:rPr lang="en-US" altLang="zh-CN" dirty="0"/>
              <a:t>Lei </a:t>
            </a:r>
            <a:r>
              <a:rPr lang="zh-CN" altLang="en-US" dirty="0"/>
              <a:t>等，</a:t>
            </a:r>
            <a:r>
              <a:rPr lang="en-US" altLang="zh-CN" dirty="0"/>
              <a:t>2024</a:t>
            </a:r>
            <a:r>
              <a:rPr lang="zh-CN" altLang="en-US" dirty="0"/>
              <a:t>；</a:t>
            </a:r>
            <a:r>
              <a:rPr lang="en-US" altLang="zh-CN" dirty="0"/>
              <a:t>Wang </a:t>
            </a:r>
            <a:r>
              <a:rPr lang="zh-CN" altLang="en-US" dirty="0"/>
              <a:t>等，</a:t>
            </a:r>
            <a:r>
              <a:rPr lang="en-US" altLang="zh-CN" dirty="0"/>
              <a:t>2024a</a:t>
            </a:r>
            <a:r>
              <a:rPr lang="zh-CN" altLang="en-US" dirty="0"/>
              <a:t>）。前滑模型（图 </a:t>
            </a:r>
            <a:r>
              <a:rPr lang="en-US" altLang="zh-CN" dirty="0"/>
              <a:t>2a</a:t>
            </a:r>
            <a:r>
              <a:rPr lang="zh-CN" altLang="en-US" dirty="0"/>
              <a:t>）认为，地震成核过程中会发生</a:t>
            </a:r>
            <a:r>
              <a:rPr lang="zh-CN" altLang="en-US" b="1" u="sng" dirty="0"/>
              <a:t>先兆性非震滑动，这种滑动既可以驱动前震，也可以驱动主震的初始破裂</a:t>
            </a:r>
            <a:r>
              <a:rPr lang="zh-CN" altLang="en-US" b="1" dirty="0"/>
              <a:t>（</a:t>
            </a:r>
            <a:r>
              <a:rPr lang="en-US" altLang="zh-CN" dirty="0"/>
              <a:t>Dieterich</a:t>
            </a:r>
            <a:r>
              <a:rPr lang="zh-CN" altLang="en-US" dirty="0"/>
              <a:t>，</a:t>
            </a:r>
            <a:r>
              <a:rPr lang="en-US" altLang="zh-CN" dirty="0"/>
              <a:t>1992</a:t>
            </a:r>
            <a:r>
              <a:rPr lang="zh-CN" altLang="en-US" dirty="0"/>
              <a:t>；</a:t>
            </a:r>
            <a:r>
              <a:rPr lang="en-US" altLang="zh-CN" dirty="0" err="1"/>
              <a:t>Ohnaka</a:t>
            </a:r>
            <a:r>
              <a:rPr lang="zh-CN" altLang="en-US" dirty="0"/>
              <a:t>，</a:t>
            </a:r>
            <a:r>
              <a:rPr lang="en-US" altLang="zh-CN" dirty="0"/>
              <a:t>1992</a:t>
            </a:r>
            <a:r>
              <a:rPr lang="zh-CN" altLang="en-US" dirty="0"/>
              <a:t>，</a:t>
            </a:r>
            <a:r>
              <a:rPr lang="en-US" altLang="zh-CN" dirty="0"/>
              <a:t>2013</a:t>
            </a:r>
            <a:r>
              <a:rPr lang="zh-CN" altLang="en-US" dirty="0"/>
              <a:t>；</a:t>
            </a:r>
            <a:r>
              <a:rPr lang="en-US" altLang="zh-CN" dirty="0"/>
              <a:t>Dodge </a:t>
            </a:r>
            <a:r>
              <a:rPr lang="zh-CN" altLang="en-US" dirty="0"/>
              <a:t>等，</a:t>
            </a:r>
            <a:r>
              <a:rPr lang="en-US" altLang="zh-CN" dirty="0"/>
              <a:t>1996</a:t>
            </a:r>
            <a:r>
              <a:rPr lang="zh-CN" altLang="en-US" dirty="0"/>
              <a:t>；</a:t>
            </a:r>
            <a:r>
              <a:rPr lang="en-US" altLang="zh-CN" dirty="0"/>
              <a:t>Bouchon </a:t>
            </a:r>
            <a:r>
              <a:rPr lang="zh-CN" altLang="en-US" dirty="0"/>
              <a:t>等，</a:t>
            </a:r>
            <a:r>
              <a:rPr lang="en-US" altLang="zh-CN" dirty="0"/>
              <a:t>2011</a:t>
            </a:r>
            <a:r>
              <a:rPr lang="zh-CN" altLang="en-US" dirty="0"/>
              <a:t>；</a:t>
            </a:r>
            <a:r>
              <a:rPr lang="en-US" altLang="zh-CN" dirty="0"/>
              <a:t>He </a:t>
            </a:r>
            <a:r>
              <a:rPr lang="zh-CN" altLang="en-US" dirty="0"/>
              <a:t>等，</a:t>
            </a:r>
            <a:r>
              <a:rPr lang="en-US" altLang="zh-CN" dirty="0"/>
              <a:t>2023</a:t>
            </a:r>
            <a:r>
              <a:rPr lang="zh-CN" altLang="en-US" dirty="0"/>
              <a:t>）。在这种情况下，动态破裂发生前的临界长度尺度 </a:t>
            </a:r>
            <a:r>
              <a:rPr lang="en-US" altLang="zh-CN" dirty="0"/>
              <a:t>Lc </a:t>
            </a:r>
            <a:r>
              <a:rPr lang="zh-CN" altLang="en-US" dirty="0"/>
              <a:t>的大小可能在公里尺度上，并且能够容纳非震滑动和前震（</a:t>
            </a:r>
            <a:r>
              <a:rPr lang="en-US" altLang="zh-CN" dirty="0" err="1"/>
              <a:t>McLaskey</a:t>
            </a:r>
            <a:r>
              <a:rPr lang="zh-CN" altLang="en-US" dirty="0"/>
              <a:t>，</a:t>
            </a:r>
            <a:r>
              <a:rPr lang="en-US" altLang="zh-CN" dirty="0"/>
              <a:t>2019</a:t>
            </a:r>
            <a:r>
              <a:rPr lang="zh-CN" altLang="en-US" dirty="0"/>
              <a:t>；</a:t>
            </a:r>
            <a:r>
              <a:rPr lang="en-US" altLang="zh-CN" dirty="0"/>
              <a:t>Wu </a:t>
            </a:r>
            <a:r>
              <a:rPr lang="zh-CN" altLang="en-US" dirty="0"/>
              <a:t>和 </a:t>
            </a:r>
            <a:r>
              <a:rPr lang="en-US" altLang="zh-CN" dirty="0" err="1"/>
              <a:t>McLaskey</a:t>
            </a:r>
            <a:r>
              <a:rPr lang="zh-CN" altLang="en-US" dirty="0"/>
              <a:t>，</a:t>
            </a:r>
            <a:r>
              <a:rPr lang="en-US" altLang="zh-CN" dirty="0"/>
              <a:t>2022</a:t>
            </a:r>
            <a:r>
              <a:rPr lang="zh-CN" altLang="en-US" dirty="0"/>
              <a:t>）。另一方面，</a:t>
            </a:r>
            <a:r>
              <a:rPr lang="zh-CN" altLang="en-US" b="1" u="sng" dirty="0"/>
              <a:t>级联或级联触发模型（图 </a:t>
            </a:r>
            <a:r>
              <a:rPr lang="en-US" altLang="zh-CN" b="1" u="sng" dirty="0"/>
              <a:t>2b</a:t>
            </a:r>
            <a:r>
              <a:rPr lang="zh-CN" altLang="en-US" b="1" u="sng" dirty="0"/>
              <a:t>）将前震和主震的发生描述为一个随机过程，它们通过弹性应力触发而联系起来</a:t>
            </a:r>
            <a:r>
              <a:rPr lang="zh-CN" altLang="en-US" dirty="0"/>
              <a:t>（</a:t>
            </a:r>
            <a:r>
              <a:rPr lang="en-US" altLang="zh-CN" dirty="0"/>
              <a:t>Ellsworth </a:t>
            </a:r>
            <a:r>
              <a:rPr lang="zh-CN" altLang="en-US" dirty="0"/>
              <a:t>和 </a:t>
            </a:r>
            <a:r>
              <a:rPr lang="en-US" altLang="zh-CN" dirty="0"/>
              <a:t>Bulut</a:t>
            </a:r>
            <a:r>
              <a:rPr lang="zh-CN" altLang="en-US" dirty="0"/>
              <a:t>，</a:t>
            </a:r>
            <a:r>
              <a:rPr lang="en-US" altLang="zh-CN" dirty="0"/>
              <a:t>2018</a:t>
            </a:r>
            <a:r>
              <a:rPr lang="zh-CN" altLang="en-US" dirty="0"/>
              <a:t>）。换句话说，主震被认为是由先前发生的、震级更大的地震触发的事件（</a:t>
            </a:r>
            <a:r>
              <a:rPr lang="en-US" altLang="zh-CN" dirty="0"/>
              <a:t>Helmstetter </a:t>
            </a:r>
            <a:r>
              <a:rPr lang="zh-CN" altLang="en-US" dirty="0"/>
              <a:t>等，</a:t>
            </a:r>
            <a:r>
              <a:rPr lang="en-US" altLang="zh-CN" dirty="0"/>
              <a:t>2003</a:t>
            </a:r>
            <a:r>
              <a:rPr lang="zh-CN" altLang="en-US" dirty="0"/>
              <a:t>；</a:t>
            </a:r>
            <a:r>
              <a:rPr lang="en-US" altLang="zh-CN" dirty="0"/>
              <a:t>Felzer </a:t>
            </a:r>
            <a:r>
              <a:rPr lang="zh-CN" altLang="en-US" dirty="0"/>
              <a:t>等，</a:t>
            </a:r>
            <a:r>
              <a:rPr lang="en-US" altLang="zh-CN" dirty="0"/>
              <a:t>2004</a:t>
            </a:r>
            <a:r>
              <a:rPr lang="zh-CN" altLang="en-US" dirty="0"/>
              <a:t>）。在这种情况下，临界长度尺度 </a:t>
            </a:r>
            <a:r>
              <a:rPr lang="en-US" altLang="zh-CN" dirty="0"/>
              <a:t>Lc </a:t>
            </a:r>
            <a:r>
              <a:rPr lang="zh-CN" altLang="en-US" dirty="0"/>
              <a:t>处于米级，</a:t>
            </a:r>
            <a:r>
              <a:rPr lang="zh-CN" altLang="en-US" b="1" u="sng" dirty="0"/>
              <a:t>表明小地震和大地震的成核方式相同</a:t>
            </a:r>
            <a:r>
              <a:rPr lang="zh-CN" altLang="en-US" dirty="0"/>
              <a:t>（</a:t>
            </a:r>
            <a:r>
              <a:rPr lang="en-US" altLang="zh-CN" dirty="0"/>
              <a:t>Ide</a:t>
            </a:r>
            <a:r>
              <a:rPr lang="zh-CN" altLang="en-US" dirty="0"/>
              <a:t>，</a:t>
            </a:r>
            <a:r>
              <a:rPr lang="en-US" altLang="zh-CN" dirty="0"/>
              <a:t>2019</a:t>
            </a:r>
            <a:r>
              <a:rPr lang="zh-CN" altLang="en-US" dirty="0"/>
              <a:t>；</a:t>
            </a:r>
            <a:r>
              <a:rPr lang="en-US" altLang="zh-CN" dirty="0" err="1"/>
              <a:t>Münchmeyer</a:t>
            </a:r>
            <a:r>
              <a:rPr lang="en-US" altLang="zh-CN" dirty="0"/>
              <a:t> </a:t>
            </a:r>
            <a:r>
              <a:rPr lang="zh-CN" altLang="en-US" dirty="0"/>
              <a:t>等，</a:t>
            </a:r>
            <a:r>
              <a:rPr lang="en-US" altLang="zh-CN" dirty="0"/>
              <a:t>2022</a:t>
            </a:r>
            <a:r>
              <a:rPr lang="zh-CN" altLang="en-US" dirty="0"/>
              <a:t>），</a:t>
            </a:r>
            <a:r>
              <a:rPr lang="zh-CN" altLang="en-US" b="1" u="sng" dirty="0"/>
              <a:t>弹性应力传递</a:t>
            </a:r>
            <a:r>
              <a:rPr lang="zh-CN" altLang="en-US" dirty="0"/>
              <a:t>（即级联模型）很可能在相互触发（包括主震）中起主导作用。</a:t>
            </a:r>
            <a:r>
              <a:rPr lang="en-US" altLang="zh-CN" dirty="0"/>
              <a:t>Martínez-Garzon </a:t>
            </a:r>
            <a:r>
              <a:rPr lang="zh-CN" altLang="en-US" dirty="0"/>
              <a:t>和 </a:t>
            </a:r>
            <a:r>
              <a:rPr lang="en-US" altLang="zh-CN" dirty="0"/>
              <a:t>Poli</a:t>
            </a:r>
            <a:r>
              <a:rPr lang="zh-CN" altLang="en-US" dirty="0"/>
              <a:t>（</a:t>
            </a:r>
            <a:r>
              <a:rPr lang="en-US" altLang="zh-CN" dirty="0"/>
              <a:t>2024</a:t>
            </a:r>
            <a:r>
              <a:rPr lang="zh-CN" altLang="en-US" dirty="0"/>
              <a:t>）认为，滑移前模型和级联模型都可能是极端模型，可能过度简化了真实过程。</a:t>
            </a:r>
            <a:r>
              <a:rPr lang="en-US" altLang="zh-CN" dirty="0" err="1"/>
              <a:t>Mignan</a:t>
            </a:r>
            <a:r>
              <a:rPr lang="zh-CN" altLang="en-US" dirty="0"/>
              <a:t>（</a:t>
            </a:r>
            <a:r>
              <a:rPr lang="en-US" altLang="zh-CN" dirty="0"/>
              <a:t>2014</a:t>
            </a:r>
            <a:r>
              <a:rPr lang="zh-CN" altLang="en-US" dirty="0"/>
              <a:t>）发现，</a:t>
            </a:r>
            <a:r>
              <a:rPr lang="zh-CN" altLang="en-US" b="1" u="sng" dirty="0"/>
              <a:t>地震目录中记录的较小地震事件的研究更倾向于滑移前模型，这表明目录完整性可能导致偏差。 在速率相关的级联向上模型（图 </a:t>
            </a:r>
            <a:r>
              <a:rPr lang="en-US" altLang="zh-CN" b="1" u="sng" dirty="0"/>
              <a:t>2c</a:t>
            </a:r>
            <a:r>
              <a:rPr lang="zh-CN" altLang="en-US" b="1" u="sng" dirty="0"/>
              <a:t>）中，成核过程包括可驱动前震的预滑移，而前震的发生又可触发主震的快速动态破裂（即级联触发）（</a:t>
            </a:r>
            <a:r>
              <a:rPr lang="en-US" altLang="zh-CN" dirty="0"/>
              <a:t>Noda et al., 2013; </a:t>
            </a:r>
            <a:r>
              <a:rPr lang="en-US" altLang="zh-CN" dirty="0" err="1"/>
              <a:t>McLaskey</a:t>
            </a:r>
            <a:r>
              <a:rPr lang="en-US" altLang="zh-CN" dirty="0"/>
              <a:t> and Lockner, 2014; </a:t>
            </a:r>
            <a:r>
              <a:rPr lang="en-US" altLang="zh-CN" dirty="0" err="1"/>
              <a:t>McLaskey</a:t>
            </a:r>
            <a:r>
              <a:rPr lang="en-US" altLang="zh-CN" dirty="0"/>
              <a:t>, 2019; Wu and </a:t>
            </a:r>
            <a:r>
              <a:rPr lang="en-US" altLang="zh-CN" dirty="0" err="1"/>
              <a:t>McLaskey</a:t>
            </a:r>
            <a:r>
              <a:rPr lang="en-US" altLang="zh-CN" dirty="0"/>
              <a:t>, 2022</a:t>
            </a:r>
            <a:r>
              <a:rPr lang="zh-CN" altLang="en-US" dirty="0"/>
              <a:t>）。</a:t>
            </a:r>
            <a:r>
              <a:rPr lang="en-US" altLang="zh-CN" dirty="0" err="1"/>
              <a:t>McLaskey</a:t>
            </a:r>
            <a:r>
              <a:rPr lang="zh-CN" altLang="en-US" dirty="0"/>
              <a:t>（</a:t>
            </a:r>
            <a:r>
              <a:rPr lang="en-US" altLang="zh-CN" dirty="0"/>
              <a:t>2019</a:t>
            </a:r>
            <a:r>
              <a:rPr lang="zh-CN" altLang="en-US" dirty="0"/>
              <a:t>）指出，临界长度尺度 </a:t>
            </a:r>
            <a:r>
              <a:rPr lang="en-US" altLang="zh-CN" dirty="0"/>
              <a:t>Lc </a:t>
            </a:r>
            <a:r>
              <a:rPr lang="zh-CN" altLang="en-US" dirty="0"/>
              <a:t>的大小在决定地震成核过程中预滑移模型或级联模型哪个可能占主导地位方面起着重要作用。大前震的较高加载率可以暂时减小临界长度尺度 </a:t>
            </a:r>
            <a:r>
              <a:rPr lang="en-US" altLang="zh-CN" dirty="0"/>
              <a:t>Lc</a:t>
            </a:r>
            <a:r>
              <a:rPr lang="zh-CN" altLang="en-US" dirty="0"/>
              <a:t>（例如，</a:t>
            </a:r>
            <a:r>
              <a:rPr lang="en-US" altLang="zh-CN" dirty="0"/>
              <a:t>Gu </a:t>
            </a:r>
            <a:r>
              <a:rPr lang="en-US" altLang="zh-CN" dirty="0" err="1"/>
              <a:t>erin</a:t>
            </a:r>
            <a:r>
              <a:rPr lang="en-US" altLang="zh-CN" dirty="0"/>
              <a:t>-Marthe </a:t>
            </a:r>
            <a:r>
              <a:rPr lang="zh-CN" altLang="en-US" dirty="0"/>
              <a:t>等人，</a:t>
            </a:r>
            <a:r>
              <a:rPr lang="en-US" altLang="zh-CN" dirty="0"/>
              <a:t>2019</a:t>
            </a:r>
            <a:r>
              <a:rPr lang="zh-CN" altLang="en-US" dirty="0"/>
              <a:t>；</a:t>
            </a:r>
            <a:r>
              <a:rPr lang="en-US" altLang="zh-CN" dirty="0"/>
              <a:t>Kaneko </a:t>
            </a:r>
            <a:r>
              <a:rPr lang="zh-CN" altLang="en-US" dirty="0"/>
              <a:t>和 </a:t>
            </a:r>
            <a:r>
              <a:rPr lang="en-US" altLang="zh-CN" dirty="0" err="1"/>
              <a:t>Lapusta</a:t>
            </a:r>
            <a:r>
              <a:rPr lang="zh-CN" altLang="en-US" dirty="0"/>
              <a:t>，</a:t>
            </a:r>
            <a:r>
              <a:rPr lang="en-US" altLang="zh-CN" dirty="0"/>
              <a:t>2008</a:t>
            </a:r>
            <a:r>
              <a:rPr lang="zh-CN" altLang="en-US" dirty="0"/>
              <a:t>），从而导致主震的突然发生（即速率相关的级联上升模型）。</a:t>
            </a:r>
            <a:r>
              <a:rPr lang="zh-CN" altLang="en-US" b="1" u="sng" dirty="0"/>
              <a:t>在流体驱动模型（图 </a:t>
            </a:r>
            <a:r>
              <a:rPr lang="en-US" altLang="zh-CN" b="1" u="sng" dirty="0"/>
              <a:t>2d</a:t>
            </a:r>
            <a:r>
              <a:rPr lang="zh-CN" altLang="en-US" b="1" u="sng" dirty="0"/>
              <a:t>）中，间歇性流体流动（很可能来自更深的深度）是前震活动的主要驱动因素</a:t>
            </a:r>
            <a:r>
              <a:rPr lang="zh-CN" altLang="en-US" dirty="0"/>
              <a:t>。作为主震的起始阶段（</a:t>
            </a:r>
            <a:r>
              <a:rPr lang="en-US" altLang="zh-CN" dirty="0"/>
              <a:t>Jansen et al., 2019; Lei et al., 2024</a:t>
            </a:r>
            <a:r>
              <a:rPr lang="zh-CN" altLang="en-US" dirty="0"/>
              <a:t>）。在这种情况下，前震地震</a:t>
            </a:r>
            <a:r>
              <a:rPr lang="zh-CN" altLang="en-US" b="1" u="sng" dirty="0"/>
              <a:t>活动前沿从初始注入点（如果流体源可以近似为一个点）以 </a:t>
            </a:r>
            <a:r>
              <a:rPr lang="en-US" altLang="zh-CN" b="1" u="sng" dirty="0"/>
              <a:t>sqrt(t)</a:t>
            </a:r>
            <a:r>
              <a:rPr lang="zh-CN" altLang="en-US" b="1" u="sng" dirty="0"/>
              <a:t>的速度扩展（</a:t>
            </a:r>
            <a:r>
              <a:rPr lang="en-US" altLang="zh-CN" b="1" u="sng" dirty="0"/>
              <a:t>Shapiro et al., 1997</a:t>
            </a:r>
            <a:r>
              <a:rPr lang="zh-CN" altLang="en-US" dirty="0"/>
              <a:t>），并且可能覆盖比主震临界成核长度尺度 </a:t>
            </a:r>
            <a:r>
              <a:rPr lang="en-US" altLang="zh-CN" dirty="0"/>
              <a:t>Lc </a:t>
            </a:r>
            <a:r>
              <a:rPr lang="zh-CN" altLang="en-US" dirty="0"/>
              <a:t>大得多的区域。在迁移慢滑移模型（图 </a:t>
            </a:r>
            <a:r>
              <a:rPr lang="en-US" altLang="zh-CN" dirty="0"/>
              <a:t>2e</a:t>
            </a:r>
            <a:r>
              <a:rPr lang="zh-CN" altLang="en-US" dirty="0"/>
              <a:t>）中，</a:t>
            </a:r>
            <a:r>
              <a:rPr lang="zh-CN" altLang="en-US" b="1" u="sng" dirty="0"/>
              <a:t>非震滑移而非流体流动被认为是前震和主震起始的主要驱动力</a:t>
            </a:r>
            <a:r>
              <a:rPr lang="zh-CN" altLang="en-US" dirty="0"/>
              <a:t>（</a:t>
            </a:r>
            <a:r>
              <a:rPr lang="en-US" altLang="zh-CN" dirty="0" err="1"/>
              <a:t>Barcheck</a:t>
            </a:r>
            <a:r>
              <a:rPr lang="en-US" altLang="zh-CN" dirty="0"/>
              <a:t> et al., 2021; Wang et al., 2024a, 2024c</a:t>
            </a:r>
            <a:r>
              <a:rPr lang="zh-CN" altLang="en-US" dirty="0"/>
              <a:t>）。图 </a:t>
            </a:r>
            <a:r>
              <a:rPr lang="en-US" altLang="zh-CN" dirty="0"/>
              <a:t>2e </a:t>
            </a:r>
            <a:r>
              <a:rPr lang="zh-CN" altLang="en-US" dirty="0"/>
              <a:t>与前滑移模型（图 </a:t>
            </a:r>
            <a:r>
              <a:rPr lang="en-US" altLang="zh-CN" dirty="0"/>
              <a:t>2a</a:t>
            </a:r>
            <a:r>
              <a:rPr lang="zh-CN" altLang="en-US" dirty="0"/>
              <a:t>）的主要区别在于，</a:t>
            </a:r>
            <a:r>
              <a:rPr lang="zh-CN" altLang="en-US" b="1" dirty="0"/>
              <a:t>此处非震滑动区域远大于后续主震动态滑动的临界成核长度尺度 </a:t>
            </a:r>
            <a:r>
              <a:rPr lang="en-US" altLang="zh-CN" b="1" dirty="0"/>
              <a:t>Lc</a:t>
            </a:r>
            <a:r>
              <a:rPr lang="zh-CN" altLang="en-US" dirty="0"/>
              <a:t>。</a:t>
            </a:r>
            <a:r>
              <a:rPr lang="en-US" altLang="zh-CN" dirty="0"/>
              <a:t>Li </a:t>
            </a:r>
            <a:r>
              <a:rPr lang="zh-CN" altLang="en-US" dirty="0"/>
              <a:t>等人 </a:t>
            </a:r>
            <a:r>
              <a:rPr lang="en-US" altLang="zh-CN" dirty="0"/>
              <a:t>(2024b) </a:t>
            </a:r>
            <a:r>
              <a:rPr lang="zh-CN" altLang="en-US" dirty="0"/>
              <a:t>的最新研究表明，正应力变化波长 </a:t>
            </a:r>
            <a:r>
              <a:rPr lang="en-US" altLang="zh-CN" dirty="0"/>
              <a:t>λ </a:t>
            </a:r>
            <a:r>
              <a:rPr lang="zh-CN" altLang="en-US" dirty="0"/>
              <a:t>与局部临界成核长度尺度 </a:t>
            </a:r>
            <a:r>
              <a:rPr lang="en-US" altLang="zh-CN" dirty="0"/>
              <a:t>Lc* </a:t>
            </a:r>
            <a:r>
              <a:rPr lang="zh-CN" altLang="en-US" dirty="0"/>
              <a:t>的关系控制着成核模型的选择，当 </a:t>
            </a:r>
            <a:r>
              <a:rPr lang="en-US" altLang="zh-CN" dirty="0"/>
              <a:t>λ </a:t>
            </a:r>
            <a:r>
              <a:rPr lang="zh-CN" altLang="en-US" dirty="0"/>
              <a:t>介于高正应力区域的 </a:t>
            </a:r>
            <a:r>
              <a:rPr lang="en-US" altLang="zh-CN" dirty="0"/>
              <a:t>Lc* </a:t>
            </a:r>
            <a:r>
              <a:rPr lang="zh-CN" altLang="en-US" dirty="0"/>
              <a:t>和低正应力区域的 </a:t>
            </a:r>
            <a:r>
              <a:rPr lang="en-US" altLang="zh-CN" dirty="0"/>
              <a:t>Lc* </a:t>
            </a:r>
            <a:r>
              <a:rPr lang="zh-CN" altLang="en-US" dirty="0"/>
              <a:t>之间时，可能出现迁移性慢滑移模型。此外，</a:t>
            </a:r>
            <a:r>
              <a:rPr lang="en-US" altLang="zh-CN" dirty="0" err="1"/>
              <a:t>Moutote</a:t>
            </a:r>
            <a:r>
              <a:rPr lang="en-US" altLang="zh-CN" dirty="0"/>
              <a:t> </a:t>
            </a:r>
            <a:r>
              <a:rPr lang="zh-CN" altLang="en-US" dirty="0"/>
              <a:t>等人 </a:t>
            </a:r>
            <a:r>
              <a:rPr lang="en-US" altLang="zh-CN" dirty="0"/>
              <a:t>(2023) </a:t>
            </a:r>
            <a:r>
              <a:rPr lang="zh-CN" altLang="en-US" dirty="0"/>
              <a:t>认为，相同的非震过程不仅驱动前震和主震的成核，也驱动余震的迁移。我们注意到，这五个模型最具代表性，但其他竞争模型也已被提出。例如，</a:t>
            </a:r>
            <a:r>
              <a:rPr lang="en-US" altLang="zh-CN" dirty="0"/>
              <a:t>Kato </a:t>
            </a:r>
            <a:r>
              <a:rPr lang="zh-CN" altLang="en-US" dirty="0"/>
              <a:t>和 </a:t>
            </a:r>
            <a:r>
              <a:rPr lang="en-US" altLang="zh-CN" dirty="0"/>
              <a:t>Ben-Zion (2021) </a:t>
            </a:r>
            <a:r>
              <a:rPr lang="zh-CN" altLang="en-US" dirty="0"/>
              <a:t>提出了一种渐进局部化模型，该模型描述了变形从岩体内部的分布式损伤演化为沿未来破裂带的更局部的剪切滑动的过程。在这一局部化过程中，地震活动会以多个集群的形式出现，其中一个集群会演化成前震序列，并最终引发主震。可能的例子包括 </a:t>
            </a:r>
            <a:r>
              <a:rPr lang="en-US" altLang="zh-CN" dirty="0"/>
              <a:t>2014 </a:t>
            </a:r>
            <a:r>
              <a:rPr lang="zh-CN" altLang="en-US" dirty="0"/>
              <a:t>年智利北部伊基克 </a:t>
            </a:r>
            <a:r>
              <a:rPr lang="en-US" altLang="zh-CN" dirty="0"/>
              <a:t>8.1 </a:t>
            </a:r>
            <a:r>
              <a:rPr lang="zh-CN" altLang="en-US" dirty="0"/>
              <a:t>级地震序列（</a:t>
            </a:r>
            <a:r>
              <a:rPr lang="en-US" altLang="zh-CN" dirty="0" err="1"/>
              <a:t>Socquet</a:t>
            </a:r>
            <a:r>
              <a:rPr lang="en-US" altLang="zh-CN" dirty="0"/>
              <a:t> </a:t>
            </a:r>
            <a:r>
              <a:rPr lang="zh-CN" altLang="en-US" dirty="0"/>
              <a:t>等，</a:t>
            </a:r>
            <a:r>
              <a:rPr lang="en-US" altLang="zh-CN" dirty="0"/>
              <a:t>2017</a:t>
            </a:r>
            <a:r>
              <a:rPr lang="zh-CN" altLang="en-US" dirty="0"/>
              <a:t>）、</a:t>
            </a:r>
            <a:r>
              <a:rPr lang="en-US" altLang="zh-CN" dirty="0"/>
              <a:t>2016 </a:t>
            </a:r>
            <a:r>
              <a:rPr lang="zh-CN" altLang="en-US" dirty="0"/>
              <a:t>年意大利中部地震序列（</a:t>
            </a:r>
            <a:r>
              <a:rPr lang="en-US" altLang="zh-CN" dirty="0"/>
              <a:t>Sugan </a:t>
            </a:r>
            <a:r>
              <a:rPr lang="zh-CN" altLang="en-US" dirty="0"/>
              <a:t>等，</a:t>
            </a:r>
            <a:r>
              <a:rPr lang="en-US" altLang="zh-CN" dirty="0"/>
              <a:t>2023</a:t>
            </a:r>
            <a:r>
              <a:rPr lang="zh-CN" altLang="en-US" dirty="0"/>
              <a:t>），以及很可能发生的 </a:t>
            </a:r>
            <a:r>
              <a:rPr lang="en-US" altLang="zh-CN" dirty="0"/>
              <a:t>2024 </a:t>
            </a:r>
            <a:r>
              <a:rPr lang="zh-CN" altLang="en-US" dirty="0"/>
              <a:t>年诺托半岛 </a:t>
            </a:r>
            <a:r>
              <a:rPr lang="en-US" altLang="zh-CN" dirty="0"/>
              <a:t>7.5 </a:t>
            </a:r>
            <a:r>
              <a:rPr lang="zh-CN" altLang="en-US" dirty="0"/>
              <a:t>级地震及其之前的地震群（</a:t>
            </a:r>
            <a:r>
              <a:rPr lang="en-US" altLang="zh-CN" dirty="0"/>
              <a:t>Kato</a:t>
            </a:r>
            <a:r>
              <a:rPr lang="zh-CN" altLang="en-US" dirty="0"/>
              <a:t>，</a:t>
            </a:r>
            <a:r>
              <a:rPr lang="en-US" altLang="zh-CN" dirty="0"/>
              <a:t>2024</a:t>
            </a:r>
            <a:r>
              <a:rPr lang="zh-CN" altLang="en-US" dirty="0"/>
              <a:t>；</a:t>
            </a:r>
            <a:r>
              <a:rPr lang="en-US" altLang="zh-CN" dirty="0"/>
              <a:t>Peng </a:t>
            </a:r>
            <a:r>
              <a:rPr lang="zh-CN" altLang="en-US" dirty="0"/>
              <a:t>等，</a:t>
            </a:r>
            <a:r>
              <a:rPr lang="en-US" altLang="zh-CN" dirty="0"/>
              <a:t>2024</a:t>
            </a:r>
            <a:r>
              <a:rPr lang="zh-CN" altLang="en-US" dirty="0"/>
              <a:t>）。这种变形的局部化可能发生在几何结构简单或复杂的断层结构中（</a:t>
            </a:r>
            <a:r>
              <a:rPr lang="en-US" altLang="zh-CN" dirty="0"/>
              <a:t>Kato </a:t>
            </a:r>
            <a:r>
              <a:rPr lang="zh-CN" altLang="en-US" dirty="0"/>
              <a:t>和 </a:t>
            </a:r>
            <a:r>
              <a:rPr lang="en-US" altLang="zh-CN" dirty="0"/>
              <a:t>Ben-Zion</a:t>
            </a:r>
            <a:r>
              <a:rPr lang="zh-CN" altLang="en-US" dirty="0"/>
              <a:t>，</a:t>
            </a:r>
            <a:r>
              <a:rPr lang="en-US" altLang="zh-CN" dirty="0"/>
              <a:t>2021</a:t>
            </a:r>
            <a:r>
              <a:rPr lang="zh-CN" altLang="en-US" dirty="0"/>
              <a:t>）。</a:t>
            </a:r>
          </a:p>
        </p:txBody>
      </p:sp>
      <p:sp>
        <p:nvSpPr>
          <p:cNvPr id="4" name="灯片编号占位符 3"/>
          <p:cNvSpPr>
            <a:spLocks noGrp="1"/>
          </p:cNvSpPr>
          <p:nvPr>
            <p:ph type="sldNum" sz="quarter" idx="5"/>
          </p:nvPr>
        </p:nvSpPr>
        <p:spPr/>
        <p:txBody>
          <a:bodyPr/>
          <a:lstStyle/>
          <a:p>
            <a:fld id="{8F36BEAD-5F91-41F4-B9EC-FC8419C0860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图</a:t>
            </a:r>
            <a:r>
              <a:rPr lang="en-US" altLang="zh-CN" dirty="0"/>
              <a:t>2. </a:t>
            </a:r>
            <a:r>
              <a:rPr lang="zh-CN" altLang="en-US" dirty="0"/>
              <a:t>包络函数𝜇</a:t>
            </a:r>
            <a:r>
              <a:rPr lang="en-US" altLang="zh-CN" dirty="0"/>
              <a:t>(</a:t>
            </a:r>
            <a:r>
              <a:rPr lang="zh-CN" altLang="en-US" dirty="0"/>
              <a:t>𝑡</a:t>
            </a:r>
            <a:r>
              <a:rPr lang="en-US" altLang="zh-CN" dirty="0"/>
              <a:t>)</a:t>
            </a:r>
            <a:r>
              <a:rPr lang="zh-CN" altLang="en-US" dirty="0"/>
              <a:t>（下半部分） 和峰值分布𝑃</a:t>
            </a:r>
            <a:r>
              <a:rPr lang="en-US" altLang="zh-CN" dirty="0"/>
              <a:t>(</a:t>
            </a:r>
            <a:r>
              <a:rPr lang="zh-CN" altLang="en-US" dirty="0"/>
              <a:t>𝜇</a:t>
            </a:r>
            <a:r>
              <a:rPr lang="en-US" altLang="zh-CN" dirty="0"/>
              <a:t>)</a:t>
            </a:r>
            <a:r>
              <a:rPr lang="zh-CN" altLang="en-US" dirty="0"/>
              <a:t>（上半部分）。 </a:t>
            </a:r>
            <a:r>
              <a:rPr lang="en-US" altLang="zh-CN" dirty="0"/>
              <a:t>•</a:t>
            </a:r>
            <a:r>
              <a:rPr lang="zh-CN" altLang="en-US" dirty="0"/>
              <a:t>图</a:t>
            </a:r>
            <a:r>
              <a:rPr lang="en-US" altLang="zh-CN" dirty="0"/>
              <a:t>(a–d)</a:t>
            </a:r>
            <a:r>
              <a:rPr lang="zh-CN" altLang="en-US" dirty="0"/>
              <a:t>中的虚线表示指数 分布𝑃</a:t>
            </a:r>
            <a:r>
              <a:rPr lang="en-US" altLang="zh-CN" dirty="0"/>
              <a:t>(</a:t>
            </a:r>
            <a:r>
              <a:rPr lang="zh-CN" altLang="en-US" dirty="0"/>
              <a:t>𝜇</a:t>
            </a:r>
            <a:r>
              <a:rPr lang="en-US" altLang="zh-CN" dirty="0"/>
              <a:t>)∝10</a:t>
            </a:r>
            <a:r>
              <a:rPr lang="zh-CN" altLang="en-US" dirty="0"/>
              <a:t>，颜色表示最 佳拟合</a:t>
            </a:r>
            <a:r>
              <a:rPr lang="en-US" altLang="zh-CN" dirty="0"/>
              <a:t>β</a:t>
            </a:r>
            <a:r>
              <a:rPr lang="zh-CN" altLang="en-US" dirty="0"/>
              <a:t>值。 </a:t>
            </a:r>
            <a:r>
              <a:rPr lang="en-US" altLang="zh-CN" dirty="0"/>
              <a:t>•</a:t>
            </a:r>
            <a:r>
              <a:rPr lang="zh-CN" altLang="en-US" dirty="0"/>
              <a:t>图</a:t>
            </a:r>
            <a:r>
              <a:rPr lang="en-US" altLang="zh-CN" dirty="0"/>
              <a:t>(a)</a:t>
            </a:r>
            <a:r>
              <a:rPr lang="zh-CN" altLang="en-US" dirty="0"/>
              <a:t>和</a:t>
            </a:r>
            <a:r>
              <a:rPr lang="en-US" altLang="zh-CN" dirty="0"/>
              <a:t>(b)</a:t>
            </a:r>
            <a:r>
              <a:rPr lang="zh-CN" altLang="en-US" dirty="0"/>
              <a:t>显示了两种极端 余震情景：</a:t>
            </a:r>
            <a:r>
              <a:rPr lang="en-US" altLang="zh-CN" dirty="0"/>
              <a:t>2018 </a:t>
            </a:r>
            <a:r>
              <a:rPr lang="zh-CN" altLang="en-US" dirty="0"/>
              <a:t>年</a:t>
            </a:r>
            <a:r>
              <a:rPr lang="en-US" altLang="zh-CN" dirty="0"/>
              <a:t>MW6.6 </a:t>
            </a:r>
            <a:r>
              <a:rPr lang="zh-CN" altLang="en-US" dirty="0"/>
              <a:t>科斯地震（红色，多次余震） 和 </a:t>
            </a:r>
            <a:r>
              <a:rPr lang="en-US" altLang="zh-CN" dirty="0"/>
              <a:t>2019 </a:t>
            </a:r>
            <a:r>
              <a:rPr lang="zh-CN" altLang="en-US" dirty="0"/>
              <a:t>年</a:t>
            </a:r>
            <a:r>
              <a:rPr lang="en-US" altLang="zh-CN" dirty="0"/>
              <a:t>MW6.1 </a:t>
            </a:r>
            <a:r>
              <a:rPr lang="zh-CN" altLang="en-US" dirty="0"/>
              <a:t>基萨莫 斯地震（紫色，</a:t>
            </a:r>
            <a:r>
              <a:rPr lang="en-US" altLang="zh-CN" dirty="0"/>
              <a:t>μ&gt;</a:t>
            </a:r>
            <a:r>
              <a:rPr lang="zh-CN" altLang="en-US" dirty="0"/>
              <a:t>𝜇𝐵时无 余震）。 </a:t>
            </a:r>
            <a:r>
              <a:rPr lang="en-US" altLang="zh-CN" dirty="0"/>
              <a:t>•</a:t>
            </a:r>
            <a:r>
              <a:rPr lang="zh-CN" altLang="en-US" dirty="0"/>
              <a:t>图 </a:t>
            </a:r>
            <a:r>
              <a:rPr lang="en-US" altLang="zh-CN" dirty="0"/>
              <a:t>(c) </a:t>
            </a:r>
            <a:r>
              <a:rPr lang="zh-CN" altLang="en-US" dirty="0"/>
              <a:t>和 </a:t>
            </a:r>
            <a:r>
              <a:rPr lang="en-US" altLang="zh-CN" dirty="0"/>
              <a:t>(d) </a:t>
            </a:r>
            <a:r>
              <a:rPr lang="zh-CN" altLang="en-US" dirty="0"/>
              <a:t>描绘了</a:t>
            </a:r>
            <a:r>
              <a:rPr lang="en-US" altLang="zh-CN" dirty="0"/>
              <a:t>2011 </a:t>
            </a:r>
            <a:r>
              <a:rPr lang="zh-CN" altLang="en-US" dirty="0"/>
              <a:t>年东北地震序列：</a:t>
            </a:r>
            <a:r>
              <a:rPr lang="en-US" altLang="zh-CN" dirty="0"/>
              <a:t>MW9.1 </a:t>
            </a:r>
            <a:r>
              <a:rPr lang="zh-CN" altLang="en-US" dirty="0"/>
              <a:t>主震（红色）和</a:t>
            </a:r>
            <a:r>
              <a:rPr lang="en-US" altLang="zh-CN" dirty="0"/>
              <a:t>MW7.3 </a:t>
            </a:r>
            <a:r>
              <a:rPr lang="zh-CN" altLang="en-US" dirty="0"/>
              <a:t>前 震（黑色）。 </a:t>
            </a:r>
            <a:r>
              <a:rPr lang="en-US" altLang="zh-CN" dirty="0"/>
              <a:t>•</a:t>
            </a:r>
            <a:r>
              <a:rPr lang="zh-CN" altLang="en-US" dirty="0"/>
              <a:t>图</a:t>
            </a:r>
            <a:r>
              <a:rPr lang="en-US" altLang="zh-CN" dirty="0"/>
              <a:t>(e–f)</a:t>
            </a:r>
            <a:r>
              <a:rPr lang="zh-CN" altLang="en-US" dirty="0"/>
              <a:t>和</a:t>
            </a:r>
            <a:r>
              <a:rPr lang="en-US" altLang="zh-CN" dirty="0"/>
              <a:t>(g–h)</a:t>
            </a:r>
            <a:r>
              <a:rPr lang="zh-CN" altLang="en-US" dirty="0"/>
              <a:t>分别显示 了伊基克地震和里奇克雷斯 特地震的结果。 </a:t>
            </a:r>
          </a:p>
        </p:txBody>
      </p:sp>
      <p:sp>
        <p:nvSpPr>
          <p:cNvPr id="4" name="灯片编号占位符 3"/>
          <p:cNvSpPr>
            <a:spLocks noGrp="1"/>
          </p:cNvSpPr>
          <p:nvPr>
            <p:ph type="sldNum" sz="quarter" idx="5"/>
          </p:nvPr>
        </p:nvSpPr>
        <p:spPr/>
        <p:txBody>
          <a:bodyPr/>
          <a:lstStyle/>
          <a:p>
            <a:fld id="{8F36BEAD-5F91-41F4-B9EC-FC8419C08606}" type="slidenum">
              <a:rPr lang="zh-CN" altLang="en-US" smtClean="0"/>
              <a:t>3</a:t>
            </a:fld>
            <a:endParaRPr lang="zh-CN" altLang="en-US"/>
          </a:p>
        </p:txBody>
      </p:sp>
    </p:spTree>
    <p:extLst>
      <p:ext uri="{BB962C8B-B14F-4D97-AF65-F5344CB8AC3E}">
        <p14:creationId xmlns:p14="http://schemas.microsoft.com/office/powerpoint/2010/main" val="516702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342900" indent="-342900">
              <a:buAutoNum type="alphaLcParenBoth"/>
            </a:pPr>
            <a:r>
              <a:rPr lang="zh-CN" altLang="en-US" dirty="0">
                <a:latin typeface="黑体" panose="02010609060101010101" pitchFamily="49" charset="-122"/>
                <a:ea typeface="黑体" panose="02010609060101010101" pitchFamily="49" charset="-122"/>
                <a:sym typeface="+mn-ea"/>
              </a:rPr>
              <a:t>破裂前断层区域，由多个速率弱化区（品红色）组成，这些弱化区嵌入在速率强化区（灰色）中。</a:t>
            </a:r>
            <a:endParaRPr lang="en-US" altLang="zh-CN" dirty="0">
              <a:latin typeface="黑体" panose="02010609060101010101" pitchFamily="49" charset="-122"/>
              <a:ea typeface="黑体" panose="02010609060101010101" pitchFamily="49" charset="-122"/>
            </a:endParaRPr>
          </a:p>
          <a:p>
            <a:pPr marL="342900" indent="-342900">
              <a:buAutoNum type="alphaLcParenBoth"/>
            </a:pPr>
            <a:r>
              <a:rPr lang="zh-CN" altLang="en-US" dirty="0">
                <a:latin typeface="黑体" panose="02010609060101010101" pitchFamily="49" charset="-122"/>
                <a:ea typeface="黑体" panose="02010609060101010101" pitchFamily="49" charset="-122"/>
                <a:sym typeface="+mn-ea"/>
              </a:rPr>
              <a:t>部分破裂情景：单个不稳定区的滑动不会触发相邻区。应力在周围的强化区内重新分布，</a:t>
            </a:r>
            <a:r>
              <a:rPr lang="zh-CN" altLang="en-US" b="1" u="sng" dirty="0">
                <a:latin typeface="黑体" panose="02010609060101010101" pitchFamily="49" charset="-122"/>
                <a:ea typeface="黑体" panose="02010609060101010101" pitchFamily="49" charset="-122"/>
                <a:sym typeface="+mn-ea"/>
              </a:rPr>
              <a:t>产生有限的余震活动和快速衰减的包络</a:t>
            </a:r>
            <a:r>
              <a:rPr lang="zh-CN" altLang="en-US" dirty="0">
                <a:latin typeface="黑体" panose="02010609060101010101" pitchFamily="49" charset="-122"/>
                <a:ea typeface="黑体" panose="02010609060101010101" pitchFamily="49" charset="-122"/>
                <a:sym typeface="+mn-ea"/>
              </a:rPr>
              <a:t> </a:t>
            </a:r>
            <a:r>
              <a:rPr lang="en-US" altLang="zh-CN" dirty="0">
                <a:latin typeface="黑体" panose="02010609060101010101" pitchFamily="49" charset="-122"/>
                <a:ea typeface="黑体" panose="02010609060101010101" pitchFamily="49" charset="-122"/>
                <a:sym typeface="+mn-ea"/>
              </a:rPr>
              <a:t>μ(t)</a:t>
            </a:r>
            <a:r>
              <a:rPr lang="zh-CN" altLang="en-US" dirty="0">
                <a:latin typeface="黑体" panose="02010609060101010101" pitchFamily="49" charset="-122"/>
                <a:ea typeface="黑体" panose="02010609060101010101" pitchFamily="49" charset="-122"/>
                <a:sym typeface="+mn-ea"/>
              </a:rPr>
              <a:t>（右图，紫色）。</a:t>
            </a:r>
            <a:endParaRPr lang="en-US" altLang="zh-CN" dirty="0">
              <a:latin typeface="黑体" panose="02010609060101010101" pitchFamily="49" charset="-122"/>
              <a:ea typeface="黑体" panose="02010609060101010101" pitchFamily="49" charset="-122"/>
            </a:endParaRPr>
          </a:p>
          <a:p>
            <a:pPr marL="342900" indent="-342900">
              <a:buAutoNum type="alphaLcParenBoth"/>
            </a:pPr>
            <a:r>
              <a:rPr lang="zh-CN" altLang="en-US" dirty="0">
                <a:latin typeface="黑体" panose="02010609060101010101" pitchFamily="49" charset="-122"/>
                <a:ea typeface="黑体" panose="02010609060101010101" pitchFamily="49" charset="-122"/>
                <a:sym typeface="+mn-ea"/>
              </a:rPr>
              <a:t>级联前震：一个区上的地震滑动会引发相邻的临界应力区，导致一系列相互作用的破裂。由此产生的包络呈现锯齿状（右图，灰色），反映了</a:t>
            </a:r>
            <a:r>
              <a:rPr lang="zh-CN" altLang="en-US" b="1" i="0" u="sng" dirty="0">
                <a:latin typeface="黑体" panose="02010609060101010101" pitchFamily="49" charset="-122"/>
                <a:ea typeface="黑体" panose="02010609060101010101" pitchFamily="49" charset="-122"/>
                <a:sym typeface="+mn-ea"/>
              </a:rPr>
              <a:t>空间分布滑动产生的连续能量爆发</a:t>
            </a:r>
            <a:r>
              <a:rPr lang="zh-CN" altLang="en-US" dirty="0">
                <a:latin typeface="黑体" panose="02010609060101010101" pitchFamily="49" charset="-122"/>
                <a:ea typeface="黑体" panose="02010609060101010101" pitchFamily="49" charset="-122"/>
                <a:sym typeface="+mn-ea"/>
              </a:rPr>
              <a:t>。</a:t>
            </a:r>
            <a:endParaRPr lang="en-US" altLang="zh-CN" dirty="0">
              <a:latin typeface="黑体" panose="02010609060101010101" pitchFamily="49" charset="-122"/>
              <a:ea typeface="黑体" panose="02010609060101010101" pitchFamily="49" charset="-122"/>
            </a:endParaRPr>
          </a:p>
          <a:p>
            <a:pPr marL="342900" indent="-342900">
              <a:buAutoNum type="alphaLcParenBoth"/>
            </a:pPr>
            <a:r>
              <a:rPr lang="en-US" altLang="zh-CN" dirty="0">
                <a:latin typeface="黑体" panose="02010609060101010101" pitchFamily="49" charset="-122"/>
                <a:ea typeface="黑体" panose="02010609060101010101" pitchFamily="49" charset="-122"/>
                <a:sym typeface="+mn-ea"/>
              </a:rPr>
              <a:t> </a:t>
            </a:r>
            <a:r>
              <a:rPr lang="zh-CN" altLang="en-US" dirty="0">
                <a:latin typeface="黑体" panose="02010609060101010101" pitchFamily="49" charset="-122"/>
                <a:ea typeface="黑体" panose="02010609060101010101" pitchFamily="49" charset="-122"/>
                <a:sym typeface="+mn-ea"/>
              </a:rPr>
              <a:t>主震情景：</a:t>
            </a:r>
            <a:r>
              <a:rPr lang="zh-CN" altLang="en-US" b="1" i="0" u="sng" dirty="0">
                <a:latin typeface="黑体" panose="02010609060101010101" pitchFamily="49" charset="-122"/>
                <a:ea typeface="黑体" panose="02010609060101010101" pitchFamily="49" charset="-122"/>
                <a:sym typeface="+mn-ea"/>
              </a:rPr>
              <a:t>破裂传播穿过大部分闭锁区，产生高余震活动和饱和的包络信号</a:t>
            </a:r>
            <a:r>
              <a:rPr lang="zh-CN" altLang="en-US" dirty="0">
                <a:latin typeface="黑体" panose="02010609060101010101" pitchFamily="49" charset="-122"/>
                <a:ea typeface="黑体" panose="02010609060101010101" pitchFamily="49" charset="-122"/>
                <a:sym typeface="+mn-ea"/>
              </a:rPr>
              <a:t>（右图，红色）。在这种情况下，</a:t>
            </a:r>
            <a:r>
              <a:rPr lang="zh-CN" altLang="en-US" b="1" i="0" u="sng" dirty="0">
                <a:latin typeface="黑体" panose="02010609060101010101" pitchFamily="49" charset="-122"/>
                <a:ea typeface="黑体" panose="02010609060101010101" pitchFamily="49" charset="-122"/>
                <a:sym typeface="+mn-ea"/>
              </a:rPr>
              <a:t>密集的次级事件序列掩盖了早期的锯齿状特征，</a:t>
            </a:r>
            <a:r>
              <a:rPr lang="en-US" altLang="zh-CN" b="1" i="0" u="sng" dirty="0">
                <a:latin typeface="黑体" panose="02010609060101010101" pitchFamily="49" charset="-122"/>
                <a:ea typeface="黑体" panose="02010609060101010101" pitchFamily="49" charset="-122"/>
                <a:sym typeface="+mn-ea"/>
              </a:rPr>
              <a:t>μ(t)</a:t>
            </a:r>
            <a:r>
              <a:rPr lang="zh-CN" altLang="en-US" b="1" i="0" u="sng" dirty="0">
                <a:latin typeface="黑体" panose="02010609060101010101" pitchFamily="49" charset="-122"/>
                <a:ea typeface="黑体" panose="02010609060101010101" pitchFamily="49" charset="-122"/>
                <a:sym typeface="+mn-ea"/>
              </a:rPr>
              <a:t>保持在一个较高的平台期</a:t>
            </a:r>
            <a:r>
              <a:rPr lang="zh-CN" altLang="en-US" dirty="0">
                <a:latin typeface="黑体" panose="02010609060101010101" pitchFamily="49" charset="-122"/>
                <a:ea typeface="黑体" panose="02010609060101010101" pitchFamily="49" charset="-122"/>
                <a:sym typeface="+mn-ea"/>
              </a:rPr>
              <a:t>。</a:t>
            </a:r>
            <a:endParaRPr lang="zh-CN" altLang="en-US" dirty="0">
              <a:latin typeface="黑体" panose="02010609060101010101" pitchFamily="49" charset="-122"/>
              <a:ea typeface="黑体" panose="02010609060101010101" pitchFamily="49" charset="-122"/>
            </a:endParaRPr>
          </a:p>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zh-CN" altLang="en-US" dirty="0">
                    <a:latin typeface="黑体" panose="02010609060101010101" pitchFamily="49" charset="-122"/>
                    <a:ea typeface="黑体" panose="02010609060101010101" pitchFamily="49" charset="-122"/>
                  </a:rPr>
                  <a:t>①</a:t>
                </a:r>
                <a14:m>
                  <m:oMath xmlns:m="http://schemas.openxmlformats.org/officeDocument/2006/math">
                    <m:sSub>
                      <m:sSubPr>
                        <m:ctrlPr>
                          <a:rPr lang="en-US" altLang="zh-CN" i="1" smtClean="0">
                            <a:solidFill>
                              <a:schemeClr val="tx1"/>
                            </a:solidFill>
                            <a:latin typeface="Cambria Math" panose="02040503050406030204" pitchFamily="18" charset="0"/>
                          </a:rPr>
                        </m:ctrlPr>
                      </m:sSubPr>
                      <m:e>
                        <m:r>
                          <a:rPr lang="zh-CN" altLang="en-US" b="0" i="1">
                            <a:solidFill>
                              <a:schemeClr val="tx1"/>
                            </a:solidFill>
                            <a:latin typeface="Cambria Math" panose="02040503050406030204" pitchFamily="18" charset="0"/>
                          </a:rPr>
                          <m:t>𝜇</m:t>
                        </m:r>
                      </m:e>
                      <m:sub>
                        <m:r>
                          <a:rPr lang="en-US" altLang="zh-CN" b="0" i="1">
                            <a:solidFill>
                              <a:schemeClr val="tx1"/>
                            </a:solidFill>
                            <a:latin typeface="Cambria Math" panose="02040503050406030204" pitchFamily="18" charset="0"/>
                          </a:rPr>
                          <m:t>𝐿</m:t>
                        </m:r>
                      </m:sub>
                    </m:sSub>
                  </m:oMath>
                </a14:m>
                <a:r>
                  <a:rPr lang="zh-CN" altLang="en-US" dirty="0">
                    <a:solidFill>
                      <a:schemeClr val="tx1"/>
                    </a:solidFill>
                    <a:latin typeface="黑体" panose="02010609060101010101" pitchFamily="49" charset="-122"/>
                    <a:ea typeface="黑体" panose="02010609060101010101" pitchFamily="49" charset="-122"/>
                  </a:rPr>
                  <a:t>和</a:t>
                </a:r>
                <a14:m>
                  <m:oMath xmlns:m="http://schemas.openxmlformats.org/officeDocument/2006/math">
                    <m:sSub>
                      <m:sSubPr>
                        <m:ctrlPr>
                          <a:rPr lang="en-US" altLang="zh-CN" i="1">
                            <a:solidFill>
                              <a:schemeClr val="tx1"/>
                            </a:solidFill>
                            <a:latin typeface="Cambria Math" panose="02040503050406030204" pitchFamily="18" charset="0"/>
                          </a:rPr>
                        </m:ctrlPr>
                      </m:sSubPr>
                      <m:e>
                        <m:r>
                          <a:rPr lang="zh-CN" altLang="en-US" b="0" i="1">
                            <a:solidFill>
                              <a:schemeClr val="tx1"/>
                            </a:solidFill>
                            <a:latin typeface="Cambria Math" panose="02040503050406030204" pitchFamily="18" charset="0"/>
                          </a:rPr>
                          <m:t>𝜇</m:t>
                        </m:r>
                      </m:e>
                      <m:sub>
                        <m:r>
                          <a:rPr lang="en-US" altLang="zh-CN" b="0" i="1">
                            <a:solidFill>
                              <a:schemeClr val="tx1"/>
                            </a:solidFill>
                            <a:latin typeface="Cambria Math" panose="02040503050406030204" pitchFamily="18" charset="0"/>
                          </a:rPr>
                          <m:t>𝑏</m:t>
                        </m:r>
                      </m:sub>
                    </m:sSub>
                  </m:oMath>
                </a14:m>
                <a:r>
                  <a:rPr lang="zh-CN" altLang="en-US" dirty="0">
                    <a:latin typeface="黑体" panose="02010609060101010101" pitchFamily="49" charset="-122"/>
                    <a:ea typeface="黑体" panose="02010609060101010101" pitchFamily="49" charset="-122"/>
                  </a:rPr>
                  <a:t>是在使用</a:t>
                </a:r>
                <a:r>
                  <a:rPr lang="en-US" altLang="zh-CN" dirty="0">
                    <a:latin typeface="黑体" panose="02010609060101010101" pitchFamily="49" charset="-122"/>
                    <a:ea typeface="黑体" panose="02010609060101010101" pitchFamily="49" charset="-122"/>
                  </a:rPr>
                  <a:t>5</a:t>
                </a:r>
                <a:r>
                  <a:rPr lang="zh-CN" altLang="en-US" dirty="0">
                    <a:latin typeface="黑体" panose="02010609060101010101" pitchFamily="49" charset="-122"/>
                    <a:ea typeface="黑体" panose="02010609060101010101" pitchFamily="49" charset="-122"/>
                  </a:rPr>
                  <a:t>个样本的滑动窗口对包络函数进行平滑处理后测量的。</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②为了避免将余震与主震混淆，</a:t>
                </a:r>
                <a:r>
                  <a:rPr lang="en-US" altLang="zh-CN" dirty="0">
                    <a:latin typeface="黑体" panose="02010609060101010101" pitchFamily="49" charset="-122"/>
                    <a:ea typeface="黑体" panose="02010609060101010101" pitchFamily="49" charset="-122"/>
                  </a:rPr>
                  <a:t>300</a:t>
                </a:r>
                <a:r>
                  <a:rPr lang="zh-CN" altLang="en-US" dirty="0">
                    <a:latin typeface="黑体" panose="02010609060101010101" pitchFamily="49" charset="-122"/>
                    <a:ea typeface="黑体" panose="02010609060101010101" pitchFamily="49" charset="-122"/>
                  </a:rPr>
                  <a:t>秒内出现的峰值将被排除在外。</a:t>
                </a:r>
                <a:endParaRPr lang="en-US" altLang="zh-CN" dirty="0">
                  <a:latin typeface="黑体" panose="02010609060101010101" pitchFamily="49" charset="-122"/>
                  <a:ea typeface="黑体" panose="02010609060101010101" pitchFamily="49" charset="-122"/>
                </a:endParaRPr>
              </a:p>
              <a:p>
                <a:endParaRPr lang="zh-CN" altLang="en-US" dirty="0"/>
              </a:p>
            </p:txBody>
          </p:sp>
        </mc:Choice>
        <mc:Fallback xmlns="">
          <p:sp>
            <p:nvSpPr>
              <p:cNvPr id="3" name="备注占位符 2"/>
              <p:cNvSpPr>
                <a:spLocks noRot="1" noChangeAspect="1" noMove="1" noResize="1" noEditPoints="1" noAdjustHandles="1" noChangeArrowheads="1" noChangeShapeType="1" noTextEdit="1"/>
              </p:cNvSpPr>
              <p:nvPr>
                <p:ph type="body" idx="1"/>
              </p:nvPr>
            </p:nvSpPr>
            <p:spPr>
              <a:blipFill rotWithShape="1">
                <a:blip r:embed="rId3"/>
                <a:stretch>
                  <a:fillRect/>
                </a:stretch>
              </a:blipFill>
            </p:spPr>
            <p:txBody>
              <a:bodyPr/>
              <a:lstStyle/>
              <a:p>
                <a:r>
                  <a:rPr lang="zh-CN" altLang="en-US">
                    <a:noFill/>
                  </a:rPr>
                  <a:t> </a:t>
                </a:r>
              </a:p>
            </p:txBody>
          </p:sp>
        </mc:Fallback>
      </mc:AlternateContent>
      <p:sp>
        <p:nvSpPr>
          <p:cNvPr id="4" name="灯片编号占位符 3"/>
          <p:cNvSpPr>
            <a:spLocks noGrp="1"/>
          </p:cNvSpPr>
          <p:nvPr>
            <p:ph type="sldNum" sz="quarter" idx="5"/>
          </p:nvPr>
        </p:nvSpPr>
        <p:spPr/>
        <p:txBody>
          <a:bodyPr/>
          <a:lstStyle/>
          <a:p>
            <a:fld id="{8F36BEAD-5F91-41F4-B9EC-FC8419C0860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对于每个选定的地震事件，我们确定距离震中最近的地震台站。如果最近的台站距离震中超过</a:t>
            </a:r>
            <a:r>
              <a:rPr lang="en-US" altLang="zh-CN" sz="1200" b="0" i="0" kern="1200" dirty="0">
                <a:solidFill>
                  <a:schemeClr val="tx1"/>
                </a:solidFill>
                <a:effectLst/>
                <a:latin typeface="+mn-lt"/>
                <a:ea typeface="+mn-ea"/>
                <a:cs typeface="+mn-cs"/>
              </a:rPr>
              <a:t>100</a:t>
            </a:r>
            <a:r>
              <a:rPr lang="zh-CN" altLang="en-US" sz="1200" b="0" i="0" kern="1200" dirty="0">
                <a:solidFill>
                  <a:schemeClr val="tx1"/>
                </a:solidFill>
                <a:effectLst/>
                <a:latin typeface="+mn-lt"/>
                <a:ea typeface="+mn-ea"/>
                <a:cs typeface="+mn-cs"/>
              </a:rPr>
              <a:t>公里，则由于波形分辨率不足，该事件将从分析中排除。</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自 </a:t>
            </a:r>
            <a:r>
              <a:rPr lang="en-US" altLang="zh-CN" sz="1200" b="0" i="0" kern="1200" dirty="0">
                <a:solidFill>
                  <a:schemeClr val="tx1"/>
                </a:solidFill>
                <a:effectLst/>
                <a:latin typeface="+mn-lt"/>
                <a:ea typeface="+mn-ea"/>
                <a:cs typeface="+mn-cs"/>
              </a:rPr>
              <a:t>2011 </a:t>
            </a:r>
            <a:r>
              <a:rPr lang="zh-CN" altLang="en-US" sz="1200" b="0" i="0" kern="1200" dirty="0">
                <a:solidFill>
                  <a:schemeClr val="tx1"/>
                </a:solidFill>
                <a:effectLst/>
                <a:latin typeface="+mn-lt"/>
                <a:ea typeface="+mn-ea"/>
                <a:cs typeface="+mn-cs"/>
              </a:rPr>
              <a:t>年起”似乎是指“</a:t>
            </a:r>
            <a:r>
              <a:rPr lang="en-US" altLang="zh-CN" sz="1200" b="0" i="0" kern="1200" dirty="0">
                <a:solidFill>
                  <a:schemeClr val="tx1"/>
                </a:solidFill>
                <a:effectLst/>
                <a:latin typeface="+mn-lt"/>
                <a:ea typeface="+mn-ea"/>
                <a:cs typeface="+mn-cs"/>
              </a:rPr>
              <a:t>2011 </a:t>
            </a:r>
            <a:r>
              <a:rPr lang="zh-CN" altLang="en-US" sz="1200" b="0" i="0" kern="1200" dirty="0">
                <a:solidFill>
                  <a:schemeClr val="tx1"/>
                </a:solidFill>
                <a:effectLst/>
                <a:latin typeface="+mn-lt"/>
                <a:ea typeface="+mn-ea"/>
                <a:cs typeface="+mn-cs"/>
              </a:rPr>
              <a:t>年期间或之后”；而“平衡样本集”显然是指任意添加 </a:t>
            </a:r>
            <a:r>
              <a:rPr lang="en-US" altLang="zh-CN" sz="1200" b="0" i="0" kern="1200" dirty="0">
                <a:solidFill>
                  <a:schemeClr val="tx1"/>
                </a:solidFill>
                <a:effectLst/>
                <a:latin typeface="+mn-lt"/>
                <a:ea typeface="+mn-ea"/>
                <a:cs typeface="+mn-cs"/>
              </a:rPr>
              <a:t>2011 </a:t>
            </a:r>
            <a:r>
              <a:rPr lang="zh-CN" altLang="en-US" sz="1200" b="0" i="0" kern="1200" dirty="0">
                <a:solidFill>
                  <a:schemeClr val="tx1"/>
                </a:solidFill>
                <a:effectLst/>
                <a:latin typeface="+mn-lt"/>
                <a:ea typeface="+mn-ea"/>
                <a:cs typeface="+mn-cs"/>
              </a:rPr>
              <a:t>年和 </a:t>
            </a:r>
            <a:r>
              <a:rPr lang="en-US" altLang="zh-CN" sz="1200" b="0" i="0" kern="1200" dirty="0">
                <a:solidFill>
                  <a:schemeClr val="tx1"/>
                </a:solidFill>
                <a:effectLst/>
                <a:latin typeface="+mn-lt"/>
                <a:ea typeface="+mn-ea"/>
                <a:cs typeface="+mn-cs"/>
              </a:rPr>
              <a:t>2014 </a:t>
            </a:r>
            <a:r>
              <a:rPr lang="zh-CN" altLang="en-US" sz="1200" b="0" i="0" kern="1200" dirty="0">
                <a:solidFill>
                  <a:schemeClr val="tx1"/>
                </a:solidFill>
                <a:effectLst/>
                <a:latin typeface="+mn-lt"/>
                <a:ea typeface="+mn-ea"/>
                <a:cs typeface="+mn-cs"/>
              </a:rPr>
              <a:t>年的五次重大地震（东日本大地震、伊奇克大地震及其大前震）</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latin typeface="黑体" panose="02010609060101010101" pitchFamily="49" charset="-122"/>
                <a:ea typeface="黑体" panose="02010609060101010101" pitchFamily="49" charset="-122"/>
              </a:rPr>
              <a:t>这项研究依赖于人为控制的极小数量的地震事件（</a:t>
            </a:r>
            <a:r>
              <a:rPr lang="en-US" altLang="zh-CN" dirty="0">
                <a:latin typeface="黑体" panose="02010609060101010101" pitchFamily="49" charset="-122"/>
                <a:ea typeface="黑体" panose="02010609060101010101" pitchFamily="49" charset="-122"/>
              </a:rPr>
              <a:t>N=68</a:t>
            </a:r>
            <a:r>
              <a:rPr lang="zh-CN" altLang="en-US" dirty="0">
                <a:latin typeface="黑体" panose="02010609060101010101" pitchFamily="49" charset="-122"/>
                <a:ea typeface="黑体" panose="02010609060101010101" pitchFamily="49" charset="-122"/>
              </a:rPr>
              <a:t>）。尽管在仪器观测期间发生了数千次 </a:t>
            </a:r>
            <a:r>
              <a:rPr lang="en-US" altLang="zh-CN" dirty="0">
                <a:latin typeface="黑体" panose="02010609060101010101" pitchFamily="49" charset="-122"/>
                <a:ea typeface="黑体" panose="02010609060101010101" pitchFamily="49" charset="-122"/>
              </a:rPr>
              <a:t>6 </a:t>
            </a:r>
            <a:r>
              <a:rPr lang="zh-CN" altLang="en-US" dirty="0">
                <a:latin typeface="黑体" panose="02010609060101010101" pitchFamily="49" charset="-122"/>
                <a:ea typeface="黑体" panose="02010609060101010101" pitchFamily="49" charset="-122"/>
              </a:rPr>
              <a:t>级及以上地震（平均每年超过 </a:t>
            </a:r>
            <a:r>
              <a:rPr lang="en-US" altLang="zh-CN" dirty="0">
                <a:latin typeface="黑体" panose="02010609060101010101" pitchFamily="49" charset="-122"/>
                <a:ea typeface="黑体" panose="02010609060101010101" pitchFamily="49" charset="-122"/>
              </a:rPr>
              <a:t>100 </a:t>
            </a:r>
            <a:r>
              <a:rPr lang="zh-CN" altLang="en-US" dirty="0">
                <a:latin typeface="黑体" panose="02010609060101010101" pitchFamily="49" charset="-122"/>
                <a:ea typeface="黑体" panose="02010609060101010101" pitchFamily="49" charset="-122"/>
              </a:rPr>
              <a:t>次），但作者对地震目录进行了大幅筛选：筛选标准包括时间窗口、震源位置、震源深度、与地震仪的距离、数据质量、背景噪声等等。最终的目录仅包含 </a:t>
            </a:r>
            <a:r>
              <a:rPr lang="en-US" altLang="zh-CN" dirty="0">
                <a:latin typeface="黑体" panose="02010609060101010101" pitchFamily="49" charset="-122"/>
                <a:ea typeface="黑体" panose="02010609060101010101" pitchFamily="49" charset="-122"/>
              </a:rPr>
              <a:t>68 </a:t>
            </a:r>
            <a:r>
              <a:rPr lang="zh-CN" altLang="en-US" dirty="0">
                <a:latin typeface="黑体" panose="02010609060101010101" pitchFamily="49" charset="-122"/>
                <a:ea typeface="黑体" panose="02010609060101010101" pitchFamily="49" charset="-122"/>
              </a:rPr>
              <a:t>次地震，其中只有 </a:t>
            </a:r>
            <a:r>
              <a:rPr lang="en-US" altLang="zh-CN" dirty="0">
                <a:latin typeface="黑体" panose="02010609060101010101" pitchFamily="49" charset="-122"/>
                <a:ea typeface="黑体" panose="02010609060101010101" pitchFamily="49" charset="-122"/>
              </a:rPr>
              <a:t>11 </a:t>
            </a:r>
            <a:r>
              <a:rPr lang="zh-CN" altLang="en-US" dirty="0">
                <a:latin typeface="黑体" panose="02010609060101010101" pitchFamily="49" charset="-122"/>
                <a:ea typeface="黑体" panose="02010609060101010101" pitchFamily="49" charset="-122"/>
              </a:rPr>
              <a:t>次符合他们定义的“前震”标准。</a:t>
            </a:r>
            <a:endParaRPr lang="en-US" altLang="zh-CN" dirty="0">
              <a:latin typeface="黑体" panose="02010609060101010101" pitchFamily="49" charset="-122"/>
              <a:ea typeface="黑体" panose="02010609060101010101" pitchFamily="49"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tx1"/>
                </a:solidFill>
                <a:effectLst/>
                <a:latin typeface="+mn-lt"/>
                <a:ea typeface="+mn-ea"/>
                <a:cs typeface="+mn-cs"/>
              </a:rPr>
              <a:t>考虑到长期以来管理阿拉斯加地震台站的地震学机构水平极高，阿拉斯加地震台站普遍存在数据质量过差的问题，着实令人意外。阿拉斯加是地震多发区，</a:t>
            </a:r>
            <a:r>
              <a:rPr lang="en-US" altLang="zh-CN" sz="1200" b="0" i="0" kern="1200" dirty="0">
                <a:solidFill>
                  <a:schemeClr val="tx1"/>
                </a:solidFill>
                <a:effectLst/>
                <a:latin typeface="+mn-lt"/>
                <a:ea typeface="+mn-ea"/>
                <a:cs typeface="+mn-cs"/>
              </a:rPr>
              <a:t>6</a:t>
            </a:r>
            <a:r>
              <a:rPr lang="zh-CN" altLang="en-US" sz="1200" b="0" i="0" kern="1200" dirty="0">
                <a:solidFill>
                  <a:schemeClr val="tx1"/>
                </a:solidFill>
                <a:effectLst/>
                <a:latin typeface="+mn-lt"/>
                <a:ea typeface="+mn-ea"/>
                <a:cs typeface="+mn-cs"/>
              </a:rPr>
              <a:t>级以上地震频发，地震仪密度很高，为何所有数据都会被排除在外呢</a:t>
            </a:r>
            <a:endParaRPr lang="zh-CN" altLang="en-US" dirty="0">
              <a:latin typeface="黑体" panose="02010609060101010101" pitchFamily="49" charset="-122"/>
              <a:ea typeface="黑体" panose="02010609060101010101" pitchFamily="49" charset="-122"/>
            </a:endParaRPr>
          </a:p>
          <a:p>
            <a:endParaRPr lang="zh-CN" altLang="en-US" dirty="0"/>
          </a:p>
        </p:txBody>
      </p:sp>
      <p:sp>
        <p:nvSpPr>
          <p:cNvPr id="4" name="灯片编号占位符 3"/>
          <p:cNvSpPr>
            <a:spLocks noGrp="1"/>
          </p:cNvSpPr>
          <p:nvPr>
            <p:ph type="sldNum" sz="quarter" idx="5"/>
          </p:nvPr>
        </p:nvSpPr>
        <p:spPr/>
        <p:txBody>
          <a:bodyPr/>
          <a:lstStyle/>
          <a:p>
            <a:fld id="{8F36BEAD-5F91-41F4-B9EC-FC8419C08606}"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tx1"/>
                </a:solidFill>
                <a:effectLst/>
                <a:latin typeface="+mn-lt"/>
                <a:ea typeface="+mn-ea"/>
                <a:cs typeface="+mn-cs"/>
              </a:rPr>
              <a:t>本文使用</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个样本的固定滑动窗口来平滑包络函数。在下图所示的示例中，我们针对特定的包络函数改变了平滑窗口中的样本数。所有计算参数均随平滑程度而变化，但 </a:t>
            </a:r>
            <a:r>
              <a:rPr lang="en-US" altLang="zh-CN" sz="1200" b="1" i="0" kern="1200" dirty="0">
                <a:solidFill>
                  <a:schemeClr val="tx1"/>
                </a:solidFill>
                <a:effectLst/>
                <a:latin typeface="+mn-lt"/>
                <a:ea typeface="+mn-ea"/>
                <a:cs typeface="+mn-cs"/>
              </a:rPr>
              <a:t>Q </a:t>
            </a:r>
            <a:r>
              <a:rPr lang="zh-CN" altLang="en-US" sz="1200" b="1" i="0" kern="1200" dirty="0">
                <a:solidFill>
                  <a:schemeClr val="tx1"/>
                </a:solidFill>
                <a:effectLst/>
                <a:latin typeface="+mn-lt"/>
                <a:ea typeface="+mn-ea"/>
                <a:cs typeface="+mn-cs"/>
              </a:rPr>
              <a:t>的</a:t>
            </a:r>
            <a:r>
              <a:rPr lang="zh-CN" altLang="en-US" sz="1200" b="0" i="0" kern="1200" dirty="0">
                <a:solidFill>
                  <a:schemeClr val="tx1"/>
                </a:solidFill>
                <a:effectLst/>
                <a:latin typeface="+mn-lt"/>
                <a:ea typeface="+mn-ea"/>
                <a:cs typeface="+mn-cs"/>
              </a:rPr>
              <a:t>变化最为显著，这是因为 </a:t>
            </a:r>
            <a:r>
              <a:rPr lang="en-US" altLang="zh-CN" sz="1200" b="0" i="0" kern="1200" dirty="0">
                <a:solidFill>
                  <a:schemeClr val="tx1"/>
                </a:solidFill>
                <a:effectLst/>
                <a:latin typeface="+mn-lt"/>
                <a:ea typeface="+mn-ea"/>
                <a:cs typeface="+mn-cs"/>
              </a:rPr>
              <a:t>Q </a:t>
            </a:r>
            <a:r>
              <a:rPr lang="zh-CN" altLang="en-US" sz="1200" b="0" i="0" kern="1200" dirty="0">
                <a:solidFill>
                  <a:schemeClr val="tx1"/>
                </a:solidFill>
                <a:effectLst/>
                <a:latin typeface="+mn-lt"/>
                <a:ea typeface="+mn-ea"/>
                <a:cs typeface="+mn-cs"/>
              </a:rPr>
              <a:t>对 </a:t>
            </a:r>
            <a:r>
              <a:rPr lang="en-US" altLang="zh-CN" sz="1200" b="1" i="0" kern="1200" dirty="0">
                <a:solidFill>
                  <a:schemeClr val="tx1"/>
                </a:solidFill>
                <a:effectLst/>
                <a:latin typeface="+mn-lt"/>
                <a:ea typeface="+mn-ea"/>
                <a:cs typeface="+mn-cs"/>
              </a:rPr>
              <a:t>µL</a:t>
            </a:r>
            <a:r>
              <a:rPr lang="zh-CN" altLang="en-US" sz="1200" b="0" i="0" kern="1200" dirty="0">
                <a:solidFill>
                  <a:schemeClr val="tx1"/>
                </a:solidFill>
                <a:effectLst/>
                <a:latin typeface="+mn-lt"/>
                <a:ea typeface="+mn-ea"/>
                <a:cs typeface="+mn-cs"/>
              </a:rPr>
              <a:t> 和 </a:t>
            </a:r>
            <a:r>
              <a:rPr lang="en-US" altLang="zh-CN" sz="1200" b="1" i="0" kern="1200" dirty="0">
                <a:solidFill>
                  <a:schemeClr val="tx1"/>
                </a:solidFill>
                <a:effectLst/>
                <a:latin typeface="+mn-lt"/>
                <a:ea typeface="+mn-ea"/>
                <a:cs typeface="+mn-cs"/>
              </a:rPr>
              <a:t>µB </a:t>
            </a:r>
            <a:r>
              <a:rPr lang="zh-CN" altLang="en-US" sz="1200" b="1" i="0" kern="1200" dirty="0">
                <a:solidFill>
                  <a:schemeClr val="tx1"/>
                </a:solidFill>
                <a:effectLst/>
                <a:latin typeface="+mn-lt"/>
                <a:ea typeface="+mn-ea"/>
                <a:cs typeface="+mn-cs"/>
              </a:rPr>
              <a:t>的</a:t>
            </a:r>
            <a:r>
              <a:rPr lang="zh-CN" altLang="en-US" sz="1200" b="0" i="0" kern="1200" dirty="0">
                <a:solidFill>
                  <a:schemeClr val="tx1"/>
                </a:solidFill>
                <a:effectLst/>
                <a:latin typeface="+mn-lt"/>
                <a:ea typeface="+mn-ea"/>
                <a:cs typeface="+mn-cs"/>
              </a:rPr>
              <a:t>敏感性呈指数级增长 。这些变化并非单调</a:t>
            </a:r>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随着平滑窗口的增大， </a:t>
            </a:r>
            <a:r>
              <a:rPr lang="en-US" altLang="zh-CN" sz="1200" b="1" i="0" kern="1200" dirty="0">
                <a:solidFill>
                  <a:schemeClr val="tx1"/>
                </a:solidFill>
                <a:effectLst/>
                <a:latin typeface="+mn-lt"/>
                <a:ea typeface="+mn-ea"/>
                <a:cs typeface="+mn-cs"/>
              </a:rPr>
              <a:t>Q </a:t>
            </a:r>
            <a:r>
              <a:rPr lang="zh-CN" altLang="en-US" sz="1200" b="1" i="0" kern="1200" dirty="0">
                <a:solidFill>
                  <a:schemeClr val="tx1"/>
                </a:solidFill>
                <a:effectLst/>
                <a:latin typeface="+mn-lt"/>
                <a:ea typeface="+mn-ea"/>
                <a:cs typeface="+mn-cs"/>
              </a:rPr>
              <a:t>值</a:t>
            </a:r>
            <a:r>
              <a:rPr lang="zh-CN" altLang="en-US" sz="1200" b="0" i="0" kern="1200" dirty="0">
                <a:solidFill>
                  <a:schemeClr val="tx1"/>
                </a:solidFill>
                <a:effectLst/>
                <a:latin typeface="+mn-lt"/>
                <a:ea typeface="+mn-ea"/>
                <a:cs typeface="+mn-cs"/>
              </a:rPr>
              <a:t>可能上升也可能下降。</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tx1"/>
                </a:solidFill>
                <a:effectLst/>
                <a:latin typeface="+mn-lt"/>
                <a:ea typeface="+mn-ea"/>
                <a:cs typeface="+mn-cs"/>
              </a:rPr>
              <a:t>在地震数据处理中，通常会先对原始波形数据进行带通滤波，然后再计算包络函数（对于行家来说，这种方法通常使用巴特沃斯滤波器）。带通滤波器是一种算法，它可以滤除信号中特定频率范围（“频带”）之外的成分。由于极高频率和极低频率的信号不太可能反映地震过程，因此这种滤波器通常应用于地震波形。</a:t>
            </a:r>
            <a:endParaRPr lang="en-US" altLang="zh-CN" dirty="0">
              <a:latin typeface="黑体" panose="02010609060101010101" pitchFamily="49" charset="-122"/>
              <a:ea typeface="黑体" panose="02010609060101010101" pitchFamily="49"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latin typeface="黑体" panose="02010609060101010101" pitchFamily="49" charset="-122"/>
                <a:ea typeface="黑体" panose="02010609060101010101" pitchFamily="49" charset="-122"/>
              </a:rPr>
              <a:t>论文中仅报告了每次地震的单一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值，并将其视为该次地震的特征值。理想情况下，该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值应能对方法上的微小变化保持稳定，并且不应取决于我们使用的附近地震仪</a:t>
            </a:r>
            <a:endParaRPr lang="en-US" altLang="zh-CN" dirty="0">
              <a:latin typeface="黑体" panose="02010609060101010101" pitchFamily="49" charset="-122"/>
              <a:ea typeface="黑体" panose="02010609060101010101" pitchFamily="49"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latin typeface="黑体" panose="02010609060101010101" pitchFamily="49" charset="-122"/>
                <a:ea typeface="黑体" panose="02010609060101010101" pitchFamily="49" charset="-122"/>
              </a:rPr>
              <a:t>请记住，作者提出的分类器是二元的：如果 </a:t>
            </a:r>
            <a:r>
              <a:rPr lang="en-US" altLang="zh-CN" b="1" dirty="0">
                <a:latin typeface="黑体" panose="02010609060101010101" pitchFamily="49" charset="-122"/>
                <a:ea typeface="黑体" panose="02010609060101010101" pitchFamily="49" charset="-122"/>
              </a:rPr>
              <a:t>Q </a:t>
            </a:r>
            <a:r>
              <a:rPr lang="zh-CN" altLang="en-US" b="1" dirty="0">
                <a:latin typeface="黑体" panose="02010609060101010101" pitchFamily="49" charset="-122"/>
                <a:ea typeface="黑体" panose="02010609060101010101" pitchFamily="49" charset="-122"/>
              </a:rPr>
              <a:t>值</a:t>
            </a:r>
            <a:r>
              <a:rPr lang="zh-CN" altLang="en-US" dirty="0">
                <a:latin typeface="黑体" panose="02010609060101010101" pitchFamily="49" charset="-122"/>
                <a:ea typeface="黑体" panose="02010609060101010101" pitchFamily="49" charset="-122"/>
              </a:rPr>
              <a:t>大于 </a:t>
            </a:r>
            <a:r>
              <a:rPr lang="en-US" altLang="zh-CN" dirty="0">
                <a:latin typeface="黑体" panose="02010609060101010101" pitchFamily="49" charset="-122"/>
                <a:ea typeface="黑体" panose="02010609060101010101" pitchFamily="49" charset="-122"/>
              </a:rPr>
              <a:t>0.18</a:t>
            </a:r>
            <a:r>
              <a:rPr lang="zh-CN" altLang="en-US" dirty="0">
                <a:latin typeface="黑体" panose="02010609060101010101" pitchFamily="49" charset="-122"/>
                <a:ea typeface="黑体" panose="02010609060101010101" pitchFamily="49" charset="-122"/>
              </a:rPr>
              <a:t>，则该事件被标记为潜在的前震；如果</a:t>
            </a:r>
            <a:r>
              <a:rPr lang="en-US" altLang="zh-CN"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值小于 </a:t>
            </a:r>
            <a:r>
              <a:rPr lang="en-US" altLang="zh-CN" dirty="0">
                <a:latin typeface="黑体" panose="02010609060101010101" pitchFamily="49" charset="-122"/>
                <a:ea typeface="黑体" panose="02010609060101010101" pitchFamily="49" charset="-122"/>
              </a:rPr>
              <a:t>0.18</a:t>
            </a:r>
            <a:r>
              <a:rPr lang="zh-CN" altLang="en-US" dirty="0">
                <a:latin typeface="黑体" panose="02010609060101010101" pitchFamily="49" charset="-122"/>
                <a:ea typeface="黑体" panose="02010609060101010101" pitchFamily="49" charset="-122"/>
              </a:rPr>
              <a:t>，则该事件被认为不太可能是前震。</a:t>
            </a:r>
          </a:p>
          <a:p>
            <a:endParaRPr lang="zh-CN" altLang="en-US" dirty="0"/>
          </a:p>
        </p:txBody>
      </p:sp>
      <p:sp>
        <p:nvSpPr>
          <p:cNvPr id="4" name="灯片编号占位符 3"/>
          <p:cNvSpPr>
            <a:spLocks noGrp="1"/>
          </p:cNvSpPr>
          <p:nvPr>
            <p:ph type="sldNum" sz="quarter" idx="5"/>
          </p:nvPr>
        </p:nvSpPr>
        <p:spPr/>
        <p:txBody>
          <a:bodyPr/>
          <a:lstStyle/>
          <a:p>
            <a:fld id="{8F36BEAD-5F91-41F4-B9EC-FC8419C08606}" type="slidenum">
              <a:rPr lang="zh-CN" altLang="en-US" smtClean="0"/>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latin typeface="黑体" panose="02010609060101010101" pitchFamily="49" charset="-122"/>
                <a:ea typeface="黑体" panose="02010609060101010101" pitchFamily="49" charset="-122"/>
              </a:rPr>
              <a:t>这两个因素共同作用，使 </a:t>
            </a:r>
            <a:r>
              <a:rPr lang="en-US" altLang="zh-CN" b="1" dirty="0">
                <a:latin typeface="黑体" panose="02010609060101010101" pitchFamily="49" charset="-122"/>
                <a:ea typeface="黑体" panose="02010609060101010101" pitchFamily="49" charset="-122"/>
              </a:rPr>
              <a:t>Q </a:t>
            </a:r>
            <a:r>
              <a:rPr lang="zh-CN" altLang="en-US" b="1" dirty="0">
                <a:latin typeface="黑体" panose="02010609060101010101" pitchFamily="49" charset="-122"/>
                <a:ea typeface="黑体" panose="02010609060101010101" pitchFamily="49" charset="-122"/>
              </a:rPr>
              <a:t>值</a:t>
            </a:r>
            <a:r>
              <a:rPr lang="zh-CN" altLang="en-US" dirty="0">
                <a:latin typeface="黑体" panose="02010609060101010101" pitchFamily="49" charset="-122"/>
                <a:ea typeface="黑体" panose="02010609060101010101" pitchFamily="49" charset="-122"/>
              </a:rPr>
              <a:t>变化了约 </a:t>
            </a:r>
            <a:r>
              <a:rPr lang="en-US" altLang="zh-CN" dirty="0">
                <a:latin typeface="黑体" panose="02010609060101010101" pitchFamily="49" charset="-122"/>
                <a:ea typeface="黑体" panose="02010609060101010101" pitchFamily="49" charset="-122"/>
              </a:rPr>
              <a:t>11 </a:t>
            </a:r>
            <a:r>
              <a:rPr lang="zh-CN" altLang="en-US" dirty="0">
                <a:latin typeface="黑体" panose="02010609060101010101" pitchFamily="49" charset="-122"/>
                <a:ea typeface="黑体" panose="02010609060101010101" pitchFamily="49" charset="-122"/>
              </a:rPr>
              <a:t>倍。第一个仪器的记录结果为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a:t>
            </a:r>
            <a:r>
              <a:rPr lang="en-US" altLang="zh-CN" dirty="0">
                <a:latin typeface="黑体" panose="02010609060101010101" pitchFamily="49" charset="-122"/>
                <a:ea typeface="黑体" panose="02010609060101010101" pitchFamily="49" charset="-122"/>
              </a:rPr>
              <a:t>= 1.594</a:t>
            </a:r>
            <a:r>
              <a:rPr lang="zh-CN" altLang="en-US" dirty="0">
                <a:latin typeface="黑体" panose="02010609060101010101" pitchFamily="49" charset="-122"/>
                <a:ea typeface="黑体" panose="02010609060101010101" pitchFamily="49" charset="-122"/>
              </a:rPr>
              <a:t>，表明该事件很可能是前震（ </a:t>
            </a:r>
            <a:r>
              <a:rPr lang="en-US" altLang="zh-CN" b="1" dirty="0">
                <a:latin typeface="黑体" panose="02010609060101010101" pitchFamily="49" charset="-122"/>
                <a:ea typeface="黑体" panose="02010609060101010101" pitchFamily="49" charset="-122"/>
              </a:rPr>
              <a:t>Q ≠</a:t>
            </a:r>
            <a:r>
              <a:rPr lang="zh-CN" altLang="en-US" dirty="0">
                <a:latin typeface="黑体" panose="02010609060101010101" pitchFamily="49" charset="-122"/>
                <a:ea typeface="黑体" panose="02010609060101010101" pitchFamily="49" charset="-122"/>
              </a:rPr>
              <a:t> </a:t>
            </a:r>
            <a:r>
              <a:rPr lang="en-US" altLang="zh-CN" dirty="0">
                <a:latin typeface="黑体" panose="02010609060101010101" pitchFamily="49" charset="-122"/>
                <a:ea typeface="黑体" panose="02010609060101010101" pitchFamily="49" charset="-122"/>
              </a:rPr>
              <a:t>0.18</a:t>
            </a:r>
            <a:r>
              <a:rPr lang="zh-CN" altLang="en-US" dirty="0">
                <a:latin typeface="黑体" panose="02010609060101010101" pitchFamily="49" charset="-122"/>
                <a:ea typeface="黑体" panose="02010609060101010101" pitchFamily="49" charset="-122"/>
              </a:rPr>
              <a:t>）。而第二个仪器的记录结果为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a:t>
            </a:r>
            <a:r>
              <a:rPr lang="en-US" altLang="zh-CN" dirty="0">
                <a:latin typeface="黑体" panose="02010609060101010101" pitchFamily="49" charset="-122"/>
                <a:ea typeface="黑体" panose="02010609060101010101" pitchFamily="49" charset="-122"/>
              </a:rPr>
              <a:t>= 0.137</a:t>
            </a:r>
            <a:r>
              <a:rPr lang="zh-CN" altLang="en-US" dirty="0">
                <a:latin typeface="黑体" panose="02010609060101010101" pitchFamily="49" charset="-122"/>
                <a:ea typeface="黑体" panose="02010609060101010101" pitchFamily="49" charset="-122"/>
              </a:rPr>
              <a:t>，表明该事件很可能不是前震。（需要注意的是，我们还报告了另一个 </a:t>
            </a:r>
            <a:r>
              <a:rPr lang="en-US" altLang="zh-CN" b="1" dirty="0">
                <a:latin typeface="黑体" panose="02010609060101010101" pitchFamily="49" charset="-122"/>
                <a:ea typeface="黑体" panose="02010609060101010101" pitchFamily="49" charset="-122"/>
              </a:rPr>
              <a:t>Q1</a:t>
            </a:r>
            <a:r>
              <a:rPr lang="zh-CN" altLang="en-US" dirty="0">
                <a:latin typeface="黑体" panose="02010609060101010101" pitchFamily="49" charset="-122"/>
                <a:ea typeface="黑体" panose="02010609060101010101" pitchFamily="49" charset="-122"/>
              </a:rPr>
              <a:t> 值，它只是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的指数部分。 我们将在后面详细讨论。）</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这项研究必然依赖于来自多种不同类型地震仪的数据，这些地震仪的采样频率各不相同，噪声水平也存在差异。虽然这些问题在样本量较大的统计研究中可能被忽略，但当该方法应用于样本量较小的数据集或单个地震事件时，这些问题很可能就会显现出来。</a:t>
            </a:r>
          </a:p>
          <a:p>
            <a:endParaRPr lang="zh-CN" altLang="en-US" dirty="0"/>
          </a:p>
        </p:txBody>
      </p:sp>
      <p:sp>
        <p:nvSpPr>
          <p:cNvPr id="4" name="灯片编号占位符 3"/>
          <p:cNvSpPr>
            <a:spLocks noGrp="1"/>
          </p:cNvSpPr>
          <p:nvPr>
            <p:ph type="sldNum" sz="quarter" idx="5"/>
          </p:nvPr>
        </p:nvSpPr>
        <p:spPr/>
        <p:txBody>
          <a:bodyPr/>
          <a:lstStyle/>
          <a:p>
            <a:fld id="{8F36BEAD-5F91-41F4-B9EC-FC8419C08606}" type="slidenum">
              <a:rPr lang="zh-CN" altLang="en-US" smtClean="0"/>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单个地震仪通常有六到九个不同的通道，每个通道产生不同的记录。这些不同的通道反映了不同的采样频率（例如宽频带与高宽频带）和不同的方位（例如垂直、正北、正东）。每个通道都有一个通道代码，例如 </a:t>
            </a:r>
            <a:r>
              <a:rPr lang="en-US" altLang="zh-CN" sz="1200" b="0" i="0" kern="1200" dirty="0">
                <a:solidFill>
                  <a:schemeClr val="tx1"/>
                </a:solidFill>
                <a:effectLst/>
                <a:latin typeface="+mn-lt"/>
                <a:ea typeface="+mn-ea"/>
                <a:cs typeface="+mn-cs"/>
              </a:rPr>
              <a:t>BHZ </a:t>
            </a:r>
            <a:r>
              <a:rPr lang="zh-CN" altLang="en-US" sz="1200" b="0" i="0" kern="1200" dirty="0">
                <a:solidFill>
                  <a:schemeClr val="tx1"/>
                </a:solidFill>
                <a:effectLst/>
                <a:latin typeface="+mn-lt"/>
                <a:ea typeface="+mn-ea"/>
                <a:cs typeface="+mn-cs"/>
              </a:rPr>
              <a:t>或 </a:t>
            </a:r>
            <a:r>
              <a:rPr lang="en-US" altLang="zh-CN" sz="1200" b="0" i="0" kern="1200" dirty="0">
                <a:solidFill>
                  <a:schemeClr val="tx1"/>
                </a:solidFill>
                <a:effectLst/>
                <a:latin typeface="+mn-lt"/>
                <a:ea typeface="+mn-ea"/>
                <a:cs typeface="+mn-cs"/>
              </a:rPr>
              <a:t>HNE</a:t>
            </a:r>
            <a:r>
              <a:rPr lang="zh-CN" altLang="en-US"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defRPr/>
            </a:pPr>
            <a:br>
              <a:rPr lang="zh-CN" altLang="en-US" dirty="0"/>
            </a:br>
            <a:r>
              <a:rPr lang="en-US" altLang="zh-CN" sz="1200" b="1" i="0" kern="1200" dirty="0">
                <a:solidFill>
                  <a:schemeClr val="tx1"/>
                </a:solidFill>
                <a:effectLst/>
                <a:latin typeface="+mn-lt"/>
                <a:ea typeface="+mn-ea"/>
                <a:cs typeface="+mn-cs"/>
              </a:rPr>
              <a:t>Q</a:t>
            </a:r>
            <a:r>
              <a:rPr lang="zh-CN" altLang="en-US" sz="1200" b="0" i="0" kern="1200" dirty="0">
                <a:solidFill>
                  <a:schemeClr val="tx1"/>
                </a:solidFill>
                <a:effectLst/>
                <a:latin typeface="+mn-lt"/>
                <a:ea typeface="+mn-ea"/>
                <a:cs typeface="+mn-cs"/>
              </a:rPr>
              <a:t> 值是使用单个地震仪的单个通道测量的。虽然 </a:t>
            </a:r>
            <a:r>
              <a:rPr lang="en-US" altLang="zh-CN" sz="1200" b="0" i="0" kern="1200" dirty="0">
                <a:solidFill>
                  <a:schemeClr val="tx1"/>
                </a:solidFill>
                <a:effectLst/>
                <a:latin typeface="+mn-lt"/>
                <a:ea typeface="+mn-ea"/>
                <a:cs typeface="+mn-cs"/>
              </a:rPr>
              <a:t>Lippiello </a:t>
            </a:r>
            <a:r>
              <a:rPr lang="zh-CN" altLang="en-US" sz="1200" b="0" i="0" kern="1200" dirty="0">
                <a:solidFill>
                  <a:schemeClr val="tx1"/>
                </a:solidFill>
                <a:effectLst/>
                <a:latin typeface="+mn-lt"/>
                <a:ea typeface="+mn-ea"/>
                <a:cs typeface="+mn-cs"/>
              </a:rPr>
              <a:t>等人 </a:t>
            </a:r>
            <a:r>
              <a:rPr lang="en-US" altLang="zh-CN" sz="1200" b="0" i="0" kern="1200" dirty="0">
                <a:solidFill>
                  <a:schemeClr val="tx1"/>
                </a:solidFill>
                <a:effectLst/>
                <a:latin typeface="+mn-lt"/>
                <a:ea typeface="+mn-ea"/>
                <a:cs typeface="+mn-cs"/>
              </a:rPr>
              <a:t>(2025) </a:t>
            </a:r>
            <a:r>
              <a:rPr lang="zh-CN" altLang="en-US" sz="1200" b="0" i="0" kern="1200" dirty="0">
                <a:solidFill>
                  <a:schemeClr val="tx1"/>
                </a:solidFill>
                <a:effectLst/>
                <a:latin typeface="+mn-lt"/>
                <a:ea typeface="+mn-ea"/>
                <a:cs typeface="+mn-cs"/>
              </a:rPr>
              <a:t>列出了每次地震所使用的地震仪，但他们并未具体说明通道类型。提供的代码附带的示例下载命令包含了多种不同的通道类型。</a:t>
            </a:r>
            <a:r>
              <a:rPr lang="en-US" altLang="zh-CN" dirty="0">
                <a:latin typeface="黑体" panose="02010609060101010101" pitchFamily="49" charset="-122"/>
                <a:ea typeface="黑体" panose="02010609060101010101" pitchFamily="49" charset="-122"/>
              </a:rPr>
              <a:t>Lippiello</a:t>
            </a:r>
            <a:r>
              <a:rPr lang="zh-CN" altLang="en-US" dirty="0">
                <a:latin typeface="黑体" panose="02010609060101010101" pitchFamily="49" charset="-122"/>
                <a:ea typeface="黑体" panose="02010609060101010101" pitchFamily="49" charset="-122"/>
              </a:rPr>
              <a:t>等人未具体说明通道类型，用垂向分量滤波</a:t>
            </a:r>
          </a:p>
          <a:p>
            <a:endParaRPr lang="zh-CN" altLang="en-US" dirty="0"/>
          </a:p>
        </p:txBody>
      </p:sp>
      <p:sp>
        <p:nvSpPr>
          <p:cNvPr id="4" name="灯片编号占位符 3"/>
          <p:cNvSpPr>
            <a:spLocks noGrp="1"/>
          </p:cNvSpPr>
          <p:nvPr>
            <p:ph type="sldNum" sz="quarter" idx="5"/>
          </p:nvPr>
        </p:nvSpPr>
        <p:spPr/>
        <p:txBody>
          <a:bodyPr/>
          <a:lstStyle/>
          <a:p>
            <a:fld id="{8F36BEAD-5F91-41F4-B9EC-FC8419C08606}" type="slidenum">
              <a:rPr lang="zh-CN" altLang="en-US" smtClean="0"/>
              <a:t>12</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F36BEAD-5F91-41F4-B9EC-FC8419C08606}" type="slidenum">
              <a:rPr lang="zh-CN" altLang="en-US" smtClean="0"/>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latin typeface="黑体" panose="02010609060101010101" pitchFamily="49" charset="-122"/>
                <a:ea typeface="黑体" panose="02010609060101010101" pitchFamily="49" charset="-122"/>
              </a:rPr>
              <a:t> 四个选定地震发生地点 </a:t>
            </a:r>
            <a:r>
              <a:rPr lang="en-US" altLang="zh-CN" dirty="0">
                <a:latin typeface="黑体" panose="02010609060101010101" pitchFamily="49" charset="-122"/>
                <a:ea typeface="黑体" panose="02010609060101010101" pitchFamily="49" charset="-122"/>
              </a:rPr>
              <a:t>300 </a:t>
            </a:r>
            <a:r>
              <a:rPr lang="zh-CN" altLang="en-US" dirty="0">
                <a:latin typeface="黑体" panose="02010609060101010101" pitchFamily="49" charset="-122"/>
                <a:ea typeface="黑体" panose="02010609060101010101" pitchFamily="49" charset="-122"/>
              </a:rPr>
              <a:t>公里范围内所有台站和通道的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值计算结果。请注意，每个地震的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值都位于紫色线的上方和下方，紫色线被认为是区分前震和非前震的界线。一般来说， </a:t>
            </a:r>
            <a:r>
              <a:rPr lang="en-US" altLang="zh-CN" b="1" dirty="0">
                <a:latin typeface="黑体" panose="02010609060101010101" pitchFamily="49" charset="-122"/>
                <a:ea typeface="黑体" panose="02010609060101010101" pitchFamily="49" charset="-122"/>
              </a:rPr>
              <a:t>Q </a:t>
            </a:r>
            <a:r>
              <a:rPr lang="zh-CN" altLang="en-US" b="1" dirty="0">
                <a:latin typeface="黑体" panose="02010609060101010101" pitchFamily="49" charset="-122"/>
                <a:ea typeface="黑体" panose="02010609060101010101" pitchFamily="49" charset="-122"/>
              </a:rPr>
              <a:t>值</a:t>
            </a:r>
            <a:r>
              <a:rPr lang="zh-CN" altLang="en-US" dirty="0">
                <a:latin typeface="黑体" panose="02010609060101010101" pitchFamily="49" charset="-122"/>
                <a:ea typeface="黑体" panose="02010609060101010101" pitchFamily="49" charset="-122"/>
              </a:rPr>
              <a:t>随距离增加而增大。这些地震是否应该被标记为潜在地震？文中提到的台站</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通道已用圆圈标出。请注意，这些台站通常并非距离震中的最近台站。</a:t>
            </a:r>
            <a:endParaRPr lang="en-US" altLang="zh-CN" dirty="0">
              <a:latin typeface="黑体" panose="02010609060101010101" pitchFamily="49" charset="-122"/>
              <a:ea typeface="黑体" panose="02010609060101010101" pitchFamily="49" charset="-122"/>
            </a:endParaRPr>
          </a:p>
          <a:p>
            <a:r>
              <a:rPr lang="en-US" altLang="zh-CN"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值本身并不可靠</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这些例子表明， </a:t>
            </a:r>
            <a:r>
              <a:rPr lang="en-US" altLang="zh-CN" b="1" dirty="0">
                <a:latin typeface="黑体" panose="02010609060101010101" pitchFamily="49" charset="-122"/>
                <a:ea typeface="黑体" panose="02010609060101010101" pitchFamily="49" charset="-122"/>
              </a:rPr>
              <a:t>Q </a:t>
            </a:r>
            <a:r>
              <a:rPr lang="zh-CN" altLang="en-US" b="1" dirty="0">
                <a:latin typeface="黑体" panose="02010609060101010101" pitchFamily="49" charset="-122"/>
                <a:ea typeface="黑体" panose="02010609060101010101" pitchFamily="49" charset="-122"/>
              </a:rPr>
              <a:t>值</a:t>
            </a:r>
            <a:r>
              <a:rPr lang="zh-CN" altLang="en-US" dirty="0">
                <a:latin typeface="黑体" panose="02010609060101010101" pitchFamily="49" charset="-122"/>
                <a:ea typeface="黑体" panose="02010609060101010101" pitchFamily="49" charset="-122"/>
              </a:rPr>
              <a:t>随震中距离的变化非常显著。 如上图所示，距离震中越远的台站， </a:t>
            </a:r>
            <a:r>
              <a:rPr lang="en-US" altLang="zh-CN" b="1" dirty="0">
                <a:latin typeface="黑体" panose="02010609060101010101" pitchFamily="49" charset="-122"/>
                <a:ea typeface="黑体" panose="02010609060101010101" pitchFamily="49" charset="-122"/>
              </a:rPr>
              <a:t>Q </a:t>
            </a:r>
            <a:r>
              <a:rPr lang="zh-CN" altLang="en-US" b="1" dirty="0">
                <a:latin typeface="黑体" panose="02010609060101010101" pitchFamily="49" charset="-122"/>
                <a:ea typeface="黑体" panose="02010609060101010101" pitchFamily="49" charset="-122"/>
              </a:rPr>
              <a:t>值</a:t>
            </a:r>
            <a:r>
              <a:rPr lang="zh-CN" altLang="en-US" dirty="0">
                <a:latin typeface="黑体" panose="02010609060101010101" pitchFamily="49" charset="-122"/>
                <a:ea typeface="黑体" panose="02010609060101010101" pitchFamily="49" charset="-122"/>
              </a:rPr>
              <a:t>通常越高。对于许多地震事件，在 </a:t>
            </a:r>
            <a:r>
              <a:rPr lang="en-US" altLang="zh-CN" dirty="0">
                <a:latin typeface="黑体" panose="02010609060101010101" pitchFamily="49" charset="-122"/>
                <a:ea typeface="黑体" panose="02010609060101010101" pitchFamily="49" charset="-122"/>
              </a:rPr>
              <a:t>100 </a:t>
            </a:r>
            <a:r>
              <a:rPr lang="zh-CN" altLang="en-US" dirty="0">
                <a:latin typeface="黑体" panose="02010609060101010101" pitchFamily="49" charset="-122"/>
                <a:ea typeface="黑体" panose="02010609060101010101" pitchFamily="49" charset="-122"/>
              </a:rPr>
              <a:t>公里范围内既有高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值台站，也有低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值台站。此外，在给定的震中距离处，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值的数据分散性非常大，通常跨越 </a:t>
            </a:r>
            <a:r>
              <a:rPr lang="en-US" altLang="zh-CN" dirty="0">
                <a:latin typeface="黑体" panose="02010609060101010101" pitchFamily="49" charset="-122"/>
                <a:ea typeface="黑体" panose="02010609060101010101" pitchFamily="49" charset="-122"/>
              </a:rPr>
              <a:t>2-4 </a:t>
            </a:r>
            <a:r>
              <a:rPr lang="zh-CN" altLang="en-US" dirty="0">
                <a:latin typeface="黑体" panose="02010609060101010101" pitchFamily="49" charset="-122"/>
                <a:ea typeface="黑体" panose="02010609060101010101" pitchFamily="49" charset="-122"/>
              </a:rPr>
              <a:t>个数量级 。（请注意，在上图中，</a:t>
            </a:r>
            <a:r>
              <a:rPr lang="en-US" altLang="zh-CN" dirty="0">
                <a:latin typeface="黑体" panose="02010609060101010101" pitchFamily="49" charset="-122"/>
                <a:ea typeface="黑体" panose="02010609060101010101" pitchFamily="49" charset="-122"/>
              </a:rPr>
              <a:t>y </a:t>
            </a:r>
            <a:r>
              <a:rPr lang="zh-CN" altLang="en-US" dirty="0">
                <a:latin typeface="黑体" panose="02010609060101010101" pitchFamily="49" charset="-122"/>
                <a:ea typeface="黑体" panose="02010609060101010101" pitchFamily="49" charset="-122"/>
              </a:rPr>
              <a:t>轴为 </a:t>
            </a:r>
            <a:r>
              <a:rPr lang="en-US" altLang="zh-CN" dirty="0">
                <a:latin typeface="黑体" panose="02010609060101010101" pitchFamily="49" charset="-122"/>
                <a:ea typeface="黑体" panose="02010609060101010101" pitchFamily="49" charset="-122"/>
              </a:rPr>
              <a:t>log10( </a:t>
            </a:r>
            <a:r>
              <a:rPr lang="en-US" altLang="zh-CN" b="1"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 </a:t>
            </a:r>
            <a:r>
              <a:rPr lang="zh-CN" altLang="en-US" b="1"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latin typeface="黑体" panose="02010609060101010101" pitchFamily="49" charset="-122"/>
                <a:ea typeface="黑体" panose="02010609060101010101" pitchFamily="49" charset="-122"/>
              </a:rPr>
              <a:t>Lippiello </a:t>
            </a:r>
            <a:r>
              <a:rPr lang="zh-CN" altLang="en-US" dirty="0">
                <a:latin typeface="黑体" panose="02010609060101010101" pitchFamily="49" charset="-122"/>
                <a:ea typeface="黑体" panose="02010609060101010101" pitchFamily="49" charset="-122"/>
              </a:rPr>
              <a:t>等人选择的事件。图中仅蓝色圆圈代表选定的事件。橙色事件是美国地质调查局 </a:t>
            </a:r>
            <a:r>
              <a:rPr lang="en-US" altLang="zh-CN" dirty="0">
                <a:latin typeface="黑体" panose="02010609060101010101" pitchFamily="49" charset="-122"/>
                <a:ea typeface="黑体" panose="02010609060101010101" pitchFamily="49" charset="-122"/>
              </a:rPr>
              <a:t>(USGS) </a:t>
            </a:r>
            <a:r>
              <a:rPr lang="zh-CN" altLang="en-US" dirty="0">
                <a:latin typeface="黑体" panose="02010609060101010101" pitchFamily="49" charset="-122"/>
                <a:ea typeface="黑体" panose="02010609060101010101" pitchFamily="49" charset="-122"/>
              </a:rPr>
              <a:t>目录中 </a:t>
            </a:r>
            <a:r>
              <a:rPr lang="en-US" altLang="zh-CN" dirty="0">
                <a:latin typeface="黑体" panose="02010609060101010101" pitchFamily="49" charset="-122"/>
                <a:ea typeface="黑体" panose="02010609060101010101" pitchFamily="49" charset="-122"/>
              </a:rPr>
              <a:t>2011-2024 </a:t>
            </a:r>
            <a:r>
              <a:rPr lang="zh-CN" altLang="en-US" dirty="0">
                <a:latin typeface="黑体" panose="02010609060101010101" pitchFamily="49" charset="-122"/>
                <a:ea typeface="黑体" panose="02010609060101010101" pitchFamily="49" charset="-122"/>
              </a:rPr>
              <a:t>年期间发生的其他 </a:t>
            </a:r>
            <a:r>
              <a:rPr lang="en-US" altLang="zh-CN" dirty="0">
                <a:latin typeface="黑体" panose="02010609060101010101" pitchFamily="49" charset="-122"/>
                <a:ea typeface="黑体" panose="02010609060101010101" pitchFamily="49" charset="-122"/>
              </a:rPr>
              <a:t>M6+ </a:t>
            </a:r>
            <a:r>
              <a:rPr lang="zh-CN" altLang="en-US" dirty="0">
                <a:latin typeface="黑体" panose="02010609060101010101" pitchFamily="49" charset="-122"/>
                <a:ea typeface="黑体" panose="02010609060101010101" pitchFamily="49" charset="-122"/>
              </a:rPr>
              <a:t>地震，但未被纳入。图 </a:t>
            </a:r>
            <a:r>
              <a:rPr lang="en-US" altLang="zh-CN" dirty="0">
                <a:latin typeface="黑体" panose="02010609060101010101" pitchFamily="49" charset="-122"/>
                <a:ea typeface="黑体" panose="02010609060101010101" pitchFamily="49" charset="-122"/>
              </a:rPr>
              <a:t>1 </a:t>
            </a:r>
            <a:r>
              <a:rPr lang="zh-CN" altLang="en-US" dirty="0">
                <a:latin typeface="黑体" panose="02010609060101010101" pitchFamily="49" charset="-122"/>
                <a:ea typeface="黑体" panose="02010609060101010101" pitchFamily="49" charset="-122"/>
              </a:rPr>
              <a:t>出自 </a:t>
            </a:r>
            <a:r>
              <a:rPr lang="en-US" altLang="zh-CN" dirty="0">
                <a:latin typeface="黑体" panose="02010609060101010101" pitchFamily="49" charset="-122"/>
                <a:ea typeface="黑体" panose="02010609060101010101" pitchFamily="49" charset="-122"/>
              </a:rPr>
              <a:t>Lippiello </a:t>
            </a:r>
            <a:r>
              <a:rPr lang="zh-CN" altLang="en-US" dirty="0">
                <a:latin typeface="黑体" panose="02010609060101010101" pitchFamily="49" charset="-122"/>
                <a:ea typeface="黑体" panose="02010609060101010101" pitchFamily="49" charset="-122"/>
              </a:rPr>
              <a:t>等人</a:t>
            </a: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latin typeface="黑体" panose="02010609060101010101" pitchFamily="49" charset="-122"/>
              <a:ea typeface="黑体" panose="02010609060101010101" pitchFamily="49" charset="-122"/>
            </a:endParaRPr>
          </a:p>
          <a:p>
            <a:endParaRPr lang="zh-CN" altLang="en-US" dirty="0"/>
          </a:p>
        </p:txBody>
      </p:sp>
      <p:sp>
        <p:nvSpPr>
          <p:cNvPr id="4" name="灯片编号占位符 3"/>
          <p:cNvSpPr>
            <a:spLocks noGrp="1"/>
          </p:cNvSpPr>
          <p:nvPr>
            <p:ph type="sldNum" sz="quarter" idx="5"/>
          </p:nvPr>
        </p:nvSpPr>
        <p:spPr/>
        <p:txBody>
          <a:bodyPr/>
          <a:lstStyle/>
          <a:p>
            <a:fld id="{8F36BEAD-5F91-41F4-B9EC-FC8419C08606}" type="slidenum">
              <a:rPr lang="zh-CN" altLang="en-US" smtClean="0"/>
              <a:t>14</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F36BEAD-5F91-41F4-B9EC-FC8419C08606}" type="slidenum">
              <a:rPr lang="zh-CN" altLang="en-US" smtClean="0"/>
              <a:t>15</a:t>
            </a:fld>
            <a:endParaRPr lang="zh-CN" altLang="en-US"/>
          </a:p>
        </p:txBody>
      </p:sp>
    </p:spTree>
    <p:extLst>
      <p:ext uri="{BB962C8B-B14F-4D97-AF65-F5344CB8AC3E}">
        <p14:creationId xmlns:p14="http://schemas.microsoft.com/office/powerpoint/2010/main" val="1701694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对于全球数据集， </a:t>
            </a:r>
            <a:r>
              <a:rPr lang="en-US" altLang="zh-CN" sz="1200" b="1" i="0" kern="1200" dirty="0">
                <a:solidFill>
                  <a:schemeClr val="tx1"/>
                </a:solidFill>
                <a:effectLst/>
                <a:latin typeface="+mn-lt"/>
                <a:ea typeface="+mn-ea"/>
                <a:cs typeface="+mn-cs"/>
              </a:rPr>
              <a:t>nobs</a:t>
            </a:r>
            <a:r>
              <a:rPr lang="zh-CN" altLang="en-US" sz="1200" b="0" i="0" kern="1200" dirty="0">
                <a:solidFill>
                  <a:schemeClr val="tx1"/>
                </a:solidFill>
                <a:effectLst/>
                <a:latin typeface="+mn-lt"/>
                <a:ea typeface="+mn-ea"/>
                <a:cs typeface="+mn-cs"/>
              </a:rPr>
              <a:t> 的 </a:t>
            </a:r>
            <a:r>
              <a:rPr lang="en-US" altLang="zh-CN" sz="1200" b="0" i="0" kern="1200" dirty="0">
                <a:solidFill>
                  <a:schemeClr val="tx1"/>
                </a:solidFill>
                <a:effectLst/>
                <a:latin typeface="+mn-lt"/>
                <a:ea typeface="+mn-ea"/>
                <a:cs typeface="+mn-cs"/>
              </a:rPr>
              <a:t>AUC </a:t>
            </a:r>
            <a:r>
              <a:rPr lang="zh-CN" altLang="en-US" sz="1200" b="0" i="0" kern="1200" dirty="0">
                <a:solidFill>
                  <a:schemeClr val="tx1"/>
                </a:solidFill>
                <a:effectLst/>
                <a:latin typeface="+mn-lt"/>
                <a:ea typeface="+mn-ea"/>
                <a:cs typeface="+mn-cs"/>
              </a:rPr>
              <a:t>值 </a:t>
            </a:r>
            <a:r>
              <a:rPr lang="en-US" altLang="zh-CN" sz="1200" b="0" i="0" kern="1200" dirty="0">
                <a:solidFill>
                  <a:schemeClr val="tx1"/>
                </a:solidFill>
                <a:effectLst/>
                <a:latin typeface="+mn-lt"/>
                <a:ea typeface="+mn-ea"/>
                <a:cs typeface="+mn-cs"/>
              </a:rPr>
              <a:t>(0.643) </a:t>
            </a:r>
            <a:r>
              <a:rPr lang="zh-CN" altLang="en-US" sz="1200" b="0" i="0" kern="1200" dirty="0">
                <a:solidFill>
                  <a:schemeClr val="tx1"/>
                </a:solidFill>
                <a:effectLst/>
                <a:latin typeface="+mn-lt"/>
                <a:ea typeface="+mn-ea"/>
                <a:cs typeface="+mn-cs"/>
              </a:rPr>
              <a:t>与 </a:t>
            </a:r>
            <a:r>
              <a:rPr lang="en-US" altLang="zh-CN" sz="1200" b="1" i="0" kern="1200" dirty="0">
                <a:solidFill>
                  <a:schemeClr val="tx1"/>
                </a:solidFill>
                <a:effectLst/>
                <a:latin typeface="+mn-lt"/>
                <a:ea typeface="+mn-ea"/>
                <a:cs typeface="+mn-cs"/>
              </a:rPr>
              <a:t>Q</a:t>
            </a:r>
            <a:r>
              <a:rPr lang="zh-CN" altLang="en-US" sz="1200" b="0" i="0" kern="1200" dirty="0">
                <a:solidFill>
                  <a:schemeClr val="tx1"/>
                </a:solidFill>
                <a:effectLst/>
                <a:latin typeface="+mn-lt"/>
                <a:ea typeface="+mn-ea"/>
                <a:cs typeface="+mn-cs"/>
              </a:rPr>
              <a:t> 本身的 </a:t>
            </a:r>
            <a:r>
              <a:rPr lang="en-US" altLang="zh-CN" sz="1200" b="0" i="0" kern="1200" dirty="0">
                <a:solidFill>
                  <a:schemeClr val="tx1"/>
                </a:solidFill>
                <a:effectLst/>
                <a:latin typeface="+mn-lt"/>
                <a:ea typeface="+mn-ea"/>
                <a:cs typeface="+mn-cs"/>
              </a:rPr>
              <a:t>AUC </a:t>
            </a:r>
            <a:r>
              <a:rPr lang="zh-CN" altLang="en-US" sz="1200" b="0" i="0" kern="1200" dirty="0">
                <a:solidFill>
                  <a:schemeClr val="tx1"/>
                </a:solidFill>
                <a:effectLst/>
                <a:latin typeface="+mn-lt"/>
                <a:ea typeface="+mn-ea"/>
                <a:cs typeface="+mn-cs"/>
              </a:rPr>
              <a:t>值 </a:t>
            </a:r>
            <a:r>
              <a:rPr lang="en-US" altLang="zh-CN" sz="1200" b="0" i="0" kern="1200" dirty="0">
                <a:solidFill>
                  <a:schemeClr val="tx1"/>
                </a:solidFill>
                <a:effectLst/>
                <a:latin typeface="+mn-lt"/>
                <a:ea typeface="+mn-ea"/>
                <a:cs typeface="+mn-cs"/>
              </a:rPr>
              <a:t>(0.678) </a:t>
            </a:r>
            <a:r>
              <a:rPr lang="zh-CN" altLang="en-US" sz="1200" b="0" i="0" kern="1200" dirty="0">
                <a:solidFill>
                  <a:schemeClr val="tx1"/>
                </a:solidFill>
                <a:effectLst/>
                <a:latin typeface="+mn-lt"/>
                <a:ea typeface="+mn-ea"/>
                <a:cs typeface="+mn-cs"/>
              </a:rPr>
              <a:t>相近 。这表明 </a:t>
            </a:r>
            <a:r>
              <a:rPr lang="en-US" altLang="zh-CN" sz="1200" b="1" i="0" kern="1200" dirty="0">
                <a:solidFill>
                  <a:schemeClr val="tx1"/>
                </a:solidFill>
                <a:effectLst/>
                <a:latin typeface="+mn-lt"/>
                <a:ea typeface="+mn-ea"/>
                <a:cs typeface="+mn-cs"/>
              </a:rPr>
              <a:t>Q</a:t>
            </a:r>
            <a:r>
              <a:rPr lang="zh-CN" altLang="en-US" sz="1200" b="0" i="0" kern="1200" dirty="0">
                <a:solidFill>
                  <a:schemeClr val="tx1"/>
                </a:solidFill>
                <a:effectLst/>
                <a:latin typeface="+mn-lt"/>
                <a:ea typeface="+mn-ea"/>
                <a:cs typeface="+mn-cs"/>
              </a:rPr>
              <a:t> 的区分能力主要来源于 </a:t>
            </a:r>
            <a:r>
              <a:rPr lang="en-US" altLang="zh-CN" sz="1200" b="1" i="0" kern="1200" dirty="0">
                <a:solidFill>
                  <a:schemeClr val="tx1"/>
                </a:solidFill>
                <a:effectLst/>
                <a:latin typeface="+mn-lt"/>
                <a:ea typeface="+mn-ea"/>
                <a:cs typeface="+mn-cs"/>
              </a:rPr>
              <a:t>nobs</a:t>
            </a:r>
            <a:r>
              <a:rPr lang="zh-CN" altLang="en-US" sz="1200" b="0" i="0" kern="1200" dirty="0">
                <a:solidFill>
                  <a:schemeClr val="tx1"/>
                </a:solidFill>
                <a:effectLst/>
                <a:latin typeface="+mn-lt"/>
                <a:ea typeface="+mn-ea"/>
                <a:cs typeface="+mn-cs"/>
              </a:rPr>
              <a:t> 项。这并不令人意外：在最初 </a:t>
            </a:r>
            <a:r>
              <a:rPr lang="en-US" altLang="zh-CN" sz="1200" b="0" i="0" kern="1200" dirty="0">
                <a:solidFill>
                  <a:schemeClr val="tx1"/>
                </a:solidFill>
                <a:effectLst/>
                <a:latin typeface="+mn-lt"/>
                <a:ea typeface="+mn-ea"/>
                <a:cs typeface="+mn-cs"/>
              </a:rPr>
              <a:t>45 </a:t>
            </a:r>
            <a:r>
              <a:rPr lang="zh-CN" altLang="en-US" sz="1200" b="0" i="0" kern="1200" dirty="0">
                <a:solidFill>
                  <a:schemeClr val="tx1"/>
                </a:solidFill>
                <a:effectLst/>
                <a:latin typeface="+mn-lt"/>
                <a:ea typeface="+mn-ea"/>
                <a:cs typeface="+mn-cs"/>
              </a:rPr>
              <a:t>分钟内记录到的强余震越多，该地震就越有可能成为更大地震的前震。</a:t>
            </a:r>
            <a:endParaRPr lang="zh-CN" altLang="en-US" dirty="0"/>
          </a:p>
        </p:txBody>
      </p:sp>
      <p:sp>
        <p:nvSpPr>
          <p:cNvPr id="4" name="灯片编号占位符 3"/>
          <p:cNvSpPr>
            <a:spLocks noGrp="1"/>
          </p:cNvSpPr>
          <p:nvPr>
            <p:ph type="sldNum" sz="quarter" idx="5"/>
          </p:nvPr>
        </p:nvSpPr>
        <p:spPr/>
        <p:txBody>
          <a:bodyPr/>
          <a:lstStyle/>
          <a:p>
            <a:fld id="{8F36BEAD-5F91-41F4-B9EC-FC8419C08606}" type="slidenum">
              <a:rPr lang="zh-CN" altLang="en-US" smtClean="0"/>
              <a:t>17</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latin typeface="黑体" panose="02010609060101010101" pitchFamily="49" charset="-122"/>
                <a:ea typeface="黑体" panose="02010609060101010101" pitchFamily="49" charset="-122"/>
              </a:rPr>
              <a:t> </a:t>
            </a:r>
            <a:r>
              <a:rPr lang="zh-CN" altLang="en-US" sz="1200" b="0" i="0" kern="1200" dirty="0">
                <a:solidFill>
                  <a:schemeClr val="tx1"/>
                </a:solidFill>
                <a:effectLst/>
                <a:latin typeface="+mn-lt"/>
                <a:ea typeface="+mn-ea"/>
                <a:cs typeface="+mn-cs"/>
              </a:rPr>
              <a:t>对于某些地震，我们发现至少有一个台站比 </a:t>
            </a:r>
            <a:r>
              <a:rPr lang="en-US" altLang="zh-CN" sz="1200" b="0" i="0" kern="1200" dirty="0">
                <a:solidFill>
                  <a:schemeClr val="tx1"/>
                </a:solidFill>
                <a:effectLst/>
                <a:latin typeface="+mn-lt"/>
                <a:ea typeface="+mn-ea"/>
                <a:cs typeface="+mn-cs"/>
              </a:rPr>
              <a:t>Lippiello </a:t>
            </a:r>
            <a:r>
              <a:rPr lang="zh-CN" altLang="en-US" sz="1200" b="0" i="0" kern="1200" dirty="0">
                <a:solidFill>
                  <a:schemeClr val="tx1"/>
                </a:solidFill>
                <a:effectLst/>
                <a:latin typeface="+mn-lt"/>
                <a:ea typeface="+mn-ea"/>
                <a:cs typeface="+mn-cs"/>
              </a:rPr>
              <a:t>等人报告的台站距离震中更近。 这些台站的 </a:t>
            </a:r>
            <a:r>
              <a:rPr lang="en-US" altLang="zh-CN" sz="1200" b="1" i="0" kern="1200" dirty="0">
                <a:solidFill>
                  <a:schemeClr val="tx1"/>
                </a:solidFill>
                <a:effectLst/>
                <a:latin typeface="+mn-lt"/>
                <a:ea typeface="+mn-ea"/>
                <a:cs typeface="+mn-cs"/>
              </a:rPr>
              <a:t>Q</a:t>
            </a:r>
            <a:r>
              <a:rPr lang="zh-CN" altLang="en-US" sz="1200" b="0" i="0" kern="1200" dirty="0">
                <a:solidFill>
                  <a:schemeClr val="tx1"/>
                </a:solidFill>
                <a:effectLst/>
                <a:latin typeface="+mn-lt"/>
                <a:ea typeface="+mn-ea"/>
                <a:cs typeface="+mn-cs"/>
              </a:rPr>
              <a:t> 值也与已发表的 </a:t>
            </a:r>
            <a:r>
              <a:rPr lang="en-US" altLang="zh-CN" sz="1200" b="1" i="0" kern="1200" dirty="0">
                <a:solidFill>
                  <a:schemeClr val="tx1"/>
                </a:solidFill>
                <a:effectLst/>
                <a:latin typeface="+mn-lt"/>
                <a:ea typeface="+mn-ea"/>
                <a:cs typeface="+mn-cs"/>
              </a:rPr>
              <a:t>Q</a:t>
            </a:r>
            <a:r>
              <a:rPr lang="zh-CN" altLang="en-US" sz="1200" b="0" i="0" kern="1200" dirty="0">
                <a:solidFill>
                  <a:schemeClr val="tx1"/>
                </a:solidFill>
                <a:effectLst/>
                <a:latin typeface="+mn-lt"/>
                <a:ea typeface="+mn-ea"/>
                <a:cs typeface="+mn-cs"/>
              </a:rPr>
              <a:t> 值存在显著差异。、</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latin typeface="黑体" panose="02010609060101010101" pitchFamily="49" charset="-122"/>
                <a:ea typeface="黑体" panose="02010609060101010101" pitchFamily="49" charset="-122"/>
              </a:rPr>
              <a:t>这两个通道均在同一地震台站 </a:t>
            </a:r>
            <a:r>
              <a:rPr lang="en-US" altLang="zh-CN" dirty="0">
                <a:latin typeface="黑体" panose="02010609060101010101" pitchFamily="49" charset="-122"/>
                <a:ea typeface="黑体" panose="02010609060101010101" pitchFamily="49" charset="-122"/>
              </a:rPr>
              <a:t>(PSGCX) </a:t>
            </a:r>
            <a:r>
              <a:rPr lang="zh-CN" altLang="en-US" dirty="0">
                <a:latin typeface="黑体" panose="02010609060101010101" pitchFamily="49" charset="-122"/>
                <a:ea typeface="黑体" panose="02010609060101010101" pitchFamily="49" charset="-122"/>
              </a:rPr>
              <a:t>记录。两个包络函数看起来非常相似，但 </a:t>
            </a:r>
            <a:r>
              <a:rPr lang="en-US" altLang="zh-CN" dirty="0">
                <a:latin typeface="黑体" panose="02010609060101010101" pitchFamily="49" charset="-122"/>
                <a:ea typeface="黑体" panose="02010609060101010101" pitchFamily="49" charset="-122"/>
              </a:rPr>
              <a:t>BHZ </a:t>
            </a:r>
            <a:r>
              <a:rPr lang="zh-CN" altLang="en-US" dirty="0">
                <a:latin typeface="黑体" panose="02010609060101010101" pitchFamily="49" charset="-122"/>
                <a:ea typeface="黑体" panose="02010609060101010101" pitchFamily="49" charset="-122"/>
              </a:rPr>
              <a:t>的一个峰值略高于截止线，而 </a:t>
            </a:r>
            <a:r>
              <a:rPr lang="en-US" altLang="zh-CN" dirty="0">
                <a:latin typeface="黑体" panose="02010609060101010101" pitchFamily="49" charset="-122"/>
                <a:ea typeface="黑体" panose="02010609060101010101" pitchFamily="49" charset="-122"/>
              </a:rPr>
              <a:t>BHN </a:t>
            </a:r>
            <a:r>
              <a:rPr lang="zh-CN" altLang="en-US" dirty="0">
                <a:latin typeface="黑体" panose="02010609060101010101" pitchFamily="49" charset="-122"/>
                <a:ea typeface="黑体" panose="02010609060101010101" pitchFamily="49" charset="-122"/>
              </a:rPr>
              <a:t>的同一峰值则略低于截止线。这种差异并非由于峰值本身不同，而是因为 </a:t>
            </a:r>
            <a:r>
              <a:rPr lang="en-US" altLang="zh-CN" b="1" dirty="0">
                <a:latin typeface="黑体" panose="02010609060101010101" pitchFamily="49" charset="-122"/>
                <a:ea typeface="黑体" panose="02010609060101010101" pitchFamily="49" charset="-122"/>
              </a:rPr>
              <a:t>BHZ</a:t>
            </a:r>
            <a:r>
              <a:rPr lang="zh-CN" altLang="en-US" dirty="0">
                <a:latin typeface="黑体" panose="02010609060101010101" pitchFamily="49" charset="-122"/>
                <a:ea typeface="黑体" panose="02010609060101010101" pitchFamily="49" charset="-122"/>
              </a:rPr>
              <a:t> 的 </a:t>
            </a:r>
            <a:r>
              <a:rPr lang="en-US" altLang="zh-CN" b="1" dirty="0">
                <a:latin typeface="黑体" panose="02010609060101010101" pitchFamily="49" charset="-122"/>
                <a:ea typeface="黑体" panose="02010609060101010101" pitchFamily="49" charset="-122"/>
              </a:rPr>
              <a:t>µM</a:t>
            </a:r>
            <a:r>
              <a:rPr lang="zh-CN" altLang="en-US" dirty="0">
                <a:latin typeface="黑体" panose="02010609060101010101" pitchFamily="49" charset="-122"/>
                <a:ea typeface="黑体" panose="02010609060101010101" pitchFamily="49" charset="-122"/>
              </a:rPr>
              <a:t> 值较低 ，因此截止阈值 </a:t>
            </a:r>
            <a:r>
              <a:rPr lang="en-US" altLang="zh-CN" b="1" dirty="0">
                <a:latin typeface="黑体" panose="02010609060101010101" pitchFamily="49" charset="-122"/>
                <a:ea typeface="黑体" panose="02010609060101010101" pitchFamily="49" charset="-122"/>
              </a:rPr>
              <a:t>µM</a:t>
            </a:r>
            <a:r>
              <a:rPr lang="zh-CN" altLang="en-US" dirty="0">
                <a:latin typeface="黑体" panose="02010609060101010101" pitchFamily="49" charset="-122"/>
                <a:ea typeface="黑体" panose="02010609060101010101" pitchFamily="49" charset="-122"/>
              </a:rPr>
              <a:t> </a:t>
            </a:r>
            <a:r>
              <a:rPr lang="en-US" altLang="zh-CN" dirty="0">
                <a:latin typeface="黑体" panose="02010609060101010101" pitchFamily="49" charset="-122"/>
                <a:ea typeface="黑体" panose="02010609060101010101" pitchFamily="49" charset="-122"/>
              </a:rPr>
              <a:t>-2 </a:t>
            </a:r>
            <a:r>
              <a:rPr lang="zh-CN" altLang="en-US" dirty="0">
                <a:latin typeface="黑体" panose="02010609060101010101" pitchFamily="49" charset="-122"/>
                <a:ea typeface="黑体" panose="02010609060101010101" pitchFamily="49" charset="-122"/>
              </a:rPr>
              <a:t>也较低。</a:t>
            </a:r>
            <a:endParaRPr lang="en-US" altLang="zh-CN" dirty="0">
              <a:latin typeface="黑体" panose="02010609060101010101" pitchFamily="49" charset="-122"/>
              <a:ea typeface="黑体" panose="02010609060101010101" pitchFamily="49"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b="0" i="0" dirty="0">
                <a:solidFill>
                  <a:srgbClr val="363737"/>
                </a:solidFill>
                <a:effectLst/>
                <a:latin typeface="黑体" panose="02010609060101010101" pitchFamily="49" charset="-122"/>
                <a:ea typeface="黑体" panose="02010609060101010101" pitchFamily="49" charset="-122"/>
              </a:rPr>
              <a:t>这一点很重要：</a:t>
            </a:r>
            <a:r>
              <a:rPr lang="en-US" altLang="zh-CN" b="0" i="0" dirty="0">
                <a:solidFill>
                  <a:srgbClr val="363737"/>
                </a:solidFill>
                <a:effectLst/>
                <a:latin typeface="黑体" panose="02010609060101010101" pitchFamily="49" charset="-122"/>
                <a:ea typeface="黑体" panose="02010609060101010101" pitchFamily="49" charset="-122"/>
              </a:rPr>
              <a:t>AUC </a:t>
            </a:r>
            <a:r>
              <a:rPr lang="zh-CN" altLang="en-US" b="0" i="0" dirty="0">
                <a:solidFill>
                  <a:srgbClr val="363737"/>
                </a:solidFill>
                <a:effectLst/>
                <a:latin typeface="黑体" panose="02010609060101010101" pitchFamily="49" charset="-122"/>
                <a:ea typeface="黑体" panose="02010609060101010101" pitchFamily="49" charset="-122"/>
              </a:rPr>
              <a:t>值</a:t>
            </a:r>
            <a:r>
              <a:rPr lang="zh-CN" altLang="en-US" b="1" i="0" dirty="0">
                <a:solidFill>
                  <a:srgbClr val="363737"/>
                </a:solidFill>
                <a:effectLst/>
                <a:latin typeface="黑体" panose="02010609060101010101" pitchFamily="49" charset="-122"/>
                <a:ea typeface="黑体" panose="02010609060101010101" pitchFamily="49" charset="-122"/>
              </a:rPr>
              <a:t>极其</a:t>
            </a:r>
            <a:r>
              <a:rPr lang="zh-CN" altLang="en-US" b="0" i="0" dirty="0">
                <a:solidFill>
                  <a:srgbClr val="363737"/>
                </a:solidFill>
                <a:effectLst/>
                <a:latin typeface="黑体" panose="02010609060101010101" pitchFamily="49" charset="-122"/>
                <a:ea typeface="黑体" panose="02010609060101010101" pitchFamily="49" charset="-122"/>
              </a:rPr>
              <a:t>依赖于所选的“代表性” </a:t>
            </a:r>
            <a:r>
              <a:rPr lang="en-US" altLang="zh-CN" b="1" i="0" dirty="0">
                <a:solidFill>
                  <a:srgbClr val="363737"/>
                </a:solidFill>
                <a:effectLst/>
                <a:latin typeface="黑体" panose="02010609060101010101" pitchFamily="49" charset="-122"/>
                <a:ea typeface="黑体" panose="02010609060101010101" pitchFamily="49" charset="-122"/>
              </a:rPr>
              <a:t>Q</a:t>
            </a:r>
            <a:r>
              <a:rPr lang="zh-CN" altLang="en-US" b="0" i="0" dirty="0">
                <a:solidFill>
                  <a:srgbClr val="363737"/>
                </a:solidFill>
                <a:effectLst/>
                <a:latin typeface="黑体" panose="02010609060101010101" pitchFamily="49" charset="-122"/>
                <a:ea typeface="黑体" panose="02010609060101010101" pitchFamily="49" charset="-122"/>
              </a:rPr>
              <a:t> 值（仅针对一次地震），但地震的 </a:t>
            </a:r>
            <a:r>
              <a:rPr lang="en-US" altLang="zh-CN" b="1" i="0" dirty="0">
                <a:solidFill>
                  <a:srgbClr val="363737"/>
                </a:solidFill>
                <a:effectLst/>
                <a:latin typeface="黑体" panose="02010609060101010101" pitchFamily="49" charset="-122"/>
                <a:ea typeface="黑体" panose="02010609060101010101" pitchFamily="49" charset="-122"/>
              </a:rPr>
              <a:t>Q</a:t>
            </a:r>
            <a:r>
              <a:rPr lang="zh-CN" altLang="en-US" b="0" i="0" dirty="0">
                <a:solidFill>
                  <a:srgbClr val="363737"/>
                </a:solidFill>
                <a:effectLst/>
                <a:latin typeface="黑体" panose="02010609060101010101" pitchFamily="49" charset="-122"/>
                <a:ea typeface="黑体" panose="02010609060101010101" pitchFamily="49" charset="-122"/>
              </a:rPr>
              <a:t> 值本身并不明确或稳定。这一点在 </a:t>
            </a:r>
            <a:r>
              <a:rPr lang="en-US" altLang="zh-CN" b="1" i="0" dirty="0">
                <a:solidFill>
                  <a:srgbClr val="363737"/>
                </a:solidFill>
                <a:effectLst/>
                <a:latin typeface="黑体" panose="02010609060101010101" pitchFamily="49" charset="-122"/>
                <a:ea typeface="黑体" panose="02010609060101010101" pitchFamily="49" charset="-122"/>
              </a:rPr>
              <a:t>nobs</a:t>
            </a:r>
            <a:r>
              <a:rPr lang="zh-CN" altLang="en-US" b="0" i="0" dirty="0">
                <a:solidFill>
                  <a:srgbClr val="363737"/>
                </a:solidFill>
                <a:effectLst/>
                <a:latin typeface="黑体" panose="02010609060101010101" pitchFamily="49" charset="-122"/>
                <a:ea typeface="黑体" panose="02010609060101010101" pitchFamily="49" charset="-122"/>
              </a:rPr>
              <a:t> </a:t>
            </a:r>
            <a:r>
              <a:rPr lang="en-US" altLang="zh-CN" b="0" i="0" dirty="0">
                <a:solidFill>
                  <a:srgbClr val="363737"/>
                </a:solidFill>
                <a:effectLst/>
                <a:latin typeface="黑体" panose="02010609060101010101" pitchFamily="49" charset="-122"/>
                <a:ea typeface="黑体" panose="02010609060101010101" pitchFamily="49" charset="-122"/>
              </a:rPr>
              <a:t>= 0 </a:t>
            </a:r>
            <a:r>
              <a:rPr lang="zh-CN" altLang="en-US" b="0" i="0" dirty="0">
                <a:solidFill>
                  <a:srgbClr val="363737"/>
                </a:solidFill>
                <a:effectLst/>
                <a:latin typeface="黑体" panose="02010609060101010101" pitchFamily="49" charset="-122"/>
                <a:ea typeface="黑体" panose="02010609060101010101" pitchFamily="49" charset="-122"/>
              </a:rPr>
              <a:t>或 </a:t>
            </a:r>
            <a:r>
              <a:rPr lang="en-US" altLang="zh-CN" b="0" i="0" dirty="0">
                <a:solidFill>
                  <a:srgbClr val="363737"/>
                </a:solidFill>
                <a:effectLst/>
                <a:latin typeface="黑体" panose="02010609060101010101" pitchFamily="49" charset="-122"/>
                <a:ea typeface="黑体" panose="02010609060101010101" pitchFamily="49" charset="-122"/>
              </a:rPr>
              <a:t>nobs </a:t>
            </a:r>
            <a:r>
              <a:rPr lang="zh-CN" altLang="en-US" b="0" i="0" dirty="0">
                <a:solidFill>
                  <a:srgbClr val="363737"/>
                </a:solidFill>
                <a:effectLst/>
                <a:latin typeface="黑体" panose="02010609060101010101" pitchFamily="49" charset="-122"/>
                <a:ea typeface="黑体" panose="02010609060101010101" pitchFamily="49" charset="-122"/>
              </a:rPr>
              <a:t>的二元选择中尤为明显。</a:t>
            </a:r>
            <a:endParaRPr lang="zh-CN" altLang="en-US" dirty="0">
              <a:latin typeface="黑体" panose="02010609060101010101" pitchFamily="49" charset="-122"/>
              <a:ea typeface="黑体" panose="02010609060101010101" pitchFamily="49"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latin typeface="黑体" panose="02010609060101010101" pitchFamily="49" charset="-122"/>
              <a:ea typeface="黑体" panose="02010609060101010101" pitchFamily="49" charset="-122"/>
            </a:endParaRPr>
          </a:p>
          <a:p>
            <a:endParaRPr lang="zh-CN" altLang="en-US" dirty="0"/>
          </a:p>
        </p:txBody>
      </p:sp>
      <p:sp>
        <p:nvSpPr>
          <p:cNvPr id="4" name="灯片编号占位符 3"/>
          <p:cNvSpPr>
            <a:spLocks noGrp="1"/>
          </p:cNvSpPr>
          <p:nvPr>
            <p:ph type="sldNum" sz="quarter" idx="5"/>
          </p:nvPr>
        </p:nvSpPr>
        <p:spPr/>
        <p:txBody>
          <a:bodyPr/>
          <a:lstStyle/>
          <a:p>
            <a:fld id="{8F36BEAD-5F91-41F4-B9EC-FC8419C08606}" type="slidenum">
              <a:rPr lang="zh-CN" altLang="en-US" smtClean="0"/>
              <a:t>18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更深的地震不太可能激活周围地壳或地幔中处于临界应力状态的裂缝，因为地壳或地幔温度更高，更容易通过非震形变释放应力。</a:t>
            </a:r>
            <a:endParaRPr lang="zh-CN" altLang="en-US" dirty="0"/>
          </a:p>
        </p:txBody>
      </p:sp>
      <p:sp>
        <p:nvSpPr>
          <p:cNvPr id="4" name="灯片编号占位符 3"/>
          <p:cNvSpPr>
            <a:spLocks noGrp="1"/>
          </p:cNvSpPr>
          <p:nvPr>
            <p:ph type="sldNum" sz="quarter" idx="5"/>
          </p:nvPr>
        </p:nvSpPr>
        <p:spPr/>
        <p:txBody>
          <a:bodyPr/>
          <a:lstStyle/>
          <a:p>
            <a:fld id="{8F36BEAD-5F91-41F4-B9EC-FC8419C08606}" type="slidenum">
              <a:rPr lang="zh-CN" altLang="en-US" smtClean="0"/>
              <a:t>19</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E918B1B-A1A9-4F4D-9F8A-30A0BACFB0A3}" type="slidenum">
              <a:rPr kumimoji="1" lang="zh-CN" altLang="en-US" smtClean="0"/>
              <a:t>20</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2026/4/9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sciencedirect.com/science/article/pii/S2772467024000757?ref=pdf_download&amp;fr=RR-2&amp;rr=9e893a63bbd5f3ec"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agupubs.onlinelibrary.wiley.com/doi/epdf/10.1029/2025GL115466"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005330"/>
            <a:ext cx="12192000" cy="153352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4400" b="1" dirty="0">
                <a:latin typeface="Times New Roman" panose="02020603050405020304" pitchFamily="18" charset="0"/>
                <a:cs typeface="Times New Roman" panose="02020603050405020304" pitchFamily="18" charset="0"/>
              </a:rPr>
              <a:t>Can we tell if an earthquake is going to be a foreshock?</a:t>
            </a:r>
            <a:endParaRPr kumimoji="1" lang="zh-CN" altLang="en-US" sz="4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TextBox 4"/>
          <p:cNvSpPr txBox="1"/>
          <p:nvPr/>
        </p:nvSpPr>
        <p:spPr>
          <a:xfrm>
            <a:off x="4699839" y="3745842"/>
            <a:ext cx="2518639" cy="943528"/>
          </a:xfrm>
          <a:prstGeom prst="rect">
            <a:avLst/>
          </a:prstGeom>
          <a:noFill/>
        </p:spPr>
        <p:txBody>
          <a:bodyPr wrap="none" rtlCol="0">
            <a:spAutoFit/>
          </a:bodyPr>
          <a:lstStyle/>
          <a:p>
            <a:pPr algn="ctr">
              <a:lnSpc>
                <a:spcPct val="150000"/>
              </a:lnSpc>
            </a:pPr>
            <a:r>
              <a:rPr lang="zh-CN" altLang="en-US" sz="2000" b="1" dirty="0">
                <a:effectLst/>
                <a:latin typeface="宋体" panose="02010600030101010101" pitchFamily="2" charset="-122"/>
                <a:ea typeface="宋体" panose="02010600030101010101" pitchFamily="2" charset="-122"/>
                <a:cs typeface="Arial" panose="020B0604020202020204" pitchFamily="34" charset="0"/>
              </a:rPr>
              <a:t>汇报人</a:t>
            </a:r>
            <a:r>
              <a:rPr lang="en-US" altLang="zh-CN" sz="2000" b="1" dirty="0">
                <a:effectLst/>
                <a:latin typeface="宋体" panose="02010600030101010101" pitchFamily="2" charset="-122"/>
                <a:ea typeface="宋体" panose="02010600030101010101" pitchFamily="2" charset="-122"/>
                <a:cs typeface="Arial" panose="020B0604020202020204" pitchFamily="34" charset="0"/>
              </a:rPr>
              <a:t>:</a:t>
            </a:r>
            <a:r>
              <a:rPr lang="zh-CN" altLang="en-US" sz="2000" b="1" dirty="0">
                <a:effectLst/>
                <a:latin typeface="宋体" panose="02010600030101010101" pitchFamily="2" charset="-122"/>
                <a:ea typeface="宋体" panose="02010600030101010101" pitchFamily="2" charset="-122"/>
                <a:cs typeface="Arial" panose="020B0604020202020204" pitchFamily="34" charset="0"/>
              </a:rPr>
              <a:t>孟晨晨</a:t>
            </a:r>
            <a:endParaRPr lang="en-US" altLang="zh-CN" sz="2000" b="1" dirty="0">
              <a:effectLst/>
              <a:latin typeface="宋体" panose="02010600030101010101" pitchFamily="2" charset="-122"/>
              <a:ea typeface="宋体" panose="02010600030101010101" pitchFamily="2" charset="-122"/>
              <a:cs typeface="Arial" panose="020B0604020202020204" pitchFamily="34" charset="0"/>
            </a:endParaRPr>
          </a:p>
          <a:p>
            <a:pPr algn="ctr">
              <a:lnSpc>
                <a:spcPct val="150000"/>
              </a:lnSpc>
            </a:pPr>
            <a:r>
              <a:rPr lang="zh-CN" altLang="en-US" sz="2000" b="1" dirty="0">
                <a:latin typeface="宋体" panose="02010600030101010101" pitchFamily="2" charset="-122"/>
                <a:ea typeface="宋体" panose="02010600030101010101" pitchFamily="2" charset="-122"/>
                <a:cs typeface="Arial" panose="020B0604020202020204" pitchFamily="34" charset="0"/>
              </a:rPr>
              <a:t>学号</a:t>
            </a:r>
            <a:r>
              <a:rPr lang="en-US" altLang="zh-CN" sz="2000" b="1" dirty="0">
                <a:latin typeface="宋体" panose="02010600030101010101" pitchFamily="2" charset="-122"/>
                <a:ea typeface="宋体" panose="02010600030101010101" pitchFamily="2" charset="-122"/>
                <a:cs typeface="Arial" panose="020B0604020202020204" pitchFamily="34" charset="0"/>
              </a:rPr>
              <a:t>:2023302142006</a:t>
            </a:r>
            <a:endParaRPr lang="zh-CN" altLang="en-US" sz="2000" b="1" dirty="0">
              <a:effectLst/>
              <a:latin typeface="宋体" panose="02010600030101010101" pitchFamily="2" charset="-122"/>
              <a:ea typeface="宋体" panose="02010600030101010101" pitchFamily="2" charset="-122"/>
              <a:cs typeface="Arial" panose="020B0604020202020204" pitchFamily="34" charset="0"/>
            </a:endParaRPr>
          </a:p>
        </p:txBody>
      </p:sp>
      <p:pic>
        <p:nvPicPr>
          <p:cNvPr id="3" name="Picture 2"/>
          <p:cNvPicPr>
            <a:picLocks noChangeAspect="1"/>
          </p:cNvPicPr>
          <p:nvPr/>
        </p:nvPicPr>
        <p:blipFill>
          <a:blip r:embed="rId3"/>
          <a:stretch>
            <a:fillRect/>
          </a:stretch>
        </p:blipFill>
        <p:spPr>
          <a:xfrm>
            <a:off x="113030" y="215900"/>
            <a:ext cx="3441065" cy="1081405"/>
          </a:xfrm>
          <a:prstGeom prst="rect">
            <a:avLst/>
          </a:prstGeom>
        </p:spPr>
      </p:pic>
      <p:sp>
        <p:nvSpPr>
          <p:cNvPr id="6" name="TextBox 5"/>
          <p:cNvSpPr txBox="1"/>
          <p:nvPr/>
        </p:nvSpPr>
        <p:spPr>
          <a:xfrm>
            <a:off x="4080063" y="5509534"/>
            <a:ext cx="4031873" cy="957250"/>
          </a:xfrm>
          <a:prstGeom prst="rect">
            <a:avLst/>
          </a:prstGeom>
          <a:noFill/>
        </p:spPr>
        <p:txBody>
          <a:bodyPr wrap="none" rtlCol="0">
            <a:spAutoFit/>
          </a:bodyPr>
          <a:lstStyle/>
          <a:p>
            <a:pPr algn="ctr">
              <a:lnSpc>
                <a:spcPct val="150000"/>
              </a:lnSpc>
            </a:pPr>
            <a:r>
              <a:rPr lang="zh-CN" altLang="en-US" sz="2000" dirty="0">
                <a:latin typeface="宋体" panose="02010600030101010101" pitchFamily="2" charset="-122"/>
                <a:ea typeface="宋体" panose="02010600030101010101" pitchFamily="2" charset="-122"/>
                <a:cs typeface="Arial" panose="020B0604020202020204" pitchFamily="34" charset="0"/>
              </a:rPr>
              <a:t>武汉大学地球与空间科学技术学院</a:t>
            </a:r>
            <a:endParaRPr lang="en-US" sz="2000" dirty="0">
              <a:latin typeface="宋体" panose="02010600030101010101" pitchFamily="2" charset="-122"/>
              <a:ea typeface="宋体" panose="02010600030101010101" pitchFamily="2" charset="-122"/>
              <a:cs typeface="Arial" panose="020B0604020202020204" pitchFamily="34" charset="0"/>
            </a:endParaRPr>
          </a:p>
          <a:p>
            <a:pPr algn="ctr">
              <a:lnSpc>
                <a:spcPct val="150000"/>
              </a:lnSpc>
            </a:pPr>
            <a:r>
              <a:rPr lang="en-US" sz="2000" dirty="0">
                <a:latin typeface="Times New Roman" panose="02020603050405020304" pitchFamily="18" charset="0"/>
                <a:ea typeface="宋体" panose="02010600030101010101" pitchFamily="2" charset="-122"/>
                <a:cs typeface="Times New Roman" panose="02020603050405020304" pitchFamily="18" charset="0"/>
              </a:rPr>
              <a:t>2026</a:t>
            </a:r>
            <a:r>
              <a:rPr lang="zh-CN" altLang="en-US" sz="2000" dirty="0">
                <a:latin typeface="宋体" panose="02010600030101010101" pitchFamily="2" charset="-122"/>
                <a:ea typeface="宋体" panose="02010600030101010101" pitchFamily="2" charset="-122"/>
                <a:cs typeface="Arial" panose="020B0604020202020204" pitchFamily="34" charset="0"/>
              </a:rPr>
              <a:t>年</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04</a:t>
            </a:r>
            <a:r>
              <a:rPr lang="zh-CN" altLang="en-US" sz="2000" dirty="0">
                <a:latin typeface="宋体" panose="02010600030101010101" pitchFamily="2" charset="-122"/>
                <a:ea typeface="宋体" panose="02010600030101010101" pitchFamily="2" charset="-122"/>
                <a:cs typeface="Arial" panose="020B0604020202020204" pitchFamily="34" charset="0"/>
              </a:rPr>
              <a:t>月</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09</a:t>
            </a:r>
            <a:r>
              <a:rPr lang="zh-CN" altLang="en-US" sz="2000" dirty="0">
                <a:latin typeface="宋体" panose="02010600030101010101" pitchFamily="2" charset="-122"/>
                <a:ea typeface="宋体" panose="02010600030101010101" pitchFamily="2" charset="-122"/>
                <a:cs typeface="Arial" panose="020B0604020202020204" pitchFamily="34" charset="0"/>
              </a:rPr>
              <a:t>日</a:t>
            </a:r>
          </a:p>
        </p:txBody>
      </p:sp>
      <p:pic>
        <p:nvPicPr>
          <p:cNvPr id="9" name="图片 8"/>
          <p:cNvPicPr>
            <a:picLocks noChangeAspect="1"/>
          </p:cNvPicPr>
          <p:nvPr/>
        </p:nvPicPr>
        <p:blipFill>
          <a:blip r:embed="rId4"/>
          <a:stretch>
            <a:fillRect/>
          </a:stretch>
        </p:blipFill>
        <p:spPr>
          <a:xfrm>
            <a:off x="7132056" y="186625"/>
            <a:ext cx="4946914" cy="113995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6501713" cy="882907"/>
          </a:xfrm>
        </p:spPr>
        <p:txBody>
          <a:bodyPr>
            <a:normAutofit fontScale="90000"/>
          </a:bodyPr>
          <a:lstStyle/>
          <a:p>
            <a:r>
              <a:rPr lang="zh-CN" altLang="en-US" sz="3600" dirty="0">
                <a:latin typeface="黑体" panose="02010609060101010101" pitchFamily="49" charset="-122"/>
                <a:ea typeface="黑体" panose="02010609060101010101" pitchFamily="49" charset="-122"/>
              </a:rPr>
              <a:t>现有的地震成核和前震物理模型？</a:t>
            </a:r>
          </a:p>
        </p:txBody>
      </p:sp>
      <p:sp>
        <p:nvSpPr>
          <p:cNvPr id="3" name="内容占位符 2"/>
          <p:cNvSpPr>
            <a:spLocks noGrp="1"/>
          </p:cNvSpPr>
          <p:nvPr>
            <p:ph idx="1"/>
          </p:nvPr>
        </p:nvSpPr>
        <p:spPr>
          <a:xfrm>
            <a:off x="1027670" y="5485799"/>
            <a:ext cx="9883346" cy="882907"/>
          </a:xfrm>
        </p:spPr>
        <p:txBody>
          <a:bodyPr>
            <a:normAutofit/>
          </a:bodyPr>
          <a:lstStyle/>
          <a:p>
            <a:pPr marL="0" indent="0">
              <a:buNone/>
            </a:pPr>
            <a:r>
              <a:rPr lang="zh-CN" altLang="en-US" sz="1800" dirty="0">
                <a:latin typeface="黑体" panose="02010609060101010101" pitchFamily="49" charset="-122"/>
                <a:ea typeface="黑体" panose="02010609060101010101" pitchFamily="49" charset="-122"/>
              </a:rPr>
              <a:t>图 </a:t>
            </a:r>
            <a:r>
              <a:rPr lang="en-US" altLang="zh-CN" sz="1800" dirty="0">
                <a:latin typeface="黑体" panose="02010609060101010101" pitchFamily="49" charset="-122"/>
                <a:ea typeface="黑体" panose="02010609060101010101" pitchFamily="49" charset="-122"/>
              </a:rPr>
              <a:t>1. </a:t>
            </a:r>
            <a:r>
              <a:rPr lang="zh-CN" altLang="en-US" sz="1800" dirty="0">
                <a:latin typeface="黑体" panose="02010609060101010101" pitchFamily="49" charset="-122"/>
                <a:ea typeface="黑体" panose="02010609060101010101" pitchFamily="49" charset="-122"/>
              </a:rPr>
              <a:t>示意图展示了目前已提出的五种代表性前震模型。</a:t>
            </a:r>
            <a:r>
              <a:rPr lang="en-US" altLang="zh-CN" sz="1800" dirty="0">
                <a:latin typeface="黑体" panose="02010609060101010101" pitchFamily="49" charset="-122"/>
                <a:ea typeface="黑体" panose="02010609060101010101" pitchFamily="49" charset="-122"/>
              </a:rPr>
              <a:t>(a) </a:t>
            </a:r>
            <a:r>
              <a:rPr lang="zh-CN" altLang="en-US" sz="1800" dirty="0">
                <a:latin typeface="黑体" panose="02010609060101010101" pitchFamily="49" charset="-122"/>
                <a:ea typeface="黑体" panose="02010609060101010101" pitchFamily="49" charset="-122"/>
              </a:rPr>
              <a:t>滑移前震模型；</a:t>
            </a:r>
            <a:r>
              <a:rPr lang="en-US" altLang="zh-CN" sz="1800" dirty="0">
                <a:latin typeface="黑体" panose="02010609060101010101" pitchFamily="49" charset="-122"/>
                <a:ea typeface="黑体" panose="02010609060101010101" pitchFamily="49" charset="-122"/>
              </a:rPr>
              <a:t>(b) </a:t>
            </a:r>
            <a:r>
              <a:rPr lang="zh-CN" altLang="en-US" sz="1800" dirty="0">
                <a:latin typeface="黑体" panose="02010609060101010101" pitchFamily="49" charset="-122"/>
                <a:ea typeface="黑体" panose="02010609060101010101" pitchFamily="49" charset="-122"/>
              </a:rPr>
              <a:t>级联模型；</a:t>
            </a:r>
            <a:r>
              <a:rPr lang="en-US" altLang="zh-CN" sz="1800" dirty="0">
                <a:latin typeface="黑体" panose="02010609060101010101" pitchFamily="49" charset="-122"/>
                <a:ea typeface="黑体" panose="02010609060101010101" pitchFamily="49" charset="-122"/>
              </a:rPr>
              <a:t>(c) </a:t>
            </a:r>
            <a:r>
              <a:rPr lang="zh-CN" altLang="en-US" sz="1800" dirty="0">
                <a:latin typeface="黑体" panose="02010609060101010101" pitchFamily="49" charset="-122"/>
                <a:ea typeface="黑体" panose="02010609060101010101" pitchFamily="49" charset="-122"/>
              </a:rPr>
              <a:t>速率相关级联模型；</a:t>
            </a:r>
            <a:r>
              <a:rPr lang="en-US" altLang="zh-CN" sz="1800" dirty="0">
                <a:latin typeface="黑体" panose="02010609060101010101" pitchFamily="49" charset="-122"/>
                <a:ea typeface="黑体" panose="02010609060101010101" pitchFamily="49" charset="-122"/>
              </a:rPr>
              <a:t>(d) </a:t>
            </a:r>
            <a:r>
              <a:rPr lang="zh-CN" altLang="en-US" sz="1800" dirty="0">
                <a:latin typeface="黑体" panose="02010609060101010101" pitchFamily="49" charset="-122"/>
                <a:ea typeface="黑体" panose="02010609060101010101" pitchFamily="49" charset="-122"/>
              </a:rPr>
              <a:t>流体驱动模型；</a:t>
            </a:r>
            <a:r>
              <a:rPr lang="en-US" altLang="zh-CN" sz="1800" dirty="0">
                <a:latin typeface="黑体" panose="02010609060101010101" pitchFamily="49" charset="-122"/>
                <a:ea typeface="黑体" panose="02010609060101010101" pitchFamily="49" charset="-122"/>
              </a:rPr>
              <a:t>(e) </a:t>
            </a:r>
            <a:r>
              <a:rPr lang="zh-CN" altLang="en-US" sz="1800" dirty="0">
                <a:latin typeface="黑体" panose="02010609060101010101" pitchFamily="49" charset="-122"/>
                <a:ea typeface="黑体" panose="02010609060101010101" pitchFamily="49" charset="-122"/>
              </a:rPr>
              <a:t>迁移慢滑移模型。在每个子图中，</a:t>
            </a:r>
            <a:r>
              <a:rPr lang="en-US" altLang="zh-CN" sz="1800" dirty="0">
                <a:latin typeface="黑体" panose="02010609060101010101" pitchFamily="49" charset="-122"/>
                <a:ea typeface="黑体" panose="02010609060101010101" pitchFamily="49" charset="-122"/>
              </a:rPr>
              <a:t>Lc </a:t>
            </a:r>
            <a:r>
              <a:rPr lang="zh-CN" altLang="en-US" sz="1800" dirty="0">
                <a:latin typeface="黑体" panose="02010609060101010101" pitchFamily="49" charset="-122"/>
                <a:ea typeface="黑体" panose="02010609060101010101" pitchFamily="49" charset="-122"/>
              </a:rPr>
              <a:t>代表主震破裂失稳所需的临界成核长度。</a:t>
            </a:r>
            <a:r>
              <a:rPr lang="en-US" altLang="zh-CN" sz="1800" dirty="0">
                <a:latin typeface="黑体" panose="02010609060101010101" pitchFamily="49" charset="-122"/>
                <a:ea typeface="黑体" panose="02010609060101010101" pitchFamily="49" charset="-122"/>
              </a:rPr>
              <a:t>Zhigang Peng(2025)</a:t>
            </a:r>
            <a:r>
              <a:rPr lang="zh-CN" altLang="en-US" sz="1800" dirty="0">
                <a:latin typeface="黑体" panose="02010609060101010101" pitchFamily="49" charset="-122"/>
                <a:ea typeface="黑体" panose="02010609060101010101" pitchFamily="49" charset="-122"/>
              </a:rPr>
              <a:t>改编自 </a:t>
            </a:r>
            <a:r>
              <a:rPr lang="en-US" altLang="zh-CN" sz="1800" dirty="0" err="1">
                <a:latin typeface="黑体" panose="02010609060101010101" pitchFamily="49" charset="-122"/>
                <a:ea typeface="黑体" panose="02010609060101010101" pitchFamily="49" charset="-122"/>
              </a:rPr>
              <a:t>McLaskey</a:t>
            </a:r>
            <a:r>
              <a:rPr lang="en-US" altLang="zh-CN" sz="1800" dirty="0">
                <a:latin typeface="黑体" panose="02010609060101010101" pitchFamily="49" charset="-122"/>
                <a:ea typeface="黑体" panose="02010609060101010101" pitchFamily="49" charset="-122"/>
              </a:rPr>
              <a:t> (2019) </a:t>
            </a:r>
            <a:r>
              <a:rPr lang="zh-CN" altLang="en-US" sz="1800" dirty="0">
                <a:latin typeface="黑体" panose="02010609060101010101" pitchFamily="49" charset="-122"/>
                <a:ea typeface="黑体" panose="02010609060101010101" pitchFamily="49" charset="-122"/>
              </a:rPr>
              <a:t>和 </a:t>
            </a:r>
            <a:r>
              <a:rPr lang="en-US" altLang="zh-CN" sz="1800" dirty="0">
                <a:latin typeface="黑体" panose="02010609060101010101" pitchFamily="49" charset="-122"/>
                <a:ea typeface="黑体" panose="02010609060101010101" pitchFamily="49" charset="-122"/>
              </a:rPr>
              <a:t>Lei </a:t>
            </a:r>
            <a:r>
              <a:rPr lang="zh-CN" altLang="en-US" sz="1800" dirty="0">
                <a:latin typeface="黑体" panose="02010609060101010101" pitchFamily="49" charset="-122"/>
                <a:ea typeface="黑体" panose="02010609060101010101" pitchFamily="49" charset="-122"/>
              </a:rPr>
              <a:t>等 </a:t>
            </a:r>
            <a:r>
              <a:rPr lang="en-US" altLang="zh-CN" sz="1800" dirty="0">
                <a:latin typeface="黑体" panose="02010609060101010101" pitchFamily="49" charset="-122"/>
                <a:ea typeface="黑体" panose="02010609060101010101" pitchFamily="49" charset="-122"/>
              </a:rPr>
              <a:t>(2024)</a:t>
            </a:r>
            <a:r>
              <a:rPr lang="zh-CN" altLang="en-US" sz="1800" dirty="0">
                <a:latin typeface="黑体" panose="02010609060101010101" pitchFamily="49" charset="-122"/>
                <a:ea typeface="黑体" panose="02010609060101010101" pitchFamily="49" charset="-122"/>
              </a:rPr>
              <a:t>。</a:t>
            </a:r>
          </a:p>
        </p:txBody>
      </p:sp>
      <p:pic>
        <p:nvPicPr>
          <p:cNvPr id="9" name="图片 8"/>
          <p:cNvPicPr>
            <a:picLocks noChangeAspect="1"/>
          </p:cNvPicPr>
          <p:nvPr/>
        </p:nvPicPr>
        <p:blipFill>
          <a:blip r:embed="rId3"/>
          <a:stretch>
            <a:fillRect/>
          </a:stretch>
        </p:blipFill>
        <p:spPr>
          <a:xfrm>
            <a:off x="953526" y="1318783"/>
            <a:ext cx="10284947" cy="4096265"/>
          </a:xfrm>
          <a:prstGeom prst="rect">
            <a:avLst/>
          </a:prstGeom>
        </p:spPr>
      </p:pic>
      <p:sp>
        <p:nvSpPr>
          <p:cNvPr id="10" name="文本框 9"/>
          <p:cNvSpPr txBox="1"/>
          <p:nvPr/>
        </p:nvSpPr>
        <p:spPr>
          <a:xfrm>
            <a:off x="5076654" y="6510208"/>
            <a:ext cx="7115346" cy="276999"/>
          </a:xfrm>
          <a:prstGeom prst="rect">
            <a:avLst/>
          </a:prstGeom>
          <a:noFill/>
        </p:spPr>
        <p:txBody>
          <a:bodyPr wrap="none" rtlCol="0">
            <a:spAutoFit/>
          </a:bodyPr>
          <a:lstStyle/>
          <a:p>
            <a:r>
              <a:rPr lang="en-US" altLang="zh-CN" sz="1200" dirty="0">
                <a:latin typeface="Times New Roman" panose="02020603050405020304" pitchFamily="18" charset="0"/>
                <a:cs typeface="Times New Roman" panose="02020603050405020304" pitchFamily="18" charset="0"/>
                <a:hlinkClick r:id="rId4"/>
              </a:rPr>
              <a:t>Physical mechanisms of earthquake nucleation and foreshocks: Cascade triggering, aseismic slip, or fluid flows?</a:t>
            </a:r>
            <a:endParaRPr lang="zh-CN" altLang="en-US" sz="1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671" y="271116"/>
            <a:ext cx="10314992" cy="735887"/>
          </a:xfrm>
        </p:spPr>
        <p:txBody>
          <a:bodyPr>
            <a:normAutofit/>
          </a:bodyPr>
          <a:lstStyle/>
          <a:p>
            <a:r>
              <a:rPr lang="zh-CN" altLang="en-US" sz="3600" dirty="0">
                <a:latin typeface="黑体" panose="02010609060101010101" pitchFamily="49" charset="-122"/>
                <a:ea typeface="黑体" panose="02010609060101010101" pitchFamily="49" charset="-122"/>
              </a:rPr>
              <a:t>波形包络的异常模式</a:t>
            </a:r>
            <a:r>
              <a:rPr lang="en-US" altLang="zh-CN" sz="3600" dirty="0">
                <a:latin typeface="黑体" panose="02010609060101010101" pitchFamily="49" charset="-122"/>
                <a:ea typeface="黑体" panose="02010609060101010101" pitchFamily="49" charset="-122"/>
              </a:rPr>
              <a:t>-</a:t>
            </a:r>
            <a:r>
              <a:rPr lang="en-US" altLang="zh-CN" sz="3200" dirty="0">
                <a:latin typeface="黑体" panose="02010609060101010101" pitchFamily="49" charset="-122"/>
                <a:ea typeface="黑体" panose="02010609060101010101" pitchFamily="49" charset="-122"/>
              </a:rPr>
              <a:t>Lippiello(2025)</a:t>
            </a:r>
            <a:endParaRPr lang="zh-CN" altLang="en-US" sz="3600" dirty="0">
              <a:latin typeface="黑体" panose="02010609060101010101" pitchFamily="49" charset="-122"/>
              <a:ea typeface="黑体" panose="02010609060101010101" pitchFamily="49" charset="-122"/>
            </a:endParaRPr>
          </a:p>
        </p:txBody>
      </p:sp>
      <p:pic>
        <p:nvPicPr>
          <p:cNvPr id="4" name="图片 3"/>
          <p:cNvPicPr>
            <a:picLocks noChangeAspect="1"/>
          </p:cNvPicPr>
          <p:nvPr/>
        </p:nvPicPr>
        <p:blipFill>
          <a:blip r:embed="rId3"/>
          <a:stretch>
            <a:fillRect/>
          </a:stretch>
        </p:blipFill>
        <p:spPr>
          <a:xfrm>
            <a:off x="1509300" y="1007110"/>
            <a:ext cx="9063990" cy="5252720"/>
          </a:xfrm>
          <a:prstGeom prst="rect">
            <a:avLst/>
          </a:prstGeom>
        </p:spPr>
      </p:pic>
      <p:sp>
        <p:nvSpPr>
          <p:cNvPr id="5" name="文本框 4"/>
          <p:cNvSpPr txBox="1"/>
          <p:nvPr/>
        </p:nvSpPr>
        <p:spPr>
          <a:xfrm>
            <a:off x="8815712" y="6447681"/>
            <a:ext cx="3284620" cy="276999"/>
          </a:xfrm>
          <a:prstGeom prst="rect">
            <a:avLst/>
          </a:prstGeom>
          <a:noFill/>
        </p:spPr>
        <p:txBody>
          <a:bodyPr wrap="square">
            <a:spAutoFit/>
          </a:bodyPr>
          <a:lstStyle/>
          <a:p>
            <a:r>
              <a:rPr lang="zh-CN" altLang="en-US" sz="1200" dirty="0">
                <a:latin typeface="Times New Roman" panose="02020603050405020304" pitchFamily="18" charset="0"/>
                <a:cs typeface="Times New Roman" panose="02020603050405020304" pitchFamily="18" charset="0"/>
                <a:hlinkClick r:id="rId4"/>
              </a:rPr>
              <a:t>Toward Recognizing the Waveform of Foreshocks</a:t>
            </a:r>
            <a:endParaRPr lang="zh-CN" altLang="en-US" sz="1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文本框 6"/>
              <p:cNvSpPr txBox="1"/>
              <p:nvPr/>
            </p:nvSpPr>
            <p:spPr>
              <a:xfrm>
                <a:off x="984872" y="6445041"/>
                <a:ext cx="4959948" cy="279500"/>
              </a:xfrm>
              <a:prstGeom prst="rect">
                <a:avLst/>
              </a:prstGeom>
              <a:noFill/>
            </p:spPr>
            <p:txBody>
              <a:bodyPr wrap="none" lIns="0" tIns="0" rIns="0" bIns="0" rtlCol="0">
                <a:spAutoFit/>
              </a:bodyPr>
              <a:lstStyle/>
              <a:p>
                <a14:m>
                  <m:oMath xmlns:m="http://schemas.openxmlformats.org/officeDocument/2006/math">
                    <m:r>
                      <a:rPr lang="zh-CN" altLang="en-US" i="1" smtClean="0">
                        <a:latin typeface="Cambria Math" panose="02040503050406030204" pitchFamily="18" charset="0"/>
                      </a:rPr>
                      <m:t>𝜇</m:t>
                    </m:r>
                    <m:r>
                      <a:rPr lang="en-US" altLang="zh-CN" b="0" i="1" smtClean="0">
                        <a:latin typeface="Cambria Math" panose="02040503050406030204" pitchFamily="18" charset="0"/>
                      </a:rPr>
                      <m:t>(</m:t>
                    </m:r>
                    <m:r>
                      <a:rPr lang="en-US" altLang="zh-CN" b="0" i="1" smtClean="0">
                        <a:latin typeface="Cambria Math" panose="02040503050406030204" pitchFamily="18" charset="0"/>
                      </a:rPr>
                      <m:t>𝑡</m:t>
                    </m:r>
                    <m:r>
                      <a:rPr lang="en-US" altLang="zh-CN" b="0" i="1" smtClean="0">
                        <a:latin typeface="Cambria Math" panose="02040503050406030204" pitchFamily="18" charset="0"/>
                      </a:rPr>
                      <m:t>)</m:t>
                    </m:r>
                    <m:r>
                      <m:rPr>
                        <m:nor/>
                      </m:rPr>
                      <a:rPr lang="en-US" altLang="zh-CN" dirty="0">
                        <a:latin typeface="Cambria Math" panose="02040503050406030204" pitchFamily="18" charset="0"/>
                      </a:rPr>
                      <m:t>−</m:t>
                    </m:r>
                    <m:r>
                      <m:rPr>
                        <m:nor/>
                      </m:rPr>
                      <a:rPr lang="zh-CN" altLang="en-US" dirty="0">
                        <a:latin typeface="Cambria Math" panose="02040503050406030204" pitchFamily="18" charset="0"/>
                      </a:rPr>
                      <m:t>地面速度</m:t>
                    </m:r>
                    <m:r>
                      <m:rPr>
                        <m:nor/>
                      </m:rPr>
                      <a:rPr lang="zh-CN" altLang="en-US" dirty="0">
                        <a:latin typeface="Times New Roman" panose="02020603050405020304" pitchFamily="18" charset="0"/>
                        <a:ea typeface="黑体" panose="02010609060101010101" pitchFamily="49" charset="-122"/>
                        <a:cs typeface="Times New Roman" panose="02020603050405020304" pitchFamily="18" charset="0"/>
                      </a:rPr>
                      <m:t>包</m:t>
                    </m:r>
                    <m:r>
                      <a:rPr lang="zh-CN" altLang="en-US" i="1" dirty="0" smtClean="0">
                        <a:latin typeface="Cambria Math" panose="02040503050406030204" pitchFamily="18" charset="0"/>
                        <a:ea typeface="黑体" panose="02010609060101010101" pitchFamily="49" charset="-122"/>
                        <a:cs typeface="Times New Roman" panose="02020603050405020304" pitchFamily="18" charset="0"/>
                      </a:rPr>
                      <m:t>络</m:t>
                    </m:r>
                    <m:r>
                      <m:rPr>
                        <m:nor/>
                      </m:rPr>
                      <a:rPr lang="zh-CN" altLang="en-US" dirty="0">
                        <a:latin typeface="Cambria Math" panose="02040503050406030204" pitchFamily="18" charset="0"/>
                      </a:rPr>
                      <m:t>线的对数</m:t>
                    </m:r>
                    <m:r>
                      <m:rPr>
                        <m:nor/>
                      </m:rPr>
                      <a:rPr lang="en-US" altLang="zh-CN" b="0" i="0" dirty="0" smtClean="0">
                        <a:latin typeface="Cambria Math" panose="02040503050406030204" pitchFamily="18" charset="0"/>
                      </a:rPr>
                      <m:t>,</m:t>
                    </m:r>
                    <m:r>
                      <a:rPr lang="zh-CN" altLang="en-US" i="1" smtClean="0">
                        <a:latin typeface="Cambria Math" panose="02040503050406030204" pitchFamily="18" charset="0"/>
                      </a:rPr>
                      <m:t> </m:t>
                    </m:r>
                    <m:sSub>
                      <m:sSubPr>
                        <m:ctrlPr>
                          <a:rPr lang="en-US" altLang="zh-CN" i="1" smtClean="0">
                            <a:latin typeface="Cambria Math" panose="02040503050406030204" pitchFamily="18" charset="0"/>
                          </a:rPr>
                        </m:ctrlPr>
                      </m:sSubPr>
                      <m:e>
                        <m:r>
                          <a:rPr lang="zh-CN" altLang="en-US" i="1">
                            <a:latin typeface="Cambria Math" panose="02040503050406030204" pitchFamily="18" charset="0"/>
                          </a:rPr>
                          <m:t>𝜇</m:t>
                        </m:r>
                      </m:e>
                      <m:sub>
                        <m:r>
                          <a:rPr lang="en-US" altLang="zh-CN" b="0" i="1" smtClean="0">
                            <a:latin typeface="Cambria Math" panose="02040503050406030204" pitchFamily="18" charset="0"/>
                          </a:rPr>
                          <m:t>𝐵</m:t>
                        </m:r>
                      </m:sub>
                    </m:sSub>
                    <m:r>
                      <a:rPr lang="zh-CN" altLang="en-US" i="1">
                        <a:latin typeface="Cambria Math" panose="02040503050406030204" pitchFamily="18" charset="0"/>
                      </a:rPr>
                      <m:t>代表</m:t>
                    </m:r>
                  </m:oMath>
                </a14:m>
                <a:r>
                  <a:rPr lang="zh-CN" altLang="en-US" dirty="0"/>
                  <a:t>背景噪声水平</a:t>
                </a:r>
              </a:p>
            </p:txBody>
          </p:sp>
        </mc:Choice>
        <mc:Fallback xmlns="">
          <p:sp>
            <p:nvSpPr>
              <p:cNvPr id="7" name="文本框 6"/>
              <p:cNvSpPr txBox="1">
                <a:spLocks noRot="1" noChangeAspect="1" noMove="1" noResize="1" noEditPoints="1" noAdjustHandles="1" noChangeArrowheads="1" noChangeShapeType="1" noTextEdit="1"/>
              </p:cNvSpPr>
              <p:nvPr/>
            </p:nvSpPr>
            <p:spPr>
              <a:xfrm>
                <a:off x="984872" y="6445041"/>
                <a:ext cx="4959948" cy="279500"/>
              </a:xfrm>
              <a:prstGeom prst="rect">
                <a:avLst/>
              </a:prstGeom>
              <a:blipFill rotWithShape="1">
                <a:blip r:embed="rId5"/>
                <a:stretch>
                  <a:fillRect l="-13" t="-4015" r="-2523" b="-3901"/>
                </a:stretch>
              </a:blipFill>
            </p:spPr>
            <p:txBody>
              <a:bodyPr/>
              <a:lstStyle/>
              <a:p>
                <a:r>
                  <a:rPr lang="zh-CN" altLang="en-US">
                    <a:noFill/>
                  </a:rPr>
                  <a:t> </a:t>
                </a:r>
              </a:p>
            </p:txBody>
          </p:sp>
        </mc:Fallback>
      </mc:AlternateContent>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413510" y="808990"/>
            <a:ext cx="7116445" cy="5533390"/>
          </a:xfrm>
          <a:prstGeom prst="rect">
            <a:avLst/>
          </a:prstGeom>
        </p:spPr>
      </p:pic>
      <p:sp>
        <p:nvSpPr>
          <p:cNvPr id="7" name="文本框 6"/>
          <p:cNvSpPr txBox="1"/>
          <p:nvPr/>
        </p:nvSpPr>
        <p:spPr>
          <a:xfrm>
            <a:off x="1240818" y="6369243"/>
            <a:ext cx="6156623" cy="369332"/>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图</a:t>
            </a:r>
            <a:r>
              <a:rPr lang="en-US" altLang="zh-CN" dirty="0">
                <a:latin typeface="黑体" panose="02010609060101010101" pitchFamily="49" charset="-122"/>
                <a:ea typeface="黑体" panose="02010609060101010101" pitchFamily="49" charset="-122"/>
              </a:rPr>
              <a:t>3.</a:t>
            </a:r>
            <a:r>
              <a:rPr lang="zh-CN" altLang="en-US" dirty="0">
                <a:latin typeface="黑体" panose="02010609060101010101" pitchFamily="49" charset="-122"/>
                <a:ea typeface="黑体" panose="02010609060101010101" pitchFamily="49" charset="-122"/>
              </a:rPr>
              <a:t>断层结构、破裂演化和波形包络</a:t>
            </a:r>
            <a:r>
              <a:rPr lang="en-US" altLang="zh-CN" dirty="0">
                <a:latin typeface="黑体" panose="02010609060101010101" pitchFamily="49" charset="-122"/>
                <a:ea typeface="黑体" panose="02010609060101010101" pitchFamily="49" charset="-122"/>
              </a:rPr>
              <a:t>μ(t)</a:t>
            </a:r>
            <a:r>
              <a:rPr lang="zh-CN" altLang="en-US" dirty="0">
                <a:latin typeface="黑体" panose="02010609060101010101" pitchFamily="49" charset="-122"/>
                <a:ea typeface="黑体" panose="02010609060101010101" pitchFamily="49" charset="-122"/>
              </a:rPr>
              <a:t>之间的概念模型</a:t>
            </a:r>
            <a:r>
              <a:rPr lang="zh-CN" altLang="en-US" dirty="0"/>
              <a:t>。</a:t>
            </a:r>
          </a:p>
        </p:txBody>
      </p:sp>
      <p:sp>
        <p:nvSpPr>
          <p:cNvPr id="8" name="标题 1"/>
          <p:cNvSpPr>
            <a:spLocks noGrp="1"/>
          </p:cNvSpPr>
          <p:nvPr>
            <p:ph type="title"/>
          </p:nvPr>
        </p:nvSpPr>
        <p:spPr>
          <a:xfrm>
            <a:off x="683671" y="271116"/>
            <a:ext cx="2114531" cy="735887"/>
          </a:xfrm>
        </p:spPr>
        <p:txBody>
          <a:bodyPr>
            <a:normAutofit/>
          </a:bodyPr>
          <a:lstStyle/>
          <a:p>
            <a:r>
              <a:rPr lang="zh-CN" altLang="en-US" sz="3600" dirty="0">
                <a:latin typeface="黑体" panose="02010609060101010101" pitchFamily="49" charset="-122"/>
                <a:ea typeface="黑体" panose="02010609060101010101" pitchFamily="49" charset="-122"/>
              </a:rPr>
              <a:t>概念模型</a:t>
            </a:r>
          </a:p>
        </p:txBody>
      </p:sp>
      <p:sp>
        <p:nvSpPr>
          <p:cNvPr id="2" name="文本框 1"/>
          <p:cNvSpPr txBox="1"/>
          <p:nvPr/>
        </p:nvSpPr>
        <p:spPr>
          <a:xfrm>
            <a:off x="9282430" y="2745740"/>
            <a:ext cx="2181860" cy="1198880"/>
          </a:xfrm>
          <a:prstGeom prst="rect">
            <a:avLst/>
          </a:prstGeom>
          <a:noFill/>
        </p:spPr>
        <p:txBody>
          <a:bodyPr wrap="square" rtlCol="0" anchor="t">
            <a:spAutoFit/>
          </a:bodyPr>
          <a:lstStyle/>
          <a:p>
            <a:pPr marL="342900" indent="-342900">
              <a:buAutoNum type="alphaLcParenBoth"/>
            </a:pPr>
            <a:r>
              <a:rPr lang="zh-CN" altLang="en-US" dirty="0">
                <a:latin typeface="黑体" panose="02010609060101010101" pitchFamily="49" charset="-122"/>
                <a:ea typeface="黑体" panose="02010609060101010101" pitchFamily="49" charset="-122"/>
                <a:sym typeface="+mn-ea"/>
              </a:rPr>
              <a:t>破裂前断层区域</a:t>
            </a:r>
            <a:endParaRPr lang="en-US" altLang="zh-CN" dirty="0">
              <a:latin typeface="黑体" panose="02010609060101010101" pitchFamily="49" charset="-122"/>
              <a:ea typeface="黑体" panose="02010609060101010101" pitchFamily="49" charset="-122"/>
            </a:endParaRPr>
          </a:p>
          <a:p>
            <a:pPr marL="342900" indent="-342900">
              <a:buAutoNum type="alphaLcParenBoth"/>
            </a:pPr>
            <a:r>
              <a:rPr lang="zh-CN" altLang="en-US" dirty="0">
                <a:latin typeface="黑体" panose="02010609060101010101" pitchFamily="49" charset="-122"/>
                <a:ea typeface="黑体" panose="02010609060101010101" pitchFamily="49" charset="-122"/>
                <a:sym typeface="+mn-ea"/>
              </a:rPr>
              <a:t>部分破裂情景</a:t>
            </a:r>
          </a:p>
          <a:p>
            <a:pPr marL="342900" indent="-342900">
              <a:buAutoNum type="alphaLcParenBoth"/>
            </a:pPr>
            <a:r>
              <a:rPr lang="zh-CN" altLang="en-US" dirty="0">
                <a:latin typeface="黑体" panose="02010609060101010101" pitchFamily="49" charset="-122"/>
                <a:ea typeface="黑体" panose="02010609060101010101" pitchFamily="49" charset="-122"/>
                <a:sym typeface="+mn-ea"/>
              </a:rPr>
              <a:t>级联前震</a:t>
            </a:r>
          </a:p>
          <a:p>
            <a:pPr marL="342900" indent="-342900">
              <a:buAutoNum type="alphaLcParenBoth"/>
            </a:pPr>
            <a:r>
              <a:rPr lang="zh-CN" altLang="en-US" dirty="0">
                <a:latin typeface="黑体" panose="02010609060101010101" pitchFamily="49" charset="-122"/>
                <a:ea typeface="黑体" panose="02010609060101010101" pitchFamily="49" charset="-122"/>
                <a:sym typeface="+mn-ea"/>
              </a:rPr>
              <a:t>主震情景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97692" y="371244"/>
            <a:ext cx="1890505" cy="523220"/>
          </a:xfrm>
          <a:prstGeom prst="rect">
            <a:avLst/>
          </a:prstGeom>
          <a:noFill/>
        </p:spPr>
        <p:txBody>
          <a:bodyPr wrap="square" rtlCol="0">
            <a:spAutoFit/>
          </a:bodyPr>
          <a:lstStyle/>
          <a:p>
            <a:r>
              <a:rPr lang="zh-CN" altLang="en-US" sz="2800" dirty="0">
                <a:latin typeface="黑体" panose="02010609060101010101" pitchFamily="49" charset="-122"/>
                <a:ea typeface="黑体" panose="02010609060101010101" pitchFamily="49" charset="-122"/>
              </a:rPr>
              <a:t>参数介绍</a:t>
            </a:r>
          </a:p>
        </p:txBody>
      </p:sp>
      <p:pic>
        <p:nvPicPr>
          <p:cNvPr id="2" name="图片 1"/>
          <p:cNvPicPr>
            <a:picLocks noChangeAspect="1"/>
          </p:cNvPicPr>
          <p:nvPr/>
        </p:nvPicPr>
        <p:blipFill>
          <a:blip r:embed="rId3"/>
          <a:stretch>
            <a:fillRect/>
          </a:stretch>
        </p:blipFill>
        <p:spPr>
          <a:xfrm>
            <a:off x="699112" y="1130653"/>
            <a:ext cx="8110283" cy="4351578"/>
          </a:xfrm>
          <a:prstGeom prst="rect">
            <a:avLst/>
          </a:prstGeom>
        </p:spPr>
      </p:pic>
      <p:sp>
        <p:nvSpPr>
          <p:cNvPr id="4" name="文本框 3"/>
          <p:cNvSpPr txBox="1"/>
          <p:nvPr/>
        </p:nvSpPr>
        <p:spPr>
          <a:xfrm>
            <a:off x="797692" y="5544656"/>
            <a:ext cx="7837095" cy="646331"/>
          </a:xfrm>
          <a:prstGeom prst="rect">
            <a:avLst/>
          </a:prstGeom>
          <a:noFill/>
        </p:spPr>
        <p:txBody>
          <a:bodyPr wrap="square" rtlCol="0">
            <a:spAutoFit/>
          </a:bodyPr>
          <a:lstStyle/>
          <a:p>
            <a:r>
              <a:rPr lang="en-US" altLang="zh-CN" dirty="0">
                <a:latin typeface="黑体" panose="02010609060101010101" pitchFamily="49" charset="-122"/>
                <a:ea typeface="黑体" panose="02010609060101010101" pitchFamily="49" charset="-122"/>
              </a:rPr>
              <a:t>2023</a:t>
            </a:r>
            <a:r>
              <a:rPr lang="zh-CN" altLang="en-US" dirty="0">
                <a:latin typeface="黑体" panose="02010609060101010101" pitchFamily="49" charset="-122"/>
                <a:ea typeface="黑体" panose="02010609060101010101" pitchFamily="49" charset="-122"/>
              </a:rPr>
              <a:t>年</a:t>
            </a:r>
            <a:r>
              <a:rPr lang="en-US" altLang="zh-CN" dirty="0">
                <a:latin typeface="黑体" panose="02010609060101010101" pitchFamily="49" charset="-122"/>
                <a:ea typeface="黑体" panose="02010609060101010101" pitchFamily="49" charset="-122"/>
              </a:rPr>
              <a:t>3</a:t>
            </a:r>
            <a:r>
              <a:rPr lang="zh-CN" altLang="en-US" dirty="0">
                <a:latin typeface="黑体" panose="02010609060101010101" pitchFamily="49" charset="-122"/>
                <a:ea typeface="黑体" panose="02010609060101010101" pitchFamily="49" charset="-122"/>
              </a:rPr>
              <a:t>月</a:t>
            </a:r>
            <a:r>
              <a:rPr lang="en-US" altLang="zh-CN" dirty="0">
                <a:latin typeface="黑体" panose="02010609060101010101" pitchFamily="49" charset="-122"/>
                <a:ea typeface="黑体" panose="02010609060101010101" pitchFamily="49" charset="-122"/>
              </a:rPr>
              <a:t>30</a:t>
            </a:r>
            <a:r>
              <a:rPr lang="zh-CN" altLang="en-US" dirty="0">
                <a:latin typeface="黑体" panose="02010609060101010101" pitchFamily="49" charset="-122"/>
                <a:ea typeface="黑体" panose="02010609060101010101" pitchFamily="49" charset="-122"/>
              </a:rPr>
              <a:t>日智利发生的</a:t>
            </a:r>
            <a:r>
              <a:rPr lang="en-US" altLang="zh-CN" dirty="0">
                <a:latin typeface="黑体" panose="02010609060101010101" pitchFamily="49" charset="-122"/>
                <a:ea typeface="黑体" panose="02010609060101010101" pitchFamily="49" charset="-122"/>
              </a:rPr>
              <a:t>6.3</a:t>
            </a:r>
            <a:r>
              <a:rPr lang="zh-CN" altLang="en-US" dirty="0">
                <a:latin typeface="黑体" panose="02010609060101010101" pitchFamily="49" charset="-122"/>
                <a:ea typeface="黑体" panose="02010609060101010101" pitchFamily="49" charset="-122"/>
              </a:rPr>
              <a:t>级地震的包络函数（上图）和地震图（下图），地震仪位于震中</a:t>
            </a:r>
            <a:r>
              <a:rPr lang="en-US" altLang="zh-CN" dirty="0">
                <a:latin typeface="黑体" panose="02010609060101010101" pitchFamily="49" charset="-122"/>
                <a:ea typeface="黑体" panose="02010609060101010101" pitchFamily="49" charset="-122"/>
              </a:rPr>
              <a:t>82</a:t>
            </a:r>
            <a:r>
              <a:rPr lang="zh-CN" altLang="en-US" dirty="0">
                <a:latin typeface="黑体" panose="02010609060101010101" pitchFamily="49" charset="-122"/>
                <a:ea typeface="黑体" panose="02010609060101010101" pitchFamily="49" charset="-122"/>
              </a:rPr>
              <a:t>公里处。</a:t>
            </a:r>
          </a:p>
        </p:txBody>
      </p:sp>
      <mc:AlternateContent xmlns:mc="http://schemas.openxmlformats.org/markup-compatibility/2006">
        <mc:Choice xmlns:a14="http://schemas.microsoft.com/office/drawing/2010/main" Requires="a14">
          <p:sp>
            <p:nvSpPr>
              <p:cNvPr id="5" name="文本框 4"/>
              <p:cNvSpPr txBox="1"/>
              <p:nvPr/>
            </p:nvSpPr>
            <p:spPr>
              <a:xfrm>
                <a:off x="9075000" y="1319292"/>
                <a:ext cx="2482191" cy="34163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14:m>
                  <m:oMath xmlns:m="http://schemas.openxmlformats.org/officeDocument/2006/math">
                    <m:sSub>
                      <m:sSubPr>
                        <m:ctrlPr>
                          <a:rPr lang="en-US" altLang="zh-CN" i="1" smtClean="0">
                            <a:solidFill>
                              <a:schemeClr val="accent1"/>
                            </a:solidFill>
                            <a:latin typeface="Cambria Math" panose="02040503050406030204" pitchFamily="18" charset="0"/>
                          </a:rPr>
                        </m:ctrlPr>
                      </m:sSubPr>
                      <m:e>
                        <m:r>
                          <a:rPr lang="zh-CN" altLang="en-US" i="1" smtClean="0">
                            <a:solidFill>
                              <a:schemeClr val="accent1"/>
                            </a:solidFill>
                            <a:latin typeface="Cambria Math" panose="02040503050406030204" pitchFamily="18" charset="0"/>
                          </a:rPr>
                          <m:t>𝜇</m:t>
                        </m:r>
                      </m:e>
                      <m:sub>
                        <m:r>
                          <a:rPr lang="en-US" altLang="zh-CN" b="0" i="1" smtClean="0">
                            <a:solidFill>
                              <a:schemeClr val="accent1"/>
                            </a:solidFill>
                            <a:latin typeface="Cambria Math" panose="02040503050406030204" pitchFamily="18" charset="0"/>
                          </a:rPr>
                          <m:t>𝑀</m:t>
                        </m:r>
                      </m:sub>
                    </m:sSub>
                  </m:oMath>
                </a14:m>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地震发生后最高值</a:t>
                </a:r>
                <a:endParaRPr lang="en-US" altLang="zh-CN" dirty="0">
                  <a:latin typeface="黑体" panose="02010609060101010101" pitchFamily="49" charset="-122"/>
                  <a:ea typeface="黑体" panose="02010609060101010101" pitchFamily="49" charset="-122"/>
                </a:endParaRPr>
              </a:p>
              <a:p>
                <a14:m>
                  <m:oMath xmlns:m="http://schemas.openxmlformats.org/officeDocument/2006/math">
                    <m:sSub>
                      <m:sSubPr>
                        <m:ctrlPr>
                          <a:rPr lang="en-US" altLang="zh-CN" i="1" smtClean="0">
                            <a:solidFill>
                              <a:schemeClr val="accent1"/>
                            </a:solidFill>
                            <a:latin typeface="Cambria Math" panose="02040503050406030204" pitchFamily="18" charset="0"/>
                          </a:rPr>
                        </m:ctrlPr>
                      </m:sSubPr>
                      <m:e>
                        <m:r>
                          <a:rPr lang="zh-CN" altLang="en-US" i="1">
                            <a:solidFill>
                              <a:schemeClr val="accent1"/>
                            </a:solidFill>
                            <a:latin typeface="Cambria Math" panose="02040503050406030204" pitchFamily="18" charset="0"/>
                          </a:rPr>
                          <m:t>𝜇</m:t>
                        </m:r>
                      </m:e>
                      <m:sub>
                        <m:r>
                          <a:rPr lang="en-US" altLang="zh-CN" b="0" i="1" smtClean="0">
                            <a:solidFill>
                              <a:schemeClr val="accent1"/>
                            </a:solidFill>
                            <a:latin typeface="Cambria Math" panose="02040503050406030204" pitchFamily="18" charset="0"/>
                          </a:rPr>
                          <m:t>𝑏</m:t>
                        </m:r>
                      </m:sub>
                    </m:sSub>
                    <m:r>
                      <a:rPr lang="en-US" altLang="zh-CN" b="0" i="1" smtClean="0">
                        <a:latin typeface="Cambria Math" panose="02040503050406030204" pitchFamily="18" charset="0"/>
                      </a:rPr>
                      <m:t>:</m:t>
                    </m:r>
                  </m:oMath>
                </a14:m>
                <a:r>
                  <a:rPr lang="zh-CN" altLang="en-US" dirty="0">
                    <a:latin typeface="黑体" panose="02010609060101010101" pitchFamily="49" charset="-122"/>
                    <a:ea typeface="黑体" panose="02010609060101010101" pitchFamily="49" charset="-122"/>
                  </a:rPr>
                  <a:t>地震发生前</a:t>
                </a:r>
                <a:r>
                  <a:rPr lang="en-US" altLang="zh-CN" dirty="0">
                    <a:latin typeface="黑体" panose="02010609060101010101" pitchFamily="49" charset="-122"/>
                    <a:ea typeface="黑体" panose="02010609060101010101" pitchFamily="49" charset="-122"/>
                  </a:rPr>
                  <a:t>400s</a:t>
                </a:r>
                <a:r>
                  <a:rPr lang="zh-CN" altLang="en-US" dirty="0">
                    <a:latin typeface="黑体" panose="02010609060101010101" pitchFamily="49" charset="-122"/>
                    <a:ea typeface="黑体" panose="02010609060101010101" pitchFamily="49" charset="-122"/>
                  </a:rPr>
                  <a:t>测得最低值</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反应背景噪声水平</a:t>
                </a:r>
                <a:endParaRPr lang="en-US" altLang="zh-CN" dirty="0">
                  <a:latin typeface="黑体" panose="02010609060101010101" pitchFamily="49" charset="-122"/>
                  <a:ea typeface="黑体" panose="02010609060101010101" pitchFamily="49" charset="-122"/>
                </a:endParaRPr>
              </a:p>
              <a:p>
                <a14:m>
                  <m:oMath xmlns:m="http://schemas.openxmlformats.org/officeDocument/2006/math">
                    <m:sSub>
                      <m:sSubPr>
                        <m:ctrlPr>
                          <a:rPr lang="en-US" altLang="zh-CN" i="1" smtClean="0">
                            <a:solidFill>
                              <a:schemeClr val="accent1"/>
                            </a:solidFill>
                            <a:latin typeface="Cambria Math" panose="02040503050406030204" pitchFamily="18" charset="0"/>
                          </a:rPr>
                        </m:ctrlPr>
                      </m:sSubPr>
                      <m:e>
                        <m:r>
                          <a:rPr lang="zh-CN" altLang="en-US" i="1">
                            <a:solidFill>
                              <a:schemeClr val="accent1"/>
                            </a:solidFill>
                            <a:latin typeface="Cambria Math" panose="02040503050406030204" pitchFamily="18" charset="0"/>
                          </a:rPr>
                          <m:t>𝜇</m:t>
                        </m:r>
                      </m:e>
                      <m:sub>
                        <m:r>
                          <a:rPr lang="en-US" altLang="zh-CN" b="0" i="1" smtClean="0">
                            <a:solidFill>
                              <a:schemeClr val="accent1"/>
                            </a:solidFill>
                            <a:latin typeface="Cambria Math" panose="02040503050406030204" pitchFamily="18" charset="0"/>
                          </a:rPr>
                          <m:t>𝐿</m:t>
                        </m:r>
                      </m:sub>
                    </m:sSub>
                    <m:r>
                      <a:rPr lang="en-US" altLang="zh-CN" i="1">
                        <a:solidFill>
                          <a:schemeClr val="accent1"/>
                        </a:solidFill>
                        <a:latin typeface="Cambria Math" panose="02040503050406030204" pitchFamily="18" charset="0"/>
                      </a:rPr>
                      <m:t>:</m:t>
                    </m:r>
                    <m:sSub>
                      <m:sSubPr>
                        <m:ctrlPr>
                          <a:rPr lang="en-US" altLang="zh-CN" i="1">
                            <a:latin typeface="Cambria Math" panose="02040503050406030204" pitchFamily="18" charset="0"/>
                          </a:rPr>
                        </m:ctrlPr>
                      </m:sSubPr>
                      <m:e>
                        <m:r>
                          <a:rPr lang="zh-CN" altLang="en-US" i="1">
                            <a:latin typeface="Cambria Math" panose="02040503050406030204" pitchFamily="18" charset="0"/>
                          </a:rPr>
                          <m:t>𝜇</m:t>
                        </m:r>
                      </m:e>
                      <m:sub>
                        <m:r>
                          <a:rPr lang="en-US" altLang="zh-CN" i="1">
                            <a:latin typeface="Cambria Math" panose="02040503050406030204" pitchFamily="18" charset="0"/>
                          </a:rPr>
                          <m:t>𝑀</m:t>
                        </m:r>
                      </m:sub>
                    </m:sSub>
                  </m:oMath>
                </a14:m>
                <a:r>
                  <a:rPr lang="zh-CN" altLang="en-US" dirty="0">
                    <a:latin typeface="黑体" panose="02010609060101010101" pitchFamily="49" charset="-122"/>
                    <a:ea typeface="黑体" panose="02010609060101010101" pitchFamily="49" charset="-122"/>
                  </a:rPr>
                  <a:t>之后</a:t>
                </a:r>
                <a:r>
                  <a:rPr lang="en-US" altLang="zh-CN" dirty="0">
                    <a:latin typeface="黑体" panose="02010609060101010101" pitchFamily="49" charset="-122"/>
                    <a:ea typeface="黑体" panose="02010609060101010101" pitchFamily="49" charset="-122"/>
                  </a:rPr>
                  <a:t>45min</a:t>
                </a:r>
                <a:r>
                  <a:rPr lang="zh-CN" altLang="en-US" dirty="0">
                    <a:latin typeface="黑体" panose="02010609060101010101" pitchFamily="49" charset="-122"/>
                    <a:ea typeface="黑体" panose="02010609060101010101" pitchFamily="49" charset="-122"/>
                  </a:rPr>
                  <a:t>内测得的</a:t>
                </a:r>
                <a14:m>
                  <m:oMath xmlns:m="http://schemas.openxmlformats.org/officeDocument/2006/math">
                    <m:r>
                      <a:rPr lang="zh-CN" altLang="en-US" i="1" smtClean="0">
                        <a:latin typeface="Cambria Math" panose="02040503050406030204" pitchFamily="18" charset="0"/>
                        <a:ea typeface="黑体" panose="02010609060101010101" pitchFamily="49" charset="-122"/>
                      </a:rPr>
                      <m:t>𝜇</m:t>
                    </m:r>
                  </m:oMath>
                </a14:m>
                <a:r>
                  <a:rPr lang="zh-CN" altLang="en-US" dirty="0">
                    <a:latin typeface="黑体" panose="02010609060101010101" pitchFamily="49" charset="-122"/>
                    <a:ea typeface="黑体" panose="02010609060101010101" pitchFamily="49" charset="-122"/>
                  </a:rPr>
                  <a:t>的最低值，反应最终的噪声水平</a:t>
                </a:r>
                <a:endParaRPr lang="en-US" altLang="zh-CN" dirty="0">
                  <a:latin typeface="黑体" panose="02010609060101010101" pitchFamily="49" charset="-122"/>
                  <a:ea typeface="黑体" panose="02010609060101010101" pitchFamily="49" charset="-122"/>
                </a:endParaRPr>
              </a:p>
              <a:p>
                <a:r>
                  <a:rPr lang="en-US" altLang="zh-CN" dirty="0" err="1">
                    <a:solidFill>
                      <a:schemeClr val="accent1"/>
                    </a:solidFill>
                    <a:latin typeface="黑体" panose="02010609060101010101" pitchFamily="49" charset="-122"/>
                    <a:ea typeface="黑体" panose="02010609060101010101" pitchFamily="49" charset="-122"/>
                  </a:rPr>
                  <a:t>n_obs</a:t>
                </a:r>
                <a:r>
                  <a:rPr lang="zh-CN" altLang="en-US" dirty="0">
                    <a:latin typeface="黑体" panose="02010609060101010101" pitchFamily="49" charset="-122"/>
                    <a:ea typeface="黑体" panose="02010609060101010101" pitchFamily="49" charset="-122"/>
                  </a:rPr>
                  <a:t>：余震序列期间包络函数峰值超过</a:t>
                </a:r>
                <a:r>
                  <a:rPr lang="en-US" altLang="zh-CN" dirty="0">
                    <a:latin typeface="黑体" panose="02010609060101010101" pitchFamily="49" charset="-122"/>
                    <a:ea typeface="黑体" panose="02010609060101010101" pitchFamily="49" charset="-122"/>
                  </a:rPr>
                  <a:t>(</a:t>
                </a:r>
                <a14:m>
                  <m:oMath xmlns:m="http://schemas.openxmlformats.org/officeDocument/2006/math">
                    <m:sSub>
                      <m:sSubPr>
                        <m:ctrlPr>
                          <a:rPr lang="en-US" altLang="zh-CN" i="1" smtClean="0">
                            <a:latin typeface="Cambria Math" panose="02040503050406030204" pitchFamily="18" charset="0"/>
                          </a:rPr>
                        </m:ctrlPr>
                      </m:sSubPr>
                      <m:e>
                        <m:r>
                          <a:rPr lang="zh-CN" altLang="en-US" i="1">
                            <a:latin typeface="Cambria Math" panose="02040503050406030204" pitchFamily="18" charset="0"/>
                          </a:rPr>
                          <m:t>𝜇</m:t>
                        </m:r>
                      </m:e>
                      <m:sub>
                        <m:r>
                          <a:rPr lang="en-US" altLang="zh-CN" i="1">
                            <a:latin typeface="Cambria Math" panose="02040503050406030204" pitchFamily="18" charset="0"/>
                          </a:rPr>
                          <m:t>𝑀</m:t>
                        </m:r>
                      </m:sub>
                    </m:sSub>
                  </m:oMath>
                </a14:m>
                <a:r>
                  <a:rPr lang="en-US" altLang="zh-CN" dirty="0">
                    <a:latin typeface="黑体" panose="02010609060101010101" pitchFamily="49" charset="-122"/>
                    <a:ea typeface="黑体" panose="02010609060101010101" pitchFamily="49" charset="-122"/>
                  </a:rPr>
                  <a:t>-2) </a:t>
                </a:r>
                <a:r>
                  <a:rPr lang="zh-CN" altLang="en-US" dirty="0">
                    <a:latin typeface="黑体" panose="02010609060101010101" pitchFamily="49" charset="-122"/>
                    <a:ea typeface="黑体" panose="02010609060101010101" pitchFamily="49" charset="-122"/>
                  </a:rPr>
                  <a:t>的次数。这基本上是指足以产生较大峰值的余震次数。</a:t>
                </a:r>
                <a:endParaRPr lang="en-US" altLang="zh-CN" dirty="0">
                  <a:latin typeface="黑体" panose="02010609060101010101" pitchFamily="49" charset="-122"/>
                  <a:ea typeface="黑体" panose="02010609060101010101" pitchFamily="49" charset="-122"/>
                </a:endParaRPr>
              </a:p>
            </p:txBody>
          </p:sp>
        </mc:Choice>
        <mc:Fallback>
          <p:sp>
            <p:nvSpPr>
              <p:cNvPr id="5" name="文本框 4"/>
              <p:cNvSpPr txBox="1">
                <a:spLocks noRot="1" noChangeAspect="1" noMove="1" noResize="1" noEditPoints="1" noAdjustHandles="1" noChangeArrowheads="1" noChangeShapeType="1" noTextEdit="1"/>
              </p:cNvSpPr>
              <p:nvPr/>
            </p:nvSpPr>
            <p:spPr>
              <a:xfrm>
                <a:off x="9075000" y="1319292"/>
                <a:ext cx="2482191" cy="3416320"/>
              </a:xfrm>
              <a:prstGeom prst="rect">
                <a:avLst/>
              </a:prstGeom>
              <a:blipFill>
                <a:blip r:embed="rId4"/>
                <a:stretch>
                  <a:fillRect l="-1956" t="-1066" r="-1222" b="-1599"/>
                </a:stretch>
              </a:blipFill>
            </p:spPr>
            <p:txBody>
              <a:bodyPr/>
              <a:lstStyle/>
              <a:p>
                <a:r>
                  <a:rPr lang="zh-CN" altLang="en-US">
                    <a:noFill/>
                  </a:rPr>
                  <a:t> </a:t>
                </a:r>
              </a:p>
            </p:txBody>
          </p:sp>
        </mc:Fallback>
      </mc:AlternateContent>
      <p:pic>
        <p:nvPicPr>
          <p:cNvPr id="6" name="图片 5"/>
          <p:cNvPicPr>
            <a:picLocks noChangeAspect="1"/>
          </p:cNvPicPr>
          <p:nvPr/>
        </p:nvPicPr>
        <p:blipFill>
          <a:blip r:embed="rId5"/>
          <a:stretch>
            <a:fillRect/>
          </a:stretch>
        </p:blipFill>
        <p:spPr>
          <a:xfrm>
            <a:off x="9241062" y="5037558"/>
            <a:ext cx="2251826" cy="65217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579845" y="1453799"/>
            <a:ext cx="8234145" cy="4655210"/>
          </a:xfrm>
          <a:prstGeom prst="rect">
            <a:avLst/>
          </a:prstGeom>
        </p:spPr>
      </p:pic>
      <mc:AlternateContent xmlns:mc="http://schemas.openxmlformats.org/markup-compatibility/2006" xmlns:a14="http://schemas.microsoft.com/office/drawing/2010/main">
        <mc:Choice Requires="a14">
          <p:sp>
            <p:nvSpPr>
              <p:cNvPr id="7" name="文本框 6"/>
              <p:cNvSpPr txBox="1"/>
              <p:nvPr/>
            </p:nvSpPr>
            <p:spPr>
              <a:xfrm>
                <a:off x="9001093" y="2090077"/>
                <a:ext cx="2755479" cy="3693319"/>
              </a:xfrm>
              <a:prstGeom prst="rect">
                <a:avLst/>
              </a:prstGeom>
              <a:noFill/>
            </p:spPr>
            <p:txBody>
              <a:bodyPr wrap="square" rtlCol="0">
                <a:spAutoFit/>
              </a:bodyPr>
              <a:lstStyle/>
              <a:p>
                <a:r>
                  <a:rPr lang="en-US" altLang="zh-CN" dirty="0">
                    <a:latin typeface="黑体" panose="02010609060101010101" pitchFamily="49" charset="-122"/>
                    <a:ea typeface="黑体" panose="02010609060101010101" pitchFamily="49" charset="-122"/>
                  </a:rPr>
                  <a:t>(a) </a:t>
                </a:r>
                <a:r>
                  <a:rPr lang="zh-CN" altLang="en-US" dirty="0">
                    <a:latin typeface="黑体" panose="02010609060101010101" pitchFamily="49" charset="-122"/>
                    <a:ea typeface="黑体" panose="02010609060101010101" pitchFamily="49" charset="-122"/>
                  </a:rPr>
                  <a:t>所有分析地震的</a:t>
                </a:r>
                <a:r>
                  <a:rPr lang="en-US" altLang="zh-CN"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值，按时间顺序绘制。异常事件</a:t>
                </a:r>
                <a:r>
                  <a:rPr lang="en-US" altLang="zh-CN" dirty="0">
                    <a:latin typeface="黑体" panose="02010609060101010101" pitchFamily="49" charset="-122"/>
                    <a:ea typeface="黑体" panose="02010609060101010101" pitchFamily="49" charset="-122"/>
                  </a:rPr>
                  <a:t>(</a:t>
                </a:r>
                <a14:m>
                  <m:oMath xmlns:m="http://schemas.openxmlformats.org/officeDocument/2006/math">
                    <m:r>
                      <m:rPr>
                        <m:sty m:val="p"/>
                      </m:rPr>
                      <a:rPr lang="en-US" altLang="zh-CN" i="1" dirty="0">
                        <a:latin typeface="Cambria Math" panose="02040503050406030204" pitchFamily="18" charset="0"/>
                        <a:ea typeface="黑体" panose="02010609060101010101" pitchFamily="49" charset="-122"/>
                      </a:rPr>
                      <m:t>Q</m:t>
                    </m:r>
                  </m:oMath>
                </a14:m>
                <a:r>
                  <a:rPr lang="en-US" altLang="zh-CN" dirty="0">
                    <a:latin typeface="黑体" panose="02010609060101010101" pitchFamily="49" charset="-122"/>
                    <a:ea typeface="黑体" panose="02010609060101010101" pitchFamily="49" charset="-122"/>
                  </a:rPr>
                  <a:t>≥</a:t>
                </a:r>
                <a:r>
                  <a:rPr lang="en-US" altLang="zh-CN" dirty="0">
                    <a:ea typeface="黑体" panose="02010609060101010101" pitchFamily="49" charset="-122"/>
                  </a:rPr>
                  <a:t> </a:t>
                </a:r>
                <a14:m>
                  <m:oMath xmlns:m="http://schemas.openxmlformats.org/officeDocument/2006/math">
                    <m:sSub>
                      <m:sSubPr>
                        <m:ctrlPr>
                          <a:rPr lang="en-US" altLang="zh-CN" i="1">
                            <a:latin typeface="Cambria Math" panose="02040503050406030204" pitchFamily="18" charset="0"/>
                            <a:ea typeface="黑体" panose="02010609060101010101" pitchFamily="49" charset="-122"/>
                          </a:rPr>
                        </m:ctrlPr>
                      </m:sSubPr>
                      <m:e>
                        <m:r>
                          <m:rPr>
                            <m:sty m:val="p"/>
                          </m:rPr>
                          <a:rPr lang="en-US" altLang="zh-CN" i="1">
                            <a:latin typeface="Cambria Math" panose="02040503050406030204" pitchFamily="18" charset="0"/>
                            <a:ea typeface="黑体" panose="02010609060101010101" pitchFamily="49" charset="-122"/>
                          </a:rPr>
                          <m:t>Q</m:t>
                        </m:r>
                      </m:e>
                      <m:sub>
                        <m:r>
                          <m:rPr>
                            <m:sty m:val="p"/>
                          </m:rPr>
                          <a:rPr lang="en-US" altLang="zh-CN" i="1">
                            <a:latin typeface="Cambria Math" panose="02040503050406030204" pitchFamily="18" charset="0"/>
                            <a:ea typeface="黑体" panose="02010609060101010101" pitchFamily="49" charset="-122"/>
                          </a:rPr>
                          <m:t>th</m:t>
                        </m:r>
                      </m:sub>
                    </m:sSub>
                  </m:oMath>
                </a14:m>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以黑色显示，正常事件</a:t>
                </a:r>
                <a:r>
                  <a:rPr lang="en-US" altLang="zh-CN" dirty="0">
                    <a:latin typeface="黑体" panose="02010609060101010101" pitchFamily="49" charset="-122"/>
                    <a:ea typeface="黑体" panose="02010609060101010101" pitchFamily="49" charset="-122"/>
                  </a:rPr>
                  <a:t>(</a:t>
                </a:r>
                <a14:m>
                  <m:oMath xmlns:m="http://schemas.openxmlformats.org/officeDocument/2006/math">
                    <m:r>
                      <m:rPr>
                        <m:sty m:val="p"/>
                      </m:rPr>
                      <a:rPr lang="en-US" altLang="zh-CN" i="1" dirty="0">
                        <a:latin typeface="Cambria Math" panose="02040503050406030204" pitchFamily="18" charset="0"/>
                        <a:ea typeface="黑体" panose="02010609060101010101" pitchFamily="49" charset="-122"/>
                      </a:rPr>
                      <m:t>Q</m:t>
                    </m:r>
                    <m:r>
                      <a:rPr lang="en-US" altLang="zh-CN" i="1" dirty="0">
                        <a:latin typeface="Cambria Math" panose="02040503050406030204" pitchFamily="18" charset="0"/>
                        <a:ea typeface="黑体" panose="02010609060101010101" pitchFamily="49" charset="-122"/>
                      </a:rPr>
                      <m:t> </m:t>
                    </m:r>
                  </m:oMath>
                </a14:m>
                <a:r>
                  <a:rPr lang="en-US" altLang="zh-CN" dirty="0">
                    <a:latin typeface="黑体" panose="02010609060101010101" pitchFamily="49" charset="-122"/>
                    <a:ea typeface="黑体" panose="02010609060101010101" pitchFamily="49" charset="-122"/>
                  </a:rPr>
                  <a:t>&lt;</a:t>
                </a:r>
                <a:r>
                  <a:rPr lang="en-US" altLang="zh-CN" dirty="0">
                    <a:ea typeface="黑体" panose="02010609060101010101" pitchFamily="49" charset="-122"/>
                  </a:rPr>
                  <a:t> </a:t>
                </a:r>
                <a14:m>
                  <m:oMath xmlns:m="http://schemas.openxmlformats.org/officeDocument/2006/math">
                    <m:sSub>
                      <m:sSubPr>
                        <m:ctrlPr>
                          <a:rPr lang="en-US" altLang="zh-CN" i="1">
                            <a:latin typeface="Cambria Math" panose="02040503050406030204" pitchFamily="18" charset="0"/>
                            <a:ea typeface="黑体" panose="02010609060101010101" pitchFamily="49" charset="-122"/>
                          </a:rPr>
                        </m:ctrlPr>
                      </m:sSubPr>
                      <m:e>
                        <m:r>
                          <m:rPr>
                            <m:sty m:val="p"/>
                          </m:rPr>
                          <a:rPr lang="en-US" altLang="zh-CN" i="1">
                            <a:latin typeface="Cambria Math" panose="02040503050406030204" pitchFamily="18" charset="0"/>
                            <a:ea typeface="黑体" panose="02010609060101010101" pitchFamily="49" charset="-122"/>
                          </a:rPr>
                          <m:t>Q</m:t>
                        </m:r>
                      </m:e>
                      <m:sub>
                        <m:r>
                          <m:rPr>
                            <m:sty m:val="p"/>
                          </m:rPr>
                          <a:rPr lang="en-US" altLang="zh-CN" i="1">
                            <a:latin typeface="Cambria Math" panose="02040503050406030204" pitchFamily="18" charset="0"/>
                            <a:ea typeface="黑体" panose="02010609060101010101" pitchFamily="49" charset="-122"/>
                          </a:rPr>
                          <m:t>th</m:t>
                        </m:r>
                      </m:sub>
                    </m:sSub>
                  </m:oMath>
                </a14:m>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以绿色显示。阈值</a:t>
                </a:r>
                <a14:m>
                  <m:oMath xmlns:m="http://schemas.openxmlformats.org/officeDocument/2006/math">
                    <m:sSub>
                      <m:sSubPr>
                        <m:ctrlPr>
                          <a:rPr lang="en-US" altLang="zh-CN" i="1" smtClean="0">
                            <a:latin typeface="Cambria Math" panose="02040503050406030204" pitchFamily="18" charset="0"/>
                            <a:ea typeface="黑体" panose="02010609060101010101" pitchFamily="49" charset="-122"/>
                          </a:rPr>
                        </m:ctrlPr>
                      </m:sSubPr>
                      <m:e>
                        <m:r>
                          <m:rPr>
                            <m:sty m:val="p"/>
                          </m:rPr>
                          <a:rPr lang="en-US" altLang="zh-CN" i="1">
                            <a:latin typeface="Cambria Math" panose="02040503050406030204" pitchFamily="18" charset="0"/>
                            <a:ea typeface="黑体" panose="02010609060101010101" pitchFamily="49" charset="-122"/>
                          </a:rPr>
                          <m:t>Q</m:t>
                        </m:r>
                      </m:e>
                      <m:sub>
                        <m:r>
                          <m:rPr>
                            <m:sty m:val="p"/>
                          </m:rPr>
                          <a:rPr lang="en-US" altLang="zh-CN" i="1">
                            <a:latin typeface="Cambria Math" panose="02040503050406030204" pitchFamily="18" charset="0"/>
                            <a:ea typeface="黑体" panose="02010609060101010101" pitchFamily="49" charset="-122"/>
                          </a:rPr>
                          <m:t>th</m:t>
                        </m:r>
                      </m:sub>
                    </m:sSub>
                  </m:oMath>
                </a14:m>
                <a:r>
                  <a:rPr lang="en-US" altLang="zh-CN" dirty="0">
                    <a:latin typeface="黑体" panose="02010609060101010101" pitchFamily="49" charset="-122"/>
                    <a:ea typeface="黑体" panose="02010609060101010101" pitchFamily="49" charset="-122"/>
                  </a:rPr>
                  <a:t>=0.18</a:t>
                </a:r>
              </a:p>
              <a:p>
                <a:r>
                  <a:rPr lang="en-US" altLang="zh-CN" dirty="0">
                    <a:latin typeface="黑体" panose="02010609060101010101" pitchFamily="49" charset="-122"/>
                    <a:ea typeface="黑体" panose="02010609060101010101" pitchFamily="49" charset="-122"/>
                  </a:rPr>
                  <a:t>(b) </a:t>
                </a:r>
                <a:r>
                  <a:rPr lang="zh-CN" altLang="en-US" dirty="0">
                    <a:latin typeface="黑体" panose="02010609060101010101" pitchFamily="49" charset="-122"/>
                    <a:ea typeface="黑体" panose="02010609060101010101" pitchFamily="49" charset="-122"/>
                  </a:rPr>
                  <a:t>接收者操作特征曲线 </a:t>
                </a:r>
                <a:r>
                  <a:rPr lang="en-US" altLang="zh-CN" dirty="0">
                    <a:latin typeface="黑体" panose="02010609060101010101" pitchFamily="49" charset="-122"/>
                    <a:ea typeface="黑体" panose="02010609060101010101" pitchFamily="49" charset="-122"/>
                  </a:rPr>
                  <a:t>(ROC</a:t>
                </a:r>
                <a:r>
                  <a:rPr lang="zh-CN" altLang="en-US" dirty="0">
                    <a:latin typeface="黑体" panose="02010609060101010101" pitchFamily="49" charset="-122"/>
                    <a:ea typeface="黑体" panose="02010609060101010101" pitchFamily="49" charset="-122"/>
                  </a:rPr>
                  <a:t>曲线</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，显示了</a:t>
                </a:r>
                <a14:m>
                  <m:oMath xmlns:m="http://schemas.openxmlformats.org/officeDocument/2006/math">
                    <m:r>
                      <m:rPr>
                        <m:sty m:val="p"/>
                      </m:rPr>
                      <a:rPr lang="en-US" altLang="zh-CN" i="1" dirty="0">
                        <a:latin typeface="Cambria Math" panose="02040503050406030204" pitchFamily="18" charset="0"/>
                        <a:ea typeface="黑体" panose="02010609060101010101" pitchFamily="49" charset="-122"/>
                      </a:rPr>
                      <m:t>Q</m:t>
                    </m:r>
                  </m:oMath>
                </a14:m>
                <a:r>
                  <a:rPr lang="zh-CN" altLang="en-US" dirty="0">
                    <a:latin typeface="黑体" panose="02010609060101010101" pitchFamily="49" charset="-122"/>
                    <a:ea typeface="黑体" panose="02010609060101010101" pitchFamily="49" charset="-122"/>
                  </a:rPr>
                  <a:t>值方法在</a:t>
                </a:r>
                <a:r>
                  <a:rPr lang="en-US" altLang="zh-CN" dirty="0">
                    <a:latin typeface="黑体" panose="02010609060101010101" pitchFamily="49" charset="-122"/>
                    <a:ea typeface="黑体" panose="02010609060101010101" pitchFamily="49" charset="-122"/>
                  </a:rPr>
                  <a:t>β=1</a:t>
                </a:r>
                <a:r>
                  <a:rPr lang="zh-CN" altLang="en-US" dirty="0">
                    <a:latin typeface="黑体" panose="02010609060101010101" pitchFamily="49" charset="-122"/>
                    <a:ea typeface="黑体" panose="02010609060101010101" pitchFamily="49" charset="-122"/>
                  </a:rPr>
                  <a:t>时的真阳性率 </a:t>
                </a:r>
                <a:r>
                  <a:rPr lang="en-US" altLang="zh-CN" dirty="0">
                    <a:latin typeface="黑体" panose="02010609060101010101" pitchFamily="49" charset="-122"/>
                    <a:ea typeface="黑体" panose="02010609060101010101" pitchFamily="49" charset="-122"/>
                  </a:rPr>
                  <a:t>(TPR</a:t>
                </a:r>
                <a:r>
                  <a:rPr lang="zh-CN" altLang="en-US" dirty="0">
                    <a:latin typeface="黑体" panose="02010609060101010101" pitchFamily="49" charset="-122"/>
                    <a:ea typeface="黑体" panose="02010609060101010101" pitchFamily="49" charset="-122"/>
                  </a:rPr>
                  <a:t>，蓝色菱形</a:t>
                </a:r>
                <a:r>
                  <a:rPr lang="en-US" altLang="zh-CN" dirty="0">
                    <a:latin typeface="黑体" panose="02010609060101010101" pitchFamily="49" charset="-122"/>
                    <a:ea typeface="黑体" panose="02010609060101010101" pitchFamily="49" charset="-122"/>
                  </a:rPr>
                  <a:t>) </a:t>
                </a:r>
                <a:r>
                  <a:rPr lang="zh-CN" altLang="en-US" dirty="0">
                    <a:latin typeface="黑体" panose="02010609060101010101" pitchFamily="49" charset="-122"/>
                    <a:ea typeface="黑体" panose="02010609060101010101" pitchFamily="49" charset="-122"/>
                  </a:rPr>
                  <a:t>与假阳性率的关系。青色对角线代表零假设（随机分类），而品红色虚线以上的点以 </a:t>
                </a:r>
                <a:r>
                  <a:rPr lang="en-US" altLang="zh-CN" dirty="0">
                    <a:latin typeface="黑体" panose="02010609060101010101" pitchFamily="49" charset="-122"/>
                    <a:ea typeface="黑体" panose="02010609060101010101" pitchFamily="49" charset="-122"/>
                  </a:rPr>
                  <a:t>&gt;99%</a:t>
                </a:r>
                <a:r>
                  <a:rPr lang="zh-CN" altLang="en-US" dirty="0">
                    <a:latin typeface="黑体" panose="02010609060101010101" pitchFamily="49" charset="-122"/>
                    <a:ea typeface="黑体" panose="02010609060101010101" pitchFamily="49" charset="-122"/>
                  </a:rPr>
                  <a:t>的置信度拒绝零假设。</a:t>
                </a:r>
              </a:p>
            </p:txBody>
          </p:sp>
        </mc:Choice>
        <mc:Fallback xmlns="">
          <p:sp>
            <p:nvSpPr>
              <p:cNvPr id="7" name="文本框 6"/>
              <p:cNvSpPr txBox="1">
                <a:spLocks noRot="1" noChangeAspect="1" noMove="1" noResize="1" noEditPoints="1" noAdjustHandles="1" noChangeArrowheads="1" noChangeShapeType="1" noTextEdit="1"/>
              </p:cNvSpPr>
              <p:nvPr/>
            </p:nvSpPr>
            <p:spPr>
              <a:xfrm>
                <a:off x="9001093" y="2090077"/>
                <a:ext cx="2755479" cy="3693319"/>
              </a:xfrm>
              <a:prstGeom prst="rect">
                <a:avLst/>
              </a:prstGeom>
              <a:blipFill rotWithShape="1">
                <a:blip r:embed="rId3"/>
                <a:stretch>
                  <a:fillRect l="-22" t="-8" r="-2851" b="12"/>
                </a:stretch>
              </a:blipFill>
            </p:spPr>
            <p:txBody>
              <a:bodyPr/>
              <a:lstStyle/>
              <a:p>
                <a:r>
                  <a:rPr lang="zh-CN" altLang="en-US">
                    <a:noFill/>
                  </a:rPr>
                  <a:t> </a:t>
                </a:r>
              </a:p>
            </p:txBody>
          </p:sp>
        </mc:Fallback>
      </mc:AlternateContent>
      <p:sp>
        <p:nvSpPr>
          <p:cNvPr id="9" name="文本框 8"/>
          <p:cNvSpPr txBox="1"/>
          <p:nvPr/>
        </p:nvSpPr>
        <p:spPr>
          <a:xfrm>
            <a:off x="854241" y="651645"/>
            <a:ext cx="6185951" cy="523220"/>
          </a:xfrm>
          <a:prstGeom prst="rect">
            <a:avLst/>
          </a:prstGeom>
          <a:noFill/>
        </p:spPr>
        <p:txBody>
          <a:bodyPr wrap="square">
            <a:spAutoFit/>
          </a:bodyPr>
          <a:lstStyle/>
          <a:p>
            <a:r>
              <a:rPr lang="en-US" altLang="zh-CN" sz="2800" dirty="0">
                <a:latin typeface="黑体" panose="02010609060101010101" pitchFamily="49" charset="-122"/>
                <a:ea typeface="黑体" panose="02010609060101010101" pitchFamily="49" charset="-122"/>
              </a:rPr>
              <a:t>Lippiello(2025)</a:t>
            </a:r>
            <a:r>
              <a:rPr lang="zh-CN" altLang="en-US" sz="2800" dirty="0">
                <a:latin typeface="黑体" panose="02010609060101010101" pitchFamily="49" charset="-122"/>
                <a:ea typeface="黑体" panose="02010609060101010101" pitchFamily="49" charset="-122"/>
              </a:rPr>
              <a:t>的</a:t>
            </a:r>
            <a:r>
              <a:rPr lang="en-US" altLang="zh-CN" sz="2800" dirty="0">
                <a:latin typeface="黑体" panose="02010609060101010101" pitchFamily="49" charset="-122"/>
                <a:ea typeface="黑体" panose="02010609060101010101" pitchFamily="49" charset="-122"/>
              </a:rPr>
              <a:t>Q</a:t>
            </a:r>
            <a:r>
              <a:rPr lang="zh-CN" altLang="en-US" sz="2800" dirty="0">
                <a:latin typeface="黑体" panose="02010609060101010101" pitchFamily="49" charset="-122"/>
                <a:ea typeface="黑体" panose="02010609060101010101" pitchFamily="49" charset="-122"/>
              </a:rPr>
              <a:t>值分析结果介绍</a:t>
            </a:r>
            <a:endParaRPr lang="zh-CN" altLang="en-US" sz="2800" dirty="0"/>
          </a:p>
        </p:txBody>
      </p:sp>
      <p:sp>
        <p:nvSpPr>
          <p:cNvPr id="11" name="文本框 10"/>
          <p:cNvSpPr txBox="1"/>
          <p:nvPr/>
        </p:nvSpPr>
        <p:spPr>
          <a:xfrm>
            <a:off x="731959" y="6206355"/>
            <a:ext cx="7794745" cy="369332"/>
          </a:xfrm>
          <a:prstGeom prst="rect">
            <a:avLst/>
          </a:prstGeom>
          <a:noFill/>
        </p:spPr>
        <p:txBody>
          <a:bodyPr wrap="square">
            <a:spAutoFit/>
          </a:bodyPr>
          <a:lstStyle/>
          <a:p>
            <a:r>
              <a:rPr lang="zh-CN" altLang="en-US" dirty="0">
                <a:latin typeface="黑体" panose="02010609060101010101" pitchFamily="49" charset="-122"/>
                <a:ea typeface="黑体" panose="02010609060101010101" pitchFamily="49" charset="-122"/>
              </a:rPr>
              <a:t>前震定义为</a:t>
            </a:r>
            <a:r>
              <a:rPr lang="en-US" altLang="zh-CN" dirty="0">
                <a:latin typeface="黑体" panose="02010609060101010101" pitchFamily="49" charset="-122"/>
                <a:ea typeface="黑体" panose="02010609060101010101" pitchFamily="49" charset="-122"/>
              </a:rPr>
              <a:t>10</a:t>
            </a:r>
            <a:r>
              <a:rPr lang="zh-CN" altLang="en-US" dirty="0">
                <a:latin typeface="黑体" panose="02010609060101010101" pitchFamily="49" charset="-122"/>
                <a:ea typeface="黑体" panose="02010609060101010101" pitchFamily="49" charset="-122"/>
              </a:rPr>
              <a:t>天内发生震中距</a:t>
            </a:r>
            <a:r>
              <a:rPr lang="en-US" altLang="zh-CN" dirty="0">
                <a:latin typeface="黑体" panose="02010609060101010101" pitchFamily="49" charset="-122"/>
                <a:ea typeface="黑体" panose="02010609060101010101" pitchFamily="49" charset="-122"/>
              </a:rPr>
              <a:t>50</a:t>
            </a:r>
            <a:r>
              <a:rPr lang="zh-CN" altLang="en-US" dirty="0">
                <a:latin typeface="黑体" panose="02010609060101010101" pitchFamily="49" charset="-122"/>
                <a:ea typeface="黑体" panose="02010609060101010101" pitchFamily="49" charset="-122"/>
              </a:rPr>
              <a:t>公里以内更大地震的地震，用红色十字标出。</a:t>
            </a: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rcRect r="42785" b="538"/>
          <a:stretch>
            <a:fillRect/>
          </a:stretch>
        </p:blipFill>
        <p:spPr>
          <a:xfrm>
            <a:off x="818146" y="1379010"/>
            <a:ext cx="5122016" cy="5034003"/>
          </a:xfrm>
          <a:prstGeom prst="rect">
            <a:avLst/>
          </a:prstGeom>
        </p:spPr>
      </p:pic>
      <p:sp>
        <p:nvSpPr>
          <p:cNvPr id="7" name="文本框 6"/>
          <p:cNvSpPr txBox="1"/>
          <p:nvPr/>
        </p:nvSpPr>
        <p:spPr>
          <a:xfrm>
            <a:off x="896296" y="521669"/>
            <a:ext cx="3467616" cy="584775"/>
          </a:xfrm>
          <a:prstGeom prst="rect">
            <a:avLst/>
          </a:prstGeom>
          <a:noFill/>
        </p:spPr>
        <p:txBody>
          <a:bodyPr wrap="none" rtlCol="0">
            <a:spAutoFit/>
          </a:bodyPr>
          <a:lstStyle/>
          <a:p>
            <a:r>
              <a:rPr lang="zh-CN" altLang="en-US" sz="3200" dirty="0">
                <a:latin typeface="黑体" panose="02010609060101010101" pitchFamily="49" charset="-122"/>
                <a:ea typeface="黑体" panose="02010609060101010101" pitchFamily="49" charset="-122"/>
              </a:rPr>
              <a:t>数据的来源与筛选</a:t>
            </a:r>
          </a:p>
        </p:txBody>
      </p:sp>
      <p:sp>
        <p:nvSpPr>
          <p:cNvPr id="8" name="文本框 7"/>
          <p:cNvSpPr txBox="1"/>
          <p:nvPr/>
        </p:nvSpPr>
        <p:spPr>
          <a:xfrm>
            <a:off x="6251840" y="4225689"/>
            <a:ext cx="5560027" cy="1477328"/>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根据</a:t>
            </a:r>
            <a:r>
              <a:rPr lang="en-US" altLang="zh-CN" dirty="0">
                <a:latin typeface="黑体" panose="02010609060101010101" pitchFamily="49" charset="-122"/>
                <a:ea typeface="黑体" panose="02010609060101010101" pitchFamily="49" charset="-122"/>
              </a:rPr>
              <a:t>Kyle</a:t>
            </a:r>
            <a:r>
              <a:rPr lang="zh-CN" altLang="en-US" dirty="0">
                <a:latin typeface="黑体" panose="02010609060101010101" pitchFamily="49" charset="-122"/>
                <a:ea typeface="黑体" panose="02010609060101010101" pitchFamily="49" charset="-122"/>
              </a:rPr>
              <a:t>＆</a:t>
            </a:r>
            <a:r>
              <a:rPr lang="en-US" altLang="zh-CN" dirty="0">
                <a:latin typeface="黑体" panose="02010609060101010101" pitchFamily="49" charset="-122"/>
                <a:ea typeface="黑体" panose="02010609060101010101" pitchFamily="49" charset="-122"/>
              </a:rPr>
              <a:t>Judith</a:t>
            </a:r>
            <a:r>
              <a:rPr lang="zh-CN" altLang="en-US" dirty="0">
                <a:latin typeface="黑体" panose="02010609060101010101" pitchFamily="49" charset="-122"/>
                <a:ea typeface="黑体" panose="02010609060101010101" pitchFamily="49" charset="-122"/>
              </a:rPr>
              <a:t>统计</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①</a:t>
            </a:r>
            <a:r>
              <a:rPr lang="en-US" altLang="zh-CN" dirty="0">
                <a:latin typeface="黑体" panose="02010609060101010101" pitchFamily="49" charset="-122"/>
                <a:ea typeface="黑体" panose="02010609060101010101" pitchFamily="49" charset="-122"/>
              </a:rPr>
              <a:t>19</a:t>
            </a:r>
            <a:r>
              <a:rPr lang="zh-CN" altLang="en-US" dirty="0">
                <a:latin typeface="黑体" panose="02010609060101010101" pitchFamily="49" charset="-122"/>
                <a:ea typeface="黑体" panose="02010609060101010101" pitchFamily="49" charset="-122"/>
              </a:rPr>
              <a:t>个台站据震中＞</a:t>
            </a:r>
            <a:r>
              <a:rPr lang="en-US" altLang="zh-CN" dirty="0">
                <a:latin typeface="黑体" panose="02010609060101010101" pitchFamily="49" charset="-122"/>
                <a:ea typeface="黑体" panose="02010609060101010101" pitchFamily="49" charset="-122"/>
              </a:rPr>
              <a:t>100km</a:t>
            </a:r>
            <a:r>
              <a:rPr lang="zh-CN" altLang="en-US" dirty="0">
                <a:latin typeface="黑体" panose="02010609060101010101" pitchFamily="49" charset="-122"/>
                <a:ea typeface="黑体" panose="02010609060101010101" pitchFamily="49" charset="-122"/>
              </a:rPr>
              <a:t>，</a:t>
            </a:r>
            <a:r>
              <a:rPr lang="en-US" altLang="zh-CN" dirty="0">
                <a:latin typeface="黑体" panose="02010609060101010101" pitchFamily="49" charset="-122"/>
                <a:ea typeface="黑体" panose="02010609060101010101" pitchFamily="49" charset="-122"/>
              </a:rPr>
              <a:t>14</a:t>
            </a:r>
            <a:r>
              <a:rPr lang="zh-CN" altLang="en-US" dirty="0">
                <a:latin typeface="黑体" panose="02010609060101010101" pitchFamily="49" charset="-122"/>
                <a:ea typeface="黑体" panose="02010609060101010101" pitchFamily="49" charset="-122"/>
              </a:rPr>
              <a:t>个＞</a:t>
            </a:r>
            <a:r>
              <a:rPr lang="en-US" altLang="zh-CN" dirty="0">
                <a:latin typeface="黑体" panose="02010609060101010101" pitchFamily="49" charset="-122"/>
                <a:ea typeface="黑体" panose="02010609060101010101" pitchFamily="49" charset="-122"/>
              </a:rPr>
              <a:t>150km</a:t>
            </a:r>
            <a:r>
              <a:rPr lang="zh-CN" altLang="en-US" dirty="0">
                <a:latin typeface="黑体" panose="02010609060101010101" pitchFamily="49" charset="-122"/>
                <a:ea typeface="黑体" panose="02010609060101010101" pitchFamily="49" charset="-122"/>
              </a:rPr>
              <a:t>，最远</a:t>
            </a:r>
            <a:r>
              <a:rPr lang="en-US" altLang="zh-CN" dirty="0">
                <a:latin typeface="黑体" panose="02010609060101010101" pitchFamily="49" charset="-122"/>
                <a:ea typeface="黑体" panose="02010609060101010101" pitchFamily="49" charset="-122"/>
              </a:rPr>
              <a:t>297km</a:t>
            </a:r>
          </a:p>
          <a:p>
            <a:r>
              <a:rPr lang="zh-CN" altLang="en-US" dirty="0">
                <a:latin typeface="黑体" panose="02010609060101010101" pitchFamily="49" charset="-122"/>
                <a:ea typeface="黑体" panose="02010609060101010101" pitchFamily="49" charset="-122"/>
              </a:rPr>
              <a:t>②有一个地震震源深度</a:t>
            </a:r>
            <a:r>
              <a:rPr lang="en-US" altLang="zh-CN" dirty="0">
                <a:latin typeface="黑体" panose="02010609060101010101" pitchFamily="49" charset="-122"/>
                <a:ea typeface="黑体" panose="02010609060101010101" pitchFamily="49" charset="-122"/>
              </a:rPr>
              <a:t>69km</a:t>
            </a:r>
          </a:p>
          <a:p>
            <a:r>
              <a:rPr lang="zh-CN" altLang="en-US" dirty="0">
                <a:latin typeface="黑体" panose="02010609060101010101" pitchFamily="49" charset="-122"/>
                <a:ea typeface="黑体" panose="02010609060101010101" pitchFamily="49" charset="-122"/>
              </a:rPr>
              <a:t>③加入了</a:t>
            </a:r>
            <a:r>
              <a:rPr lang="en-US" altLang="zh-CN" dirty="0">
                <a:latin typeface="黑体" panose="02010609060101010101" pitchFamily="49" charset="-122"/>
                <a:ea typeface="黑体" panose="02010609060101010101" pitchFamily="49" charset="-122"/>
              </a:rPr>
              <a:t>2011</a:t>
            </a:r>
            <a:r>
              <a:rPr lang="zh-CN" altLang="en-US" dirty="0">
                <a:latin typeface="黑体" panose="02010609060101010101" pitchFamily="49" charset="-122"/>
                <a:ea typeface="黑体" panose="02010609060101010101" pitchFamily="49" charset="-122"/>
              </a:rPr>
              <a:t>年和</a:t>
            </a:r>
            <a:r>
              <a:rPr lang="en-US" altLang="zh-CN" dirty="0">
                <a:latin typeface="黑体" panose="02010609060101010101" pitchFamily="49" charset="-122"/>
                <a:ea typeface="黑体" panose="02010609060101010101" pitchFamily="49" charset="-122"/>
              </a:rPr>
              <a:t>2014</a:t>
            </a:r>
            <a:r>
              <a:rPr lang="zh-CN" altLang="en-US" dirty="0">
                <a:latin typeface="黑体" panose="02010609060101010101" pitchFamily="49" charset="-122"/>
                <a:ea typeface="黑体" panose="02010609060101010101" pitchFamily="49" charset="-122"/>
              </a:rPr>
              <a:t>年的五次重大地震，但排除了</a:t>
            </a:r>
            <a:r>
              <a:rPr lang="en-US" altLang="zh-CN" dirty="0">
                <a:latin typeface="黑体" panose="02010609060101010101" pitchFamily="49" charset="-122"/>
                <a:ea typeface="黑体" panose="02010609060101010101" pitchFamily="49" charset="-122"/>
              </a:rPr>
              <a:t>2021</a:t>
            </a:r>
            <a:r>
              <a:rPr lang="zh-CN" altLang="en-US" dirty="0">
                <a:latin typeface="黑体" panose="02010609060101010101" pitchFamily="49" charset="-122"/>
                <a:ea typeface="黑体" panose="02010609060101010101" pitchFamily="49" charset="-122"/>
              </a:rPr>
              <a:t>年</a:t>
            </a:r>
            <a:r>
              <a:rPr lang="en-US" altLang="zh-CN" dirty="0">
                <a:latin typeface="黑体" panose="02010609060101010101" pitchFamily="49" charset="-122"/>
                <a:ea typeface="黑体" panose="02010609060101010101" pitchFamily="49" charset="-122"/>
              </a:rPr>
              <a:t>7</a:t>
            </a:r>
            <a:r>
              <a:rPr lang="zh-CN" altLang="en-US" dirty="0">
                <a:latin typeface="黑体" panose="02010609060101010101" pitchFamily="49" charset="-122"/>
                <a:ea typeface="黑体" panose="02010609060101010101" pitchFamily="49" charset="-122"/>
              </a:rPr>
              <a:t>月佩里维尔</a:t>
            </a:r>
            <a:r>
              <a:rPr lang="en-US" altLang="zh-CN" dirty="0">
                <a:latin typeface="黑体" panose="02010609060101010101" pitchFamily="49" charset="-122"/>
                <a:ea typeface="黑体" panose="02010609060101010101" pitchFamily="49" charset="-122"/>
              </a:rPr>
              <a:t>8.2</a:t>
            </a:r>
            <a:r>
              <a:rPr lang="zh-CN" altLang="en-US" dirty="0">
                <a:latin typeface="黑体" panose="02010609060101010101" pitchFamily="49" charset="-122"/>
                <a:ea typeface="黑体" panose="02010609060101010101" pitchFamily="49" charset="-122"/>
              </a:rPr>
              <a:t>级等地震</a:t>
            </a:r>
            <a:endParaRPr lang="en-US" altLang="zh-CN" dirty="0">
              <a:latin typeface="黑体" panose="02010609060101010101" pitchFamily="49" charset="-122"/>
              <a:ea typeface="黑体" panose="02010609060101010101" pitchFamily="49" charset="-122"/>
            </a:endParaRPr>
          </a:p>
        </p:txBody>
      </p:sp>
      <p:sp>
        <p:nvSpPr>
          <p:cNvPr id="2" name="文本框 1"/>
          <p:cNvSpPr txBox="1"/>
          <p:nvPr/>
        </p:nvSpPr>
        <p:spPr>
          <a:xfrm>
            <a:off x="6096000" y="1641009"/>
            <a:ext cx="5378395"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从美国地质调查局</a:t>
            </a:r>
            <a:r>
              <a:rPr lang="en-US" altLang="zh-CN" dirty="0">
                <a:latin typeface="黑体" panose="02010609060101010101" pitchFamily="49" charset="-122"/>
                <a:ea typeface="黑体" panose="02010609060101010101" pitchFamily="49" charset="-122"/>
              </a:rPr>
              <a:t>2015</a:t>
            </a:r>
            <a:r>
              <a:rPr lang="zh-CN" altLang="en-US" dirty="0">
                <a:latin typeface="黑体" panose="02010609060101010101" pitchFamily="49" charset="-122"/>
                <a:ea typeface="黑体" panose="02010609060101010101" pitchFamily="49" charset="-122"/>
              </a:rPr>
              <a:t>年以来震级达于</a:t>
            </a:r>
            <a:r>
              <a:rPr lang="en-US" altLang="zh-CN" dirty="0">
                <a:latin typeface="黑体" panose="02010609060101010101" pitchFamily="49" charset="-122"/>
                <a:ea typeface="黑体" panose="02010609060101010101" pitchFamily="49" charset="-122"/>
              </a:rPr>
              <a:t>6</a:t>
            </a:r>
            <a:r>
              <a:rPr lang="zh-CN" altLang="en-US" dirty="0">
                <a:latin typeface="黑体" panose="02010609060101010101" pitchFamily="49" charset="-122"/>
                <a:ea typeface="黑体" panose="02010609060101010101" pitchFamily="49" charset="-122"/>
              </a:rPr>
              <a:t>的浅源地震</a:t>
            </a:r>
          </a:p>
        </p:txBody>
      </p:sp>
      <p:sp>
        <p:nvSpPr>
          <p:cNvPr id="4" name="矩形: 圆角 3"/>
          <p:cNvSpPr/>
          <p:nvPr/>
        </p:nvSpPr>
        <p:spPr>
          <a:xfrm>
            <a:off x="9020247" y="1278517"/>
            <a:ext cx="1638588" cy="25438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黑体" panose="02010609060101010101" pitchFamily="49" charset="-122"/>
                <a:ea typeface="黑体" panose="02010609060101010101" pitchFamily="49" charset="-122"/>
              </a:rPr>
              <a:t>据统计有</a:t>
            </a:r>
            <a:r>
              <a:rPr lang="en-US" altLang="zh-CN" sz="1600" dirty="0">
                <a:latin typeface="黑体" panose="02010609060101010101" pitchFamily="49" charset="-122"/>
                <a:ea typeface="黑体" panose="02010609060101010101" pitchFamily="49" charset="-122"/>
              </a:rPr>
              <a:t>916</a:t>
            </a:r>
            <a:r>
              <a:rPr lang="zh-CN" altLang="en-US" sz="1600" dirty="0">
                <a:latin typeface="黑体" panose="02010609060101010101" pitchFamily="49" charset="-122"/>
                <a:ea typeface="黑体" panose="02010609060101010101" pitchFamily="49" charset="-122"/>
              </a:rPr>
              <a:t>个</a:t>
            </a:r>
          </a:p>
        </p:txBody>
      </p:sp>
      <p:cxnSp>
        <p:nvCxnSpPr>
          <p:cNvPr id="6" name="直接箭头连接符 5"/>
          <p:cNvCxnSpPr/>
          <p:nvPr/>
        </p:nvCxnSpPr>
        <p:spPr>
          <a:xfrm flipV="1">
            <a:off x="8490857" y="1464415"/>
            <a:ext cx="453763" cy="1765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0601254" y="1225122"/>
            <a:ext cx="1476446" cy="307777"/>
          </a:xfrm>
          <a:prstGeom prst="rect">
            <a:avLst/>
          </a:prstGeom>
          <a:noFill/>
        </p:spPr>
        <p:txBody>
          <a:bodyPr wrap="square">
            <a:spAutoFit/>
          </a:bodyPr>
          <a:lstStyle/>
          <a:p>
            <a:pPr algn="ctr"/>
            <a:r>
              <a:rPr lang="en-US" altLang="zh-CN" sz="1400" dirty="0">
                <a:latin typeface="Times New Roman" panose="02020603050405020304" pitchFamily="18" charset="0"/>
                <a:cs typeface="Times New Roman" panose="02020603050405020304" pitchFamily="18" charset="0"/>
              </a:rPr>
              <a:t>By Kyle</a:t>
            </a:r>
            <a:r>
              <a:rPr lang="zh-CN" altLang="en-US" sz="1400" dirty="0">
                <a:latin typeface="Times New Roman" panose="02020603050405020304" pitchFamily="18" charset="0"/>
                <a:cs typeface="Times New Roman" panose="02020603050405020304" pitchFamily="18" charset="0"/>
              </a:rPr>
              <a:t>＆</a:t>
            </a:r>
            <a:r>
              <a:rPr lang="en-US" altLang="zh-CN" sz="1400" dirty="0" err="1">
                <a:latin typeface="Times New Roman" panose="02020603050405020304" pitchFamily="18" charset="0"/>
                <a:cs typeface="Times New Roman" panose="02020603050405020304" pitchFamily="18" charset="0"/>
              </a:rPr>
              <a:t>judith</a:t>
            </a:r>
            <a:endParaRPr lang="zh-CN" altLang="en-US" sz="1400" dirty="0">
              <a:latin typeface="Times New Roman" panose="02020603050405020304" pitchFamily="18" charset="0"/>
              <a:cs typeface="Times New Roman" panose="02020603050405020304" pitchFamily="18" charset="0"/>
            </a:endParaRPr>
          </a:p>
        </p:txBody>
      </p:sp>
      <p:sp>
        <p:nvSpPr>
          <p:cNvPr id="11" name="文本框 10"/>
          <p:cNvSpPr txBox="1"/>
          <p:nvPr/>
        </p:nvSpPr>
        <p:spPr>
          <a:xfrm>
            <a:off x="6159877" y="2316008"/>
            <a:ext cx="4108817" cy="923330"/>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额外筛选标准：</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①距震中最近台站距离＜</a:t>
            </a:r>
            <a:r>
              <a:rPr lang="en-US" altLang="zh-CN" dirty="0">
                <a:latin typeface="黑体" panose="02010609060101010101" pitchFamily="49" charset="-122"/>
                <a:ea typeface="黑体" panose="02010609060101010101" pitchFamily="49" charset="-122"/>
              </a:rPr>
              <a:t>100km</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②波形质量评估，不合格则换邻近台站</a:t>
            </a:r>
          </a:p>
        </p:txBody>
      </p:sp>
      <p:sp>
        <p:nvSpPr>
          <p:cNvPr id="12" name="矩形 11"/>
          <p:cNvSpPr/>
          <p:nvPr/>
        </p:nvSpPr>
        <p:spPr>
          <a:xfrm>
            <a:off x="9150875" y="1702618"/>
            <a:ext cx="1045029" cy="263685"/>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416655" y="1709493"/>
            <a:ext cx="948031" cy="263685"/>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002719" y="1693832"/>
            <a:ext cx="701269" cy="263685"/>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196544" y="3487347"/>
            <a:ext cx="4801314"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最终筛选出</a:t>
            </a:r>
            <a:r>
              <a:rPr lang="en-US" altLang="zh-CN" dirty="0">
                <a:latin typeface="黑体" panose="02010609060101010101" pitchFamily="49" charset="-122"/>
                <a:ea typeface="黑体" panose="02010609060101010101" pitchFamily="49" charset="-122"/>
              </a:rPr>
              <a:t>68</a:t>
            </a:r>
            <a:r>
              <a:rPr lang="zh-CN" altLang="en-US" dirty="0">
                <a:latin typeface="黑体" panose="02010609060101010101" pitchFamily="49" charset="-122"/>
                <a:ea typeface="黑体" panose="02010609060101010101" pitchFamily="49" charset="-122"/>
              </a:rPr>
              <a:t>个地震事件，其中</a:t>
            </a:r>
            <a:r>
              <a:rPr lang="en-US" altLang="zh-CN" dirty="0">
                <a:latin typeface="黑体" panose="02010609060101010101" pitchFamily="49" charset="-122"/>
                <a:ea typeface="黑体" panose="02010609060101010101" pitchFamily="49" charset="-122"/>
              </a:rPr>
              <a:t>11</a:t>
            </a:r>
            <a:r>
              <a:rPr lang="zh-CN" altLang="en-US" dirty="0">
                <a:latin typeface="黑体" panose="02010609060101010101" pitchFamily="49" charset="-122"/>
                <a:ea typeface="黑体" panose="02010609060101010101" pitchFamily="49" charset="-122"/>
              </a:rPr>
              <a:t>次“前震”</a:t>
            </a:r>
          </a:p>
        </p:txBody>
      </p:sp>
      <p:cxnSp>
        <p:nvCxnSpPr>
          <p:cNvPr id="17" name="直接箭头连接符 16"/>
          <p:cNvCxnSpPr>
            <a:endCxn id="15" idx="0"/>
          </p:cNvCxnSpPr>
          <p:nvPr/>
        </p:nvCxnSpPr>
        <p:spPr>
          <a:xfrm>
            <a:off x="8597201" y="3239338"/>
            <a:ext cx="0" cy="2480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1800" dirty="0">
                <a:latin typeface="黑体" panose="02010609060101010101" pitchFamily="49" charset="-122"/>
                <a:ea typeface="黑体" panose="02010609060101010101" pitchFamily="49" charset="-122"/>
              </a:rPr>
              <a:t>在大地震发生之前，地震图（底部）和包络函数（ </a:t>
            </a:r>
            <a:r>
              <a:rPr lang="en-US" altLang="zh-CN" sz="1800" dirty="0">
                <a:latin typeface="黑体" panose="02010609060101010101" pitchFamily="49" charset="-122"/>
                <a:ea typeface="黑体" panose="02010609060101010101" pitchFamily="49" charset="-122"/>
              </a:rPr>
              <a:t>µ</a:t>
            </a:r>
            <a:r>
              <a:rPr lang="zh-CN" altLang="en-US" sz="1800" dirty="0">
                <a:latin typeface="黑体" panose="02010609060101010101" pitchFamily="49" charset="-122"/>
                <a:ea typeface="黑体" panose="02010609060101010101" pitchFamily="49" charset="-122"/>
              </a:rPr>
              <a:t> ）基本没有明显特征。</a:t>
            </a:r>
            <a:r>
              <a:rPr lang="en-US" altLang="zh-CN" sz="1800" dirty="0">
                <a:latin typeface="黑体" panose="02010609060101010101" pitchFamily="49" charset="-122"/>
                <a:ea typeface="黑体" panose="02010609060101010101" pitchFamily="49" charset="-122"/>
              </a:rPr>
              <a:t>µ </a:t>
            </a:r>
            <a:r>
              <a:rPr lang="zh-CN" altLang="en-US" sz="1800" dirty="0">
                <a:latin typeface="黑体" panose="02010609060101010101" pitchFamily="49" charset="-122"/>
                <a:ea typeface="黑体" panose="02010609060101010101" pitchFamily="49" charset="-122"/>
              </a:rPr>
              <a:t>在</a:t>
            </a:r>
            <a:r>
              <a:rPr lang="en-US" altLang="zh-CN" sz="1800" dirty="0">
                <a:latin typeface="黑体" panose="02010609060101010101" pitchFamily="49" charset="-122"/>
                <a:ea typeface="黑体" panose="02010609060101010101" pitchFamily="49" charset="-122"/>
              </a:rPr>
              <a:t>µ</a:t>
            </a:r>
            <a:r>
              <a:rPr lang="zh-CN" altLang="en-US" sz="1800" dirty="0">
                <a:latin typeface="黑体" panose="02010609060101010101" pitchFamily="49" charset="-122"/>
                <a:ea typeface="黑体" panose="02010609060101010101" pitchFamily="49" charset="-122"/>
              </a:rPr>
              <a:t> </a:t>
            </a:r>
            <a:r>
              <a:rPr lang="en-US" altLang="zh-CN" sz="1800" dirty="0">
                <a:latin typeface="黑体" panose="02010609060101010101" pitchFamily="49" charset="-122"/>
                <a:ea typeface="黑体" panose="02010609060101010101" pitchFamily="49" charset="-122"/>
              </a:rPr>
              <a:t>=</a:t>
            </a:r>
            <a:r>
              <a:rPr lang="zh-CN" altLang="en-US" sz="1800" dirty="0">
                <a:latin typeface="黑体" panose="02010609060101010101" pitchFamily="49" charset="-122"/>
                <a:ea typeface="黑体" panose="02010609060101010101" pitchFamily="49" charset="-122"/>
              </a:rPr>
              <a:t> </a:t>
            </a:r>
            <a:r>
              <a:rPr lang="en-US" altLang="zh-CN" sz="1800" dirty="0">
                <a:latin typeface="黑体" panose="02010609060101010101" pitchFamily="49" charset="-122"/>
                <a:ea typeface="黑体" panose="02010609060101010101" pitchFamily="49" charset="-122"/>
              </a:rPr>
              <a:t>0.5</a:t>
            </a:r>
            <a:r>
              <a:rPr lang="zh-CN" altLang="en-US" sz="1800" dirty="0">
                <a:latin typeface="黑体" panose="02010609060101010101" pitchFamily="49" charset="-122"/>
                <a:ea typeface="黑体" panose="02010609060101010101" pitchFamily="49" charset="-122"/>
              </a:rPr>
              <a:t>和 </a:t>
            </a:r>
            <a:r>
              <a:rPr lang="en-US" altLang="zh-CN" sz="1800" dirty="0">
                <a:latin typeface="黑体" panose="02010609060101010101" pitchFamily="49" charset="-122"/>
                <a:ea typeface="黑体" panose="02010609060101010101" pitchFamily="49" charset="-122"/>
              </a:rPr>
              <a:t>µ=</a:t>
            </a:r>
            <a:r>
              <a:rPr lang="zh-CN" altLang="en-US" sz="1800" dirty="0">
                <a:latin typeface="黑体" panose="02010609060101010101" pitchFamily="49" charset="-122"/>
                <a:ea typeface="黑体" panose="02010609060101010101" pitchFamily="49" charset="-122"/>
              </a:rPr>
              <a:t> </a:t>
            </a:r>
            <a:r>
              <a:rPr lang="en-US" altLang="zh-CN" sz="1800" dirty="0">
                <a:latin typeface="黑体" panose="02010609060101010101" pitchFamily="49" charset="-122"/>
                <a:ea typeface="黑体" panose="02010609060101010101" pitchFamily="49" charset="-122"/>
              </a:rPr>
              <a:t>1.5 </a:t>
            </a:r>
            <a:r>
              <a:rPr lang="zh-CN" altLang="en-US" sz="1800" dirty="0">
                <a:latin typeface="黑体" panose="02010609060101010101" pitchFamily="49" charset="-122"/>
                <a:ea typeface="黑体" panose="02010609060101010101" pitchFamily="49" charset="-122"/>
              </a:rPr>
              <a:t>之间快速变化 ，但没有出现任何明显的尖峰。这种微小的变化是基线噪声，可能来自仪器本身，也可能来自地震仪周围的环境。</a:t>
            </a:r>
          </a:p>
        </p:txBody>
      </p:sp>
      <p:pic>
        <p:nvPicPr>
          <p:cNvPr id="4" name="内容占位符 3"/>
          <p:cNvPicPr>
            <a:picLocks noGrp="1" noChangeAspect="1"/>
          </p:cNvPicPr>
          <p:nvPr>
            <p:ph idx="1"/>
          </p:nvPr>
        </p:nvPicPr>
        <p:blipFill>
          <a:blip r:embed="rId2"/>
          <a:stretch>
            <a:fillRect/>
          </a:stretch>
        </p:blipFill>
        <p:spPr>
          <a:xfrm>
            <a:off x="838200" y="1540364"/>
            <a:ext cx="8787712" cy="4783358"/>
          </a:xfrm>
          <a:prstGeom prst="rect">
            <a:avLst/>
          </a:prstGeom>
        </p:spPr>
      </p:pic>
      <p:sp>
        <p:nvSpPr>
          <p:cNvPr id="5" name="文本框 4"/>
          <p:cNvSpPr txBox="1"/>
          <p:nvPr/>
        </p:nvSpPr>
        <p:spPr>
          <a:xfrm>
            <a:off x="9681988" y="3208979"/>
            <a:ext cx="2172996" cy="923330"/>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值得注意的是，作者在计算中并未去除仪器响应。</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10246" y="749230"/>
            <a:ext cx="5506856" cy="523220"/>
          </a:xfrm>
          <a:prstGeom prst="rect">
            <a:avLst/>
          </a:prstGeom>
          <a:noFill/>
        </p:spPr>
        <p:txBody>
          <a:bodyPr wrap="square" rtlCol="0">
            <a:spAutoFit/>
          </a:bodyPr>
          <a:lstStyle/>
          <a:p>
            <a:r>
              <a:rPr lang="zh-CN" altLang="en-US" sz="2800" dirty="0">
                <a:latin typeface="黑体" panose="02010609060101010101" pitchFamily="49" charset="-122"/>
                <a:ea typeface="黑体" panose="02010609060101010101" pitchFamily="49" charset="-122"/>
              </a:rPr>
              <a:t>那根据</a:t>
            </a:r>
            <a:r>
              <a:rPr lang="en-US" altLang="zh-CN" sz="2800" dirty="0">
                <a:latin typeface="黑体" panose="02010609060101010101" pitchFamily="49" charset="-122"/>
                <a:ea typeface="黑体" panose="02010609060101010101" pitchFamily="49" charset="-122"/>
              </a:rPr>
              <a:t>Q</a:t>
            </a:r>
            <a:r>
              <a:rPr lang="zh-CN" altLang="en-US" sz="2800" dirty="0">
                <a:latin typeface="黑体" panose="02010609060101010101" pitchFamily="49" charset="-122"/>
                <a:ea typeface="黑体" panose="02010609060101010101" pitchFamily="49" charset="-122"/>
              </a:rPr>
              <a:t>值进行判断合不合理呢？</a:t>
            </a:r>
          </a:p>
        </p:txBody>
      </p:sp>
      <p:sp>
        <p:nvSpPr>
          <p:cNvPr id="4" name="文本框 3"/>
          <p:cNvSpPr txBox="1"/>
          <p:nvPr/>
        </p:nvSpPr>
        <p:spPr>
          <a:xfrm>
            <a:off x="7603257" y="2057819"/>
            <a:ext cx="3534547" cy="3416320"/>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改变平滑窗口（即滤波器宽度）对事件 </a:t>
            </a:r>
            <a:r>
              <a:rPr lang="en-US" altLang="zh-CN" dirty="0">
                <a:latin typeface="黑体" panose="02010609060101010101" pitchFamily="49" charset="-122"/>
                <a:ea typeface="黑体" panose="02010609060101010101" pitchFamily="49" charset="-122"/>
              </a:rPr>
              <a:t>us1000725y </a:t>
            </a:r>
            <a:r>
              <a:rPr lang="zh-CN" altLang="en-US" dirty="0">
                <a:latin typeface="黑体" panose="02010609060101010101" pitchFamily="49" charset="-122"/>
                <a:ea typeface="黑体" panose="02010609060101010101" pitchFamily="49" charset="-122"/>
              </a:rPr>
              <a:t>在 </a:t>
            </a:r>
            <a:r>
              <a:rPr lang="en-US" altLang="zh-CN" dirty="0">
                <a:latin typeface="黑体" panose="02010609060101010101" pitchFamily="49" charset="-122"/>
                <a:ea typeface="黑体" panose="02010609060101010101" pitchFamily="49" charset="-122"/>
              </a:rPr>
              <a:t>IV.CELB </a:t>
            </a:r>
            <a:r>
              <a:rPr lang="zh-CN" altLang="en-US" dirty="0">
                <a:latin typeface="黑体" panose="02010609060101010101" pitchFamily="49" charset="-122"/>
                <a:ea typeface="黑体" panose="02010609060101010101" pitchFamily="49" charset="-122"/>
              </a:rPr>
              <a:t>站的影响。</a:t>
            </a:r>
            <a:endParaRPr lang="en-US" altLang="zh-CN" dirty="0">
              <a:latin typeface="黑体" panose="02010609060101010101" pitchFamily="49" charset="-122"/>
              <a:ea typeface="黑体" panose="02010609060101010101" pitchFamily="49" charset="-122"/>
            </a:endParaRPr>
          </a:p>
          <a:p>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计算得到的 </a:t>
            </a:r>
            <a:r>
              <a:rPr lang="en-US" altLang="zh-CN"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值在平滑窗口改变时会发生显著变化。</a:t>
            </a:r>
            <a:endParaRPr lang="en-US" altLang="zh-CN" dirty="0">
              <a:latin typeface="黑体" panose="02010609060101010101" pitchFamily="49" charset="-122"/>
              <a:ea typeface="黑体" panose="02010609060101010101" pitchFamily="49" charset="-122"/>
            </a:endParaRPr>
          </a:p>
          <a:p>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事实上， 由于计算中采用了指数函数， </a:t>
            </a:r>
            <a:r>
              <a:rPr lang="en-US" altLang="zh-CN"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值的波动幅度远大于构成它的参数。</a:t>
            </a:r>
            <a:endParaRPr lang="en-US" altLang="zh-CN" dirty="0">
              <a:latin typeface="黑体" panose="02010609060101010101" pitchFamily="49" charset="-122"/>
              <a:ea typeface="黑体" panose="02010609060101010101" pitchFamily="49" charset="-122"/>
            </a:endParaRPr>
          </a:p>
          <a:p>
            <a:endParaRPr lang="en-US" altLang="zh-CN" dirty="0">
              <a:latin typeface="黑体" panose="02010609060101010101" pitchFamily="49" charset="-122"/>
              <a:ea typeface="黑体" panose="02010609060101010101" pitchFamily="49" charset="-122"/>
            </a:endParaRPr>
          </a:p>
          <a:p>
            <a:r>
              <a:rPr lang="en-US" altLang="zh-CN" b="1" i="1" dirty="0"/>
              <a:t>Q is sensitive to data smoothing</a:t>
            </a:r>
            <a:endParaRPr lang="en-US" altLang="zh-CN" b="1" dirty="0"/>
          </a:p>
        </p:txBody>
      </p:sp>
      <p:pic>
        <p:nvPicPr>
          <p:cNvPr id="6" name="图片 5"/>
          <p:cNvPicPr>
            <a:picLocks noChangeAspect="1"/>
          </p:cNvPicPr>
          <p:nvPr/>
        </p:nvPicPr>
        <p:blipFill>
          <a:blip r:embed="rId3"/>
          <a:stretch>
            <a:fillRect/>
          </a:stretch>
        </p:blipFill>
        <p:spPr>
          <a:xfrm>
            <a:off x="7519164" y="622100"/>
            <a:ext cx="2684506" cy="777480"/>
          </a:xfrm>
          <a:prstGeom prst="rect">
            <a:avLst/>
          </a:prstGeom>
          <a:ln>
            <a:noFill/>
          </a:ln>
          <a:effectLst>
            <a:softEdge rad="112500"/>
          </a:effectLst>
        </p:spPr>
      </p:pic>
      <p:pic>
        <p:nvPicPr>
          <p:cNvPr id="3" name="图片 2"/>
          <p:cNvPicPr>
            <a:picLocks noChangeAspect="1"/>
          </p:cNvPicPr>
          <p:nvPr/>
        </p:nvPicPr>
        <p:blipFill>
          <a:blip r:embed="rId4"/>
          <a:stretch>
            <a:fillRect/>
          </a:stretch>
        </p:blipFill>
        <p:spPr>
          <a:xfrm>
            <a:off x="760653" y="1412350"/>
            <a:ext cx="6410167" cy="507072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32067" y="741547"/>
            <a:ext cx="10681841" cy="646331"/>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改变带通滤波器的低切（左）和高切（右）频率限制对地震事件</a:t>
            </a:r>
            <a:r>
              <a:rPr lang="en-US" altLang="zh-CN" dirty="0">
                <a:latin typeface="黑体" panose="02010609060101010101" pitchFamily="49" charset="-122"/>
                <a:ea typeface="黑体" panose="02010609060101010101" pitchFamily="49" charset="-122"/>
              </a:rPr>
              <a:t>us1000725y</a:t>
            </a:r>
            <a:r>
              <a:rPr lang="zh-CN" altLang="en-US" dirty="0">
                <a:latin typeface="黑体" panose="02010609060101010101" pitchFamily="49" charset="-122"/>
                <a:ea typeface="黑体" panose="02010609060101010101" pitchFamily="49" charset="-122"/>
              </a:rPr>
              <a:t>在</a:t>
            </a:r>
            <a:r>
              <a:rPr lang="en-US" altLang="zh-CN" dirty="0">
                <a:latin typeface="黑体" panose="02010609060101010101" pitchFamily="49" charset="-122"/>
                <a:ea typeface="黑体" panose="02010609060101010101" pitchFamily="49" charset="-122"/>
              </a:rPr>
              <a:t>IV-CELB</a:t>
            </a:r>
            <a:r>
              <a:rPr lang="zh-CN" altLang="en-US" dirty="0">
                <a:latin typeface="黑体" panose="02010609060101010101" pitchFamily="49" charset="-122"/>
                <a:ea typeface="黑体" panose="02010609060101010101" pitchFamily="49" charset="-122"/>
              </a:rPr>
              <a:t>台站的影响。</a:t>
            </a:r>
            <a:r>
              <a:rPr lang="en-US" altLang="zh-CN" dirty="0">
                <a:latin typeface="黑体" panose="02010609060101010101" pitchFamily="49" charset="-122"/>
                <a:ea typeface="黑体" panose="02010609060101010101" pitchFamily="49" charset="-122"/>
              </a:rPr>
              <a:t>Lippiello</a:t>
            </a:r>
            <a:r>
              <a:rPr lang="zh-CN" altLang="en-US" dirty="0">
                <a:latin typeface="黑体" panose="02010609060101010101" pitchFamily="49" charset="-122"/>
                <a:ea typeface="黑体" panose="02010609060101010101" pitchFamily="49" charset="-122"/>
              </a:rPr>
              <a:t>等人使用</a:t>
            </a:r>
            <a:r>
              <a:rPr lang="en-US" altLang="zh-CN" dirty="0">
                <a:latin typeface="黑体" panose="02010609060101010101" pitchFamily="49" charset="-122"/>
                <a:ea typeface="黑体" panose="02010609060101010101" pitchFamily="49" charset="-122"/>
              </a:rPr>
              <a:t>2Hz</a:t>
            </a:r>
            <a:r>
              <a:rPr lang="zh-CN" altLang="en-US" dirty="0">
                <a:latin typeface="黑体" panose="02010609060101010101" pitchFamily="49" charset="-122"/>
                <a:ea typeface="黑体" panose="02010609060101010101" pitchFamily="49" charset="-122"/>
              </a:rPr>
              <a:t>的低切频率和</a:t>
            </a:r>
            <a:r>
              <a:rPr lang="en-US" altLang="zh-CN" dirty="0">
                <a:latin typeface="黑体" panose="02010609060101010101" pitchFamily="49" charset="-122"/>
                <a:ea typeface="黑体" panose="02010609060101010101" pitchFamily="49" charset="-122"/>
              </a:rPr>
              <a:t>9.99 Hz</a:t>
            </a:r>
            <a:r>
              <a:rPr lang="zh-CN" altLang="en-US" dirty="0">
                <a:latin typeface="黑体" panose="02010609060101010101" pitchFamily="49" charset="-122"/>
                <a:ea typeface="黑体" panose="02010609060101010101" pitchFamily="49" charset="-122"/>
              </a:rPr>
              <a:t>的高切频率。</a:t>
            </a:r>
          </a:p>
        </p:txBody>
      </p:sp>
      <p:pic>
        <p:nvPicPr>
          <p:cNvPr id="2" name="图片 1"/>
          <p:cNvPicPr>
            <a:picLocks noChangeAspect="1"/>
          </p:cNvPicPr>
          <p:nvPr/>
        </p:nvPicPr>
        <p:blipFill>
          <a:blip r:embed="rId2"/>
          <a:stretch>
            <a:fillRect/>
          </a:stretch>
        </p:blipFill>
        <p:spPr>
          <a:xfrm>
            <a:off x="755079" y="1604669"/>
            <a:ext cx="10681841" cy="4228537"/>
          </a:xfrm>
          <a:prstGeom prst="rect">
            <a:avLst/>
          </a:prstGeom>
        </p:spPr>
      </p:pic>
      <p:pic>
        <p:nvPicPr>
          <p:cNvPr id="11" name="图片 10"/>
          <p:cNvPicPr>
            <a:picLocks noChangeAspect="1"/>
          </p:cNvPicPr>
          <p:nvPr/>
        </p:nvPicPr>
        <p:blipFill>
          <a:blip r:embed="rId3"/>
          <a:stretch>
            <a:fillRect/>
          </a:stretch>
        </p:blipFill>
        <p:spPr>
          <a:xfrm>
            <a:off x="1032763" y="5893925"/>
            <a:ext cx="10277231" cy="41445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008185" y="1349328"/>
            <a:ext cx="5753971" cy="4862868"/>
          </a:xfrm>
          <a:prstGeom prst="rect">
            <a:avLst/>
          </a:prstGeom>
        </p:spPr>
      </p:pic>
      <p:sp>
        <p:nvSpPr>
          <p:cNvPr id="7" name="文本框 6"/>
          <p:cNvSpPr txBox="1"/>
          <p:nvPr/>
        </p:nvSpPr>
        <p:spPr>
          <a:xfrm>
            <a:off x="7346463" y="1701021"/>
            <a:ext cx="3946769" cy="1477328"/>
          </a:xfrm>
          <a:prstGeom prst="rect">
            <a:avLst/>
          </a:prstGeom>
          <a:noFill/>
        </p:spPr>
        <p:txBody>
          <a:bodyPr wrap="square">
            <a:spAutoFit/>
          </a:bodyPr>
          <a:lstStyle/>
          <a:p>
            <a:pPr marL="285750" indent="-285750">
              <a:buFont typeface="Arial" panose="020B0604020202020204" pitchFamily="34" charset="0"/>
              <a:buChar char="•"/>
            </a:pPr>
            <a:r>
              <a:rPr lang="zh-CN" altLang="en-US" dirty="0">
                <a:latin typeface="黑体" panose="02010609060101010101" pitchFamily="49" charset="-122"/>
                <a:ea typeface="黑体" panose="02010609060101010101" pitchFamily="49" charset="-122"/>
              </a:rPr>
              <a:t>上图和中图：地震事件</a:t>
            </a:r>
            <a:r>
              <a:rPr lang="en-US" altLang="zh-CN" dirty="0">
                <a:latin typeface="黑体" panose="02010609060101010101" pitchFamily="49" charset="-122"/>
                <a:ea typeface="黑体" panose="02010609060101010101" pitchFamily="49" charset="-122"/>
              </a:rPr>
              <a:t>nc72182046 </a:t>
            </a:r>
            <a:r>
              <a:rPr lang="zh-CN" altLang="en-US" dirty="0">
                <a:latin typeface="黑体" panose="02010609060101010101" pitchFamily="49" charset="-122"/>
                <a:ea typeface="黑体" panose="02010609060101010101" pitchFamily="49" charset="-122"/>
              </a:rPr>
              <a:t>的包络函数，分别由距离震中</a:t>
            </a:r>
            <a:r>
              <a:rPr lang="en-US" altLang="zh-CN" dirty="0">
                <a:latin typeface="黑体" panose="02010609060101010101" pitchFamily="49" charset="-122"/>
                <a:ea typeface="黑体" panose="02010609060101010101" pitchFamily="49" charset="-122"/>
              </a:rPr>
              <a:t>97</a:t>
            </a:r>
            <a:r>
              <a:rPr lang="zh-CN" altLang="en-US" dirty="0">
                <a:latin typeface="黑体" panose="02010609060101010101" pitchFamily="49" charset="-122"/>
                <a:ea typeface="黑体" panose="02010609060101010101" pitchFamily="49" charset="-122"/>
              </a:rPr>
              <a:t>公里（上图）和</a:t>
            </a:r>
            <a:r>
              <a:rPr lang="en-US" altLang="zh-CN" dirty="0">
                <a:latin typeface="黑体" panose="02010609060101010101" pitchFamily="49" charset="-122"/>
                <a:ea typeface="黑体" panose="02010609060101010101" pitchFamily="49" charset="-122"/>
              </a:rPr>
              <a:t>92</a:t>
            </a:r>
            <a:r>
              <a:rPr lang="zh-CN" altLang="en-US" dirty="0">
                <a:latin typeface="黑体" panose="02010609060101010101" pitchFamily="49" charset="-122"/>
                <a:ea typeface="黑体" panose="02010609060101010101" pitchFamily="49" charset="-122"/>
              </a:rPr>
              <a:t>公里（中图）的两个不同台站记录。</a:t>
            </a:r>
            <a:endParaRPr lang="en-US" altLang="zh-CN" dirty="0">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dirty="0">
                <a:latin typeface="黑体" panose="02010609060101010101" pitchFamily="49" charset="-122"/>
                <a:ea typeface="黑体" panose="02010609060101010101" pitchFamily="49" charset="-122"/>
              </a:rPr>
              <a:t>下图：两个包络函数的叠加图。</a:t>
            </a:r>
            <a:endParaRPr lang="en-US" altLang="zh-CN" dirty="0">
              <a:latin typeface="黑体" panose="02010609060101010101" pitchFamily="49" charset="-122"/>
              <a:ea typeface="黑体" panose="02010609060101010101" pitchFamily="49" charset="-122"/>
            </a:endParaRPr>
          </a:p>
        </p:txBody>
      </p:sp>
      <p:sp>
        <p:nvSpPr>
          <p:cNvPr id="10" name="文本框 9"/>
          <p:cNvSpPr txBox="1"/>
          <p:nvPr/>
        </p:nvSpPr>
        <p:spPr>
          <a:xfrm>
            <a:off x="1107316" y="482592"/>
            <a:ext cx="2646878" cy="584775"/>
          </a:xfrm>
          <a:prstGeom prst="rect">
            <a:avLst/>
          </a:prstGeom>
          <a:noFill/>
        </p:spPr>
        <p:txBody>
          <a:bodyPr wrap="none" rtlCol="0">
            <a:spAutoFit/>
          </a:bodyPr>
          <a:lstStyle/>
          <a:p>
            <a:r>
              <a:rPr lang="zh-CN" altLang="en-US" sz="3200" dirty="0">
                <a:latin typeface="黑体" panose="02010609060101010101" pitchFamily="49" charset="-122"/>
                <a:ea typeface="黑体" panose="02010609060101010101" pitchFamily="49" charset="-122"/>
              </a:rPr>
              <a:t>台站的选择？</a:t>
            </a:r>
          </a:p>
        </p:txBody>
      </p:sp>
      <p:sp>
        <p:nvSpPr>
          <p:cNvPr id="12" name="文本框 11"/>
          <p:cNvSpPr txBox="1"/>
          <p:nvPr/>
        </p:nvSpPr>
        <p:spPr>
          <a:xfrm>
            <a:off x="7252680" y="3780762"/>
            <a:ext cx="4040552" cy="1477328"/>
          </a:xfrm>
          <a:prstGeom prst="rect">
            <a:avLst/>
          </a:prstGeom>
          <a:noFill/>
        </p:spPr>
        <p:txBody>
          <a:bodyPr wrap="square">
            <a:spAutoFit/>
          </a:bodyPr>
          <a:lstStyle/>
          <a:p>
            <a:pPr marL="285750" indent="-285750">
              <a:buFont typeface="Arial" panose="020B0604020202020204" pitchFamily="34" charset="0"/>
              <a:buChar char="•"/>
            </a:pPr>
            <a:r>
              <a:rPr lang="zh-CN" altLang="en-US" dirty="0">
                <a:latin typeface="黑体" panose="02010609060101010101" pitchFamily="49" charset="-122"/>
                <a:ea typeface="黑体" panose="02010609060101010101" pitchFamily="49" charset="-122"/>
              </a:rPr>
              <a:t>第一个仪器的记录结果为 </a:t>
            </a:r>
            <a:r>
              <a:rPr lang="en-US" altLang="zh-CN"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a:t>
            </a:r>
            <a:r>
              <a:rPr lang="en-US" altLang="zh-CN" dirty="0">
                <a:latin typeface="黑体" panose="02010609060101010101" pitchFamily="49" charset="-122"/>
                <a:ea typeface="黑体" panose="02010609060101010101" pitchFamily="49" charset="-122"/>
              </a:rPr>
              <a:t>= 1.594</a:t>
            </a:r>
            <a:r>
              <a:rPr lang="zh-CN" altLang="en-US" dirty="0">
                <a:latin typeface="黑体" panose="02010609060101010101" pitchFamily="49" charset="-122"/>
                <a:ea typeface="黑体" panose="02010609060101010101" pitchFamily="49" charset="-122"/>
              </a:rPr>
              <a:t>，表明该事件很可能是前震（ </a:t>
            </a:r>
            <a:r>
              <a:rPr lang="en-US" altLang="zh-CN"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a:t>
            </a:r>
            <a:r>
              <a:rPr lang="en-US" altLang="zh-CN" dirty="0">
                <a:latin typeface="黑体" panose="02010609060101010101" pitchFamily="49" charset="-122"/>
                <a:ea typeface="黑体" panose="02010609060101010101" pitchFamily="49" charset="-122"/>
              </a:rPr>
              <a:t>0.18</a:t>
            </a:r>
            <a:r>
              <a:rPr lang="zh-CN" altLang="en-US" dirty="0">
                <a:latin typeface="黑体" panose="02010609060101010101" pitchFamily="49" charset="-122"/>
                <a:ea typeface="黑体" panose="02010609060101010101" pitchFamily="49" charset="-122"/>
              </a:rPr>
              <a:t>）。</a:t>
            </a:r>
            <a:endParaRPr lang="en-US" altLang="zh-CN" dirty="0">
              <a:latin typeface="黑体" panose="02010609060101010101" pitchFamily="49" charset="-122"/>
              <a:ea typeface="黑体" panose="02010609060101010101" pitchFamily="49" charset="-122"/>
            </a:endParaRPr>
          </a:p>
          <a:p>
            <a:pPr marL="285750" indent="-285750">
              <a:buFont typeface="Arial" panose="020B0604020202020204" pitchFamily="34" charset="0"/>
              <a:buChar char="•"/>
            </a:pPr>
            <a:r>
              <a:rPr lang="zh-CN" altLang="en-US" dirty="0">
                <a:latin typeface="黑体" panose="02010609060101010101" pitchFamily="49" charset="-122"/>
                <a:ea typeface="黑体" panose="02010609060101010101" pitchFamily="49" charset="-122"/>
              </a:rPr>
              <a:t>第二个仪器的记录结果为 </a:t>
            </a:r>
            <a:r>
              <a:rPr lang="en-US" altLang="zh-CN"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a:t>
            </a:r>
            <a:r>
              <a:rPr lang="en-US" altLang="zh-CN" dirty="0">
                <a:latin typeface="黑体" panose="02010609060101010101" pitchFamily="49" charset="-122"/>
                <a:ea typeface="黑体" panose="02010609060101010101" pitchFamily="49" charset="-122"/>
              </a:rPr>
              <a:t>= 0.137</a:t>
            </a:r>
            <a:r>
              <a:rPr lang="zh-CN" altLang="en-US" dirty="0">
                <a:latin typeface="黑体" panose="02010609060101010101" pitchFamily="49" charset="-122"/>
                <a:ea typeface="黑体" panose="02010609060101010101" pitchFamily="49" charset="-122"/>
              </a:rPr>
              <a:t>，表明该事件很可能不是前震。</a:t>
            </a: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711351" y="1654444"/>
            <a:ext cx="10440047" cy="646331"/>
          </a:xfrm>
          <a:prstGeom prst="rect">
            <a:avLst/>
          </a:prstGeom>
          <a:noFill/>
        </p:spPr>
        <p:txBody>
          <a:bodyPr wrap="square" rtlCol="0">
            <a:spAutoFit/>
          </a:bodyPr>
          <a:lstStyle/>
          <a:p>
            <a:r>
              <a:rPr lang="en-US" altLang="zh-CN" dirty="0">
                <a:latin typeface="黑体" panose="02010609060101010101" pitchFamily="49" charset="-122"/>
                <a:ea typeface="黑体" panose="02010609060101010101" pitchFamily="49" charset="-122"/>
              </a:rPr>
              <a:t>CI.TIN</a:t>
            </a:r>
            <a:r>
              <a:rPr lang="zh-CN" altLang="en-US" dirty="0">
                <a:latin typeface="黑体" panose="02010609060101010101" pitchFamily="49" charset="-122"/>
                <a:ea typeface="黑体" panose="02010609060101010101" pitchFamily="49" charset="-122"/>
              </a:rPr>
              <a:t>站点地震</a:t>
            </a:r>
            <a:r>
              <a:rPr lang="en-US" altLang="zh-CN" dirty="0">
                <a:latin typeface="黑体" panose="02010609060101010101" pitchFamily="49" charset="-122"/>
                <a:ea typeface="黑体" panose="02010609060101010101" pitchFamily="49" charset="-122"/>
              </a:rPr>
              <a:t>nn00725272</a:t>
            </a:r>
            <a:r>
              <a:rPr lang="zh-CN" altLang="en-US" dirty="0">
                <a:latin typeface="黑体" panose="02010609060101010101" pitchFamily="49" charset="-122"/>
                <a:ea typeface="黑体" panose="02010609060101010101" pitchFamily="49" charset="-122"/>
              </a:rPr>
              <a:t>的地震图和包络函数，分别对应两个不同的通道。通道</a:t>
            </a:r>
            <a:r>
              <a:rPr lang="en-US" altLang="zh-CN" dirty="0">
                <a:latin typeface="黑体" panose="02010609060101010101" pitchFamily="49" charset="-122"/>
                <a:ea typeface="黑体" panose="02010609060101010101" pitchFamily="49" charset="-122"/>
              </a:rPr>
              <a:t>BHZ</a:t>
            </a:r>
            <a:r>
              <a:rPr lang="zh-CN" altLang="en-US" dirty="0">
                <a:latin typeface="黑体" panose="02010609060101010101" pitchFamily="49" charset="-122"/>
                <a:ea typeface="黑体" panose="02010609060101010101" pitchFamily="49" charset="-122"/>
              </a:rPr>
              <a:t>的</a:t>
            </a:r>
            <a:r>
              <a:rPr lang="en-US" altLang="zh-CN"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值为</a:t>
            </a:r>
            <a:r>
              <a:rPr lang="en-US" altLang="zh-CN" dirty="0">
                <a:latin typeface="黑体" panose="02010609060101010101" pitchFamily="49" charset="-122"/>
                <a:ea typeface="黑体" panose="02010609060101010101" pitchFamily="49" charset="-122"/>
              </a:rPr>
              <a:t>0.068</a:t>
            </a:r>
            <a:r>
              <a:rPr lang="zh-CN" altLang="en-US" dirty="0">
                <a:latin typeface="黑体" panose="02010609060101010101" pitchFamily="49" charset="-122"/>
                <a:ea typeface="黑体" panose="02010609060101010101" pitchFamily="49" charset="-122"/>
              </a:rPr>
              <a:t>（标记为可能不是前震），而通道</a:t>
            </a:r>
            <a:r>
              <a:rPr lang="en-US" altLang="zh-CN" dirty="0">
                <a:latin typeface="黑体" panose="02010609060101010101" pitchFamily="49" charset="-122"/>
                <a:ea typeface="黑体" panose="02010609060101010101" pitchFamily="49" charset="-122"/>
              </a:rPr>
              <a:t>HHZ</a:t>
            </a:r>
            <a:r>
              <a:rPr lang="zh-CN" altLang="en-US" dirty="0">
                <a:latin typeface="黑体" panose="02010609060101010101" pitchFamily="49" charset="-122"/>
                <a:ea typeface="黑体" panose="02010609060101010101" pitchFamily="49" charset="-122"/>
              </a:rPr>
              <a:t>的</a:t>
            </a:r>
            <a:r>
              <a:rPr lang="en-US" altLang="zh-CN" dirty="0">
                <a:latin typeface="黑体" panose="02010609060101010101" pitchFamily="49" charset="-122"/>
                <a:ea typeface="黑体" panose="02010609060101010101" pitchFamily="49" charset="-122"/>
              </a:rPr>
              <a:t>Q</a:t>
            </a:r>
            <a:r>
              <a:rPr lang="zh-CN" altLang="en-US" dirty="0">
                <a:latin typeface="黑体" panose="02010609060101010101" pitchFamily="49" charset="-122"/>
                <a:ea typeface="黑体" panose="02010609060101010101" pitchFamily="49" charset="-122"/>
              </a:rPr>
              <a:t> 值为</a:t>
            </a:r>
            <a:r>
              <a:rPr lang="en-US" altLang="zh-CN" dirty="0">
                <a:latin typeface="黑体" panose="02010609060101010101" pitchFamily="49" charset="-122"/>
                <a:ea typeface="黑体" panose="02010609060101010101" pitchFamily="49" charset="-122"/>
              </a:rPr>
              <a:t>0.452</a:t>
            </a:r>
            <a:r>
              <a:rPr lang="zh-CN" altLang="en-US" dirty="0">
                <a:latin typeface="黑体" panose="02010609060101010101" pitchFamily="49" charset="-122"/>
                <a:ea typeface="黑体" panose="02010609060101010101" pitchFamily="49" charset="-122"/>
              </a:rPr>
              <a:t>（标记为可能是前震）</a:t>
            </a:r>
          </a:p>
        </p:txBody>
      </p:sp>
      <p:pic>
        <p:nvPicPr>
          <p:cNvPr id="2" name="图片 1"/>
          <p:cNvPicPr>
            <a:picLocks noChangeAspect="1"/>
          </p:cNvPicPr>
          <p:nvPr/>
        </p:nvPicPr>
        <p:blipFill>
          <a:blip r:embed="rId3"/>
          <a:stretch>
            <a:fillRect/>
          </a:stretch>
        </p:blipFill>
        <p:spPr>
          <a:xfrm>
            <a:off x="518590" y="2625615"/>
            <a:ext cx="5577410" cy="3036351"/>
          </a:xfrm>
          <a:prstGeom prst="rect">
            <a:avLst/>
          </a:prstGeom>
        </p:spPr>
      </p:pic>
      <p:pic>
        <p:nvPicPr>
          <p:cNvPr id="7" name="图片 6"/>
          <p:cNvPicPr>
            <a:picLocks noChangeAspect="1"/>
          </p:cNvPicPr>
          <p:nvPr/>
        </p:nvPicPr>
        <p:blipFill>
          <a:blip r:embed="rId4"/>
          <a:stretch>
            <a:fillRect/>
          </a:stretch>
        </p:blipFill>
        <p:spPr>
          <a:xfrm>
            <a:off x="6171379" y="2590445"/>
            <a:ext cx="5694859" cy="3106690"/>
          </a:xfrm>
          <a:prstGeom prst="rect">
            <a:avLst/>
          </a:prstGeom>
        </p:spPr>
      </p:pic>
      <p:sp>
        <p:nvSpPr>
          <p:cNvPr id="4" name="文本框 3"/>
          <p:cNvSpPr txBox="1"/>
          <p:nvPr/>
        </p:nvSpPr>
        <p:spPr>
          <a:xfrm>
            <a:off x="656492" y="867938"/>
            <a:ext cx="6096000" cy="461665"/>
          </a:xfrm>
          <a:prstGeom prst="rect">
            <a:avLst/>
          </a:prstGeom>
          <a:noFill/>
        </p:spPr>
        <p:txBody>
          <a:bodyPr wrap="square">
            <a:spAutoFit/>
          </a:bodyPr>
          <a:lstStyle/>
          <a:p>
            <a:pPr algn="l">
              <a:buNone/>
            </a:pPr>
            <a:r>
              <a:rPr lang="zh-CN" altLang="en-US" sz="2400" dirty="0">
                <a:solidFill>
                  <a:srgbClr val="363737"/>
                </a:solidFill>
                <a:effectLst/>
                <a:latin typeface="黑体" panose="02010609060101010101" pitchFamily="49" charset="-122"/>
                <a:ea typeface="黑体" panose="02010609060101010101" pitchFamily="49" charset="-122"/>
              </a:rPr>
              <a:t>即使在单个地震台站，</a:t>
            </a:r>
            <a:r>
              <a:rPr lang="en-US" altLang="zh-CN" sz="2400" dirty="0">
                <a:solidFill>
                  <a:srgbClr val="363737"/>
                </a:solidFill>
                <a:effectLst/>
                <a:latin typeface="黑体" panose="02010609060101010101" pitchFamily="49" charset="-122"/>
                <a:ea typeface="黑体" panose="02010609060101010101" pitchFamily="49" charset="-122"/>
              </a:rPr>
              <a:t>Q </a:t>
            </a:r>
            <a:r>
              <a:rPr lang="zh-CN" altLang="en-US" sz="2400" dirty="0">
                <a:solidFill>
                  <a:srgbClr val="363737"/>
                </a:solidFill>
                <a:effectLst/>
                <a:latin typeface="黑体" panose="02010609060101010101" pitchFamily="49" charset="-122"/>
                <a:ea typeface="黑体" panose="02010609060101010101" pitchFamily="49" charset="-122"/>
              </a:rPr>
              <a:t>值也不是唯一的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9243946" y="780113"/>
            <a:ext cx="2684506" cy="777480"/>
          </a:xfrm>
          <a:prstGeom prst="rect">
            <a:avLst/>
          </a:prstGeom>
        </p:spPr>
      </p:pic>
      <p:pic>
        <p:nvPicPr>
          <p:cNvPr id="3" name="图片 2"/>
          <p:cNvPicPr>
            <a:picLocks noChangeAspect="1"/>
          </p:cNvPicPr>
          <p:nvPr/>
        </p:nvPicPr>
        <p:blipFill>
          <a:blip r:embed="rId4"/>
          <a:stretch>
            <a:fillRect/>
          </a:stretch>
        </p:blipFill>
        <p:spPr>
          <a:xfrm>
            <a:off x="668332" y="2591141"/>
            <a:ext cx="6170130" cy="3616193"/>
          </a:xfrm>
          <a:prstGeom prst="rect">
            <a:avLst/>
          </a:prstGeom>
        </p:spPr>
      </p:pic>
      <p:pic>
        <p:nvPicPr>
          <p:cNvPr id="4" name="图片 3"/>
          <p:cNvPicPr>
            <a:picLocks noChangeAspect="1"/>
          </p:cNvPicPr>
          <p:nvPr/>
        </p:nvPicPr>
        <p:blipFill>
          <a:blip r:embed="rId5"/>
          <a:stretch>
            <a:fillRect/>
          </a:stretch>
        </p:blipFill>
        <p:spPr>
          <a:xfrm>
            <a:off x="668332" y="900195"/>
            <a:ext cx="8575614" cy="1240550"/>
          </a:xfrm>
          <a:prstGeom prst="rect">
            <a:avLst/>
          </a:prstGeom>
        </p:spPr>
      </p:pic>
      <p:pic>
        <p:nvPicPr>
          <p:cNvPr id="10" name="图片 9"/>
          <p:cNvPicPr>
            <a:picLocks noChangeAspect="1"/>
          </p:cNvPicPr>
          <p:nvPr/>
        </p:nvPicPr>
        <p:blipFill>
          <a:blip r:embed="rId6"/>
          <a:stretch>
            <a:fillRect/>
          </a:stretch>
        </p:blipFill>
        <p:spPr>
          <a:xfrm>
            <a:off x="7240821" y="3301214"/>
            <a:ext cx="4429468" cy="1482009"/>
          </a:xfrm>
          <a:prstGeom prst="rect">
            <a:avLst/>
          </a:prstGeom>
        </p:spPr>
      </p:pic>
      <p:sp>
        <p:nvSpPr>
          <p:cNvPr id="8" name="文本框 7"/>
          <p:cNvSpPr txBox="1"/>
          <p:nvPr/>
        </p:nvSpPr>
        <p:spPr>
          <a:xfrm>
            <a:off x="2006634" y="1732640"/>
            <a:ext cx="9663655" cy="646331"/>
          </a:xfrm>
          <a:prstGeom prst="rect">
            <a:avLst/>
          </a:prstGeom>
          <a:noFill/>
        </p:spPr>
        <p:txBody>
          <a:bodyPr wrap="square" rtlCol="0">
            <a:spAutoFit/>
          </a:bodyPr>
          <a:lstStyle/>
          <a:p>
            <a:r>
              <a:rPr lang="zh-CN" altLang="en-US" dirty="0">
                <a:latin typeface="黑体" panose="02010609060101010101" pitchFamily="49" charset="-122"/>
                <a:ea typeface="黑体" panose="02010609060101010101" pitchFamily="49" charset="-122"/>
              </a:rPr>
              <a:t>我们利用多个地震台站分析了</a:t>
            </a:r>
            <a:r>
              <a:rPr lang="en-US" altLang="zh-CN" dirty="0">
                <a:latin typeface="黑体" panose="02010609060101010101" pitchFamily="49" charset="-122"/>
                <a:ea typeface="黑体" panose="02010609060101010101" pitchFamily="49" charset="-122"/>
              </a:rPr>
              <a:t>2019</a:t>
            </a:r>
            <a:r>
              <a:rPr lang="zh-CN" altLang="en-US" dirty="0">
                <a:latin typeface="黑体" panose="02010609060101010101" pitchFamily="49" charset="-122"/>
                <a:ea typeface="黑体" panose="02010609060101010101" pitchFamily="49" charset="-122"/>
              </a:rPr>
              <a:t>年</a:t>
            </a:r>
            <a:r>
              <a:rPr lang="en-US" altLang="zh-CN" dirty="0">
                <a:latin typeface="黑体" panose="02010609060101010101" pitchFamily="49" charset="-122"/>
                <a:ea typeface="黑体" panose="02010609060101010101" pitchFamily="49" charset="-122"/>
              </a:rPr>
              <a:t>Mw7.1</a:t>
            </a:r>
            <a:r>
              <a:rPr lang="zh-CN" altLang="en-US" dirty="0">
                <a:latin typeface="黑体" panose="02010609060101010101" pitchFamily="49" charset="-122"/>
                <a:ea typeface="黑体" panose="02010609060101010101" pitchFamily="49" charset="-122"/>
              </a:rPr>
              <a:t>级里奇克雷斯特地震，该地震被多个地震台站完整记录。我们选取了断裂带周围的地震台站。特别是，我们选择了位于以下位置的三个台站：</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703756" y="1201871"/>
            <a:ext cx="5313718" cy="5121367"/>
          </a:xfrm>
          <a:prstGeom prst="rect">
            <a:avLst/>
          </a:prstGeom>
        </p:spPr>
      </p:pic>
      <p:pic>
        <p:nvPicPr>
          <p:cNvPr id="11" name="图片 10"/>
          <p:cNvPicPr>
            <a:picLocks noChangeAspect="1"/>
          </p:cNvPicPr>
          <p:nvPr/>
        </p:nvPicPr>
        <p:blipFill>
          <a:blip r:embed="rId4"/>
          <a:stretch>
            <a:fillRect/>
          </a:stretch>
        </p:blipFill>
        <p:spPr>
          <a:xfrm>
            <a:off x="6603999" y="1147438"/>
            <a:ext cx="4407877" cy="5175800"/>
          </a:xfrm>
          <a:prstGeom prst="rect">
            <a:avLst/>
          </a:prstGeom>
        </p:spPr>
      </p:pic>
      <p:sp>
        <p:nvSpPr>
          <p:cNvPr id="4" name="文本框 3"/>
          <p:cNvSpPr txBox="1"/>
          <p:nvPr/>
        </p:nvSpPr>
        <p:spPr>
          <a:xfrm>
            <a:off x="1266092" y="630538"/>
            <a:ext cx="2094523" cy="400110"/>
          </a:xfrm>
          <a:prstGeom prst="rect">
            <a:avLst/>
          </a:prstGeom>
          <a:noFill/>
        </p:spPr>
        <p:txBody>
          <a:bodyPr wrap="square">
            <a:spAutoFit/>
          </a:bodyPr>
          <a:lstStyle/>
          <a:p>
            <a:r>
              <a:rPr lang="en-US" altLang="zh-CN" sz="2000" dirty="0">
                <a:latin typeface="黑体" panose="02010609060101010101" pitchFamily="49" charset="-122"/>
                <a:ea typeface="黑体" panose="02010609060101010101" pitchFamily="49" charset="-122"/>
              </a:rPr>
              <a:t>Q</a:t>
            </a:r>
            <a:r>
              <a:rPr lang="zh-CN" altLang="en-US" sz="2000" dirty="0">
                <a:latin typeface="黑体" panose="02010609060101010101" pitchFamily="49" charset="-122"/>
                <a:ea typeface="黑体" panose="02010609060101010101" pitchFamily="49" charset="-122"/>
              </a:rPr>
              <a:t>值本身并不可靠</a:t>
            </a:r>
            <a:endParaRPr lang="en-US" altLang="zh-CN" sz="2000" dirty="0">
              <a:latin typeface="黑体" panose="02010609060101010101" pitchFamily="49" charset="-122"/>
              <a:ea typeface="黑体" panose="02010609060101010101" pitchFamily="49" charset="-122"/>
            </a:endParaRPr>
          </a:p>
        </p:txBody>
      </p:sp>
      <p:sp>
        <p:nvSpPr>
          <p:cNvPr id="7" name="文本框 6"/>
          <p:cNvSpPr txBox="1"/>
          <p:nvPr/>
        </p:nvSpPr>
        <p:spPr>
          <a:xfrm>
            <a:off x="4011762" y="477051"/>
            <a:ext cx="7889789" cy="584775"/>
          </a:xfrm>
          <a:prstGeom prst="rect">
            <a:avLst/>
          </a:prstGeom>
          <a:noFill/>
        </p:spPr>
        <p:txBody>
          <a:bodyPr wrap="square" rtlCol="0">
            <a:spAutoFit/>
          </a:bodyPr>
          <a:lstStyle/>
          <a:p>
            <a:r>
              <a:rPr lang="zh-CN" altLang="en-US" sz="1600" dirty="0">
                <a:latin typeface="黑体" panose="02010609060101010101" pitchFamily="49" charset="-122"/>
                <a:ea typeface="黑体" panose="02010609060101010101" pitchFamily="49" charset="-122"/>
              </a:rPr>
              <a:t>实验复现：根据已发布的信息复制该方法和已发布的结果，然后通过改变假设或将其扩展到其他数据来对该方法进行压力测试</a:t>
            </a:r>
            <a:endParaRPr lang="en-US" altLang="zh-CN" sz="1600" dirty="0">
              <a:latin typeface="黑体" panose="02010609060101010101" pitchFamily="49" charset="-122"/>
              <a:ea typeface="黑体"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502846" y="1188481"/>
            <a:ext cx="11186308" cy="3313109"/>
          </a:xfrm>
          <a:prstGeom prst="rect">
            <a:avLst/>
          </a:prstGeom>
        </p:spPr>
      </p:pic>
      <p:sp>
        <p:nvSpPr>
          <p:cNvPr id="6" name="文本框 5"/>
          <p:cNvSpPr txBox="1"/>
          <p:nvPr/>
        </p:nvSpPr>
        <p:spPr>
          <a:xfrm>
            <a:off x="992553" y="4823325"/>
            <a:ext cx="3415323" cy="1477328"/>
          </a:xfrm>
          <a:prstGeom prst="rect">
            <a:avLst/>
          </a:prstGeom>
          <a:noFill/>
        </p:spPr>
        <p:txBody>
          <a:bodyPr wrap="square">
            <a:spAutoFit/>
          </a:bodyPr>
          <a:lstStyle/>
          <a:p>
            <a:r>
              <a:rPr lang="en-US" altLang="zh-CN" b="0" i="0" dirty="0">
                <a:solidFill>
                  <a:srgbClr val="363737"/>
                </a:solidFill>
                <a:effectLst/>
                <a:latin typeface="黑体" panose="02010609060101010101" pitchFamily="49" charset="-122"/>
                <a:ea typeface="黑体" panose="02010609060101010101" pitchFamily="49" charset="-122"/>
              </a:rPr>
              <a:t>AUC=0.9-1.0:excellent</a:t>
            </a:r>
            <a:br>
              <a:rPr lang="zh-CN" altLang="en-US" dirty="0">
                <a:latin typeface="黑体" panose="02010609060101010101" pitchFamily="49" charset="-122"/>
                <a:ea typeface="黑体" panose="02010609060101010101" pitchFamily="49" charset="-122"/>
              </a:rPr>
            </a:br>
            <a:r>
              <a:rPr lang="en-US" altLang="zh-CN" b="0" i="0" dirty="0">
                <a:solidFill>
                  <a:srgbClr val="363737"/>
                </a:solidFill>
                <a:effectLst/>
                <a:latin typeface="黑体" panose="02010609060101010101" pitchFamily="49" charset="-122"/>
                <a:ea typeface="黑体" panose="02010609060101010101" pitchFamily="49" charset="-122"/>
              </a:rPr>
              <a:t>AUC = 0.8 - 0.9: good</a:t>
            </a:r>
            <a:br>
              <a:rPr lang="en-US" altLang="zh-CN" b="0" i="0" dirty="0">
                <a:solidFill>
                  <a:srgbClr val="363737"/>
                </a:solidFill>
                <a:effectLst/>
                <a:latin typeface="黑体" panose="02010609060101010101" pitchFamily="49" charset="-122"/>
                <a:ea typeface="黑体" panose="02010609060101010101" pitchFamily="49" charset="-122"/>
              </a:rPr>
            </a:br>
            <a:r>
              <a:rPr lang="en-US" altLang="zh-CN" b="0" i="0" dirty="0">
                <a:solidFill>
                  <a:srgbClr val="363737"/>
                </a:solidFill>
                <a:effectLst/>
                <a:latin typeface="黑体" panose="02010609060101010101" pitchFamily="49" charset="-122"/>
                <a:ea typeface="黑体" panose="02010609060101010101" pitchFamily="49" charset="-122"/>
              </a:rPr>
              <a:t>AUC = 0.7 - 0.8: fair</a:t>
            </a:r>
            <a:br>
              <a:rPr lang="en-US" altLang="zh-CN" b="0" i="0" dirty="0">
                <a:solidFill>
                  <a:srgbClr val="363737"/>
                </a:solidFill>
                <a:effectLst/>
                <a:latin typeface="黑体" panose="02010609060101010101" pitchFamily="49" charset="-122"/>
                <a:ea typeface="黑体" panose="02010609060101010101" pitchFamily="49" charset="-122"/>
              </a:rPr>
            </a:br>
            <a:r>
              <a:rPr lang="en-US" altLang="zh-CN" b="0" i="0" dirty="0">
                <a:solidFill>
                  <a:srgbClr val="363737"/>
                </a:solidFill>
                <a:effectLst/>
                <a:latin typeface="黑体" panose="02010609060101010101" pitchFamily="49" charset="-122"/>
                <a:ea typeface="黑体" panose="02010609060101010101" pitchFamily="49" charset="-122"/>
              </a:rPr>
              <a:t>AUC = 0.6 - 0.7: poor</a:t>
            </a:r>
            <a:br>
              <a:rPr lang="en-US" altLang="zh-CN" b="0" i="0" dirty="0">
                <a:solidFill>
                  <a:srgbClr val="363737"/>
                </a:solidFill>
                <a:effectLst/>
                <a:latin typeface="黑体" panose="02010609060101010101" pitchFamily="49" charset="-122"/>
                <a:ea typeface="黑体" panose="02010609060101010101" pitchFamily="49" charset="-122"/>
              </a:rPr>
            </a:br>
            <a:r>
              <a:rPr lang="en-US" altLang="zh-CN" b="0" i="0" dirty="0">
                <a:solidFill>
                  <a:srgbClr val="363737"/>
                </a:solidFill>
                <a:effectLst/>
                <a:latin typeface="黑体" panose="02010609060101010101" pitchFamily="49" charset="-122"/>
                <a:ea typeface="黑体" panose="02010609060101010101" pitchFamily="49" charset="-122"/>
              </a:rPr>
              <a:t>AUC = 0.5 - 0.6: quite bad</a:t>
            </a:r>
            <a:endParaRPr lang="zh-CN" altLang="en-US" dirty="0">
              <a:latin typeface="黑体" panose="02010609060101010101" pitchFamily="49" charset="-122"/>
              <a:ea typeface="黑体" panose="02010609060101010101" pitchFamily="49" charset="-122"/>
            </a:endParaRPr>
          </a:p>
        </p:txBody>
      </p:sp>
      <p:sp>
        <p:nvSpPr>
          <p:cNvPr id="8" name="文本框 7"/>
          <p:cNvSpPr txBox="1"/>
          <p:nvPr/>
        </p:nvSpPr>
        <p:spPr>
          <a:xfrm>
            <a:off x="5251941" y="4961824"/>
            <a:ext cx="6096000" cy="1200329"/>
          </a:xfrm>
          <a:prstGeom prst="rect">
            <a:avLst/>
          </a:prstGeom>
          <a:noFill/>
        </p:spPr>
        <p:txBody>
          <a:bodyPr wrap="square">
            <a:spAutoFit/>
          </a:bodyPr>
          <a:lstStyle/>
          <a:p>
            <a:r>
              <a:rPr lang="zh-CN" altLang="en-US" dirty="0">
                <a:latin typeface="黑体" panose="02010609060101010101" pitchFamily="49" charset="-122"/>
                <a:ea typeface="黑体" panose="02010609060101010101" pitchFamily="49" charset="-122"/>
              </a:rPr>
              <a:t>图</a:t>
            </a:r>
            <a:r>
              <a:rPr lang="en-US" altLang="zh-CN" dirty="0">
                <a:latin typeface="黑体" panose="02010609060101010101" pitchFamily="49" charset="-122"/>
                <a:ea typeface="黑体" panose="02010609060101010101" pitchFamily="49" charset="-122"/>
              </a:rPr>
              <a:t>1</a:t>
            </a:r>
            <a:r>
              <a:rPr lang="zh-CN" altLang="en-US" dirty="0">
                <a:latin typeface="黑体" panose="02010609060101010101" pitchFamily="49" charset="-122"/>
                <a:ea typeface="黑体" panose="02010609060101010101" pitchFamily="49" charset="-122"/>
              </a:rPr>
              <a:t>原地震事件；图</a:t>
            </a:r>
            <a:r>
              <a:rPr lang="en-US" altLang="zh-CN" dirty="0">
                <a:latin typeface="黑体" panose="02010609060101010101" pitchFamily="49" charset="-122"/>
                <a:ea typeface="黑体" panose="02010609060101010101" pitchFamily="49" charset="-122"/>
              </a:rPr>
              <a:t>2</a:t>
            </a:r>
            <a:r>
              <a:rPr lang="zh-CN" altLang="en-US" dirty="0">
                <a:latin typeface="黑体" panose="02010609060101010101" pitchFamily="49" charset="-122"/>
                <a:ea typeface="黑体" panose="02010609060101010101" pitchFamily="49" charset="-122"/>
              </a:rPr>
              <a:t>结果复现</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图</a:t>
            </a:r>
            <a:r>
              <a:rPr lang="en-US" altLang="zh-CN" dirty="0">
                <a:latin typeface="黑体" panose="02010609060101010101" pitchFamily="49" charset="-122"/>
                <a:ea typeface="黑体" panose="02010609060101010101" pitchFamily="49" charset="-122"/>
              </a:rPr>
              <a:t>3 2015</a:t>
            </a:r>
            <a:r>
              <a:rPr lang="zh-CN" altLang="en-US" dirty="0">
                <a:latin typeface="黑体" panose="02010609060101010101" pitchFamily="49" charset="-122"/>
                <a:ea typeface="黑体" panose="02010609060101010101" pitchFamily="49" charset="-122"/>
              </a:rPr>
              <a:t>年</a:t>
            </a:r>
            <a:r>
              <a:rPr lang="en-US" altLang="zh-CN" dirty="0">
                <a:latin typeface="黑体" panose="02010609060101010101" pitchFamily="49" charset="-122"/>
                <a:ea typeface="黑体" panose="02010609060101010101" pitchFamily="49" charset="-122"/>
              </a:rPr>
              <a:t>1</a:t>
            </a:r>
            <a:r>
              <a:rPr lang="zh-CN" altLang="en-US" dirty="0">
                <a:latin typeface="黑体" panose="02010609060101010101" pitchFamily="49" charset="-122"/>
                <a:ea typeface="黑体" panose="02010609060101010101" pitchFamily="49" charset="-122"/>
              </a:rPr>
              <a:t>月</a:t>
            </a:r>
            <a:r>
              <a:rPr lang="en-US" altLang="zh-CN" dirty="0">
                <a:latin typeface="黑体" panose="02010609060101010101" pitchFamily="49" charset="-122"/>
                <a:ea typeface="黑体" panose="02010609060101010101" pitchFamily="49" charset="-122"/>
              </a:rPr>
              <a:t>1</a:t>
            </a:r>
            <a:r>
              <a:rPr lang="zh-CN" altLang="en-US" dirty="0">
                <a:latin typeface="黑体" panose="02010609060101010101" pitchFamily="49" charset="-122"/>
                <a:ea typeface="黑体" panose="02010609060101010101" pitchFamily="49" charset="-122"/>
              </a:rPr>
              <a:t>日至</a:t>
            </a:r>
            <a:r>
              <a:rPr lang="en-US" altLang="zh-CN" dirty="0">
                <a:latin typeface="黑体" panose="02010609060101010101" pitchFamily="49" charset="-122"/>
                <a:ea typeface="黑体" panose="02010609060101010101" pitchFamily="49" charset="-122"/>
              </a:rPr>
              <a:t>2023</a:t>
            </a:r>
            <a:r>
              <a:rPr lang="zh-CN" altLang="en-US" dirty="0">
                <a:latin typeface="黑体" panose="02010609060101010101" pitchFamily="49" charset="-122"/>
                <a:ea typeface="黑体" panose="02010609060101010101" pitchFamily="49" charset="-122"/>
              </a:rPr>
              <a:t>年</a:t>
            </a:r>
            <a:r>
              <a:rPr lang="en-US" altLang="zh-CN" dirty="0">
                <a:latin typeface="黑体" panose="02010609060101010101" pitchFamily="49" charset="-122"/>
                <a:ea typeface="黑体" panose="02010609060101010101" pitchFamily="49" charset="-122"/>
              </a:rPr>
              <a:t>1</a:t>
            </a:r>
            <a:r>
              <a:rPr lang="zh-CN" altLang="en-US" dirty="0">
                <a:latin typeface="黑体" panose="02010609060101010101" pitchFamily="49" charset="-122"/>
                <a:ea typeface="黑体" panose="02010609060101010101" pitchFamily="49" charset="-122"/>
              </a:rPr>
              <a:t>月</a:t>
            </a:r>
            <a:r>
              <a:rPr lang="en-US" altLang="zh-CN" dirty="0">
                <a:latin typeface="黑体" panose="02010609060101010101" pitchFamily="49" charset="-122"/>
                <a:ea typeface="黑体" panose="02010609060101010101" pitchFamily="49" charset="-122"/>
              </a:rPr>
              <a:t>1</a:t>
            </a:r>
            <a:r>
              <a:rPr lang="zh-CN" altLang="en-US" dirty="0">
                <a:latin typeface="黑体" panose="02010609060101010101" pitchFamily="49" charset="-122"/>
                <a:ea typeface="黑体" panose="02010609060101010101" pitchFamily="49" charset="-122"/>
              </a:rPr>
              <a:t>日有数据的候选地震事件</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图</a:t>
            </a:r>
            <a:r>
              <a:rPr lang="en-US" altLang="zh-CN" dirty="0">
                <a:latin typeface="黑体" panose="02010609060101010101" pitchFamily="49" charset="-122"/>
                <a:ea typeface="黑体" panose="02010609060101010101" pitchFamily="49" charset="-122"/>
              </a:rPr>
              <a:t>4 2011-01-01and2025-01-01</a:t>
            </a:r>
            <a:r>
              <a:rPr lang="zh-CN" altLang="en-US" dirty="0">
                <a:latin typeface="黑体" panose="02010609060101010101" pitchFamily="49" charset="-122"/>
                <a:ea typeface="黑体" panose="02010609060101010101" pitchFamily="49" charset="-122"/>
              </a:rPr>
              <a:t>期间</a:t>
            </a:r>
            <a:endParaRPr lang="en-US" altLang="zh-CN" dirty="0">
              <a:latin typeface="黑体" panose="02010609060101010101" pitchFamily="49" charset="-122"/>
              <a:ea typeface="黑体" panose="02010609060101010101" pitchFamily="49" charset="-122"/>
            </a:endParaRPr>
          </a:p>
          <a:p>
            <a:r>
              <a:rPr lang="zh-CN" altLang="en-US" dirty="0">
                <a:solidFill>
                  <a:srgbClr val="363737"/>
                </a:solidFill>
                <a:effectLst/>
                <a:latin typeface="黑体" panose="02010609060101010101" pitchFamily="49" charset="-122"/>
                <a:ea typeface="黑体" panose="02010609060101010101" pitchFamily="49" charset="-122"/>
              </a:rPr>
              <a:t>图</a:t>
            </a:r>
            <a:r>
              <a:rPr lang="en-US" altLang="zh-CN" dirty="0">
                <a:solidFill>
                  <a:srgbClr val="363737"/>
                </a:solidFill>
                <a:effectLst/>
                <a:latin typeface="黑体" panose="02010609060101010101" pitchFamily="49" charset="-122"/>
                <a:ea typeface="黑体" panose="02010609060101010101" pitchFamily="49" charset="-122"/>
              </a:rPr>
              <a:t>5 2000</a:t>
            </a:r>
            <a:r>
              <a:rPr lang="zh-CN" altLang="en-US" dirty="0">
                <a:solidFill>
                  <a:srgbClr val="363737"/>
                </a:solidFill>
                <a:effectLst/>
                <a:latin typeface="黑体" panose="02010609060101010101" pitchFamily="49" charset="-122"/>
                <a:ea typeface="黑体" panose="02010609060101010101" pitchFamily="49" charset="-122"/>
              </a:rPr>
              <a:t>年以来全球所有符合要求的事件</a:t>
            </a:r>
            <a:endParaRPr lang="en-US" altLang="zh-CN" dirty="0">
              <a:solidFill>
                <a:srgbClr val="363737"/>
              </a:solidFill>
              <a:effectLst/>
              <a:latin typeface="黑体" panose="02010609060101010101" pitchFamily="49" charset="-122"/>
              <a:ea typeface="黑体" panose="02010609060101010101"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908542" y="1089634"/>
            <a:ext cx="8217326" cy="4381134"/>
          </a:xfrm>
          <a:prstGeom prst="rect">
            <a:avLst/>
          </a:prstGeom>
        </p:spPr>
      </p:pic>
      <p:pic>
        <p:nvPicPr>
          <p:cNvPr id="4" name="图片 3"/>
          <p:cNvPicPr>
            <a:picLocks noChangeAspect="1"/>
          </p:cNvPicPr>
          <p:nvPr/>
        </p:nvPicPr>
        <p:blipFill>
          <a:blip r:embed="rId3"/>
          <a:stretch>
            <a:fillRect/>
          </a:stretch>
        </p:blipFill>
        <p:spPr>
          <a:xfrm>
            <a:off x="908542" y="5380829"/>
            <a:ext cx="5921266" cy="1056426"/>
          </a:xfrm>
          <a:prstGeom prst="rect">
            <a:avLst/>
          </a:prstGeom>
        </p:spPr>
      </p:pic>
      <p:pic>
        <p:nvPicPr>
          <p:cNvPr id="3" name="图片 2"/>
          <p:cNvPicPr>
            <a:picLocks noChangeAspect="1"/>
          </p:cNvPicPr>
          <p:nvPr/>
        </p:nvPicPr>
        <p:blipFill>
          <a:blip r:embed="rId4"/>
          <a:stretch>
            <a:fillRect/>
          </a:stretch>
        </p:blipFill>
        <p:spPr>
          <a:xfrm>
            <a:off x="9220499" y="2251140"/>
            <a:ext cx="2684506" cy="777480"/>
          </a:xfrm>
          <a:prstGeom prst="rect">
            <a:avLst/>
          </a:prstGeom>
        </p:spPr>
      </p:pic>
      <p:sp>
        <p:nvSpPr>
          <p:cNvPr id="5" name="矩形 4"/>
          <p:cNvSpPr/>
          <p:nvPr/>
        </p:nvSpPr>
        <p:spPr>
          <a:xfrm flipV="1">
            <a:off x="10644555" y="2413595"/>
            <a:ext cx="1237005" cy="43901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263889" y="3429000"/>
            <a:ext cx="2745701" cy="1477328"/>
          </a:xfrm>
          <a:prstGeom prst="rect">
            <a:avLst/>
          </a:prstGeom>
          <a:noFill/>
        </p:spPr>
        <p:txBody>
          <a:bodyPr wrap="square">
            <a:spAutoFit/>
          </a:bodyPr>
          <a:lstStyle/>
          <a:p>
            <a:r>
              <a:rPr lang="en-US" altLang="zh-CN" b="1" i="0" dirty="0">
                <a:solidFill>
                  <a:srgbClr val="363737"/>
                </a:solidFill>
                <a:effectLst/>
                <a:latin typeface="黑体" panose="02010609060101010101" pitchFamily="49" charset="-122"/>
                <a:ea typeface="黑体" panose="02010609060101010101" pitchFamily="49" charset="-122"/>
              </a:rPr>
              <a:t>Q_1</a:t>
            </a:r>
            <a:r>
              <a:rPr lang="zh-CN" altLang="en-US" b="0" i="0" dirty="0">
                <a:solidFill>
                  <a:srgbClr val="363737"/>
                </a:solidFill>
                <a:effectLst/>
                <a:latin typeface="黑体" panose="02010609060101010101" pitchFamily="49" charset="-122"/>
                <a:ea typeface="黑体" panose="02010609060101010101" pitchFamily="49" charset="-122"/>
              </a:rPr>
              <a:t> 旨在衡量地震前后地震噪声水平的变化，其理念是：即使发生了强烈的余震，噪声水平恢复到较低水平也是一个预警信号</a:t>
            </a:r>
            <a:endParaRPr lang="zh-CN" altLang="en-US" dirty="0">
              <a:latin typeface="黑体" panose="02010609060101010101" pitchFamily="49" charset="-122"/>
              <a:ea typeface="黑体" panose="02010609060101010101" pitchFamily="49"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692134" y="720072"/>
            <a:ext cx="8161089" cy="4293972"/>
          </a:xfrm>
          <a:prstGeom prst="rect">
            <a:avLst/>
          </a:prstGeom>
        </p:spPr>
      </p:pic>
      <p:pic>
        <p:nvPicPr>
          <p:cNvPr id="5" name="图片 4"/>
          <p:cNvPicPr>
            <a:picLocks noChangeAspect="1"/>
          </p:cNvPicPr>
          <p:nvPr/>
        </p:nvPicPr>
        <p:blipFill>
          <a:blip r:embed="rId4"/>
          <a:stretch>
            <a:fillRect/>
          </a:stretch>
        </p:blipFill>
        <p:spPr>
          <a:xfrm>
            <a:off x="1012673" y="5070469"/>
            <a:ext cx="6246181" cy="1556760"/>
          </a:xfrm>
          <a:prstGeom prst="rect">
            <a:avLst/>
          </a:prstGeom>
        </p:spPr>
      </p:pic>
      <p:sp>
        <p:nvSpPr>
          <p:cNvPr id="4" name="文本框 3"/>
          <p:cNvSpPr txBox="1"/>
          <p:nvPr/>
        </p:nvSpPr>
        <p:spPr>
          <a:xfrm>
            <a:off x="8972061" y="1278990"/>
            <a:ext cx="2977662" cy="923330"/>
          </a:xfrm>
          <a:prstGeom prst="rect">
            <a:avLst/>
          </a:prstGeom>
          <a:noFill/>
        </p:spPr>
        <p:txBody>
          <a:bodyPr wrap="square">
            <a:spAutoFit/>
          </a:bodyPr>
          <a:lstStyle/>
          <a:p>
            <a:r>
              <a:rPr lang="zh-CN" altLang="en-US" b="0" i="0" dirty="0">
                <a:solidFill>
                  <a:srgbClr val="363737"/>
                </a:solidFill>
                <a:effectLst/>
                <a:latin typeface="黑体" panose="02010609060101010101" pitchFamily="49" charset="-122"/>
                <a:ea typeface="黑体" panose="02010609060101010101" pitchFamily="49" charset="-122"/>
              </a:rPr>
              <a:t>最初</a:t>
            </a:r>
            <a:r>
              <a:rPr lang="en-US" altLang="zh-CN" b="0" i="0" dirty="0">
                <a:solidFill>
                  <a:srgbClr val="363737"/>
                </a:solidFill>
                <a:effectLst/>
                <a:latin typeface="黑体" panose="02010609060101010101" pitchFamily="49" charset="-122"/>
                <a:ea typeface="黑体" panose="02010609060101010101" pitchFamily="49" charset="-122"/>
              </a:rPr>
              <a:t>45</a:t>
            </a:r>
            <a:r>
              <a:rPr lang="zh-CN" altLang="en-US" b="0" i="0" dirty="0">
                <a:solidFill>
                  <a:srgbClr val="363737"/>
                </a:solidFill>
                <a:effectLst/>
                <a:latin typeface="黑体" panose="02010609060101010101" pitchFamily="49" charset="-122"/>
                <a:ea typeface="黑体" panose="02010609060101010101" pitchFamily="49" charset="-122"/>
              </a:rPr>
              <a:t>分钟内记录到的强余震越多，该地震就越有可能成为更大地震的前震。</a:t>
            </a:r>
            <a:endParaRPr lang="zh-CN" altLang="en-US" dirty="0">
              <a:latin typeface="黑体" panose="02010609060101010101" pitchFamily="49" charset="-122"/>
              <a:ea typeface="黑体" panose="02010609060101010101" pitchFamily="49" charset="-122"/>
            </a:endParaRPr>
          </a:p>
        </p:txBody>
      </p:sp>
      <p:sp>
        <p:nvSpPr>
          <p:cNvPr id="7" name="文本框 6"/>
          <p:cNvSpPr txBox="1"/>
          <p:nvPr/>
        </p:nvSpPr>
        <p:spPr>
          <a:xfrm>
            <a:off x="9155722" y="2629824"/>
            <a:ext cx="2610339" cy="2308324"/>
          </a:xfrm>
          <a:prstGeom prst="rect">
            <a:avLst/>
          </a:prstGeom>
          <a:noFill/>
        </p:spPr>
        <p:txBody>
          <a:bodyPr wrap="square">
            <a:spAutoFit/>
          </a:bodyPr>
          <a:lstStyle/>
          <a:p>
            <a:r>
              <a:rPr lang="zh-CN" altLang="en-US" i="0" dirty="0">
                <a:solidFill>
                  <a:srgbClr val="363737"/>
                </a:solidFill>
                <a:effectLst/>
                <a:latin typeface="黑体" panose="02010609060101010101" pitchFamily="49" charset="-122"/>
                <a:ea typeface="黑体" panose="02010609060101010101" pitchFamily="49" charset="-122"/>
              </a:rPr>
              <a:t>在最大的数据集（包含 </a:t>
            </a:r>
            <a:r>
              <a:rPr lang="en-US" altLang="zh-CN" i="0" dirty="0">
                <a:solidFill>
                  <a:srgbClr val="363737"/>
                </a:solidFill>
                <a:effectLst/>
                <a:latin typeface="黑体" panose="02010609060101010101" pitchFamily="49" charset="-122"/>
                <a:ea typeface="黑体" panose="02010609060101010101" pitchFamily="49" charset="-122"/>
              </a:rPr>
              <a:t>863</a:t>
            </a:r>
            <a:r>
              <a:rPr lang="zh-CN" altLang="en-US" i="0" dirty="0">
                <a:solidFill>
                  <a:srgbClr val="363737"/>
                </a:solidFill>
                <a:effectLst/>
                <a:latin typeface="黑体" panose="02010609060101010101" pitchFamily="49" charset="-122"/>
                <a:ea typeface="黑体" panose="02010609060101010101" pitchFamily="49" charset="-122"/>
              </a:rPr>
              <a:t>次地震）中，有</a:t>
            </a:r>
            <a:r>
              <a:rPr lang="en-US" altLang="zh-CN" i="0" dirty="0">
                <a:solidFill>
                  <a:srgbClr val="363737"/>
                </a:solidFill>
                <a:effectLst/>
                <a:latin typeface="黑体" panose="02010609060101010101" pitchFamily="49" charset="-122"/>
                <a:ea typeface="黑体" panose="02010609060101010101" pitchFamily="49" charset="-122"/>
              </a:rPr>
              <a:t>232</a:t>
            </a:r>
            <a:r>
              <a:rPr lang="zh-CN" altLang="en-US" i="0" dirty="0">
                <a:solidFill>
                  <a:srgbClr val="363737"/>
                </a:solidFill>
                <a:effectLst/>
                <a:latin typeface="黑体" panose="02010609060101010101" pitchFamily="49" charset="-122"/>
                <a:ea typeface="黑体" panose="02010609060101010101" pitchFamily="49" charset="-122"/>
              </a:rPr>
              <a:t>次（约占</a:t>
            </a:r>
            <a:r>
              <a:rPr lang="en-US" altLang="zh-CN" i="0" dirty="0">
                <a:solidFill>
                  <a:srgbClr val="363737"/>
                </a:solidFill>
                <a:effectLst/>
                <a:latin typeface="黑体" panose="02010609060101010101" pitchFamily="49" charset="-122"/>
                <a:ea typeface="黑体" panose="02010609060101010101" pitchFamily="49" charset="-122"/>
              </a:rPr>
              <a:t>26.9%</a:t>
            </a:r>
            <a:r>
              <a:rPr lang="zh-CN" altLang="en-US" i="0" dirty="0">
                <a:solidFill>
                  <a:srgbClr val="363737"/>
                </a:solidFill>
                <a:effectLst/>
                <a:latin typeface="黑体" panose="02010609060101010101" pitchFamily="49" charset="-122"/>
                <a:ea typeface="黑体" panose="02010609060101010101" pitchFamily="49" charset="-122"/>
              </a:rPr>
              <a:t>）的</a:t>
            </a:r>
            <a:r>
              <a:rPr lang="en-US" altLang="zh-CN" i="0" dirty="0">
                <a:solidFill>
                  <a:srgbClr val="363737"/>
                </a:solidFill>
                <a:effectLst/>
                <a:latin typeface="黑体" panose="02010609060101010101" pitchFamily="49" charset="-122"/>
                <a:ea typeface="黑体" panose="02010609060101010101" pitchFamily="49" charset="-122"/>
              </a:rPr>
              <a:t>Q</a:t>
            </a:r>
            <a:r>
              <a:rPr lang="zh-CN" altLang="en-US" i="0" dirty="0">
                <a:solidFill>
                  <a:srgbClr val="363737"/>
                </a:solidFill>
                <a:effectLst/>
                <a:latin typeface="黑体" panose="02010609060101010101" pitchFamily="49" charset="-122"/>
                <a:ea typeface="黑体" panose="02010609060101010101" pitchFamily="49" charset="-122"/>
              </a:rPr>
              <a:t>值为</a:t>
            </a:r>
            <a:r>
              <a:rPr lang="en-US" altLang="zh-CN" i="0" dirty="0">
                <a:solidFill>
                  <a:srgbClr val="363737"/>
                </a:solidFill>
                <a:effectLst/>
                <a:latin typeface="黑体" panose="02010609060101010101" pitchFamily="49" charset="-122"/>
                <a:ea typeface="黑体" panose="02010609060101010101" pitchFamily="49" charset="-122"/>
              </a:rPr>
              <a:t>0</a:t>
            </a:r>
            <a:r>
              <a:rPr lang="zh-CN" altLang="en-US" i="0" dirty="0">
                <a:solidFill>
                  <a:srgbClr val="363737"/>
                </a:solidFill>
                <a:effectLst/>
                <a:latin typeface="黑体" panose="02010609060101010101" pitchFamily="49" charset="-122"/>
                <a:ea typeface="黑体" panose="02010609060101010101" pitchFamily="49" charset="-122"/>
              </a:rPr>
              <a:t>。 而在已识别的</a:t>
            </a:r>
            <a:r>
              <a:rPr lang="en-US" altLang="zh-CN" i="0" dirty="0">
                <a:solidFill>
                  <a:srgbClr val="363737"/>
                </a:solidFill>
                <a:effectLst/>
                <a:latin typeface="黑体" panose="02010609060101010101" pitchFamily="49" charset="-122"/>
                <a:ea typeface="黑体" panose="02010609060101010101" pitchFamily="49" charset="-122"/>
              </a:rPr>
              <a:t>61</a:t>
            </a:r>
            <a:r>
              <a:rPr lang="zh-CN" altLang="en-US" i="0" dirty="0">
                <a:solidFill>
                  <a:srgbClr val="363737"/>
                </a:solidFill>
                <a:effectLst/>
                <a:latin typeface="黑体" panose="02010609060101010101" pitchFamily="49" charset="-122"/>
                <a:ea typeface="黑体" panose="02010609060101010101" pitchFamily="49" charset="-122"/>
              </a:rPr>
              <a:t>次前震中，只有</a:t>
            </a:r>
            <a:r>
              <a:rPr lang="en-US" altLang="zh-CN" i="0" dirty="0">
                <a:solidFill>
                  <a:srgbClr val="363737"/>
                </a:solidFill>
                <a:effectLst/>
                <a:latin typeface="黑体" panose="02010609060101010101" pitchFamily="49" charset="-122"/>
                <a:ea typeface="黑体" panose="02010609060101010101" pitchFamily="49" charset="-122"/>
              </a:rPr>
              <a:t>6</a:t>
            </a:r>
            <a:r>
              <a:rPr lang="zh-CN" altLang="en-US" i="0" dirty="0">
                <a:solidFill>
                  <a:srgbClr val="363737"/>
                </a:solidFill>
                <a:effectLst/>
                <a:latin typeface="黑体" panose="02010609060101010101" pitchFamily="49" charset="-122"/>
                <a:ea typeface="黑体" panose="02010609060101010101" pitchFamily="49" charset="-122"/>
              </a:rPr>
              <a:t>次的</a:t>
            </a:r>
            <a:r>
              <a:rPr lang="en-US" altLang="zh-CN" i="0" dirty="0">
                <a:solidFill>
                  <a:srgbClr val="363737"/>
                </a:solidFill>
                <a:effectLst/>
                <a:latin typeface="黑体" panose="02010609060101010101" pitchFamily="49" charset="-122"/>
                <a:ea typeface="黑体" panose="02010609060101010101" pitchFamily="49" charset="-122"/>
              </a:rPr>
              <a:t>Q</a:t>
            </a:r>
            <a:r>
              <a:rPr lang="zh-CN" altLang="en-US" i="0" dirty="0">
                <a:solidFill>
                  <a:srgbClr val="363737"/>
                </a:solidFill>
                <a:effectLst/>
                <a:latin typeface="黑体" panose="02010609060101010101" pitchFamily="49" charset="-122"/>
                <a:ea typeface="黑体" panose="02010609060101010101" pitchFamily="49" charset="-122"/>
              </a:rPr>
              <a:t>值为</a:t>
            </a:r>
            <a:r>
              <a:rPr lang="en-US" altLang="zh-CN" i="0" dirty="0">
                <a:solidFill>
                  <a:srgbClr val="363737"/>
                </a:solidFill>
                <a:effectLst/>
                <a:latin typeface="黑体" panose="02010609060101010101" pitchFamily="49" charset="-122"/>
                <a:ea typeface="黑体" panose="02010609060101010101" pitchFamily="49" charset="-122"/>
              </a:rPr>
              <a:t>0</a:t>
            </a:r>
            <a:r>
              <a:rPr lang="zh-CN" altLang="en-US" i="0" dirty="0">
                <a:solidFill>
                  <a:srgbClr val="363737"/>
                </a:solidFill>
                <a:effectLst/>
                <a:latin typeface="黑体" panose="02010609060101010101" pitchFamily="49" charset="-122"/>
                <a:ea typeface="黑体" panose="02010609060101010101" pitchFamily="49" charset="-122"/>
              </a:rPr>
              <a:t>。因此，在</a:t>
            </a:r>
            <a:r>
              <a:rPr lang="en-US" altLang="zh-CN" i="0" dirty="0">
                <a:solidFill>
                  <a:srgbClr val="363737"/>
                </a:solidFill>
                <a:effectLst/>
                <a:latin typeface="黑体" panose="02010609060101010101" pitchFamily="49" charset="-122"/>
                <a:ea typeface="黑体" panose="02010609060101010101" pitchFamily="49" charset="-122"/>
              </a:rPr>
              <a:t>232</a:t>
            </a:r>
            <a:r>
              <a:rPr lang="zh-CN" altLang="en-US" i="0" dirty="0">
                <a:solidFill>
                  <a:srgbClr val="363737"/>
                </a:solidFill>
                <a:effectLst/>
                <a:latin typeface="黑体" panose="02010609060101010101" pitchFamily="49" charset="-122"/>
                <a:ea typeface="黑体" panose="02010609060101010101" pitchFamily="49" charset="-122"/>
              </a:rPr>
              <a:t>次</a:t>
            </a:r>
            <a:r>
              <a:rPr lang="en-US" altLang="zh-CN" i="0" dirty="0">
                <a:solidFill>
                  <a:srgbClr val="363737"/>
                </a:solidFill>
                <a:effectLst/>
                <a:latin typeface="黑体" panose="02010609060101010101" pitchFamily="49" charset="-122"/>
                <a:ea typeface="黑体" panose="02010609060101010101" pitchFamily="49" charset="-122"/>
              </a:rPr>
              <a:t>Q</a:t>
            </a:r>
            <a:r>
              <a:rPr lang="zh-CN" altLang="en-US" i="0" dirty="0">
                <a:solidFill>
                  <a:srgbClr val="363737"/>
                </a:solidFill>
                <a:effectLst/>
                <a:latin typeface="黑体" panose="02010609060101010101" pitchFamily="49" charset="-122"/>
                <a:ea typeface="黑体" panose="02010609060101010101" pitchFamily="49" charset="-122"/>
              </a:rPr>
              <a:t>值为</a:t>
            </a:r>
            <a:r>
              <a:rPr lang="en-US" altLang="zh-CN" i="0" dirty="0">
                <a:solidFill>
                  <a:srgbClr val="363737"/>
                </a:solidFill>
                <a:effectLst/>
                <a:latin typeface="黑体" panose="02010609060101010101" pitchFamily="49" charset="-122"/>
                <a:ea typeface="黑体" panose="02010609060101010101" pitchFamily="49" charset="-122"/>
              </a:rPr>
              <a:t>0</a:t>
            </a:r>
            <a:r>
              <a:rPr lang="zh-CN" altLang="en-US" i="0" dirty="0">
                <a:solidFill>
                  <a:srgbClr val="363737"/>
                </a:solidFill>
                <a:effectLst/>
                <a:latin typeface="黑体" panose="02010609060101010101" pitchFamily="49" charset="-122"/>
                <a:ea typeface="黑体" panose="02010609060101010101" pitchFamily="49" charset="-122"/>
              </a:rPr>
              <a:t>的地震中，只有</a:t>
            </a:r>
            <a:r>
              <a:rPr lang="en-US" altLang="zh-CN" i="0" dirty="0">
                <a:solidFill>
                  <a:srgbClr val="363737"/>
                </a:solidFill>
                <a:effectLst/>
                <a:latin typeface="黑体" panose="02010609060101010101" pitchFamily="49" charset="-122"/>
                <a:ea typeface="黑体" panose="02010609060101010101" pitchFamily="49" charset="-122"/>
              </a:rPr>
              <a:t>6</a:t>
            </a:r>
            <a:r>
              <a:rPr lang="zh-CN" altLang="en-US" i="0" dirty="0">
                <a:solidFill>
                  <a:srgbClr val="363737"/>
                </a:solidFill>
                <a:effectLst/>
                <a:latin typeface="黑体" panose="02010609060101010101" pitchFamily="49" charset="-122"/>
                <a:ea typeface="黑体" panose="02010609060101010101" pitchFamily="49" charset="-122"/>
              </a:rPr>
              <a:t>次是前震。</a:t>
            </a:r>
            <a:endParaRPr lang="zh-CN" altLang="en-US" dirty="0">
              <a:latin typeface="黑体" panose="02010609060101010101" pitchFamily="49" charset="-122"/>
              <a:ea typeface="黑体" panose="02010609060101010101" pitchFamily="49" charset="-122"/>
            </a:endParaRPr>
          </a:p>
        </p:txBody>
      </p:sp>
      <p:sp>
        <p:nvSpPr>
          <p:cNvPr id="9" name="文本框 8"/>
          <p:cNvSpPr txBox="1"/>
          <p:nvPr/>
        </p:nvSpPr>
        <p:spPr>
          <a:xfrm>
            <a:off x="9155722" y="5193976"/>
            <a:ext cx="2676770" cy="923330"/>
          </a:xfrm>
          <a:prstGeom prst="rect">
            <a:avLst/>
          </a:prstGeom>
          <a:noFill/>
        </p:spPr>
        <p:txBody>
          <a:bodyPr wrap="square">
            <a:spAutoFit/>
          </a:bodyPr>
          <a:lstStyle/>
          <a:p>
            <a:r>
              <a:rPr lang="zh-CN" altLang="en-US" i="0" dirty="0">
                <a:solidFill>
                  <a:srgbClr val="363737"/>
                </a:solidFill>
                <a:effectLst/>
                <a:latin typeface="黑体" panose="02010609060101010101" pitchFamily="49" charset="-122"/>
                <a:ea typeface="黑体" panose="02010609060101010101" pitchFamily="49" charset="-122"/>
              </a:rPr>
              <a:t>这些事件在主震发生后的</a:t>
            </a:r>
            <a:r>
              <a:rPr lang="en-US" altLang="zh-CN" i="0" dirty="0">
                <a:solidFill>
                  <a:srgbClr val="363737"/>
                </a:solidFill>
                <a:effectLst/>
                <a:latin typeface="黑体" panose="02010609060101010101" pitchFamily="49" charset="-122"/>
                <a:ea typeface="黑体" panose="02010609060101010101" pitchFamily="49" charset="-122"/>
              </a:rPr>
              <a:t>45</a:t>
            </a:r>
            <a:r>
              <a:rPr lang="zh-CN" altLang="en-US" i="0" dirty="0">
                <a:solidFill>
                  <a:srgbClr val="363737"/>
                </a:solidFill>
                <a:effectLst/>
                <a:latin typeface="黑体" panose="02010609060101010101" pitchFamily="49" charset="-122"/>
                <a:ea typeface="黑体" panose="02010609060101010101" pitchFamily="49" charset="-122"/>
              </a:rPr>
              <a:t>分钟内没有发生任何明显较大的余震</a:t>
            </a:r>
            <a:endParaRPr lang="zh-CN" altLang="en-US" dirty="0">
              <a:latin typeface="黑体" panose="02010609060101010101" pitchFamily="49" charset="-122"/>
              <a:ea typeface="黑体" panose="02010609060101010101" pitchFamily="49"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986019" y="1283426"/>
            <a:ext cx="10705797" cy="646331"/>
          </a:xfrm>
          <a:prstGeom prst="rect">
            <a:avLst/>
          </a:prstGeom>
          <a:noFill/>
        </p:spPr>
        <p:txBody>
          <a:bodyPr wrap="square" rtlCol="0">
            <a:spAutoFit/>
          </a:bodyPr>
          <a:lstStyle/>
          <a:p>
            <a:r>
              <a:rPr lang="en-US" altLang="zh-CN" dirty="0"/>
              <a:t>Nobs</a:t>
            </a:r>
            <a:r>
              <a:rPr lang="zh-CN" altLang="en-US" dirty="0"/>
              <a:t>的数量与通道有关，最近的站点（</a:t>
            </a:r>
            <a:r>
              <a:rPr lang="en-US" altLang="zh-CN" dirty="0"/>
              <a:t>CX.PSGCX</a:t>
            </a:r>
            <a:r>
              <a:rPr lang="zh-CN" altLang="en-US" dirty="0"/>
              <a:t>）有六个通道：</a:t>
            </a:r>
            <a:r>
              <a:rPr lang="en-US" altLang="zh-CN" dirty="0"/>
              <a:t>BHE</a:t>
            </a:r>
            <a:r>
              <a:rPr lang="zh-CN" altLang="en-US" dirty="0"/>
              <a:t>、</a:t>
            </a:r>
            <a:r>
              <a:rPr lang="en-US" altLang="zh-CN" dirty="0"/>
              <a:t>BHN</a:t>
            </a:r>
            <a:r>
              <a:rPr lang="zh-CN" altLang="en-US" dirty="0"/>
              <a:t>、</a:t>
            </a:r>
            <a:r>
              <a:rPr lang="en-US" altLang="zh-CN" dirty="0"/>
              <a:t>BHZ</a:t>
            </a:r>
            <a:r>
              <a:rPr lang="zh-CN" altLang="en-US" dirty="0"/>
              <a:t>、</a:t>
            </a:r>
            <a:r>
              <a:rPr lang="en-US" altLang="zh-CN" dirty="0"/>
              <a:t>HHE</a:t>
            </a:r>
            <a:r>
              <a:rPr lang="zh-CN" altLang="en-US" dirty="0"/>
              <a:t>、</a:t>
            </a:r>
            <a:r>
              <a:rPr lang="en-US" altLang="zh-CN" dirty="0"/>
              <a:t>HHN </a:t>
            </a:r>
            <a:r>
              <a:rPr lang="zh-CN" altLang="en-US" dirty="0"/>
              <a:t>和 </a:t>
            </a:r>
            <a:r>
              <a:rPr lang="en-US" altLang="zh-CN" dirty="0"/>
              <a:t>HHZ</a:t>
            </a:r>
            <a:r>
              <a:rPr lang="zh-CN" altLang="en-US" dirty="0"/>
              <a:t>。</a:t>
            </a:r>
            <a:br>
              <a:rPr lang="zh-CN" altLang="en-US" dirty="0"/>
            </a:br>
            <a:r>
              <a:rPr lang="en-US" altLang="zh-CN" dirty="0">
                <a:latin typeface="黑体" panose="02010609060101010101" pitchFamily="49" charset="-122"/>
                <a:ea typeface="黑体" panose="02010609060101010101" pitchFamily="49" charset="-122"/>
              </a:rPr>
              <a:t>Kyle</a:t>
            </a:r>
            <a:r>
              <a:rPr lang="zh-CN" altLang="en-US" dirty="0">
                <a:latin typeface="黑体" panose="02010609060101010101" pitchFamily="49" charset="-122"/>
                <a:ea typeface="黑体" panose="02010609060101010101" pitchFamily="49" charset="-122"/>
              </a:rPr>
              <a:t>＆</a:t>
            </a:r>
            <a:r>
              <a:rPr lang="en-US" altLang="zh-CN" dirty="0">
                <a:latin typeface="黑体" panose="02010609060101010101" pitchFamily="49" charset="-122"/>
                <a:ea typeface="黑体" panose="02010609060101010101" pitchFamily="49" charset="-122"/>
              </a:rPr>
              <a:t>Judith</a:t>
            </a:r>
            <a:r>
              <a:rPr lang="zh-CN" altLang="en-US" dirty="0">
                <a:latin typeface="黑体" panose="02010609060101010101" pitchFamily="49" charset="-122"/>
                <a:ea typeface="黑体" panose="02010609060101010101" pitchFamily="49" charset="-122"/>
              </a:rPr>
              <a:t>选择的通道 </a:t>
            </a:r>
            <a:r>
              <a:rPr lang="en-US" altLang="zh-CN" dirty="0">
                <a:latin typeface="黑体" panose="02010609060101010101" pitchFamily="49" charset="-122"/>
                <a:ea typeface="黑体" panose="02010609060101010101" pitchFamily="49" charset="-122"/>
              </a:rPr>
              <a:t>(BHN) </a:t>
            </a:r>
            <a:r>
              <a:rPr lang="zh-CN" altLang="en-US" dirty="0">
                <a:latin typeface="黑体" panose="02010609060101010101" pitchFamily="49" charset="-122"/>
                <a:ea typeface="黑体" panose="02010609060101010101" pitchFamily="49" charset="-122"/>
              </a:rPr>
              <a:t>与</a:t>
            </a:r>
            <a:r>
              <a:rPr lang="en-US" altLang="zh-CN" dirty="0">
                <a:latin typeface="黑体" panose="02010609060101010101" pitchFamily="49" charset="-122"/>
                <a:ea typeface="黑体" panose="02010609060101010101" pitchFamily="49" charset="-122"/>
              </a:rPr>
              <a:t>Lippiello</a:t>
            </a:r>
            <a:r>
              <a:rPr lang="zh-CN" altLang="en-US" dirty="0">
                <a:latin typeface="黑体" panose="02010609060101010101" pitchFamily="49" charset="-122"/>
                <a:ea typeface="黑体" panose="02010609060101010101" pitchFamily="49" charset="-122"/>
              </a:rPr>
              <a:t>等人选择的通道 </a:t>
            </a:r>
            <a:r>
              <a:rPr lang="en-US" altLang="zh-CN" dirty="0">
                <a:latin typeface="黑体" panose="02010609060101010101" pitchFamily="49" charset="-122"/>
                <a:ea typeface="黑体" panose="02010609060101010101" pitchFamily="49" charset="-122"/>
              </a:rPr>
              <a:t>(BHZ) </a:t>
            </a:r>
            <a:r>
              <a:rPr lang="zh-CN" altLang="en-US" dirty="0">
                <a:latin typeface="黑体" panose="02010609060101010101" pitchFamily="49" charset="-122"/>
                <a:ea typeface="黑体" panose="02010609060101010101" pitchFamily="49" charset="-122"/>
              </a:rPr>
              <a:t>的包络函数对比。</a:t>
            </a:r>
            <a:endParaRPr lang="en-US" altLang="zh-CN" sz="1600" dirty="0">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3"/>
          <a:stretch>
            <a:fillRect/>
          </a:stretch>
        </p:blipFill>
        <p:spPr>
          <a:xfrm>
            <a:off x="1899139" y="2055561"/>
            <a:ext cx="8393722" cy="4520772"/>
          </a:xfrm>
          <a:prstGeom prst="rect">
            <a:avLst/>
          </a:prstGeom>
        </p:spPr>
      </p:pic>
      <p:pic>
        <p:nvPicPr>
          <p:cNvPr id="5" name="图片 4"/>
          <p:cNvPicPr>
            <a:picLocks noChangeAspect="1"/>
          </p:cNvPicPr>
          <p:nvPr/>
        </p:nvPicPr>
        <p:blipFill>
          <a:blip r:embed="rId4"/>
          <a:stretch>
            <a:fillRect/>
          </a:stretch>
        </p:blipFill>
        <p:spPr>
          <a:xfrm>
            <a:off x="1045608" y="477051"/>
            <a:ext cx="2684506" cy="777480"/>
          </a:xfrm>
          <a:prstGeom prst="rect">
            <a:avLst/>
          </a:prstGeom>
        </p:spPr>
      </p:pic>
      <p:sp>
        <p:nvSpPr>
          <p:cNvPr id="6" name="矩形 5"/>
          <p:cNvSpPr/>
          <p:nvPr/>
        </p:nvSpPr>
        <p:spPr>
          <a:xfrm>
            <a:off x="1727200" y="758092"/>
            <a:ext cx="531446" cy="3282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8674709" y="2702914"/>
            <a:ext cx="2536180" cy="2031325"/>
          </a:xfrm>
          <a:prstGeom prst="rect">
            <a:avLst/>
          </a:prstGeom>
          <a:noFill/>
        </p:spPr>
        <p:txBody>
          <a:bodyPr wrap="square" rtlCol="0">
            <a:spAutoFit/>
          </a:bodyPr>
          <a:lstStyle/>
          <a:p>
            <a:r>
              <a:rPr lang="en-US" altLang="zh-CN" dirty="0">
                <a:latin typeface="黑体" panose="02010609060101010101" pitchFamily="49" charset="-122"/>
                <a:ea typeface="黑体" panose="02010609060101010101" pitchFamily="49" charset="-122"/>
              </a:rPr>
              <a:t>Dascher-Cousineau</a:t>
            </a:r>
            <a:r>
              <a:rPr lang="zh-CN" altLang="en-US" dirty="0">
                <a:latin typeface="黑体" panose="02010609060101010101" pitchFamily="49" charset="-122"/>
                <a:ea typeface="黑体" panose="02010609060101010101" pitchFamily="49" charset="-122"/>
              </a:rPr>
              <a:t>近期研究（</a:t>
            </a:r>
            <a:r>
              <a:rPr lang="en-US" altLang="zh-CN" dirty="0">
                <a:latin typeface="黑体" panose="02010609060101010101" pitchFamily="49" charset="-122"/>
                <a:ea typeface="黑体" panose="02010609060101010101" pitchFamily="49" charset="-122"/>
              </a:rPr>
              <a:t>2020</a:t>
            </a:r>
            <a:r>
              <a:rPr lang="zh-CN" altLang="en-US" dirty="0">
                <a:latin typeface="黑体" panose="02010609060101010101" pitchFamily="49" charset="-122"/>
                <a:ea typeface="黑体" panose="02010609060101010101" pitchFamily="49" charset="-122"/>
              </a:rPr>
              <a:t>）表明，地震余震的发生率主要与两个因素有关：</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①地震期间的应力降</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②附近是否存在临界应力断层。</a:t>
            </a:r>
            <a:endParaRPr lang="en-US" altLang="zh-CN" dirty="0">
              <a:latin typeface="黑体" panose="02010609060101010101" pitchFamily="49" charset="-122"/>
              <a:ea typeface="黑体" panose="02010609060101010101" pitchFamily="49" charset="-122"/>
            </a:endParaRPr>
          </a:p>
        </p:txBody>
      </p:sp>
      <p:sp>
        <p:nvSpPr>
          <p:cNvPr id="4" name="文本框 3"/>
          <p:cNvSpPr txBox="1"/>
          <p:nvPr/>
        </p:nvSpPr>
        <p:spPr>
          <a:xfrm>
            <a:off x="1106429" y="653758"/>
            <a:ext cx="3712308" cy="461665"/>
          </a:xfrm>
          <a:prstGeom prst="rect">
            <a:avLst/>
          </a:prstGeom>
          <a:noFill/>
        </p:spPr>
        <p:txBody>
          <a:bodyPr wrap="square">
            <a:spAutoFit/>
          </a:bodyPr>
          <a:lstStyle/>
          <a:p>
            <a:r>
              <a:rPr lang="zh-CN" altLang="en-US" sz="2400" b="0" i="0" dirty="0">
                <a:solidFill>
                  <a:srgbClr val="363737"/>
                </a:solidFill>
                <a:effectLst/>
                <a:latin typeface="黑体" panose="02010609060101010101" pitchFamily="49" charset="-122"/>
                <a:ea typeface="黑体" panose="02010609060101010101" pitchFamily="49" charset="-122"/>
              </a:rPr>
              <a:t>余震发生率更低的原因？</a:t>
            </a:r>
            <a:endParaRPr lang="zh-CN" altLang="en-US" sz="2400" dirty="0">
              <a:latin typeface="黑体" panose="02010609060101010101" pitchFamily="49" charset="-122"/>
              <a:ea typeface="黑体" panose="02010609060101010101" pitchFamily="49" charset="-122"/>
            </a:endParaRPr>
          </a:p>
        </p:txBody>
      </p:sp>
      <p:pic>
        <p:nvPicPr>
          <p:cNvPr id="9" name="图片 8"/>
          <p:cNvPicPr>
            <a:picLocks noChangeAspect="1"/>
          </p:cNvPicPr>
          <p:nvPr/>
        </p:nvPicPr>
        <p:blipFill>
          <a:blip r:embed="rId3"/>
          <a:srcRect l="496" t="4216" r="1"/>
          <a:stretch>
            <a:fillRect/>
          </a:stretch>
        </p:blipFill>
        <p:spPr>
          <a:xfrm>
            <a:off x="981111" y="1420017"/>
            <a:ext cx="7405507" cy="5043389"/>
          </a:xfrm>
          <a:prstGeom prst="rect">
            <a:avLst/>
          </a:prstGeom>
        </p:spPr>
      </p:pic>
      <p:sp>
        <p:nvSpPr>
          <p:cNvPr id="2" name="文本框 1">
            <a:extLst>
              <a:ext uri="{FF2B5EF4-FFF2-40B4-BE49-F238E27FC236}">
                <a16:creationId xmlns:a16="http://schemas.microsoft.com/office/drawing/2014/main" id="{C335A99F-FD79-350B-CFEC-D53C72A6DB8B}"/>
              </a:ext>
            </a:extLst>
          </p:cNvPr>
          <p:cNvSpPr txBox="1"/>
          <p:nvPr/>
        </p:nvSpPr>
        <p:spPr>
          <a:xfrm>
            <a:off x="8709893" y="5153897"/>
            <a:ext cx="1338828"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总的来说</a:t>
            </a:r>
            <a:r>
              <a:rPr lang="en-US" altLang="zh-CN" dirty="0">
                <a:latin typeface="黑体" panose="02010609060101010101" pitchFamily="49" charset="-122"/>
                <a:ea typeface="黑体" panose="02010609060101010101" pitchFamily="49" charset="-122"/>
              </a:rPr>
              <a:t>…</a:t>
            </a:r>
            <a:endParaRPr lang="zh-CN" altLang="en-US" dirty="0">
              <a:latin typeface="黑体" panose="02010609060101010101" pitchFamily="49" charset="-122"/>
              <a:ea typeface="黑体" panose="02010609060101010101"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13030" y="215900"/>
            <a:ext cx="3963670" cy="1245870"/>
          </a:xfrm>
          <a:prstGeom prst="rect">
            <a:avLst/>
          </a:prstGeom>
        </p:spPr>
      </p:pic>
      <p:pic>
        <p:nvPicPr>
          <p:cNvPr id="2" name="图片 1"/>
          <p:cNvPicPr>
            <a:picLocks noChangeAspect="1"/>
          </p:cNvPicPr>
          <p:nvPr/>
        </p:nvPicPr>
        <p:blipFill>
          <a:blip r:embed="rId4"/>
          <a:stretch>
            <a:fillRect/>
          </a:stretch>
        </p:blipFill>
        <p:spPr>
          <a:xfrm>
            <a:off x="7132056" y="186625"/>
            <a:ext cx="4946914" cy="1139954"/>
          </a:xfrm>
          <a:prstGeom prst="rect">
            <a:avLst/>
          </a:prstGeom>
        </p:spPr>
      </p:pic>
      <p:sp>
        <p:nvSpPr>
          <p:cNvPr id="4" name="矩形 3"/>
          <p:cNvSpPr/>
          <p:nvPr/>
        </p:nvSpPr>
        <p:spPr>
          <a:xfrm>
            <a:off x="0" y="2215515"/>
            <a:ext cx="12192000" cy="1533525"/>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en-US" altLang="zh-CN" sz="4400" b="1" dirty="0">
                <a:latin typeface="宋体" panose="02010600030101010101" pitchFamily="2" charset="-122"/>
                <a:ea typeface="宋体" panose="02010600030101010101" pitchFamily="2" charset="-122"/>
                <a:cs typeface="Arial" panose="020B0604020202020204" pitchFamily="34" charset="0"/>
              </a:rPr>
              <a:t>Thank you</a:t>
            </a:r>
            <a:r>
              <a:rPr kumimoji="1" lang="zh-CN" altLang="en-US" sz="4400" b="1" dirty="0">
                <a:latin typeface="宋体" panose="02010600030101010101" pitchFamily="2" charset="-122"/>
                <a:ea typeface="宋体" panose="02010600030101010101" pitchFamily="2" charset="-122"/>
                <a:cs typeface="Arial" panose="020B0604020202020204" pitchFamily="34" charset="0"/>
              </a:rPr>
              <a:t>！</a:t>
            </a:r>
            <a:r>
              <a:rPr kumimoji="1" lang="en-US" altLang="zh-CN" sz="4400" b="1" dirty="0">
                <a:latin typeface="宋体" panose="02010600030101010101" pitchFamily="2" charset="-122"/>
                <a:ea typeface="宋体" panose="02010600030101010101" pitchFamily="2" charset="-122"/>
                <a:cs typeface="Arial" panose="020B0604020202020204" pitchFamily="34" charset="0"/>
              </a:rPr>
              <a:t>Q</a:t>
            </a:r>
            <a:r>
              <a:rPr kumimoji="1" lang="zh-CN" altLang="en-US" sz="4400" b="1" dirty="0">
                <a:latin typeface="宋体" panose="02010600030101010101" pitchFamily="2" charset="-122"/>
                <a:ea typeface="宋体" panose="02010600030101010101" pitchFamily="2" charset="-122"/>
                <a:cs typeface="Arial" panose="020B0604020202020204" pitchFamily="34" charset="0"/>
              </a:rPr>
              <a:t>＆</a:t>
            </a:r>
            <a:r>
              <a:rPr kumimoji="1" lang="en-US" altLang="zh-CN" sz="4400" b="1" dirty="0">
                <a:latin typeface="宋体" panose="02010600030101010101" pitchFamily="2" charset="-122"/>
                <a:ea typeface="宋体" panose="02010600030101010101" pitchFamily="2" charset="-122"/>
                <a:cs typeface="Arial" panose="020B0604020202020204" pitchFamily="34" charset="0"/>
              </a:rPr>
              <a:t>A</a:t>
            </a:r>
            <a:endParaRPr kumimoji="1" lang="zh-CN" altLang="en-US" sz="4400" b="1" dirty="0">
              <a:latin typeface="宋体" panose="02010600030101010101" pitchFamily="2" charset="-122"/>
              <a:ea typeface="宋体" panose="02010600030101010101" pitchFamily="2" charset="-122"/>
              <a:cs typeface="Arial" panose="020B0604020202020204" pitchFamily="34" charset="0"/>
            </a:endParaRPr>
          </a:p>
        </p:txBody>
      </p:sp>
      <p:sp>
        <p:nvSpPr>
          <p:cNvPr id="5" name="TextBox 4"/>
          <p:cNvSpPr txBox="1"/>
          <p:nvPr/>
        </p:nvSpPr>
        <p:spPr>
          <a:xfrm>
            <a:off x="4699839" y="3878699"/>
            <a:ext cx="2518639" cy="943528"/>
          </a:xfrm>
          <a:prstGeom prst="rect">
            <a:avLst/>
          </a:prstGeom>
          <a:noFill/>
        </p:spPr>
        <p:txBody>
          <a:bodyPr wrap="none" rtlCol="0">
            <a:spAutoFit/>
          </a:bodyPr>
          <a:lstStyle/>
          <a:p>
            <a:pPr algn="ctr">
              <a:lnSpc>
                <a:spcPct val="150000"/>
              </a:lnSpc>
            </a:pPr>
            <a:r>
              <a:rPr lang="zh-CN" altLang="en-US" sz="2000" b="1" dirty="0">
                <a:effectLst/>
                <a:latin typeface="宋体" panose="02010600030101010101" pitchFamily="2" charset="-122"/>
                <a:ea typeface="宋体" panose="02010600030101010101" pitchFamily="2" charset="-122"/>
                <a:cs typeface="Arial" panose="020B0604020202020204" pitchFamily="34" charset="0"/>
              </a:rPr>
              <a:t>汇报人</a:t>
            </a:r>
            <a:r>
              <a:rPr lang="en-US" altLang="zh-CN" sz="2000" b="1" dirty="0">
                <a:effectLst/>
                <a:latin typeface="宋体" panose="02010600030101010101" pitchFamily="2" charset="-122"/>
                <a:ea typeface="宋体" panose="02010600030101010101" pitchFamily="2" charset="-122"/>
                <a:cs typeface="Arial" panose="020B0604020202020204" pitchFamily="34" charset="0"/>
              </a:rPr>
              <a:t>:</a:t>
            </a:r>
            <a:r>
              <a:rPr lang="zh-CN" altLang="en-US" sz="2000" b="1" dirty="0">
                <a:effectLst/>
                <a:latin typeface="宋体" panose="02010600030101010101" pitchFamily="2" charset="-122"/>
                <a:ea typeface="宋体" panose="02010600030101010101" pitchFamily="2" charset="-122"/>
                <a:cs typeface="Arial" panose="020B0604020202020204" pitchFamily="34" charset="0"/>
              </a:rPr>
              <a:t>孟晨晨</a:t>
            </a:r>
            <a:endParaRPr lang="en-US" altLang="zh-CN" sz="2000" b="1" dirty="0">
              <a:effectLst/>
              <a:latin typeface="宋体" panose="02010600030101010101" pitchFamily="2" charset="-122"/>
              <a:ea typeface="宋体" panose="02010600030101010101" pitchFamily="2" charset="-122"/>
              <a:cs typeface="Arial" panose="020B0604020202020204" pitchFamily="34" charset="0"/>
            </a:endParaRPr>
          </a:p>
          <a:p>
            <a:pPr algn="ctr">
              <a:lnSpc>
                <a:spcPct val="150000"/>
              </a:lnSpc>
            </a:pPr>
            <a:r>
              <a:rPr lang="zh-CN" altLang="en-US" sz="2000" b="1" dirty="0">
                <a:latin typeface="宋体" panose="02010600030101010101" pitchFamily="2" charset="-122"/>
                <a:ea typeface="宋体" panose="02010600030101010101" pitchFamily="2" charset="-122"/>
                <a:cs typeface="Arial" panose="020B0604020202020204" pitchFamily="34" charset="0"/>
              </a:rPr>
              <a:t>学号</a:t>
            </a:r>
            <a:r>
              <a:rPr lang="en-US" altLang="zh-CN" sz="2000" b="1" dirty="0">
                <a:latin typeface="宋体" panose="02010600030101010101" pitchFamily="2" charset="-122"/>
                <a:ea typeface="宋体" panose="02010600030101010101" pitchFamily="2" charset="-122"/>
                <a:cs typeface="Arial" panose="020B0604020202020204" pitchFamily="34" charset="0"/>
              </a:rPr>
              <a:t>:2023302142006</a:t>
            </a:r>
            <a:endParaRPr lang="zh-CN" altLang="en-US" sz="2000" b="1" dirty="0">
              <a:effectLst/>
              <a:latin typeface="宋体" panose="02010600030101010101" pitchFamily="2" charset="-122"/>
              <a:ea typeface="宋体" panose="02010600030101010101" pitchFamily="2" charset="-122"/>
              <a:cs typeface="Arial" panose="020B0604020202020204" pitchFamily="34" charset="0"/>
            </a:endParaRPr>
          </a:p>
        </p:txBody>
      </p:sp>
      <p:sp>
        <p:nvSpPr>
          <p:cNvPr id="7" name="TextBox 5"/>
          <p:cNvSpPr txBox="1"/>
          <p:nvPr/>
        </p:nvSpPr>
        <p:spPr>
          <a:xfrm>
            <a:off x="4080063" y="5556424"/>
            <a:ext cx="4031873" cy="957250"/>
          </a:xfrm>
          <a:prstGeom prst="rect">
            <a:avLst/>
          </a:prstGeom>
          <a:noFill/>
        </p:spPr>
        <p:txBody>
          <a:bodyPr wrap="none" rtlCol="0">
            <a:spAutoFit/>
          </a:bodyPr>
          <a:lstStyle/>
          <a:p>
            <a:pPr algn="ctr">
              <a:lnSpc>
                <a:spcPct val="150000"/>
              </a:lnSpc>
            </a:pPr>
            <a:r>
              <a:rPr lang="zh-CN" altLang="en-US" sz="2000" dirty="0">
                <a:latin typeface="宋体" panose="02010600030101010101" pitchFamily="2" charset="-122"/>
                <a:ea typeface="宋体" panose="02010600030101010101" pitchFamily="2" charset="-122"/>
                <a:cs typeface="Arial" panose="020B0604020202020204" pitchFamily="34" charset="0"/>
              </a:rPr>
              <a:t>武汉大学地球与空间科学技术学院</a:t>
            </a:r>
            <a:endParaRPr lang="en-US" sz="2000" dirty="0">
              <a:latin typeface="宋体" panose="02010600030101010101" pitchFamily="2" charset="-122"/>
              <a:ea typeface="宋体" panose="02010600030101010101" pitchFamily="2" charset="-122"/>
              <a:cs typeface="Arial" panose="020B0604020202020204" pitchFamily="34" charset="0"/>
            </a:endParaRPr>
          </a:p>
          <a:p>
            <a:pPr algn="ctr">
              <a:lnSpc>
                <a:spcPct val="150000"/>
              </a:lnSpc>
            </a:pPr>
            <a:r>
              <a:rPr lang="en-US" sz="2000" dirty="0">
                <a:latin typeface="Times New Roman" panose="02020603050405020304" pitchFamily="18" charset="0"/>
                <a:ea typeface="宋体" panose="02010600030101010101" pitchFamily="2" charset="-122"/>
                <a:cs typeface="Times New Roman" panose="02020603050405020304" pitchFamily="18" charset="0"/>
              </a:rPr>
              <a:t>2026</a:t>
            </a:r>
            <a:r>
              <a:rPr lang="zh-CN" altLang="en-US" sz="2000" dirty="0">
                <a:latin typeface="宋体" panose="02010600030101010101" pitchFamily="2" charset="-122"/>
                <a:ea typeface="宋体" panose="02010600030101010101" pitchFamily="2" charset="-122"/>
                <a:cs typeface="Arial" panose="020B0604020202020204" pitchFamily="34" charset="0"/>
              </a:rPr>
              <a:t>年</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04</a:t>
            </a:r>
            <a:r>
              <a:rPr lang="zh-CN" altLang="en-US" sz="2000" dirty="0">
                <a:latin typeface="宋体" panose="02010600030101010101" pitchFamily="2" charset="-122"/>
                <a:ea typeface="宋体" panose="02010600030101010101" pitchFamily="2" charset="-122"/>
                <a:cs typeface="Arial" panose="020B0604020202020204" pitchFamily="34" charset="0"/>
              </a:rPr>
              <a:t>月</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09</a:t>
            </a:r>
            <a:r>
              <a:rPr lang="zh-CN" altLang="en-US" sz="2000" dirty="0">
                <a:latin typeface="宋体" panose="02010600030101010101" pitchFamily="2" charset="-122"/>
                <a:ea typeface="宋体" panose="02010600030101010101" pitchFamily="2" charset="-122"/>
                <a:cs typeface="Arial" panose="020B0604020202020204" pitchFamily="34" charset="0"/>
              </a:rPr>
              <a:t>日</a:t>
            </a:r>
          </a:p>
        </p:txBody>
      </p:sp>
    </p:spTree>
  </p:cSld>
  <p:clrMapOvr>
    <a:masterClrMapping/>
  </p:clrMapOvr>
</p:sld>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4049</Words>
  <Application>Microsoft Office PowerPoint</Application>
  <PresentationFormat>宽屏</PresentationFormat>
  <Paragraphs>124</Paragraphs>
  <Slides>20</Slides>
  <Notes>16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等线</vt:lpstr>
      <vt:lpstr>黑体</vt:lpstr>
      <vt:lpstr>宋体</vt:lpstr>
      <vt:lpstr>Arial</vt:lpstr>
      <vt:lpstr>Calibri</vt:lpstr>
      <vt:lpstr>Cambria Math</vt:lpstr>
      <vt:lpstr>Times New Roman</vt:lpstr>
      <vt:lpstr>WPS</vt:lpstr>
      <vt:lpstr>PowerPoint 演示文稿</vt:lpstr>
      <vt:lpstr>现有的地震成核和前震物理模型？</vt:lpstr>
      <vt:lpstr>波形包络的异常模式-Lippiello(2025)</vt:lpstr>
      <vt:lpstr>概念模型</vt:lpstr>
      <vt:lpstr>PowerPoint 演示文稿</vt:lpstr>
      <vt:lpstr>PowerPoint 演示文稿</vt:lpstr>
      <vt:lpstr>PowerPoint 演示文稿</vt:lpstr>
      <vt:lpstr>在大地震发生之前，地震图（底部）和包络函数（ µ ）基本没有明显特征。µ 在µ = 0.5和 µ= 1.5 之间快速变化 ，但没有出现任何明显的尖峰。这种微小的变化是基线噪声，可能来自仪器本身，也可能来自地震仪周围的环境。</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Miller Emma</dc:creator>
  <cp:lastModifiedBy>Miller Emma</cp:lastModifiedBy>
  <cp:revision>11</cp:revision>
  <dcterms:created xsi:type="dcterms:W3CDTF">2023-08-09T12:44:00Z</dcterms:created>
  <dcterms:modified xsi:type="dcterms:W3CDTF">2026-04-09T09:19:12Z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AB2A8F1F0E054957BFA8B3D6C21A13AC_12</vt:lpwstr>
  </property>
</Properties>
</file>