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31"/>
  </p:handoutMasterIdLst>
  <p:sldIdLst>
    <p:sldId id="256" r:id="rId3"/>
    <p:sldId id="257" r:id="rId4"/>
    <p:sldId id="303" r:id="rId6"/>
    <p:sldId id="258" r:id="rId7"/>
    <p:sldId id="296" r:id="rId8"/>
    <p:sldId id="297" r:id="rId9"/>
    <p:sldId id="304" r:id="rId10"/>
    <p:sldId id="305" r:id="rId11"/>
    <p:sldId id="298" r:id="rId12"/>
    <p:sldId id="306" r:id="rId13"/>
    <p:sldId id="299" r:id="rId14"/>
    <p:sldId id="308" r:id="rId15"/>
    <p:sldId id="300" r:id="rId16"/>
    <p:sldId id="309" r:id="rId17"/>
    <p:sldId id="310" r:id="rId18"/>
    <p:sldId id="311" r:id="rId19"/>
    <p:sldId id="301" r:id="rId20"/>
    <p:sldId id="316" r:id="rId21"/>
    <p:sldId id="302" r:id="rId22"/>
    <p:sldId id="315" r:id="rId23"/>
    <p:sldId id="318" r:id="rId24"/>
    <p:sldId id="319" r:id="rId25"/>
    <p:sldId id="320" r:id="rId26"/>
    <p:sldId id="321" r:id="rId27"/>
    <p:sldId id="322" r:id="rId28"/>
    <p:sldId id="278" r:id="rId29"/>
    <p:sldId id="279"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0" userDrawn="1">
          <p15:clr>
            <a:srgbClr val="A4A3A4"/>
          </p15:clr>
        </p15:guide>
        <p15:guide id="2" pos="38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2190"/>
        <p:guide pos="38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latin typeface="Cambria Math" panose="02040503050406030204" charset="0"/>
                <a:ea typeface="等线" panose="02010600030101010101" charset="-122"/>
                <a:cs typeface="Cambria Math" panose="02040503050406030204" charset="0"/>
                <a:sym typeface="+mn-ea"/>
              </a:rPr>
              <a:t>Schuster </a:t>
            </a:r>
            <a:r>
              <a:rPr lang="zh-CN" altLang="en-US">
                <a:latin typeface="Cambria Math" panose="02040503050406030204" charset="0"/>
                <a:ea typeface="等线" panose="02010600030101010101" charset="-122"/>
                <a:cs typeface="Cambria Math" panose="02040503050406030204" charset="0"/>
                <a:sym typeface="+mn-ea"/>
              </a:rPr>
              <a:t>检验的</a:t>
            </a:r>
            <a:r>
              <a:rPr lang="zh-CN" altLang="en-US"/>
              <a:t>核心目标是判断：地震事件的发生，在潮汐相位的圆周上是否存在显著的单一优势聚集方向</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latin typeface="Cambria Math" panose="02040503050406030204" charset="0"/>
                <a:ea typeface="等线" panose="02010600030101010101" charset="-122"/>
                <a:cs typeface="Cambria Math" panose="02040503050406030204" charset="0"/>
                <a:sym typeface="+mn-ea"/>
              </a:rPr>
              <a:t>Schuster </a:t>
            </a:r>
            <a:r>
              <a:rPr lang="zh-CN" altLang="en-US">
                <a:latin typeface="Cambria Math" panose="02040503050406030204" charset="0"/>
                <a:ea typeface="等线" panose="02010600030101010101" charset="-122"/>
                <a:cs typeface="Cambria Math" panose="02040503050406030204" charset="0"/>
                <a:sym typeface="+mn-ea"/>
              </a:rPr>
              <a:t>检验的</a:t>
            </a:r>
            <a:r>
              <a:rPr lang="zh-CN" altLang="en-US"/>
              <a:t>核心目标是判断：地震事件的发生，在潮汐相位的圆周上是否存在显著的单一优势聚集方向</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潮汐地震统计对应力和相位估计方式及数据选择等看似细微的细节极为敏感。</a:t>
            </a:r>
            <a:endParaRPr lang="zh-CN" altLang="en-US"/>
          </a:p>
          <a:p>
            <a:endParaRPr lang="en-US" altLang="zh-CN"/>
          </a:p>
          <a:p>
            <a:r>
              <a:rPr lang="zh-CN" altLang="en-US"/>
              <a:t>将潮汐相位作为统计信号的使用充满风险</a:t>
            </a:r>
            <a:r>
              <a:rPr lang="en-US" altLang="zh-CN"/>
              <a:t>——</a:t>
            </a:r>
            <a:r>
              <a:rPr lang="zh-CN" altLang="en-US"/>
              <a:t>以至于如果信号不够强，我们甚至不确定它是否有多大用处。</a:t>
            </a:r>
            <a:endParaRPr lang="zh-CN" altLang="en-US"/>
          </a:p>
          <a:p>
            <a:endParaRPr lang="en-US" altLang="zh-CN"/>
          </a:p>
          <a:p>
            <a:r>
              <a:rPr lang="zh-CN" altLang="en-US"/>
              <a:t>很难在不进行无意的</a:t>
            </a:r>
            <a:r>
              <a:rPr lang="en-US" altLang="zh-CN"/>
              <a:t>p-hacking</a:t>
            </a:r>
            <a:r>
              <a:rPr lang="zh-CN" altLang="en-US"/>
              <a:t>的情况下查看全球数据的子集</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潮汐地震统计对应力和相位估计方式及数据选择等看似细微的细节极为敏感。</a:t>
            </a:r>
            <a:endParaRPr lang="zh-CN" altLang="en-US"/>
          </a:p>
          <a:p>
            <a:endParaRPr lang="en-US" altLang="zh-CN"/>
          </a:p>
          <a:p>
            <a:r>
              <a:rPr lang="zh-CN" altLang="en-US"/>
              <a:t>将潮汐相位作为统计信号的使用充满风险</a:t>
            </a:r>
            <a:r>
              <a:rPr lang="en-US" altLang="zh-CN"/>
              <a:t>——</a:t>
            </a:r>
            <a:r>
              <a:rPr lang="zh-CN" altLang="en-US"/>
              <a:t>以至于如果信号不够强，我们甚至不确定它是否有多大用处。</a:t>
            </a:r>
            <a:endParaRPr lang="zh-CN" altLang="en-US"/>
          </a:p>
          <a:p>
            <a:endParaRPr lang="en-US" altLang="zh-CN"/>
          </a:p>
          <a:p>
            <a:r>
              <a:rPr lang="zh-CN" altLang="en-US"/>
              <a:t>很难在不进行无意的</a:t>
            </a:r>
            <a:r>
              <a:rPr lang="en-US" altLang="zh-CN"/>
              <a:t>p-hacking</a:t>
            </a:r>
            <a:r>
              <a:rPr lang="zh-CN" altLang="en-US"/>
              <a:t>的情况下查看全球数据的子集</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潮汐地震统计对应力和相位估计方式及数据选择等看似细微的细节极为敏感。</a:t>
            </a:r>
            <a:endParaRPr lang="zh-CN" altLang="en-US"/>
          </a:p>
          <a:p>
            <a:endParaRPr lang="en-US" altLang="zh-CN"/>
          </a:p>
          <a:p>
            <a:r>
              <a:rPr lang="zh-CN" altLang="en-US"/>
              <a:t>将潮汐相位作为统计信号的使用充满风险</a:t>
            </a:r>
            <a:r>
              <a:rPr lang="en-US" altLang="zh-CN"/>
              <a:t>——</a:t>
            </a:r>
            <a:r>
              <a:rPr lang="zh-CN" altLang="en-US"/>
              <a:t>以至于如果信号不够强，我们甚至不确定它是否有多大用处。</a:t>
            </a:r>
            <a:endParaRPr lang="zh-CN" altLang="en-US"/>
          </a:p>
          <a:p>
            <a:endParaRPr lang="en-US" altLang="zh-CN"/>
          </a:p>
          <a:p>
            <a:r>
              <a:rPr lang="zh-CN" altLang="en-US"/>
              <a:t>很难在不进行无意的</a:t>
            </a:r>
            <a:r>
              <a:rPr lang="en-US" altLang="zh-CN"/>
              <a:t>p-hacking</a:t>
            </a:r>
            <a:r>
              <a:rPr lang="zh-CN" altLang="en-US"/>
              <a:t>的情况下查看全球数据的子集</a:t>
            </a:r>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p</a:t>
            </a:r>
            <a:r>
              <a:rPr lang="zh-CN" altLang="en-US"/>
              <a:t>值降至</a:t>
            </a:r>
            <a:r>
              <a:rPr lang="en-US" altLang="zh-CN"/>
              <a:t>5%</a:t>
            </a:r>
            <a:r>
              <a:rPr lang="zh-CN" altLang="en-US"/>
              <a:t>以下的时间序列处添加了</a:t>
            </a:r>
            <a:r>
              <a:rPr lang="zh-CN" altLang="en-US"/>
              <a:t>黑框</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tags" Target="../tags/tag1.xml"/><Relationship Id="rId2" Type="http://schemas.openxmlformats.org/officeDocument/2006/relationships/image" Target="../media/image3.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3.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jpeg"/><Relationship Id="rId10" Type="http://schemas.openxmlformats.org/officeDocument/2006/relationships/notesSlide" Target="../notesSlides/notesSlide4.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tags" Target="../tags/tag4.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tags" Target="../tags/tag6.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tags" Target="../tags/tag8.xml"/><Relationship Id="rId2" Type="http://schemas.openxmlformats.org/officeDocument/2006/relationships/image" Target="../media/image21.png"/><Relationship Id="rId1" Type="http://schemas.openxmlformats.org/officeDocument/2006/relationships/image" Target="../media/image20.jpe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xml"/><Relationship Id="rId5" Type="http://schemas.openxmlformats.org/officeDocument/2006/relationships/tags" Target="../tags/tag9.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tags" Target="../tags/tag10.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tags" Target="../tags/tag11.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tags" Target="../tags/tag12.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tags" Target="../tags/tag13.xml"/><Relationship Id="rId2" Type="http://schemas.openxmlformats.org/officeDocument/2006/relationships/image" Target="../media/image35.png"/><Relationship Id="rId1"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5.xml"/><Relationship Id="rId7" Type="http://schemas.openxmlformats.org/officeDocument/2006/relationships/image" Target="../media/image41.png"/><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0" Type="http://schemas.openxmlformats.org/officeDocument/2006/relationships/notesSlide" Target="../notesSlides/notesSlide16.xml"/><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tags" Target="../tags/tag16.xml"/><Relationship Id="rId2" Type="http://schemas.openxmlformats.org/officeDocument/2006/relationships/image" Target="../media/image43.png"/><Relationship Id="rId1" Type="http://schemas.openxmlformats.org/officeDocument/2006/relationships/image" Target="../media/image42.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tags" Target="../tags/tag17.xml"/><Relationship Id="rId2" Type="http://schemas.openxmlformats.org/officeDocument/2006/relationships/image" Target="../media/image44.png"/><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tags" Target="../tags/tag18.xml"/><Relationship Id="rId2" Type="http://schemas.openxmlformats.org/officeDocument/2006/relationships/image" Target="../media/image46.png"/><Relationship Id="rId1" Type="http://schemas.openxmlformats.org/officeDocument/2006/relationships/image" Target="../media/image45.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tags" Target="../tags/tag19.xml"/><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image" Target="../media/image47.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tags" Target="../tags/tag20.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25.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tags" Target="../tags/tag21.xml"/><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tags" Target="../tags/tag22.xml"/><Relationship Id="rId2" Type="http://schemas.openxmlformats.org/officeDocument/2006/relationships/image" Target="../media/image56.png"/><Relationship Id="rId1" Type="http://schemas.openxmlformats.org/officeDocument/2006/relationships/image" Target="../media/image55.pn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xml"/><Relationship Id="rId5" Type="http://schemas.openxmlformats.org/officeDocument/2006/relationships/tags" Target="../tags/tag23.xml"/><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25.xml"/><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1947735"/>
            <a:ext cx="12192000" cy="1409093"/>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lnSpc>
                <a:spcPct val="120000"/>
              </a:lnSpc>
            </a:pPr>
            <a:r>
              <a:rPr kumimoji="1" lang="en-US" altLang="zh-CN" sz="2800" b="1" dirty="0">
                <a:latin typeface="微软雅黑" panose="020B0503020204020204" charset="-122"/>
                <a:ea typeface="微软雅黑" panose="020B0503020204020204" charset="-122"/>
                <a:cs typeface="Arial" panose="020B0604020202020204" pitchFamily="34" charset="0"/>
              </a:rPr>
              <a:t>Do Earth tides warn of impending large earthquakes?</a:t>
            </a:r>
            <a:endParaRPr kumimoji="1" lang="en-US" altLang="zh-CN" sz="2800" b="1" dirty="0">
              <a:latin typeface="微软雅黑" panose="020B0503020204020204" charset="-122"/>
              <a:ea typeface="微软雅黑" panose="020B0503020204020204" charset="-122"/>
              <a:cs typeface="Arial" panose="020B0604020202020204" pitchFamily="34" charset="0"/>
            </a:endParaRPr>
          </a:p>
          <a:p>
            <a:pPr algn="ctr">
              <a:lnSpc>
                <a:spcPct val="120000"/>
              </a:lnSpc>
            </a:pPr>
            <a:r>
              <a:rPr kumimoji="1" lang="en-US" altLang="zh-CN" sz="2800" b="1" dirty="0">
                <a:latin typeface="微软雅黑" panose="020B0503020204020204" charset="-122"/>
                <a:ea typeface="微软雅黑" panose="020B0503020204020204" charset="-122"/>
                <a:cs typeface="Arial" panose="020B0604020202020204" pitchFamily="34" charset="0"/>
              </a:rPr>
              <a:t>The great tidal earthquake hypothesis test, part I to part IV.</a:t>
            </a:r>
            <a:endParaRPr kumimoji="1" lang="en-US" altLang="zh-CN" sz="2800" b="1" dirty="0">
              <a:latin typeface="微软雅黑" panose="020B0503020204020204" charset="-122"/>
              <a:ea typeface="微软雅黑" panose="020B0503020204020204" charset="-122"/>
              <a:cs typeface="Arial" panose="020B0604020202020204" pitchFamily="34" charset="0"/>
            </a:endParaRPr>
          </a:p>
        </p:txBody>
      </p:sp>
      <p:sp>
        <p:nvSpPr>
          <p:cNvPr id="5" name="TextBox 4"/>
          <p:cNvSpPr txBox="1"/>
          <p:nvPr/>
        </p:nvSpPr>
        <p:spPr>
          <a:xfrm>
            <a:off x="3945889" y="3769800"/>
            <a:ext cx="4300220" cy="1060450"/>
          </a:xfrm>
          <a:prstGeom prst="rect">
            <a:avLst/>
          </a:prstGeom>
          <a:noFill/>
        </p:spPr>
        <p:txBody>
          <a:bodyPr wrap="none" rtlCol="0">
            <a:spAutoFit/>
          </a:bodyPr>
          <a:lstStyle/>
          <a:p>
            <a:pPr algn="ctr">
              <a:lnSpc>
                <a:spcPct val="150000"/>
              </a:lnSpc>
            </a:pPr>
            <a:r>
              <a:rPr lang="en-US" altLang="zh-CN" sz="2400" b="1" dirty="0">
                <a:latin typeface="Arial" panose="020B0604020202020204" pitchFamily="34" charset="0"/>
                <a:ea typeface="黑体" panose="02010609060101010101" pitchFamily="49" charset="-122"/>
                <a:cs typeface="Arial" panose="020B0604020202020204" pitchFamily="34" charset="0"/>
                <a:sym typeface="+mn-ea"/>
              </a:rPr>
              <a:t> </a:t>
            </a:r>
            <a:r>
              <a:rPr lang="zh-CN" altLang="en-US" sz="2400" b="1" dirty="0">
                <a:latin typeface="Arial" panose="020B0604020202020204" pitchFamily="34" charset="0"/>
                <a:ea typeface="黑体" panose="02010609060101010101" pitchFamily="49" charset="-122"/>
                <a:cs typeface="Arial" panose="020B0604020202020204" pitchFamily="34" charset="0"/>
                <a:sym typeface="+mn-ea"/>
              </a:rPr>
              <a:t>胡扬</a:t>
            </a:r>
            <a:r>
              <a:rPr lang="en-US" altLang="zh-CN" sz="2400" b="1" dirty="0">
                <a:latin typeface="Arial" panose="020B0604020202020204" pitchFamily="34" charset="0"/>
                <a:ea typeface="黑体" panose="02010609060101010101" pitchFamily="49" charset="-122"/>
                <a:cs typeface="Arial" panose="020B0604020202020204" pitchFamily="34" charset="0"/>
                <a:sym typeface="+mn-ea"/>
              </a:rPr>
              <a:t> </a:t>
            </a:r>
            <a:r>
              <a:rPr lang="en-US" altLang="en-US" sz="2400" b="1" dirty="0">
                <a:latin typeface="Arial" panose="020B0604020202020204" pitchFamily="34" charset="0"/>
                <a:ea typeface="黑体" panose="02010609060101010101" pitchFamily="49" charset="-122"/>
                <a:cs typeface="Arial" panose="020B0604020202020204" pitchFamily="34" charset="0"/>
                <a:sym typeface="+mn-ea"/>
              </a:rPr>
              <a:t>¹</a:t>
            </a:r>
            <a:endParaRPr lang="en-US" altLang="en-US" sz="2400" b="1" dirty="0">
              <a:latin typeface="Arial" panose="020B0604020202020204" pitchFamily="34" charset="0"/>
              <a:ea typeface="黑体" panose="02010609060101010101" pitchFamily="49" charset="-122"/>
              <a:cs typeface="Arial" panose="020B0604020202020204" pitchFamily="34" charset="0"/>
              <a:sym typeface="+mn-ea"/>
            </a:endParaRPr>
          </a:p>
          <a:p>
            <a:pPr algn="ctr">
              <a:lnSpc>
                <a:spcPct val="150000"/>
              </a:lnSpc>
            </a:pPr>
            <a:r>
              <a:rPr lang="en-US" sz="1800" b="1" baseline="30000" dirty="0">
                <a:effectLst/>
                <a:latin typeface="Arial" panose="020B0604020202020204" pitchFamily="34" charset="0"/>
                <a:ea typeface="黑体" panose="02010609060101010101" pitchFamily="49" charset="-122"/>
                <a:cs typeface="Arial" panose="020B0604020202020204" pitchFamily="34" charset="0"/>
              </a:rPr>
              <a:t>1</a:t>
            </a:r>
            <a:r>
              <a:rPr lang="zh-CN" altLang="en-US" b="1" dirty="0">
                <a:effectLst/>
                <a:latin typeface="Arial" panose="020B0604020202020204" pitchFamily="34" charset="0"/>
                <a:ea typeface="黑体" panose="02010609060101010101" pitchFamily="49" charset="-122"/>
                <a:cs typeface="Arial" panose="020B0604020202020204" pitchFamily="34" charset="0"/>
                <a:sym typeface="+mn-ea"/>
              </a:rPr>
              <a:t>武汉大学</a:t>
            </a:r>
            <a:r>
              <a:rPr lang="zh-CN" altLang="en-US" sz="1800" b="1" dirty="0">
                <a:effectLst/>
                <a:latin typeface="Arial" panose="020B0604020202020204" pitchFamily="34" charset="0"/>
                <a:ea typeface="黑体" panose="02010609060101010101" pitchFamily="49" charset="-122"/>
                <a:cs typeface="Arial" panose="020B0604020202020204" pitchFamily="34" charset="0"/>
              </a:rPr>
              <a:t>地球空间科学与技术学院</a:t>
            </a:r>
            <a:r>
              <a:rPr lang="en-US" altLang="zh-CN" sz="1800" b="1" dirty="0">
                <a:effectLst/>
                <a:latin typeface="Arial" panose="020B0604020202020204" pitchFamily="34" charset="0"/>
                <a:ea typeface="黑体" panose="02010609060101010101" pitchFamily="49" charset="-122"/>
                <a:cs typeface="Arial" panose="020B0604020202020204" pitchFamily="34" charset="0"/>
              </a:rPr>
              <a:t>, </a:t>
            </a:r>
            <a:r>
              <a:rPr lang="zh-CN" altLang="en-US" sz="1800" b="1" dirty="0">
                <a:effectLst/>
                <a:latin typeface="Arial" panose="020B0604020202020204" pitchFamily="34" charset="0"/>
                <a:ea typeface="黑体" panose="02010609060101010101" pitchFamily="49" charset="-122"/>
                <a:cs typeface="Arial" panose="020B0604020202020204" pitchFamily="34" charset="0"/>
              </a:rPr>
              <a:t>武汉</a:t>
            </a:r>
            <a:endParaRPr lang="zh-CN" altLang="en-US" b="1" dirty="0">
              <a:latin typeface="Arial" panose="020B0604020202020204" pitchFamily="34" charset="0"/>
              <a:ea typeface="黑体" panose="02010609060101010101" pitchFamily="49" charset="-122"/>
              <a:cs typeface="Arial" panose="020B0604020202020204" pitchFamily="34" charset="0"/>
            </a:endParaRPr>
          </a:p>
        </p:txBody>
      </p:sp>
      <p:sp>
        <p:nvSpPr>
          <p:cNvPr id="6" name="TextBox 5"/>
          <p:cNvSpPr txBox="1"/>
          <p:nvPr/>
        </p:nvSpPr>
        <p:spPr>
          <a:xfrm>
            <a:off x="9882062" y="6365866"/>
            <a:ext cx="1395730" cy="398780"/>
          </a:xfrm>
          <a:prstGeom prst="rect">
            <a:avLst/>
          </a:prstGeom>
          <a:noFill/>
        </p:spPr>
        <p:txBody>
          <a:bodyPr wrap="none" rtlCol="0">
            <a:spAutoFit/>
          </a:bodyPr>
          <a:lstStyle/>
          <a:p>
            <a:pPr algn="ctr"/>
            <a:r>
              <a:rPr lang="en-US" altLang="zh-CN" sz="2000" dirty="0">
                <a:latin typeface="Arial" panose="020B0604020202020204" pitchFamily="34" charset="0"/>
                <a:ea typeface="黑体" panose="02010609060101010101" pitchFamily="49" charset="-122"/>
                <a:cs typeface="Arial" panose="020B0604020202020204" pitchFamily="34" charset="0"/>
              </a:rPr>
              <a:t>2026</a:t>
            </a:r>
            <a:r>
              <a:rPr lang="zh-CN" altLang="en-US" sz="2000" dirty="0">
                <a:latin typeface="Arial" panose="020B0604020202020204" pitchFamily="34" charset="0"/>
                <a:ea typeface="黑体" panose="02010609060101010101" pitchFamily="49" charset="-122"/>
                <a:cs typeface="Arial" panose="020B0604020202020204" pitchFamily="34" charset="0"/>
              </a:rPr>
              <a:t>年</a:t>
            </a:r>
            <a:r>
              <a:rPr lang="en-US" altLang="zh-CN" sz="2000" dirty="0">
                <a:latin typeface="Arial" panose="020B0604020202020204" pitchFamily="34" charset="0"/>
                <a:ea typeface="黑体" panose="02010609060101010101" pitchFamily="49" charset="-122"/>
                <a:cs typeface="Arial" panose="020B0604020202020204" pitchFamily="34" charset="0"/>
              </a:rPr>
              <a:t>4</a:t>
            </a:r>
            <a:r>
              <a:rPr lang="zh-CN" altLang="en-US" sz="2000" dirty="0">
                <a:latin typeface="Arial" panose="020B0604020202020204" pitchFamily="34" charset="0"/>
                <a:ea typeface="黑体" panose="02010609060101010101" pitchFamily="49" charset="-122"/>
                <a:cs typeface="Arial" panose="020B0604020202020204" pitchFamily="34" charset="0"/>
              </a:rPr>
              <a:t>月</a:t>
            </a:r>
            <a:endParaRPr lang="zh-CN" altLang="en-US" sz="2000" dirty="0">
              <a:latin typeface="Arial" panose="020B0604020202020204" pitchFamily="34" charset="0"/>
              <a:ea typeface="黑体" panose="02010609060101010101" pitchFamily="49" charset="-122"/>
              <a:cs typeface="Arial" panose="020B0604020202020204" pitchFamily="34" charset="0"/>
            </a:endParaRPr>
          </a:p>
        </p:txBody>
      </p:sp>
      <p:pic>
        <p:nvPicPr>
          <p:cNvPr id="7" name="图片 6"/>
          <p:cNvPicPr>
            <a:picLocks noChangeAspect="1"/>
          </p:cNvPicPr>
          <p:nvPr/>
        </p:nvPicPr>
        <p:blipFill>
          <a:blip r:embed="rId1" cstate="hqprint"/>
          <a:stretch>
            <a:fillRect/>
          </a:stretch>
        </p:blipFill>
        <p:spPr>
          <a:xfrm>
            <a:off x="96697" y="109361"/>
            <a:ext cx="5935744" cy="738512"/>
          </a:xfrm>
          <a:prstGeom prst="rect">
            <a:avLst/>
          </a:prstGeom>
        </p:spPr>
      </p:pic>
      <p:sp>
        <p:nvSpPr>
          <p:cNvPr id="3" name="文本框 2"/>
          <p:cNvSpPr txBox="1"/>
          <p:nvPr/>
        </p:nvSpPr>
        <p:spPr>
          <a:xfrm>
            <a:off x="167640" y="5037455"/>
            <a:ext cx="8078470" cy="1776095"/>
          </a:xfrm>
          <a:prstGeom prst="rect">
            <a:avLst/>
          </a:prstGeom>
        </p:spPr>
        <p:txBody>
          <a:bodyPr wrap="square">
            <a:spAutoFit/>
          </a:bodyPr>
          <a:p>
            <a:pPr marL="0" indent="0" algn="l" defTabSz="266700">
              <a:spcBef>
                <a:spcPts val="300"/>
              </a:spcBef>
              <a:spcAft>
                <a:spcPts val="600"/>
              </a:spcAft>
            </a:pPr>
            <a:r>
              <a:rPr lang="en-US" altLang="zh-CN" sz="1200" b="1">
                <a:latin typeface="Cambria Math" panose="02040503050406030204" charset="0"/>
                <a:ea typeface="等线" panose="02010600030101010101" charset="-122"/>
                <a:cs typeface="Cambria Math" panose="02040503050406030204" charset="0"/>
              </a:rPr>
              <a:t>link</a:t>
            </a:r>
            <a:r>
              <a:rPr lang="zh-CN" altLang="en-US" sz="1200" b="1">
                <a:latin typeface="Cambria Math" panose="02040503050406030204" charset="0"/>
                <a:ea typeface="等线" panose="02010600030101010101" charset="-122"/>
                <a:cs typeface="Cambria Math" panose="02040503050406030204" charset="0"/>
              </a:rPr>
              <a:t>：</a:t>
            </a:r>
            <a:endParaRPr lang="zh-CN" altLang="en-US" sz="1200" b="1">
              <a:latin typeface="Cambria Math" panose="02040503050406030204" charset="0"/>
              <a:ea typeface="等线" panose="02010600030101010101" charset="-122"/>
              <a:cs typeface="Cambria Math" panose="02040503050406030204" charset="0"/>
            </a:endParaRPr>
          </a:p>
          <a:p>
            <a:pPr marL="0" indent="0" algn="l" defTabSz="266700">
              <a:spcBef>
                <a:spcPts val="300"/>
              </a:spcBef>
              <a:spcAft>
                <a:spcPts val="600"/>
              </a:spcAft>
            </a:pPr>
            <a:r>
              <a:rPr lang="en-US" altLang="zh-CN" sz="1200">
                <a:latin typeface="Cambria Math" panose="02040503050406030204" charset="0"/>
                <a:ea typeface="等线" panose="02010600030101010101" charset="-122"/>
                <a:cs typeface="Cambria Math" panose="02040503050406030204" charset="0"/>
              </a:rPr>
              <a:t>https://earthquakeinsights.substack.com/p/do-earth-tides-warn-of-impending</a:t>
            </a:r>
            <a:endParaRPr lang="en-US" altLang="zh-CN" sz="1200">
              <a:latin typeface="Cambria Math" panose="02040503050406030204" charset="0"/>
              <a:ea typeface="等线" panose="02010600030101010101" charset="-122"/>
              <a:cs typeface="Cambria Math" panose="02040503050406030204" charset="0"/>
            </a:endParaRPr>
          </a:p>
          <a:p>
            <a:pPr marL="0" indent="0" algn="l" defTabSz="266700">
              <a:spcBef>
                <a:spcPts val="300"/>
              </a:spcBef>
              <a:spcAft>
                <a:spcPts val="600"/>
              </a:spcAft>
            </a:pPr>
            <a:r>
              <a:rPr lang="en-US" altLang="zh-CN" sz="1200">
                <a:latin typeface="Cambria Math" panose="02040503050406030204" charset="0"/>
                <a:ea typeface="等线" panose="02010600030101010101" charset="-122"/>
                <a:cs typeface="Cambria Math" panose="02040503050406030204" charset="0"/>
              </a:rPr>
              <a:t>https://earthquakeinsights.substack.com/p/the-great-tidal-earthquake-hypothesis?utm_source=publication-search</a:t>
            </a:r>
            <a:endParaRPr lang="en-US" altLang="zh-CN" sz="1200">
              <a:latin typeface="Cambria Math" panose="02040503050406030204" charset="0"/>
              <a:ea typeface="等线" panose="02010600030101010101" charset="-122"/>
              <a:cs typeface="Cambria Math" panose="02040503050406030204" charset="0"/>
            </a:endParaRPr>
          </a:p>
          <a:p>
            <a:pPr marL="0" indent="0" algn="l" defTabSz="266700">
              <a:spcBef>
                <a:spcPts val="300"/>
              </a:spcBef>
              <a:spcAft>
                <a:spcPts val="600"/>
              </a:spcAft>
            </a:pPr>
            <a:r>
              <a:rPr lang="en-US" altLang="zh-CN" sz="1200">
                <a:latin typeface="Cambria Math" panose="02040503050406030204" charset="0"/>
                <a:ea typeface="等线" panose="02010600030101010101" charset="-122"/>
                <a:cs typeface="Cambria Math" panose="02040503050406030204" charset="0"/>
              </a:rPr>
              <a:t>https://earthquakeinsights.substack.com/p/the-great-tidal-earthquake-hypothesis-35b?utm_source=publication-search</a:t>
            </a:r>
            <a:endParaRPr lang="en-US" altLang="zh-CN" sz="1200">
              <a:latin typeface="Cambria Math" panose="02040503050406030204" charset="0"/>
              <a:ea typeface="等线" panose="02010600030101010101" charset="-122"/>
              <a:cs typeface="Cambria Math" panose="02040503050406030204" charset="0"/>
            </a:endParaRPr>
          </a:p>
          <a:p>
            <a:pPr marL="0" indent="0" algn="l" defTabSz="266700">
              <a:spcBef>
                <a:spcPts val="300"/>
              </a:spcBef>
              <a:spcAft>
                <a:spcPts val="600"/>
              </a:spcAft>
            </a:pPr>
            <a:r>
              <a:rPr lang="en-US" altLang="zh-CN" sz="1200">
                <a:latin typeface="Cambria Math" panose="02040503050406030204" charset="0"/>
                <a:ea typeface="等线" panose="02010600030101010101" charset="-122"/>
                <a:cs typeface="Cambria Math" panose="02040503050406030204" charset="0"/>
              </a:rPr>
              <a:t>https://earthquakeinsights.substack.com/p/the-great-tidal-earthquake-hypothesis-bad?utm_source=publication-search</a:t>
            </a:r>
            <a:endParaRPr lang="en-US" altLang="zh-CN" sz="1200">
              <a:latin typeface="Cambria Math" panose="02040503050406030204" charset="0"/>
              <a:ea typeface="等线" panose="02010600030101010101" charset="-122"/>
              <a:cs typeface="Cambria Math" panose="02040503050406030204" charset="0"/>
            </a:endParaRPr>
          </a:p>
          <a:p>
            <a:pPr marL="0" indent="0" algn="l" defTabSz="266700">
              <a:spcBef>
                <a:spcPts val="300"/>
              </a:spcBef>
              <a:spcAft>
                <a:spcPts val="600"/>
              </a:spcAft>
            </a:pPr>
            <a:r>
              <a:rPr lang="en-US" altLang="zh-CN" sz="1200">
                <a:latin typeface="Cambria Math" panose="02040503050406030204" charset="0"/>
                <a:ea typeface="等线" panose="02010600030101010101" charset="-122"/>
                <a:cs typeface="Cambria Math" panose="02040503050406030204" charset="0"/>
              </a:rPr>
              <a:t>https://earthquakeinsights.substack.com/p/the-great-tidal-earthquake-hypothesis-bf7</a:t>
            </a:r>
            <a:endParaRPr lang="en-US" altLang="zh-CN" sz="1200">
              <a:latin typeface="Cambria Math" panose="02040503050406030204" charset="0"/>
              <a:ea typeface="等线" panose="02010600030101010101" charset="-122"/>
              <a:cs typeface="Cambria Math" panose="02040503050406030204" charset="0"/>
            </a:endParaRPr>
          </a:p>
        </p:txBody>
      </p:sp>
      <p:sp>
        <p:nvSpPr>
          <p:cNvPr id="8" name="文本框 7"/>
          <p:cNvSpPr txBox="1"/>
          <p:nvPr/>
        </p:nvSpPr>
        <p:spPr>
          <a:xfrm>
            <a:off x="8620125" y="5487035"/>
            <a:ext cx="3508375" cy="645160"/>
          </a:xfrm>
          <a:prstGeom prst="rect">
            <a:avLst/>
          </a:prstGeom>
        </p:spPr>
        <p:txBody>
          <a:bodyPr wrap="square">
            <a:spAutoFit/>
          </a:bodyPr>
          <a:p>
            <a:pPr marL="0" indent="0" algn="ctr" defTabSz="266700">
              <a:spcBef>
                <a:spcPts val="300"/>
              </a:spcBef>
              <a:spcAft>
                <a:spcPts val="600"/>
              </a:spcAft>
            </a:pPr>
            <a:r>
              <a:rPr lang="en-US" altLang="zh-CN" b="1">
                <a:latin typeface="微软雅黑" panose="020B0503020204020204" charset="-122"/>
                <a:ea typeface="微软雅黑" panose="020B0503020204020204" charset="-122"/>
                <a:cs typeface="微软雅黑" panose="020B0503020204020204" charset="-122"/>
              </a:rPr>
              <a:t>Bradley, K., Hubbard, J., 2023</a:t>
            </a:r>
            <a:r>
              <a:rPr lang="zh-CN" altLang="en-US" b="1">
                <a:latin typeface="微软雅黑" panose="020B0503020204020204" charset="-122"/>
                <a:ea typeface="微软雅黑" panose="020B0503020204020204" charset="-122"/>
                <a:cs typeface="微软雅黑" panose="020B0503020204020204" charset="-122"/>
              </a:rPr>
              <a:t>，</a:t>
            </a:r>
            <a:r>
              <a:rPr lang="en-US" altLang="zh-CN" b="1">
                <a:latin typeface="微软雅黑" panose="020B0503020204020204" charset="-122"/>
                <a:ea typeface="微软雅黑" panose="020B0503020204020204" charset="-122"/>
                <a:cs typeface="微软雅黑" panose="020B0503020204020204" charset="-122"/>
              </a:rPr>
              <a:t>2024</a:t>
            </a:r>
            <a:endParaRPr lang="en-US" altLang="zh-CN" b="1">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8720" y="1813560"/>
            <a:ext cx="9960610" cy="3738245"/>
          </a:xfrm>
          <a:prstGeom prst="rect">
            <a:avLst/>
          </a:prstGeom>
          <a:noFill/>
        </p:spPr>
        <p:txBody>
          <a:bodyPr wrap="square" rtlCol="0">
            <a:spAutoFit/>
          </a:bodyPr>
          <a:lstStyle/>
          <a:p>
            <a:pPr>
              <a:lnSpc>
                <a:spcPct val="150000"/>
              </a:lnSpc>
              <a:spcAft>
                <a:spcPts val="1800"/>
              </a:spcAft>
            </a:pPr>
            <a:r>
              <a:rPr lang="en-US" altLang="zh-CN" sz="3200" b="1" dirty="0">
                <a:latin typeface="微软雅黑" panose="020B0503020204020204" charset="-122"/>
                <a:ea typeface="微软雅黑" panose="020B0503020204020204" charset="-122"/>
                <a:cs typeface="微软雅黑" panose="020B0503020204020204" charset="-122"/>
              </a:rPr>
              <a:t>1. </a:t>
            </a:r>
            <a:r>
              <a:rPr lang="zh-CN" altLang="en-US" sz="3200" b="1" dirty="0">
                <a:latin typeface="微软雅黑" panose="020B0503020204020204" charset="-122"/>
                <a:ea typeface="微软雅黑" panose="020B0503020204020204" charset="-122"/>
                <a:cs typeface="微软雅黑" panose="020B0503020204020204" charset="-122"/>
              </a:rPr>
              <a:t>研究问题</a:t>
            </a:r>
            <a:endParaRPr lang="zh-CN" altLang="en-US" sz="2800" b="1" dirty="0">
              <a:latin typeface="微软雅黑" panose="020B0503020204020204" charset="-122"/>
              <a:ea typeface="微软雅黑" panose="020B0503020204020204" charset="-122"/>
              <a:cs typeface="微软雅黑" panose="020B0503020204020204" charset="-122"/>
            </a:endParaRPr>
          </a:p>
          <a:p>
            <a:pPr algn="l">
              <a:lnSpc>
                <a:spcPct val="150000"/>
              </a:lnSpc>
              <a:spcAft>
                <a:spcPts val="1800"/>
              </a:spcAft>
              <a:buClrTx/>
              <a:buSzTx/>
              <a:buFontTx/>
            </a:pPr>
            <a:r>
              <a:rPr lang="en-US" altLang="zh-CN" sz="3200" b="1" dirty="0">
                <a:latin typeface="微软雅黑" panose="020B0503020204020204" charset="-122"/>
                <a:ea typeface="微软雅黑" panose="020B0503020204020204" charset="-122"/>
                <a:cs typeface="微软雅黑" panose="020B0503020204020204" charset="-122"/>
              </a:rPr>
              <a:t>2. Ridgecrest </a:t>
            </a:r>
            <a:r>
              <a:rPr lang="zh-CN" altLang="en-US" sz="3200" b="1" dirty="0">
                <a:latin typeface="微软雅黑" panose="020B0503020204020204" charset="-122"/>
                <a:ea typeface="微软雅黑" panose="020B0503020204020204" charset="-122"/>
                <a:cs typeface="微软雅黑" panose="020B0503020204020204" charset="-122"/>
              </a:rPr>
              <a:t>个案反驳：</a:t>
            </a:r>
            <a:r>
              <a:rPr lang="en-US" altLang="zh-CN" sz="2800" b="1" dirty="0">
                <a:latin typeface="微软雅黑" panose="020B0503020204020204" charset="-122"/>
                <a:ea typeface="微软雅黑" panose="020B0503020204020204" charset="-122"/>
                <a:cs typeface="微软雅黑" panose="020B0503020204020204" charset="-122"/>
              </a:rPr>
              <a:t>Beauc</a:t>
            </a:r>
            <a:r>
              <a:rPr lang="en-US" altLang="en-US" sz="2800" b="1" dirty="0">
                <a:latin typeface="微软雅黑" panose="020B0503020204020204" charset="-122"/>
                <a:ea typeface="微软雅黑" panose="020B0503020204020204" charset="-122"/>
                <a:cs typeface="微软雅黑" panose="020B0503020204020204" charset="-122"/>
              </a:rPr>
              <a:t>é</a:t>
            </a:r>
            <a:r>
              <a:rPr lang="en-US" altLang="zh-CN" sz="2800" b="1" dirty="0">
                <a:latin typeface="微软雅黑" panose="020B0503020204020204" charset="-122"/>
                <a:ea typeface="微软雅黑" panose="020B0503020204020204" charset="-122"/>
                <a:cs typeface="微软雅黑" panose="020B0503020204020204" charset="-122"/>
              </a:rPr>
              <a:t> et al. GRL (2023)</a:t>
            </a:r>
            <a:endParaRPr lang="en-US" altLang="zh-CN" sz="2800" b="1" dirty="0">
              <a:latin typeface="微软雅黑" panose="020B0503020204020204" charset="-122"/>
              <a:ea typeface="微软雅黑" panose="020B0503020204020204" charset="-122"/>
              <a:cs typeface="微软雅黑" panose="020B0503020204020204" charset="-122"/>
            </a:endParaRPr>
          </a:p>
          <a:p>
            <a:pPr algn="l">
              <a:lnSpc>
                <a:spcPct val="150000"/>
              </a:lnSpc>
              <a:spcAft>
                <a:spcPts val="1800"/>
              </a:spcAft>
              <a:buClrTx/>
              <a:buSzTx/>
              <a:buFontTx/>
            </a:pPr>
            <a:r>
              <a:rPr lang="en-US" altLang="zh-CN" sz="3200" b="1" dirty="0">
                <a:latin typeface="微软雅黑" panose="020B0503020204020204" charset="-122"/>
                <a:ea typeface="微软雅黑" panose="020B0503020204020204" charset="-122"/>
                <a:cs typeface="微软雅黑" panose="020B0503020204020204" charset="-122"/>
              </a:rPr>
              <a:t>3. </a:t>
            </a:r>
            <a:r>
              <a:rPr kumimoji="1" lang="zh-CN" altLang="en-US" sz="32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200" b="1" dirty="0">
              <a:latin typeface="微软雅黑" panose="020B0503020204020204" charset="-122"/>
              <a:ea typeface="微软雅黑" panose="020B0503020204020204" charset="-122"/>
              <a:cs typeface="微软雅黑" panose="020B0503020204020204" charset="-122"/>
              <a:sym typeface="+mn-ea"/>
            </a:endParaRPr>
          </a:p>
          <a:p>
            <a:pPr algn="l">
              <a:lnSpc>
                <a:spcPct val="150000"/>
              </a:lnSpc>
              <a:spcAft>
                <a:spcPts val="1800"/>
              </a:spcAft>
              <a:buClrTx/>
              <a:buSzTx/>
              <a:buFontTx/>
            </a:pPr>
            <a:r>
              <a:rPr kumimoji="1" lang="en-US" altLang="zh-CN" sz="3200" b="1" dirty="0">
                <a:latin typeface="微软雅黑" panose="020B0503020204020204" charset="-122"/>
                <a:ea typeface="微软雅黑" panose="020B0503020204020204" charset="-122"/>
                <a:cs typeface="微软雅黑" panose="020B0503020204020204" charset="-122"/>
                <a:sym typeface="+mn-ea"/>
              </a:rPr>
              <a:t>4. </a:t>
            </a:r>
            <a:r>
              <a:rPr kumimoji="1" lang="zh-CN" altLang="en-US" sz="3200" b="1" dirty="0">
                <a:latin typeface="微软雅黑" panose="020B0503020204020204" charset="-122"/>
                <a:ea typeface="微软雅黑" panose="020B0503020204020204" charset="-122"/>
                <a:cs typeface="微软雅黑" panose="020B0503020204020204" charset="-122"/>
                <a:sym typeface="+mn-ea"/>
              </a:rPr>
              <a:t>讨论与</a:t>
            </a:r>
            <a:r>
              <a:rPr kumimoji="1" lang="zh-CN" altLang="en-US" sz="3200" b="1" dirty="0">
                <a:latin typeface="微软雅黑" panose="020B0503020204020204" charset="-122"/>
                <a:ea typeface="微软雅黑" panose="020B0503020204020204" charset="-122"/>
                <a:cs typeface="微软雅黑" panose="020B0503020204020204" charset="-122"/>
                <a:sym typeface="+mn-ea"/>
              </a:rPr>
              <a:t>小结</a:t>
            </a:r>
            <a:endParaRPr lang="zh-CN" altLang="en-US" sz="3200" b="1" dirty="0">
              <a:latin typeface="微软雅黑" panose="020B0503020204020204" charset="-122"/>
              <a:ea typeface="微软雅黑" panose="020B0503020204020204" charset="-122"/>
              <a:cs typeface="微软雅黑" panose="020B0503020204020204" charset="-122"/>
            </a:endParaRPr>
          </a:p>
        </p:txBody>
      </p:sp>
      <p:sp>
        <p:nvSpPr>
          <p:cNvPr id="3"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4000" b="1" dirty="0">
                <a:latin typeface="Arial" panose="020B0604020202020204" pitchFamily="34" charset="0"/>
                <a:ea typeface="黑体" panose="02010609060101010101" pitchFamily="49" charset="-122"/>
                <a:cs typeface="Arial" panose="020B0604020202020204" pitchFamily="34" charset="0"/>
              </a:rPr>
              <a:t>  </a:t>
            </a:r>
            <a:r>
              <a:rPr kumimoji="1" lang="zh-CN" altLang="en-GB" sz="4000" b="1" dirty="0">
                <a:latin typeface="Arial" panose="020B0604020202020204" pitchFamily="34" charset="0"/>
                <a:ea typeface="黑体" panose="02010609060101010101" pitchFamily="49" charset="-122"/>
                <a:cs typeface="Arial" panose="020B0604020202020204" pitchFamily="34" charset="0"/>
              </a:rPr>
              <a:t>目录：</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4" name="灯片编号占位符 3"/>
          <p:cNvSpPr>
            <a:spLocks noGrp="1"/>
          </p:cNvSpPr>
          <p:nvPr>
            <p:ph type="sldNum" sz="quarter" idx="12"/>
          </p:nvPr>
        </p:nvSpPr>
        <p:spPr/>
        <p:txBody>
          <a:bodyPr/>
          <a:lstStyle/>
          <a:p>
            <a:fld id="{AEA62FAB-F99A-AB4E-BCD3-FB5A1BF3E821}"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1.</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研究问题</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2" name="文本框 1"/>
          <p:cNvSpPr txBox="1"/>
          <p:nvPr/>
        </p:nvSpPr>
        <p:spPr>
          <a:xfrm>
            <a:off x="845820" y="1560195"/>
            <a:ext cx="4064000" cy="398780"/>
          </a:xfrm>
          <a:prstGeom prst="rect">
            <a:avLst/>
          </a:prstGeom>
        </p:spPr>
        <p:txBody>
          <a:bodyPr wrap="square">
            <a:spAutoFit/>
          </a:bodyPr>
          <a:p>
            <a:pPr marL="0" indent="0" algn="ctr" defTabSz="266700">
              <a:spcBef>
                <a:spcPts val="300"/>
              </a:spcBef>
              <a:spcAft>
                <a:spcPts val="600"/>
              </a:spcAft>
            </a:pPr>
            <a:r>
              <a:rPr lang="en-US" altLang="zh-CN" sz="2000" b="1">
                <a:latin typeface="Cambria Math" panose="02040503050406030204" charset="0"/>
                <a:ea typeface="等线" panose="02010600030101010101" charset="-122"/>
                <a:cs typeface="Cambria Math" panose="02040503050406030204" charset="0"/>
              </a:rPr>
              <a:t>What is tidal forcing of earthquakes?</a:t>
            </a:r>
            <a:endParaRPr lang="en-US" altLang="zh-CN" sz="2000" b="1">
              <a:latin typeface="Cambria Math" panose="02040503050406030204" charset="0"/>
              <a:ea typeface="等线" panose="02010600030101010101" charset="-122"/>
              <a:cs typeface="Cambria Math" panose="02040503050406030204" charset="0"/>
            </a:endParaRPr>
          </a:p>
        </p:txBody>
      </p:sp>
      <p:sp>
        <p:nvSpPr>
          <p:cNvPr id="5" name="文本框 4"/>
          <p:cNvSpPr txBox="1"/>
          <p:nvPr/>
        </p:nvSpPr>
        <p:spPr>
          <a:xfrm>
            <a:off x="466090" y="2296795"/>
            <a:ext cx="4822825" cy="368300"/>
          </a:xfrm>
          <a:prstGeom prst="rect">
            <a:avLst/>
          </a:prstGeom>
        </p:spPr>
        <p:txBody>
          <a:bodyPr wrap="square">
            <a:spAutoFit/>
          </a:bodyPr>
          <a:p>
            <a:pPr marL="0" indent="0" algn="ctr" defTabSz="266700">
              <a:spcBef>
                <a:spcPts val="300"/>
              </a:spcBef>
              <a:spcAft>
                <a:spcPts val="600"/>
              </a:spcAft>
            </a:pPr>
            <a:r>
              <a:rPr lang="zh-CN" altLang="en-US" b="1">
                <a:latin typeface="微软雅黑" panose="020B0503020204020204" charset="-122"/>
                <a:ea typeface="微软雅黑" panose="020B0503020204020204" charset="-122"/>
                <a:cs typeface="Cambria Math" panose="02040503050406030204" charset="0"/>
              </a:rPr>
              <a:t>月球和太阳引起</a:t>
            </a:r>
            <a:r>
              <a:rPr lang="zh-CN" altLang="en-US" b="1">
                <a:latin typeface="微软雅黑" panose="020B0503020204020204" charset="-122"/>
                <a:ea typeface="微软雅黑" panose="020B0503020204020204" charset="-122"/>
                <a:cs typeface="Cambria Math" panose="02040503050406030204" charset="0"/>
                <a:sym typeface="+mn-ea"/>
              </a:rPr>
              <a:t>的</a:t>
            </a:r>
            <a:r>
              <a:rPr lang="zh-CN" altLang="en-US" b="1">
                <a:latin typeface="微软雅黑" panose="020B0503020204020204" charset="-122"/>
                <a:ea typeface="微软雅黑" panose="020B0503020204020204" charset="-122"/>
                <a:cs typeface="Cambria Math" panose="02040503050406030204" charset="0"/>
              </a:rPr>
              <a:t>显著周期性的地球潮汐引力</a:t>
            </a:r>
            <a:endParaRPr lang="zh-CN" altLang="en-US" b="1">
              <a:latin typeface="微软雅黑" panose="020B0503020204020204" charset="-122"/>
              <a:ea typeface="微软雅黑" panose="020B0503020204020204" charset="-122"/>
              <a:cs typeface="Cambria Math" panose="02040503050406030204" charset="0"/>
            </a:endParaRPr>
          </a:p>
        </p:txBody>
      </p:sp>
      <p:sp>
        <p:nvSpPr>
          <p:cNvPr id="6" name="文本框 5"/>
          <p:cNvSpPr txBox="1"/>
          <p:nvPr/>
        </p:nvSpPr>
        <p:spPr>
          <a:xfrm>
            <a:off x="746125" y="4239260"/>
            <a:ext cx="4596130" cy="1037590"/>
          </a:xfrm>
          <a:prstGeom prst="rect">
            <a:avLst/>
          </a:prstGeom>
        </p:spPr>
        <p:txBody>
          <a:bodyPr wrap="square">
            <a:spAutoFit/>
          </a:bodyPr>
          <a:p>
            <a:pPr marL="0" indent="0" algn="l" defTabSz="266700">
              <a:lnSpc>
                <a:spcPct val="150000"/>
              </a:lnSpc>
              <a:spcBef>
                <a:spcPts val="300"/>
              </a:spcBef>
              <a:spcAft>
                <a:spcPts val="600"/>
              </a:spcAft>
            </a:pPr>
            <a:r>
              <a:rPr lang="zh-CN" altLang="en-US" b="1">
                <a:latin typeface="微软雅黑" panose="020B0503020204020204" charset="-122"/>
                <a:ea typeface="微软雅黑" panose="020B0503020204020204" charset="-122"/>
                <a:cs typeface="Cambria Math" panose="02040503050406030204" charset="0"/>
              </a:rPr>
              <a:t>断层活动受应力控制，而</a:t>
            </a:r>
            <a:r>
              <a:rPr lang="zh-CN" altLang="en-US" b="1">
                <a:latin typeface="微软雅黑" panose="020B0503020204020204" charset="-122"/>
                <a:ea typeface="微软雅黑" panose="020B0503020204020204" charset="-122"/>
                <a:cs typeface="Cambria Math" panose="02040503050406030204" charset="0"/>
                <a:sym typeface="+mn-ea"/>
              </a:rPr>
              <a:t>固体潮</a:t>
            </a:r>
            <a:r>
              <a:rPr lang="zh-CN" altLang="en-US" b="1">
                <a:latin typeface="微软雅黑" panose="020B0503020204020204" charset="-122"/>
                <a:ea typeface="微软雅黑" panose="020B0503020204020204" charset="-122"/>
                <a:cs typeface="Cambria Math" panose="02040503050406030204" charset="0"/>
              </a:rPr>
              <a:t>应力扰动</a:t>
            </a:r>
            <a:endParaRPr lang="zh-CN" altLang="en-US" b="1">
              <a:latin typeface="微软雅黑" panose="020B0503020204020204" charset="-122"/>
              <a:ea typeface="微软雅黑" panose="020B0503020204020204" charset="-122"/>
              <a:cs typeface="Cambria Math" panose="02040503050406030204" charset="0"/>
            </a:endParaRPr>
          </a:p>
          <a:p>
            <a:pPr marL="0" indent="0" algn="l" defTabSz="266700">
              <a:lnSpc>
                <a:spcPct val="150000"/>
              </a:lnSpc>
              <a:spcBef>
                <a:spcPts val="300"/>
              </a:spcBef>
              <a:spcAft>
                <a:spcPts val="600"/>
              </a:spcAft>
            </a:pPr>
            <a:r>
              <a:rPr lang="zh-CN" altLang="en-US" b="1">
                <a:latin typeface="微软雅黑" panose="020B0503020204020204" charset="-122"/>
                <a:ea typeface="微软雅黑" panose="020B0503020204020204" charset="-122"/>
                <a:cs typeface="Cambria Math" panose="02040503050406030204" charset="0"/>
              </a:rPr>
              <a:t>可能诱发已经接近失效的断层发生地震</a:t>
            </a:r>
            <a:endParaRPr lang="zh-CN" altLang="en-US" b="1">
              <a:latin typeface="微软雅黑" panose="020B0503020204020204" charset="-122"/>
              <a:ea typeface="微软雅黑" panose="020B0503020204020204" charset="-122"/>
              <a:cs typeface="Cambria Math" panose="02040503050406030204" charset="0"/>
            </a:endParaRPr>
          </a:p>
        </p:txBody>
      </p:sp>
      <p:pic>
        <p:nvPicPr>
          <p:cNvPr id="9" name="图片 8"/>
          <p:cNvPicPr/>
          <p:nvPr/>
        </p:nvPicPr>
        <p:blipFill>
          <a:blip r:embed="rId1"/>
          <a:stretch>
            <a:fillRect/>
          </a:stretch>
        </p:blipFill>
        <p:spPr>
          <a:xfrm>
            <a:off x="6122035" y="3706495"/>
            <a:ext cx="5334000" cy="2103120"/>
          </a:xfrm>
          <a:prstGeom prst="rect">
            <a:avLst/>
          </a:prstGeom>
        </p:spPr>
      </p:pic>
      <p:pic>
        <p:nvPicPr>
          <p:cNvPr id="10" name="图片 9"/>
          <p:cNvPicPr>
            <a:picLocks noChangeAspect="1"/>
          </p:cNvPicPr>
          <p:nvPr/>
        </p:nvPicPr>
        <p:blipFill>
          <a:blip r:embed="rId2"/>
          <a:stretch>
            <a:fillRect/>
          </a:stretch>
        </p:blipFill>
        <p:spPr>
          <a:xfrm>
            <a:off x="6134100" y="1161415"/>
            <a:ext cx="5253990" cy="2399030"/>
          </a:xfrm>
          <a:prstGeom prst="rect">
            <a:avLst/>
          </a:prstGeom>
        </p:spPr>
      </p:pic>
      <p:sp>
        <p:nvSpPr>
          <p:cNvPr id="11" name="文本框 10"/>
          <p:cNvSpPr txBox="1"/>
          <p:nvPr/>
        </p:nvSpPr>
        <p:spPr>
          <a:xfrm>
            <a:off x="7712710" y="5809615"/>
            <a:ext cx="2517140" cy="306705"/>
          </a:xfrm>
          <a:prstGeom prst="rect">
            <a:avLst/>
          </a:prstGeom>
        </p:spPr>
        <p:txBody>
          <a:bodyPr wrap="square">
            <a:spAutoFit/>
          </a:bodyPr>
          <a:p>
            <a:pPr marL="0" indent="0" algn="ctr" defTabSz="266700">
              <a:spcBef>
                <a:spcPts val="300"/>
              </a:spcBef>
              <a:spcAft>
                <a:spcPts val="600"/>
              </a:spcAft>
            </a:pPr>
            <a:r>
              <a:rPr lang="zh-CN" altLang="en-US" sz="1400" b="1">
                <a:latin typeface="微软雅黑" panose="020B0503020204020204" charset="-122"/>
                <a:ea typeface="微软雅黑" panose="020B0503020204020204" charset="-122"/>
                <a:cs typeface="Cambria Math" panose="02040503050406030204" charset="0"/>
              </a:rPr>
              <a:t>地震活动与潮汐相位</a:t>
            </a:r>
            <a:endParaRPr lang="zh-CN" altLang="en-US" sz="1400" b="1">
              <a:latin typeface="微软雅黑" panose="020B0503020204020204" charset="-122"/>
              <a:ea typeface="微软雅黑" panose="020B0503020204020204" charset="-122"/>
              <a:cs typeface="Cambria Math" panose="02040503050406030204" charset="0"/>
            </a:endParaRPr>
          </a:p>
        </p:txBody>
      </p:sp>
      <p:sp>
        <p:nvSpPr>
          <p:cNvPr id="15" name="文本框 14"/>
          <p:cNvSpPr txBox="1"/>
          <p:nvPr/>
        </p:nvSpPr>
        <p:spPr>
          <a:xfrm>
            <a:off x="7217410" y="6348730"/>
            <a:ext cx="3507740" cy="337185"/>
          </a:xfrm>
          <a:prstGeom prst="rect">
            <a:avLst/>
          </a:prstGeom>
        </p:spPr>
        <p:txBody>
          <a:bodyPr wrap="square">
            <a:spAutoFit/>
          </a:bodyPr>
          <a:p>
            <a:pPr marL="0" indent="0" algn="ctr" defTabSz="266700">
              <a:spcBef>
                <a:spcPts val="300"/>
              </a:spcBef>
              <a:spcAft>
                <a:spcPts val="600"/>
              </a:spcAft>
            </a:pPr>
            <a:r>
              <a:rPr lang="zh-CN" altLang="en-US" sz="1600" b="1">
                <a:latin typeface="微软雅黑" panose="020B0503020204020204" charset="-122"/>
                <a:ea typeface="微软雅黑" panose="020B0503020204020204" charset="-122"/>
                <a:cs typeface="Cambria Math" panose="02040503050406030204" charset="0"/>
              </a:rPr>
              <a:t>华盛顿州近海的中洋脊火山</a:t>
            </a:r>
            <a:endParaRPr lang="zh-CN" altLang="en-US" sz="1600" b="1">
              <a:latin typeface="微软雅黑" panose="020B0503020204020204" charset="-122"/>
              <a:ea typeface="微软雅黑" panose="020B0503020204020204" charset="-122"/>
              <a:cs typeface="Cambria Math" panose="02040503050406030204" charset="0"/>
            </a:endParaRPr>
          </a:p>
        </p:txBody>
      </p:sp>
      <p:sp>
        <p:nvSpPr>
          <p:cNvPr id="17" name="文本框 16"/>
          <p:cNvSpPr txBox="1"/>
          <p:nvPr/>
        </p:nvSpPr>
        <p:spPr>
          <a:xfrm>
            <a:off x="9427210" y="3537585"/>
            <a:ext cx="1527175" cy="337185"/>
          </a:xfrm>
          <a:prstGeom prst="rect">
            <a:avLst/>
          </a:prstGeom>
        </p:spPr>
        <p:txBody>
          <a:bodyPr wrap="square">
            <a:spAutoFit/>
          </a:bodyPr>
          <a:p>
            <a:pPr marL="0" indent="0" algn="ctr" defTabSz="266700">
              <a:spcBef>
                <a:spcPts val="300"/>
              </a:spcBef>
              <a:spcAft>
                <a:spcPts val="600"/>
              </a:spcAft>
            </a:pPr>
            <a:r>
              <a:rPr lang="zh-CN" altLang="en-US" sz="1600" b="1">
                <a:latin typeface="Cambria Math" panose="02040503050406030204" charset="0"/>
                <a:ea typeface="等线" panose="02010600030101010101" charset="-122"/>
                <a:cs typeface="Cambria Math" panose="02040503050406030204" charset="0"/>
                <a:sym typeface="+mn-ea"/>
              </a:rPr>
              <a:t>退潮</a:t>
            </a:r>
            <a:r>
              <a:rPr lang="zh-CN" altLang="en-US" sz="1600" b="1">
                <a:latin typeface="Cambria Math" panose="02040503050406030204" charset="0"/>
                <a:ea typeface="等线" panose="02010600030101010101" charset="-122"/>
                <a:cs typeface="Cambria Math" panose="02040503050406030204" charset="0"/>
                <a:sym typeface="+mn-ea"/>
              </a:rPr>
              <a:t>时</a:t>
            </a:r>
            <a:endParaRPr lang="zh-CN" altLang="en-US" sz="1600" b="1">
              <a:latin typeface="Cambria Math" panose="02040503050406030204" charset="0"/>
              <a:ea typeface="等线" panose="02010600030101010101" charset="-122"/>
              <a:cs typeface="Cambria Math" panose="02040503050406030204" charset="0"/>
              <a:sym typeface="+mn-ea"/>
            </a:endParaRPr>
          </a:p>
        </p:txBody>
      </p:sp>
    </p:spTree>
    <p:custDataLst>
      <p:tags r:id="rId3"/>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1.</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研究问题</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3" name="图片 2"/>
          <p:cNvPicPr>
            <a:picLocks noChangeAspect="1"/>
          </p:cNvPicPr>
          <p:nvPr/>
        </p:nvPicPr>
        <p:blipFill>
          <a:blip r:embed="rId1"/>
          <a:stretch>
            <a:fillRect/>
          </a:stretch>
        </p:blipFill>
        <p:spPr>
          <a:xfrm>
            <a:off x="0" y="1397000"/>
            <a:ext cx="7084060" cy="4012565"/>
          </a:xfrm>
          <a:prstGeom prst="rect">
            <a:avLst/>
          </a:prstGeom>
        </p:spPr>
      </p:pic>
      <p:sp>
        <p:nvSpPr>
          <p:cNvPr id="4" name="文本框 3"/>
          <p:cNvSpPr txBox="1"/>
          <p:nvPr/>
        </p:nvSpPr>
        <p:spPr>
          <a:xfrm>
            <a:off x="1729740" y="5554980"/>
            <a:ext cx="3817620" cy="368300"/>
          </a:xfrm>
          <a:prstGeom prst="rect">
            <a:avLst/>
          </a:prstGeom>
        </p:spPr>
        <p:txBody>
          <a:bodyPr wrap="square" anchor="t">
            <a:spAutoFit/>
          </a:bodyPr>
          <a:p>
            <a:pPr marL="0" indent="0" algn="ctr" defTabSz="266700">
              <a:spcBef>
                <a:spcPts val="300"/>
              </a:spcBef>
              <a:spcAft>
                <a:spcPts val="600"/>
              </a:spcAft>
            </a:pPr>
            <a:r>
              <a:rPr lang="en-US" altLang="zh-CN" b="1" dirty="0">
                <a:latin typeface="微软雅黑" panose="020B0503020204020204" charset="-122"/>
                <a:ea typeface="微软雅黑" panose="020B0503020204020204" charset="-122"/>
                <a:cs typeface="微软雅黑" panose="020B0503020204020204" charset="-122"/>
                <a:sym typeface="+mn-ea"/>
              </a:rPr>
              <a:t>Beauc</a:t>
            </a:r>
            <a:r>
              <a:rPr lang="en-US" altLang="en-US" b="1" dirty="0">
                <a:latin typeface="微软雅黑" panose="020B0503020204020204" charset="-122"/>
                <a:ea typeface="微软雅黑" panose="020B0503020204020204" charset="-122"/>
                <a:cs typeface="微软雅黑" panose="020B0503020204020204" charset="-122"/>
                <a:sym typeface="+mn-ea"/>
              </a:rPr>
              <a:t>é</a:t>
            </a:r>
            <a:r>
              <a:rPr lang="en-US" altLang="zh-CN" b="1" dirty="0">
                <a:latin typeface="微软雅黑" panose="020B0503020204020204" charset="-122"/>
                <a:ea typeface="微软雅黑" panose="020B0503020204020204" charset="-122"/>
                <a:cs typeface="微软雅黑" panose="020B0503020204020204" charset="-122"/>
                <a:sym typeface="+mn-ea"/>
              </a:rPr>
              <a:t> et al. (</a:t>
            </a:r>
            <a:r>
              <a:rPr lang="en-US" altLang="zh-CN" b="1" dirty="0">
                <a:latin typeface="微软雅黑" panose="020B0503020204020204" charset="-122"/>
                <a:ea typeface="微软雅黑" panose="020B0503020204020204" charset="-122"/>
                <a:cs typeface="微软雅黑" panose="020B0503020204020204" charset="-122"/>
                <a:sym typeface="+mn-ea"/>
              </a:rPr>
              <a:t> GRL, </a:t>
            </a:r>
            <a:r>
              <a:rPr lang="en-US" altLang="zh-CN" b="1" dirty="0">
                <a:latin typeface="微软雅黑" panose="020B0503020204020204" charset="-122"/>
                <a:ea typeface="微软雅黑" panose="020B0503020204020204" charset="-122"/>
                <a:cs typeface="微软雅黑" panose="020B0503020204020204" charset="-122"/>
                <a:sym typeface="+mn-ea"/>
              </a:rPr>
              <a:t>2023)</a:t>
            </a:r>
            <a:endParaRPr lang="en-US" altLang="zh-CN" b="1" dirty="0">
              <a:latin typeface="微软雅黑" panose="020B0503020204020204" charset="-122"/>
              <a:ea typeface="微软雅黑" panose="020B0503020204020204" charset="-122"/>
              <a:cs typeface="微软雅黑" panose="020B0503020204020204" charset="-122"/>
              <a:sym typeface="+mn-ea"/>
            </a:endParaRPr>
          </a:p>
        </p:txBody>
      </p:sp>
      <p:grpSp>
        <p:nvGrpSpPr>
          <p:cNvPr id="14" name="组合 13"/>
          <p:cNvGrpSpPr/>
          <p:nvPr/>
        </p:nvGrpSpPr>
        <p:grpSpPr>
          <a:xfrm>
            <a:off x="7084060" y="2254885"/>
            <a:ext cx="5015230" cy="2348230"/>
            <a:chOff x="11272" y="2357"/>
            <a:chExt cx="7898" cy="3698"/>
          </a:xfrm>
        </p:grpSpPr>
        <p:sp>
          <p:nvSpPr>
            <p:cNvPr id="12" name="文本框 11"/>
            <p:cNvSpPr txBox="1"/>
            <p:nvPr/>
          </p:nvSpPr>
          <p:spPr>
            <a:xfrm>
              <a:off x="11272" y="2357"/>
              <a:ext cx="7898" cy="3698"/>
            </a:xfrm>
            <a:prstGeom prst="rect">
              <a:avLst/>
            </a:prstGeom>
          </p:spPr>
          <p:txBody>
            <a:bodyPr wrap="square">
              <a:spAutoFit/>
            </a:bodyPr>
            <a:p>
              <a:pPr marL="0" indent="0" algn="ctr" defTabSz="266700">
                <a:spcBef>
                  <a:spcPts val="300"/>
                </a:spcBef>
                <a:spcAft>
                  <a:spcPts val="600"/>
                </a:spcAft>
              </a:pPr>
              <a:r>
                <a:rPr lang="zh-CN" altLang="en-US" sz="2000" b="1">
                  <a:latin typeface="微软雅黑" panose="020B0503020204020204" charset="-122"/>
                  <a:ea typeface="微软雅黑" panose="020B0503020204020204" charset="-122"/>
                  <a:cs typeface="Cambria Math" panose="02040503050406030204" charset="0"/>
                </a:rPr>
                <a:t>潮汐会不会影响地震</a:t>
              </a:r>
              <a:r>
                <a:rPr lang="en-US" altLang="zh-CN" sz="2000" b="1">
                  <a:latin typeface="微软雅黑" panose="020B0503020204020204" charset="-122"/>
                  <a:ea typeface="微软雅黑" panose="020B0503020204020204" charset="-122"/>
                  <a:cs typeface="Cambria Math" panose="02040503050406030204" charset="0"/>
                </a:rPr>
                <a:t> ?</a:t>
              </a:r>
              <a:endParaRPr lang="zh-CN" altLang="en-US" sz="2000" b="1">
                <a:latin typeface="微软雅黑" panose="020B0503020204020204" charset="-122"/>
                <a:ea typeface="微软雅黑" panose="020B0503020204020204" charset="-122"/>
                <a:cs typeface="Cambria Math" panose="02040503050406030204" charset="0"/>
              </a:endParaRPr>
            </a:p>
            <a:p>
              <a:pPr marL="0" indent="0" algn="ctr" defTabSz="266700">
                <a:lnSpc>
                  <a:spcPct val="100000"/>
                </a:lnSpc>
                <a:spcBef>
                  <a:spcPts val="300"/>
                </a:spcBef>
                <a:spcAft>
                  <a:spcPts val="1600"/>
                </a:spcAft>
              </a:pPr>
              <a:r>
                <a:rPr lang="zh-CN" altLang="en-US" sz="2000" b="1">
                  <a:latin typeface="微软雅黑" panose="020B0503020204020204" charset="-122"/>
                  <a:ea typeface="微软雅黑" panose="020B0503020204020204" charset="-122"/>
                  <a:cs typeface="Cambria Math" panose="02040503050406030204" charset="0"/>
                </a:rPr>
                <a:t>潮汐会周期性改变地壳中的应力状态</a:t>
              </a:r>
              <a:endParaRPr lang="zh-CN" altLang="en-US" sz="2000" b="1">
                <a:latin typeface="微软雅黑" panose="020B0503020204020204" charset="-122"/>
                <a:ea typeface="微软雅黑" panose="020B0503020204020204" charset="-122"/>
                <a:cs typeface="Cambria Math" panose="02040503050406030204" charset="0"/>
              </a:endParaRPr>
            </a:p>
            <a:p>
              <a:pPr marL="0" indent="0" algn="ctr" defTabSz="266700">
                <a:lnSpc>
                  <a:spcPct val="100000"/>
                </a:lnSpc>
                <a:spcBef>
                  <a:spcPts val="300"/>
                </a:spcBef>
                <a:spcAft>
                  <a:spcPts val="1600"/>
                </a:spcAft>
              </a:pPr>
              <a:endParaRPr lang="zh-CN" altLang="en-US" sz="2000" b="1">
                <a:latin typeface="微软雅黑" panose="020B0503020204020204" charset="-122"/>
                <a:ea typeface="微软雅黑" panose="020B0503020204020204" charset="-122"/>
                <a:cs typeface="Cambria Math" panose="02040503050406030204" charset="0"/>
              </a:endParaRPr>
            </a:p>
            <a:p>
              <a:pPr marL="0" indent="0" algn="ctr" defTabSz="266700">
                <a:spcBef>
                  <a:spcPts val="300"/>
                </a:spcBef>
                <a:spcAft>
                  <a:spcPts val="600"/>
                </a:spcAft>
              </a:pPr>
              <a:r>
                <a:rPr lang="zh-CN" altLang="en-US" sz="2000" b="1">
                  <a:solidFill>
                    <a:srgbClr val="C00000"/>
                  </a:solidFill>
                  <a:latin typeface="微软雅黑" panose="020B0503020204020204" charset="-122"/>
                  <a:ea typeface="微软雅黑" panose="020B0503020204020204" charset="-122"/>
                  <a:cs typeface="Cambria Math" panose="02040503050406030204" charset="0"/>
                </a:rPr>
                <a:t>能不能预警大地震</a:t>
              </a:r>
              <a:r>
                <a:rPr lang="en-US" altLang="zh-CN" sz="2000" b="1">
                  <a:solidFill>
                    <a:srgbClr val="C00000"/>
                  </a:solidFill>
                  <a:latin typeface="微软雅黑" panose="020B0503020204020204" charset="-122"/>
                  <a:ea typeface="微软雅黑" panose="020B0503020204020204" charset="-122"/>
                  <a:cs typeface="Cambria Math" panose="02040503050406030204" charset="0"/>
                </a:rPr>
                <a:t> ?</a:t>
              </a:r>
              <a:endParaRPr lang="en-US" altLang="zh-CN" sz="2000" b="1">
                <a:solidFill>
                  <a:srgbClr val="C00000"/>
                </a:solidFill>
                <a:latin typeface="微软雅黑" panose="020B0503020204020204" charset="-122"/>
                <a:ea typeface="微软雅黑" panose="020B0503020204020204" charset="-122"/>
                <a:cs typeface="Cambria Math" panose="02040503050406030204" charset="0"/>
              </a:endParaRPr>
            </a:p>
            <a:p>
              <a:pPr marL="0" indent="0" algn="ctr" defTabSz="266700">
                <a:spcBef>
                  <a:spcPts val="300"/>
                </a:spcBef>
                <a:spcAft>
                  <a:spcPts val="600"/>
                </a:spcAft>
              </a:pPr>
              <a:r>
                <a:rPr lang="zh-CN" altLang="en-US" sz="2000" b="1">
                  <a:latin typeface="微软雅黑" panose="020B0503020204020204" charset="-122"/>
                  <a:ea typeface="微软雅黑" panose="020B0503020204020204" charset="-122"/>
                  <a:cs typeface="Cambria Math" panose="02040503050406030204" charset="0"/>
                </a:rPr>
                <a:t>前兆、局部触发证据、普遍预测能力（存疑）</a:t>
              </a:r>
              <a:endParaRPr lang="zh-CN" altLang="en-US" sz="2000" b="1">
                <a:latin typeface="微软雅黑" panose="020B0503020204020204" charset="-122"/>
                <a:ea typeface="微软雅黑" panose="020B0503020204020204" charset="-122"/>
                <a:cs typeface="Cambria Math" panose="02040503050406030204" charset="0"/>
              </a:endParaRPr>
            </a:p>
          </p:txBody>
        </p:sp>
        <p:sp>
          <p:nvSpPr>
            <p:cNvPr id="13" name="下箭头 12"/>
            <p:cNvSpPr/>
            <p:nvPr/>
          </p:nvSpPr>
          <p:spPr>
            <a:xfrm>
              <a:off x="14682" y="3785"/>
              <a:ext cx="576" cy="744"/>
            </a:xfrm>
            <a:prstGeom prst="downArrow">
              <a:avLst/>
            </a:prstGeom>
            <a:solidFill>
              <a:schemeClr val="accent4">
                <a:lumMod val="50000"/>
                <a:alpha val="80000"/>
              </a:schemeClr>
            </a:solidFill>
            <a:ln w="15875" cmpd="sng">
              <a:solidFill>
                <a:schemeClr val="accent4">
                  <a:lumMod val="50000"/>
                  <a:alpha val="97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Tree>
    <p:custDataLst>
      <p:tags r:id="rId2"/>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598285" y="819150"/>
            <a:ext cx="5456555" cy="1677035"/>
          </a:xfrm>
          <a:prstGeom prst="rect">
            <a:avLst/>
          </a:prstGeom>
        </p:spPr>
      </p:pic>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2.</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lang="en-US" altLang="zh-CN" sz="3600" b="1" dirty="0">
                <a:latin typeface="微软雅黑" panose="020B0503020204020204" charset="-122"/>
                <a:ea typeface="微软雅黑" panose="020B0503020204020204" charset="-122"/>
                <a:cs typeface="微软雅黑" panose="020B0503020204020204" charset="-122"/>
                <a:sym typeface="+mn-ea"/>
              </a:rPr>
              <a:t>Ridgecrest </a:t>
            </a:r>
            <a:r>
              <a:rPr lang="zh-CN" altLang="en-US" sz="3600" b="1" dirty="0">
                <a:latin typeface="微软雅黑" panose="020B0503020204020204" charset="-122"/>
                <a:ea typeface="微软雅黑" panose="020B0503020204020204" charset="-122"/>
                <a:cs typeface="微软雅黑" panose="020B0503020204020204" charset="-122"/>
                <a:sym typeface="+mn-ea"/>
              </a:rPr>
              <a:t>个案反驳</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4" name="图片 3"/>
          <p:cNvPicPr/>
          <p:nvPr/>
        </p:nvPicPr>
        <p:blipFill>
          <a:blip r:embed="rId2"/>
          <a:stretch>
            <a:fillRect/>
          </a:stretch>
        </p:blipFill>
        <p:spPr>
          <a:xfrm>
            <a:off x="181610" y="1111885"/>
            <a:ext cx="5784215" cy="1159510"/>
          </a:xfrm>
          <a:prstGeom prst="rect">
            <a:avLst/>
          </a:prstGeom>
        </p:spPr>
      </p:pic>
      <p:pic>
        <p:nvPicPr>
          <p:cNvPr id="15" name="图片 14"/>
          <p:cNvPicPr>
            <a:picLocks noChangeAspect="1"/>
          </p:cNvPicPr>
          <p:nvPr/>
        </p:nvPicPr>
        <p:blipFill>
          <a:blip r:embed="rId3"/>
          <a:srcRect l="1921"/>
          <a:stretch>
            <a:fillRect/>
          </a:stretch>
        </p:blipFill>
        <p:spPr>
          <a:xfrm>
            <a:off x="58420" y="2317115"/>
            <a:ext cx="6029960" cy="2219325"/>
          </a:xfrm>
          <a:prstGeom prst="rect">
            <a:avLst/>
          </a:prstGeom>
        </p:spPr>
      </p:pic>
      <p:pic>
        <p:nvPicPr>
          <p:cNvPr id="8" name="图片 7"/>
          <p:cNvPicPr>
            <a:picLocks noChangeAspect="1"/>
          </p:cNvPicPr>
          <p:nvPr/>
        </p:nvPicPr>
        <p:blipFill>
          <a:blip r:embed="rId4"/>
          <a:stretch>
            <a:fillRect/>
          </a:stretch>
        </p:blipFill>
        <p:spPr>
          <a:xfrm>
            <a:off x="119380" y="4627245"/>
            <a:ext cx="5846445" cy="1774825"/>
          </a:xfrm>
          <a:prstGeom prst="rect">
            <a:avLst/>
          </a:prstGeom>
        </p:spPr>
      </p:pic>
      <p:pic>
        <p:nvPicPr>
          <p:cNvPr id="9" name="图片 8"/>
          <p:cNvPicPr>
            <a:picLocks noChangeAspect="1"/>
          </p:cNvPicPr>
          <p:nvPr/>
        </p:nvPicPr>
        <p:blipFill>
          <a:blip r:embed="rId5"/>
          <a:stretch>
            <a:fillRect/>
          </a:stretch>
        </p:blipFill>
        <p:spPr>
          <a:xfrm>
            <a:off x="6294755" y="2659380"/>
            <a:ext cx="5897245" cy="818515"/>
          </a:xfrm>
          <a:prstGeom prst="rect">
            <a:avLst/>
          </a:prstGeom>
        </p:spPr>
      </p:pic>
      <p:sp>
        <p:nvSpPr>
          <p:cNvPr id="10" name="文本框 9"/>
          <p:cNvSpPr txBox="1"/>
          <p:nvPr/>
        </p:nvSpPr>
        <p:spPr>
          <a:xfrm>
            <a:off x="6944360" y="3641090"/>
            <a:ext cx="4765040" cy="337185"/>
          </a:xfrm>
          <a:prstGeom prst="rect">
            <a:avLst/>
          </a:prstGeom>
        </p:spPr>
        <p:txBody>
          <a:bodyPr wrap="square">
            <a:spAutoFit/>
          </a:bodyPr>
          <a:p>
            <a:pPr marL="0" indent="0" algn="ctr" defTabSz="266700">
              <a:spcBef>
                <a:spcPts val="300"/>
              </a:spcBef>
              <a:spcAft>
                <a:spcPts val="600"/>
              </a:spcAft>
            </a:pPr>
            <a:r>
              <a:rPr lang="zh-CN" altLang="en-US" sz="1600" b="1">
                <a:latin typeface="微软雅黑" panose="020B0503020204020204" charset="-122"/>
                <a:ea typeface="微软雅黑" panose="020B0503020204020204" charset="-122"/>
                <a:cs typeface="微软雅黑" panose="020B0503020204020204" charset="-122"/>
              </a:rPr>
              <a:t>每个数据点</a:t>
            </a:r>
            <a:r>
              <a:rPr lang="en-US" altLang="zh-CN" sz="1600" b="1">
                <a:latin typeface="微软雅黑" panose="020B0503020204020204" charset="-122"/>
                <a:ea typeface="微软雅黑" panose="020B0503020204020204" charset="-122"/>
                <a:cs typeface="微软雅黑" panose="020B0503020204020204" charset="-122"/>
              </a:rPr>
              <a:t> </a:t>
            </a:r>
            <a:r>
              <a:rPr lang="zh-CN" altLang="en-US" sz="1600" b="1">
                <a:latin typeface="微软雅黑" panose="020B0503020204020204" charset="-122"/>
                <a:ea typeface="微软雅黑" panose="020B0503020204020204" charset="-122"/>
                <a:cs typeface="微软雅黑" panose="020B0503020204020204" charset="-122"/>
              </a:rPr>
              <a:t>：前</a:t>
            </a:r>
            <a:r>
              <a:rPr lang="en-US" altLang="zh-CN" sz="1600" b="1">
                <a:latin typeface="微软雅黑" panose="020B0503020204020204" charset="-122"/>
                <a:ea typeface="微软雅黑" panose="020B0503020204020204" charset="-122"/>
                <a:cs typeface="微软雅黑" panose="020B0503020204020204" charset="-122"/>
              </a:rPr>
              <a:t> 3.4 </a:t>
            </a:r>
            <a:r>
              <a:rPr lang="zh-CN" altLang="en-US" sz="1600" b="1">
                <a:latin typeface="微软雅黑" panose="020B0503020204020204" charset="-122"/>
                <a:ea typeface="微软雅黑" panose="020B0503020204020204" charset="-122"/>
                <a:cs typeface="微软雅黑" panose="020B0503020204020204" charset="-122"/>
              </a:rPr>
              <a:t>年的平滑；滑动步长：三个月</a:t>
            </a:r>
            <a:endParaRPr lang="zh-CN" altLang="en-US" sz="1600" b="1">
              <a:latin typeface="微软雅黑" panose="020B0503020204020204" charset="-122"/>
              <a:ea typeface="微软雅黑" panose="020B0503020204020204" charset="-122"/>
              <a:cs typeface="微软雅黑" panose="020B0503020204020204" charset="-122"/>
            </a:endParaRPr>
          </a:p>
        </p:txBody>
      </p:sp>
      <p:pic>
        <p:nvPicPr>
          <p:cNvPr id="12" name="图片 11"/>
          <p:cNvPicPr/>
          <p:nvPr/>
        </p:nvPicPr>
        <p:blipFill>
          <a:blip r:embed="rId6"/>
          <a:stretch>
            <a:fillRect/>
          </a:stretch>
        </p:blipFill>
        <p:spPr>
          <a:xfrm>
            <a:off x="7286625" y="4065270"/>
            <a:ext cx="4079240" cy="2689860"/>
          </a:xfrm>
          <a:prstGeom prst="rect">
            <a:avLst/>
          </a:prstGeom>
        </p:spPr>
      </p:pic>
      <p:sp>
        <p:nvSpPr>
          <p:cNvPr id="13" name="文本框 12"/>
          <p:cNvSpPr txBox="1"/>
          <p:nvPr/>
        </p:nvSpPr>
        <p:spPr>
          <a:xfrm>
            <a:off x="6944995" y="6033770"/>
            <a:ext cx="2298065" cy="275590"/>
          </a:xfrm>
          <a:prstGeom prst="rect">
            <a:avLst/>
          </a:prstGeom>
        </p:spPr>
        <p:txBody>
          <a:bodyPr wrap="square" anchor="t">
            <a:spAutoFit/>
          </a:bodyPr>
          <a:p>
            <a:pPr marL="0" indent="0" algn="ctr" defTabSz="266700">
              <a:spcBef>
                <a:spcPts val="300"/>
              </a:spcBef>
              <a:spcAft>
                <a:spcPts val="600"/>
              </a:spcAft>
            </a:pPr>
            <a:r>
              <a:rPr lang="en-US" altLang="zh-CN" sz="1200" b="1" dirty="0">
                <a:latin typeface="微软雅黑" panose="020B0503020204020204" charset="-122"/>
                <a:ea typeface="微软雅黑" panose="020B0503020204020204" charset="-122"/>
                <a:cs typeface="微软雅黑" panose="020B0503020204020204" charset="-122"/>
                <a:sym typeface="+mn-ea"/>
              </a:rPr>
              <a:t>Beauc</a:t>
            </a:r>
            <a:r>
              <a:rPr lang="en-US" altLang="en-US" sz="1200" b="1" dirty="0">
                <a:latin typeface="微软雅黑" panose="020B0503020204020204" charset="-122"/>
                <a:ea typeface="微软雅黑" panose="020B0503020204020204" charset="-122"/>
                <a:cs typeface="微软雅黑" panose="020B0503020204020204" charset="-122"/>
                <a:sym typeface="+mn-ea"/>
              </a:rPr>
              <a:t>é</a:t>
            </a:r>
            <a:r>
              <a:rPr lang="en-US" altLang="zh-CN" sz="1200" b="1" dirty="0">
                <a:latin typeface="微软雅黑" panose="020B0503020204020204" charset="-122"/>
                <a:ea typeface="微软雅黑" panose="020B0503020204020204" charset="-122"/>
                <a:cs typeface="微软雅黑" panose="020B0503020204020204" charset="-122"/>
                <a:sym typeface="+mn-ea"/>
              </a:rPr>
              <a:t> et al. ( GRL, 2023)</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p:txBody>
      </p:sp>
      <p:pic>
        <p:nvPicPr>
          <p:cNvPr id="16" name="图片 15"/>
          <p:cNvPicPr>
            <a:picLocks noChangeAspect="1"/>
          </p:cNvPicPr>
          <p:nvPr/>
        </p:nvPicPr>
        <p:blipFill>
          <a:blip r:embed="rId7"/>
          <a:stretch>
            <a:fillRect/>
          </a:stretch>
        </p:blipFill>
        <p:spPr>
          <a:xfrm>
            <a:off x="6178550" y="3669030"/>
            <a:ext cx="5929630" cy="3030855"/>
          </a:xfrm>
          <a:prstGeom prst="rect">
            <a:avLst/>
          </a:prstGeom>
          <a:ln w="28575" cmpd="sng">
            <a:solidFill>
              <a:schemeClr val="accent1">
                <a:shade val="50000"/>
              </a:schemeClr>
            </a:solidFill>
            <a:prstDash val="solid"/>
          </a:ln>
        </p:spPr>
      </p:pic>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2.</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lang="en-US" altLang="zh-CN" sz="3600" b="1" dirty="0">
                <a:latin typeface="微软雅黑" panose="020B0503020204020204" charset="-122"/>
                <a:ea typeface="微软雅黑" panose="020B0503020204020204" charset="-122"/>
                <a:cs typeface="微软雅黑" panose="020B0503020204020204" charset="-122"/>
                <a:sym typeface="+mn-ea"/>
              </a:rPr>
              <a:t>Ridgecrest </a:t>
            </a:r>
            <a:r>
              <a:rPr lang="zh-CN" altLang="en-US" sz="3600" b="1" dirty="0">
                <a:latin typeface="微软雅黑" panose="020B0503020204020204" charset="-122"/>
                <a:ea typeface="微软雅黑" panose="020B0503020204020204" charset="-122"/>
                <a:cs typeface="微软雅黑" panose="020B0503020204020204" charset="-122"/>
                <a:sym typeface="+mn-ea"/>
              </a:rPr>
              <a:t>个案反驳</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2" name="文本框 1"/>
          <p:cNvSpPr txBox="1"/>
          <p:nvPr/>
        </p:nvSpPr>
        <p:spPr>
          <a:xfrm>
            <a:off x="169545" y="945515"/>
            <a:ext cx="5281295" cy="398780"/>
          </a:xfrm>
          <a:prstGeom prst="rect">
            <a:avLst/>
          </a:prstGeom>
        </p:spPr>
        <p:txBody>
          <a:bodyPr wrap="square">
            <a:spAutoFit/>
          </a:bodyPr>
          <a:p>
            <a:pPr marL="0" indent="0" algn="ctr" defTabSz="266700">
              <a:spcBef>
                <a:spcPts val="300"/>
              </a:spcBef>
              <a:spcAft>
                <a:spcPts val="600"/>
              </a:spcAft>
            </a:pPr>
            <a:r>
              <a:rPr lang="en-US" altLang="zh-CN" sz="2000" b="1">
                <a:latin typeface="Cambria Math" panose="02040503050406030204" charset="0"/>
                <a:ea typeface="等线" panose="02010600030101010101" charset="-122"/>
                <a:cs typeface="Cambria Math" panose="02040503050406030204" charset="0"/>
              </a:rPr>
              <a:t>the earthquake geology of the Ridgecrest area</a:t>
            </a:r>
            <a:endParaRPr lang="en-US" altLang="zh-CN" sz="2000" b="1">
              <a:latin typeface="Cambria Math" panose="02040503050406030204" charset="0"/>
              <a:ea typeface="等线" panose="02010600030101010101" charset="-122"/>
              <a:cs typeface="Cambria Math" panose="02040503050406030204" charset="0"/>
            </a:endParaRPr>
          </a:p>
        </p:txBody>
      </p:sp>
      <p:pic>
        <p:nvPicPr>
          <p:cNvPr id="3" name="图片 2"/>
          <p:cNvPicPr>
            <a:picLocks noChangeAspect="1"/>
          </p:cNvPicPr>
          <p:nvPr/>
        </p:nvPicPr>
        <p:blipFill>
          <a:blip r:embed="rId1"/>
          <a:stretch>
            <a:fillRect/>
          </a:stretch>
        </p:blipFill>
        <p:spPr>
          <a:xfrm>
            <a:off x="259080" y="1344295"/>
            <a:ext cx="4498340" cy="5433060"/>
          </a:xfrm>
          <a:prstGeom prst="rect">
            <a:avLst/>
          </a:prstGeom>
        </p:spPr>
      </p:pic>
      <p:pic>
        <p:nvPicPr>
          <p:cNvPr id="4" name="图片 3"/>
          <p:cNvPicPr>
            <a:picLocks noChangeAspect="1"/>
          </p:cNvPicPr>
          <p:nvPr/>
        </p:nvPicPr>
        <p:blipFill>
          <a:blip r:embed="rId2"/>
          <a:stretch>
            <a:fillRect/>
          </a:stretch>
        </p:blipFill>
        <p:spPr>
          <a:xfrm>
            <a:off x="6843395" y="993775"/>
            <a:ext cx="3284855" cy="975360"/>
          </a:xfrm>
          <a:prstGeom prst="rect">
            <a:avLst/>
          </a:prstGeom>
        </p:spPr>
      </p:pic>
      <p:pic>
        <p:nvPicPr>
          <p:cNvPr id="5" name="图片 4"/>
          <p:cNvPicPr>
            <a:picLocks noChangeAspect="1"/>
          </p:cNvPicPr>
          <p:nvPr/>
        </p:nvPicPr>
        <p:blipFill>
          <a:blip r:embed="rId3"/>
          <a:stretch>
            <a:fillRect/>
          </a:stretch>
        </p:blipFill>
        <p:spPr>
          <a:xfrm>
            <a:off x="5180330" y="1969135"/>
            <a:ext cx="6769735" cy="4427220"/>
          </a:xfrm>
          <a:prstGeom prst="rect">
            <a:avLst/>
          </a:prstGeom>
        </p:spPr>
      </p:pic>
      <p:sp>
        <p:nvSpPr>
          <p:cNvPr id="6" name="文本框 5"/>
          <p:cNvSpPr txBox="1"/>
          <p:nvPr/>
        </p:nvSpPr>
        <p:spPr>
          <a:xfrm>
            <a:off x="6310630" y="6520815"/>
            <a:ext cx="4064000" cy="337185"/>
          </a:xfrm>
          <a:prstGeom prst="rect">
            <a:avLst/>
          </a:prstGeom>
        </p:spPr>
        <p:txBody>
          <a:bodyPr wrap="square">
            <a:spAutoFit/>
          </a:bodyPr>
          <a:p>
            <a:pPr marL="0" indent="0" algn="ctr" defTabSz="266700">
              <a:spcBef>
                <a:spcPts val="300"/>
              </a:spcBef>
              <a:spcAft>
                <a:spcPts val="600"/>
              </a:spcAft>
            </a:pPr>
            <a:r>
              <a:rPr lang="en-US" altLang="zh-CN" sz="1600">
                <a:latin typeface="Cambria Math" panose="02040503050406030204" charset="0"/>
                <a:ea typeface="等线" panose="02010600030101010101" charset="-122"/>
                <a:cs typeface="Cambria Math" panose="02040503050406030204" charset="0"/>
              </a:rPr>
              <a:t>Ross et al. (2019)</a:t>
            </a:r>
            <a:endParaRPr lang="en-US" altLang="zh-CN" sz="1600">
              <a:latin typeface="Cambria Math" panose="02040503050406030204" charset="0"/>
              <a:ea typeface="等线" panose="02010600030101010101" charset="-122"/>
              <a:cs typeface="Cambria Math" panose="02040503050406030204" charset="0"/>
            </a:endParaRPr>
          </a:p>
        </p:txBody>
      </p:sp>
    </p:spTree>
    <p:custDataLst>
      <p:tags r:id="rId4"/>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2.</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lang="en-US" altLang="zh-CN" sz="3600" b="1" dirty="0">
                <a:latin typeface="微软雅黑" panose="020B0503020204020204" charset="-122"/>
                <a:ea typeface="微软雅黑" panose="020B0503020204020204" charset="-122"/>
                <a:cs typeface="微软雅黑" panose="020B0503020204020204" charset="-122"/>
                <a:sym typeface="+mn-ea"/>
              </a:rPr>
              <a:t>Ridgecrest </a:t>
            </a:r>
            <a:r>
              <a:rPr lang="zh-CN" altLang="en-US" sz="3600" b="1" dirty="0">
                <a:latin typeface="微软雅黑" panose="020B0503020204020204" charset="-122"/>
                <a:ea typeface="微软雅黑" panose="020B0503020204020204" charset="-122"/>
                <a:cs typeface="微软雅黑" panose="020B0503020204020204" charset="-122"/>
                <a:sym typeface="+mn-ea"/>
              </a:rPr>
              <a:t>个案反驳</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2" name="文本框 1"/>
          <p:cNvSpPr txBox="1"/>
          <p:nvPr/>
        </p:nvSpPr>
        <p:spPr>
          <a:xfrm>
            <a:off x="169545" y="945515"/>
            <a:ext cx="5281295" cy="398780"/>
          </a:xfrm>
          <a:prstGeom prst="rect">
            <a:avLst/>
          </a:prstGeom>
        </p:spPr>
        <p:txBody>
          <a:bodyPr wrap="square">
            <a:spAutoFit/>
          </a:bodyPr>
          <a:p>
            <a:pPr marL="0" indent="0" algn="ctr" defTabSz="266700">
              <a:spcBef>
                <a:spcPts val="300"/>
              </a:spcBef>
              <a:spcAft>
                <a:spcPts val="600"/>
              </a:spcAft>
            </a:pPr>
            <a:r>
              <a:rPr lang="en-US" altLang="zh-CN" sz="2000" b="1">
                <a:latin typeface="Cambria Math" panose="02040503050406030204" charset="0"/>
                <a:ea typeface="等线" panose="02010600030101010101" charset="-122"/>
                <a:cs typeface="Cambria Math" panose="02040503050406030204" charset="0"/>
              </a:rPr>
              <a:t>the earthquake geology of the Ridgecrest area</a:t>
            </a:r>
            <a:endParaRPr lang="en-US" altLang="zh-CN" sz="2000" b="1">
              <a:latin typeface="Cambria Math" panose="02040503050406030204" charset="0"/>
              <a:ea typeface="等线" panose="02010600030101010101" charset="-122"/>
              <a:cs typeface="Cambria Math" panose="02040503050406030204" charset="0"/>
            </a:endParaRPr>
          </a:p>
        </p:txBody>
      </p:sp>
      <p:pic>
        <p:nvPicPr>
          <p:cNvPr id="6" name="图片 5"/>
          <p:cNvPicPr>
            <a:picLocks noChangeAspect="1"/>
          </p:cNvPicPr>
          <p:nvPr/>
        </p:nvPicPr>
        <p:blipFill>
          <a:blip r:embed="rId1"/>
          <a:stretch>
            <a:fillRect/>
          </a:stretch>
        </p:blipFill>
        <p:spPr>
          <a:xfrm>
            <a:off x="169545" y="1503045"/>
            <a:ext cx="7094855" cy="5019675"/>
          </a:xfrm>
          <a:prstGeom prst="rect">
            <a:avLst/>
          </a:prstGeom>
        </p:spPr>
      </p:pic>
      <p:sp>
        <p:nvSpPr>
          <p:cNvPr id="8" name="文本框 7"/>
          <p:cNvSpPr txBox="1"/>
          <p:nvPr/>
        </p:nvSpPr>
        <p:spPr>
          <a:xfrm>
            <a:off x="7226300" y="1254760"/>
            <a:ext cx="4926965" cy="2330450"/>
          </a:xfrm>
          <a:prstGeom prst="rect">
            <a:avLst/>
          </a:prstGeom>
        </p:spPr>
        <p:txBody>
          <a:bodyPr wrap="square">
            <a:spAutoFit/>
          </a:bodyPr>
          <a:p>
            <a:pPr marL="0" indent="0" algn="ctr" defTabSz="266700">
              <a:spcBef>
                <a:spcPts val="300"/>
              </a:spcBef>
              <a:spcAft>
                <a:spcPts val="600"/>
              </a:spcAft>
            </a:pPr>
            <a:r>
              <a:rPr lang="zh-CN" altLang="en-US" b="1">
                <a:latin typeface="微软雅黑" panose="020B0503020204020204" charset="-122"/>
                <a:ea typeface="微软雅黑" panose="020B0503020204020204" charset="-122"/>
                <a:cs typeface="微软雅黑" panose="020B0503020204020204" charset="-122"/>
              </a:rPr>
              <a:t>帕克斯顿谷断层</a:t>
            </a:r>
            <a:endParaRPr lang="zh-CN" altLang="en-US" b="1">
              <a:latin typeface="微软雅黑" panose="020B0503020204020204" charset="-122"/>
              <a:ea typeface="微软雅黑" panose="020B0503020204020204" charset="-122"/>
              <a:cs typeface="微软雅黑" panose="020B0503020204020204" charset="-122"/>
            </a:endParaRPr>
          </a:p>
          <a:p>
            <a:pPr marL="0" indent="0" algn="ctr" defTabSz="266700">
              <a:spcBef>
                <a:spcPts val="300"/>
              </a:spcBef>
              <a:spcAft>
                <a:spcPts val="600"/>
              </a:spcAft>
            </a:pPr>
            <a:r>
              <a:rPr lang="zh-CN" altLang="en-US" b="1">
                <a:latin typeface="微软雅黑" panose="020B0503020204020204" charset="-122"/>
                <a:ea typeface="微软雅黑" panose="020B0503020204020204" charset="-122"/>
                <a:cs typeface="微软雅黑" panose="020B0503020204020204" charset="-122"/>
              </a:rPr>
              <a:t>（</a:t>
            </a:r>
            <a:r>
              <a:rPr lang="en-US" altLang="zh-CN" b="1">
                <a:latin typeface="微软雅黑" panose="020B0503020204020204" charset="-122"/>
                <a:ea typeface="微软雅黑" panose="020B0503020204020204" charset="-122"/>
                <a:cs typeface="微软雅黑" panose="020B0503020204020204" charset="-122"/>
              </a:rPr>
              <a:t> Paxton Valley Fault</a:t>
            </a:r>
            <a:r>
              <a:rPr lang="zh-CN" altLang="en-US" b="1">
                <a:latin typeface="微软雅黑" panose="020B0503020204020204" charset="-122"/>
                <a:ea typeface="微软雅黑" panose="020B0503020204020204" charset="-122"/>
                <a:cs typeface="微软雅黑" panose="020B0503020204020204" charset="-122"/>
              </a:rPr>
              <a:t>，</a:t>
            </a:r>
            <a:r>
              <a:rPr lang="en-US" altLang="zh-CN" b="1">
                <a:latin typeface="微软雅黑" panose="020B0503020204020204" charset="-122"/>
                <a:ea typeface="微软雅黑" panose="020B0503020204020204" charset="-122"/>
                <a:cs typeface="微软雅黑" panose="020B0503020204020204" charset="-122"/>
              </a:rPr>
              <a:t>PVF</a:t>
            </a:r>
            <a:r>
              <a:rPr lang="zh-CN" altLang="en-US" b="1">
                <a:latin typeface="微软雅黑" panose="020B0503020204020204" charset="-122"/>
                <a:ea typeface="微软雅黑" panose="020B0503020204020204" charset="-122"/>
                <a:cs typeface="微软雅黑" panose="020B0503020204020204" charset="-122"/>
              </a:rPr>
              <a:t>）</a:t>
            </a:r>
            <a:endParaRPr lang="zh-CN" altLang="en-US" b="1">
              <a:latin typeface="微软雅黑" panose="020B0503020204020204" charset="-122"/>
              <a:ea typeface="微软雅黑" panose="020B0503020204020204" charset="-122"/>
              <a:cs typeface="微软雅黑" panose="020B0503020204020204" charset="-122"/>
            </a:endParaRPr>
          </a:p>
          <a:p>
            <a:pPr marL="0" indent="0" algn="ctr" defTabSz="266700">
              <a:spcBef>
                <a:spcPts val="300"/>
              </a:spcBef>
              <a:spcAft>
                <a:spcPts val="600"/>
              </a:spcAft>
            </a:pPr>
            <a:r>
              <a:rPr lang="zh-CN" altLang="en-US" b="1">
                <a:latin typeface="微软雅黑" panose="020B0503020204020204" charset="-122"/>
                <a:ea typeface="微软雅黑" panose="020B0503020204020204" charset="-122"/>
                <a:cs typeface="微软雅黑" panose="020B0503020204020204" charset="-122"/>
              </a:rPr>
              <a:t>在</a:t>
            </a:r>
            <a:r>
              <a:rPr lang="en-US" altLang="zh-CN" b="1">
                <a:latin typeface="微软雅黑" panose="020B0503020204020204" charset="-122"/>
                <a:ea typeface="微软雅黑" panose="020B0503020204020204" charset="-122"/>
                <a:cs typeface="微软雅黑" panose="020B0503020204020204" charset="-122"/>
              </a:rPr>
              <a:t>2019</a:t>
            </a:r>
            <a:r>
              <a:rPr lang="zh-CN" altLang="en-US" b="1">
                <a:latin typeface="微软雅黑" panose="020B0503020204020204" charset="-122"/>
                <a:ea typeface="微软雅黑" panose="020B0503020204020204" charset="-122"/>
                <a:cs typeface="微软雅黑" panose="020B0503020204020204" charset="-122"/>
              </a:rPr>
              <a:t>年之前未被识别</a:t>
            </a:r>
            <a:endParaRPr lang="zh-CN" altLang="en-US" b="1">
              <a:latin typeface="微软雅黑" panose="020B0503020204020204" charset="-122"/>
              <a:ea typeface="微软雅黑" panose="020B0503020204020204" charset="-122"/>
              <a:cs typeface="微软雅黑" panose="020B0503020204020204" charset="-122"/>
            </a:endParaRPr>
          </a:p>
          <a:p>
            <a:pPr marL="0" indent="0" algn="ctr" defTabSz="266700">
              <a:spcBef>
                <a:spcPts val="300"/>
              </a:spcBef>
              <a:spcAft>
                <a:spcPts val="600"/>
              </a:spcAft>
            </a:pPr>
            <a:endParaRPr lang="zh-CN" altLang="en-US" b="1">
              <a:latin typeface="微软雅黑" panose="020B0503020204020204" charset="-122"/>
              <a:ea typeface="微软雅黑" panose="020B0503020204020204" charset="-122"/>
              <a:cs typeface="微软雅黑" panose="020B0503020204020204" charset="-122"/>
            </a:endParaRPr>
          </a:p>
          <a:p>
            <a:pPr marL="0" indent="0" algn="ctr" defTabSz="266700">
              <a:spcBef>
                <a:spcPts val="300"/>
              </a:spcBef>
              <a:spcAft>
                <a:spcPts val="600"/>
              </a:spcAft>
            </a:pPr>
            <a:r>
              <a:rPr lang="zh-CN" altLang="en-US" b="1">
                <a:latin typeface="微软雅黑" panose="020B0503020204020204" charset="-122"/>
                <a:ea typeface="微软雅黑" panose="020B0503020204020204" charset="-122"/>
                <a:cs typeface="微软雅黑" panose="020B0503020204020204" charset="-122"/>
              </a:rPr>
              <a:t>但周边地区地震</a:t>
            </a:r>
            <a:r>
              <a:rPr lang="zh-CN" altLang="en-US" b="1">
                <a:latin typeface="微软雅黑" panose="020B0503020204020204" charset="-122"/>
                <a:ea typeface="微软雅黑" panose="020B0503020204020204" charset="-122"/>
                <a:cs typeface="微软雅黑" panose="020B0503020204020204" charset="-122"/>
              </a:rPr>
              <a:t>一直非常活跃</a:t>
            </a:r>
            <a:endParaRPr lang="zh-CN" altLang="en-US" b="1">
              <a:latin typeface="微软雅黑" panose="020B0503020204020204" charset="-122"/>
              <a:ea typeface="微软雅黑" panose="020B0503020204020204" charset="-122"/>
              <a:cs typeface="微软雅黑" panose="020B0503020204020204" charset="-122"/>
            </a:endParaRPr>
          </a:p>
          <a:p>
            <a:pPr marL="0" indent="0" algn="ctr" defTabSz="266700">
              <a:spcBef>
                <a:spcPts val="300"/>
              </a:spcBef>
              <a:spcAft>
                <a:spcPts val="600"/>
              </a:spcAft>
            </a:pPr>
            <a:r>
              <a:rPr lang="zh-CN" altLang="en-US" b="1">
                <a:latin typeface="微软雅黑" panose="020B0503020204020204" charset="-122"/>
                <a:ea typeface="微软雅黑" panose="020B0503020204020204" charset="-122"/>
                <a:cs typeface="微软雅黑" panose="020B0503020204020204" charset="-122"/>
              </a:rPr>
              <a:t>在科索火山区周围尤为强烈</a:t>
            </a:r>
            <a:endParaRPr lang="zh-CN" altLang="en-US" b="1">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7453630" y="3661410"/>
            <a:ext cx="4608195" cy="2306955"/>
          </a:xfrm>
          <a:prstGeom prst="rect">
            <a:avLst/>
          </a:prstGeom>
        </p:spPr>
        <p:txBody>
          <a:bodyPr wrap="square">
            <a:spAutoFit/>
          </a:bodyPr>
          <a:p>
            <a:pPr marL="0" indent="0" algn="l" defTabSz="266700">
              <a:lnSpc>
                <a:spcPct val="200000"/>
              </a:lnSpc>
              <a:spcBef>
                <a:spcPts val="300"/>
              </a:spcBef>
              <a:spcAft>
                <a:spcPts val="600"/>
              </a:spcAft>
            </a:pPr>
            <a:r>
              <a:rPr lang="en-US" altLang="zh-CN" b="1">
                <a:latin typeface="微软雅黑" panose="020B0503020204020204" charset="-122"/>
                <a:ea typeface="微软雅黑" panose="020B0503020204020204" charset="-122"/>
                <a:cs typeface="微软雅黑" panose="020B0503020204020204" charset="-122"/>
                <a:sym typeface="+mn-ea"/>
              </a:rPr>
              <a:t>Ridgecrest EQ </a:t>
            </a:r>
            <a:r>
              <a:rPr lang="zh-CN" altLang="en-US">
                <a:latin typeface="微软雅黑" panose="020B0503020204020204" charset="-122"/>
                <a:ea typeface="微软雅黑" panose="020B0503020204020204" charset="-122"/>
                <a:cs typeface="微软雅黑" panose="020B0503020204020204" charset="-122"/>
              </a:rPr>
              <a:t>前的大部分区域地震活动并未反映</a:t>
            </a:r>
            <a:r>
              <a:rPr lang="en-US" altLang="zh-CN" b="1">
                <a:latin typeface="微软雅黑" panose="020B0503020204020204" charset="-122"/>
                <a:ea typeface="微软雅黑" panose="020B0503020204020204" charset="-122"/>
                <a:cs typeface="微软雅黑" panose="020B0503020204020204" charset="-122"/>
                <a:sym typeface="+mn-ea"/>
              </a:rPr>
              <a:t>PVF</a:t>
            </a:r>
            <a:r>
              <a:rPr lang="zh-CN" altLang="en-US">
                <a:latin typeface="微软雅黑" panose="020B0503020204020204" charset="-122"/>
                <a:ea typeface="微软雅黑" panose="020B0503020204020204" charset="-122"/>
                <a:cs typeface="微软雅黑" panose="020B0503020204020204" charset="-122"/>
              </a:rPr>
              <a:t>的滑动。即使是位于断层痕迹附近的走滑机制，它们</a:t>
            </a:r>
            <a:r>
              <a:rPr lang="zh-CN" altLang="en-US">
                <a:latin typeface="微软雅黑" panose="020B0503020204020204" charset="-122"/>
                <a:ea typeface="微软雅黑" panose="020B0503020204020204" charset="-122"/>
                <a:cs typeface="微软雅黑" panose="020B0503020204020204" charset="-122"/>
                <a:sym typeface="+mn-ea"/>
              </a:rPr>
              <a:t>也</a:t>
            </a:r>
            <a:r>
              <a:rPr lang="zh-CN" altLang="en-US">
                <a:latin typeface="微软雅黑" panose="020B0503020204020204" charset="-122"/>
                <a:ea typeface="微软雅黑" panose="020B0503020204020204" charset="-122"/>
                <a:cs typeface="微软雅黑" panose="020B0503020204020204" charset="-122"/>
              </a:rPr>
              <a:t>没有显示出与周围事件空间上聚类</a:t>
            </a:r>
            <a:r>
              <a:rPr lang="zh-CN" altLang="en-US">
                <a:latin typeface="微软雅黑" panose="020B0503020204020204" charset="-122"/>
                <a:ea typeface="微软雅黑" panose="020B0503020204020204" charset="-122"/>
                <a:cs typeface="微软雅黑" panose="020B0503020204020204" charset="-122"/>
              </a:rPr>
              <a:t>特征。</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1" name="圆角矩形 10"/>
          <p:cNvSpPr/>
          <p:nvPr/>
        </p:nvSpPr>
        <p:spPr>
          <a:xfrm rot="19080000">
            <a:off x="5200015" y="2357755"/>
            <a:ext cx="438785" cy="3326765"/>
          </a:xfrm>
          <a:prstGeom prst="roundRect">
            <a:avLst/>
          </a:prstGeom>
          <a:solidFill>
            <a:schemeClr val="accent1">
              <a:alpha val="41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圆角矩形 11"/>
          <p:cNvSpPr/>
          <p:nvPr/>
        </p:nvSpPr>
        <p:spPr>
          <a:xfrm rot="19080000">
            <a:off x="1946275" y="2498725"/>
            <a:ext cx="438785" cy="3326765"/>
          </a:xfrm>
          <a:prstGeom prst="roundRect">
            <a:avLst/>
          </a:prstGeom>
          <a:solidFill>
            <a:schemeClr val="accent1">
              <a:alpha val="41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1" grpId="1" animBg="1"/>
      <p:bldP spid="1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2.</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lang="en-US" altLang="zh-CN" sz="3600" b="1" dirty="0">
                <a:latin typeface="微软雅黑" panose="020B0503020204020204" charset="-122"/>
                <a:ea typeface="微软雅黑" panose="020B0503020204020204" charset="-122"/>
                <a:cs typeface="微软雅黑" panose="020B0503020204020204" charset="-122"/>
                <a:sym typeface="+mn-ea"/>
              </a:rPr>
              <a:t>Ridgecrest </a:t>
            </a:r>
            <a:r>
              <a:rPr lang="zh-CN" altLang="en-US" sz="3600" b="1" dirty="0">
                <a:latin typeface="微软雅黑" panose="020B0503020204020204" charset="-122"/>
                <a:ea typeface="微软雅黑" panose="020B0503020204020204" charset="-122"/>
                <a:cs typeface="微软雅黑" panose="020B0503020204020204" charset="-122"/>
                <a:sym typeface="+mn-ea"/>
              </a:rPr>
              <a:t>个案反驳</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2" name="文本框 1"/>
          <p:cNvSpPr txBox="1"/>
          <p:nvPr/>
        </p:nvSpPr>
        <p:spPr>
          <a:xfrm>
            <a:off x="169545" y="945515"/>
            <a:ext cx="5281295" cy="398780"/>
          </a:xfrm>
          <a:prstGeom prst="rect">
            <a:avLst/>
          </a:prstGeom>
        </p:spPr>
        <p:txBody>
          <a:bodyPr wrap="square">
            <a:spAutoFit/>
          </a:bodyPr>
          <a:p>
            <a:pPr marL="0" indent="0" algn="ctr" defTabSz="266700">
              <a:spcBef>
                <a:spcPts val="300"/>
              </a:spcBef>
              <a:spcAft>
                <a:spcPts val="600"/>
              </a:spcAft>
            </a:pPr>
            <a:r>
              <a:rPr lang="en-US" altLang="zh-CN" sz="2000" b="1">
                <a:latin typeface="Cambria Math" panose="02040503050406030204" charset="0"/>
                <a:ea typeface="等线" panose="02010600030101010101" charset="-122"/>
                <a:cs typeface="Cambria Math" panose="02040503050406030204" charset="0"/>
              </a:rPr>
              <a:t>the earthquake geology of the Ridgecrest area</a:t>
            </a:r>
            <a:endParaRPr lang="en-US" altLang="zh-CN" sz="2000" b="1">
              <a:latin typeface="Cambria Math" panose="02040503050406030204" charset="0"/>
              <a:ea typeface="等线" panose="02010600030101010101" charset="-122"/>
              <a:cs typeface="Cambria Math" panose="02040503050406030204" charset="0"/>
            </a:endParaRPr>
          </a:p>
        </p:txBody>
      </p:sp>
      <p:pic>
        <p:nvPicPr>
          <p:cNvPr id="4" name="图片 3"/>
          <p:cNvPicPr/>
          <p:nvPr/>
        </p:nvPicPr>
        <p:blipFill>
          <a:blip r:embed="rId1"/>
          <a:stretch>
            <a:fillRect/>
          </a:stretch>
        </p:blipFill>
        <p:spPr>
          <a:xfrm>
            <a:off x="169545" y="1340485"/>
            <a:ext cx="6145530" cy="3979545"/>
          </a:xfrm>
          <a:prstGeom prst="rect">
            <a:avLst/>
          </a:prstGeom>
        </p:spPr>
      </p:pic>
      <p:pic>
        <p:nvPicPr>
          <p:cNvPr id="5" name="图片 4"/>
          <p:cNvPicPr>
            <a:picLocks noChangeAspect="1"/>
          </p:cNvPicPr>
          <p:nvPr/>
        </p:nvPicPr>
        <p:blipFill>
          <a:blip r:embed="rId2"/>
          <a:stretch>
            <a:fillRect/>
          </a:stretch>
        </p:blipFill>
        <p:spPr>
          <a:xfrm>
            <a:off x="538480" y="5320030"/>
            <a:ext cx="5640705" cy="1360805"/>
          </a:xfrm>
          <a:prstGeom prst="rect">
            <a:avLst/>
          </a:prstGeom>
        </p:spPr>
      </p:pic>
      <p:pic>
        <p:nvPicPr>
          <p:cNvPr id="9" name="图片 8"/>
          <p:cNvPicPr>
            <a:picLocks noChangeAspect="1"/>
          </p:cNvPicPr>
          <p:nvPr/>
        </p:nvPicPr>
        <p:blipFill>
          <a:blip r:embed="rId3"/>
          <a:stretch>
            <a:fillRect/>
          </a:stretch>
        </p:blipFill>
        <p:spPr>
          <a:xfrm>
            <a:off x="6315075" y="1843405"/>
            <a:ext cx="5876925" cy="2058035"/>
          </a:xfrm>
          <a:prstGeom prst="rect">
            <a:avLst/>
          </a:prstGeom>
        </p:spPr>
      </p:pic>
      <p:sp>
        <p:nvSpPr>
          <p:cNvPr id="10" name="文本框 9"/>
          <p:cNvSpPr txBox="1"/>
          <p:nvPr/>
        </p:nvSpPr>
        <p:spPr>
          <a:xfrm>
            <a:off x="6448425" y="1340485"/>
            <a:ext cx="5389245" cy="368300"/>
          </a:xfrm>
          <a:prstGeom prst="rect">
            <a:avLst/>
          </a:prstGeom>
        </p:spPr>
        <p:txBody>
          <a:bodyPr wrap="square">
            <a:spAutoFit/>
          </a:bodyPr>
          <a:p>
            <a:pPr marL="0" indent="0" algn="ctr" defTabSz="266700">
              <a:spcBef>
                <a:spcPts val="300"/>
              </a:spcBef>
              <a:spcAft>
                <a:spcPts val="600"/>
              </a:spcAft>
            </a:pPr>
            <a:r>
              <a:rPr lang="zh-CN" altLang="en-US" sz="1800" b="1">
                <a:latin typeface="微软雅黑" panose="020B0503020204020204" charset="-122"/>
                <a:ea typeface="微软雅黑" panose="020B0503020204020204" charset="-122"/>
                <a:cs typeface="微软雅黑" panose="020B0503020204020204" charset="-122"/>
              </a:rPr>
              <a:t>关注2019年破裂痕迹的西北端有一处地震频发区域</a:t>
            </a:r>
            <a:endParaRPr lang="zh-CN" altLang="en-US" sz="1600" b="1">
              <a:latin typeface="Cambria Math" panose="02040503050406030204" charset="0"/>
              <a:ea typeface="等线" panose="02010600030101010101" charset="-122"/>
              <a:cs typeface="Cambria Math" panose="02040503050406030204" charset="0"/>
            </a:endParaRPr>
          </a:p>
        </p:txBody>
      </p:sp>
      <p:sp>
        <p:nvSpPr>
          <p:cNvPr id="11" name="文本框 10"/>
          <p:cNvSpPr txBox="1"/>
          <p:nvPr/>
        </p:nvSpPr>
        <p:spPr>
          <a:xfrm>
            <a:off x="7172325" y="4154170"/>
            <a:ext cx="4382770" cy="1452880"/>
          </a:xfrm>
          <a:prstGeom prst="rect">
            <a:avLst/>
          </a:prstGeom>
        </p:spPr>
        <p:txBody>
          <a:bodyPr wrap="square">
            <a:spAutoFit/>
          </a:bodyPr>
          <a:p>
            <a:pPr marL="0" indent="0" algn="ctr" defTabSz="266700">
              <a:lnSpc>
                <a:spcPct val="150000"/>
              </a:lnSpc>
              <a:spcBef>
                <a:spcPts val="300"/>
              </a:spcBef>
              <a:spcAft>
                <a:spcPts val="600"/>
              </a:spcAft>
            </a:pPr>
            <a:r>
              <a:rPr lang="en-US" altLang="zh-CN" b="1">
                <a:latin typeface="微软雅黑" panose="020B0503020204020204" charset="-122"/>
                <a:ea typeface="微软雅黑" panose="020B0503020204020204" charset="-122"/>
                <a:cs typeface="微软雅黑" panose="020B0503020204020204" charset="-122"/>
              </a:rPr>
              <a:t>2010</a:t>
            </a:r>
            <a:r>
              <a:rPr lang="zh-CN" altLang="en-US" b="1">
                <a:latin typeface="微软雅黑" panose="020B0503020204020204" charset="-122"/>
                <a:ea typeface="微软雅黑" panose="020B0503020204020204" charset="-122"/>
                <a:cs typeface="微软雅黑" panose="020B0503020204020204" charset="-122"/>
              </a:rPr>
              <a:t>、</a:t>
            </a:r>
            <a:r>
              <a:rPr lang="en-US" altLang="zh-CN" b="1">
                <a:latin typeface="微软雅黑" panose="020B0503020204020204" charset="-122"/>
                <a:ea typeface="微软雅黑" panose="020B0503020204020204" charset="-122"/>
                <a:cs typeface="微软雅黑" panose="020B0503020204020204" charset="-122"/>
              </a:rPr>
              <a:t>2013</a:t>
            </a:r>
            <a:r>
              <a:rPr lang="zh-CN" altLang="en-US" b="1">
                <a:latin typeface="微软雅黑" panose="020B0503020204020204" charset="-122"/>
                <a:ea typeface="微软雅黑" panose="020B0503020204020204" charset="-122"/>
                <a:cs typeface="微软雅黑" panose="020B0503020204020204" charset="-122"/>
              </a:rPr>
              <a:t>年：始于正断层破裂</a:t>
            </a:r>
            <a:endParaRPr lang="zh-CN" altLang="en-US" b="1">
              <a:latin typeface="微软雅黑" panose="020B0503020204020204" charset="-122"/>
              <a:ea typeface="微软雅黑" panose="020B0503020204020204" charset="-122"/>
              <a:cs typeface="微软雅黑" panose="020B0503020204020204" charset="-122"/>
            </a:endParaRPr>
          </a:p>
          <a:p>
            <a:pPr marL="0" indent="0" algn="ctr" defTabSz="266700">
              <a:lnSpc>
                <a:spcPct val="150000"/>
              </a:lnSpc>
              <a:spcBef>
                <a:spcPts val="300"/>
              </a:spcBef>
              <a:spcAft>
                <a:spcPts val="600"/>
              </a:spcAft>
            </a:pPr>
            <a:r>
              <a:rPr lang="en-US" altLang="zh-CN" b="1">
                <a:latin typeface="微软雅黑" panose="020B0503020204020204" charset="-122"/>
                <a:ea typeface="微软雅黑" panose="020B0503020204020204" charset="-122"/>
                <a:cs typeface="微软雅黑" panose="020B0503020204020204" charset="-122"/>
              </a:rPr>
              <a:t>2015</a:t>
            </a:r>
            <a:r>
              <a:rPr lang="zh-CN" altLang="en-US" b="1">
                <a:latin typeface="微软雅黑" panose="020B0503020204020204" charset="-122"/>
                <a:ea typeface="微软雅黑" panose="020B0503020204020204" charset="-122"/>
                <a:cs typeface="微软雅黑" panose="020B0503020204020204" charset="-122"/>
              </a:rPr>
              <a:t>年：起初一系列正向断层事件的增长，最终汇聚为两次正断和两次走滑。</a:t>
            </a:r>
            <a:endParaRPr lang="zh-CN" altLang="en-US" b="1">
              <a:latin typeface="微软雅黑" panose="020B0503020204020204" charset="-122"/>
              <a:ea typeface="微软雅黑" panose="020B0503020204020204" charset="-122"/>
              <a:cs typeface="微软雅黑" panose="020B0503020204020204" charset="-122"/>
            </a:endParaRPr>
          </a:p>
        </p:txBody>
      </p:sp>
      <p:sp>
        <p:nvSpPr>
          <p:cNvPr id="13" name="文本框 12"/>
          <p:cNvSpPr txBox="1"/>
          <p:nvPr/>
        </p:nvSpPr>
        <p:spPr>
          <a:xfrm>
            <a:off x="7331710" y="5859780"/>
            <a:ext cx="4064000" cy="829945"/>
          </a:xfrm>
          <a:prstGeom prst="rect">
            <a:avLst/>
          </a:prstGeom>
        </p:spPr>
        <p:txBody>
          <a:bodyPr wrap="square">
            <a:spAutoFit/>
          </a:bodyPr>
          <a:p>
            <a:pPr marL="0" indent="0" algn="ctr" defTabSz="266700">
              <a:lnSpc>
                <a:spcPct val="150000"/>
              </a:lnSpc>
              <a:spcBef>
                <a:spcPts val="300"/>
              </a:spcBef>
              <a:spcAft>
                <a:spcPts val="600"/>
              </a:spcAft>
            </a:pPr>
            <a:r>
              <a:rPr lang="en-US" altLang="zh-CN" sz="1600" b="1">
                <a:latin typeface="微软雅黑" panose="020B0503020204020204" charset="-122"/>
                <a:ea typeface="微软雅黑" panose="020B0503020204020204" charset="-122"/>
                <a:cs typeface="微软雅黑" panose="020B0503020204020204" charset="-122"/>
              </a:rPr>
              <a:t>2</a:t>
            </a:r>
            <a:r>
              <a:rPr lang="en-US" altLang="zh-CN" sz="1600" b="1">
                <a:latin typeface="微软雅黑" panose="020B0503020204020204" charset="-122"/>
                <a:ea typeface="微软雅黑" panose="020B0503020204020204" charset="-122"/>
                <a:cs typeface="微软雅黑" panose="020B0503020204020204" charset="-122"/>
                <a:sym typeface="+mn-ea"/>
              </a:rPr>
              <a:t>019</a:t>
            </a:r>
            <a:r>
              <a:rPr lang="zh-CN" altLang="en-US" sz="1600" b="1">
                <a:latin typeface="微软雅黑" panose="020B0503020204020204" charset="-122"/>
                <a:ea typeface="微软雅黑" panose="020B0503020204020204" charset="-122"/>
                <a:cs typeface="微软雅黑" panose="020B0503020204020204" charset="-122"/>
                <a:sym typeface="+mn-ea"/>
              </a:rPr>
              <a:t>年之前的</a:t>
            </a:r>
            <a:r>
              <a:rPr lang="en-US" altLang="zh-CN" sz="1600" b="1">
                <a:latin typeface="微软雅黑" panose="020B0503020204020204" charset="-122"/>
                <a:ea typeface="微软雅黑" panose="020B0503020204020204" charset="-122"/>
                <a:cs typeface="微软雅黑" panose="020B0503020204020204" charset="-122"/>
                <a:sym typeface="+mn-ea"/>
              </a:rPr>
              <a:t> </a:t>
            </a:r>
            <a:r>
              <a:rPr lang="zh-CN" altLang="en-US" sz="1600">
                <a:latin typeface="Cambria Math" panose="02040503050406030204" charset="0"/>
                <a:ea typeface="等线" panose="02010600030101010101" charset="-122"/>
                <a:cs typeface="Cambria Math" panose="02040503050406030204" charset="0"/>
              </a:rPr>
              <a:t>事件集的</a:t>
            </a:r>
            <a:r>
              <a:rPr lang="zh-CN" altLang="en-US" sz="1600">
                <a:latin typeface="Cambria Math" panose="02040503050406030204" charset="0"/>
                <a:ea typeface="等线" panose="02010600030101010101" charset="-122"/>
                <a:cs typeface="Cambria Math" panose="02040503050406030204" charset="0"/>
                <a:sym typeface="+mn-ea"/>
              </a:rPr>
              <a:t>潮汐周期性</a:t>
            </a:r>
            <a:r>
              <a:rPr lang="zh-CN" altLang="en-US" sz="1600">
                <a:latin typeface="Cambria Math" panose="02040503050406030204" charset="0"/>
                <a:ea typeface="等线" panose="02010600030101010101" charset="-122"/>
                <a:cs typeface="Cambria Math" panose="02040503050406030204" charset="0"/>
              </a:rPr>
              <a:t>有很大可能性不能被解释为</a:t>
            </a:r>
            <a:r>
              <a:rPr lang="en-US" altLang="zh-CN" sz="1600">
                <a:latin typeface="Cambria Math" panose="02040503050406030204" charset="0"/>
                <a:ea typeface="等线" panose="02010600030101010101" charset="-122"/>
                <a:cs typeface="Cambria Math" panose="02040503050406030204" charset="0"/>
              </a:rPr>
              <a:t>PVF</a:t>
            </a:r>
            <a:r>
              <a:rPr lang="zh-CN" altLang="en-US" sz="1600">
                <a:latin typeface="Cambria Math" panose="02040503050406030204" charset="0"/>
                <a:ea typeface="等线" panose="02010600030101010101" charset="-122"/>
                <a:cs typeface="Cambria Math" panose="02040503050406030204" charset="0"/>
              </a:rPr>
              <a:t>的状态</a:t>
            </a:r>
            <a:endParaRPr lang="zh-CN" altLang="en-US" sz="1600">
              <a:latin typeface="Cambria Math" panose="02040503050406030204" charset="0"/>
              <a:ea typeface="等线" panose="02010600030101010101" charset="-122"/>
              <a:cs typeface="Cambria Math" panose="02040503050406030204" charset="0"/>
            </a:endParaRPr>
          </a:p>
        </p:txBody>
      </p:sp>
    </p:spTree>
    <p:custDataLst>
      <p:tags r:id="rId4"/>
    </p:custData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2.</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lang="en-US" altLang="zh-CN" sz="3600" b="1" dirty="0">
                <a:latin typeface="微软雅黑" panose="020B0503020204020204" charset="-122"/>
                <a:ea typeface="微软雅黑" panose="020B0503020204020204" charset="-122"/>
                <a:cs typeface="微软雅黑" panose="020B0503020204020204" charset="-122"/>
                <a:sym typeface="+mn-ea"/>
              </a:rPr>
              <a:t>Ridgecrest </a:t>
            </a:r>
            <a:r>
              <a:rPr lang="zh-CN" altLang="en-US" sz="3600" b="1" dirty="0">
                <a:latin typeface="微软雅黑" panose="020B0503020204020204" charset="-122"/>
                <a:ea typeface="微软雅黑" panose="020B0503020204020204" charset="-122"/>
                <a:cs typeface="微软雅黑" panose="020B0503020204020204" charset="-122"/>
                <a:sym typeface="+mn-ea"/>
              </a:rPr>
              <a:t>个案反驳</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2" name="文本框 1"/>
          <p:cNvSpPr txBox="1"/>
          <p:nvPr/>
        </p:nvSpPr>
        <p:spPr>
          <a:xfrm>
            <a:off x="274320" y="1111885"/>
            <a:ext cx="3028315" cy="521970"/>
          </a:xfrm>
          <a:prstGeom prst="rect">
            <a:avLst/>
          </a:prstGeom>
        </p:spPr>
        <p:txBody>
          <a:bodyPr wrap="square">
            <a:spAutoFit/>
          </a:bodyPr>
          <a:p>
            <a:pPr marL="0" indent="0" algn="ctr" defTabSz="266700">
              <a:spcBef>
                <a:spcPts val="300"/>
              </a:spcBef>
              <a:spcAft>
                <a:spcPts val="600"/>
              </a:spcAft>
            </a:pPr>
            <a:r>
              <a:rPr lang="zh-CN" altLang="en-US" sz="2800" b="1">
                <a:latin typeface="微软雅黑" panose="020B0503020204020204" charset="-122"/>
                <a:ea typeface="微软雅黑" panose="020B0503020204020204" charset="-122"/>
                <a:cs typeface="Cambria Math" panose="02040503050406030204" charset="0"/>
              </a:rPr>
              <a:t>小结：</a:t>
            </a:r>
            <a:endParaRPr lang="zh-CN" altLang="en-US" sz="2800" b="1">
              <a:latin typeface="微软雅黑" panose="020B0503020204020204" charset="-122"/>
              <a:ea typeface="微软雅黑" panose="020B0503020204020204" charset="-122"/>
              <a:cs typeface="Cambria Math" panose="02040503050406030204" charset="0"/>
            </a:endParaRPr>
          </a:p>
        </p:txBody>
      </p:sp>
      <p:sp>
        <p:nvSpPr>
          <p:cNvPr id="4" name="文本框 3"/>
          <p:cNvSpPr txBox="1"/>
          <p:nvPr/>
        </p:nvSpPr>
        <p:spPr>
          <a:xfrm>
            <a:off x="6563360" y="1179830"/>
            <a:ext cx="5421630" cy="5535295"/>
          </a:xfrm>
          <a:prstGeom prst="rect">
            <a:avLst/>
          </a:prstGeom>
          <a:noFill/>
        </p:spPr>
        <p:txBody>
          <a:bodyPr wrap="square" rtlCol="0">
            <a:noAutofit/>
          </a:bodyPr>
          <a:p>
            <a:pPr marL="457200" indent="-457200">
              <a:lnSpc>
                <a:spcPct val="160000"/>
              </a:lnSpc>
              <a:spcBef>
                <a:spcPts val="0"/>
              </a:spcBef>
              <a:spcAft>
                <a:spcPts val="1400"/>
              </a:spcAft>
              <a:buFont typeface="+mj-ea"/>
              <a:buAutoNum type="circleNumDbPlain"/>
            </a:pPr>
            <a:r>
              <a:rPr lang="zh-CN" altLang="en-US" sz="2400">
                <a:latin typeface="微软雅黑" panose="020B0503020204020204" charset="-122"/>
                <a:ea typeface="微软雅黑" panose="020B0503020204020204" charset="-122"/>
                <a:cs typeface="微软雅黑" panose="020B0503020204020204" charset="-122"/>
              </a:rPr>
              <a:t>较于断层的复发周期，前十年的地震活动数据</a:t>
            </a:r>
            <a:r>
              <a:rPr lang="zh-CN" altLang="en-US" sz="2400">
                <a:latin typeface="微软雅黑" panose="020B0503020204020204" charset="-122"/>
                <a:ea typeface="微软雅黑" panose="020B0503020204020204" charset="-122"/>
                <a:cs typeface="微软雅黑" panose="020B0503020204020204" charset="-122"/>
              </a:rPr>
              <a:t>是很短的时间序列</a:t>
            </a:r>
            <a:endParaRPr lang="zh-CN" altLang="en-US" sz="2400">
              <a:latin typeface="微软雅黑" panose="020B0503020204020204" charset="-122"/>
              <a:ea typeface="微软雅黑" panose="020B0503020204020204" charset="-122"/>
              <a:cs typeface="微软雅黑" panose="020B0503020204020204" charset="-122"/>
            </a:endParaRPr>
          </a:p>
          <a:p>
            <a:pPr marL="457200" indent="-457200">
              <a:lnSpc>
                <a:spcPct val="160000"/>
              </a:lnSpc>
              <a:spcBef>
                <a:spcPts val="0"/>
              </a:spcBef>
              <a:spcAft>
                <a:spcPts val="1400"/>
              </a:spcAft>
              <a:buFont typeface="+mj-ea"/>
              <a:buAutoNum type="circleNumDbPlain"/>
            </a:pPr>
            <a:r>
              <a:rPr lang="en-US" altLang="zh-CN" sz="2400">
                <a:latin typeface="微软雅黑" panose="020B0503020204020204" charset="-122"/>
                <a:ea typeface="微软雅黑" panose="020B0503020204020204" charset="-122"/>
                <a:cs typeface="微软雅黑" panose="020B0503020204020204" charset="-122"/>
              </a:rPr>
              <a:t>3.4</a:t>
            </a:r>
            <a:r>
              <a:rPr lang="zh-CN" altLang="en-US" sz="2400">
                <a:latin typeface="微软雅黑" panose="020B0503020204020204" charset="-122"/>
                <a:ea typeface="微软雅黑" panose="020B0503020204020204" charset="-122"/>
                <a:cs typeface="微软雅黑" panose="020B0503020204020204" charset="-122"/>
              </a:rPr>
              <a:t>年的时间窗口来平均数据</a:t>
            </a:r>
            <a:endParaRPr lang="zh-CN" altLang="en-US" sz="2400">
              <a:latin typeface="微软雅黑" panose="020B0503020204020204" charset="-122"/>
              <a:ea typeface="微软雅黑" panose="020B0503020204020204" charset="-122"/>
              <a:cs typeface="微软雅黑" panose="020B0503020204020204" charset="-122"/>
            </a:endParaRPr>
          </a:p>
          <a:p>
            <a:pPr marL="457200" indent="-457200">
              <a:lnSpc>
                <a:spcPct val="160000"/>
              </a:lnSpc>
              <a:spcBef>
                <a:spcPts val="0"/>
              </a:spcBef>
              <a:spcAft>
                <a:spcPts val="1400"/>
              </a:spcAft>
              <a:buFont typeface="+mj-ea"/>
              <a:buAutoNum type="circleNumDbPlain"/>
            </a:pPr>
            <a:r>
              <a:rPr lang="zh-CN" altLang="en-US" sz="2400">
                <a:latin typeface="微软雅黑" panose="020B0503020204020204" charset="-122"/>
                <a:ea typeface="微软雅黑" panose="020B0503020204020204" charset="-122"/>
                <a:cs typeface="微软雅黑" panose="020B0503020204020204" charset="-122"/>
              </a:rPr>
              <a:t>单个事件群对时间序列有极大影响，同时</a:t>
            </a:r>
            <a:r>
              <a:rPr lang="en-US" altLang="zh-CN" sz="2400">
                <a:latin typeface="微软雅黑" panose="020B0503020204020204" charset="-122"/>
                <a:ea typeface="微软雅黑" panose="020B0503020204020204" charset="-122"/>
                <a:cs typeface="微软雅黑" panose="020B0503020204020204" charset="-122"/>
                <a:sym typeface="+mn-ea"/>
              </a:rPr>
              <a:t>3.4</a:t>
            </a:r>
            <a:r>
              <a:rPr lang="zh-CN" altLang="en-US" sz="2400">
                <a:latin typeface="微软雅黑" panose="020B0503020204020204" charset="-122"/>
                <a:ea typeface="微软雅黑" panose="020B0503020204020204" charset="-122"/>
                <a:cs typeface="微软雅黑" panose="020B0503020204020204" charset="-122"/>
                <a:sym typeface="+mn-ea"/>
              </a:rPr>
              <a:t>年的平滑，会把这些瞬时事件群的效应放大到更长的时间</a:t>
            </a:r>
            <a:r>
              <a:rPr lang="zh-CN" altLang="en-US" sz="2400">
                <a:latin typeface="微软雅黑" panose="020B0503020204020204" charset="-122"/>
                <a:ea typeface="微软雅黑" panose="020B0503020204020204" charset="-122"/>
                <a:cs typeface="微软雅黑" panose="020B0503020204020204" charset="-122"/>
                <a:sym typeface="+mn-ea"/>
              </a:rPr>
              <a:t>尺度</a:t>
            </a:r>
            <a:endParaRPr lang="zh-CN" altLang="en-US" sz="2400">
              <a:latin typeface="微软雅黑" panose="020B0503020204020204" charset="-122"/>
              <a:ea typeface="微软雅黑" panose="020B0503020204020204" charset="-122"/>
              <a:cs typeface="微软雅黑" panose="020B0503020204020204" charset="-122"/>
              <a:sym typeface="+mn-ea"/>
            </a:endParaRPr>
          </a:p>
          <a:p>
            <a:pPr marL="457200" indent="-457200">
              <a:lnSpc>
                <a:spcPct val="160000"/>
              </a:lnSpc>
              <a:spcBef>
                <a:spcPts val="0"/>
              </a:spcBef>
              <a:spcAft>
                <a:spcPts val="1400"/>
              </a:spcAft>
              <a:buFont typeface="+mj-ea"/>
              <a:buAutoNum type="circleNumDbPlain"/>
            </a:pPr>
            <a:r>
              <a:rPr lang="zh-CN" altLang="en-US" sz="2400">
                <a:latin typeface="微软雅黑" panose="020B0503020204020204" charset="-122"/>
                <a:ea typeface="微软雅黑" panose="020B0503020204020204" charset="-122"/>
                <a:cs typeface="微软雅黑" panose="020B0503020204020204" charset="-122"/>
                <a:sym typeface="+mn-ea"/>
              </a:rPr>
              <a:t>数据的空间选择：矩形框</a:t>
            </a:r>
            <a:r>
              <a:rPr lang="zh-CN" altLang="en-US" sz="2400">
                <a:latin typeface="微软雅黑" panose="020B0503020204020204" charset="-122"/>
                <a:ea typeface="微软雅黑" panose="020B0503020204020204" charset="-122"/>
                <a:cs typeface="微软雅黑" panose="020B0503020204020204" charset="-122"/>
                <a:sym typeface="+mn-ea"/>
              </a:rPr>
              <a:t>大小</a:t>
            </a:r>
            <a:endParaRPr lang="zh-CN" altLang="en-US" sz="2400">
              <a:latin typeface="微软雅黑" panose="020B0503020204020204" charset="-122"/>
              <a:ea typeface="微软雅黑" panose="020B0503020204020204" charset="-122"/>
              <a:cs typeface="微软雅黑" panose="020B0503020204020204" charset="-122"/>
              <a:sym typeface="+mn-ea"/>
            </a:endParaRPr>
          </a:p>
          <a:p>
            <a:pPr marL="457200" indent="-457200">
              <a:lnSpc>
                <a:spcPct val="160000"/>
              </a:lnSpc>
              <a:spcBef>
                <a:spcPts val="0"/>
              </a:spcBef>
              <a:spcAft>
                <a:spcPts val="1400"/>
              </a:spcAft>
              <a:buFont typeface="+mj-ea"/>
              <a:buAutoNum type="circleNumDbPlain"/>
            </a:pPr>
            <a:r>
              <a:rPr lang="zh-CN" altLang="en-US" sz="2400">
                <a:latin typeface="微软雅黑" panose="020B0503020204020204" charset="-122"/>
                <a:ea typeface="微软雅黑" panose="020B0503020204020204" charset="-122"/>
                <a:cs typeface="微软雅黑" panose="020B0503020204020204" charset="-122"/>
                <a:sym typeface="+mn-ea"/>
              </a:rPr>
              <a:t>潮汐诱导的</a:t>
            </a:r>
            <a:r>
              <a:rPr lang="en-US" altLang="zh-CN" sz="2400">
                <a:latin typeface="微软雅黑" panose="020B0503020204020204" charset="-122"/>
                <a:ea typeface="微软雅黑" panose="020B0503020204020204" charset="-122"/>
                <a:cs typeface="微软雅黑" panose="020B0503020204020204" charset="-122"/>
                <a:sym typeface="+mn-ea"/>
              </a:rPr>
              <a:t>Coso</a:t>
            </a:r>
            <a:r>
              <a:rPr lang="zh-CN" altLang="en-US" sz="2400">
                <a:latin typeface="微软雅黑" panose="020B0503020204020204" charset="-122"/>
                <a:ea typeface="微软雅黑" panose="020B0503020204020204" charset="-122"/>
                <a:cs typeface="微软雅黑" panose="020B0503020204020204" charset="-122"/>
                <a:sym typeface="+mn-ea"/>
              </a:rPr>
              <a:t>火山区地震活动</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pic>
        <p:nvPicPr>
          <p:cNvPr id="6" name="图片 5"/>
          <p:cNvPicPr>
            <a:picLocks noChangeAspect="1"/>
          </p:cNvPicPr>
          <p:nvPr/>
        </p:nvPicPr>
        <p:blipFill>
          <a:blip r:embed="rId1"/>
          <a:stretch>
            <a:fillRect/>
          </a:stretch>
        </p:blipFill>
        <p:spPr>
          <a:xfrm>
            <a:off x="530860" y="1721485"/>
            <a:ext cx="5963920" cy="4683760"/>
          </a:xfrm>
          <a:prstGeom prst="rect">
            <a:avLst/>
          </a:prstGeom>
        </p:spPr>
      </p:pic>
    </p:spTree>
    <p:custDataLst>
      <p:tags r:id="rId2"/>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2.</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lang="en-US" altLang="zh-CN" sz="3600" b="1" dirty="0">
                <a:latin typeface="微软雅黑" panose="020B0503020204020204" charset="-122"/>
                <a:ea typeface="微软雅黑" panose="020B0503020204020204" charset="-122"/>
                <a:cs typeface="微软雅黑" panose="020B0503020204020204" charset="-122"/>
                <a:sym typeface="+mn-ea"/>
              </a:rPr>
              <a:t>Ridgecrest </a:t>
            </a:r>
            <a:r>
              <a:rPr lang="zh-CN" altLang="en-US" sz="3600" b="1" dirty="0">
                <a:latin typeface="微软雅黑" panose="020B0503020204020204" charset="-122"/>
                <a:ea typeface="微软雅黑" panose="020B0503020204020204" charset="-122"/>
                <a:cs typeface="微软雅黑" panose="020B0503020204020204" charset="-122"/>
                <a:sym typeface="+mn-ea"/>
              </a:rPr>
              <a:t>个案反驳</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8" name="图片 7"/>
          <p:cNvPicPr/>
          <p:nvPr/>
        </p:nvPicPr>
        <p:blipFill>
          <a:blip r:embed="rId1"/>
          <a:stretch>
            <a:fillRect/>
          </a:stretch>
        </p:blipFill>
        <p:spPr>
          <a:xfrm>
            <a:off x="6896100" y="1066165"/>
            <a:ext cx="4710430" cy="5791835"/>
          </a:xfrm>
          <a:prstGeom prst="rect">
            <a:avLst/>
          </a:prstGeom>
        </p:spPr>
      </p:pic>
      <p:pic>
        <p:nvPicPr>
          <p:cNvPr id="9" name="图片 8"/>
          <p:cNvPicPr>
            <a:picLocks noChangeAspect="1"/>
          </p:cNvPicPr>
          <p:nvPr/>
        </p:nvPicPr>
        <p:blipFill>
          <a:blip r:embed="rId2"/>
          <a:stretch>
            <a:fillRect/>
          </a:stretch>
        </p:blipFill>
        <p:spPr>
          <a:xfrm>
            <a:off x="876300" y="1165225"/>
            <a:ext cx="5151120" cy="2461260"/>
          </a:xfrm>
          <a:prstGeom prst="rect">
            <a:avLst/>
          </a:prstGeom>
        </p:spPr>
      </p:pic>
      <p:sp>
        <p:nvSpPr>
          <p:cNvPr id="10" name="文本框 9"/>
          <p:cNvSpPr txBox="1"/>
          <p:nvPr/>
        </p:nvSpPr>
        <p:spPr>
          <a:xfrm>
            <a:off x="595630" y="4102735"/>
            <a:ext cx="5876925" cy="1868805"/>
          </a:xfrm>
          <a:prstGeom prst="rect">
            <a:avLst/>
          </a:prstGeom>
        </p:spPr>
        <p:txBody>
          <a:bodyPr wrap="square">
            <a:spAutoFit/>
          </a:bodyPr>
          <a:p>
            <a:pPr marL="0" indent="0" algn="ctr" defTabSz="266700">
              <a:lnSpc>
                <a:spcPct val="150000"/>
              </a:lnSpc>
              <a:spcBef>
                <a:spcPts val="300"/>
              </a:spcBef>
              <a:spcAft>
                <a:spcPts val="600"/>
              </a:spcAft>
            </a:pPr>
            <a:r>
              <a:rPr lang="en-US" altLang="zh-CN" b="1">
                <a:latin typeface="微软雅黑" panose="020B0503020204020204" charset="-122"/>
                <a:ea typeface="微软雅黑" panose="020B0503020204020204" charset="-122"/>
                <a:cs typeface="Cambria Math" panose="02040503050406030204" charset="0"/>
              </a:rPr>
              <a:t>Aftershocks of the Ridgecrest sequence exhibit tidal forcing, but only in the northwestern section beneath the Coso basin</a:t>
            </a:r>
            <a:endParaRPr lang="en-US" altLang="zh-CN" b="1">
              <a:latin typeface="微软雅黑" panose="020B0503020204020204" charset="-122"/>
              <a:ea typeface="微软雅黑" panose="020B0503020204020204" charset="-122"/>
              <a:cs typeface="Cambria Math" panose="02040503050406030204" charset="0"/>
            </a:endParaRPr>
          </a:p>
          <a:p>
            <a:pPr marL="0" indent="0" algn="ctr" defTabSz="266700">
              <a:lnSpc>
                <a:spcPct val="150000"/>
              </a:lnSpc>
              <a:spcBef>
                <a:spcPts val="300"/>
              </a:spcBef>
              <a:spcAft>
                <a:spcPts val="600"/>
              </a:spcAft>
            </a:pPr>
            <a:r>
              <a:rPr lang="en-US" altLang="zh-CN" b="1">
                <a:latin typeface="微软雅黑" panose="020B0503020204020204" charset="-122"/>
                <a:ea typeface="微软雅黑" panose="020B0503020204020204" charset="-122"/>
                <a:cs typeface="Cambria Math" panose="02040503050406030204" charset="0"/>
              </a:rPr>
              <a:t> (in the northwestern part of the rupture).</a:t>
            </a:r>
            <a:endParaRPr lang="en-US" altLang="zh-CN" b="1">
              <a:latin typeface="微软雅黑" panose="020B0503020204020204" charset="-122"/>
              <a:ea typeface="微软雅黑" panose="020B0503020204020204" charset="-122"/>
              <a:cs typeface="Cambria Math" panose="02040503050406030204" charset="0"/>
            </a:endParaRPr>
          </a:p>
        </p:txBody>
      </p:sp>
    </p:spTree>
    <p:custDataLst>
      <p:tags r:id="rId3"/>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1"/>
          <a:stretch>
            <a:fillRect/>
          </a:stretch>
        </p:blipFill>
        <p:spPr>
          <a:xfrm>
            <a:off x="472440" y="1074420"/>
            <a:ext cx="5669915" cy="1562735"/>
          </a:xfrm>
          <a:prstGeom prst="rect">
            <a:avLst/>
          </a:prstGeom>
        </p:spPr>
      </p:pic>
      <p:pic>
        <p:nvPicPr>
          <p:cNvPr id="3" name="图片 2"/>
          <p:cNvPicPr>
            <a:picLocks noChangeAspect="1"/>
          </p:cNvPicPr>
          <p:nvPr/>
        </p:nvPicPr>
        <p:blipFill>
          <a:blip r:embed="rId2"/>
          <a:stretch>
            <a:fillRect/>
          </a:stretch>
        </p:blipFill>
        <p:spPr>
          <a:xfrm>
            <a:off x="473075" y="2980055"/>
            <a:ext cx="5669280" cy="1564640"/>
          </a:xfrm>
          <a:prstGeom prst="rect">
            <a:avLst/>
          </a:prstGeom>
        </p:spPr>
      </p:pic>
      <p:pic>
        <p:nvPicPr>
          <p:cNvPr id="4" name="图片 3"/>
          <p:cNvPicPr>
            <a:picLocks noChangeAspect="1"/>
          </p:cNvPicPr>
          <p:nvPr/>
        </p:nvPicPr>
        <p:blipFill>
          <a:blip r:embed="rId3"/>
          <a:stretch>
            <a:fillRect/>
          </a:stretch>
        </p:blipFill>
        <p:spPr>
          <a:xfrm>
            <a:off x="6348095" y="1025525"/>
            <a:ext cx="5431790" cy="1564640"/>
          </a:xfrm>
          <a:prstGeom prst="rect">
            <a:avLst/>
          </a:prstGeom>
        </p:spPr>
      </p:pic>
      <p:pic>
        <p:nvPicPr>
          <p:cNvPr id="5" name="图片 4"/>
          <p:cNvPicPr>
            <a:picLocks noChangeAspect="1"/>
          </p:cNvPicPr>
          <p:nvPr/>
        </p:nvPicPr>
        <p:blipFill>
          <a:blip r:embed="rId4"/>
          <a:stretch>
            <a:fillRect/>
          </a:stretch>
        </p:blipFill>
        <p:spPr>
          <a:xfrm>
            <a:off x="6348095" y="2788920"/>
            <a:ext cx="5394325" cy="1684655"/>
          </a:xfrm>
          <a:prstGeom prst="rect">
            <a:avLst/>
          </a:prstGeom>
        </p:spPr>
      </p:pic>
      <p:sp>
        <p:nvSpPr>
          <p:cNvPr id="6" name="文本框 5"/>
          <p:cNvSpPr txBox="1"/>
          <p:nvPr/>
        </p:nvSpPr>
        <p:spPr>
          <a:xfrm>
            <a:off x="1052830" y="4986655"/>
            <a:ext cx="4086860" cy="1545590"/>
          </a:xfrm>
          <a:prstGeom prst="rect">
            <a:avLst/>
          </a:prstGeom>
        </p:spPr>
        <p:txBody>
          <a:bodyPr wrap="square">
            <a:spAutoFit/>
          </a:bodyPr>
          <a:p>
            <a:pPr marL="342900" indent="-342900" algn="l" defTabSz="266700">
              <a:spcBef>
                <a:spcPts val="300"/>
              </a:spcBef>
              <a:spcAft>
                <a:spcPts val="600"/>
              </a:spcAft>
              <a:buFont typeface="+mj-ea"/>
              <a:buAutoNum type="circleNumDbPlain"/>
            </a:pPr>
            <a:r>
              <a:rPr lang="zh-CN" altLang="en-US" b="1">
                <a:latin typeface="微软雅黑" panose="020B0503020204020204" charset="-122"/>
                <a:ea typeface="微软雅黑" panose="020B0503020204020204" charset="-122"/>
                <a:cs typeface="Cambria Math" panose="02040503050406030204" charset="0"/>
              </a:rPr>
              <a:t>潮汐怎么影响地震</a:t>
            </a:r>
            <a:r>
              <a:rPr lang="en-US" altLang="zh-CN" b="1">
                <a:latin typeface="微软雅黑" panose="020B0503020204020204" charset="-122"/>
                <a:ea typeface="微软雅黑" panose="020B0503020204020204" charset="-122"/>
                <a:cs typeface="Cambria Math" panose="02040503050406030204" charset="0"/>
              </a:rPr>
              <a:t> </a:t>
            </a:r>
            <a:r>
              <a:rPr lang="zh-CN" altLang="en-US" b="1">
                <a:latin typeface="微软雅黑" panose="020B0503020204020204" charset="-122"/>
                <a:ea typeface="微软雅黑" panose="020B0503020204020204" charset="-122"/>
                <a:cs typeface="Cambria Math" panose="02040503050406030204" charset="0"/>
              </a:rPr>
              <a:t>？</a:t>
            </a:r>
            <a:endParaRPr lang="zh-CN" altLang="en-US" b="1">
              <a:latin typeface="微软雅黑" panose="020B0503020204020204" charset="-122"/>
              <a:ea typeface="微软雅黑" panose="020B0503020204020204" charset="-122"/>
              <a:cs typeface="Cambria Math" panose="02040503050406030204" charset="0"/>
            </a:endParaRPr>
          </a:p>
          <a:p>
            <a:pPr marL="342900" indent="-342900" algn="l" defTabSz="266700">
              <a:spcBef>
                <a:spcPts val="300"/>
              </a:spcBef>
              <a:spcAft>
                <a:spcPts val="600"/>
              </a:spcAft>
              <a:buFont typeface="+mj-ea"/>
              <a:buAutoNum type="circleNumDbPlain"/>
            </a:pPr>
            <a:r>
              <a:rPr lang="zh-CN" altLang="en-US" b="1">
                <a:latin typeface="微软雅黑" panose="020B0503020204020204" charset="-122"/>
                <a:ea typeface="微软雅黑" panose="020B0503020204020204" charset="-122"/>
                <a:cs typeface="Cambria Math" panose="02040503050406030204" charset="0"/>
              </a:rPr>
              <a:t>过去的研究为什么说法不一</a:t>
            </a:r>
            <a:r>
              <a:rPr lang="en-US" altLang="zh-CN" b="1">
                <a:latin typeface="微软雅黑" panose="020B0503020204020204" charset="-122"/>
                <a:ea typeface="微软雅黑" panose="020B0503020204020204" charset="-122"/>
                <a:cs typeface="Cambria Math" panose="02040503050406030204" charset="0"/>
              </a:rPr>
              <a:t> </a:t>
            </a:r>
            <a:r>
              <a:rPr lang="zh-CN" altLang="en-US" b="1">
                <a:latin typeface="微软雅黑" panose="020B0503020204020204" charset="-122"/>
                <a:ea typeface="微软雅黑" panose="020B0503020204020204" charset="-122"/>
                <a:cs typeface="Cambria Math" panose="02040503050406030204" charset="0"/>
              </a:rPr>
              <a:t>？</a:t>
            </a:r>
            <a:endParaRPr lang="zh-CN" altLang="en-US" b="1">
              <a:latin typeface="微软雅黑" panose="020B0503020204020204" charset="-122"/>
              <a:ea typeface="微软雅黑" panose="020B0503020204020204" charset="-122"/>
              <a:cs typeface="Cambria Math" panose="02040503050406030204" charset="0"/>
            </a:endParaRPr>
          </a:p>
          <a:p>
            <a:pPr marL="342900" indent="-342900" algn="l" defTabSz="266700">
              <a:spcBef>
                <a:spcPts val="300"/>
              </a:spcBef>
              <a:spcAft>
                <a:spcPts val="600"/>
              </a:spcAft>
              <a:buFont typeface="+mj-ea"/>
              <a:buAutoNum type="circleNumDbPlain"/>
            </a:pPr>
            <a:r>
              <a:rPr lang="zh-CN" altLang="en-US" b="1">
                <a:latin typeface="微软雅黑" panose="020B0503020204020204" charset="-122"/>
                <a:ea typeface="微软雅黑" panose="020B0503020204020204" charset="-122"/>
                <a:cs typeface="Cambria Math" panose="02040503050406030204" charset="0"/>
              </a:rPr>
              <a:t>经典结论是否可靠</a:t>
            </a:r>
            <a:r>
              <a:rPr lang="en-US" altLang="zh-CN" b="1">
                <a:latin typeface="微软雅黑" panose="020B0503020204020204" charset="-122"/>
                <a:ea typeface="微软雅黑" panose="020B0503020204020204" charset="-122"/>
                <a:cs typeface="Cambria Math" panose="02040503050406030204" charset="0"/>
              </a:rPr>
              <a:t> </a:t>
            </a:r>
            <a:r>
              <a:rPr lang="zh-CN" altLang="en-US" b="1">
                <a:latin typeface="微软雅黑" panose="020B0503020204020204" charset="-122"/>
                <a:ea typeface="微软雅黑" panose="020B0503020204020204" charset="-122"/>
                <a:cs typeface="Cambria Math" panose="02040503050406030204" charset="0"/>
              </a:rPr>
              <a:t>？</a:t>
            </a:r>
            <a:endParaRPr lang="zh-CN" altLang="en-US" b="1">
              <a:latin typeface="微软雅黑" panose="020B0503020204020204" charset="-122"/>
              <a:ea typeface="微软雅黑" panose="020B0503020204020204" charset="-122"/>
              <a:cs typeface="Cambria Math" panose="02040503050406030204" charset="0"/>
            </a:endParaRPr>
          </a:p>
          <a:p>
            <a:pPr marL="342900" indent="-342900" algn="l" defTabSz="266700">
              <a:spcBef>
                <a:spcPts val="300"/>
              </a:spcBef>
              <a:spcAft>
                <a:spcPts val="600"/>
              </a:spcAft>
              <a:buFont typeface="+mj-ea"/>
              <a:buAutoNum type="circleNumDbPlain"/>
            </a:pPr>
            <a:r>
              <a:rPr lang="zh-CN" altLang="en-US" b="1">
                <a:latin typeface="微软雅黑" panose="020B0503020204020204" charset="-122"/>
                <a:ea typeface="微软雅黑" panose="020B0503020204020204" charset="-122"/>
                <a:cs typeface="Cambria Math" panose="02040503050406030204" charset="0"/>
              </a:rPr>
              <a:t>潮汐真能预警大地震吗</a:t>
            </a:r>
            <a:r>
              <a:rPr lang="en-US" altLang="zh-CN" b="1">
                <a:latin typeface="微软雅黑" panose="020B0503020204020204" charset="-122"/>
                <a:ea typeface="微软雅黑" panose="020B0503020204020204" charset="-122"/>
                <a:cs typeface="Cambria Math" panose="02040503050406030204" charset="0"/>
              </a:rPr>
              <a:t> </a:t>
            </a:r>
            <a:r>
              <a:rPr lang="zh-CN" altLang="en-US" b="1">
                <a:latin typeface="微软雅黑" panose="020B0503020204020204" charset="-122"/>
                <a:ea typeface="微软雅黑" panose="020B0503020204020204" charset="-122"/>
                <a:cs typeface="Cambria Math" panose="02040503050406030204" charset="0"/>
              </a:rPr>
              <a:t>？</a:t>
            </a:r>
            <a:endParaRPr lang="zh-CN" altLang="en-US" b="1">
              <a:latin typeface="微软雅黑" panose="020B0503020204020204" charset="-122"/>
              <a:ea typeface="微软雅黑" panose="020B0503020204020204" charset="-122"/>
              <a:cs typeface="Cambria Math" panose="02040503050406030204" charset="0"/>
            </a:endParaRPr>
          </a:p>
        </p:txBody>
      </p:sp>
    </p:spTree>
    <p:custDataLst>
      <p:tags r:id="rId5"/>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1"/>
          <a:stretch>
            <a:fillRect/>
          </a:stretch>
        </p:blipFill>
        <p:spPr>
          <a:xfrm>
            <a:off x="251460" y="1074420"/>
            <a:ext cx="5669915" cy="1562735"/>
          </a:xfrm>
          <a:prstGeom prst="rect">
            <a:avLst/>
          </a:prstGeom>
        </p:spPr>
      </p:pic>
      <p:sp>
        <p:nvSpPr>
          <p:cNvPr id="3" name="文本框 2"/>
          <p:cNvSpPr txBox="1"/>
          <p:nvPr/>
        </p:nvSpPr>
        <p:spPr>
          <a:xfrm>
            <a:off x="496570" y="3256915"/>
            <a:ext cx="4064000" cy="2630170"/>
          </a:xfrm>
          <a:prstGeom prst="rect">
            <a:avLst/>
          </a:prstGeom>
        </p:spPr>
        <p:txBody>
          <a:bodyPr wrap="square">
            <a:spAutoFit/>
          </a:bodyPr>
          <a:p>
            <a:pPr marL="0" indent="0" algn="ctr" defTabSz="266700">
              <a:lnSpc>
                <a:spcPct val="150000"/>
              </a:lnSpc>
              <a:spcBef>
                <a:spcPts val="300"/>
              </a:spcBef>
              <a:spcAft>
                <a:spcPts val="600"/>
              </a:spcAft>
            </a:pPr>
            <a:r>
              <a:rPr lang="zh-CN" altLang="en-US" b="1">
                <a:latin typeface="微软雅黑" panose="020B0503020204020204" charset="-122"/>
                <a:ea typeface="微软雅黑" panose="020B0503020204020204" charset="-122"/>
                <a:cs typeface="Cambria Math" panose="02040503050406030204" charset="0"/>
                <a:sym typeface="+mn-ea"/>
              </a:rPr>
              <a:t>潮汐</a:t>
            </a:r>
            <a:r>
              <a:rPr lang="zh-CN" altLang="en-US" b="1">
                <a:latin typeface="微软雅黑" panose="020B0503020204020204" charset="-122"/>
                <a:ea typeface="微软雅黑" panose="020B0503020204020204" charset="-122"/>
                <a:cs typeface="Cambria Math" panose="02040503050406030204" charset="0"/>
                <a:sym typeface="+mn-ea"/>
              </a:rPr>
              <a:t>如何影响地震</a:t>
            </a:r>
            <a:r>
              <a:rPr lang="en-US" altLang="zh-CN" b="1">
                <a:latin typeface="微软雅黑" panose="020B0503020204020204" charset="-122"/>
                <a:ea typeface="微软雅黑" panose="020B0503020204020204" charset="-122"/>
                <a:cs typeface="Cambria Math" panose="02040503050406030204" charset="0"/>
                <a:sym typeface="+mn-ea"/>
              </a:rPr>
              <a:t> </a:t>
            </a:r>
            <a:r>
              <a:rPr lang="zh-CN" altLang="en-US" b="1">
                <a:latin typeface="微软雅黑" panose="020B0503020204020204" charset="-122"/>
                <a:ea typeface="微软雅黑" panose="020B0503020204020204" charset="-122"/>
                <a:cs typeface="Cambria Math" panose="02040503050406030204" charset="0"/>
                <a:sym typeface="+mn-ea"/>
              </a:rPr>
              <a:t>？</a:t>
            </a:r>
            <a:endParaRPr lang="zh-CN" altLang="en-US" b="1">
              <a:latin typeface="微软雅黑" panose="020B0503020204020204" charset="-122"/>
              <a:ea typeface="微软雅黑" panose="020B0503020204020204" charset="-122"/>
              <a:cs typeface="Cambria Math" panose="02040503050406030204" charset="0"/>
              <a:sym typeface="+mn-ea"/>
            </a:endParaRPr>
          </a:p>
          <a:p>
            <a:pPr marL="0" indent="0" algn="ctr" defTabSz="266700">
              <a:lnSpc>
                <a:spcPct val="150000"/>
              </a:lnSpc>
              <a:spcBef>
                <a:spcPts val="300"/>
              </a:spcBef>
              <a:spcAft>
                <a:spcPts val="600"/>
              </a:spcAft>
            </a:pPr>
            <a:r>
              <a:rPr lang="zh-CN" altLang="en-US" b="1">
                <a:latin typeface="微软雅黑" panose="020B0503020204020204" charset="-122"/>
                <a:ea typeface="微软雅黑" panose="020B0503020204020204" charset="-122"/>
                <a:cs typeface="Cambria Math" panose="02040503050406030204" charset="0"/>
              </a:rPr>
              <a:t>只看单一应力分量通常是不够的：</a:t>
            </a:r>
            <a:endParaRPr lang="zh-CN" altLang="en-US" b="1">
              <a:latin typeface="微软雅黑" panose="020B0503020204020204" charset="-122"/>
              <a:ea typeface="微软雅黑" panose="020B0503020204020204" charset="-122"/>
              <a:cs typeface="Cambria Math" panose="02040503050406030204" charset="0"/>
            </a:endParaRPr>
          </a:p>
          <a:p>
            <a:pPr marL="0" indent="0" algn="ctr" defTabSz="266700">
              <a:lnSpc>
                <a:spcPct val="150000"/>
              </a:lnSpc>
              <a:spcBef>
                <a:spcPts val="300"/>
              </a:spcBef>
              <a:spcAft>
                <a:spcPts val="600"/>
              </a:spcAft>
            </a:pPr>
            <a:r>
              <a:rPr lang="en-US" altLang="zh-CN" b="1">
                <a:latin typeface="微软雅黑" panose="020B0503020204020204" charset="-122"/>
                <a:ea typeface="微软雅黑" panose="020B0503020204020204" charset="-122"/>
                <a:cs typeface="Cambria Math" panose="02040503050406030204" charset="0"/>
              </a:rPr>
              <a:t>normal stress</a:t>
            </a:r>
            <a:endParaRPr lang="zh-CN" altLang="en-US" b="1">
              <a:latin typeface="微软雅黑" panose="020B0503020204020204" charset="-122"/>
              <a:ea typeface="微软雅黑" panose="020B0503020204020204" charset="-122"/>
              <a:cs typeface="Cambria Math" panose="02040503050406030204" charset="0"/>
            </a:endParaRPr>
          </a:p>
          <a:p>
            <a:pPr marL="0" indent="0" algn="ctr" defTabSz="266700">
              <a:lnSpc>
                <a:spcPct val="150000"/>
              </a:lnSpc>
              <a:spcBef>
                <a:spcPts val="300"/>
              </a:spcBef>
              <a:spcAft>
                <a:spcPts val="600"/>
              </a:spcAft>
            </a:pPr>
            <a:r>
              <a:rPr lang="en-US" altLang="zh-CN" b="1">
                <a:latin typeface="微软雅黑" panose="020B0503020204020204" charset="-122"/>
                <a:ea typeface="微软雅黑" panose="020B0503020204020204" charset="-122"/>
                <a:cs typeface="Cambria Math" panose="02040503050406030204" charset="0"/>
              </a:rPr>
              <a:t>shear stress</a:t>
            </a:r>
            <a:endParaRPr lang="zh-CN" altLang="en-US" b="1">
              <a:latin typeface="微软雅黑" panose="020B0503020204020204" charset="-122"/>
              <a:ea typeface="微软雅黑" panose="020B0503020204020204" charset="-122"/>
              <a:cs typeface="Cambria Math" panose="02040503050406030204" charset="0"/>
            </a:endParaRPr>
          </a:p>
          <a:p>
            <a:pPr marL="0" indent="0" algn="ctr" defTabSz="266700">
              <a:lnSpc>
                <a:spcPct val="150000"/>
              </a:lnSpc>
              <a:spcBef>
                <a:spcPts val="300"/>
              </a:spcBef>
              <a:spcAft>
                <a:spcPts val="600"/>
              </a:spcAft>
            </a:pPr>
            <a:r>
              <a:rPr lang="en-US" altLang="zh-CN" b="1">
                <a:latin typeface="微软雅黑" panose="020B0503020204020204" charset="-122"/>
                <a:ea typeface="微软雅黑" panose="020B0503020204020204" charset="-122"/>
                <a:cs typeface="Cambria Math" panose="02040503050406030204" charset="0"/>
              </a:rPr>
              <a:t>Coulomb failure function</a:t>
            </a:r>
            <a:endParaRPr lang="en-US" altLang="zh-CN" b="1">
              <a:latin typeface="微软雅黑" panose="020B0503020204020204" charset="-122"/>
              <a:ea typeface="微软雅黑" panose="020B0503020204020204" charset="-122"/>
              <a:cs typeface="Cambria Math" panose="02040503050406030204" charset="0"/>
            </a:endParaRPr>
          </a:p>
        </p:txBody>
      </p:sp>
      <p:sp>
        <p:nvSpPr>
          <p:cNvPr id="4" name="文本框 3"/>
          <p:cNvSpPr txBox="1"/>
          <p:nvPr/>
        </p:nvSpPr>
        <p:spPr>
          <a:xfrm>
            <a:off x="6485890" y="1275715"/>
            <a:ext cx="5237480" cy="706755"/>
          </a:xfrm>
          <a:prstGeom prst="rect">
            <a:avLst/>
          </a:prstGeom>
          <a:ln w="22225" cmpd="sng">
            <a:solidFill>
              <a:schemeClr val="accent5">
                <a:lumMod val="50000"/>
              </a:schemeClr>
            </a:solidFill>
            <a:prstDash val="solid"/>
          </a:ln>
        </p:spPr>
        <p:txBody>
          <a:bodyPr wrap="square">
            <a:spAutoFit/>
          </a:bodyPr>
          <a:p>
            <a:pPr marL="0" indent="0" algn="ctr" defTabSz="266700">
              <a:spcBef>
                <a:spcPts val="300"/>
              </a:spcBef>
              <a:spcAft>
                <a:spcPts val="600"/>
              </a:spcAft>
            </a:pPr>
            <a:r>
              <a:rPr lang="zh-CN" altLang="en-US" sz="2000">
                <a:latin typeface="微软雅黑" panose="020B0503020204020204" charset="-122"/>
                <a:ea typeface="微软雅黑" panose="020B0503020204020204" charset="-122"/>
                <a:cs typeface="Cambria Math" panose="02040503050406030204" charset="0"/>
              </a:rPr>
              <a:t>用简单的语言描述支撑许多潮汐触发研究的基本概念和问题</a:t>
            </a:r>
            <a:endParaRPr lang="zh-CN" altLang="en-US" sz="2000">
              <a:latin typeface="微软雅黑" panose="020B0503020204020204" charset="-122"/>
              <a:ea typeface="微软雅黑" panose="020B0503020204020204" charset="-122"/>
              <a:cs typeface="Cambria Math" panose="02040503050406030204" charset="0"/>
            </a:endParaRPr>
          </a:p>
        </p:txBody>
      </p:sp>
      <p:pic>
        <p:nvPicPr>
          <p:cNvPr id="6" name="图片 5"/>
          <p:cNvPicPr/>
          <p:nvPr/>
        </p:nvPicPr>
        <p:blipFill>
          <a:blip r:embed="rId2"/>
          <a:stretch>
            <a:fillRect/>
          </a:stretch>
        </p:blipFill>
        <p:spPr>
          <a:xfrm>
            <a:off x="5534660" y="2317115"/>
            <a:ext cx="6329680" cy="4177665"/>
          </a:xfrm>
          <a:prstGeom prst="rect">
            <a:avLst/>
          </a:prstGeom>
        </p:spPr>
      </p:pic>
      <p:pic>
        <p:nvPicPr>
          <p:cNvPr id="11" name="图片 10"/>
          <p:cNvPicPr>
            <a:picLocks noChangeAspect="1"/>
          </p:cNvPicPr>
          <p:nvPr/>
        </p:nvPicPr>
        <p:blipFill>
          <a:blip r:embed="rId3"/>
          <a:stretch>
            <a:fillRect/>
          </a:stretch>
        </p:blipFill>
        <p:spPr>
          <a:xfrm>
            <a:off x="1257300" y="5966460"/>
            <a:ext cx="2423795" cy="654685"/>
          </a:xfrm>
          <a:prstGeom prst="rect">
            <a:avLst/>
          </a:prstGeom>
        </p:spPr>
      </p:pic>
    </p:spTree>
    <p:custDataLst>
      <p:tags r:id="rId4"/>
    </p:custData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8" name="图片 7"/>
          <p:cNvPicPr>
            <a:picLocks noChangeAspect="1"/>
          </p:cNvPicPr>
          <p:nvPr/>
        </p:nvPicPr>
        <p:blipFill>
          <a:blip r:embed="rId1"/>
          <a:stretch>
            <a:fillRect/>
          </a:stretch>
        </p:blipFill>
        <p:spPr>
          <a:xfrm>
            <a:off x="205740" y="1130935"/>
            <a:ext cx="4832350" cy="5506720"/>
          </a:xfrm>
          <a:prstGeom prst="rect">
            <a:avLst/>
          </a:prstGeom>
        </p:spPr>
      </p:pic>
      <p:sp>
        <p:nvSpPr>
          <p:cNvPr id="9" name="文本框 8"/>
          <p:cNvSpPr txBox="1"/>
          <p:nvPr/>
        </p:nvSpPr>
        <p:spPr>
          <a:xfrm>
            <a:off x="100330" y="940435"/>
            <a:ext cx="3439160" cy="337185"/>
          </a:xfrm>
          <a:prstGeom prst="rect">
            <a:avLst/>
          </a:prstGeom>
        </p:spPr>
        <p:txBody>
          <a:bodyPr wrap="square">
            <a:spAutoFit/>
          </a:bodyPr>
          <a:p>
            <a:pPr marL="0" indent="0" algn="ctr" defTabSz="266700">
              <a:spcBef>
                <a:spcPts val="300"/>
              </a:spcBef>
              <a:spcAft>
                <a:spcPts val="600"/>
              </a:spcAft>
            </a:pPr>
            <a:r>
              <a:rPr lang="en-US" altLang="zh-CN" sz="1600">
                <a:latin typeface="Cambria Math" panose="02040503050406030204" charset="0"/>
                <a:ea typeface="等线" panose="02010600030101010101" charset="-122"/>
                <a:cs typeface="Cambria Math" panose="02040503050406030204" charset="0"/>
              </a:rPr>
              <a:t>Bradley, K. &amp; Hubbard, J., 2024</a:t>
            </a:r>
            <a:endParaRPr lang="en-US" altLang="zh-CN" sz="1600">
              <a:latin typeface="Cambria Math" panose="02040503050406030204" charset="0"/>
              <a:ea typeface="等线" panose="02010600030101010101" charset="-122"/>
              <a:cs typeface="Cambria Math" panose="02040503050406030204" charset="0"/>
            </a:endParaRPr>
          </a:p>
        </p:txBody>
      </p:sp>
      <p:pic>
        <p:nvPicPr>
          <p:cNvPr id="13" name="图片 12"/>
          <p:cNvPicPr/>
          <p:nvPr/>
        </p:nvPicPr>
        <p:blipFill>
          <a:blip r:embed="rId2"/>
          <a:stretch>
            <a:fillRect/>
          </a:stretch>
        </p:blipFill>
        <p:spPr>
          <a:xfrm>
            <a:off x="5332095" y="1130935"/>
            <a:ext cx="6624320" cy="3404235"/>
          </a:xfrm>
          <a:prstGeom prst="rect">
            <a:avLst/>
          </a:prstGeom>
        </p:spPr>
      </p:pic>
      <p:pic>
        <p:nvPicPr>
          <p:cNvPr id="14" name="图片 13"/>
          <p:cNvPicPr/>
          <p:nvPr/>
        </p:nvPicPr>
        <p:blipFill>
          <a:blip r:embed="rId3"/>
          <a:srcRect b="10448"/>
          <a:stretch>
            <a:fillRect/>
          </a:stretch>
        </p:blipFill>
        <p:spPr>
          <a:xfrm>
            <a:off x="5405120" y="4606925"/>
            <a:ext cx="3674110" cy="2095500"/>
          </a:xfrm>
          <a:prstGeom prst="rect">
            <a:avLst/>
          </a:prstGeom>
        </p:spPr>
      </p:pic>
      <p:sp>
        <p:nvSpPr>
          <p:cNvPr id="16" name="文本框 15"/>
          <p:cNvSpPr txBox="1"/>
          <p:nvPr/>
        </p:nvSpPr>
        <p:spPr>
          <a:xfrm>
            <a:off x="9251315" y="5161915"/>
            <a:ext cx="2769235" cy="699135"/>
          </a:xfrm>
          <a:prstGeom prst="rect">
            <a:avLst/>
          </a:prstGeom>
        </p:spPr>
        <p:txBody>
          <a:bodyPr wrap="square">
            <a:spAutoFit/>
          </a:bodyPr>
          <a:p>
            <a:pPr marL="0" indent="0" algn="ctr" defTabSz="266700">
              <a:spcBef>
                <a:spcPts val="300"/>
              </a:spcBef>
              <a:spcAft>
                <a:spcPts val="600"/>
              </a:spcAft>
            </a:pPr>
            <a:r>
              <a:rPr lang="en-US" altLang="zh-CN" sz="1600">
                <a:latin typeface="Cambria Math" panose="02040503050406030204" charset="0"/>
                <a:ea typeface="等线" panose="02010600030101010101" charset="-122"/>
                <a:cs typeface="Cambria Math" panose="02040503050406030204" charset="0"/>
              </a:rPr>
              <a:t>ΔCFF</a:t>
            </a:r>
            <a:r>
              <a:rPr lang="zh-CN" altLang="en-US" sz="1600">
                <a:latin typeface="Cambria Math" panose="02040503050406030204" charset="0"/>
                <a:ea typeface="等线" panose="02010600030101010101" charset="-122"/>
                <a:cs typeface="Cambria Math" panose="02040503050406030204" charset="0"/>
              </a:rPr>
              <a:t>比单独的两个</a:t>
            </a:r>
            <a:r>
              <a:rPr lang="zh-CN" altLang="en-US" sz="1600">
                <a:latin typeface="Cambria Math" panose="02040503050406030204" charset="0"/>
                <a:ea typeface="等线" panose="02010600030101010101" charset="-122"/>
                <a:cs typeface="Cambria Math" panose="02040503050406030204" charset="0"/>
              </a:rPr>
              <a:t>分量</a:t>
            </a:r>
            <a:endParaRPr lang="zh-CN" altLang="en-US" sz="1600">
              <a:latin typeface="Cambria Math" panose="02040503050406030204" charset="0"/>
              <a:ea typeface="等线" panose="02010600030101010101" charset="-122"/>
              <a:cs typeface="Cambria Math" panose="02040503050406030204" charset="0"/>
            </a:endParaRPr>
          </a:p>
          <a:p>
            <a:pPr marL="0" indent="0" algn="ctr" defTabSz="266700">
              <a:spcBef>
                <a:spcPts val="300"/>
              </a:spcBef>
              <a:spcAft>
                <a:spcPts val="600"/>
              </a:spcAft>
            </a:pPr>
            <a:r>
              <a:rPr lang="zh-CN" altLang="en-US" sz="1600">
                <a:latin typeface="Cambria Math" panose="02040503050406030204" charset="0"/>
                <a:ea typeface="等线" panose="02010600030101010101" charset="-122"/>
                <a:cs typeface="Cambria Math" panose="02040503050406030204" charset="0"/>
              </a:rPr>
              <a:t>更能反映断层滑动的可能性</a:t>
            </a:r>
            <a:endParaRPr lang="zh-CN" altLang="en-US" sz="1600">
              <a:latin typeface="Cambria Math" panose="02040503050406030204" charset="0"/>
              <a:ea typeface="等线" panose="02010600030101010101" charset="-122"/>
              <a:cs typeface="Cambria Math" panose="02040503050406030204" charset="0"/>
            </a:endParaRPr>
          </a:p>
        </p:txBody>
      </p:sp>
    </p:spTree>
    <p:custDataLst>
      <p:tags r:id="rId4"/>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15" name="图片 14"/>
          <p:cNvPicPr>
            <a:picLocks noChangeAspect="1"/>
          </p:cNvPicPr>
          <p:nvPr/>
        </p:nvPicPr>
        <p:blipFill>
          <a:blip r:embed="rId1"/>
          <a:stretch>
            <a:fillRect/>
          </a:stretch>
        </p:blipFill>
        <p:spPr>
          <a:xfrm>
            <a:off x="7783830" y="1675130"/>
            <a:ext cx="4194810" cy="3796665"/>
          </a:xfrm>
          <a:prstGeom prst="rect">
            <a:avLst/>
          </a:prstGeom>
        </p:spPr>
      </p:pic>
      <p:pic>
        <p:nvPicPr>
          <p:cNvPr id="2" name="图片 1"/>
          <p:cNvPicPr>
            <a:picLocks noChangeAspect="1"/>
          </p:cNvPicPr>
          <p:nvPr/>
        </p:nvPicPr>
        <p:blipFill>
          <a:blip r:embed="rId2"/>
          <a:stretch>
            <a:fillRect/>
          </a:stretch>
        </p:blipFill>
        <p:spPr>
          <a:xfrm>
            <a:off x="3746500" y="1469390"/>
            <a:ext cx="3876040" cy="4411980"/>
          </a:xfrm>
          <a:prstGeom prst="rect">
            <a:avLst/>
          </a:prstGeom>
        </p:spPr>
      </p:pic>
      <p:sp>
        <p:nvSpPr>
          <p:cNvPr id="3" name="文本框 2"/>
          <p:cNvSpPr txBox="1"/>
          <p:nvPr/>
        </p:nvSpPr>
        <p:spPr>
          <a:xfrm>
            <a:off x="7783830" y="6129655"/>
            <a:ext cx="4064000" cy="368300"/>
          </a:xfrm>
          <a:prstGeom prst="rect">
            <a:avLst/>
          </a:prstGeom>
        </p:spPr>
        <p:txBody>
          <a:bodyPr wrap="square">
            <a:spAutoFit/>
          </a:bodyPr>
          <a:p>
            <a:pPr marL="0" indent="0" algn="ctr" defTabSz="266700">
              <a:spcBef>
                <a:spcPts val="300"/>
              </a:spcBef>
              <a:spcAft>
                <a:spcPts val="600"/>
              </a:spcAft>
            </a:pPr>
            <a:r>
              <a:rPr lang="zh-CN" altLang="en-US" b="1">
                <a:latin typeface="Cambria Math" panose="02040503050406030204" charset="0"/>
                <a:ea typeface="等线" panose="02010600030101010101" charset="-122"/>
                <a:cs typeface="Cambria Math" panose="02040503050406030204" charset="0"/>
              </a:rPr>
              <a:t>石耀林院士，</a:t>
            </a:r>
            <a:r>
              <a:rPr lang="en-US" altLang="zh-CN" b="1">
                <a:latin typeface="Cambria Math" panose="02040503050406030204" charset="0"/>
                <a:ea typeface="等线" panose="02010600030101010101" charset="-122"/>
                <a:cs typeface="Cambria Math" panose="02040503050406030204" charset="0"/>
              </a:rPr>
              <a:t>2025 </a:t>
            </a:r>
            <a:r>
              <a:rPr lang="zh-CN" altLang="en-US" b="1">
                <a:latin typeface="Cambria Math" panose="02040503050406030204" charset="0"/>
                <a:ea typeface="等线" panose="02010600030101010101" charset="-122"/>
                <a:cs typeface="Cambria Math" panose="02040503050406030204" charset="0"/>
              </a:rPr>
              <a:t>要石会议</a:t>
            </a:r>
            <a:endParaRPr lang="zh-CN" altLang="en-US" b="1">
              <a:latin typeface="Cambria Math" panose="02040503050406030204" charset="0"/>
              <a:ea typeface="等线" panose="02010600030101010101" charset="-122"/>
              <a:cs typeface="Cambria Math" panose="02040503050406030204" charset="0"/>
            </a:endParaRPr>
          </a:p>
        </p:txBody>
      </p:sp>
      <p:pic>
        <p:nvPicPr>
          <p:cNvPr id="6" name="图片 5"/>
          <p:cNvPicPr>
            <a:picLocks noChangeAspect="1"/>
          </p:cNvPicPr>
          <p:nvPr/>
        </p:nvPicPr>
        <p:blipFill>
          <a:blip r:embed="rId3"/>
          <a:stretch>
            <a:fillRect/>
          </a:stretch>
        </p:blipFill>
        <p:spPr>
          <a:xfrm>
            <a:off x="118110" y="2903855"/>
            <a:ext cx="3628390" cy="1983740"/>
          </a:xfrm>
          <a:prstGeom prst="rect">
            <a:avLst/>
          </a:prstGeom>
        </p:spPr>
      </p:pic>
      <p:sp>
        <p:nvSpPr>
          <p:cNvPr id="10" name="文本框 9"/>
          <p:cNvSpPr txBox="1"/>
          <p:nvPr/>
        </p:nvSpPr>
        <p:spPr>
          <a:xfrm>
            <a:off x="118110" y="1017270"/>
            <a:ext cx="4657725" cy="368300"/>
          </a:xfrm>
          <a:prstGeom prst="rect">
            <a:avLst/>
          </a:prstGeom>
        </p:spPr>
        <p:txBody>
          <a:bodyPr wrap="square">
            <a:spAutoFit/>
          </a:bodyPr>
          <a:p>
            <a:pPr marL="0" indent="0" algn="ctr" defTabSz="266700">
              <a:spcBef>
                <a:spcPts val="300"/>
              </a:spcBef>
              <a:spcAft>
                <a:spcPts val="600"/>
              </a:spcAft>
            </a:pPr>
            <a:r>
              <a:rPr lang="zh-CN" altLang="en-US" b="1">
                <a:latin typeface="微软雅黑" panose="020B0503020204020204" charset="-122"/>
                <a:ea typeface="微软雅黑" panose="020B0503020204020204" charset="-122"/>
                <a:cs typeface="微软雅黑" panose="020B0503020204020204" charset="-122"/>
              </a:rPr>
              <a:t>关于</a:t>
            </a:r>
            <a:r>
              <a:rPr lang="en-US" altLang="zh-CN" b="1">
                <a:latin typeface="微软雅黑" panose="020B0503020204020204" charset="-122"/>
                <a:ea typeface="微软雅黑" panose="020B0503020204020204" charset="-122"/>
                <a:cs typeface="微软雅黑" panose="020B0503020204020204" charset="-122"/>
                <a:sym typeface="+mn-ea"/>
              </a:rPr>
              <a:t>Coulomb failure function</a:t>
            </a:r>
            <a:r>
              <a:rPr lang="zh-CN" altLang="en-US" b="1">
                <a:latin typeface="微软雅黑" panose="020B0503020204020204" charset="-122"/>
                <a:ea typeface="微软雅黑" panose="020B0503020204020204" charset="-122"/>
                <a:cs typeface="微软雅黑" panose="020B0503020204020204" charset="-122"/>
                <a:sym typeface="+mn-ea"/>
              </a:rPr>
              <a:t>的计算</a:t>
            </a:r>
            <a:endParaRPr lang="zh-CN" altLang="en-US" b="1">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9" name="文本框 8"/>
          <p:cNvSpPr txBox="1"/>
          <p:nvPr/>
        </p:nvSpPr>
        <p:spPr>
          <a:xfrm>
            <a:off x="7019290" y="1441450"/>
            <a:ext cx="3439160" cy="337185"/>
          </a:xfrm>
          <a:prstGeom prst="rect">
            <a:avLst/>
          </a:prstGeom>
        </p:spPr>
        <p:txBody>
          <a:bodyPr wrap="square">
            <a:spAutoFit/>
          </a:bodyPr>
          <a:p>
            <a:pPr marL="0" indent="0" algn="ctr" defTabSz="266700">
              <a:spcBef>
                <a:spcPts val="300"/>
              </a:spcBef>
              <a:spcAft>
                <a:spcPts val="600"/>
              </a:spcAft>
            </a:pPr>
            <a:r>
              <a:rPr lang="en-US" altLang="zh-CN" sz="1600">
                <a:latin typeface="Cambria Math" panose="02040503050406030204" charset="0"/>
                <a:ea typeface="等线" panose="02010600030101010101" charset="-122"/>
                <a:cs typeface="Cambria Math" panose="02040503050406030204" charset="0"/>
              </a:rPr>
              <a:t>Bradley, K. &amp; Hubbard, J., 2024</a:t>
            </a:r>
            <a:endParaRPr lang="en-US" altLang="zh-CN" sz="1600">
              <a:latin typeface="Cambria Math" panose="02040503050406030204" charset="0"/>
              <a:ea typeface="等线" panose="02010600030101010101" charset="-122"/>
              <a:cs typeface="Cambria Math" panose="02040503050406030204" charset="0"/>
            </a:endParaRPr>
          </a:p>
        </p:txBody>
      </p:sp>
      <p:sp>
        <p:nvSpPr>
          <p:cNvPr id="2" name="文本框 1"/>
          <p:cNvSpPr txBox="1"/>
          <p:nvPr/>
        </p:nvSpPr>
        <p:spPr>
          <a:xfrm>
            <a:off x="313690" y="1315720"/>
            <a:ext cx="4580255" cy="3195955"/>
          </a:xfrm>
          <a:prstGeom prst="rect">
            <a:avLst/>
          </a:prstGeom>
        </p:spPr>
        <p:txBody>
          <a:bodyPr wrap="square">
            <a:spAutoFit/>
          </a:bodyPr>
          <a:p>
            <a:pPr marL="0" indent="0" algn="l" defTabSz="266700">
              <a:lnSpc>
                <a:spcPct val="180000"/>
              </a:lnSpc>
              <a:spcBef>
                <a:spcPts val="300"/>
              </a:spcBef>
              <a:spcAft>
                <a:spcPts val="600"/>
              </a:spcAft>
            </a:pPr>
            <a:r>
              <a:rPr lang="zh-CN" altLang="en-US">
                <a:latin typeface="微软雅黑" panose="020B0503020204020204" charset="-122"/>
                <a:ea typeface="微软雅黑" panose="020B0503020204020204" charset="-122"/>
                <a:cs typeface="微软雅黑" panose="020B0503020204020204" charset="-122"/>
              </a:rPr>
              <a:t>计算</a:t>
            </a:r>
            <a:r>
              <a:rPr lang="zh-CN" altLang="en-US">
                <a:latin typeface="微软雅黑" panose="020B0503020204020204" charset="-122"/>
                <a:ea typeface="微软雅黑" panose="020B0503020204020204" charset="-122"/>
                <a:cs typeface="微软雅黑" panose="020B0503020204020204" charset="-122"/>
                <a:sym typeface="+mn-ea"/>
              </a:rPr>
              <a:t>特定时间下</a:t>
            </a:r>
            <a:r>
              <a:rPr lang="zh-CN" altLang="en-US">
                <a:latin typeface="微软雅黑" panose="020B0503020204020204" charset="-122"/>
                <a:ea typeface="微软雅黑" panose="020B0503020204020204" charset="-122"/>
                <a:cs typeface="微软雅黑" panose="020B0503020204020204" charset="-122"/>
              </a:rPr>
              <a:t>该地震</a:t>
            </a:r>
            <a:r>
              <a:rPr lang="zh-CN" altLang="en-US">
                <a:latin typeface="微软雅黑" panose="020B0503020204020204" charset="-122"/>
                <a:ea typeface="微软雅黑" panose="020B0503020204020204" charset="-122"/>
                <a:cs typeface="微软雅黑" panose="020B0503020204020204" charset="-122"/>
              </a:rPr>
              <a:t>断层的</a:t>
            </a:r>
            <a:r>
              <a:rPr lang="en-US" altLang="zh-CN">
                <a:latin typeface="微软雅黑" panose="020B0503020204020204" charset="-122"/>
                <a:ea typeface="微软雅黑" panose="020B0503020204020204" charset="-122"/>
                <a:cs typeface="微软雅黑" panose="020B0503020204020204" charset="-122"/>
              </a:rPr>
              <a:t>Δτ</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Δσ</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ΔV</a:t>
            </a:r>
            <a:r>
              <a:rPr lang="zh-CN" altLang="en-US">
                <a:latin typeface="微软雅黑" panose="020B0503020204020204" charset="-122"/>
                <a:ea typeface="微软雅黑" panose="020B0503020204020204" charset="-122"/>
                <a:cs typeface="微软雅黑" panose="020B0503020204020204" charset="-122"/>
              </a:rPr>
              <a:t>和</a:t>
            </a:r>
            <a:r>
              <a:rPr lang="en-US" altLang="zh-CN">
                <a:latin typeface="微软雅黑" panose="020B0503020204020204" charset="-122"/>
                <a:ea typeface="微软雅黑" panose="020B0503020204020204" charset="-122"/>
                <a:cs typeface="微软雅黑" panose="020B0503020204020204" charset="-122"/>
              </a:rPr>
              <a:t>ΔCFF</a:t>
            </a:r>
            <a:r>
              <a:rPr lang="zh-CN" altLang="en-US">
                <a:latin typeface="微软雅黑" panose="020B0503020204020204" charset="-122"/>
                <a:ea typeface="微软雅黑" panose="020B0503020204020204" charset="-122"/>
                <a:cs typeface="微软雅黑" panose="020B0503020204020204" charset="-122"/>
              </a:rPr>
              <a:t>等值，进而分析</a:t>
            </a:r>
            <a:r>
              <a:rPr lang="zh-CN" altLang="en-US" b="1">
                <a:latin typeface="微软雅黑" panose="020B0503020204020204" charset="-122"/>
                <a:ea typeface="微软雅黑" panose="020B0503020204020204" charset="-122"/>
                <a:cs typeface="Cambria Math" panose="02040503050406030204" charset="0"/>
                <a:sym typeface="+mn-ea"/>
              </a:rPr>
              <a:t>潮汐对地震的影响</a:t>
            </a:r>
            <a:r>
              <a:rPr lang="en-US" altLang="zh-CN" b="1">
                <a:latin typeface="微软雅黑" panose="020B0503020204020204" charset="-122"/>
                <a:ea typeface="微软雅黑" panose="020B0503020204020204" charset="-122"/>
                <a:cs typeface="Cambria Math" panose="02040503050406030204" charset="0"/>
                <a:sym typeface="+mn-ea"/>
              </a:rPr>
              <a:t> </a:t>
            </a:r>
            <a:r>
              <a:rPr lang="zh-CN" altLang="en-US">
                <a:latin typeface="微软雅黑" panose="020B0503020204020204" charset="-122"/>
                <a:ea typeface="微软雅黑" panose="020B0503020204020204" charset="-122"/>
                <a:cs typeface="微软雅黑" panose="020B0503020204020204" charset="-122"/>
              </a:rPr>
              <a:t>。但事实证明，大多数研究人员实际上并没有这样做，而是使用另一种参数，即</a:t>
            </a:r>
            <a:r>
              <a:rPr lang="zh-CN" altLang="en-US" b="1">
                <a:latin typeface="微软雅黑" panose="020B0503020204020204" charset="-122"/>
                <a:ea typeface="微软雅黑" panose="020B0503020204020204" charset="-122"/>
                <a:cs typeface="微软雅黑" panose="020B0503020204020204" charset="-122"/>
              </a:rPr>
              <a:t>潮汐相位（相位更容易做统计比较）。</a:t>
            </a:r>
            <a:endParaRPr lang="zh-CN" altLang="en-US" b="1">
              <a:latin typeface="微软雅黑" panose="020B0503020204020204" charset="-122"/>
              <a:ea typeface="微软雅黑" panose="020B0503020204020204" charset="-122"/>
              <a:cs typeface="微软雅黑" panose="020B0503020204020204" charset="-122"/>
            </a:endParaRPr>
          </a:p>
          <a:p>
            <a:pPr marL="0" indent="0" algn="l" defTabSz="266700">
              <a:lnSpc>
                <a:spcPct val="180000"/>
              </a:lnSpc>
              <a:spcBef>
                <a:spcPts val="300"/>
              </a:spcBef>
              <a:spcAft>
                <a:spcPts val="600"/>
              </a:spcAft>
            </a:pPr>
            <a:endParaRPr lang="zh-CN" altLang="en-US" b="1">
              <a:latin typeface="微软雅黑" panose="020B0503020204020204" charset="-122"/>
              <a:ea typeface="微软雅黑" panose="020B0503020204020204" charset="-122"/>
              <a:cs typeface="微软雅黑" panose="020B0503020204020204" charset="-122"/>
            </a:endParaRPr>
          </a:p>
        </p:txBody>
      </p:sp>
      <p:pic>
        <p:nvPicPr>
          <p:cNvPr id="3" name="图片 2"/>
          <p:cNvPicPr/>
          <p:nvPr/>
        </p:nvPicPr>
        <p:blipFill>
          <a:blip r:embed="rId1"/>
          <a:stretch>
            <a:fillRect/>
          </a:stretch>
        </p:blipFill>
        <p:spPr>
          <a:xfrm>
            <a:off x="5107305" y="1778635"/>
            <a:ext cx="7014845" cy="4424045"/>
          </a:xfrm>
          <a:prstGeom prst="rect">
            <a:avLst/>
          </a:prstGeom>
        </p:spPr>
      </p:pic>
      <p:pic>
        <p:nvPicPr>
          <p:cNvPr id="4" name="图片 3"/>
          <p:cNvPicPr/>
          <p:nvPr/>
        </p:nvPicPr>
        <p:blipFill>
          <a:blip r:embed="rId2"/>
          <a:srcRect t="6716"/>
          <a:stretch>
            <a:fillRect/>
          </a:stretch>
        </p:blipFill>
        <p:spPr>
          <a:xfrm>
            <a:off x="425450" y="3984625"/>
            <a:ext cx="4356100" cy="2637155"/>
          </a:xfrm>
          <a:prstGeom prst="rect">
            <a:avLst/>
          </a:prstGeom>
        </p:spPr>
      </p:pic>
    </p:spTree>
    <p:custDataLst>
      <p:tags r:id="rId3"/>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9" name="文本框 8"/>
          <p:cNvSpPr txBox="1"/>
          <p:nvPr/>
        </p:nvSpPr>
        <p:spPr>
          <a:xfrm>
            <a:off x="7842250" y="1510030"/>
            <a:ext cx="3439160" cy="337185"/>
          </a:xfrm>
          <a:prstGeom prst="rect">
            <a:avLst/>
          </a:prstGeom>
        </p:spPr>
        <p:txBody>
          <a:bodyPr wrap="square">
            <a:spAutoFit/>
          </a:bodyPr>
          <a:p>
            <a:pPr marL="0" indent="0" algn="ctr" defTabSz="266700">
              <a:spcBef>
                <a:spcPts val="300"/>
              </a:spcBef>
              <a:spcAft>
                <a:spcPts val="600"/>
              </a:spcAft>
            </a:pPr>
            <a:r>
              <a:rPr lang="en-US" altLang="zh-CN" sz="1600">
                <a:latin typeface="Cambria Math" panose="02040503050406030204" charset="0"/>
                <a:ea typeface="等线" panose="02010600030101010101" charset="-122"/>
                <a:cs typeface="Cambria Math" panose="02040503050406030204" charset="0"/>
              </a:rPr>
              <a:t>Bradley, K. &amp; Hubbard, J., 2024</a:t>
            </a:r>
            <a:endParaRPr lang="en-US" altLang="zh-CN" sz="1600">
              <a:latin typeface="Cambria Math" panose="02040503050406030204" charset="0"/>
              <a:ea typeface="等线" panose="02010600030101010101" charset="-122"/>
              <a:cs typeface="Cambria Math" panose="02040503050406030204" charset="0"/>
            </a:endParaRPr>
          </a:p>
        </p:txBody>
      </p:sp>
      <p:sp>
        <p:nvSpPr>
          <p:cNvPr id="5" name="文本框 4"/>
          <p:cNvSpPr txBox="1"/>
          <p:nvPr/>
        </p:nvSpPr>
        <p:spPr>
          <a:xfrm>
            <a:off x="306070" y="1050290"/>
            <a:ext cx="6600825" cy="922020"/>
          </a:xfrm>
          <a:prstGeom prst="rect">
            <a:avLst/>
          </a:prstGeom>
        </p:spPr>
        <p:txBody>
          <a:bodyPr wrap="square">
            <a:spAutoFit/>
          </a:bodyPr>
          <a:p>
            <a:pPr marL="0" indent="0" algn="ctr" defTabSz="266700">
              <a:lnSpc>
                <a:spcPct val="150000"/>
              </a:lnSpc>
              <a:spcBef>
                <a:spcPts val="300"/>
              </a:spcBef>
              <a:spcAft>
                <a:spcPts val="600"/>
              </a:spcAft>
            </a:pPr>
            <a:r>
              <a:rPr lang="en-US" altLang="zh-CN">
                <a:latin typeface="微软雅黑" panose="020B0503020204020204" charset="-122"/>
                <a:ea typeface="微软雅黑" panose="020B0503020204020204" charset="-122"/>
                <a:cs typeface="微软雅黑" panose="020B0503020204020204" charset="-122"/>
              </a:rPr>
              <a:t>Schuster </a:t>
            </a:r>
            <a:r>
              <a:rPr lang="zh-CN" altLang="en-US">
                <a:latin typeface="微软雅黑" panose="020B0503020204020204" charset="-122"/>
                <a:ea typeface="微软雅黑" panose="020B0503020204020204" charset="-122"/>
                <a:cs typeface="微软雅黑" panose="020B0503020204020204" charset="-122"/>
              </a:rPr>
              <a:t>检验（瑞利均匀性检验</a:t>
            </a:r>
            <a:r>
              <a:rPr lang="en-US" altLang="zh-CN">
                <a:latin typeface="微软雅黑" panose="020B0503020204020204" charset="-122"/>
                <a:ea typeface="微软雅黑" panose="020B0503020204020204" charset="-122"/>
                <a:cs typeface="微软雅黑" panose="020B0503020204020204" charset="-122"/>
              </a:rPr>
              <a:t> Rayleigh Test for Uniformity</a:t>
            </a:r>
            <a:r>
              <a:rPr lang="zh-CN" altLang="en-US">
                <a:latin typeface="微软雅黑" panose="020B0503020204020204" charset="-122"/>
                <a:ea typeface="微软雅黑" panose="020B0503020204020204" charset="-122"/>
                <a:cs typeface="微软雅黑" panose="020B0503020204020204" charset="-122"/>
              </a:rPr>
              <a:t>）本身是统计学上严谨、经典的非参数圆周数据检验方法</a:t>
            </a:r>
            <a:endParaRPr lang="zh-CN" altLang="en-US">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352425" y="2232025"/>
            <a:ext cx="11584305" cy="4265295"/>
          </a:xfrm>
          <a:prstGeom prst="rect">
            <a:avLst/>
          </a:prstGeom>
        </p:spPr>
        <p:txBody>
          <a:bodyPr wrap="square">
            <a:spAutoFit/>
          </a:bodyPr>
          <a:p>
            <a:pPr marL="0" indent="0" algn="l" defTabSz="266700">
              <a:lnSpc>
                <a:spcPct val="130000"/>
              </a:lnSpc>
              <a:spcBef>
                <a:spcPts val="300"/>
              </a:spcBef>
              <a:spcAft>
                <a:spcPts val="600"/>
              </a:spcAft>
            </a:pPr>
            <a:r>
              <a:rPr lang="zh-CN" altLang="en-US">
                <a:latin typeface="微软雅黑" panose="020B0503020204020204" charset="-122"/>
                <a:ea typeface="微软雅黑" panose="020B0503020204020204" charset="-122"/>
                <a:cs typeface="微软雅黑" panose="020B0503020204020204" charset="-122"/>
              </a:rPr>
              <a:t>绝大多数对</a:t>
            </a:r>
            <a:r>
              <a:rPr lang="en-US" altLang="zh-CN">
                <a:latin typeface="微软雅黑" panose="020B0503020204020204" charset="-122"/>
                <a:ea typeface="微软雅黑" panose="020B0503020204020204" charset="-122"/>
                <a:cs typeface="微软雅黑" panose="020B0503020204020204" charset="-122"/>
              </a:rPr>
              <a:t> Schuster </a:t>
            </a:r>
            <a:r>
              <a:rPr lang="zh-CN" altLang="en-US">
                <a:latin typeface="微软雅黑" panose="020B0503020204020204" charset="-122"/>
                <a:ea typeface="微软雅黑" panose="020B0503020204020204" charset="-122"/>
                <a:cs typeface="微软雅黑" panose="020B0503020204020204" charset="-122"/>
              </a:rPr>
              <a:t>检验的质疑，都来自以下误用或固有局限：</a:t>
            </a:r>
            <a:endParaRPr lang="zh-CN" altLang="en-US">
              <a:latin typeface="微软雅黑" panose="020B0503020204020204" charset="-122"/>
              <a:ea typeface="微软雅黑" panose="020B0503020204020204" charset="-122"/>
              <a:cs typeface="微软雅黑" panose="020B0503020204020204" charset="-122"/>
            </a:endParaRPr>
          </a:p>
          <a:p>
            <a:pPr marL="0" indent="0" algn="l" defTabSz="266700">
              <a:lnSpc>
                <a:spcPct val="130000"/>
              </a:lnSpc>
              <a:spcBef>
                <a:spcPts val="300"/>
              </a:spcBef>
              <a:spcAft>
                <a:spcPts val="600"/>
              </a:spcAft>
            </a:pPr>
            <a:r>
              <a:rPr lang="en-US" altLang="zh-CN">
                <a:latin typeface="微软雅黑" panose="020B0503020204020204" charset="-122"/>
                <a:ea typeface="微软雅黑" panose="020B0503020204020204" charset="-122"/>
                <a:cs typeface="微软雅黑" panose="020B0503020204020204" charset="-122"/>
              </a:rPr>
              <a:t>1. </a:t>
            </a:r>
            <a:r>
              <a:rPr lang="zh-CN" altLang="en-US">
                <a:latin typeface="微软雅黑" panose="020B0503020204020204" charset="-122"/>
                <a:ea typeface="微软雅黑" panose="020B0503020204020204" charset="-122"/>
                <a:cs typeface="微软雅黑" panose="020B0503020204020204" charset="-122"/>
              </a:rPr>
              <a:t>违反</a:t>
            </a:r>
            <a:r>
              <a:rPr lang="zh-CN" altLang="en-US" b="1">
                <a:latin typeface="微软雅黑" panose="020B0503020204020204" charset="-122"/>
                <a:ea typeface="微软雅黑" panose="020B0503020204020204" charset="-122"/>
                <a:cs typeface="微软雅黑" panose="020B0503020204020204" charset="-122"/>
              </a:rPr>
              <a:t>独立同分布</a:t>
            </a:r>
            <a:r>
              <a:rPr lang="zh-CN" altLang="en-US">
                <a:latin typeface="微软雅黑" panose="020B0503020204020204" charset="-122"/>
                <a:ea typeface="微软雅黑" panose="020B0503020204020204" charset="-122"/>
                <a:cs typeface="微软雅黑" panose="020B0503020204020204" charset="-122"/>
              </a:rPr>
              <a:t>假设：地震天然存在主震</a:t>
            </a:r>
            <a:r>
              <a:rPr lang="en-US" altLang="zh-CN">
                <a:latin typeface="微软雅黑" panose="020B0503020204020204" charset="-122"/>
                <a:ea typeface="微软雅黑" panose="020B0503020204020204" charset="-122"/>
                <a:cs typeface="微软雅黑" panose="020B0503020204020204" charset="-122"/>
              </a:rPr>
              <a:t> - </a:t>
            </a:r>
            <a:r>
              <a:rPr lang="zh-CN" altLang="en-US">
                <a:latin typeface="微软雅黑" panose="020B0503020204020204" charset="-122"/>
                <a:ea typeface="微软雅黑" panose="020B0503020204020204" charset="-122"/>
                <a:cs typeface="微软雅黑" panose="020B0503020204020204" charset="-122"/>
              </a:rPr>
              <a:t>余震聚类，余震的发生完全由主震控制，和潮汐无关。如果不剔除余震、直接用原始目录做检验，大量非独立的余震会集中在某一相位区间，算出极低的</a:t>
            </a:r>
            <a:r>
              <a:rPr lang="en-US" altLang="zh-CN">
                <a:latin typeface="微软雅黑" panose="020B0503020204020204" charset="-122"/>
                <a:ea typeface="微软雅黑" panose="020B0503020204020204" charset="-122"/>
                <a:cs typeface="微软雅黑" panose="020B0503020204020204" charset="-122"/>
              </a:rPr>
              <a:t> p </a:t>
            </a:r>
            <a:r>
              <a:rPr lang="zh-CN" altLang="en-US">
                <a:latin typeface="微软雅黑" panose="020B0503020204020204" charset="-122"/>
                <a:ea typeface="微软雅黑" panose="020B0503020204020204" charset="-122"/>
                <a:cs typeface="微软雅黑" panose="020B0503020204020204" charset="-122"/>
              </a:rPr>
              <a:t>值，错误地得出</a:t>
            </a: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潮汐触发显著</a:t>
            </a: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的结论。</a:t>
            </a:r>
            <a:endParaRPr lang="zh-CN" altLang="en-US">
              <a:latin typeface="微软雅黑" panose="020B0503020204020204" charset="-122"/>
              <a:ea typeface="微软雅黑" panose="020B0503020204020204" charset="-122"/>
              <a:cs typeface="微软雅黑" panose="020B0503020204020204" charset="-122"/>
            </a:endParaRPr>
          </a:p>
          <a:p>
            <a:pPr marL="0" indent="0" algn="l" defTabSz="266700">
              <a:lnSpc>
                <a:spcPct val="130000"/>
              </a:lnSpc>
              <a:spcBef>
                <a:spcPts val="300"/>
              </a:spcBef>
              <a:spcAft>
                <a:spcPts val="600"/>
              </a:spcAft>
            </a:pPr>
            <a:r>
              <a:rPr lang="en-US" altLang="zh-CN">
                <a:latin typeface="微软雅黑" panose="020B0503020204020204" charset="-122"/>
                <a:ea typeface="微软雅黑" panose="020B0503020204020204" charset="-122"/>
                <a:cs typeface="微软雅黑" panose="020B0503020204020204" charset="-122"/>
              </a:rPr>
              <a:t>2. Schuster </a:t>
            </a:r>
            <a:r>
              <a:rPr lang="zh-CN" altLang="en-US">
                <a:latin typeface="微软雅黑" panose="020B0503020204020204" charset="-122"/>
                <a:ea typeface="微软雅黑" panose="020B0503020204020204" charset="-122"/>
                <a:cs typeface="微软雅黑" panose="020B0503020204020204" charset="-122"/>
              </a:rPr>
              <a:t>检验</a:t>
            </a:r>
            <a:r>
              <a:rPr lang="zh-CN" altLang="en-US" b="1">
                <a:latin typeface="微软雅黑" panose="020B0503020204020204" charset="-122"/>
                <a:ea typeface="微软雅黑" panose="020B0503020204020204" charset="-122"/>
                <a:cs typeface="微软雅黑" panose="020B0503020204020204" charset="-122"/>
              </a:rPr>
              <a:t>仅对单峰的相位聚集敏感</a:t>
            </a:r>
            <a:r>
              <a:rPr lang="zh-CN" altLang="en-US">
                <a:latin typeface="微软雅黑" panose="020B0503020204020204" charset="-122"/>
                <a:ea typeface="微软雅黑" panose="020B0503020204020204" charset="-122"/>
                <a:cs typeface="微软雅黑" panose="020B0503020204020204" charset="-122"/>
              </a:rPr>
              <a:t>。如果潮汐触发是双峰的（如半日潮的涨、落），此时不可用。</a:t>
            </a:r>
            <a:endParaRPr lang="zh-CN" altLang="en-US">
              <a:latin typeface="微软雅黑" panose="020B0503020204020204" charset="-122"/>
              <a:ea typeface="微软雅黑" panose="020B0503020204020204" charset="-122"/>
              <a:cs typeface="微软雅黑" panose="020B0503020204020204" charset="-122"/>
            </a:endParaRPr>
          </a:p>
          <a:p>
            <a:pPr marL="0" indent="0" algn="l" defTabSz="266700">
              <a:lnSpc>
                <a:spcPct val="130000"/>
              </a:lnSpc>
              <a:spcBef>
                <a:spcPts val="300"/>
              </a:spcBef>
              <a:spcAft>
                <a:spcPts val="600"/>
              </a:spcAft>
            </a:pPr>
            <a:r>
              <a:rPr lang="en-US" altLang="zh-CN">
                <a:latin typeface="微软雅黑" panose="020B0503020204020204" charset="-122"/>
                <a:ea typeface="微软雅黑" panose="020B0503020204020204" charset="-122"/>
                <a:cs typeface="微软雅黑" panose="020B0503020204020204" charset="-122"/>
              </a:rPr>
              <a:t>3. </a:t>
            </a:r>
            <a:r>
              <a:rPr lang="zh-CN" altLang="en-US">
                <a:latin typeface="微软雅黑" panose="020B0503020204020204" charset="-122"/>
                <a:ea typeface="微软雅黑" panose="020B0503020204020204" charset="-122"/>
                <a:cs typeface="微软雅黑" panose="020B0503020204020204" charset="-122"/>
              </a:rPr>
              <a:t>如果不做</a:t>
            </a:r>
            <a:r>
              <a:rPr lang="zh-CN" altLang="en-US" b="1">
                <a:latin typeface="微软雅黑" panose="020B0503020204020204" charset="-122"/>
                <a:ea typeface="微软雅黑" panose="020B0503020204020204" charset="-122"/>
                <a:cs typeface="微软雅黑" panose="020B0503020204020204" charset="-122"/>
              </a:rPr>
              <a:t>多重检验校正</a:t>
            </a:r>
            <a:r>
              <a:rPr lang="zh-CN" altLang="en-US">
                <a:latin typeface="微软雅黑" panose="020B0503020204020204" charset="-122"/>
                <a:ea typeface="微软雅黑" panose="020B0503020204020204" charset="-122"/>
                <a:cs typeface="微软雅黑" panose="020B0503020204020204" charset="-122"/>
              </a:rPr>
              <a:t>，哪怕算出低</a:t>
            </a:r>
            <a:r>
              <a:rPr lang="en-US" altLang="zh-CN">
                <a:latin typeface="微软雅黑" panose="020B0503020204020204" charset="-122"/>
                <a:ea typeface="微软雅黑" panose="020B0503020204020204" charset="-122"/>
                <a:cs typeface="微软雅黑" panose="020B0503020204020204" charset="-122"/>
              </a:rPr>
              <a:t> p </a:t>
            </a:r>
            <a:r>
              <a:rPr lang="zh-CN" altLang="en-US">
                <a:latin typeface="微软雅黑" panose="020B0503020204020204" charset="-122"/>
                <a:ea typeface="微软雅黑" panose="020B0503020204020204" charset="-122"/>
                <a:cs typeface="微软雅黑" panose="020B0503020204020204" charset="-122"/>
              </a:rPr>
              <a:t>值，结果也完全不可靠。</a:t>
            </a:r>
            <a:endParaRPr lang="zh-CN" altLang="en-US">
              <a:latin typeface="微软雅黑" panose="020B0503020204020204" charset="-122"/>
              <a:ea typeface="微软雅黑" panose="020B0503020204020204" charset="-122"/>
              <a:cs typeface="微软雅黑" panose="020B0503020204020204" charset="-122"/>
            </a:endParaRPr>
          </a:p>
          <a:p>
            <a:pPr marL="0" indent="0" algn="l" defTabSz="266700">
              <a:lnSpc>
                <a:spcPct val="130000"/>
              </a:lnSpc>
              <a:spcBef>
                <a:spcPts val="300"/>
              </a:spcBef>
              <a:spcAft>
                <a:spcPts val="600"/>
              </a:spcAft>
            </a:pPr>
            <a:r>
              <a:rPr lang="en-US" altLang="zh-CN">
                <a:latin typeface="微软雅黑" panose="020B0503020204020204" charset="-122"/>
                <a:ea typeface="微软雅黑" panose="020B0503020204020204" charset="-122"/>
                <a:cs typeface="微软雅黑" panose="020B0503020204020204" charset="-122"/>
              </a:rPr>
              <a:t>4. </a:t>
            </a:r>
            <a:r>
              <a:rPr lang="zh-CN" altLang="en-US" b="1">
                <a:latin typeface="微软雅黑" panose="020B0503020204020204" charset="-122"/>
                <a:ea typeface="微软雅黑" panose="020B0503020204020204" charset="-122"/>
                <a:cs typeface="微软雅黑" panose="020B0503020204020204" charset="-122"/>
              </a:rPr>
              <a:t>重点强调的核心误区</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Schuster </a:t>
            </a:r>
            <a:r>
              <a:rPr lang="zh-CN" altLang="en-US">
                <a:latin typeface="微软雅黑" panose="020B0503020204020204" charset="-122"/>
                <a:ea typeface="微软雅黑" panose="020B0503020204020204" charset="-122"/>
                <a:cs typeface="微软雅黑" panose="020B0503020204020204" charset="-122"/>
              </a:rPr>
              <a:t>检验只能证明</a:t>
            </a: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相位不是随机分布的</a:t>
            </a:r>
            <a:r>
              <a:rPr lang="en-US" altLang="zh-CN">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，绝对不能直接证明</a:t>
            </a:r>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潮汐触发了地震</a:t>
            </a:r>
            <a:r>
              <a:rPr lang="en-US" altLang="zh-CN">
                <a:latin typeface="微软雅黑" panose="020B0503020204020204" charset="-122"/>
                <a:ea typeface="微软雅黑" panose="020B0503020204020204" charset="-122"/>
                <a:cs typeface="微软雅黑" panose="020B0503020204020204" charset="-122"/>
              </a:rPr>
              <a:t>”</a:t>
            </a:r>
            <a:r>
              <a:rPr lang="zh-CN" altLang="en-US">
                <a:latin typeface="微软雅黑" panose="020B0503020204020204" charset="-122"/>
                <a:ea typeface="微软雅黑" panose="020B0503020204020204" charset="-122"/>
                <a:cs typeface="微软雅黑" panose="020B0503020204020204" charset="-122"/>
              </a:rPr>
              <a:t>。很多研究把低</a:t>
            </a:r>
            <a:r>
              <a:rPr lang="en-US" altLang="zh-CN">
                <a:latin typeface="微软雅黑" panose="020B0503020204020204" charset="-122"/>
                <a:ea typeface="微软雅黑" panose="020B0503020204020204" charset="-122"/>
                <a:cs typeface="微软雅黑" panose="020B0503020204020204" charset="-122"/>
              </a:rPr>
              <a:t> p </a:t>
            </a:r>
            <a:r>
              <a:rPr lang="zh-CN" altLang="en-US">
                <a:latin typeface="微软雅黑" panose="020B0503020204020204" charset="-122"/>
                <a:ea typeface="微软雅黑" panose="020B0503020204020204" charset="-122"/>
                <a:cs typeface="微软雅黑" panose="020B0503020204020204" charset="-122"/>
              </a:rPr>
              <a:t>值等同于潮汐触发的证据，却忽略了物理一致性：如果优势相位落在潮汐应力抑制地震成核的区间，哪怕</a:t>
            </a:r>
            <a:r>
              <a:rPr lang="en-US" altLang="zh-CN">
                <a:latin typeface="微软雅黑" panose="020B0503020204020204" charset="-122"/>
                <a:ea typeface="微软雅黑" panose="020B0503020204020204" charset="-122"/>
                <a:cs typeface="微软雅黑" panose="020B0503020204020204" charset="-122"/>
              </a:rPr>
              <a:t> p </a:t>
            </a:r>
            <a:r>
              <a:rPr lang="zh-CN" altLang="en-US">
                <a:latin typeface="微软雅黑" panose="020B0503020204020204" charset="-122"/>
                <a:ea typeface="微软雅黑" panose="020B0503020204020204" charset="-122"/>
                <a:cs typeface="微软雅黑" panose="020B0503020204020204" charset="-122"/>
              </a:rPr>
              <a:t>值再低，也完全不符合潮汐触发的物理机制，反而说明结果是假阳性。</a:t>
            </a:r>
            <a:endParaRPr lang="zh-CN" altLang="en-US">
              <a:latin typeface="微软雅黑" panose="020B0503020204020204" charset="-122"/>
              <a:ea typeface="微软雅黑" panose="020B0503020204020204" charset="-122"/>
              <a:cs typeface="微软雅黑" panose="020B0503020204020204" charset="-122"/>
            </a:endParaRPr>
          </a:p>
          <a:p>
            <a:pPr marL="0" indent="0" algn="l" defTabSz="266700">
              <a:lnSpc>
                <a:spcPct val="130000"/>
              </a:lnSpc>
              <a:spcBef>
                <a:spcPts val="300"/>
              </a:spcBef>
              <a:spcAft>
                <a:spcPts val="600"/>
              </a:spcAft>
            </a:pPr>
            <a:r>
              <a:rPr lang="en-US" altLang="zh-CN">
                <a:latin typeface="微软雅黑" panose="020B0503020204020204" charset="-122"/>
                <a:ea typeface="微软雅黑" panose="020B0503020204020204" charset="-122"/>
                <a:cs typeface="微软雅黑" panose="020B0503020204020204" charset="-122"/>
              </a:rPr>
              <a:t>5. Schuster </a:t>
            </a:r>
            <a:r>
              <a:rPr lang="zh-CN" altLang="en-US">
                <a:latin typeface="微软雅黑" panose="020B0503020204020204" charset="-122"/>
                <a:ea typeface="微软雅黑" panose="020B0503020204020204" charset="-122"/>
                <a:cs typeface="微软雅黑" panose="020B0503020204020204" charset="-122"/>
              </a:rPr>
              <a:t>公式用的是</a:t>
            </a:r>
            <a:r>
              <a:rPr lang="zh-CN" altLang="en-US" b="1">
                <a:latin typeface="微软雅黑" panose="020B0503020204020204" charset="-122"/>
                <a:ea typeface="微软雅黑" panose="020B0503020204020204" charset="-122"/>
                <a:cs typeface="微软雅黑" panose="020B0503020204020204" charset="-122"/>
              </a:rPr>
              <a:t>大样本</a:t>
            </a:r>
            <a:r>
              <a:rPr lang="zh-CN" altLang="en-US">
                <a:latin typeface="微软雅黑" panose="020B0503020204020204" charset="-122"/>
                <a:ea typeface="微软雅黑" panose="020B0503020204020204" charset="-122"/>
                <a:cs typeface="微软雅黑" panose="020B0503020204020204" charset="-122"/>
              </a:rPr>
              <a:t>卡方近似，当样本量</a:t>
            </a:r>
            <a:r>
              <a:rPr lang="en-US" altLang="zh-CN">
                <a:latin typeface="微软雅黑" panose="020B0503020204020204" charset="-122"/>
                <a:ea typeface="微软雅黑" panose="020B0503020204020204" charset="-122"/>
                <a:cs typeface="微软雅黑" panose="020B0503020204020204" charset="-122"/>
              </a:rPr>
              <a:t> N </a:t>
            </a:r>
            <a:r>
              <a:rPr lang="zh-CN" altLang="en-US">
                <a:latin typeface="微软雅黑" panose="020B0503020204020204" charset="-122"/>
                <a:ea typeface="微软雅黑" panose="020B0503020204020204" charset="-122"/>
                <a:cs typeface="微软雅黑" panose="020B0503020204020204" charset="-122"/>
              </a:rPr>
              <a:t>较小时，近似的</a:t>
            </a:r>
            <a:r>
              <a:rPr lang="en-US" altLang="zh-CN">
                <a:latin typeface="微软雅黑" panose="020B0503020204020204" charset="-122"/>
                <a:ea typeface="微软雅黑" panose="020B0503020204020204" charset="-122"/>
                <a:cs typeface="微软雅黑" panose="020B0503020204020204" charset="-122"/>
              </a:rPr>
              <a:t> p </a:t>
            </a:r>
            <a:r>
              <a:rPr lang="zh-CN" altLang="en-US">
                <a:latin typeface="微软雅黑" panose="020B0503020204020204" charset="-122"/>
                <a:ea typeface="微软雅黑" panose="020B0503020204020204" charset="-122"/>
                <a:cs typeface="微软雅黑" panose="020B0503020204020204" charset="-122"/>
              </a:rPr>
              <a:t>值会有很大偏差。</a:t>
            </a:r>
            <a:endParaRPr lang="zh-CN" altLang="en-US">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4" name="文本框 3"/>
          <p:cNvSpPr txBox="1"/>
          <p:nvPr/>
        </p:nvSpPr>
        <p:spPr>
          <a:xfrm>
            <a:off x="6485890" y="1275715"/>
            <a:ext cx="5237480" cy="398780"/>
          </a:xfrm>
          <a:prstGeom prst="rect">
            <a:avLst/>
          </a:prstGeom>
          <a:ln w="22225" cmpd="sng">
            <a:solidFill>
              <a:schemeClr val="accent5">
                <a:lumMod val="50000"/>
              </a:schemeClr>
            </a:solidFill>
            <a:prstDash val="solid"/>
          </a:ln>
        </p:spPr>
        <p:txBody>
          <a:bodyPr wrap="square">
            <a:spAutoFit/>
          </a:bodyPr>
          <a:p>
            <a:pPr marL="0" indent="0" algn="ctr" defTabSz="266700">
              <a:spcBef>
                <a:spcPts val="300"/>
              </a:spcBef>
              <a:spcAft>
                <a:spcPts val="600"/>
              </a:spcAft>
            </a:pPr>
            <a:r>
              <a:rPr lang="zh-CN" altLang="en-US" sz="2000">
                <a:latin typeface="微软雅黑" panose="020B0503020204020204" charset="-122"/>
                <a:ea typeface="微软雅黑" panose="020B0503020204020204" charset="-122"/>
                <a:cs typeface="Cambria Math" panose="02040503050406030204" charset="0"/>
              </a:rPr>
              <a:t>简要回顾一些在影响力上脱颖而出的论文</a:t>
            </a:r>
            <a:endParaRPr lang="zh-CN" altLang="en-US" sz="2000">
              <a:latin typeface="微软雅黑" panose="020B0503020204020204" charset="-122"/>
              <a:ea typeface="微软雅黑" panose="020B0503020204020204" charset="-122"/>
              <a:cs typeface="Cambria Math" panose="02040503050406030204" charset="0"/>
            </a:endParaRPr>
          </a:p>
        </p:txBody>
      </p:sp>
      <p:pic>
        <p:nvPicPr>
          <p:cNvPr id="3" name="图片 2"/>
          <p:cNvPicPr>
            <a:picLocks noChangeAspect="1"/>
          </p:cNvPicPr>
          <p:nvPr/>
        </p:nvPicPr>
        <p:blipFill>
          <a:blip r:embed="rId1"/>
          <a:stretch>
            <a:fillRect/>
          </a:stretch>
        </p:blipFill>
        <p:spPr>
          <a:xfrm>
            <a:off x="259715" y="1052195"/>
            <a:ext cx="5669280" cy="1564640"/>
          </a:xfrm>
          <a:prstGeom prst="rect">
            <a:avLst/>
          </a:prstGeom>
        </p:spPr>
      </p:pic>
      <p:pic>
        <p:nvPicPr>
          <p:cNvPr id="5" name="图片 4"/>
          <p:cNvPicPr>
            <a:picLocks noChangeAspect="1"/>
          </p:cNvPicPr>
          <p:nvPr/>
        </p:nvPicPr>
        <p:blipFill>
          <a:blip r:embed="rId2"/>
          <a:stretch>
            <a:fillRect/>
          </a:stretch>
        </p:blipFill>
        <p:spPr>
          <a:xfrm>
            <a:off x="259715" y="4899025"/>
            <a:ext cx="3916680" cy="1645920"/>
          </a:xfrm>
          <a:prstGeom prst="rect">
            <a:avLst/>
          </a:prstGeom>
        </p:spPr>
      </p:pic>
      <p:pic>
        <p:nvPicPr>
          <p:cNvPr id="6" name="图片 5"/>
          <p:cNvPicPr>
            <a:picLocks noChangeAspect="1"/>
          </p:cNvPicPr>
          <p:nvPr/>
        </p:nvPicPr>
        <p:blipFill>
          <a:blip r:embed="rId3"/>
          <a:stretch>
            <a:fillRect/>
          </a:stretch>
        </p:blipFill>
        <p:spPr>
          <a:xfrm>
            <a:off x="158115" y="2804160"/>
            <a:ext cx="5433695" cy="1581785"/>
          </a:xfrm>
          <a:prstGeom prst="rect">
            <a:avLst/>
          </a:prstGeom>
        </p:spPr>
      </p:pic>
      <p:pic>
        <p:nvPicPr>
          <p:cNvPr id="8" name="图片 7"/>
          <p:cNvPicPr>
            <a:picLocks noChangeAspect="1"/>
          </p:cNvPicPr>
          <p:nvPr/>
        </p:nvPicPr>
        <p:blipFill>
          <a:blip r:embed="rId4"/>
          <a:stretch>
            <a:fillRect/>
          </a:stretch>
        </p:blipFill>
        <p:spPr>
          <a:xfrm>
            <a:off x="5693410" y="2539365"/>
            <a:ext cx="3172460" cy="3757295"/>
          </a:xfrm>
          <a:prstGeom prst="rect">
            <a:avLst/>
          </a:prstGeom>
        </p:spPr>
      </p:pic>
      <p:pic>
        <p:nvPicPr>
          <p:cNvPr id="10" name="图片 9"/>
          <p:cNvPicPr>
            <a:picLocks noChangeAspect="1"/>
          </p:cNvPicPr>
          <p:nvPr/>
        </p:nvPicPr>
        <p:blipFill>
          <a:blip r:embed="rId5"/>
          <a:stretch>
            <a:fillRect/>
          </a:stretch>
        </p:blipFill>
        <p:spPr>
          <a:xfrm>
            <a:off x="8759190" y="2446655"/>
            <a:ext cx="3350895" cy="3963670"/>
          </a:xfrm>
          <a:prstGeom prst="rect">
            <a:avLst/>
          </a:prstGeom>
        </p:spPr>
      </p:pic>
      <p:grpSp>
        <p:nvGrpSpPr>
          <p:cNvPr id="12" name="组合 11"/>
          <p:cNvGrpSpPr/>
          <p:nvPr/>
        </p:nvGrpSpPr>
        <p:grpSpPr>
          <a:xfrm>
            <a:off x="5629275" y="2446655"/>
            <a:ext cx="6544310" cy="3900170"/>
            <a:chOff x="3655" y="4248"/>
            <a:chExt cx="10864" cy="6549"/>
          </a:xfrm>
        </p:grpSpPr>
        <p:pic>
          <p:nvPicPr>
            <p:cNvPr id="9" name="图片 8"/>
            <p:cNvPicPr>
              <a:picLocks noChangeAspect="1"/>
            </p:cNvPicPr>
            <p:nvPr/>
          </p:nvPicPr>
          <p:blipFill>
            <a:blip r:embed="rId6"/>
            <a:stretch>
              <a:fillRect/>
            </a:stretch>
          </p:blipFill>
          <p:spPr>
            <a:xfrm>
              <a:off x="3655" y="4248"/>
              <a:ext cx="10865" cy="3147"/>
            </a:xfrm>
            <a:prstGeom prst="rect">
              <a:avLst/>
            </a:prstGeom>
          </p:spPr>
        </p:pic>
        <p:pic>
          <p:nvPicPr>
            <p:cNvPr id="11" name="图片 10"/>
            <p:cNvPicPr>
              <a:picLocks noChangeAspect="1"/>
            </p:cNvPicPr>
            <p:nvPr/>
          </p:nvPicPr>
          <p:blipFill>
            <a:blip r:embed="rId7"/>
            <a:stretch>
              <a:fillRect/>
            </a:stretch>
          </p:blipFill>
          <p:spPr>
            <a:xfrm>
              <a:off x="3655" y="7247"/>
              <a:ext cx="10770" cy="3550"/>
            </a:xfrm>
            <a:prstGeom prst="rect">
              <a:avLst/>
            </a:prstGeom>
          </p:spPr>
        </p:pic>
      </p:gr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1"/>
          <a:stretch>
            <a:fillRect/>
          </a:stretch>
        </p:blipFill>
        <p:spPr>
          <a:xfrm>
            <a:off x="80" y="0"/>
            <a:ext cx="6968331" cy="6858000"/>
          </a:xfrm>
          <a:prstGeom prst="rect">
            <a:avLst/>
          </a:prstGeom>
        </p:spPr>
      </p:pic>
      <p:pic>
        <p:nvPicPr>
          <p:cNvPr id="3" name="图片 2"/>
          <p:cNvPicPr>
            <a:picLocks noChangeAspect="1"/>
          </p:cNvPicPr>
          <p:nvPr/>
        </p:nvPicPr>
        <p:blipFill>
          <a:blip r:embed="rId2"/>
          <a:stretch>
            <a:fillRect/>
          </a:stretch>
        </p:blipFill>
        <p:spPr>
          <a:xfrm>
            <a:off x="5489575" y="738505"/>
            <a:ext cx="6591935" cy="2805430"/>
          </a:xfrm>
          <a:prstGeom prst="rect">
            <a:avLst/>
          </a:prstGeom>
        </p:spPr>
      </p:pic>
      <p:sp>
        <p:nvSpPr>
          <p:cNvPr id="4" name="文本框 3"/>
          <p:cNvSpPr txBox="1"/>
          <p:nvPr/>
        </p:nvSpPr>
        <p:spPr>
          <a:xfrm>
            <a:off x="6328410" y="3655060"/>
            <a:ext cx="5753100" cy="2676525"/>
          </a:xfrm>
          <a:prstGeom prst="rect">
            <a:avLst/>
          </a:prstGeom>
        </p:spPr>
        <p:txBody>
          <a:bodyPr wrap="square">
            <a:spAutoFit/>
          </a:bodyPr>
          <a:p>
            <a:pPr marL="0" indent="0" algn="ctr" defTabSz="266700">
              <a:lnSpc>
                <a:spcPct val="150000"/>
              </a:lnSpc>
              <a:spcBef>
                <a:spcPts val="300"/>
              </a:spcBef>
              <a:spcAft>
                <a:spcPts val="600"/>
              </a:spcAft>
            </a:pPr>
            <a:r>
              <a:rPr lang="zh-CN" altLang="en-US" sz="1600">
                <a:latin typeface="微软雅黑" panose="020B0503020204020204" charset="-122"/>
                <a:ea typeface="微软雅黑" panose="020B0503020204020204" charset="-122"/>
                <a:cs typeface="微软雅黑" panose="020B0503020204020204" charset="-122"/>
              </a:rPr>
              <a:t>在学界已提出的各类潮汐</a:t>
            </a:r>
            <a:r>
              <a:rPr lang="en-US" altLang="zh-CN" sz="1600">
                <a:latin typeface="微软雅黑" panose="020B0503020204020204" charset="-122"/>
                <a:ea typeface="微软雅黑" panose="020B0503020204020204" charset="-122"/>
                <a:cs typeface="微软雅黑" panose="020B0503020204020204" charset="-122"/>
              </a:rPr>
              <a:t> - </a:t>
            </a:r>
            <a:r>
              <a:rPr lang="zh-CN" altLang="en-US" sz="1600">
                <a:latin typeface="微软雅黑" panose="020B0503020204020204" charset="-122"/>
                <a:ea typeface="微软雅黑" panose="020B0503020204020204" charset="-122"/>
                <a:cs typeface="微软雅黑" panose="020B0503020204020204" charset="-122"/>
              </a:rPr>
              <a:t>地震相关性假说中，能在某些子样本中找到</a:t>
            </a:r>
            <a:r>
              <a:rPr lang="en-US" altLang="zh-CN"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显著相关</a:t>
            </a:r>
            <a:r>
              <a:rPr lang="en-US" altLang="zh-CN"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，例如浅层逆冲型或某类正断层事件，</a:t>
            </a:r>
            <a:r>
              <a:rPr lang="zh-CN" altLang="en-US" sz="1600">
                <a:latin typeface="微软雅黑" panose="020B0503020204020204" charset="-122"/>
                <a:ea typeface="微软雅黑" panose="020B0503020204020204" charset="-122"/>
                <a:cs typeface="微软雅黑" panose="020B0503020204020204" charset="-122"/>
              </a:rPr>
              <a:t>但仅有一项得到了后续独立研究的验证成立：即</a:t>
            </a:r>
            <a:r>
              <a:rPr lang="en-US" altLang="zh-CN" sz="1600">
                <a:latin typeface="微软雅黑" panose="020B0503020204020204" charset="-122"/>
                <a:ea typeface="微软雅黑" panose="020B0503020204020204" charset="-122"/>
                <a:cs typeface="微软雅黑" panose="020B0503020204020204" charset="-122"/>
              </a:rPr>
              <a:t> Tsuruoka </a:t>
            </a:r>
            <a:r>
              <a:rPr lang="zh-CN" altLang="en-US" sz="1600">
                <a:latin typeface="微软雅黑" panose="020B0503020204020204" charset="-122"/>
                <a:ea typeface="微软雅黑" panose="020B0503020204020204" charset="-122"/>
                <a:cs typeface="微软雅黑" panose="020B0503020204020204" charset="-122"/>
              </a:rPr>
              <a:t>等人（</a:t>
            </a:r>
            <a:r>
              <a:rPr lang="en-US" altLang="zh-CN" sz="1600">
                <a:latin typeface="微软雅黑" panose="020B0503020204020204" charset="-122"/>
                <a:ea typeface="微软雅黑" panose="020B0503020204020204" charset="-122"/>
                <a:cs typeface="微软雅黑" panose="020B0503020204020204" charset="-122"/>
              </a:rPr>
              <a:t>1995</a:t>
            </a:r>
            <a:r>
              <a:rPr lang="zh-CN" altLang="en-US" sz="1600">
                <a:latin typeface="微软雅黑" panose="020B0503020204020204" charset="-122"/>
                <a:ea typeface="微软雅黑" panose="020B0503020204020204" charset="-122"/>
                <a:cs typeface="微软雅黑" panose="020B0503020204020204" charset="-122"/>
              </a:rPr>
              <a:t>）发现的逆冲型地震与潮汐剪应力变化</a:t>
            </a:r>
            <a:r>
              <a:rPr lang="en-US" altLang="zh-CN" sz="1600">
                <a:latin typeface="微软雅黑" panose="020B0503020204020204" charset="-122"/>
                <a:ea typeface="微软雅黑" panose="020B0503020204020204" charset="-122"/>
                <a:cs typeface="微软雅黑" panose="020B0503020204020204" charset="-122"/>
              </a:rPr>
              <a:t> Δτ </a:t>
            </a:r>
            <a:r>
              <a:rPr lang="zh-CN" altLang="en-US" sz="1600">
                <a:latin typeface="微软雅黑" panose="020B0503020204020204" charset="-122"/>
                <a:ea typeface="微软雅黑" panose="020B0503020204020204" charset="-122"/>
                <a:cs typeface="微软雅黑" panose="020B0503020204020204" charset="-122"/>
              </a:rPr>
              <a:t>的相关性（该研究纳入</a:t>
            </a:r>
            <a:r>
              <a:rPr lang="en-US" altLang="zh-CN" sz="1600">
                <a:latin typeface="微软雅黑" panose="020B0503020204020204" charset="-122"/>
                <a:ea typeface="微软雅黑" panose="020B0503020204020204" charset="-122"/>
                <a:cs typeface="微软雅黑" panose="020B0503020204020204" charset="-122"/>
              </a:rPr>
              <a:t> 360 </a:t>
            </a:r>
            <a:r>
              <a:rPr lang="zh-CN" altLang="en-US" sz="1600">
                <a:latin typeface="微软雅黑" panose="020B0503020204020204" charset="-122"/>
                <a:ea typeface="微软雅黑" panose="020B0503020204020204" charset="-122"/>
                <a:cs typeface="微软雅黑" panose="020B0503020204020204" charset="-122"/>
              </a:rPr>
              <a:t>次震级</a:t>
            </a:r>
            <a:r>
              <a:rPr lang="en-US" altLang="zh-CN" sz="1600">
                <a:latin typeface="微软雅黑" panose="020B0503020204020204" charset="-122"/>
                <a:ea typeface="微软雅黑" panose="020B0503020204020204" charset="-122"/>
                <a:cs typeface="微软雅黑" panose="020B0503020204020204" charset="-122"/>
              </a:rPr>
              <a:t> M&gt;6 </a:t>
            </a:r>
            <a:r>
              <a:rPr lang="zh-CN" altLang="en-US" sz="1600">
                <a:latin typeface="微软雅黑" panose="020B0503020204020204" charset="-122"/>
                <a:ea typeface="微软雅黑" panose="020B0503020204020204" charset="-122"/>
                <a:cs typeface="微软雅黑" panose="020B0503020204020204" charset="-122"/>
              </a:rPr>
              <a:t>级的地震事件）；这一结果随后被</a:t>
            </a:r>
            <a:r>
              <a:rPr lang="en-US" altLang="zh-CN" sz="1600">
                <a:latin typeface="微软雅黑" panose="020B0503020204020204" charset="-122"/>
                <a:ea typeface="微软雅黑" panose="020B0503020204020204" charset="-122"/>
                <a:cs typeface="微软雅黑" panose="020B0503020204020204" charset="-122"/>
              </a:rPr>
              <a:t> Tanaka </a:t>
            </a:r>
            <a:r>
              <a:rPr lang="zh-CN" altLang="en-US" sz="1600">
                <a:latin typeface="微软雅黑" panose="020B0503020204020204" charset="-122"/>
                <a:ea typeface="微软雅黑" panose="020B0503020204020204" charset="-122"/>
                <a:cs typeface="微软雅黑" panose="020B0503020204020204" charset="-122"/>
              </a:rPr>
              <a:t>等人（</a:t>
            </a:r>
            <a:r>
              <a:rPr lang="en-US" altLang="zh-CN" sz="1600">
                <a:latin typeface="微软雅黑" panose="020B0503020204020204" charset="-122"/>
                <a:ea typeface="微软雅黑" panose="020B0503020204020204" charset="-122"/>
                <a:cs typeface="微软雅黑" panose="020B0503020204020204" charset="-122"/>
              </a:rPr>
              <a:t>2002</a:t>
            </a:r>
            <a:r>
              <a:rPr lang="zh-CN" altLang="en-US" sz="1600">
                <a:latin typeface="微软雅黑" panose="020B0503020204020204" charset="-122"/>
                <a:ea typeface="微软雅黑" panose="020B0503020204020204" charset="-122"/>
                <a:cs typeface="微软雅黑" panose="020B0503020204020204" charset="-122"/>
              </a:rPr>
              <a:t>）以更高的置信度证实，后者的研究样本覆盖了</a:t>
            </a:r>
            <a:r>
              <a:rPr lang="en-US" altLang="zh-CN" sz="1600">
                <a:latin typeface="微软雅黑" panose="020B0503020204020204" charset="-122"/>
                <a:ea typeface="微软雅黑" panose="020B0503020204020204" charset="-122"/>
                <a:cs typeface="微软雅黑" panose="020B0503020204020204" charset="-122"/>
              </a:rPr>
              <a:t> 2823 </a:t>
            </a:r>
            <a:r>
              <a:rPr lang="zh-CN" altLang="en-US" sz="1600">
                <a:latin typeface="微软雅黑" panose="020B0503020204020204" charset="-122"/>
                <a:ea typeface="微软雅黑" panose="020B0503020204020204" charset="-122"/>
                <a:cs typeface="微软雅黑" panose="020B0503020204020204" charset="-122"/>
              </a:rPr>
              <a:t>次震级</a:t>
            </a:r>
            <a:r>
              <a:rPr lang="en-US" altLang="zh-CN" sz="1600">
                <a:latin typeface="微软雅黑" panose="020B0503020204020204" charset="-122"/>
                <a:ea typeface="微软雅黑" panose="020B0503020204020204" charset="-122"/>
                <a:cs typeface="微软雅黑" panose="020B0503020204020204" charset="-122"/>
              </a:rPr>
              <a:t> M&gt;5.5 </a:t>
            </a:r>
            <a:r>
              <a:rPr lang="zh-CN" altLang="en-US" sz="1600">
                <a:latin typeface="微软雅黑" panose="020B0503020204020204" charset="-122"/>
                <a:ea typeface="微软雅黑" panose="020B0503020204020204" charset="-122"/>
                <a:cs typeface="微软雅黑" panose="020B0503020204020204" charset="-122"/>
              </a:rPr>
              <a:t>级的地震事件。</a:t>
            </a:r>
            <a:endParaRPr lang="zh-CN" altLang="en-US" sz="1600">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4" name="文本框 3"/>
          <p:cNvSpPr txBox="1"/>
          <p:nvPr/>
        </p:nvSpPr>
        <p:spPr>
          <a:xfrm>
            <a:off x="6021070" y="1229995"/>
            <a:ext cx="5877560" cy="706755"/>
          </a:xfrm>
          <a:prstGeom prst="rect">
            <a:avLst/>
          </a:prstGeom>
          <a:ln w="22225" cmpd="sng">
            <a:solidFill>
              <a:schemeClr val="accent5">
                <a:lumMod val="50000"/>
              </a:schemeClr>
            </a:solidFill>
            <a:prstDash val="solid"/>
          </a:ln>
        </p:spPr>
        <p:txBody>
          <a:bodyPr wrap="square">
            <a:spAutoFit/>
          </a:bodyPr>
          <a:p>
            <a:pPr marL="0" indent="0" algn="ctr" defTabSz="266700">
              <a:spcBef>
                <a:spcPts val="300"/>
              </a:spcBef>
              <a:spcAft>
                <a:spcPts val="600"/>
              </a:spcAft>
            </a:pPr>
            <a:r>
              <a:rPr lang="zh-CN" altLang="en-US" sz="2000">
                <a:latin typeface="微软雅黑" panose="020B0503020204020204" charset="-122"/>
                <a:ea typeface="微软雅黑" panose="020B0503020204020204" charset="-122"/>
                <a:cs typeface="Cambria Math" panose="02040503050406030204" charset="0"/>
              </a:rPr>
              <a:t>复现一些关于潮汐触发大型地震的全球研究，并检验当纳入</a:t>
            </a:r>
            <a:r>
              <a:rPr lang="en-US" altLang="zh-CN" sz="2000">
                <a:latin typeface="微软雅黑" panose="020B0503020204020204" charset="-122"/>
                <a:ea typeface="微软雅黑" panose="020B0503020204020204" charset="-122"/>
                <a:cs typeface="Cambria Math" panose="02040503050406030204" charset="0"/>
              </a:rPr>
              <a:t>20+</a:t>
            </a:r>
            <a:r>
              <a:rPr lang="zh-CN" altLang="en-US" sz="2000">
                <a:latin typeface="微软雅黑" panose="020B0503020204020204" charset="-122"/>
                <a:ea typeface="微软雅黑" panose="020B0503020204020204" charset="-122"/>
                <a:cs typeface="Cambria Math" panose="02040503050406030204" charset="0"/>
              </a:rPr>
              <a:t>年新数据时，这些研究是否依然成立</a:t>
            </a:r>
            <a:endParaRPr lang="zh-CN" altLang="en-US" sz="2000">
              <a:latin typeface="微软雅黑" panose="020B0503020204020204" charset="-122"/>
              <a:ea typeface="微软雅黑" panose="020B0503020204020204" charset="-122"/>
              <a:cs typeface="Cambria Math" panose="02040503050406030204" charset="0"/>
            </a:endParaRPr>
          </a:p>
        </p:txBody>
      </p:sp>
      <p:pic>
        <p:nvPicPr>
          <p:cNvPr id="2" name="图片 1"/>
          <p:cNvPicPr>
            <a:picLocks noChangeAspect="1"/>
          </p:cNvPicPr>
          <p:nvPr/>
        </p:nvPicPr>
        <p:blipFill>
          <a:blip r:embed="rId1"/>
          <a:stretch>
            <a:fillRect/>
          </a:stretch>
        </p:blipFill>
        <p:spPr>
          <a:xfrm>
            <a:off x="191135" y="1025525"/>
            <a:ext cx="5431790" cy="1564640"/>
          </a:xfrm>
          <a:prstGeom prst="rect">
            <a:avLst/>
          </a:prstGeom>
        </p:spPr>
      </p:pic>
      <p:sp>
        <p:nvSpPr>
          <p:cNvPr id="3" name="文本框 2"/>
          <p:cNvSpPr txBox="1"/>
          <p:nvPr/>
        </p:nvSpPr>
        <p:spPr>
          <a:xfrm>
            <a:off x="419100" y="3091815"/>
            <a:ext cx="4064000" cy="2399665"/>
          </a:xfrm>
          <a:prstGeom prst="rect">
            <a:avLst/>
          </a:prstGeom>
        </p:spPr>
        <p:txBody>
          <a:bodyPr wrap="square">
            <a:spAutoFit/>
          </a:bodyPr>
          <a:p>
            <a:pPr marL="0" indent="0" algn="ctr" defTabSz="266700">
              <a:lnSpc>
                <a:spcPct val="150000"/>
              </a:lnSpc>
              <a:spcBef>
                <a:spcPts val="300"/>
              </a:spcBef>
              <a:spcAft>
                <a:spcPts val="600"/>
              </a:spcAft>
            </a:pPr>
            <a:r>
              <a:rPr lang="en-US" altLang="zh-CN" sz="1600" b="1">
                <a:latin typeface="微软雅黑" panose="020B0503020204020204" charset="-122"/>
                <a:ea typeface="微软雅黑" panose="020B0503020204020204" charset="-122"/>
                <a:cs typeface="微软雅黑" panose="020B0503020204020204" charset="-122"/>
              </a:rPr>
              <a:t>Part Ⅱ </a:t>
            </a:r>
            <a:r>
              <a:rPr lang="zh-CN" altLang="en-US" sz="1600" b="1">
                <a:latin typeface="微软雅黑" panose="020B0503020204020204" charset="-122"/>
                <a:ea typeface="微软雅黑" panose="020B0503020204020204" charset="-122"/>
                <a:cs typeface="微软雅黑" panose="020B0503020204020204" charset="-122"/>
              </a:rPr>
              <a:t>重点：</a:t>
            </a:r>
            <a:endParaRPr lang="zh-CN" altLang="en-US" sz="1600" b="1">
              <a:latin typeface="微软雅黑" panose="020B0503020204020204" charset="-122"/>
              <a:ea typeface="微软雅黑" panose="020B0503020204020204" charset="-122"/>
              <a:cs typeface="微软雅黑" panose="020B0503020204020204" charset="-122"/>
            </a:endParaRPr>
          </a:p>
          <a:p>
            <a:pPr marL="0" indent="0" algn="ctr" defTabSz="266700">
              <a:lnSpc>
                <a:spcPct val="150000"/>
              </a:lnSpc>
              <a:spcBef>
                <a:spcPts val="300"/>
              </a:spcBef>
              <a:spcAft>
                <a:spcPts val="600"/>
              </a:spcAft>
            </a:pPr>
            <a:r>
              <a:rPr lang="zh-CN" altLang="en-US" sz="1600" b="1">
                <a:latin typeface="微软雅黑" panose="020B0503020204020204" charset="-122"/>
                <a:ea typeface="微软雅黑" panose="020B0503020204020204" charset="-122"/>
                <a:cs typeface="微软雅黑" panose="020B0503020204020204" charset="-122"/>
              </a:rPr>
              <a:t>不是</a:t>
            </a:r>
            <a:r>
              <a:rPr lang="en-US" altLang="zh-CN" sz="1600" b="1">
                <a:latin typeface="微软雅黑" panose="020B0503020204020204" charset="-122"/>
                <a:ea typeface="微软雅黑" panose="020B0503020204020204" charset="-122"/>
                <a:cs typeface="微软雅黑" panose="020B0503020204020204" charset="-122"/>
              </a:rPr>
              <a:t>“</a:t>
            </a:r>
            <a:r>
              <a:rPr lang="zh-CN" altLang="en-US" sz="1600" b="1">
                <a:latin typeface="微软雅黑" panose="020B0503020204020204" charset="-122"/>
                <a:ea typeface="微软雅黑" panose="020B0503020204020204" charset="-122"/>
                <a:cs typeface="微软雅黑" panose="020B0503020204020204" charset="-122"/>
              </a:rPr>
              <a:t>哪个作者对、哪个作者错</a:t>
            </a:r>
            <a:r>
              <a:rPr lang="en-US" altLang="zh-CN" sz="1600" b="1">
                <a:latin typeface="微软雅黑" panose="020B0503020204020204" charset="-122"/>
                <a:ea typeface="微软雅黑" panose="020B0503020204020204" charset="-122"/>
                <a:cs typeface="微软雅黑" panose="020B0503020204020204" charset="-122"/>
              </a:rPr>
              <a:t>”</a:t>
            </a:r>
            <a:endParaRPr lang="en-US" altLang="zh-CN" sz="1600" b="1">
              <a:latin typeface="微软雅黑" panose="020B0503020204020204" charset="-122"/>
              <a:ea typeface="微软雅黑" panose="020B0503020204020204" charset="-122"/>
              <a:cs typeface="微软雅黑" panose="020B0503020204020204" charset="-122"/>
            </a:endParaRPr>
          </a:p>
          <a:p>
            <a:pPr marL="0" indent="0" algn="ctr" defTabSz="266700">
              <a:lnSpc>
                <a:spcPct val="150000"/>
              </a:lnSpc>
              <a:spcBef>
                <a:spcPts val="300"/>
              </a:spcBef>
              <a:spcAft>
                <a:spcPts val="600"/>
              </a:spcAft>
            </a:pPr>
            <a:r>
              <a:rPr lang="zh-CN" altLang="en-US" sz="1600" b="1">
                <a:latin typeface="微软雅黑" panose="020B0503020204020204" charset="-122"/>
                <a:ea typeface="微软雅黑" panose="020B0503020204020204" charset="-122"/>
                <a:cs typeface="微软雅黑" panose="020B0503020204020204" charset="-122"/>
              </a:rPr>
              <a:t>而是潮汐触发地震</a:t>
            </a:r>
            <a:r>
              <a:rPr lang="zh-CN" altLang="en-US" sz="1600" b="1">
                <a:latin typeface="微软雅黑" panose="020B0503020204020204" charset="-122"/>
                <a:ea typeface="微软雅黑" panose="020B0503020204020204" charset="-122"/>
                <a:cs typeface="微软雅黑" panose="020B0503020204020204" charset="-122"/>
              </a:rPr>
              <a:t>的结论为什么长期摇摆</a:t>
            </a:r>
            <a:endParaRPr lang="zh-CN" altLang="en-US" sz="1600" b="1">
              <a:latin typeface="微软雅黑" panose="020B0503020204020204" charset="-122"/>
              <a:ea typeface="微软雅黑" panose="020B0503020204020204" charset="-122"/>
              <a:cs typeface="微软雅黑" panose="020B0503020204020204" charset="-122"/>
            </a:endParaRPr>
          </a:p>
          <a:p>
            <a:pPr marL="0" indent="0" algn="l" defTabSz="266700">
              <a:lnSpc>
                <a:spcPct val="150000"/>
              </a:lnSpc>
              <a:spcBef>
                <a:spcPts val="300"/>
              </a:spcBef>
              <a:spcAft>
                <a:spcPts val="600"/>
              </a:spcAft>
            </a:pPr>
            <a:r>
              <a:rPr lang="zh-CN" altLang="en-US" sz="1600" b="1">
                <a:latin typeface="微软雅黑" panose="020B0503020204020204" charset="-122"/>
                <a:ea typeface="微软雅黑" panose="020B0503020204020204" charset="-122"/>
                <a:cs typeface="微软雅黑" panose="020B0503020204020204" charset="-122"/>
              </a:rPr>
              <a:t>①</a:t>
            </a:r>
            <a:r>
              <a:rPr lang="en-US" altLang="zh-CN" sz="1600" b="1">
                <a:latin typeface="微软雅黑" panose="020B0503020204020204" charset="-122"/>
                <a:ea typeface="微软雅黑" panose="020B0503020204020204" charset="-122"/>
                <a:cs typeface="微软雅黑" panose="020B0503020204020204" charset="-122"/>
              </a:rPr>
              <a:t> </a:t>
            </a:r>
            <a:r>
              <a:rPr lang="zh-CN" altLang="en-US" sz="1600" b="1">
                <a:latin typeface="微软雅黑" panose="020B0503020204020204" charset="-122"/>
                <a:ea typeface="微软雅黑" panose="020B0503020204020204" charset="-122"/>
                <a:cs typeface="微软雅黑" panose="020B0503020204020204" charset="-122"/>
              </a:rPr>
              <a:t>地震目录的余震簇、完备性和采样</a:t>
            </a:r>
            <a:r>
              <a:rPr lang="zh-CN" altLang="en-US" sz="1600" b="1">
                <a:latin typeface="微软雅黑" panose="020B0503020204020204" charset="-122"/>
                <a:ea typeface="微软雅黑" panose="020B0503020204020204" charset="-122"/>
                <a:cs typeface="微软雅黑" panose="020B0503020204020204" charset="-122"/>
              </a:rPr>
              <a:t>周期</a:t>
            </a:r>
            <a:endParaRPr lang="zh-CN" altLang="en-US" sz="1600" b="1">
              <a:latin typeface="微软雅黑" panose="020B0503020204020204" charset="-122"/>
              <a:ea typeface="微软雅黑" panose="020B0503020204020204" charset="-122"/>
              <a:cs typeface="微软雅黑" panose="020B0503020204020204" charset="-122"/>
            </a:endParaRPr>
          </a:p>
          <a:p>
            <a:pPr marL="0" indent="0" algn="l" defTabSz="266700">
              <a:lnSpc>
                <a:spcPct val="150000"/>
              </a:lnSpc>
              <a:spcBef>
                <a:spcPts val="300"/>
              </a:spcBef>
              <a:spcAft>
                <a:spcPts val="600"/>
              </a:spcAft>
            </a:pPr>
            <a:r>
              <a:rPr lang="zh-CN" altLang="en-US" sz="1600" b="1">
                <a:latin typeface="微软雅黑" panose="020B0503020204020204" charset="-122"/>
                <a:ea typeface="微软雅黑" panose="020B0503020204020204" charset="-122"/>
                <a:cs typeface="微软雅黑" panose="020B0503020204020204" charset="-122"/>
              </a:rPr>
              <a:t>②</a:t>
            </a:r>
            <a:r>
              <a:rPr lang="en-US" altLang="zh-CN" sz="1600" b="1">
                <a:latin typeface="微软雅黑" panose="020B0503020204020204" charset="-122"/>
                <a:ea typeface="微软雅黑" panose="020B0503020204020204" charset="-122"/>
                <a:cs typeface="微软雅黑" panose="020B0503020204020204" charset="-122"/>
              </a:rPr>
              <a:t> </a:t>
            </a:r>
            <a:r>
              <a:rPr lang="zh-CN" altLang="en-US" sz="1600" b="1">
                <a:latin typeface="微软雅黑" panose="020B0503020204020204" charset="-122"/>
                <a:ea typeface="微软雅黑" panose="020B0503020204020204" charset="-122"/>
                <a:cs typeface="微软雅黑" panose="020B0503020204020204" charset="-122"/>
              </a:rPr>
              <a:t>研究者难以避免切分和</a:t>
            </a:r>
            <a:r>
              <a:rPr lang="zh-CN" altLang="en-US" sz="1600" b="1">
                <a:latin typeface="微软雅黑" panose="020B0503020204020204" charset="-122"/>
                <a:ea typeface="微软雅黑" panose="020B0503020204020204" charset="-122"/>
                <a:cs typeface="微软雅黑" panose="020B0503020204020204" charset="-122"/>
              </a:rPr>
              <a:t>筛选数据</a:t>
            </a:r>
            <a:endParaRPr lang="zh-CN" altLang="en-US" sz="1600" b="1">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19100" y="5936615"/>
            <a:ext cx="4064000" cy="583565"/>
          </a:xfrm>
          <a:prstGeom prst="rect">
            <a:avLst/>
          </a:prstGeom>
        </p:spPr>
        <p:txBody>
          <a:bodyPr wrap="square">
            <a:spAutoFit/>
          </a:bodyPr>
          <a:p>
            <a:pPr marL="0" indent="0" algn="ctr" defTabSz="266700">
              <a:spcBef>
                <a:spcPts val="300"/>
              </a:spcBef>
              <a:spcAft>
                <a:spcPts val="600"/>
              </a:spcAft>
            </a:pPr>
            <a:r>
              <a:rPr lang="en-US" altLang="zh-CN" sz="1600" b="1">
                <a:latin typeface="Cambria Math" panose="02040503050406030204" charset="0"/>
                <a:ea typeface="等线" panose="02010600030101010101" charset="-122"/>
                <a:cs typeface="Cambria Math" panose="02040503050406030204" charset="0"/>
              </a:rPr>
              <a:t>So... follow Heaton (1982)’s example and try to test the existing results</a:t>
            </a:r>
            <a:endParaRPr lang="en-US" altLang="zh-CN" sz="1600" b="1">
              <a:latin typeface="Cambria Math" panose="02040503050406030204" charset="0"/>
              <a:ea typeface="等线" panose="02010600030101010101" charset="-122"/>
              <a:cs typeface="Cambria Math" panose="02040503050406030204" charset="0"/>
            </a:endParaRPr>
          </a:p>
        </p:txBody>
      </p:sp>
      <p:sp>
        <p:nvSpPr>
          <p:cNvPr id="8" name="文本框 7"/>
          <p:cNvSpPr txBox="1"/>
          <p:nvPr/>
        </p:nvSpPr>
        <p:spPr>
          <a:xfrm>
            <a:off x="5459095" y="2456815"/>
            <a:ext cx="2849880" cy="398780"/>
          </a:xfrm>
          <a:prstGeom prst="rect">
            <a:avLst/>
          </a:prstGeom>
        </p:spPr>
        <p:txBody>
          <a:bodyPr wrap="square">
            <a:spAutoFit/>
          </a:bodyPr>
          <a:p>
            <a:pPr marL="0" indent="0" algn="ctr" defTabSz="266700">
              <a:spcBef>
                <a:spcPts val="300"/>
              </a:spcBef>
              <a:spcAft>
                <a:spcPts val="600"/>
              </a:spcAft>
            </a:pPr>
            <a:r>
              <a:rPr lang="zh-CN" altLang="en-US" sz="2000" b="1">
                <a:latin typeface="微软雅黑" panose="020B0503020204020204" charset="-122"/>
                <a:ea typeface="微软雅黑" panose="020B0503020204020204" charset="-122"/>
                <a:cs typeface="Cambria Math" panose="02040503050406030204" charset="0"/>
              </a:rPr>
              <a:t>选择复现的三篇文章：</a:t>
            </a:r>
            <a:endParaRPr lang="zh-CN" altLang="en-US" sz="2000" b="1">
              <a:latin typeface="微软雅黑" panose="020B0503020204020204" charset="-122"/>
              <a:ea typeface="微软雅黑" panose="020B0503020204020204" charset="-122"/>
              <a:cs typeface="Cambria Math" panose="02040503050406030204" charset="0"/>
            </a:endParaRPr>
          </a:p>
        </p:txBody>
      </p:sp>
      <p:pic>
        <p:nvPicPr>
          <p:cNvPr id="9" name="图片 8"/>
          <p:cNvPicPr>
            <a:picLocks noChangeAspect="1"/>
          </p:cNvPicPr>
          <p:nvPr/>
        </p:nvPicPr>
        <p:blipFill>
          <a:blip r:embed="rId2"/>
          <a:stretch>
            <a:fillRect/>
          </a:stretch>
        </p:blipFill>
        <p:spPr>
          <a:xfrm>
            <a:off x="5352415" y="3185160"/>
            <a:ext cx="6704330" cy="2217420"/>
          </a:xfrm>
          <a:prstGeom prst="rect">
            <a:avLst/>
          </a:prstGeom>
        </p:spPr>
      </p:pic>
    </p:spTree>
    <p:custDataLst>
      <p:tags r:id="rId3"/>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1"/>
          <a:stretch>
            <a:fillRect/>
          </a:stretch>
        </p:blipFill>
        <p:spPr>
          <a:xfrm>
            <a:off x="93345" y="1016000"/>
            <a:ext cx="5094605" cy="5264150"/>
          </a:xfrm>
          <a:prstGeom prst="rect">
            <a:avLst/>
          </a:prstGeom>
        </p:spPr>
      </p:pic>
      <p:pic>
        <p:nvPicPr>
          <p:cNvPr id="3" name="图片 2"/>
          <p:cNvPicPr>
            <a:picLocks noChangeAspect="1"/>
          </p:cNvPicPr>
          <p:nvPr/>
        </p:nvPicPr>
        <p:blipFill>
          <a:blip r:embed="rId2"/>
          <a:stretch>
            <a:fillRect/>
          </a:stretch>
        </p:blipFill>
        <p:spPr>
          <a:xfrm>
            <a:off x="5778500" y="864870"/>
            <a:ext cx="5911850" cy="4653280"/>
          </a:xfrm>
          <a:prstGeom prst="rect">
            <a:avLst/>
          </a:prstGeom>
        </p:spPr>
      </p:pic>
      <p:sp>
        <p:nvSpPr>
          <p:cNvPr id="4" name="文本框 3"/>
          <p:cNvSpPr txBox="1"/>
          <p:nvPr/>
        </p:nvSpPr>
        <p:spPr>
          <a:xfrm>
            <a:off x="6826885" y="5819775"/>
            <a:ext cx="4064000" cy="368300"/>
          </a:xfrm>
          <a:prstGeom prst="rect">
            <a:avLst/>
          </a:prstGeom>
        </p:spPr>
        <p:txBody>
          <a:bodyPr wrap="square">
            <a:spAutoFit/>
          </a:bodyPr>
          <a:p>
            <a:pPr marL="0" indent="0" algn="ctr" defTabSz="266700">
              <a:spcBef>
                <a:spcPts val="300"/>
              </a:spcBef>
              <a:spcAft>
                <a:spcPts val="600"/>
              </a:spcAft>
            </a:pPr>
            <a:r>
              <a:rPr lang="en-US" altLang="zh-CN" b="1">
                <a:latin typeface="Cambria Math" panose="02040503050406030204" charset="0"/>
                <a:ea typeface="等线" panose="02010600030101010101" charset="-122"/>
                <a:cs typeface="Cambria Math" panose="02040503050406030204" charset="0"/>
              </a:rPr>
              <a:t>Overall, the replication is pretty good</a:t>
            </a:r>
            <a:endParaRPr lang="en-US" altLang="zh-CN" b="1">
              <a:latin typeface="Cambria Math" panose="02040503050406030204" charset="0"/>
              <a:ea typeface="等线" panose="02010600030101010101" charset="-122"/>
              <a:cs typeface="Cambria Math" panose="02040503050406030204" charset="0"/>
            </a:endParaRPr>
          </a:p>
        </p:txBody>
      </p:sp>
    </p:spTree>
    <p:custDataLst>
      <p:tags r:id="rId3"/>
    </p:custData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3" name="图片 2"/>
          <p:cNvPicPr>
            <a:picLocks noChangeAspect="1"/>
          </p:cNvPicPr>
          <p:nvPr/>
        </p:nvPicPr>
        <p:blipFill>
          <a:blip r:embed="rId1"/>
          <a:stretch>
            <a:fillRect/>
          </a:stretch>
        </p:blipFill>
        <p:spPr>
          <a:xfrm>
            <a:off x="220345" y="1234440"/>
            <a:ext cx="7920355" cy="2832735"/>
          </a:xfrm>
          <a:prstGeom prst="rect">
            <a:avLst/>
          </a:prstGeom>
        </p:spPr>
      </p:pic>
      <p:sp>
        <p:nvSpPr>
          <p:cNvPr id="5" name="文本框 4"/>
          <p:cNvSpPr txBox="1"/>
          <p:nvPr/>
        </p:nvSpPr>
        <p:spPr>
          <a:xfrm>
            <a:off x="478155" y="1002665"/>
            <a:ext cx="6215380" cy="368300"/>
          </a:xfrm>
          <a:prstGeom prst="rect">
            <a:avLst/>
          </a:prstGeom>
        </p:spPr>
        <p:txBody>
          <a:bodyPr wrap="square">
            <a:spAutoFit/>
          </a:bodyPr>
          <a:p>
            <a:pPr marL="0" indent="0" algn="ctr" defTabSz="266700">
              <a:spcBef>
                <a:spcPts val="300"/>
              </a:spcBef>
              <a:spcAft>
                <a:spcPts val="600"/>
              </a:spcAft>
            </a:pPr>
            <a:r>
              <a:rPr lang="zh-CN" altLang="en-US" b="1">
                <a:latin typeface="微软雅黑" panose="020B0503020204020204" charset="-122"/>
                <a:ea typeface="微软雅黑" panose="020B0503020204020204" charset="-122"/>
                <a:cs typeface="微软雅黑" panose="020B0503020204020204" charset="-122"/>
                <a:sym typeface="+mn-ea"/>
              </a:rPr>
              <a:t>整数舍入策略和</a:t>
            </a:r>
            <a:r>
              <a:rPr lang="zh-CN" altLang="en-US" b="1">
                <a:latin typeface="微软雅黑" panose="020B0503020204020204" charset="-122"/>
                <a:ea typeface="微软雅黑" panose="020B0503020204020204" charset="-122"/>
                <a:cs typeface="微软雅黑" panose="020B0503020204020204" charset="-122"/>
                <a:sym typeface="+mn-ea"/>
              </a:rPr>
              <a:t>潮汐不对称性对</a:t>
            </a:r>
            <a:r>
              <a:rPr lang="en-US" altLang="zh-CN" b="1">
                <a:latin typeface="微软雅黑" panose="020B0503020204020204" charset="-122"/>
                <a:ea typeface="微软雅黑" panose="020B0503020204020204" charset="-122"/>
                <a:cs typeface="微软雅黑" panose="020B0503020204020204" charset="-122"/>
                <a:sym typeface="+mn-ea"/>
              </a:rPr>
              <a:t> Schuster </a:t>
            </a:r>
            <a:r>
              <a:rPr lang="zh-CN" altLang="en-US" b="1">
                <a:latin typeface="微软雅黑" panose="020B0503020204020204" charset="-122"/>
                <a:ea typeface="微软雅黑" panose="020B0503020204020204" charset="-122"/>
                <a:cs typeface="微软雅黑" panose="020B0503020204020204" charset="-122"/>
                <a:sym typeface="+mn-ea"/>
              </a:rPr>
              <a:t>检验的影响</a:t>
            </a:r>
            <a:endParaRPr lang="zh-CN" altLang="en-US" b="1">
              <a:latin typeface="微软雅黑" panose="020B0503020204020204" charset="-122"/>
              <a:ea typeface="微软雅黑" panose="020B0503020204020204" charset="-122"/>
              <a:cs typeface="微软雅黑" panose="020B0503020204020204" charset="-122"/>
              <a:sym typeface="+mn-ea"/>
            </a:endParaRPr>
          </a:p>
        </p:txBody>
      </p:sp>
      <p:pic>
        <p:nvPicPr>
          <p:cNvPr id="8" name="图片 7"/>
          <p:cNvPicPr>
            <a:picLocks noChangeAspect="1"/>
          </p:cNvPicPr>
          <p:nvPr/>
        </p:nvPicPr>
        <p:blipFill>
          <a:blip r:embed="rId2"/>
          <a:stretch>
            <a:fillRect/>
          </a:stretch>
        </p:blipFill>
        <p:spPr>
          <a:xfrm>
            <a:off x="8261985" y="1623060"/>
            <a:ext cx="3837305" cy="4212590"/>
          </a:xfrm>
          <a:prstGeom prst="rect">
            <a:avLst/>
          </a:prstGeom>
        </p:spPr>
      </p:pic>
      <p:pic>
        <p:nvPicPr>
          <p:cNvPr id="10" name="图片 9"/>
          <p:cNvPicPr/>
          <p:nvPr/>
        </p:nvPicPr>
        <p:blipFill>
          <a:blip r:embed="rId3"/>
          <a:stretch>
            <a:fillRect/>
          </a:stretch>
        </p:blipFill>
        <p:spPr>
          <a:xfrm>
            <a:off x="1863090" y="4947285"/>
            <a:ext cx="4544060" cy="1910715"/>
          </a:xfrm>
          <a:prstGeom prst="rect">
            <a:avLst/>
          </a:prstGeom>
        </p:spPr>
      </p:pic>
      <p:sp>
        <p:nvSpPr>
          <p:cNvPr id="11" name="文本框 10"/>
          <p:cNvSpPr txBox="1"/>
          <p:nvPr/>
        </p:nvSpPr>
        <p:spPr>
          <a:xfrm>
            <a:off x="346710" y="4116070"/>
            <a:ext cx="8082915" cy="829945"/>
          </a:xfrm>
          <a:prstGeom prst="rect">
            <a:avLst/>
          </a:prstGeom>
          <a:ln w="28575" cmpd="sng">
            <a:solidFill>
              <a:schemeClr val="accent1">
                <a:shade val="50000"/>
              </a:schemeClr>
            </a:solidFill>
            <a:prstDash val="solid"/>
          </a:ln>
        </p:spPr>
        <p:txBody>
          <a:bodyPr wrap="square">
            <a:spAutoFit/>
          </a:bodyPr>
          <a:p>
            <a:pPr marL="0" indent="0" algn="ctr" defTabSz="266700">
              <a:spcBef>
                <a:spcPts val="300"/>
              </a:spcBef>
              <a:spcAft>
                <a:spcPts val="600"/>
              </a:spcAft>
            </a:pPr>
            <a:r>
              <a:rPr lang="zh-CN" altLang="en-US" sz="1600">
                <a:latin typeface="微软雅黑" panose="020B0503020204020204" charset="-122"/>
                <a:ea typeface="微软雅黑" panose="020B0503020204020204" charset="-122"/>
                <a:cs typeface="微软雅黑" panose="020B0503020204020204" charset="-122"/>
              </a:rPr>
              <a:t>针对三组不同的时间序列计算了潮高数据：时长</a:t>
            </a:r>
            <a:r>
              <a:rPr lang="en-US" altLang="zh-CN" sz="1600">
                <a:latin typeface="微软雅黑" panose="020B0503020204020204" charset="-122"/>
                <a:ea typeface="微软雅黑" panose="020B0503020204020204" charset="-122"/>
                <a:cs typeface="微软雅黑" panose="020B0503020204020204" charset="-122"/>
              </a:rPr>
              <a:t> 19 </a:t>
            </a:r>
            <a:r>
              <a:rPr lang="zh-CN" altLang="en-US" sz="1600">
                <a:latin typeface="微软雅黑" panose="020B0503020204020204" charset="-122"/>
                <a:ea typeface="微软雅黑" panose="020B0503020204020204" charset="-122"/>
                <a:cs typeface="微软雅黑" panose="020B0503020204020204" charset="-122"/>
              </a:rPr>
              <a:t>年、采样间隔</a:t>
            </a:r>
            <a:r>
              <a:rPr lang="en-US" altLang="zh-CN" sz="1600">
                <a:latin typeface="微软雅黑" panose="020B0503020204020204" charset="-122"/>
                <a:ea typeface="微软雅黑" panose="020B0503020204020204" charset="-122"/>
                <a:cs typeface="微软雅黑" panose="020B0503020204020204" charset="-122"/>
              </a:rPr>
              <a:t> 1 </a:t>
            </a:r>
            <a:r>
              <a:rPr lang="zh-CN" altLang="en-US" sz="1600">
                <a:latin typeface="微软雅黑" panose="020B0503020204020204" charset="-122"/>
                <a:ea typeface="微软雅黑" panose="020B0503020204020204" charset="-122"/>
                <a:cs typeface="微软雅黑" panose="020B0503020204020204" charset="-122"/>
              </a:rPr>
              <a:t>小时，时长</a:t>
            </a:r>
            <a:r>
              <a:rPr lang="en-US" altLang="zh-CN" sz="1600">
                <a:latin typeface="微软雅黑" panose="020B0503020204020204" charset="-122"/>
                <a:ea typeface="微软雅黑" panose="020B0503020204020204" charset="-122"/>
                <a:cs typeface="微软雅黑" panose="020B0503020204020204" charset="-122"/>
              </a:rPr>
              <a:t> 1 </a:t>
            </a:r>
            <a:r>
              <a:rPr lang="zh-CN" altLang="en-US" sz="1600">
                <a:latin typeface="微软雅黑" panose="020B0503020204020204" charset="-122"/>
                <a:ea typeface="微软雅黑" panose="020B0503020204020204" charset="-122"/>
                <a:cs typeface="微软雅黑" panose="020B0503020204020204" charset="-122"/>
              </a:rPr>
              <a:t>年、采样间隔</a:t>
            </a:r>
            <a:r>
              <a:rPr lang="en-US" altLang="zh-CN" sz="1600">
                <a:latin typeface="微软雅黑" panose="020B0503020204020204" charset="-122"/>
                <a:ea typeface="微软雅黑" panose="020B0503020204020204" charset="-122"/>
                <a:cs typeface="微软雅黑" panose="020B0503020204020204" charset="-122"/>
              </a:rPr>
              <a:t> 5 </a:t>
            </a:r>
            <a:r>
              <a:rPr lang="zh-CN" altLang="en-US" sz="1600">
                <a:latin typeface="微软雅黑" panose="020B0503020204020204" charset="-122"/>
                <a:ea typeface="微软雅黑" panose="020B0503020204020204" charset="-122"/>
                <a:cs typeface="微软雅黑" panose="020B0503020204020204" charset="-122"/>
              </a:rPr>
              <a:t>分钟，以及时长</a:t>
            </a:r>
            <a:r>
              <a:rPr lang="en-US" altLang="zh-CN" sz="1600">
                <a:latin typeface="微软雅黑" panose="020B0503020204020204" charset="-122"/>
                <a:ea typeface="微软雅黑" panose="020B0503020204020204" charset="-122"/>
                <a:cs typeface="微软雅黑" panose="020B0503020204020204" charset="-122"/>
              </a:rPr>
              <a:t> 1 </a:t>
            </a:r>
            <a:r>
              <a:rPr lang="zh-CN" altLang="en-US" sz="1600">
                <a:latin typeface="微软雅黑" panose="020B0503020204020204" charset="-122"/>
                <a:ea typeface="微软雅黑" panose="020B0503020204020204" charset="-122"/>
                <a:cs typeface="微软雅黑" panose="020B0503020204020204" charset="-122"/>
              </a:rPr>
              <a:t>周、采样间隔</a:t>
            </a:r>
            <a:r>
              <a:rPr lang="en-US" altLang="zh-CN" sz="1600">
                <a:latin typeface="微软雅黑" panose="020B0503020204020204" charset="-122"/>
                <a:ea typeface="微软雅黑" panose="020B0503020204020204" charset="-122"/>
                <a:cs typeface="微软雅黑" panose="020B0503020204020204" charset="-122"/>
              </a:rPr>
              <a:t> 5 </a:t>
            </a:r>
            <a:r>
              <a:rPr lang="zh-CN" altLang="en-US" sz="1600">
                <a:latin typeface="微软雅黑" panose="020B0503020204020204" charset="-122"/>
                <a:ea typeface="微软雅黑" panose="020B0503020204020204" charset="-122"/>
                <a:cs typeface="微软雅黑" panose="020B0503020204020204" charset="-122"/>
              </a:rPr>
              <a:t>分钟。随后随机生成</a:t>
            </a:r>
            <a:r>
              <a:rPr lang="en-US" altLang="zh-CN" sz="1600">
                <a:latin typeface="微软雅黑" panose="020B0503020204020204" charset="-122"/>
                <a:ea typeface="微软雅黑" panose="020B0503020204020204" charset="-122"/>
                <a:cs typeface="微软雅黑" panose="020B0503020204020204" charset="-122"/>
              </a:rPr>
              <a:t> N </a:t>
            </a:r>
            <a:r>
              <a:rPr lang="zh-CN" altLang="en-US" sz="1600">
                <a:latin typeface="微软雅黑" panose="020B0503020204020204" charset="-122"/>
                <a:ea typeface="微软雅黑" panose="020B0503020204020204" charset="-122"/>
                <a:cs typeface="微软雅黑" panose="020B0503020204020204" charset="-122"/>
              </a:rPr>
              <a:t>次</a:t>
            </a:r>
            <a:r>
              <a:rPr lang="en-US" altLang="zh-CN" sz="1600">
                <a:latin typeface="微软雅黑" panose="020B0503020204020204" charset="-122"/>
                <a:ea typeface="微软雅黑" panose="020B0503020204020204" charset="-122"/>
                <a:cs typeface="微软雅黑" panose="020B0503020204020204" charset="-122"/>
              </a:rPr>
              <a:t> “</a:t>
            </a:r>
            <a:r>
              <a:rPr lang="zh-CN" altLang="en-US" sz="1600">
                <a:latin typeface="微软雅黑" panose="020B0503020204020204" charset="-122"/>
                <a:ea typeface="微软雅黑" panose="020B0503020204020204" charset="-122"/>
                <a:cs typeface="微软雅黑" panose="020B0503020204020204" charset="-122"/>
              </a:rPr>
              <a:t>地震事件</a:t>
            </a:r>
            <a:r>
              <a:rPr lang="en-US" altLang="zh-CN" sz="1600">
                <a:latin typeface="微软雅黑" panose="020B0503020204020204" charset="-122"/>
                <a:ea typeface="微软雅黑" panose="020B0503020204020204" charset="-122"/>
                <a:cs typeface="微软雅黑" panose="020B0503020204020204" charset="-122"/>
              </a:rPr>
              <a:t>”</a:t>
            </a:r>
            <a:r>
              <a:rPr lang="zh-CN" altLang="en-US" sz="1600">
                <a:latin typeface="微软雅黑" panose="020B0503020204020204" charset="-122"/>
                <a:ea typeface="微软雅黑" panose="020B0503020204020204" charset="-122"/>
                <a:cs typeface="微软雅黑" panose="020B0503020204020204" charset="-122"/>
              </a:rPr>
              <a:t>，测定每个事件对应的潮汐相位，并计算了该模拟</a:t>
            </a:r>
            <a:r>
              <a:rPr lang="en-US" altLang="zh-CN" sz="1600">
                <a:latin typeface="微软雅黑" panose="020B0503020204020204" charset="-122"/>
                <a:ea typeface="微软雅黑" panose="020B0503020204020204" charset="-122"/>
                <a:cs typeface="微软雅黑" panose="020B0503020204020204" charset="-122"/>
              </a:rPr>
              <a:t> “</a:t>
            </a:r>
            <a:r>
              <a:rPr lang="zh-CN" altLang="en-US" sz="1600">
                <a:latin typeface="微软雅黑" panose="020B0503020204020204" charset="-122"/>
                <a:ea typeface="微软雅黑" panose="020B0503020204020204" charset="-122"/>
                <a:cs typeface="微软雅黑" panose="020B0503020204020204" charset="-122"/>
              </a:rPr>
              <a:t>地震目录</a:t>
            </a:r>
            <a:r>
              <a:rPr lang="en-US" altLang="zh-CN" sz="1600">
                <a:latin typeface="微软雅黑" panose="020B0503020204020204" charset="-122"/>
                <a:ea typeface="微软雅黑" panose="020B0503020204020204" charset="-122"/>
                <a:cs typeface="微软雅黑" panose="020B0503020204020204" charset="-122"/>
              </a:rPr>
              <a:t>” </a:t>
            </a:r>
            <a:r>
              <a:rPr lang="zh-CN" altLang="en-US" sz="1600">
                <a:latin typeface="微软雅黑" panose="020B0503020204020204" charset="-122"/>
                <a:ea typeface="微软雅黑" panose="020B0503020204020204" charset="-122"/>
                <a:cs typeface="微软雅黑" panose="020B0503020204020204" charset="-122"/>
              </a:rPr>
              <a:t>的</a:t>
            </a:r>
            <a:r>
              <a:rPr lang="en-US" altLang="zh-CN" sz="1600">
                <a:latin typeface="微软雅黑" panose="020B0503020204020204" charset="-122"/>
                <a:ea typeface="微软雅黑" panose="020B0503020204020204" charset="-122"/>
                <a:cs typeface="微软雅黑" panose="020B0503020204020204" charset="-122"/>
              </a:rPr>
              <a:t>Schuster </a:t>
            </a:r>
            <a:r>
              <a:rPr lang="zh-CN" altLang="en-US" sz="1600">
                <a:latin typeface="微软雅黑" panose="020B0503020204020204" charset="-122"/>
                <a:ea typeface="微软雅黑" panose="020B0503020204020204" charset="-122"/>
                <a:cs typeface="微软雅黑" panose="020B0503020204020204" charset="-122"/>
              </a:rPr>
              <a:t>检验</a:t>
            </a:r>
            <a:r>
              <a:rPr lang="en-US" altLang="zh-CN" sz="1600">
                <a:latin typeface="微软雅黑" panose="020B0503020204020204" charset="-122"/>
                <a:ea typeface="微软雅黑" panose="020B0503020204020204" charset="-122"/>
                <a:cs typeface="微软雅黑" panose="020B0503020204020204" charset="-122"/>
              </a:rPr>
              <a:t> p </a:t>
            </a:r>
            <a:r>
              <a:rPr lang="zh-CN" altLang="en-US" sz="1600">
                <a:latin typeface="微软雅黑" panose="020B0503020204020204" charset="-122"/>
                <a:ea typeface="微软雅黑" panose="020B0503020204020204" charset="-122"/>
                <a:cs typeface="微软雅黑" panose="020B0503020204020204" charset="-122"/>
              </a:rPr>
              <a:t>值。</a:t>
            </a:r>
            <a:endParaRPr lang="zh-CN" altLang="en-US" sz="16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6996430" y="5939790"/>
            <a:ext cx="5195570" cy="755650"/>
          </a:xfrm>
          <a:prstGeom prst="rect">
            <a:avLst/>
          </a:prstGeom>
        </p:spPr>
        <p:txBody>
          <a:bodyPr wrap="square">
            <a:spAutoFit/>
          </a:bodyPr>
          <a:p>
            <a:pPr marL="0" indent="0" algn="ctr" defTabSz="266700">
              <a:lnSpc>
                <a:spcPct val="120000"/>
              </a:lnSpc>
              <a:spcBef>
                <a:spcPts val="300"/>
              </a:spcBef>
              <a:spcAft>
                <a:spcPts val="600"/>
              </a:spcAft>
            </a:pPr>
            <a:r>
              <a:rPr lang="zh-CN" altLang="en-US" b="1">
                <a:solidFill>
                  <a:srgbClr val="FF0000"/>
                </a:solidFill>
                <a:latin typeface="微软雅黑" panose="020B0503020204020204" charset="-122"/>
                <a:ea typeface="微软雅黑" panose="020B0503020204020204" charset="-122"/>
                <a:cs typeface="Cambria Math" panose="02040503050406030204" charset="0"/>
              </a:rPr>
              <a:t>任何相位离散化、海潮不对称、事件去簇方式的偏差都会都误导真实效应</a:t>
            </a:r>
            <a:endParaRPr lang="zh-CN" altLang="en-US" b="1">
              <a:solidFill>
                <a:srgbClr val="FF0000"/>
              </a:solidFill>
              <a:latin typeface="微软雅黑" panose="020B0503020204020204" charset="-122"/>
              <a:ea typeface="微软雅黑" panose="020B0503020204020204" charset="-122"/>
              <a:cs typeface="Cambria Math" panose="02040503050406030204" charset="0"/>
            </a:endParaRPr>
          </a:p>
        </p:txBody>
      </p:sp>
    </p:spTree>
    <p:custDataLst>
      <p:tags r:id="rId4"/>
    </p:custData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6" name="图片 5"/>
          <p:cNvPicPr>
            <a:picLocks noChangeAspect="1"/>
          </p:cNvPicPr>
          <p:nvPr/>
        </p:nvPicPr>
        <p:blipFill>
          <a:blip r:embed="rId1"/>
          <a:stretch>
            <a:fillRect/>
          </a:stretch>
        </p:blipFill>
        <p:spPr>
          <a:xfrm>
            <a:off x="304165" y="1104265"/>
            <a:ext cx="5394325" cy="1684655"/>
          </a:xfrm>
          <a:prstGeom prst="rect">
            <a:avLst/>
          </a:prstGeom>
        </p:spPr>
      </p:pic>
      <p:sp>
        <p:nvSpPr>
          <p:cNvPr id="10" name="文本框 9"/>
          <p:cNvSpPr txBox="1"/>
          <p:nvPr/>
        </p:nvSpPr>
        <p:spPr>
          <a:xfrm>
            <a:off x="6021070" y="1503680"/>
            <a:ext cx="5877560" cy="706755"/>
          </a:xfrm>
          <a:prstGeom prst="rect">
            <a:avLst/>
          </a:prstGeom>
          <a:ln w="22225" cmpd="sng">
            <a:solidFill>
              <a:schemeClr val="accent5">
                <a:lumMod val="50000"/>
              </a:schemeClr>
            </a:solidFill>
            <a:prstDash val="solid"/>
          </a:ln>
        </p:spPr>
        <p:txBody>
          <a:bodyPr wrap="square">
            <a:spAutoFit/>
          </a:bodyPr>
          <a:p>
            <a:pPr marL="0" indent="0" algn="ctr" defTabSz="266700">
              <a:spcBef>
                <a:spcPts val="300"/>
              </a:spcBef>
              <a:spcAft>
                <a:spcPts val="600"/>
              </a:spcAft>
            </a:pPr>
            <a:r>
              <a:rPr lang="zh-CN" altLang="en-US" sz="2000">
                <a:latin typeface="微软雅黑" panose="020B0503020204020204" charset="-122"/>
                <a:ea typeface="微软雅黑" panose="020B0503020204020204" charset="-122"/>
                <a:cs typeface="Cambria Math" panose="02040503050406030204" charset="0"/>
              </a:rPr>
              <a:t>复现一些关于潮汐触发大型地震的全球研究，并检验当纳入</a:t>
            </a:r>
            <a:r>
              <a:rPr lang="en-US" altLang="zh-CN" sz="2000">
                <a:latin typeface="微软雅黑" panose="020B0503020204020204" charset="-122"/>
                <a:ea typeface="微软雅黑" panose="020B0503020204020204" charset="-122"/>
                <a:cs typeface="Cambria Math" panose="02040503050406030204" charset="0"/>
              </a:rPr>
              <a:t>20+</a:t>
            </a:r>
            <a:r>
              <a:rPr lang="zh-CN" altLang="en-US" sz="2000">
                <a:latin typeface="微软雅黑" panose="020B0503020204020204" charset="-122"/>
                <a:ea typeface="微软雅黑" panose="020B0503020204020204" charset="-122"/>
                <a:cs typeface="Cambria Math" panose="02040503050406030204" charset="0"/>
              </a:rPr>
              <a:t>年新数据时，这些研究是否依然成立</a:t>
            </a:r>
            <a:endParaRPr lang="zh-CN" altLang="en-US" sz="2000">
              <a:latin typeface="微软雅黑" panose="020B0503020204020204" charset="-122"/>
              <a:ea typeface="微软雅黑" panose="020B0503020204020204" charset="-122"/>
              <a:cs typeface="Cambria Math" panose="02040503050406030204" charset="0"/>
            </a:endParaRPr>
          </a:p>
        </p:txBody>
      </p:sp>
      <p:sp>
        <p:nvSpPr>
          <p:cNvPr id="11" name="文本框 10"/>
          <p:cNvSpPr txBox="1"/>
          <p:nvPr/>
        </p:nvSpPr>
        <p:spPr>
          <a:xfrm>
            <a:off x="969010" y="3306445"/>
            <a:ext cx="4064000" cy="398780"/>
          </a:xfrm>
          <a:prstGeom prst="rect">
            <a:avLst/>
          </a:prstGeom>
        </p:spPr>
        <p:txBody>
          <a:bodyPr wrap="square">
            <a:spAutoFit/>
          </a:bodyPr>
          <a:p>
            <a:pPr marL="0" indent="0" algn="ctr" defTabSz="266700">
              <a:spcBef>
                <a:spcPts val="300"/>
              </a:spcBef>
              <a:spcAft>
                <a:spcPts val="600"/>
              </a:spcAft>
            </a:pPr>
            <a:r>
              <a:rPr lang="zh-CN" altLang="en-US" sz="2000" b="1">
                <a:latin typeface="微软雅黑" panose="020B0503020204020204" charset="-122"/>
                <a:ea typeface="微软雅黑" panose="020B0503020204020204" charset="-122"/>
                <a:cs typeface="微软雅黑" panose="020B0503020204020204" charset="-122"/>
              </a:rPr>
              <a:t>继</a:t>
            </a:r>
            <a:r>
              <a:rPr lang="en-US" altLang="zh-CN" sz="2000" b="1">
                <a:latin typeface="微软雅黑" panose="020B0503020204020204" charset="-122"/>
                <a:ea typeface="微软雅黑" panose="020B0503020204020204" charset="-122"/>
                <a:cs typeface="微软雅黑" panose="020B0503020204020204" charset="-122"/>
              </a:rPr>
              <a:t> part Ⅲ </a:t>
            </a:r>
            <a:r>
              <a:rPr lang="zh-CN" altLang="en-US" sz="2000" b="1">
                <a:latin typeface="微软雅黑" panose="020B0503020204020204" charset="-122"/>
                <a:ea typeface="微软雅黑" panose="020B0503020204020204" charset="-122"/>
                <a:cs typeface="微软雅黑" panose="020B0503020204020204" charset="-122"/>
              </a:rPr>
              <a:t>未完成的复现部分</a:t>
            </a:r>
            <a:endParaRPr lang="zh-CN" altLang="en-US" sz="2000" b="1">
              <a:latin typeface="微软雅黑" panose="020B0503020204020204" charset="-122"/>
              <a:ea typeface="微软雅黑" panose="020B0503020204020204" charset="-122"/>
              <a:cs typeface="微软雅黑" panose="020B0503020204020204" charset="-122"/>
            </a:endParaRPr>
          </a:p>
        </p:txBody>
      </p:sp>
      <p:pic>
        <p:nvPicPr>
          <p:cNvPr id="12" name="图片 11"/>
          <p:cNvPicPr>
            <a:picLocks noChangeAspect="1"/>
          </p:cNvPicPr>
          <p:nvPr/>
        </p:nvPicPr>
        <p:blipFill>
          <a:blip r:embed="rId2"/>
          <a:stretch>
            <a:fillRect/>
          </a:stretch>
        </p:blipFill>
        <p:spPr>
          <a:xfrm>
            <a:off x="0" y="3889375"/>
            <a:ext cx="6443980" cy="2614295"/>
          </a:xfrm>
          <a:prstGeom prst="rect">
            <a:avLst/>
          </a:prstGeom>
        </p:spPr>
      </p:pic>
      <p:pic>
        <p:nvPicPr>
          <p:cNvPr id="13" name="图片 12"/>
          <p:cNvPicPr>
            <a:picLocks noChangeAspect="1"/>
          </p:cNvPicPr>
          <p:nvPr/>
        </p:nvPicPr>
        <p:blipFill>
          <a:blip r:embed="rId3"/>
          <a:stretch>
            <a:fillRect/>
          </a:stretch>
        </p:blipFill>
        <p:spPr>
          <a:xfrm>
            <a:off x="6605905" y="2941320"/>
            <a:ext cx="5363845" cy="3494405"/>
          </a:xfrm>
          <a:prstGeom prst="rect">
            <a:avLst/>
          </a:prstGeom>
        </p:spPr>
      </p:pic>
    </p:spTree>
    <p:custDataLst>
      <p:tags r:id="rId4"/>
    </p:custData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1"/>
          <a:stretch>
            <a:fillRect/>
          </a:stretch>
        </p:blipFill>
        <p:spPr>
          <a:xfrm>
            <a:off x="283210" y="971550"/>
            <a:ext cx="3968750" cy="2987675"/>
          </a:xfrm>
          <a:prstGeom prst="rect">
            <a:avLst/>
          </a:prstGeom>
        </p:spPr>
      </p:pic>
      <p:pic>
        <p:nvPicPr>
          <p:cNvPr id="3" name="图片 2"/>
          <p:cNvPicPr>
            <a:picLocks noChangeAspect="1"/>
          </p:cNvPicPr>
          <p:nvPr/>
        </p:nvPicPr>
        <p:blipFill>
          <a:blip r:embed="rId2"/>
          <a:stretch>
            <a:fillRect/>
          </a:stretch>
        </p:blipFill>
        <p:spPr>
          <a:xfrm>
            <a:off x="377190" y="3959225"/>
            <a:ext cx="3760470" cy="2873375"/>
          </a:xfrm>
          <a:prstGeom prst="rect">
            <a:avLst/>
          </a:prstGeom>
        </p:spPr>
      </p:pic>
      <p:pic>
        <p:nvPicPr>
          <p:cNvPr id="5" name="图片 4"/>
          <p:cNvPicPr>
            <a:picLocks noChangeAspect="1"/>
          </p:cNvPicPr>
          <p:nvPr/>
        </p:nvPicPr>
        <p:blipFill>
          <a:blip r:embed="rId3"/>
          <a:stretch>
            <a:fillRect/>
          </a:stretch>
        </p:blipFill>
        <p:spPr>
          <a:xfrm>
            <a:off x="4854575" y="1222375"/>
            <a:ext cx="6652260" cy="4064000"/>
          </a:xfrm>
          <a:prstGeom prst="rect">
            <a:avLst/>
          </a:prstGeom>
        </p:spPr>
      </p:pic>
      <p:sp>
        <p:nvSpPr>
          <p:cNvPr id="8" name="文本框 7"/>
          <p:cNvSpPr txBox="1"/>
          <p:nvPr/>
        </p:nvSpPr>
        <p:spPr>
          <a:xfrm>
            <a:off x="5602605" y="5367020"/>
            <a:ext cx="5812155" cy="1337945"/>
          </a:xfrm>
          <a:prstGeom prst="rect">
            <a:avLst/>
          </a:prstGeom>
        </p:spPr>
        <p:txBody>
          <a:bodyPr wrap="square">
            <a:spAutoFit/>
          </a:bodyPr>
          <a:p>
            <a:pPr marL="0" indent="0" algn="l" defTabSz="266700">
              <a:lnSpc>
                <a:spcPct val="150000"/>
              </a:lnSpc>
              <a:spcBef>
                <a:spcPts val="300"/>
              </a:spcBef>
              <a:spcAft>
                <a:spcPts val="600"/>
              </a:spcAft>
            </a:pPr>
            <a:r>
              <a:rPr lang="en-US" altLang="zh-CN">
                <a:latin typeface="微软雅黑" panose="020B0503020204020204" charset="-122"/>
                <a:ea typeface="微软雅黑" panose="020B0503020204020204" charset="-122"/>
                <a:cs typeface="微软雅黑" panose="020B0503020204020204" charset="-122"/>
              </a:rPr>
              <a:t>Bradley &amp; Hubbard </a:t>
            </a:r>
            <a:r>
              <a:rPr lang="zh-CN" altLang="en-US">
                <a:latin typeface="微软雅黑" panose="020B0503020204020204" charset="-122"/>
                <a:ea typeface="微软雅黑" panose="020B0503020204020204" charset="-122"/>
                <a:cs typeface="微软雅黑" panose="020B0503020204020204" charset="-122"/>
              </a:rPr>
              <a:t>基本复现了</a:t>
            </a:r>
            <a:r>
              <a:rPr lang="en-US" altLang="zh-CN">
                <a:latin typeface="微软雅黑" panose="020B0503020204020204" charset="-122"/>
                <a:ea typeface="微软雅黑" panose="020B0503020204020204" charset="-122"/>
                <a:cs typeface="微软雅黑" panose="020B0503020204020204" charset="-122"/>
              </a:rPr>
              <a:t> Tanaka 2002b </a:t>
            </a:r>
            <a:r>
              <a:rPr lang="zh-CN" altLang="en-US">
                <a:latin typeface="微软雅黑" panose="020B0503020204020204" charset="-122"/>
                <a:ea typeface="微软雅黑" panose="020B0503020204020204" charset="-122"/>
                <a:cs typeface="微软雅黑" panose="020B0503020204020204" charset="-122"/>
              </a:rPr>
              <a:t>的</a:t>
            </a:r>
            <a:r>
              <a:rPr lang="en-US" altLang="zh-CN">
                <a:latin typeface="微软雅黑" panose="020B0503020204020204" charset="-122"/>
                <a:ea typeface="微软雅黑" panose="020B0503020204020204" charset="-122"/>
                <a:cs typeface="微软雅黑" panose="020B0503020204020204" charset="-122"/>
              </a:rPr>
              <a:t> Tonga </a:t>
            </a:r>
            <a:r>
              <a:rPr lang="zh-CN" altLang="en-US">
                <a:latin typeface="微软雅黑" panose="020B0503020204020204" charset="-122"/>
                <a:ea typeface="微软雅黑" panose="020B0503020204020204" charset="-122"/>
                <a:cs typeface="微软雅黑" panose="020B0503020204020204" charset="-122"/>
              </a:rPr>
              <a:t>、</a:t>
            </a:r>
            <a:r>
              <a:rPr lang="en-US" altLang="zh-CN">
                <a:latin typeface="微软雅黑" panose="020B0503020204020204" charset="-122"/>
                <a:ea typeface="微软雅黑" panose="020B0503020204020204" charset="-122"/>
                <a:cs typeface="微软雅黑" panose="020B0503020204020204" charset="-122"/>
              </a:rPr>
              <a:t>Tanaka 2010 </a:t>
            </a:r>
            <a:r>
              <a:rPr lang="zh-CN" altLang="en-US">
                <a:latin typeface="微软雅黑" panose="020B0503020204020204" charset="-122"/>
                <a:ea typeface="微软雅黑" panose="020B0503020204020204" charset="-122"/>
                <a:cs typeface="微软雅黑" panose="020B0503020204020204" charset="-122"/>
              </a:rPr>
              <a:t>的</a:t>
            </a:r>
            <a:r>
              <a:rPr lang="en-US" altLang="zh-CN">
                <a:latin typeface="微软雅黑" panose="020B0503020204020204" charset="-122"/>
                <a:ea typeface="微软雅黑" panose="020B0503020204020204" charset="-122"/>
                <a:cs typeface="微软雅黑" panose="020B0503020204020204" charset="-122"/>
              </a:rPr>
              <a:t> Sumatra </a:t>
            </a:r>
            <a:r>
              <a:rPr lang="zh-CN" altLang="en-US">
                <a:latin typeface="微软雅黑" panose="020B0503020204020204" charset="-122"/>
                <a:ea typeface="微软雅黑" panose="020B0503020204020204" charset="-122"/>
                <a:cs typeface="微软雅黑" panose="020B0503020204020204" charset="-122"/>
              </a:rPr>
              <a:t>，以及</a:t>
            </a:r>
            <a:r>
              <a:rPr lang="en-US" altLang="zh-CN">
                <a:latin typeface="微软雅黑" panose="020B0503020204020204" charset="-122"/>
                <a:ea typeface="微软雅黑" panose="020B0503020204020204" charset="-122"/>
                <a:cs typeface="微软雅黑" panose="020B0503020204020204" charset="-122"/>
              </a:rPr>
              <a:t> Tanaka 2012 </a:t>
            </a:r>
            <a:r>
              <a:rPr lang="zh-CN" altLang="en-US">
                <a:latin typeface="微软雅黑" panose="020B0503020204020204" charset="-122"/>
                <a:ea typeface="微软雅黑" panose="020B0503020204020204" charset="-122"/>
                <a:cs typeface="微软雅黑" panose="020B0503020204020204" charset="-122"/>
              </a:rPr>
              <a:t>的</a:t>
            </a:r>
            <a:r>
              <a:rPr lang="en-US" altLang="zh-CN">
                <a:latin typeface="微软雅黑" panose="020B0503020204020204" charset="-122"/>
                <a:ea typeface="微软雅黑" panose="020B0503020204020204" charset="-122"/>
                <a:cs typeface="微软雅黑" panose="020B0503020204020204" charset="-122"/>
              </a:rPr>
              <a:t> Tohoku </a:t>
            </a:r>
            <a:r>
              <a:rPr lang="zh-CN" altLang="en-US">
                <a:latin typeface="微软雅黑" panose="020B0503020204020204" charset="-122"/>
                <a:ea typeface="微软雅黑" panose="020B0503020204020204" charset="-122"/>
                <a:cs typeface="微软雅黑" panose="020B0503020204020204" charset="-122"/>
              </a:rPr>
              <a:t>地震事件的相关图像</a:t>
            </a:r>
            <a:endParaRPr lang="zh-CN" altLang="en-US">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10" name="文本框 9"/>
          <p:cNvSpPr txBox="1"/>
          <p:nvPr/>
        </p:nvSpPr>
        <p:spPr>
          <a:xfrm>
            <a:off x="218440" y="1237615"/>
            <a:ext cx="5877560" cy="706755"/>
          </a:xfrm>
          <a:prstGeom prst="rect">
            <a:avLst/>
          </a:prstGeom>
          <a:ln w="22225" cmpd="sng">
            <a:solidFill>
              <a:schemeClr val="accent5">
                <a:lumMod val="50000"/>
              </a:schemeClr>
            </a:solidFill>
            <a:prstDash val="solid"/>
          </a:ln>
        </p:spPr>
        <p:txBody>
          <a:bodyPr wrap="square">
            <a:spAutoFit/>
          </a:bodyPr>
          <a:p>
            <a:pPr marL="0" indent="0" algn="ctr" defTabSz="266700">
              <a:spcBef>
                <a:spcPts val="300"/>
              </a:spcBef>
              <a:spcAft>
                <a:spcPts val="600"/>
              </a:spcAft>
            </a:pPr>
            <a:r>
              <a:rPr lang="zh-CN" altLang="en-US" sz="2000">
                <a:latin typeface="微软雅黑" panose="020B0503020204020204" charset="-122"/>
                <a:ea typeface="微软雅黑" panose="020B0503020204020204" charset="-122"/>
                <a:cs typeface="Cambria Math" panose="02040503050406030204" charset="0"/>
              </a:rPr>
              <a:t>把类似方法推广到全球</a:t>
            </a:r>
            <a:r>
              <a:rPr lang="en-US" altLang="zh-CN" sz="2000">
                <a:latin typeface="微软雅黑" panose="020B0503020204020204" charset="-122"/>
                <a:ea typeface="微软雅黑" panose="020B0503020204020204" charset="-122"/>
                <a:cs typeface="Cambria Math" panose="02040503050406030204" charset="0"/>
              </a:rPr>
              <a:t> 79 </a:t>
            </a:r>
            <a:r>
              <a:rPr lang="zh-CN" altLang="en-US" sz="2000">
                <a:latin typeface="微软雅黑" panose="020B0503020204020204" charset="-122"/>
                <a:ea typeface="微软雅黑" panose="020B0503020204020204" charset="-122"/>
                <a:cs typeface="Cambria Math" panose="02040503050406030204" charset="0"/>
              </a:rPr>
              <a:t>个</a:t>
            </a:r>
            <a:r>
              <a:rPr lang="en-US" altLang="zh-CN" sz="2000">
                <a:latin typeface="微软雅黑" panose="020B0503020204020204" charset="-122"/>
                <a:ea typeface="微软雅黑" panose="020B0503020204020204" charset="-122"/>
                <a:cs typeface="Cambria Math" panose="02040503050406030204" charset="0"/>
              </a:rPr>
              <a:t> M7.5+ </a:t>
            </a:r>
            <a:r>
              <a:rPr lang="zh-CN" altLang="en-US" sz="2000">
                <a:latin typeface="微软雅黑" panose="020B0503020204020204" charset="-122"/>
                <a:ea typeface="微软雅黑" panose="020B0503020204020204" charset="-122"/>
                <a:cs typeface="Cambria Math" panose="02040503050406030204" charset="0"/>
              </a:rPr>
              <a:t>逆冲型大地震，使用</a:t>
            </a:r>
            <a:r>
              <a:rPr lang="en-US" altLang="zh-CN" sz="2000">
                <a:latin typeface="微软雅黑" panose="020B0503020204020204" charset="-122"/>
                <a:ea typeface="微软雅黑" panose="020B0503020204020204" charset="-122"/>
                <a:cs typeface="Cambria Math" panose="02040503050406030204" charset="0"/>
              </a:rPr>
              <a:t> 3000 </a:t>
            </a:r>
            <a:r>
              <a:rPr lang="zh-CN" altLang="en-US" sz="2000">
                <a:latin typeface="微软雅黑" panose="020B0503020204020204" charset="-122"/>
                <a:ea typeface="微软雅黑" panose="020B0503020204020204" charset="-122"/>
                <a:cs typeface="Cambria Math" panose="02040503050406030204" charset="0"/>
              </a:rPr>
              <a:t>天时间窗和</a:t>
            </a:r>
            <a:r>
              <a:rPr lang="en-US" altLang="zh-CN" sz="2000">
                <a:latin typeface="微软雅黑" panose="020B0503020204020204" charset="-122"/>
                <a:ea typeface="微软雅黑" panose="020B0503020204020204" charset="-122"/>
                <a:cs typeface="Cambria Math" panose="02040503050406030204" charset="0"/>
              </a:rPr>
              <a:t> 500 </a:t>
            </a:r>
            <a:r>
              <a:rPr lang="zh-CN" altLang="en-US" sz="2000">
                <a:latin typeface="微软雅黑" panose="020B0503020204020204" charset="-122"/>
                <a:ea typeface="微软雅黑" panose="020B0503020204020204" charset="-122"/>
                <a:cs typeface="Cambria Math" panose="02040503050406030204" charset="0"/>
              </a:rPr>
              <a:t>天步长来统一检验</a:t>
            </a:r>
            <a:endParaRPr lang="zh-CN" altLang="en-US" sz="2000">
              <a:latin typeface="微软雅黑" panose="020B0503020204020204" charset="-122"/>
              <a:ea typeface="微软雅黑" panose="020B0503020204020204" charset="-122"/>
              <a:cs typeface="Cambria Math" panose="02040503050406030204" charset="0"/>
            </a:endParaRPr>
          </a:p>
        </p:txBody>
      </p:sp>
      <p:sp>
        <p:nvSpPr>
          <p:cNvPr id="4" name="文本框 3"/>
          <p:cNvSpPr txBox="1"/>
          <p:nvPr/>
        </p:nvSpPr>
        <p:spPr>
          <a:xfrm>
            <a:off x="1056005" y="2156460"/>
            <a:ext cx="4064000" cy="1037590"/>
          </a:xfrm>
          <a:prstGeom prst="rect">
            <a:avLst/>
          </a:prstGeom>
        </p:spPr>
        <p:txBody>
          <a:bodyPr wrap="square">
            <a:spAutoFit/>
          </a:bodyPr>
          <a:p>
            <a:pPr marL="0" indent="0" algn="ctr" defTabSz="266700">
              <a:lnSpc>
                <a:spcPct val="150000"/>
              </a:lnSpc>
              <a:spcBef>
                <a:spcPts val="300"/>
              </a:spcBef>
              <a:spcAft>
                <a:spcPts val="600"/>
              </a:spcAft>
            </a:pPr>
            <a:r>
              <a:rPr lang="zh-CN" altLang="en-US" b="1">
                <a:latin typeface="微软雅黑" panose="020B0503020204020204" charset="-122"/>
                <a:ea typeface="微软雅黑" panose="020B0503020204020204" charset="-122"/>
                <a:cs typeface="微软雅黑" panose="020B0503020204020204" charset="-122"/>
              </a:rPr>
              <a:t>结果显示，大多数事件在主震前</a:t>
            </a:r>
            <a:endParaRPr lang="zh-CN" altLang="en-US" b="1">
              <a:latin typeface="微软雅黑" panose="020B0503020204020204" charset="-122"/>
              <a:ea typeface="微软雅黑" panose="020B0503020204020204" charset="-122"/>
              <a:cs typeface="微软雅黑" panose="020B0503020204020204" charset="-122"/>
            </a:endParaRPr>
          </a:p>
          <a:p>
            <a:pPr marL="0" indent="0" algn="ctr" defTabSz="266700">
              <a:lnSpc>
                <a:spcPct val="150000"/>
              </a:lnSpc>
              <a:spcBef>
                <a:spcPts val="300"/>
              </a:spcBef>
              <a:spcAft>
                <a:spcPts val="600"/>
              </a:spcAft>
            </a:pPr>
            <a:r>
              <a:rPr lang="zh-CN" altLang="en-US" b="1">
                <a:solidFill>
                  <a:srgbClr val="FF0000"/>
                </a:solidFill>
                <a:latin typeface="微软雅黑" panose="020B0503020204020204" charset="-122"/>
                <a:ea typeface="微软雅黑" panose="020B0503020204020204" charset="-122"/>
                <a:cs typeface="微软雅黑" panose="020B0503020204020204" charset="-122"/>
              </a:rPr>
              <a:t>并没有出现明确的</a:t>
            </a:r>
            <a:r>
              <a:rPr lang="en-US" altLang="zh-CN" b="1">
                <a:solidFill>
                  <a:srgbClr val="FF0000"/>
                </a:solidFill>
                <a:latin typeface="微软雅黑" panose="020B0503020204020204" charset="-122"/>
                <a:ea typeface="微软雅黑" panose="020B0503020204020204" charset="-122"/>
                <a:cs typeface="微软雅黑" panose="020B0503020204020204" charset="-122"/>
              </a:rPr>
              <a:t> p </a:t>
            </a:r>
            <a:r>
              <a:rPr lang="zh-CN" altLang="en-US" b="1">
                <a:solidFill>
                  <a:srgbClr val="FF0000"/>
                </a:solidFill>
                <a:latin typeface="微软雅黑" panose="020B0503020204020204" charset="-122"/>
                <a:ea typeface="微软雅黑" panose="020B0503020204020204" charset="-122"/>
                <a:cs typeface="微软雅黑" panose="020B0503020204020204" charset="-122"/>
              </a:rPr>
              <a:t>值下降</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nvPicPr>
        <p:blipFill>
          <a:blip r:embed="rId1"/>
          <a:stretch>
            <a:fillRect/>
          </a:stretch>
        </p:blipFill>
        <p:spPr>
          <a:xfrm>
            <a:off x="146685" y="3510280"/>
            <a:ext cx="6431280" cy="3124200"/>
          </a:xfrm>
          <a:prstGeom prst="rect">
            <a:avLst/>
          </a:prstGeom>
        </p:spPr>
      </p:pic>
      <p:pic>
        <p:nvPicPr>
          <p:cNvPr id="9" name="图片 8"/>
          <p:cNvPicPr/>
          <p:nvPr/>
        </p:nvPicPr>
        <p:blipFill>
          <a:blip r:embed="rId2"/>
          <a:stretch>
            <a:fillRect/>
          </a:stretch>
        </p:blipFill>
        <p:spPr>
          <a:xfrm>
            <a:off x="6253480" y="1569085"/>
            <a:ext cx="5727065" cy="4722495"/>
          </a:xfrm>
          <a:prstGeom prst="rect">
            <a:avLst/>
          </a:prstGeom>
        </p:spPr>
      </p:pic>
    </p:spTree>
    <p:custDataLst>
      <p:tags r:id="rId3"/>
    </p:custData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3.</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微软雅黑" panose="020B0503020204020204" charset="-122"/>
                <a:ea typeface="微软雅黑" panose="020B0503020204020204" charset="-122"/>
                <a:cs typeface="微软雅黑" panose="020B0503020204020204" charset="-122"/>
                <a:sym typeface="+mn-ea"/>
              </a:rPr>
              <a:t>文献回顾与复现检验</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11" name="图片 10"/>
          <p:cNvPicPr/>
          <p:nvPr/>
        </p:nvPicPr>
        <p:blipFill>
          <a:blip r:embed="rId1"/>
          <a:stretch>
            <a:fillRect/>
          </a:stretch>
        </p:blipFill>
        <p:spPr>
          <a:xfrm>
            <a:off x="0" y="1080135"/>
            <a:ext cx="3709670" cy="5527040"/>
          </a:xfrm>
          <a:prstGeom prst="rect">
            <a:avLst/>
          </a:prstGeom>
        </p:spPr>
      </p:pic>
      <p:pic>
        <p:nvPicPr>
          <p:cNvPr id="2" name="图片 1"/>
          <p:cNvPicPr/>
          <p:nvPr/>
        </p:nvPicPr>
        <p:blipFill>
          <a:blip r:embed="rId2"/>
          <a:stretch>
            <a:fillRect/>
          </a:stretch>
        </p:blipFill>
        <p:spPr>
          <a:xfrm>
            <a:off x="3766185" y="1040765"/>
            <a:ext cx="3264535" cy="5672455"/>
          </a:xfrm>
          <a:prstGeom prst="rect">
            <a:avLst/>
          </a:prstGeom>
        </p:spPr>
      </p:pic>
      <p:pic>
        <p:nvPicPr>
          <p:cNvPr id="3" name="图片 2"/>
          <p:cNvPicPr/>
          <p:nvPr/>
        </p:nvPicPr>
        <p:blipFill>
          <a:blip r:embed="rId3"/>
          <a:stretch>
            <a:fillRect/>
          </a:stretch>
        </p:blipFill>
        <p:spPr>
          <a:xfrm>
            <a:off x="7180580" y="1040765"/>
            <a:ext cx="2957830" cy="5778500"/>
          </a:xfrm>
          <a:prstGeom prst="rect">
            <a:avLst/>
          </a:prstGeom>
        </p:spPr>
      </p:pic>
      <p:pic>
        <p:nvPicPr>
          <p:cNvPr id="5" name="图片 4"/>
          <p:cNvPicPr/>
          <p:nvPr/>
        </p:nvPicPr>
        <p:blipFill>
          <a:blip r:embed="rId4"/>
          <a:srcRect r="52212"/>
          <a:stretch>
            <a:fillRect/>
          </a:stretch>
        </p:blipFill>
        <p:spPr>
          <a:xfrm>
            <a:off x="10288270" y="1040765"/>
            <a:ext cx="1644650" cy="3199130"/>
          </a:xfrm>
          <a:prstGeom prst="rect">
            <a:avLst/>
          </a:prstGeom>
        </p:spPr>
      </p:pic>
      <p:pic>
        <p:nvPicPr>
          <p:cNvPr id="8" name="图片 7"/>
          <p:cNvPicPr/>
          <p:nvPr/>
        </p:nvPicPr>
        <p:blipFill>
          <a:blip r:embed="rId4"/>
          <a:srcRect l="48378" t="-3315" r="3834" b="21715"/>
          <a:stretch>
            <a:fillRect/>
          </a:stretch>
        </p:blipFill>
        <p:spPr>
          <a:xfrm>
            <a:off x="10237470" y="4102735"/>
            <a:ext cx="1644650" cy="2610485"/>
          </a:xfrm>
          <a:prstGeom prst="rect">
            <a:avLst/>
          </a:prstGeom>
        </p:spPr>
      </p:pic>
      <p:sp>
        <p:nvSpPr>
          <p:cNvPr id="12" name="圆角矩形 11"/>
          <p:cNvSpPr/>
          <p:nvPr/>
        </p:nvSpPr>
        <p:spPr>
          <a:xfrm>
            <a:off x="2838450" y="3001645"/>
            <a:ext cx="6407785" cy="1684020"/>
          </a:xfrm>
          <a:prstGeom prst="roundRect">
            <a:avLst/>
          </a:prstGeom>
          <a:solidFill>
            <a:schemeClr val="accent1">
              <a:alpha val="7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marL="342900" indent="-342900" algn="l">
              <a:lnSpc>
                <a:spcPct val="150000"/>
              </a:lnSpc>
              <a:buFont typeface="+mj-ea"/>
              <a:buAutoNum type="circleNumDbPlain"/>
            </a:pPr>
            <a:r>
              <a:rPr lang="zh-CN" altLang="en-US" b="1">
                <a:latin typeface="微软雅黑" panose="020B0503020204020204" charset="-122"/>
                <a:ea typeface="微软雅黑" panose="020B0503020204020204" charset="-122"/>
                <a:cs typeface="微软雅黑" panose="020B0503020204020204" charset="-122"/>
              </a:rPr>
              <a:t>少数地震显示</a:t>
            </a:r>
            <a:r>
              <a:rPr lang="en-US" altLang="zh-CN" b="1">
                <a:latin typeface="微软雅黑" panose="020B0503020204020204" charset="-122"/>
                <a:ea typeface="微软雅黑" panose="020B0503020204020204" charset="-122"/>
                <a:cs typeface="微软雅黑" panose="020B0503020204020204" charset="-122"/>
              </a:rPr>
              <a:t>p</a:t>
            </a:r>
            <a:r>
              <a:rPr lang="zh-CN" altLang="en-US" b="1">
                <a:latin typeface="微软雅黑" panose="020B0503020204020204" charset="-122"/>
                <a:ea typeface="微软雅黑" panose="020B0503020204020204" charset="-122"/>
                <a:cs typeface="微软雅黑" panose="020B0503020204020204" charset="-122"/>
              </a:rPr>
              <a:t>值先行下降</a:t>
            </a:r>
            <a:r>
              <a:rPr lang="en-US" altLang="zh-CN" b="1">
                <a:latin typeface="微软雅黑" panose="020B0503020204020204" charset="-122"/>
                <a:ea typeface="微软雅黑" panose="020B0503020204020204" charset="-122"/>
                <a:cs typeface="微软雅黑" panose="020B0503020204020204" charset="-122"/>
              </a:rPr>
              <a:t>,“</a:t>
            </a:r>
            <a:r>
              <a:rPr lang="zh-CN" altLang="en-US" b="1">
                <a:latin typeface="微软雅黑" panose="020B0503020204020204" charset="-122"/>
                <a:ea typeface="微软雅黑" panose="020B0503020204020204" charset="-122"/>
                <a:cs typeface="微软雅黑" panose="020B0503020204020204" charset="-122"/>
              </a:rPr>
              <a:t>前兆型</a:t>
            </a:r>
            <a:r>
              <a:rPr lang="en-US" altLang="zh-CN" b="1">
                <a:latin typeface="微软雅黑" panose="020B0503020204020204" charset="-122"/>
                <a:ea typeface="微软雅黑" panose="020B0503020204020204" charset="-122"/>
                <a:cs typeface="微软雅黑" panose="020B0503020204020204" charset="-122"/>
              </a:rPr>
              <a:t>”</a:t>
            </a:r>
            <a:r>
              <a:rPr lang="zh-CN" altLang="en-US" b="1">
                <a:latin typeface="微软雅黑" panose="020B0503020204020204" charset="-122"/>
                <a:ea typeface="微软雅黑" panose="020B0503020204020204" charset="-122"/>
                <a:cs typeface="微软雅黑" panose="020B0503020204020204" charset="-122"/>
              </a:rPr>
              <a:t>的案例只有</a:t>
            </a:r>
            <a:r>
              <a:rPr lang="en-US" altLang="zh-CN" b="1">
                <a:latin typeface="微软雅黑" panose="020B0503020204020204" charset="-122"/>
                <a:ea typeface="微软雅黑" panose="020B0503020204020204" charset="-122"/>
                <a:cs typeface="微软雅黑" panose="020B0503020204020204" charset="-122"/>
              </a:rPr>
              <a:t> 3 </a:t>
            </a:r>
            <a:r>
              <a:rPr lang="zh-CN" altLang="en-US" b="1">
                <a:latin typeface="微软雅黑" panose="020B0503020204020204" charset="-122"/>
                <a:ea typeface="微软雅黑" panose="020B0503020204020204" charset="-122"/>
                <a:cs typeface="微软雅黑" panose="020B0503020204020204" charset="-122"/>
              </a:rPr>
              <a:t>个；</a:t>
            </a:r>
            <a:endParaRPr lang="zh-CN" altLang="en-US" b="1">
              <a:latin typeface="微软雅黑" panose="020B0503020204020204" charset="-122"/>
              <a:ea typeface="微软雅黑" panose="020B0503020204020204" charset="-122"/>
              <a:cs typeface="微软雅黑" panose="020B0503020204020204" charset="-122"/>
            </a:endParaRPr>
          </a:p>
          <a:p>
            <a:pPr marL="342900" indent="-342900" algn="l">
              <a:lnSpc>
                <a:spcPct val="150000"/>
              </a:lnSpc>
              <a:buFont typeface="+mj-ea"/>
              <a:buAutoNum type="circleNumDbPlain"/>
            </a:pPr>
            <a:r>
              <a:rPr lang="en-US" altLang="zh-CN" b="1">
                <a:latin typeface="微软雅黑" panose="020B0503020204020204" charset="-122"/>
                <a:ea typeface="微软雅黑" panose="020B0503020204020204" charset="-122"/>
                <a:cs typeface="微软雅黑" panose="020B0503020204020204" charset="-122"/>
                <a:sym typeface="+mn-ea"/>
              </a:rPr>
              <a:t> p </a:t>
            </a:r>
            <a:r>
              <a:rPr lang="zh-CN" altLang="en-US" b="1">
                <a:latin typeface="微软雅黑" panose="020B0503020204020204" charset="-122"/>
                <a:ea typeface="微软雅黑" panose="020B0503020204020204" charset="-122"/>
                <a:cs typeface="微软雅黑" panose="020B0503020204020204" charset="-122"/>
                <a:sym typeface="+mn-ea"/>
              </a:rPr>
              <a:t>值上升的例子比下降的多，</a:t>
            </a:r>
            <a:r>
              <a:rPr lang="en-US" altLang="zh-CN" b="1">
                <a:latin typeface="微软雅黑" panose="020B0503020204020204" charset="-122"/>
                <a:ea typeface="微软雅黑" panose="020B0503020204020204" charset="-122"/>
                <a:cs typeface="微软雅黑" panose="020B0503020204020204" charset="-122"/>
                <a:sym typeface="+mn-ea"/>
              </a:rPr>
              <a:t>36 : 25</a:t>
            </a:r>
            <a:r>
              <a:rPr lang="zh-CN" altLang="en-US" b="1">
                <a:latin typeface="微软雅黑" panose="020B0503020204020204" charset="-122"/>
                <a:ea typeface="微软雅黑" panose="020B0503020204020204" charset="-122"/>
                <a:cs typeface="微软雅黑" panose="020B0503020204020204" charset="-122"/>
                <a:sym typeface="+mn-ea"/>
              </a:rPr>
              <a:t>；</a:t>
            </a:r>
            <a:endParaRPr lang="zh-CN" altLang="en-US" b="1">
              <a:latin typeface="微软雅黑" panose="020B0503020204020204" charset="-122"/>
              <a:ea typeface="微软雅黑" panose="020B0503020204020204" charset="-122"/>
              <a:cs typeface="微软雅黑" panose="020B0503020204020204" charset="-122"/>
            </a:endParaRPr>
          </a:p>
          <a:p>
            <a:pPr marL="342900" indent="-342900" algn="l">
              <a:lnSpc>
                <a:spcPct val="150000"/>
              </a:lnSpc>
              <a:buFont typeface="+mj-ea"/>
              <a:buAutoNum type="circleNumDbPlain"/>
            </a:pPr>
            <a:r>
              <a:rPr lang="zh-CN" altLang="en-US" b="1">
                <a:latin typeface="微软雅黑" panose="020B0503020204020204" charset="-122"/>
                <a:ea typeface="微软雅黑" panose="020B0503020204020204" charset="-122"/>
                <a:cs typeface="微软雅黑" panose="020B0503020204020204" charset="-122"/>
              </a:rPr>
              <a:t>绝大多数地震在主震发生前</a:t>
            </a:r>
            <a:r>
              <a:rPr lang="en-US" altLang="zh-CN" b="1">
                <a:latin typeface="微软雅黑" panose="020B0503020204020204" charset="-122"/>
                <a:ea typeface="微软雅黑" panose="020B0503020204020204" charset="-122"/>
                <a:cs typeface="微软雅黑" panose="020B0503020204020204" charset="-122"/>
              </a:rPr>
              <a:t>p</a:t>
            </a:r>
            <a:r>
              <a:rPr lang="zh-CN" altLang="en-US" b="1">
                <a:latin typeface="微软雅黑" panose="020B0503020204020204" charset="-122"/>
                <a:ea typeface="微软雅黑" panose="020B0503020204020204" charset="-122"/>
                <a:cs typeface="微软雅黑" panose="020B0503020204020204" charset="-122"/>
              </a:rPr>
              <a:t>值并不低或下降。</a:t>
            </a:r>
            <a:endParaRPr lang="en-US" altLang="zh-CN" b="1">
              <a:latin typeface="微软雅黑" panose="020B0503020204020204" charset="-122"/>
              <a:ea typeface="微软雅黑" panose="020B0503020204020204" charset="-122"/>
              <a:cs typeface="微软雅黑" panose="020B0503020204020204" charset="-122"/>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4.</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Arial" panose="020B0604020202020204" pitchFamily="34" charset="0"/>
                <a:ea typeface="黑体" panose="02010609060101010101" pitchFamily="49" charset="-122"/>
                <a:cs typeface="Arial" panose="020B0604020202020204" pitchFamily="34" charset="0"/>
                <a:sym typeface="+mn-ea"/>
              </a:rPr>
              <a:t>小结</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sp>
        <p:nvSpPr>
          <p:cNvPr id="3" name="文本框 2"/>
          <p:cNvSpPr txBox="1"/>
          <p:nvPr/>
        </p:nvSpPr>
        <p:spPr>
          <a:xfrm>
            <a:off x="1761490" y="1424305"/>
            <a:ext cx="9290685" cy="4369435"/>
          </a:xfrm>
          <a:prstGeom prst="rect">
            <a:avLst/>
          </a:prstGeom>
        </p:spPr>
        <p:txBody>
          <a:bodyPr wrap="square">
            <a:spAutoFit/>
          </a:bodyPr>
          <a:p>
            <a:pPr marL="0" indent="0" algn="l" defTabSz="266700">
              <a:lnSpc>
                <a:spcPct val="200000"/>
              </a:lnSpc>
              <a:spcBef>
                <a:spcPts val="300"/>
              </a:spcBef>
              <a:spcAft>
                <a:spcPts val="600"/>
              </a:spcAft>
            </a:pPr>
            <a:r>
              <a:rPr lang="en-US" altLang="zh-CN"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sym typeface="+mn-ea"/>
              </a:rPr>
              <a:t>Bradley, K. &amp; Hubbard, J., 2023-2024</a:t>
            </a:r>
            <a:r>
              <a:rPr lang="zh-CN" altLang="en-US" sz="2400" b="1">
                <a:latin typeface="微软雅黑" panose="020B0503020204020204" charset="-122"/>
                <a:ea typeface="微软雅黑" panose="020B0503020204020204" charset="-122"/>
                <a:cs typeface="微软雅黑" panose="020B0503020204020204" charset="-122"/>
                <a:sym typeface="+mn-ea"/>
              </a:rPr>
              <a:t>的这一系列工作：</a:t>
            </a:r>
            <a:endParaRPr lang="en-US" altLang="zh-CN" sz="2400" b="1">
              <a:latin typeface="微软雅黑" panose="020B0503020204020204" charset="-122"/>
              <a:ea typeface="微软雅黑" panose="020B0503020204020204" charset="-122"/>
              <a:cs typeface="微软雅黑" panose="020B0503020204020204" charset="-122"/>
            </a:endParaRPr>
          </a:p>
          <a:p>
            <a:pPr marL="457200" indent="-457200" algn="l" defTabSz="266700">
              <a:lnSpc>
                <a:spcPct val="200000"/>
              </a:lnSpc>
              <a:spcBef>
                <a:spcPts val="300"/>
              </a:spcBef>
              <a:spcAft>
                <a:spcPts val="600"/>
              </a:spcAft>
              <a:buFont typeface="+mj-ea"/>
              <a:buAutoNum type="circleNumDbPlain"/>
            </a:pPr>
            <a:r>
              <a:rPr lang="zh-CN" altLang="en-US" sz="2000" b="1">
                <a:latin typeface="微软雅黑" panose="020B0503020204020204" charset="-122"/>
                <a:ea typeface="微软雅黑" panose="020B0503020204020204" charset="-122"/>
                <a:cs typeface="微软雅黑" panose="020B0503020204020204" charset="-122"/>
              </a:rPr>
              <a:t>复现了前人</a:t>
            </a:r>
            <a:r>
              <a:rPr lang="en-US" altLang="zh-CN" sz="2000" b="1">
                <a:latin typeface="微软雅黑" panose="020B0503020204020204" charset="-122"/>
                <a:ea typeface="微软雅黑" panose="020B0503020204020204" charset="-122"/>
                <a:cs typeface="微软雅黑" panose="020B0503020204020204" charset="-122"/>
              </a:rPr>
              <a:t>“</a:t>
            </a:r>
            <a:r>
              <a:rPr lang="zh-CN" altLang="en-US" sz="2000" b="1">
                <a:latin typeface="微软雅黑" panose="020B0503020204020204" charset="-122"/>
                <a:ea typeface="微软雅黑" panose="020B0503020204020204" charset="-122"/>
                <a:cs typeface="微软雅黑" panose="020B0503020204020204" charset="-122"/>
              </a:rPr>
              <a:t>个别地震事件可能出现时间序列上的潮汐</a:t>
            </a:r>
            <a:r>
              <a:rPr lang="zh-CN" altLang="en-US" sz="2000" b="1">
                <a:latin typeface="微软雅黑" panose="020B0503020204020204" charset="-122"/>
                <a:ea typeface="微软雅黑" panose="020B0503020204020204" charset="-122"/>
                <a:cs typeface="微软雅黑" panose="020B0503020204020204" charset="-122"/>
                <a:sym typeface="+mn-ea"/>
              </a:rPr>
              <a:t>前兆</a:t>
            </a:r>
            <a:r>
              <a:rPr lang="en-US" altLang="zh-CN" sz="2000" b="1">
                <a:latin typeface="微软雅黑" panose="020B0503020204020204" charset="-122"/>
                <a:ea typeface="微软雅黑" panose="020B0503020204020204" charset="-122"/>
                <a:cs typeface="微软雅黑" panose="020B0503020204020204" charset="-122"/>
              </a:rPr>
              <a:t>”</a:t>
            </a:r>
            <a:r>
              <a:rPr lang="zh-CN" altLang="en-US" sz="2000" b="1">
                <a:latin typeface="微软雅黑" panose="020B0503020204020204" charset="-122"/>
                <a:ea typeface="微软雅黑" panose="020B0503020204020204" charset="-122"/>
                <a:cs typeface="微软雅黑" panose="020B0503020204020204" charset="-122"/>
              </a:rPr>
              <a:t>的</a:t>
            </a:r>
            <a:r>
              <a:rPr lang="zh-CN" altLang="en-US" sz="2000" b="1">
                <a:latin typeface="微软雅黑" panose="020B0503020204020204" charset="-122"/>
                <a:ea typeface="微软雅黑" panose="020B0503020204020204" charset="-122"/>
                <a:cs typeface="微软雅黑" panose="020B0503020204020204" charset="-122"/>
              </a:rPr>
              <a:t>研究</a:t>
            </a:r>
            <a:endParaRPr lang="zh-CN" altLang="en-US" sz="2000" b="1">
              <a:latin typeface="微软雅黑" panose="020B0503020204020204" charset="-122"/>
              <a:ea typeface="微软雅黑" panose="020B0503020204020204" charset="-122"/>
              <a:cs typeface="微软雅黑" panose="020B0503020204020204" charset="-122"/>
            </a:endParaRPr>
          </a:p>
          <a:p>
            <a:pPr marL="457200" indent="-457200" algn="l" defTabSz="266700">
              <a:lnSpc>
                <a:spcPct val="200000"/>
              </a:lnSpc>
              <a:spcBef>
                <a:spcPts val="300"/>
              </a:spcBef>
              <a:spcAft>
                <a:spcPts val="600"/>
              </a:spcAft>
              <a:buFont typeface="+mj-ea"/>
              <a:buAutoNum type="circleNumDbPlain"/>
            </a:pPr>
            <a:r>
              <a:rPr lang="zh-CN" altLang="en-US" sz="2000" b="1">
                <a:latin typeface="微软雅黑" panose="020B0503020204020204" charset="-122"/>
                <a:ea typeface="微软雅黑" panose="020B0503020204020204" charset="-122"/>
                <a:cs typeface="微软雅黑" panose="020B0503020204020204" charset="-122"/>
              </a:rPr>
              <a:t>但否定了</a:t>
            </a:r>
            <a:r>
              <a:rPr lang="en-US" altLang="zh-CN" sz="2000" b="1">
                <a:latin typeface="微软雅黑" panose="020B0503020204020204" charset="-122"/>
                <a:ea typeface="微软雅黑" panose="020B0503020204020204" charset="-122"/>
                <a:cs typeface="微软雅黑" panose="020B0503020204020204" charset="-122"/>
              </a:rPr>
              <a:t>“</a:t>
            </a:r>
            <a:r>
              <a:rPr lang="zh-CN" altLang="en-US" sz="2000" b="1">
                <a:latin typeface="微软雅黑" panose="020B0503020204020204" charset="-122"/>
                <a:ea typeface="微软雅黑" panose="020B0503020204020204" charset="-122"/>
                <a:cs typeface="微软雅黑" panose="020B0503020204020204" charset="-122"/>
              </a:rPr>
              <a:t>这些个例结果能构成一个可推广的预测规律</a:t>
            </a:r>
            <a:r>
              <a:rPr lang="en-US" altLang="zh-CN" sz="2000" b="1">
                <a:latin typeface="微软雅黑" panose="020B0503020204020204" charset="-122"/>
                <a:ea typeface="微软雅黑" panose="020B0503020204020204" charset="-122"/>
                <a:cs typeface="微软雅黑" panose="020B0503020204020204" charset="-122"/>
              </a:rPr>
              <a:t>”</a:t>
            </a:r>
            <a:endParaRPr lang="zh-CN" altLang="en-US" sz="2000" b="1">
              <a:latin typeface="微软雅黑" panose="020B0503020204020204" charset="-122"/>
              <a:ea typeface="微软雅黑" panose="020B0503020204020204" charset="-122"/>
              <a:cs typeface="微软雅黑" panose="020B0503020204020204" charset="-122"/>
            </a:endParaRPr>
          </a:p>
          <a:p>
            <a:pPr marL="457200" indent="-457200" algn="l" defTabSz="266700">
              <a:lnSpc>
                <a:spcPct val="200000"/>
              </a:lnSpc>
              <a:spcBef>
                <a:spcPts val="300"/>
              </a:spcBef>
              <a:spcAft>
                <a:spcPts val="600"/>
              </a:spcAft>
              <a:buFont typeface="+mj-ea"/>
              <a:buAutoNum type="circleNumDbPlain"/>
            </a:pPr>
            <a:r>
              <a:rPr lang="en-US" altLang="zh-CN" sz="2000" b="1">
                <a:latin typeface="微软雅黑" panose="020B0503020204020204" charset="-122"/>
                <a:ea typeface="微软雅黑" panose="020B0503020204020204" charset="-122"/>
                <a:cs typeface="微软雅黑" panose="020B0503020204020204" charset="-122"/>
              </a:rPr>
              <a:t> Wang &amp; Shearer </a:t>
            </a:r>
            <a:r>
              <a:rPr lang="zh-CN" altLang="en-US" sz="2000" b="1">
                <a:latin typeface="微软雅黑" panose="020B0503020204020204" charset="-122"/>
                <a:ea typeface="微软雅黑" panose="020B0503020204020204" charset="-122"/>
                <a:cs typeface="微软雅黑" panose="020B0503020204020204" charset="-122"/>
              </a:rPr>
              <a:t>（</a:t>
            </a:r>
            <a:r>
              <a:rPr lang="en-US" altLang="zh-CN" sz="2000" b="1">
                <a:latin typeface="微软雅黑" panose="020B0503020204020204" charset="-122"/>
                <a:ea typeface="微软雅黑" panose="020B0503020204020204" charset="-122"/>
                <a:cs typeface="微软雅黑" panose="020B0503020204020204" charset="-122"/>
              </a:rPr>
              <a:t>2015</a:t>
            </a:r>
            <a:r>
              <a:rPr lang="zh-CN" altLang="en-US" sz="2000" b="1">
                <a:latin typeface="微软雅黑" panose="020B0503020204020204" charset="-122"/>
                <a:ea typeface="微软雅黑" panose="020B0503020204020204" charset="-122"/>
                <a:cs typeface="微软雅黑" panose="020B0503020204020204" charset="-122"/>
              </a:rPr>
              <a:t>）</a:t>
            </a:r>
            <a:r>
              <a:rPr lang="en-US" altLang="zh-CN" sz="2000" b="1">
                <a:latin typeface="微软雅黑" panose="020B0503020204020204" charset="-122"/>
                <a:ea typeface="微软雅黑" panose="020B0503020204020204" charset="-122"/>
                <a:cs typeface="微软雅黑" panose="020B0503020204020204" charset="-122"/>
              </a:rPr>
              <a:t> </a:t>
            </a:r>
            <a:r>
              <a:rPr lang="zh-CN" altLang="en-US" sz="2000" b="1">
                <a:latin typeface="微软雅黑" panose="020B0503020204020204" charset="-122"/>
                <a:ea typeface="微软雅黑" panose="020B0503020204020204" charset="-122"/>
                <a:cs typeface="微软雅黑" panose="020B0503020204020204" charset="-122"/>
              </a:rPr>
              <a:t>以及</a:t>
            </a:r>
            <a:r>
              <a:rPr lang="en-US" altLang="zh-CN" sz="2000" b="1">
                <a:latin typeface="微软雅黑" panose="020B0503020204020204" charset="-122"/>
                <a:ea typeface="微软雅黑" panose="020B0503020204020204" charset="-122"/>
                <a:cs typeface="微软雅黑" panose="020B0503020204020204" charset="-122"/>
              </a:rPr>
              <a:t> Hirose</a:t>
            </a:r>
            <a:r>
              <a:rPr lang="zh-CN" altLang="en-US" sz="2000" b="1">
                <a:latin typeface="微软雅黑" panose="020B0503020204020204" charset="-122"/>
                <a:ea typeface="微软雅黑" panose="020B0503020204020204" charset="-122"/>
                <a:cs typeface="微软雅黑" panose="020B0503020204020204" charset="-122"/>
              </a:rPr>
              <a:t>（</a:t>
            </a:r>
            <a:r>
              <a:rPr lang="en-US" altLang="zh-CN" sz="2000" b="1">
                <a:latin typeface="微软雅黑" panose="020B0503020204020204" charset="-122"/>
                <a:ea typeface="微软雅黑" panose="020B0503020204020204" charset="-122"/>
                <a:cs typeface="微软雅黑" panose="020B0503020204020204" charset="-122"/>
              </a:rPr>
              <a:t>2022</a:t>
            </a:r>
            <a:r>
              <a:rPr lang="zh-CN" altLang="en-US" sz="2000" b="1">
                <a:latin typeface="微软雅黑" panose="020B0503020204020204" charset="-122"/>
                <a:ea typeface="微软雅黑" panose="020B0503020204020204" charset="-122"/>
                <a:cs typeface="微软雅黑" panose="020B0503020204020204" charset="-122"/>
              </a:rPr>
              <a:t>）等其他团队也</a:t>
            </a:r>
            <a:r>
              <a:rPr lang="zh-CN" altLang="en-US" sz="2000" b="1">
                <a:latin typeface="微软雅黑" panose="020B0503020204020204" charset="-122"/>
                <a:ea typeface="微软雅黑" panose="020B0503020204020204" charset="-122"/>
                <a:cs typeface="微软雅黑" panose="020B0503020204020204" charset="-122"/>
              </a:rPr>
              <a:t>未看到足以支持实际预测的前兆性潮汐信号。</a:t>
            </a:r>
            <a:endParaRPr lang="zh-CN" altLang="en-US" sz="2000" b="1">
              <a:latin typeface="微软雅黑" panose="020B0503020204020204" charset="-122"/>
              <a:ea typeface="微软雅黑" panose="020B0503020204020204" charset="-122"/>
              <a:cs typeface="微软雅黑" panose="020B0503020204020204" charset="-122"/>
            </a:endParaRPr>
          </a:p>
          <a:p>
            <a:pPr marL="457200" indent="-457200" algn="l" defTabSz="266700">
              <a:lnSpc>
                <a:spcPct val="200000"/>
              </a:lnSpc>
              <a:spcBef>
                <a:spcPts val="300"/>
              </a:spcBef>
              <a:spcAft>
                <a:spcPts val="600"/>
              </a:spcAft>
              <a:buFont typeface="+mj-ea"/>
              <a:buAutoNum type="circleNumDbPlain"/>
            </a:pPr>
            <a:r>
              <a:rPr lang="zh-CN" altLang="en-US" sz="2000" b="1">
                <a:latin typeface="微软雅黑" panose="020B0503020204020204" charset="-122"/>
                <a:ea typeface="微软雅黑" panose="020B0503020204020204" charset="-122"/>
                <a:cs typeface="微软雅黑" panose="020B0503020204020204" charset="-122"/>
              </a:rPr>
              <a:t>所以，</a:t>
            </a:r>
            <a:r>
              <a:rPr lang="en-US" altLang="zh-CN" sz="2000" b="1">
                <a:latin typeface="微软雅黑" panose="020B0503020204020204" charset="-122"/>
                <a:ea typeface="微软雅黑" panose="020B0503020204020204" charset="-122"/>
                <a:cs typeface="微软雅黑" panose="020B0503020204020204" charset="-122"/>
              </a:rPr>
              <a:t>postdiction </a:t>
            </a:r>
            <a:r>
              <a:rPr lang="zh-CN" altLang="en-US" sz="2000" b="1">
                <a:latin typeface="微软雅黑" panose="020B0503020204020204" charset="-122"/>
                <a:ea typeface="微软雅黑" panose="020B0503020204020204" charset="-122"/>
                <a:cs typeface="微软雅黑" panose="020B0503020204020204" charset="-122"/>
              </a:rPr>
              <a:t>可以成立，</a:t>
            </a:r>
            <a:r>
              <a:rPr lang="en-US" altLang="zh-CN" sz="2000" b="1">
                <a:latin typeface="微软雅黑" panose="020B0503020204020204" charset="-122"/>
                <a:ea typeface="微软雅黑" panose="020B0503020204020204" charset="-122"/>
                <a:cs typeface="微软雅黑" panose="020B0503020204020204" charset="-122"/>
              </a:rPr>
              <a:t>prediction </a:t>
            </a:r>
            <a:r>
              <a:rPr lang="zh-CN" altLang="en-US" sz="2000" b="1">
                <a:latin typeface="微软雅黑" panose="020B0503020204020204" charset="-122"/>
                <a:ea typeface="微软雅黑" panose="020B0503020204020204" charset="-122"/>
                <a:cs typeface="微软雅黑" panose="020B0503020204020204" charset="-122"/>
              </a:rPr>
              <a:t>目前不成立</a:t>
            </a:r>
            <a:endParaRPr lang="zh-CN" altLang="en-US" sz="2000" b="1">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0" y="-16547"/>
            <a:ext cx="12192000" cy="8815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3600" b="1" dirty="0">
                <a:latin typeface="Arial" panose="020B0604020202020204" pitchFamily="34" charset="0"/>
                <a:ea typeface="黑体" panose="02010609060101010101" pitchFamily="49" charset="-122"/>
                <a:cs typeface="Arial" panose="020B0604020202020204" pitchFamily="34" charset="0"/>
              </a:rPr>
              <a:t>4.</a:t>
            </a:r>
            <a:r>
              <a:rPr kumimoji="1" lang="zh-CN" altLang="en-US" sz="3600" b="1" dirty="0">
                <a:latin typeface="Arial" panose="020B0604020202020204" pitchFamily="34" charset="0"/>
                <a:ea typeface="黑体" panose="02010609060101010101" pitchFamily="49" charset="-122"/>
                <a:cs typeface="Arial" panose="020B0604020202020204" pitchFamily="34" charset="0"/>
              </a:rPr>
              <a:t> 看一下</a:t>
            </a:r>
            <a:r>
              <a:rPr kumimoji="1" lang="zh-CN" altLang="en-US" sz="3600" b="1" dirty="0">
                <a:latin typeface="Arial" panose="020B0604020202020204" pitchFamily="34" charset="0"/>
                <a:ea typeface="黑体" panose="02010609060101010101" pitchFamily="49" charset="-122"/>
                <a:cs typeface="Arial" panose="020B0604020202020204" pitchFamily="34" charset="0"/>
              </a:rPr>
              <a:t>评论区</a:t>
            </a:r>
            <a:endParaRPr kumimoji="1" lang="zh-CN" altLang="en-US" sz="3600" b="1" dirty="0">
              <a:latin typeface="Arial" panose="020B0604020202020204" pitchFamily="34" charset="0"/>
              <a:ea typeface="黑体" panose="02010609060101010101" pitchFamily="49" charset="-122"/>
              <a:cs typeface="Arial" panose="020B0604020202020204" pitchFamily="34" charset="0"/>
            </a:endParaRPr>
          </a:p>
        </p:txBody>
      </p:sp>
      <p:pic>
        <p:nvPicPr>
          <p:cNvPr id="4" name="图片 3"/>
          <p:cNvPicPr>
            <a:picLocks noChangeAspect="1"/>
          </p:cNvPicPr>
          <p:nvPr/>
        </p:nvPicPr>
        <p:blipFill>
          <a:blip r:embed="rId1"/>
          <a:stretch>
            <a:fillRect/>
          </a:stretch>
        </p:blipFill>
        <p:spPr>
          <a:xfrm>
            <a:off x="136525" y="1031240"/>
            <a:ext cx="3837940" cy="3271520"/>
          </a:xfrm>
          <a:prstGeom prst="rect">
            <a:avLst/>
          </a:prstGeom>
        </p:spPr>
      </p:pic>
      <p:pic>
        <p:nvPicPr>
          <p:cNvPr id="5" name="图片 4"/>
          <p:cNvPicPr>
            <a:picLocks noChangeAspect="1"/>
          </p:cNvPicPr>
          <p:nvPr/>
        </p:nvPicPr>
        <p:blipFill>
          <a:blip r:embed="rId2"/>
          <a:srcRect r="45429"/>
          <a:stretch>
            <a:fillRect/>
          </a:stretch>
        </p:blipFill>
        <p:spPr>
          <a:xfrm>
            <a:off x="320040" y="4469130"/>
            <a:ext cx="3729990" cy="2291080"/>
          </a:xfrm>
          <a:prstGeom prst="rect">
            <a:avLst/>
          </a:prstGeom>
        </p:spPr>
      </p:pic>
      <p:pic>
        <p:nvPicPr>
          <p:cNvPr id="6" name="图片 5"/>
          <p:cNvPicPr>
            <a:picLocks noChangeAspect="1"/>
          </p:cNvPicPr>
          <p:nvPr/>
        </p:nvPicPr>
        <p:blipFill>
          <a:blip r:embed="rId3"/>
          <a:stretch>
            <a:fillRect/>
          </a:stretch>
        </p:blipFill>
        <p:spPr>
          <a:xfrm>
            <a:off x="3974465" y="948690"/>
            <a:ext cx="4565650" cy="2159635"/>
          </a:xfrm>
          <a:prstGeom prst="rect">
            <a:avLst/>
          </a:prstGeom>
        </p:spPr>
      </p:pic>
      <p:pic>
        <p:nvPicPr>
          <p:cNvPr id="7" name="图片 6"/>
          <p:cNvPicPr>
            <a:picLocks noChangeAspect="1"/>
          </p:cNvPicPr>
          <p:nvPr/>
        </p:nvPicPr>
        <p:blipFill>
          <a:blip r:embed="rId4"/>
          <a:stretch>
            <a:fillRect/>
          </a:stretch>
        </p:blipFill>
        <p:spPr>
          <a:xfrm>
            <a:off x="4050030" y="3279775"/>
            <a:ext cx="4173855" cy="3541395"/>
          </a:xfrm>
          <a:prstGeom prst="rect">
            <a:avLst/>
          </a:prstGeom>
        </p:spPr>
      </p:pic>
      <p:sp>
        <p:nvSpPr>
          <p:cNvPr id="8" name="文本框 7"/>
          <p:cNvSpPr txBox="1"/>
          <p:nvPr/>
        </p:nvSpPr>
        <p:spPr>
          <a:xfrm>
            <a:off x="8299450" y="2223770"/>
            <a:ext cx="3992245" cy="3297555"/>
          </a:xfrm>
          <a:prstGeom prst="rect">
            <a:avLst/>
          </a:prstGeom>
        </p:spPr>
        <p:txBody>
          <a:bodyPr wrap="square">
            <a:spAutoFit/>
          </a:bodyPr>
          <a:p>
            <a:pPr defTabSz="266700">
              <a:lnSpc>
                <a:spcPct val="200000"/>
              </a:lnSpc>
              <a:spcAft>
                <a:spcPts val="1000"/>
              </a:spcAft>
            </a:pPr>
            <a:r>
              <a:rPr lang="zh-CN" altLang="en-US" sz="2000" b="1">
                <a:latin typeface="微软雅黑" panose="020B0503020204020204" charset="-122"/>
                <a:ea typeface="微软雅黑" panose="020B0503020204020204" charset="-122"/>
                <a:cs typeface="微软雅黑" panose="020B0503020204020204" charset="-122"/>
              </a:rPr>
              <a:t>潮汐也许能帮助我们理解某些接近失稳的断层，但目前还不足以帮助我们可靠地预警大地震。</a:t>
            </a:r>
            <a:endParaRPr lang="zh-CN" altLang="en-US" sz="2000" b="1">
              <a:latin typeface="微软雅黑" panose="020B0503020204020204" charset="-122"/>
              <a:ea typeface="微软雅黑" panose="020B0503020204020204" charset="-122"/>
              <a:cs typeface="微软雅黑" panose="020B0503020204020204" charset="-122"/>
            </a:endParaRPr>
          </a:p>
          <a:p>
            <a:pPr defTabSz="266700">
              <a:lnSpc>
                <a:spcPct val="200000"/>
              </a:lnSpc>
              <a:spcAft>
                <a:spcPts val="1000"/>
              </a:spcAft>
            </a:pPr>
            <a:r>
              <a:rPr lang="zh-CN" altLang="en-US" sz="2000" b="1">
                <a:latin typeface="微软雅黑" panose="020B0503020204020204" charset="-122"/>
                <a:ea typeface="微软雅黑" panose="020B0503020204020204" charset="-122"/>
                <a:cs typeface="微软雅黑" panose="020B0503020204020204" charset="-122"/>
              </a:rPr>
              <a:t>这个结论不算惊艳，但它更接近 以上</a:t>
            </a:r>
            <a:r>
              <a:rPr lang="zh-CN" altLang="en-US" sz="2000" b="1">
                <a:latin typeface="微软雅黑" panose="020B0503020204020204" charset="-122"/>
                <a:ea typeface="微软雅黑" panose="020B0503020204020204" charset="-122"/>
                <a:cs typeface="微软雅黑" panose="020B0503020204020204" charset="-122"/>
              </a:rPr>
              <a:t>材料共同支持的证据范围。</a:t>
            </a:r>
            <a:endParaRPr lang="zh-CN" altLang="en-US" sz="2000" b="1">
              <a:latin typeface="微软雅黑" panose="020B0503020204020204" charset="-122"/>
              <a:ea typeface="微软雅黑" panose="020B0503020204020204" charset="-122"/>
              <a:cs typeface="微软雅黑" panose="020B0503020204020204" charset="-122"/>
            </a:endParaRPr>
          </a:p>
        </p:txBody>
      </p:sp>
    </p:spTree>
    <p:custDataLst>
      <p:tags r:id="rId5"/>
    </p:custDataLst>
  </p:cSld>
  <p:clrMapOvr>
    <a:masterClrMapping/>
  </p:clrMapOvr>
  <p:transition/>
</p:sld>
</file>

<file path=ppt/tags/tag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spAutoFit/>
      </a:bodyPr>
      <a:lstStyle>
        <a:defPPr marL="0" indent="0" algn="ctr" defTabSz="266700">
          <a:spcBef>
            <a:spcPts val="300"/>
          </a:spcBef>
          <a:spcAft>
            <a:spcPts val="600"/>
          </a:spcAft>
          <a:defRPr lang="en-US" altLang="zh-CN" sz="1600">
            <a:latin typeface="Cambria Math" panose="02040503050406030204" charset="0"/>
            <a:ea typeface="等线" panose="02010600030101010101" charset="-122"/>
            <a:cs typeface="Cambria Math" panose="02040503050406030204" charset="0"/>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4175</Words>
  <Application>WPS 演示</Application>
  <PresentationFormat>宽屏</PresentationFormat>
  <Paragraphs>220</Paragraphs>
  <Slides>27</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27</vt:i4>
      </vt:variant>
    </vt:vector>
  </HeadingPairs>
  <TitlesOfParts>
    <vt:vector size="37" baseType="lpstr">
      <vt:lpstr>Arial</vt:lpstr>
      <vt:lpstr>宋体</vt:lpstr>
      <vt:lpstr>Wingdings</vt:lpstr>
      <vt:lpstr>Cambria Math</vt:lpstr>
      <vt:lpstr>等线</vt:lpstr>
      <vt:lpstr>微软雅黑</vt:lpstr>
      <vt:lpstr>黑体</vt:lpstr>
      <vt:lpstr>Arial Unicode MS</vt:lpstr>
      <vt:lpstr>Calibri</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Yang Hu</dc:creator>
  <cp:lastModifiedBy>胡扬</cp:lastModifiedBy>
  <cp:revision>430</cp:revision>
  <dcterms:created xsi:type="dcterms:W3CDTF">2023-08-09T12:44:00Z</dcterms:created>
  <dcterms:modified xsi:type="dcterms:W3CDTF">2026-04-09T10:34:14Z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676F52D451C3480EAD23EEC3F1270BA4_12</vt:lpwstr>
  </property>
</Properties>
</file>