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5" r:id="rId2"/>
  </p:sldMasterIdLst>
  <p:notesMasterIdLst>
    <p:notesMasterId r:id="rId14"/>
  </p:notesMasterIdLst>
  <p:handoutMasterIdLst>
    <p:handoutMasterId r:id="rId15"/>
  </p:handoutMasterIdLst>
  <p:sldIdLst>
    <p:sldId id="258" r:id="rId3"/>
    <p:sldId id="327" r:id="rId4"/>
    <p:sldId id="589" r:id="rId5"/>
    <p:sldId id="626" r:id="rId6"/>
    <p:sldId id="627" r:id="rId7"/>
    <p:sldId id="625" r:id="rId8"/>
    <p:sldId id="629" r:id="rId9"/>
    <p:sldId id="628" r:id="rId10"/>
    <p:sldId id="631" r:id="rId11"/>
    <p:sldId id="630" r:id="rId12"/>
    <p:sldId id="284" r:id="rId13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marL="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orient="horz" pos="1660" userDrawn="1">
          <p15:clr>
            <a:srgbClr val="A4A3A4"/>
          </p15:clr>
        </p15:guide>
        <p15:guide id="3" orient="horz" pos="2214" userDrawn="1">
          <p15:clr>
            <a:srgbClr val="A4A3A4"/>
          </p15:clr>
        </p15:guide>
        <p15:guide id="4" orient="horz" pos="1859" userDrawn="1">
          <p15:clr>
            <a:srgbClr val="A4A3A4"/>
          </p15:clr>
        </p15:guide>
        <p15:guide id="5" pos="3821" userDrawn="1">
          <p15:clr>
            <a:srgbClr val="A4A3A4"/>
          </p15:clr>
        </p15:guide>
        <p15:guide id="6" pos="2881" userDrawn="1">
          <p15:clr>
            <a:srgbClr val="A4A3A4"/>
          </p15:clr>
        </p15:guide>
        <p15:guide id="7" pos="5154" userDrawn="1">
          <p15:clr>
            <a:srgbClr val="A4A3A4"/>
          </p15:clr>
        </p15:guide>
        <p15:guide id="8" pos="54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5"/>
    <a:srgbClr val="071F65"/>
    <a:srgbClr val="253373"/>
    <a:srgbClr val="454545"/>
    <a:srgbClr val="F39700"/>
    <a:srgbClr val="909090"/>
    <a:srgbClr val="FF8607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41" autoAdjust="0"/>
    <p:restoredTop sz="90875" autoAdjust="0"/>
  </p:normalViewPr>
  <p:slideViewPr>
    <p:cSldViewPr snapToGrid="0" snapToObjects="1" showGuides="1">
      <p:cViewPr varScale="1">
        <p:scale>
          <a:sx n="122" d="100"/>
          <a:sy n="122" d="100"/>
        </p:scale>
        <p:origin x="856" y="60"/>
      </p:cViewPr>
      <p:guideLst>
        <p:guide orient="horz" pos="2152"/>
        <p:guide orient="horz" pos="1660"/>
        <p:guide orient="horz" pos="2214"/>
        <p:guide orient="horz" pos="1859"/>
        <p:guide pos="3821"/>
        <p:guide pos="2881"/>
        <p:guide pos="5154"/>
        <p:guide pos="54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18F8A-74B5-9148-A891-627592061A38}" type="datetimeFigureOut">
              <a:rPr kumimoji="1" lang="zh-CN" altLang="en-US" smtClean="0"/>
              <a:t>2026/4/9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768D9-5829-CA4C-800C-5932EF9830F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6ACD6-F780-4A47-B5D9-D292A4BD6F81}" type="datetimeFigureOut">
              <a:rPr kumimoji="1" lang="zh-CN" altLang="en-US" smtClean="0"/>
              <a:t>2026/4/9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2715C-60D8-4442-95C1-470452B8606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近年来机器学习带来了新希望，但也带来了新风险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模型可能学到的是数据里的噪音，而不是物理规律。所以，当有人声称“我成功了”，我们必须严格检验。这就是今天这个案例的背景。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近年来机器学习带来了新希望，但也带来了新风险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模型可能学到的是数据里的噪音，而不是物理规律。所以，当有人声称“我成功了”，我们必须严格检验。这就是今天这个案例的背景。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4140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原论文研究了两次大地震，用机器学习模型输出一个叫</a:t>
            </a:r>
            <a:r>
              <a:rPr lang="en-US" altLang="zh-CN" sz="9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P_un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的分数。</a:t>
            </a:r>
            <a:r>
              <a:rPr lang="en-US" altLang="zh-CN" sz="9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P_un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就是模型算出来的一个分数，代表‘未来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天内会发生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6.4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级以上地震的可能性’。他们发现在地震前的几周到几个月，这个分数明显升高了。所以他们声称，低震级地震活动可以预警大地震。但这个结论经得起检验吗？接下来我们看反驳方做了什么。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8519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纵轴就是发生概率，横轴代表时间天数，上图是</a:t>
            </a:r>
            <a:r>
              <a:rPr lang="en-US" altLang="zh-CN" dirty="0" smtClean="0"/>
              <a:t>19</a:t>
            </a:r>
            <a:r>
              <a:rPr lang="zh-CN" altLang="en-US" dirty="0" smtClean="0"/>
              <a:t>年加州发生的地震序列包含一次</a:t>
            </a:r>
            <a:r>
              <a:rPr lang="en-US" altLang="zh-CN" dirty="0" smtClean="0"/>
              <a:t>6.4</a:t>
            </a:r>
            <a:r>
              <a:rPr lang="zh-CN" altLang="en-US" dirty="0" smtClean="0"/>
              <a:t>级前震和</a:t>
            </a:r>
            <a:r>
              <a:rPr lang="en-US" altLang="zh-CN" dirty="0" smtClean="0"/>
              <a:t>7.1</a:t>
            </a:r>
            <a:r>
              <a:rPr lang="zh-CN" altLang="en-US" dirty="0" smtClean="0"/>
              <a:t>级主震，下图是</a:t>
            </a:r>
            <a:r>
              <a:rPr lang="en-US" altLang="zh-CN" dirty="0" smtClean="0"/>
              <a:t>18</a:t>
            </a:r>
            <a:r>
              <a:rPr lang="zh-CN" altLang="en-US" dirty="0" smtClean="0"/>
              <a:t>年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阿拉斯加州发生的一次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7.1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级大地震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5530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反驳方重新去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USGS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官网下载了最新的地震目录。官方会删除错误记录、补充新数据。可以看到左右图片说地震事件总数量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同，结果用最新目录一跑，阿拉斯加那个地震的预测信号完全消失了。他们查了一下原因，发现原论文用的旧目录里，包含了一批后来被删除的事件，有的根本不是地震，是采石爆破。这说明阿拉斯加的所谓“前兆”，其实是数据垃圾，不是物理信号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2906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反驳方做了第三步检验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专门针对加州。加州地震附近有一个叫</a:t>
            </a:r>
            <a:r>
              <a:rPr lang="en-US" altLang="zh-CN" sz="9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Coso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的火山带，那里经常发生小震群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的是火山自己活动，有的是地热电站诱发的。他们做了一个操作：把这些火山区域的小地震从数据里拿掉，再跑一遍模型。结果预测信号也消失了。这说明模型实际上是在识别“火山在活动”，而不是“大地震要来了”。火山地震群不代表大地震前兆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0900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他们找了阿拉斯加和加州另外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次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6.2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级以上的大地震，时间从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年到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2023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年。结果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一次都没成功。这就是机器学习里面的过拟合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模型记住了那两个地震的偶然特征，但没有学会真正的物理规律。</a:t>
            </a:r>
            <a:endParaRPr lang="zh-CN" altLang="en-US" sz="9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882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他们找了阿拉斯加和加州另外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次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6.2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级以上的大地震，时间从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2015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年到 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2023 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年。结果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一次都没成功。这就是机器学习里面的过拟合</a:t>
            </a:r>
            <a:r>
              <a:rPr lang="en-US" altLang="zh-CN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9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模型记住了那两个地震的偶然特征，但没有学会真正的物理规律。</a:t>
            </a:r>
            <a:endParaRPr lang="zh-CN" altLang="en-US" sz="9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73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918B1B-A1A9-4F4D-9F8A-30A0BACFB0A3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8136860" y="4786900"/>
            <a:ext cx="820283" cy="276999"/>
          </a:xfrm>
          <a:prstGeom prst="rect">
            <a:avLst/>
          </a:prstGeom>
        </p:spPr>
        <p:txBody>
          <a:bodyPr lIns="68580" tIns="34290" rIns="68580" bIns="34290"/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fld id="{2EEF1883-7A0E-4F66-9932-E581691AD397}" type="slidenum"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628650" y="1369219"/>
            <a:ext cx="78867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2FEDF6F5-10D2-4F98-9AAF-CD6FA471114D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fld id="{96C6F993-01A1-48F0-821F-5EAB4E5A09B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8811-64A3-4468-A0FD-47C3F5499E0E}" type="datetimeFigureOut">
              <a:rPr lang="zh-CN" altLang="en-US" smtClean="0"/>
              <a:t>2026/4/9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9C8D2-B212-4DBD-9E22-37E191FF31C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/>
              <a:t>STATE COLLEGE UNIVERSITY</a:t>
            </a:r>
            <a:endParaRPr kumimoji="1" lang="zh-CN" altLang="en-US" dirty="0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A680B-B80A-2545-AB30-B9870FE9052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p:transition spd="slow" advClick="0" advTm="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DD54-2E23-43F6-9E5C-7D76E7162085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78C7-495D-4A59-9850-574075BC067D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DC37-3117-4686-8757-2A8E52C8AEA0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3BFBF-EC2D-406C-811C-C042EB16C0BF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71F22-1117-4E6C-9945-2EB9379BE068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51B9C-1378-4832-9860-D33A4D126BA6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6249-C898-4C09-9740-0712B38B3F94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ABD7-E99F-4341-BF9B-21415130276F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8008-E9C9-4AB5-B9BB-1E95A0AF83DC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F8E9-7D67-4EB1-8051-B5E75E370D28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D2F9D-6679-4E49-BA68-6395C38AD2F3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rgbClr val="071F65"/>
          </a:solidFill>
          <a:effectLst/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67970" indent="-267970" algn="just" defTabSz="685800" rtl="0" eaLnBrk="1" latinLnBrk="0" hangingPunct="1">
        <a:lnSpc>
          <a:spcPct val="110000"/>
        </a:lnSpc>
        <a:spcBef>
          <a:spcPts val="1350"/>
        </a:spcBef>
        <a:spcAft>
          <a:spcPts val="0"/>
        </a:spcAft>
        <a:buClr>
          <a:schemeClr val="accent2">
            <a:lumMod val="75000"/>
          </a:schemeClr>
        </a:buClr>
        <a:buSzPct val="70000"/>
        <a:buFont typeface="Wingdings 2" panose="05020102010507070707" pitchFamily="18" charset="2"/>
        <a:buChar char=""/>
        <a:defRPr sz="1500" kern="1200" baseline="0">
          <a:solidFill>
            <a:srgbClr val="071F65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267970" indent="-267970" algn="just" defTabSz="685800" rtl="0" eaLnBrk="1" latinLnBrk="0" hangingPunct="1">
        <a:lnSpc>
          <a:spcPct val="130000"/>
        </a:lnSpc>
        <a:spcBef>
          <a:spcPts val="0"/>
        </a:spcBef>
        <a:spcAft>
          <a:spcPts val="45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200" kern="1200" baseline="0">
          <a:solidFill>
            <a:srgbClr val="071F65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D3DE3-0F54-4E14-94E0-E87E7D68CA50}" type="datetime1">
              <a:rPr lang="en-US" altLang="zh-CN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62FAB-F99A-AB4E-BCD3-FB5A1BF3E8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94391"/>
            <a:ext cx="9144000" cy="1311564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kumimoji="1" lang="en-US" altLang="zh-CN" sz="2800" b="1" dirty="0" smtClean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Girona </a:t>
            </a:r>
            <a:r>
              <a:rPr kumimoji="1"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&amp; </a:t>
            </a:r>
            <a:r>
              <a:rPr kumimoji="1" lang="en-US" altLang="zh-CN" sz="2800" b="1" dirty="0" err="1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Drymoni</a:t>
            </a:r>
            <a:r>
              <a:rPr kumimoji="1"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(2024) </a:t>
            </a:r>
            <a:r>
              <a:rPr kumimoji="1" lang="zh-CN" altLang="en-US" sz="28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的机器学习地震预测研究</a:t>
            </a:r>
          </a:p>
          <a:p>
            <a:pPr algn="ctr" defTabSz="685800"/>
            <a:r>
              <a:rPr kumimoji="1"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——</a:t>
            </a:r>
            <a:r>
              <a:rPr kumimoji="1" lang="zh-CN" altLang="en-US" sz="2800" b="1" dirty="0">
                <a:solidFill>
                  <a:prstClr val="white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复现与质疑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8" y="162000"/>
            <a:ext cx="1975909" cy="62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24515" y="2986431"/>
            <a:ext cx="2694969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报告人：苗雨 </a:t>
            </a:r>
            <a:endParaRPr lang="en-US" altLang="zh-CN" sz="2100" dirty="0" smtClean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defTabSz="685800">
              <a:lnSpc>
                <a:spcPct val="150000"/>
              </a:lnSpc>
            </a:pPr>
            <a:r>
              <a:rPr lang="zh-CN" altLang="en-US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日期：</a:t>
            </a:r>
            <a:r>
              <a:rPr lang="en-US" altLang="zh-CN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2026</a:t>
            </a:r>
            <a:r>
              <a:rPr lang="zh-CN" altLang="en-US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2100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</a:t>
            </a:r>
            <a:endParaRPr lang="en-US" altLang="zh-CN" sz="2100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8105" y="1002717"/>
            <a:ext cx="6714990" cy="2208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250"/>
              </a:spcAft>
            </a:pPr>
            <a:r>
              <a:rPr lang="en-US" altLang="zh-CN" sz="20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.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背景</a:t>
            </a:r>
          </a:p>
          <a:p>
            <a:pPr>
              <a:spcAft>
                <a:spcPts val="2250"/>
              </a:spcAft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原论文的核心主张</a:t>
            </a:r>
          </a:p>
          <a:p>
            <a:pPr>
              <a:spcAft>
                <a:spcPts val="2250"/>
              </a:spcAft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3. 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反驳方的四步检验</a:t>
            </a:r>
          </a:p>
          <a:p>
            <a:pPr>
              <a:spcAft>
                <a:spcPts val="2250"/>
              </a:spcAft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4. </a:t>
            </a:r>
            <a:r>
              <a:rPr lang="zh-CN" altLang="en-US" sz="20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结论与讨论</a:t>
            </a:r>
            <a:endParaRPr lang="zh-CN" altLang="en-US" sz="20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31"/>
            <a:ext cx="2078184" cy="5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199" b="1" dirty="0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1BA2D19-2B5F-31EC-BC3B-260B2C96841F}"/>
              </a:ext>
            </a:extLst>
          </p:cNvPr>
          <p:cNvSpPr/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A2C5CD5-2368-E72E-0462-168A25228DCB}"/>
              </a:ext>
            </a:extLst>
          </p:cNvPr>
          <p:cNvSpPr txBox="1"/>
          <p:nvPr/>
        </p:nvSpPr>
        <p:spPr>
          <a:xfrm>
            <a:off x="0" y="-12095"/>
            <a:ext cx="4652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目    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DD06D6E-463C-D47F-E86E-063DE9ED94E8}"/>
              </a:ext>
            </a:extLst>
          </p:cNvPr>
          <p:cNvSpPr txBox="1"/>
          <p:nvPr/>
        </p:nvSpPr>
        <p:spPr>
          <a:xfrm>
            <a:off x="8853536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背景</a:t>
            </a:r>
            <a:r>
              <a:rPr lang="zh-CN" altLang="en-US" sz="2000" b="1" noProof="0" dirty="0">
                <a:solidFill>
                  <a:schemeClr val="bg1"/>
                </a:solidFill>
                <a:latin typeface="Arial" panose="020B0604020202020204" pitchFamily="34" charset="0"/>
              </a:rPr>
              <a:t>：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地震预测难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7038" y="1039489"/>
            <a:ext cx="8279473" cy="2316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地震预测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为什么是百年难题？</a:t>
            </a:r>
          </a:p>
          <a:p>
            <a:pPr lvl="0" algn="just">
              <a:lnSpc>
                <a:spcPct val="150000"/>
              </a:lnSpc>
              <a:defRPr/>
            </a:pPr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大地震发生频率极低（一个地区几十年到百年一次）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难以找到稳定重复的前兆信号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机器学习可能学到“噪音”而非“规律”</a:t>
            </a:r>
          </a:p>
          <a:p>
            <a:pPr lvl="0" algn="just">
              <a:lnSpc>
                <a:spcPct val="150000"/>
              </a:lnSpc>
              <a:defRPr/>
            </a:pPr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 任何“成功”的声明，都必须被独立检验。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53535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+mn-ea"/>
              </a:rPr>
              <a:t>3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6775" y="1765935"/>
            <a:ext cx="112395" cy="102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8753"/>
    </mc:Choice>
    <mc:Fallback xmlns="">
      <p:transition advTm="7875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lvl="0"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原论文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主张：低震级地震活动可以预警大地震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53535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4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6775" y="1765935"/>
            <a:ext cx="112395" cy="102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31" y="528112"/>
            <a:ext cx="5054082" cy="427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5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8753"/>
    </mc:Choice>
    <mc:Fallback xmlns="">
      <p:transition advTm="7875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lvl="0"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原论文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主张：低震级地震活动可以预警大地震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53536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5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76775" y="1765935"/>
            <a:ext cx="112395" cy="102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00462" y="766658"/>
            <a:ext cx="316236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地震：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2018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阿拉斯加 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Anchorage  M7.1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2019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加州 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Ridgecrest      M7.1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（含 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M6.4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前震）</a:t>
            </a:r>
          </a:p>
          <a:p>
            <a:pPr lvl="0" algn="just">
              <a:lnSpc>
                <a:spcPct val="150000"/>
              </a:lnSpc>
              <a:defRPr/>
            </a:pP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方法：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输入：低震级地震目录（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M1-6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工具：机器学习（随机森林）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输出：</a:t>
            </a:r>
            <a:r>
              <a:rPr lang="en-US" altLang="zh-CN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P_un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= 30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天内 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M6.4+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地震概率</a:t>
            </a:r>
          </a:p>
          <a:p>
            <a:pPr lvl="0" algn="just">
              <a:lnSpc>
                <a:spcPct val="150000"/>
              </a:lnSpc>
              <a:defRPr/>
            </a:pP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震前数周至数月，</a:t>
            </a:r>
            <a:r>
              <a:rPr lang="en-US" altLang="zh-CN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P_un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显著升高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→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低震级地震活动可以预警大地震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31193" y="1651147"/>
            <a:ext cx="386110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但是：</a:t>
            </a:r>
            <a:endParaRPr lang="en-US" altLang="zh-CN" dirty="0" smtClea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实际构建了 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个不同设置的模型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然后挑选了表现最好的一个（</a:t>
            </a: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Scenario 11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）作为最终结果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• → 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这意味着：他们是在“对着答案”挑模型</a:t>
            </a:r>
            <a:endParaRPr lang="en-US" altLang="zh-CN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663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8753"/>
    </mc:Choice>
    <mc:Fallback xmlns="">
      <p:transition advTm="7875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08F916A-16C2-FBF9-FB71-A881195E4749}"/>
              </a:ext>
            </a:extLst>
          </p:cNvPr>
          <p:cNvSpPr/>
          <p:nvPr/>
        </p:nvSpPr>
        <p:spPr>
          <a:xfrm>
            <a:off x="0" y="0"/>
            <a:ext cx="9143365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反驳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方的四步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检验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47738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6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0579" y="629904"/>
            <a:ext cx="817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75000"/>
              </a:lnSpc>
              <a:buFont typeface="+mj-ea"/>
              <a:buAutoNum type="circleNumDbPlain"/>
            </a:pPr>
            <a:r>
              <a:rPr lang="zh-CN" altLang="en-US" sz="1600" dirty="0" smtClean="0">
                <a:latin typeface="+mn-ea"/>
              </a:rPr>
              <a:t>使用原论文数据和模型进行复现</a:t>
            </a:r>
            <a:r>
              <a:rPr lang="en-US" altLang="zh-CN" sz="1600" dirty="0" smtClean="0">
                <a:latin typeface="+mn-ea"/>
              </a:rPr>
              <a:t>——</a:t>
            </a:r>
            <a:r>
              <a:rPr lang="zh-CN" altLang="en-US" sz="1600" dirty="0" smtClean="0">
                <a:latin typeface="+mn-ea"/>
              </a:rPr>
              <a:t>成功了</a:t>
            </a:r>
            <a:endParaRPr lang="zh-CN" altLang="en-US" sz="1600" dirty="0"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189" y="1055745"/>
            <a:ext cx="5724686" cy="3836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6090"/>
    </mc:Choice>
    <mc:Fallback xmlns="">
      <p:transition advClick="0" advTm="3609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08F916A-16C2-FBF9-FB71-A881195E4749}"/>
              </a:ext>
            </a:extLst>
          </p:cNvPr>
          <p:cNvSpPr/>
          <p:nvPr/>
        </p:nvSpPr>
        <p:spPr>
          <a:xfrm>
            <a:off x="0" y="0"/>
            <a:ext cx="9143365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反驳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方的四步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检验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47738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7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0579" y="629904"/>
            <a:ext cx="817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5000"/>
              </a:lnSpc>
            </a:pPr>
            <a:r>
              <a:rPr lang="zh-CN" altLang="en-US" sz="1600" dirty="0" smtClean="0">
                <a:latin typeface="+mn-ea"/>
              </a:rPr>
              <a:t>②  使用更新后的数据再次复现</a:t>
            </a:r>
            <a:r>
              <a:rPr lang="en-US" altLang="zh-CN" sz="1600" dirty="0" smtClean="0">
                <a:latin typeface="+mn-ea"/>
              </a:rPr>
              <a:t>——</a:t>
            </a:r>
            <a:r>
              <a:rPr lang="zh-CN" altLang="en-US" sz="1600" dirty="0" smtClean="0">
                <a:latin typeface="+mn-ea"/>
              </a:rPr>
              <a:t>加州成功，阿拉斯加失败</a:t>
            </a:r>
            <a:endParaRPr lang="zh-CN" altLang="en-US" sz="1600" dirty="0">
              <a:latin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444" y="1072453"/>
            <a:ext cx="5188476" cy="372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5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6090"/>
    </mc:Choice>
    <mc:Fallback xmlns="">
      <p:transition advClick="0" advTm="3609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08F916A-16C2-FBF9-FB71-A881195E4749}"/>
              </a:ext>
            </a:extLst>
          </p:cNvPr>
          <p:cNvSpPr/>
          <p:nvPr/>
        </p:nvSpPr>
        <p:spPr>
          <a:xfrm>
            <a:off x="0" y="0"/>
            <a:ext cx="9143365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反驳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方的四步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检验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47738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8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0579" y="629904"/>
            <a:ext cx="817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5000"/>
              </a:lnSpc>
            </a:pPr>
            <a:r>
              <a:rPr lang="zh-CN" altLang="en-US" sz="1600" dirty="0" smtClean="0">
                <a:latin typeface="+mn-ea"/>
              </a:rPr>
              <a:t>③  剔除火山数据再次复现</a:t>
            </a:r>
            <a:r>
              <a:rPr lang="en-US" altLang="zh-CN" sz="1600" dirty="0" smtClean="0">
                <a:latin typeface="+mn-ea"/>
              </a:rPr>
              <a:t>——</a:t>
            </a:r>
            <a:r>
              <a:rPr lang="zh-CN" altLang="en-US" sz="1600" dirty="0" smtClean="0">
                <a:latin typeface="+mn-ea"/>
              </a:rPr>
              <a:t>加州也失败了</a:t>
            </a:r>
            <a:endParaRPr lang="zh-CN" altLang="en-US" sz="1600" dirty="0"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31" y="1153124"/>
            <a:ext cx="5992277" cy="24008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85237" y="3753993"/>
            <a:ext cx="4573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左侧：移除</a:t>
            </a:r>
            <a:r>
              <a:rPr lang="en-US" altLang="zh-CN" sz="1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Coso</a:t>
            </a:r>
            <a:r>
              <a:rPr lang="en-US" altLang="zh-CN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火山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区（红圈）的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所有小地震	</a:t>
            </a:r>
            <a:r>
              <a:rPr lang="en-US" altLang="zh-CN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P_un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变平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右侧：只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移除 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年的火山地震	</a:t>
            </a:r>
            <a:r>
              <a:rPr lang="en-US" altLang="zh-CN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P_un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也变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964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6090"/>
    </mc:Choice>
    <mc:Fallback xmlns="">
      <p:transition advClick="0" advTm="3609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08F916A-16C2-FBF9-FB71-A881195E4749}"/>
              </a:ext>
            </a:extLst>
          </p:cNvPr>
          <p:cNvSpPr/>
          <p:nvPr/>
        </p:nvSpPr>
        <p:spPr>
          <a:xfrm>
            <a:off x="0" y="0"/>
            <a:ext cx="9143365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结论与讨论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47738" y="4798406"/>
            <a:ext cx="290464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9</a:t>
            </a:r>
            <a:endParaRPr lang="zh-CN" altLang="en-US" sz="1400" dirty="0"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0579" y="629904"/>
            <a:ext cx="8177982" cy="46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5000"/>
              </a:lnSpc>
            </a:pPr>
            <a:r>
              <a:rPr lang="zh-CN" altLang="en-US" sz="1600" dirty="0" smtClean="0">
                <a:latin typeface="+mn-ea"/>
              </a:rPr>
              <a:t>④  扩展检验</a:t>
            </a:r>
            <a:r>
              <a:rPr lang="en-US" altLang="zh-CN" sz="1600" dirty="0" smtClean="0">
                <a:latin typeface="+mn-ea"/>
              </a:rPr>
              <a:t>——</a:t>
            </a:r>
            <a:r>
              <a:rPr lang="zh-CN" altLang="en-US" sz="1600" dirty="0" smtClean="0">
                <a:latin typeface="+mn-ea"/>
              </a:rPr>
              <a:t>全部失败，无一成功</a:t>
            </a:r>
            <a:endParaRPr lang="zh-CN" altLang="en-US" sz="1600" dirty="0"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79" y="1262322"/>
            <a:ext cx="4347729" cy="339403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07403" y="1764780"/>
            <a:ext cx="38611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：阿拉斯加 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次大地震的预测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蓝色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线：</a:t>
            </a:r>
            <a:r>
              <a:rPr lang="en-US" altLang="zh-CN" sz="12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P_un</a:t>
            </a:r>
            <a:r>
              <a:rPr lang="en-US" altLang="zh-CN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随时间变化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粉色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标记：之前更早的大地震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lang="zh-CN" altLang="en-US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唯二两次升高的</a:t>
            </a:r>
            <a:r>
              <a:rPr lang="en-US" altLang="zh-CN" sz="12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P_un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</a:t>
            </a: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发生</a:t>
            </a:r>
            <a:r>
              <a:rPr lang="zh-CN" altLang="en-US" sz="12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在大地震之后，说明它们只是发现了余震</a:t>
            </a:r>
            <a:endParaRPr lang="en-US" altLang="zh-CN" sz="1200" dirty="0" smtClea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637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6090"/>
    </mc:Choice>
    <mc:Fallback xmlns="">
      <p:transition advClick="0" advTm="3609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08F916A-16C2-FBF9-FB71-A881195E4749}"/>
              </a:ext>
            </a:extLst>
          </p:cNvPr>
          <p:cNvSpPr/>
          <p:nvPr/>
        </p:nvSpPr>
        <p:spPr>
          <a:xfrm>
            <a:off x="0" y="0"/>
            <a:ext cx="9143365" cy="39751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46"/>
          <p:cNvSpPr>
            <a:spLocks noChangeArrowheads="1"/>
          </p:cNvSpPr>
          <p:nvPr/>
        </p:nvSpPr>
        <p:spPr bwMode="auto">
          <a:xfrm>
            <a:off x="0" y="0"/>
            <a:ext cx="7032571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反驳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方的四步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检验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47738" y="4798406"/>
            <a:ext cx="396262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latin typeface="+mn-ea"/>
              </a:rPr>
              <a:t>10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5665" y="1046948"/>
            <a:ext cx="628035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200000"/>
              </a:lnSpc>
              <a:defRPr/>
            </a:pPr>
            <a:r>
              <a:rPr lang="zh-CN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  <a:endParaRPr lang="en-US" altLang="zh-CN" sz="1600" dirty="0" smtClea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200000"/>
              </a:lnSpc>
              <a:defRPr/>
            </a:pP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论文声称的“前兆信号”不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成立；该</a:t>
            </a:r>
            <a:r>
              <a:rPr lang="zh-CN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方法不具备预测大地震的</a:t>
            </a:r>
            <a:r>
              <a:rPr lang="zh-CN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  <a:endParaRPr lang="en-US" altLang="zh-CN" sz="16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200000"/>
              </a:lnSpc>
              <a:defRPr/>
            </a:pPr>
            <a:r>
              <a:rPr lang="zh-CN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讨论：</a:t>
            </a:r>
            <a:endParaRPr lang="en-US" altLang="zh-CN" sz="1600" dirty="0" smtClea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200000"/>
              </a:lnSpc>
              <a:defRPr/>
            </a:pPr>
            <a:r>
              <a:rPr lang="zh-CN" altLang="en-US" dirty="0" smtClean="0"/>
              <a:t>原</a:t>
            </a:r>
            <a:r>
              <a:rPr lang="zh-CN" altLang="en-US" dirty="0"/>
              <a:t>论文</a:t>
            </a:r>
            <a:r>
              <a:rPr lang="zh-CN" altLang="en-US" dirty="0" smtClean="0"/>
              <a:t>用“预报（</a:t>
            </a:r>
            <a:r>
              <a:rPr lang="en-US" altLang="zh-CN" dirty="0"/>
              <a:t>Forecast</a:t>
            </a:r>
            <a:r>
              <a:rPr lang="zh-CN" altLang="en-US" dirty="0" smtClean="0"/>
              <a:t>）”这个</a:t>
            </a:r>
            <a:r>
              <a:rPr lang="zh-CN" altLang="en-US" dirty="0"/>
              <a:t>词来描述自己的方法，但实际上</a:t>
            </a:r>
            <a:r>
              <a:rPr lang="zh-CN" altLang="en-US" dirty="0" smtClean="0"/>
              <a:t>是“预测（</a:t>
            </a:r>
            <a:r>
              <a:rPr lang="en-US" altLang="zh-CN" dirty="0"/>
              <a:t>Prediction</a:t>
            </a:r>
            <a:r>
              <a:rPr lang="zh-CN" altLang="en-US" dirty="0" smtClean="0"/>
              <a:t>）”。</a:t>
            </a:r>
            <a:r>
              <a:rPr lang="en-US" altLang="zh-CN" dirty="0" smtClean="0"/>
              <a:t> </a:t>
            </a:r>
            <a:r>
              <a:rPr lang="zh-CN" altLang="en-US" dirty="0" smtClean="0"/>
              <a:t>确定性</a:t>
            </a:r>
            <a:r>
              <a:rPr lang="zh-CN" altLang="en-US" dirty="0"/>
              <a:t>的短临预测可能根本不存在。真正可行的是概率性的长期预报，</a:t>
            </a:r>
            <a:r>
              <a:rPr lang="zh-CN" altLang="en-US" dirty="0" smtClean="0"/>
              <a:t>比如“未来</a:t>
            </a:r>
            <a:r>
              <a:rPr lang="en-US" altLang="zh-CN" dirty="0"/>
              <a:t>10</a:t>
            </a:r>
            <a:r>
              <a:rPr lang="zh-CN" altLang="en-US" dirty="0"/>
              <a:t>年某地区有</a:t>
            </a:r>
            <a:r>
              <a:rPr lang="en-US" altLang="zh-CN" dirty="0"/>
              <a:t>5%</a:t>
            </a:r>
            <a:r>
              <a:rPr lang="zh-CN" altLang="en-US" dirty="0"/>
              <a:t>的概率发生大</a:t>
            </a:r>
            <a:r>
              <a:rPr lang="zh-CN" altLang="en-US" dirty="0" smtClean="0"/>
              <a:t>地震“。</a:t>
            </a:r>
            <a:endParaRPr lang="en-US" altLang="zh-CN" sz="1600" dirty="0" smtClean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942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6090"/>
    </mc:Choice>
    <mc:Fallback xmlns="">
      <p:transition advClick="0" advTm="3609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760197" y="1658062"/>
            <a:ext cx="3851126" cy="90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kumimoji="1" lang="zh-CN" altLang="en-US" sz="4050" b="1" dirty="0" smtClean="0">
                <a:solidFill>
                  <a:prstClr val="black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谢谢大家！</a:t>
            </a:r>
            <a:endParaRPr kumimoji="1" lang="en-US" altLang="zh-CN" sz="4050" b="1" dirty="0">
              <a:solidFill>
                <a:prstClr val="black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8" y="162000"/>
            <a:ext cx="1975909" cy="621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747738" y="4798406"/>
            <a:ext cx="396262" cy="345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 smtClean="0">
                <a:solidFill>
                  <a:prstClr val="black"/>
                </a:solidFill>
                <a:latin typeface="微软雅黑"/>
                <a:ea typeface="微软雅黑"/>
              </a:rPr>
              <a:t>11</a:t>
            </a:r>
            <a:endParaRPr lang="zh-CN" altLang="en-US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c14924e-ab12-4157-95bc-680fbe57235a"/>
  <p:tag name="COMMONDATA" val="eyJoZGlkIjoiYjk4YmJlNzBhYzg3ZDNhOGMxM2IxMTgxYjExNjMzN2QifQ=="/>
</p:tagLst>
</file>

<file path=ppt/theme/theme1.xml><?xml version="1.0" encoding="utf-8"?>
<a:theme xmlns:a="http://schemas.openxmlformats.org/drawingml/2006/main" name="A000120140530A99PPBG">
  <a:themeElements>
    <a:clrScheme name="自定义 95">
      <a:dk1>
        <a:sysClr val="windowText" lastClr="000000"/>
      </a:dk1>
      <a:lt1>
        <a:sysClr val="window" lastClr="FFFFFF"/>
      </a:lt1>
      <a:dk2>
        <a:srgbClr val="3F3F3F"/>
      </a:dk2>
      <a:lt2>
        <a:srgbClr val="E3DED1"/>
      </a:lt2>
      <a:accent1>
        <a:srgbClr val="071F65"/>
      </a:accent1>
      <a:accent2>
        <a:srgbClr val="7F7F7F"/>
      </a:accent2>
      <a:accent3>
        <a:srgbClr val="414456"/>
      </a:accent3>
      <a:accent4>
        <a:srgbClr val="444455"/>
      </a:accent4>
      <a:accent5>
        <a:srgbClr val="444455"/>
      </a:accent5>
      <a:accent6>
        <a:srgbClr val="7F7F7F"/>
      </a:accent6>
      <a:hlink>
        <a:srgbClr val="002060"/>
      </a:hlink>
      <a:folHlink>
        <a:srgbClr val="B26B0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A000120140627A33KPBG</Template>
  <TotalTime>160</TotalTime>
  <Words>1051</Words>
  <Application>Microsoft Office PowerPoint</Application>
  <PresentationFormat>全屏显示(16:9)</PresentationFormat>
  <Paragraphs>75</Paragraphs>
  <Slides>11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Wingdings 2</vt:lpstr>
      <vt:lpstr>等线</vt:lpstr>
      <vt:lpstr>黑体</vt:lpstr>
      <vt:lpstr>宋体</vt:lpstr>
      <vt:lpstr>微软雅黑</vt:lpstr>
      <vt:lpstr>幼圆</vt:lpstr>
      <vt:lpstr>Arial</vt:lpstr>
      <vt:lpstr>Arial Black</vt:lpstr>
      <vt:lpstr>Calibri</vt:lpstr>
      <vt:lpstr>Calibri Light</vt:lpstr>
      <vt:lpstr>Wingdings</vt:lpstr>
      <vt:lpstr>A000120140530A99PPBG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图创网</Manager>
  <Company>图创网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图创网</dc:creator>
  <cp:keywords>图创网</cp:keywords>
  <dc:description>图创网</dc:description>
  <cp:lastModifiedBy>Admin</cp:lastModifiedBy>
  <cp:revision>721</cp:revision>
  <dcterms:created xsi:type="dcterms:W3CDTF">2014-06-03T07:56:00Z</dcterms:created>
  <dcterms:modified xsi:type="dcterms:W3CDTF">2026-04-09T10:35:11Z</dcterms:modified>
  <cp:category>图创网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B0A99CFD7E744C50823A02835F202FA7_12</vt:lpwstr>
  </property>
</Properties>
</file>