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 id="2147483684" r:id="rId2"/>
  </p:sldMasterIdLst>
  <p:notesMasterIdLst>
    <p:notesMasterId r:id="rId17"/>
  </p:notesMasterIdLst>
  <p:sldIdLst>
    <p:sldId id="296" r:id="rId3"/>
    <p:sldId id="266" r:id="rId4"/>
    <p:sldId id="335" r:id="rId5"/>
    <p:sldId id="360" r:id="rId6"/>
    <p:sldId id="359" r:id="rId7"/>
    <p:sldId id="361" r:id="rId8"/>
    <p:sldId id="362" r:id="rId9"/>
    <p:sldId id="363" r:id="rId10"/>
    <p:sldId id="364" r:id="rId11"/>
    <p:sldId id="365" r:id="rId12"/>
    <p:sldId id="366" r:id="rId13"/>
    <p:sldId id="367" r:id="rId14"/>
    <p:sldId id="368" r:id="rId15"/>
    <p:sldId id="288" r:id="rId16"/>
  </p:sldIdLst>
  <p:sldSz cx="9144000" cy="6858000" type="screen4x3"/>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5" userDrawn="1">
          <p15:clr>
            <a:srgbClr val="A4A3A4"/>
          </p15:clr>
        </p15:guide>
        <p15:guide id="2" pos="5125" userDrawn="1">
          <p15:clr>
            <a:srgbClr val="A4A3A4"/>
          </p15:clr>
        </p15:guide>
        <p15:guide id="3" pos="1519" userDrawn="1">
          <p15:clr>
            <a:srgbClr val="A4A3A4"/>
          </p15:clr>
        </p15:guide>
        <p15:guide id="5" orient="horz" pos="1139" userDrawn="1">
          <p15:clr>
            <a:srgbClr val="A4A3A4"/>
          </p15:clr>
        </p15:guide>
        <p15:guide id="6" orient="horz" pos="2319" userDrawn="1">
          <p15:clr>
            <a:srgbClr val="A4A3A4"/>
          </p15:clr>
        </p15:guide>
        <p15:guide id="7" orient="horz" pos="32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D2DEEF"/>
    <a:srgbClr val="E7E7E8"/>
    <a:srgbClr val="666666"/>
    <a:srgbClr val="92D14F"/>
    <a:srgbClr val="0174AB"/>
    <a:srgbClr val="BFC0C0"/>
    <a:srgbClr val="9F9D9A"/>
    <a:srgbClr val="0A377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06" autoAdjust="0"/>
    <p:restoredTop sz="89358" autoAdjust="0"/>
  </p:normalViewPr>
  <p:slideViewPr>
    <p:cSldViewPr snapToGrid="0" showGuides="1">
      <p:cViewPr varScale="1">
        <p:scale>
          <a:sx n="123" d="100"/>
          <a:sy n="123" d="100"/>
        </p:scale>
        <p:origin x="2294" y="55"/>
      </p:cViewPr>
      <p:guideLst>
        <p:guide orient="horz" pos="255"/>
        <p:guide pos="5125"/>
        <p:guide pos="1519"/>
        <p:guide orient="horz" pos="1139"/>
        <p:guide orient="horz" pos="2319"/>
        <p:guide orient="horz" pos="322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B5553E-B7E1-49DE-AD49-3895EDF52EA9}" type="datetimeFigureOut">
              <a:rPr lang="zh-CN" altLang="en-US" smtClean="0"/>
              <a:t>2021/10/31</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43D672-A67B-4628-828B-4F1A67E2FF36}" type="slidenum">
              <a:rPr lang="zh-CN" altLang="en-US" smtClean="0"/>
              <a:t>‹#›</a:t>
            </a:fld>
            <a:endParaRPr lang="zh-CN" altLang="en-US"/>
          </a:p>
        </p:txBody>
      </p:sp>
    </p:spTree>
    <p:extLst>
      <p:ext uri="{BB962C8B-B14F-4D97-AF65-F5344CB8AC3E}">
        <p14:creationId xmlns:p14="http://schemas.microsoft.com/office/powerpoint/2010/main" val="1157830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B87B4AC-2549-491F-9814-3003DD557A49}" type="slidenum">
              <a:rPr lang="zh-CN" altLang="en-US" smtClean="0"/>
              <a:t>1</a:t>
            </a:fld>
            <a:endParaRPr lang="zh-CN" altLang="en-US"/>
          </a:p>
        </p:txBody>
      </p:sp>
    </p:spTree>
    <p:extLst>
      <p:ext uri="{BB962C8B-B14F-4D97-AF65-F5344CB8AC3E}">
        <p14:creationId xmlns:p14="http://schemas.microsoft.com/office/powerpoint/2010/main" val="4134456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首先，内容回顾，再从三个方面讲。</a:t>
            </a:r>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2</a:t>
            </a:fld>
            <a:endParaRPr lang="zh-CN" altLang="en-US"/>
          </a:p>
        </p:txBody>
      </p:sp>
    </p:spTree>
    <p:extLst>
      <p:ext uri="{BB962C8B-B14F-4D97-AF65-F5344CB8AC3E}">
        <p14:creationId xmlns:p14="http://schemas.microsoft.com/office/powerpoint/2010/main" val="687036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4143D672-A67B-4628-828B-4F1A67E2FF36}" type="slidenum">
              <a:rPr lang="zh-CN" altLang="en-US" smtClean="0"/>
              <a:t>3</a:t>
            </a:fld>
            <a:endParaRPr lang="zh-CN" altLang="en-US"/>
          </a:p>
        </p:txBody>
      </p:sp>
    </p:spTree>
    <p:extLst>
      <p:ext uri="{BB962C8B-B14F-4D97-AF65-F5344CB8AC3E}">
        <p14:creationId xmlns:p14="http://schemas.microsoft.com/office/powerpoint/2010/main" val="154155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本文中对于地磁场的建模方式采用的是泰勒级数展开的表达方式，高数中的泰勒展开一般是一维的形式，在对于平面位场的描述中，将其扩展到了二维的形式。</a:t>
                </a:r>
                <a:r>
                  <a:rPr lang="zh-CN" altLang="en-US" sz="1200" dirty="0"/>
                  <a:t>其中： </a:t>
                </a:r>
                <a:r>
                  <a:rPr lang="zh-CN" altLang="en-US" sz="1200" i="0">
                    <a:latin typeface="Cambria Math" panose="02040503050406030204" pitchFamily="18" charset="0"/>
                  </a:rPr>
                  <a:t>𝐵 ̇表示</a:t>
                </a:r>
                <a:r>
                  <a:rPr lang="zh-CN" altLang="en-US" sz="1200" dirty="0"/>
                  <a:t>盖地磁要素的年变率，</a:t>
                </a:r>
                <a:r>
                  <a:rPr lang="zh-CN" altLang="en-US" sz="1200" i="0">
                    <a:latin typeface="Cambria Math" panose="02040503050406030204" pitchFamily="18" charset="0"/>
                  </a:rPr>
                  <a:t>Φ</a:t>
                </a:r>
                <a:r>
                  <a:rPr lang="zh-CN" altLang="en-US" sz="1200" dirty="0"/>
                  <a:t>和</a:t>
                </a:r>
                <a:r>
                  <a:rPr lang="zh-CN" altLang="en-US" sz="1200" i="0">
                    <a:latin typeface="Cambria Math" panose="02040503050406030204" pitchFamily="18" charset="0"/>
                  </a:rPr>
                  <a:t>𝜆</a:t>
                </a:r>
                <a:r>
                  <a:rPr lang="zh-CN" altLang="en-US" sz="1200" dirty="0"/>
                  <a:t>为纬度和经度， </a:t>
                </a:r>
                <a:r>
                  <a:rPr lang="zh-CN" altLang="en-US" sz="1200" i="0">
                    <a:latin typeface="Cambria Math" panose="02040503050406030204" pitchFamily="18" charset="0"/>
                  </a:rPr>
                  <a:t>𝜙_0</a:t>
                </a:r>
                <a:r>
                  <a:rPr lang="zh-CN" altLang="en-US" sz="1200" dirty="0"/>
                  <a:t>和</a:t>
                </a:r>
                <a:r>
                  <a:rPr lang="zh-CN" altLang="en-US" sz="1200" i="0">
                    <a:latin typeface="Cambria Math" panose="02040503050406030204" pitchFamily="18" charset="0"/>
                  </a:rPr>
                  <a:t>𝜆_0</a:t>
                </a:r>
                <a:r>
                  <a:rPr lang="zh-CN" altLang="en-US" sz="1200" dirty="0"/>
                  <a:t>为泰勒级数展开原点的纬度和经度。（</a:t>
                </a:r>
                <a:r>
                  <a:rPr lang="en-US" altLang="zh-CN" sz="1200" dirty="0"/>
                  <a:t>CGRF-SV2000</a:t>
                </a:r>
                <a:r>
                  <a:rPr lang="zh-CN" altLang="en-US" sz="1200" dirty="0"/>
                  <a:t>模型的原点选择在资料点的中心附近）</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p>
              <a:p>
                <a:endParaRPr lang="zh-CN" altLang="en-US" dirty="0"/>
              </a:p>
            </p:txBody>
          </p:sp>
        </mc:Fallback>
      </mc:AlternateContent>
      <p:sp>
        <p:nvSpPr>
          <p:cNvPr id="4" name="灯片编号占位符 3"/>
          <p:cNvSpPr>
            <a:spLocks noGrp="1"/>
          </p:cNvSpPr>
          <p:nvPr>
            <p:ph type="sldNum" sz="quarter" idx="5"/>
          </p:nvPr>
        </p:nvSpPr>
        <p:spPr/>
        <p:txBody>
          <a:bodyPr/>
          <a:lstStyle/>
          <a:p>
            <a:fld id="{4143D672-A67B-4628-828B-4F1A67E2FF36}" type="slidenum">
              <a:rPr lang="zh-CN" altLang="en-US" smtClean="0"/>
              <a:t>4</a:t>
            </a:fld>
            <a:endParaRPr lang="zh-CN" altLang="en-US"/>
          </a:p>
        </p:txBody>
      </p:sp>
    </p:spTree>
    <p:extLst>
      <p:ext uri="{BB962C8B-B14F-4D97-AF65-F5344CB8AC3E}">
        <p14:creationId xmlns:p14="http://schemas.microsoft.com/office/powerpoint/2010/main" val="1214721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本文中对于地磁场的建模方式采用的是泰勒级数展开的表达方式，高数中的泰勒展开一般是一维的形式，在对于平面位场的描述中，将其扩展到了二维的形式。</a:t>
                </a:r>
                <a:r>
                  <a:rPr lang="zh-CN" altLang="en-US" sz="1200" dirty="0"/>
                  <a:t>其中： </a:t>
                </a:r>
                <a:r>
                  <a:rPr lang="zh-CN" altLang="en-US" sz="1200" i="0">
                    <a:latin typeface="Cambria Math" panose="02040503050406030204" pitchFamily="18" charset="0"/>
                  </a:rPr>
                  <a:t>𝐵 ̇表示</a:t>
                </a:r>
                <a:r>
                  <a:rPr lang="zh-CN" altLang="en-US" sz="1200" dirty="0"/>
                  <a:t>盖地磁要素的年变率，</a:t>
                </a:r>
                <a:r>
                  <a:rPr lang="zh-CN" altLang="en-US" sz="1200" i="0">
                    <a:latin typeface="Cambria Math" panose="02040503050406030204" pitchFamily="18" charset="0"/>
                  </a:rPr>
                  <a:t>Φ</a:t>
                </a:r>
                <a:r>
                  <a:rPr lang="zh-CN" altLang="en-US" sz="1200" dirty="0"/>
                  <a:t>和</a:t>
                </a:r>
                <a:r>
                  <a:rPr lang="zh-CN" altLang="en-US" sz="1200" i="0">
                    <a:latin typeface="Cambria Math" panose="02040503050406030204" pitchFamily="18" charset="0"/>
                  </a:rPr>
                  <a:t>𝜆</a:t>
                </a:r>
                <a:r>
                  <a:rPr lang="zh-CN" altLang="en-US" sz="1200" dirty="0"/>
                  <a:t>为纬度和经度， </a:t>
                </a:r>
                <a:r>
                  <a:rPr lang="zh-CN" altLang="en-US" sz="1200" i="0">
                    <a:latin typeface="Cambria Math" panose="02040503050406030204" pitchFamily="18" charset="0"/>
                  </a:rPr>
                  <a:t>𝜙_0</a:t>
                </a:r>
                <a:r>
                  <a:rPr lang="zh-CN" altLang="en-US" sz="1200" dirty="0"/>
                  <a:t>和</a:t>
                </a:r>
                <a:r>
                  <a:rPr lang="zh-CN" altLang="en-US" sz="1200" i="0">
                    <a:latin typeface="Cambria Math" panose="02040503050406030204" pitchFamily="18" charset="0"/>
                  </a:rPr>
                  <a:t>𝜆_0</a:t>
                </a:r>
                <a:r>
                  <a:rPr lang="zh-CN" altLang="en-US" sz="1200" dirty="0"/>
                  <a:t>为泰勒级数展开原点的纬度和经度。（</a:t>
                </a:r>
                <a:r>
                  <a:rPr lang="en-US" altLang="zh-CN" sz="1200" dirty="0"/>
                  <a:t>CGRF-SV2000</a:t>
                </a:r>
                <a:r>
                  <a:rPr lang="zh-CN" altLang="en-US" sz="1200" dirty="0"/>
                  <a:t>模型的原点选择在资料点的中心附近）</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p>
              <a:p>
                <a:endParaRPr lang="zh-CN" altLang="en-US" dirty="0"/>
              </a:p>
            </p:txBody>
          </p:sp>
        </mc:Fallback>
      </mc:AlternateContent>
      <p:sp>
        <p:nvSpPr>
          <p:cNvPr id="4" name="灯片编号占位符 3"/>
          <p:cNvSpPr>
            <a:spLocks noGrp="1"/>
          </p:cNvSpPr>
          <p:nvPr>
            <p:ph type="sldNum" sz="quarter" idx="5"/>
          </p:nvPr>
        </p:nvSpPr>
        <p:spPr/>
        <p:txBody>
          <a:bodyPr/>
          <a:lstStyle/>
          <a:p>
            <a:fld id="{4143D672-A67B-4628-828B-4F1A67E2FF36}" type="slidenum">
              <a:rPr lang="zh-CN" altLang="en-US" smtClean="0"/>
              <a:t>5</a:t>
            </a:fld>
            <a:endParaRPr lang="zh-CN" altLang="en-US"/>
          </a:p>
        </p:txBody>
      </p:sp>
    </p:spTree>
    <p:extLst>
      <p:ext uri="{BB962C8B-B14F-4D97-AF65-F5344CB8AC3E}">
        <p14:creationId xmlns:p14="http://schemas.microsoft.com/office/powerpoint/2010/main" val="42674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6</a:t>
            </a:fld>
            <a:endParaRPr lang="zh-CN" altLang="en-US"/>
          </a:p>
        </p:txBody>
      </p:sp>
    </p:spTree>
    <p:extLst>
      <p:ext uri="{BB962C8B-B14F-4D97-AF65-F5344CB8AC3E}">
        <p14:creationId xmlns:p14="http://schemas.microsoft.com/office/powerpoint/2010/main" val="830159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7</a:t>
            </a:fld>
            <a:endParaRPr lang="zh-CN" altLang="en-US"/>
          </a:p>
        </p:txBody>
      </p:sp>
    </p:spTree>
    <p:extLst>
      <p:ext uri="{BB962C8B-B14F-4D97-AF65-F5344CB8AC3E}">
        <p14:creationId xmlns:p14="http://schemas.microsoft.com/office/powerpoint/2010/main" val="4066190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8</a:t>
            </a:fld>
            <a:endParaRPr lang="zh-CN" altLang="en-US"/>
          </a:p>
        </p:txBody>
      </p:sp>
    </p:spTree>
    <p:extLst>
      <p:ext uri="{BB962C8B-B14F-4D97-AF65-F5344CB8AC3E}">
        <p14:creationId xmlns:p14="http://schemas.microsoft.com/office/powerpoint/2010/main" val="818244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9</a:t>
            </a:fld>
            <a:endParaRPr lang="zh-CN" altLang="en-US"/>
          </a:p>
        </p:txBody>
      </p:sp>
    </p:spTree>
    <p:extLst>
      <p:ext uri="{BB962C8B-B14F-4D97-AF65-F5344CB8AC3E}">
        <p14:creationId xmlns:p14="http://schemas.microsoft.com/office/powerpoint/2010/main" val="521633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10</a:t>
            </a:fld>
            <a:endParaRPr lang="zh-CN" altLang="en-US"/>
          </a:p>
        </p:txBody>
      </p:sp>
    </p:spTree>
    <p:extLst>
      <p:ext uri="{BB962C8B-B14F-4D97-AF65-F5344CB8AC3E}">
        <p14:creationId xmlns:p14="http://schemas.microsoft.com/office/powerpoint/2010/main" val="2643235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11</a:t>
            </a:fld>
            <a:endParaRPr lang="zh-CN" altLang="en-US"/>
          </a:p>
        </p:txBody>
      </p:sp>
    </p:spTree>
    <p:extLst>
      <p:ext uri="{BB962C8B-B14F-4D97-AF65-F5344CB8AC3E}">
        <p14:creationId xmlns:p14="http://schemas.microsoft.com/office/powerpoint/2010/main" val="2488328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12</a:t>
            </a:fld>
            <a:endParaRPr lang="zh-CN" altLang="en-US"/>
          </a:p>
        </p:txBody>
      </p:sp>
    </p:spTree>
    <p:extLst>
      <p:ext uri="{BB962C8B-B14F-4D97-AF65-F5344CB8AC3E}">
        <p14:creationId xmlns:p14="http://schemas.microsoft.com/office/powerpoint/2010/main" val="2366240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13</a:t>
            </a:fld>
            <a:endParaRPr lang="zh-CN" altLang="en-US"/>
          </a:p>
        </p:txBody>
      </p:sp>
    </p:spTree>
    <p:extLst>
      <p:ext uri="{BB962C8B-B14F-4D97-AF65-F5344CB8AC3E}">
        <p14:creationId xmlns:p14="http://schemas.microsoft.com/office/powerpoint/2010/main" val="302115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3D672-A67B-4628-828B-4F1A67E2FF36}" type="slidenum">
              <a:rPr lang="zh-CN" altLang="en-US" smtClean="0"/>
              <a:t>14</a:t>
            </a:fld>
            <a:endParaRPr lang="zh-CN" altLang="en-US"/>
          </a:p>
        </p:txBody>
      </p:sp>
    </p:spTree>
    <p:extLst>
      <p:ext uri="{BB962C8B-B14F-4D97-AF65-F5344CB8AC3E}">
        <p14:creationId xmlns:p14="http://schemas.microsoft.com/office/powerpoint/2010/main" val="94549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316969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139747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374490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84342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35426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122355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377339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728001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286585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686993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6EF31D4-1AA4-45E7-8F10-C007A9A6DDB0}" type="datetimeFigureOut">
              <a:rPr lang="zh-HK" altLang="en-US" smtClean="0"/>
              <a:pPr/>
              <a:t>31/10/2021</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1485401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685684703"/>
      </p:ext>
    </p:extLst>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743274740"/>
      </p:ext>
    </p:extLst>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352018157"/>
      </p:ext>
    </p:extLst>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K"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054055196"/>
      </p:ext>
    </p:extLst>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HK"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2837614770"/>
      </p:ext>
    </p:extLst>
  </p:cSld>
  <p:clrMapOvr>
    <a:masterClrMapping/>
  </p:clrMapOvr>
  <p:transition>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HK"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588693175"/>
      </p:ext>
    </p:extLst>
  </p:cSld>
  <p:clrMapOvr>
    <a:masterClrMapping/>
  </p:clrMapOvr>
  <p:transition>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HK"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914104865"/>
      </p:ext>
    </p:extLst>
  </p:cSld>
  <p:clrMapOvr>
    <a:masterClrMapping/>
  </p:clrMapOvr>
  <p:transition>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K"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969048515"/>
      </p:ext>
    </p:extLst>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HK"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702812863"/>
      </p:ext>
    </p:extLst>
  </p:cSld>
  <p:clrMapOvr>
    <a:masterClrMapping/>
  </p:clrMapOvr>
  <p:transition>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128191261"/>
      </p:ext>
    </p:extLst>
  </p:cSld>
  <p:clrMapOvr>
    <a:masterClrMapping/>
  </p:clrMapOvr>
  <p:transition>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HK"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35031052"/>
      </p:ext>
    </p:extLst>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EF31D4-1AA4-45E7-8F10-C007A9A6DDB0}" type="datetimeFigureOut">
              <a:rPr lang="zh-HK" altLang="en-US" smtClean="0"/>
              <a:pPr/>
              <a:t>31/10/2021</a:t>
            </a:fld>
            <a:endParaRPr lang="zh-HK"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5C72C-05F9-42DA-A32C-E89F323A6F21}" type="slidenum">
              <a:rPr lang="zh-HK" altLang="en-US" smtClean="0"/>
              <a:pPr/>
              <a:t>‹#›</a:t>
            </a:fld>
            <a:endParaRPr lang="zh-HK" altLang="en-US"/>
          </a:p>
        </p:txBody>
      </p:sp>
    </p:spTree>
    <p:extLst>
      <p:ext uri="{BB962C8B-B14F-4D97-AF65-F5344CB8AC3E}">
        <p14:creationId xmlns:p14="http://schemas.microsoft.com/office/powerpoint/2010/main" val="18307497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18431-54C4-4585-82AD-D4BDE8FCC787}" type="datetimeFigureOut">
              <a:rPr lang="zh-HK" altLang="en-US" smtClean="0">
                <a:solidFill>
                  <a:prstClr val="black">
                    <a:tint val="75000"/>
                  </a:prstClr>
                </a:solidFill>
              </a:rPr>
              <a:pPr/>
              <a:t>31/10/2021</a:t>
            </a:fld>
            <a:endParaRPr lang="zh-HK" alt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2E714-8771-4256-B120-A1444CD7D5F3}" type="slidenum">
              <a:rPr lang="zh-HK" altLang="en-US" smtClean="0">
                <a:solidFill>
                  <a:prstClr val="black">
                    <a:tint val="75000"/>
                  </a:prstClr>
                </a:solidFill>
              </a:rPr>
              <a:pPr/>
              <a:t>‹#›</a:t>
            </a:fld>
            <a:endParaRPr lang="zh-HK" altLang="en-US">
              <a:solidFill>
                <a:prstClr val="black">
                  <a:tint val="75000"/>
                </a:prstClr>
              </a:solidFill>
            </a:endParaRPr>
          </a:p>
        </p:txBody>
      </p:sp>
    </p:spTree>
    <p:extLst>
      <p:ext uri="{BB962C8B-B14F-4D97-AF65-F5344CB8AC3E}">
        <p14:creationId xmlns:p14="http://schemas.microsoft.com/office/powerpoint/2010/main" val="34569109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hyperlink" Target="https://doi.org/10.1002/jgrb.50186" TargetMode="External"/><Relationship Id="rId3" Type="http://schemas.openxmlformats.org/officeDocument/2006/relationships/hyperlink" Target="https://doi.org/10.1111/j.1365-246X.2007.03374.x" TargetMode="External"/><Relationship Id="rId7" Type="http://schemas.openxmlformats.org/officeDocument/2006/relationships/hyperlink" Target="https://doi.org/10.1121/1.5043406"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hyperlink" Target="https://doi.org/10.1111/j.1365-246X.2012.05638.x" TargetMode="External"/><Relationship Id="rId5" Type="http://schemas.openxmlformats.org/officeDocument/2006/relationships/hyperlink" Target="https://doi.org/10.1029/2020JB019865" TargetMode="External"/><Relationship Id="rId10" Type="http://schemas.openxmlformats.org/officeDocument/2006/relationships/hyperlink" Target="https://doi.org/10.1029/2020GC008971" TargetMode="External"/><Relationship Id="rId4" Type="http://schemas.openxmlformats.org/officeDocument/2006/relationships/hyperlink" Target="https://doi.org/10.1093/gji/ggaa001" TargetMode="External"/><Relationship Id="rId9" Type="http://schemas.openxmlformats.org/officeDocument/2006/relationships/hyperlink" Target="https://doi.org/10.1093/gji/ggaa194"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846275" y="2705726"/>
            <a:ext cx="5451475" cy="1446550"/>
          </a:xfrm>
          <a:prstGeom prst="rect">
            <a:avLst/>
          </a:prstGeom>
          <a:noFill/>
        </p:spPr>
        <p:txBody>
          <a:bodyPr wrap="square" rtlCol="0">
            <a:spAutoFit/>
          </a:bodyPr>
          <a:lstStyle/>
          <a:p>
            <a:pPr algn="ctr"/>
            <a:r>
              <a:rPr lang="zh-CN" altLang="en-US" sz="7200" b="1" spc="300" dirty="0">
                <a:solidFill>
                  <a:schemeClr val="bg1"/>
                </a:solidFill>
                <a:latin typeface="微软雅黑" panose="020B0503020204020204" pitchFamily="34" charset="-122"/>
                <a:ea typeface="微软雅黑" panose="020B0503020204020204" pitchFamily="34" charset="-122"/>
              </a:rPr>
              <a:t>我们毕业啦</a:t>
            </a:r>
            <a:endParaRPr lang="en-US" altLang="zh-CN" sz="7200" b="1" spc="300" dirty="0">
              <a:solidFill>
                <a:schemeClr val="bg1"/>
              </a:solidFill>
              <a:latin typeface="微软雅黑" panose="020B0503020204020204" pitchFamily="34" charset="-122"/>
              <a:ea typeface="微软雅黑" panose="020B0503020204020204" pitchFamily="34" charset="-122"/>
            </a:endParaRPr>
          </a:p>
          <a:p>
            <a:pPr algn="ctr"/>
            <a:r>
              <a:rPr lang="zh-CN" altLang="en-US" sz="1600" b="1" spc="300" dirty="0">
                <a:solidFill>
                  <a:schemeClr val="bg1"/>
                </a:solidFill>
                <a:latin typeface="微软雅黑" panose="020B0503020204020204" pitchFamily="34" charset="-122"/>
                <a:ea typeface="微软雅黑" panose="020B0503020204020204" pitchFamily="34" charset="-122"/>
              </a:rPr>
              <a:t>其实是答辩的标题地方</a:t>
            </a:r>
            <a:endParaRPr lang="en-US" altLang="zh-CN" sz="1600" b="1" spc="3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3271209" y="5361690"/>
            <a:ext cx="1357313" cy="400052"/>
          </a:xfrm>
          <a:prstGeom prst="rect">
            <a:avLst/>
          </a:prstGeom>
          <a:solidFill>
            <a:srgbClr val="92D14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spc="300" dirty="0">
                <a:latin typeface="微软雅黑" panose="020B0503020204020204" pitchFamily="34" charset="-122"/>
                <a:ea typeface="微软雅黑" panose="020B0503020204020204" pitchFamily="34" charset="-122"/>
              </a:rPr>
              <a:t>报告人</a:t>
            </a:r>
            <a:endParaRPr lang="zh-HK" altLang="en-US" sz="2000" b="1" spc="3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4730554" y="5361690"/>
            <a:ext cx="1069975" cy="400110"/>
          </a:xfrm>
          <a:prstGeom prst="rect">
            <a:avLst/>
          </a:prstGeom>
          <a:noFill/>
        </p:spPr>
        <p:txBody>
          <a:bodyPr wrap="square" rtlCol="0">
            <a:spAutoFit/>
          </a:bodyPr>
          <a:lstStyle/>
          <a:p>
            <a:r>
              <a:rPr lang="zh-CN" altLang="en-US" sz="2000" b="1" spc="300" dirty="0">
                <a:solidFill>
                  <a:schemeClr val="bg2">
                    <a:lumMod val="50000"/>
                  </a:schemeClr>
                </a:solidFill>
                <a:latin typeface="微软雅黑" panose="020B0503020204020204" pitchFamily="34" charset="-122"/>
                <a:ea typeface="微软雅黑" panose="020B0503020204020204" pitchFamily="34" charset="-122"/>
              </a:rPr>
              <a:t>彭宏睿</a:t>
            </a:r>
            <a:endParaRPr lang="zh-HK" altLang="en-US" sz="2000" b="1" spc="300" dirty="0">
              <a:solidFill>
                <a:schemeClr val="bg2">
                  <a:lumMod val="50000"/>
                </a:schemeClr>
              </a:solidFill>
              <a:latin typeface="微软雅黑" panose="020B0503020204020204" pitchFamily="34" charset="-122"/>
              <a:ea typeface="微软雅黑" panose="020B0503020204020204" pitchFamily="34" charset="-122"/>
            </a:endParaRPr>
          </a:p>
        </p:txBody>
      </p:sp>
      <p:grpSp>
        <p:nvGrpSpPr>
          <p:cNvPr id="4" name="组 3"/>
          <p:cNvGrpSpPr/>
          <p:nvPr/>
        </p:nvGrpSpPr>
        <p:grpSpPr>
          <a:xfrm>
            <a:off x="0" y="2039624"/>
            <a:ext cx="9144000" cy="2340000"/>
            <a:chOff x="0" y="2259000"/>
            <a:chExt cx="9144000" cy="2340000"/>
          </a:xfrm>
        </p:grpSpPr>
        <p:sp>
          <p:nvSpPr>
            <p:cNvPr id="17" name="矩形 16"/>
            <p:cNvSpPr/>
            <p:nvPr/>
          </p:nvSpPr>
          <p:spPr>
            <a:xfrm>
              <a:off x="0" y="2259000"/>
              <a:ext cx="9144000" cy="2340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58116" y="2853332"/>
              <a:ext cx="8827767" cy="1323439"/>
            </a:xfrm>
            <a:prstGeom prst="rect">
              <a:avLst/>
            </a:prstGeom>
            <a:noFill/>
          </p:spPr>
          <p:txBody>
            <a:bodyPr wrap="square" rtlCol="0">
              <a:spAutoFit/>
            </a:bodyPr>
            <a:lstStyle/>
            <a:p>
              <a:pPr algn="ctr"/>
              <a:r>
                <a:rPr lang="zh-CN" altLang="en-US" sz="4000" b="1" spc="300">
                  <a:solidFill>
                    <a:schemeClr val="bg1"/>
                  </a:solidFill>
                  <a:latin typeface="华文中宋" panose="02010600040101010101" charset="-122"/>
                  <a:ea typeface="华文中宋" panose="02010600040101010101" charset="-122"/>
                  <a:cs typeface="华文中宋" panose="02010600040101010101" charset="-122"/>
                </a:rPr>
                <a:t>利用噪声相干方法研究面波衰减的</a:t>
              </a:r>
              <a:endParaRPr lang="en-US" altLang="zh-CN" sz="4000" b="1" spc="300">
                <a:solidFill>
                  <a:schemeClr val="bg1"/>
                </a:solidFill>
                <a:latin typeface="华文中宋" panose="02010600040101010101" charset="-122"/>
                <a:ea typeface="华文中宋" panose="02010600040101010101" charset="-122"/>
                <a:cs typeface="华文中宋" panose="02010600040101010101" charset="-122"/>
              </a:endParaRPr>
            </a:p>
            <a:p>
              <a:pPr algn="ctr"/>
              <a:r>
                <a:rPr lang="zh-CN" altLang="en-US" sz="4000" b="1" spc="300">
                  <a:solidFill>
                    <a:schemeClr val="bg1"/>
                  </a:solidFill>
                  <a:latin typeface="华文中宋" panose="02010600040101010101" charset="-122"/>
                  <a:ea typeface="华文中宋" panose="02010600040101010101" charset="-122"/>
                  <a:cs typeface="华文中宋" panose="02010600040101010101" charset="-122"/>
                </a:rPr>
                <a:t>基本思路</a:t>
              </a:r>
              <a:endParaRPr lang="en-US" altLang="zh-CN" sz="4000" b="1" spc="300" dirty="0">
                <a:solidFill>
                  <a:schemeClr val="bg1"/>
                </a:solidFill>
                <a:latin typeface="华文中宋" panose="02010600040101010101" charset="-122"/>
                <a:ea typeface="华文中宋" panose="02010600040101010101" charset="-122"/>
                <a:cs typeface="华文中宋" panose="02010600040101010101" charset="-122"/>
              </a:endParaRPr>
            </a:p>
          </p:txBody>
        </p:sp>
      </p:grpSp>
      <p:sp>
        <p:nvSpPr>
          <p:cNvPr id="5" name="文本框 4">
            <a:extLst>
              <a:ext uri="{FF2B5EF4-FFF2-40B4-BE49-F238E27FC236}">
                <a16:creationId xmlns:a16="http://schemas.microsoft.com/office/drawing/2014/main" id="{6D4D5BCA-A6EA-44D4-B473-7722D3859C2E}"/>
              </a:ext>
            </a:extLst>
          </p:cNvPr>
          <p:cNvSpPr txBox="1"/>
          <p:nvPr/>
        </p:nvSpPr>
        <p:spPr>
          <a:xfrm>
            <a:off x="6908055" y="6323348"/>
            <a:ext cx="2235945" cy="461665"/>
          </a:xfrm>
          <a:prstGeom prst="rect">
            <a:avLst/>
          </a:prstGeom>
          <a:noFill/>
        </p:spPr>
        <p:txBody>
          <a:bodyPr wrap="square" rtlCol="0">
            <a:spAutoFit/>
          </a:bodyPr>
          <a:lstStyle/>
          <a:p>
            <a:r>
              <a:rPr lang="en-US" altLang="zh-CN" sz="2400" b="1">
                <a:latin typeface="楷体" panose="02010609060101010101" pitchFamily="49" charset="-122"/>
                <a:ea typeface="楷体" panose="02010609060101010101" pitchFamily="49" charset="-122"/>
              </a:rPr>
              <a:t>2021</a:t>
            </a:r>
            <a:r>
              <a:rPr lang="zh-CN" altLang="en-US" sz="2400" b="1">
                <a:latin typeface="楷体" panose="02010609060101010101" pitchFamily="49" charset="-122"/>
                <a:ea typeface="楷体" panose="02010609060101010101" pitchFamily="49" charset="-122"/>
              </a:rPr>
              <a:t>年</a:t>
            </a:r>
            <a:r>
              <a:rPr lang="en-US" altLang="zh-CN" sz="2400" b="1">
                <a:latin typeface="楷体" panose="02010609060101010101" pitchFamily="49" charset="-122"/>
                <a:ea typeface="楷体" panose="02010609060101010101" pitchFamily="49" charset="-122"/>
              </a:rPr>
              <a:t>1</a:t>
            </a:r>
            <a:r>
              <a:rPr lang="en-US" altLang="zh-CN" sz="2400" b="1" dirty="0">
                <a:latin typeface="楷体" panose="02010609060101010101" pitchFamily="49" charset="-122"/>
                <a:ea typeface="楷体" panose="02010609060101010101" pitchFamily="49" charset="-122"/>
              </a:rPr>
              <a:t>1</a:t>
            </a:r>
            <a:r>
              <a:rPr lang="zh-CN" altLang="en-US" sz="2400" b="1">
                <a:latin typeface="楷体" panose="02010609060101010101" pitchFamily="49" charset="-122"/>
                <a:ea typeface="楷体" panose="02010609060101010101" pitchFamily="49" charset="-122"/>
              </a:rPr>
              <a:t>月</a:t>
            </a:r>
            <a:r>
              <a:rPr lang="en-US" altLang="zh-CN" sz="2400" b="1">
                <a:latin typeface="楷体" panose="02010609060101010101" pitchFamily="49" charset="-122"/>
                <a:ea typeface="楷体" panose="02010609060101010101" pitchFamily="49" charset="-122"/>
              </a:rPr>
              <a:t>1</a:t>
            </a:r>
            <a:r>
              <a:rPr lang="zh-CN" altLang="en-US" sz="2400" b="1">
                <a:latin typeface="楷体" panose="02010609060101010101" pitchFamily="49" charset="-122"/>
                <a:ea typeface="楷体" panose="02010609060101010101" pitchFamily="49" charset="-122"/>
              </a:rPr>
              <a:t>日</a:t>
            </a:r>
            <a:endParaRPr lang="zh-CN" altLang="en-US" sz="2400" b="1" dirty="0">
              <a:latin typeface="楷体" panose="02010609060101010101" pitchFamily="49" charset="-122"/>
              <a:ea typeface="楷体" panose="02010609060101010101" pitchFamily="49" charset="-122"/>
            </a:endParaRPr>
          </a:p>
        </p:txBody>
      </p:sp>
      <p:grpSp>
        <p:nvGrpSpPr>
          <p:cNvPr id="6" name="组合 5">
            <a:extLst>
              <a:ext uri="{FF2B5EF4-FFF2-40B4-BE49-F238E27FC236}">
                <a16:creationId xmlns:a16="http://schemas.microsoft.com/office/drawing/2014/main" id="{DE2EA40B-6DBE-40F2-BC8B-33AA118937C7}"/>
              </a:ext>
            </a:extLst>
          </p:cNvPr>
          <p:cNvGrpSpPr/>
          <p:nvPr/>
        </p:nvGrpSpPr>
        <p:grpSpPr>
          <a:xfrm>
            <a:off x="4236198" y="303819"/>
            <a:ext cx="4907802" cy="849085"/>
            <a:chOff x="4113923" y="348352"/>
            <a:chExt cx="4907802" cy="849085"/>
          </a:xfrm>
        </p:grpSpPr>
        <p:pic>
          <p:nvPicPr>
            <p:cNvPr id="2" name="图片 1" descr="武大校徽（改）.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3923" y="422585"/>
              <a:ext cx="725272" cy="725272"/>
            </a:xfrm>
            <a:prstGeom prst="rect">
              <a:avLst/>
            </a:prstGeom>
          </p:spPr>
        </p:pic>
        <p:pic>
          <p:nvPicPr>
            <p:cNvPr id="1026" name="Picture 2" descr="武汉大学测绘学院">
              <a:extLst>
                <a:ext uri="{FF2B5EF4-FFF2-40B4-BE49-F238E27FC236}">
                  <a16:creationId xmlns:a16="http://schemas.microsoft.com/office/drawing/2014/main" id="{FDCCF6A3-4F3C-47BE-851B-757260D819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9195" y="348352"/>
              <a:ext cx="4182530" cy="849085"/>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文本框 2">
            <a:extLst>
              <a:ext uri="{FF2B5EF4-FFF2-40B4-BE49-F238E27FC236}">
                <a16:creationId xmlns:a16="http://schemas.microsoft.com/office/drawing/2014/main" id="{04E378CA-4490-45C1-86C6-2B0D9E36998C}"/>
              </a:ext>
            </a:extLst>
          </p:cNvPr>
          <p:cNvSpPr txBox="1"/>
          <p:nvPr/>
        </p:nvSpPr>
        <p:spPr>
          <a:xfrm>
            <a:off x="0" y="2039624"/>
            <a:ext cx="1579030" cy="369332"/>
          </a:xfrm>
          <a:prstGeom prst="rect">
            <a:avLst/>
          </a:prstGeom>
          <a:noFill/>
        </p:spPr>
        <p:txBody>
          <a:bodyPr wrap="square" rtlCol="0">
            <a:spAutoFit/>
          </a:bodyPr>
          <a:lstStyle/>
          <a:p>
            <a:r>
              <a:rPr lang="zh-CN" altLang="en-US" b="1">
                <a:solidFill>
                  <a:schemeClr val="bg1"/>
                </a:solidFill>
              </a:rPr>
              <a:t>组会报告</a:t>
            </a:r>
            <a:r>
              <a:rPr lang="en-US" altLang="zh-CN" b="1">
                <a:solidFill>
                  <a:schemeClr val="bg1"/>
                </a:solidFill>
              </a:rPr>
              <a:t>(1)</a:t>
            </a:r>
            <a:endParaRPr lang="zh-CN" altLang="en-US" b="1">
              <a:solidFill>
                <a:schemeClr val="bg1"/>
              </a:solidFill>
            </a:endParaRPr>
          </a:p>
        </p:txBody>
      </p:sp>
    </p:spTree>
  </p:cSld>
  <p:clrMapOvr>
    <a:masterClrMapping/>
  </p:clrMapOvr>
  <p:transition spd="slow" advTm="22844">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p:nvPr/>
        </p:nvCxnSpPr>
        <p:spPr>
          <a:xfrm>
            <a:off x="12048767" y="1551265"/>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380745" y="1732780"/>
            <a:ext cx="0" cy="3386138"/>
          </a:xfrm>
          <a:prstGeom prst="line">
            <a:avLst/>
          </a:prstGeom>
          <a:ln>
            <a:solidFill>
              <a:srgbClr val="0174AB"/>
            </a:solidFill>
            <a:prstDash val="dash"/>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5183055" y="1705816"/>
            <a:ext cx="3129850" cy="523220"/>
          </a:xfrm>
          <a:prstGeom prst="rect">
            <a:avLst/>
          </a:prstGeom>
          <a:noFill/>
        </p:spPr>
        <p:txBody>
          <a:bodyPr wrap="square" rtlCol="0">
            <a:spAutoFit/>
          </a:bodyPr>
          <a:lstStyle/>
          <a:p>
            <a:r>
              <a:rPr lang="zh-CN" altLang="en-US" sz="2800" b="1" spc="300">
                <a:solidFill>
                  <a:srgbClr val="666666"/>
                </a:solidFill>
                <a:latin typeface="微软雅黑" panose="020B0503020204020204" pitchFamily="34" charset="-122"/>
                <a:ea typeface="微软雅黑" panose="020B0503020204020204" pitchFamily="34" charset="-122"/>
              </a:rPr>
              <a:t>研究概述</a:t>
            </a:r>
            <a:endParaRPr lang="zh-HK" altLang="en-US" sz="2800" b="1" spc="300" dirty="0">
              <a:solidFill>
                <a:srgbClr val="666666"/>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178616" y="2416318"/>
            <a:ext cx="3569053" cy="523220"/>
          </a:xfrm>
          <a:prstGeom prst="rect">
            <a:avLst/>
          </a:prstGeom>
          <a:noFill/>
        </p:spPr>
        <p:txBody>
          <a:bodyPr wrap="square" rtlCol="0">
            <a:spAutoFit/>
          </a:bodyPr>
          <a:lstStyle/>
          <a:p>
            <a:r>
              <a:rPr lang="zh-CN" altLang="en-US" sz="2800" b="1" spc="300">
                <a:solidFill>
                  <a:srgbClr val="666666"/>
                </a:solidFill>
                <a:latin typeface="微软雅黑" panose="020B0503020204020204" pitchFamily="34" charset="-122"/>
                <a:ea typeface="微软雅黑" panose="020B0503020204020204" pitchFamily="34" charset="-122"/>
              </a:rPr>
              <a:t>方法原理</a:t>
            </a:r>
            <a:endParaRPr lang="zh-HK" altLang="en-US" sz="2800" b="1" spc="300" dirty="0">
              <a:solidFill>
                <a:srgbClr val="666666"/>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183054" y="3126820"/>
            <a:ext cx="3987073" cy="523220"/>
          </a:xfrm>
          <a:prstGeom prst="rect">
            <a:avLst/>
          </a:prstGeom>
          <a:noFill/>
        </p:spPr>
        <p:txBody>
          <a:bodyPr wrap="square" rtlCol="0">
            <a:spAutoFit/>
          </a:bodyPr>
          <a:lstStyle/>
          <a:p>
            <a:r>
              <a:rPr lang="zh-CN" altLang="en-US" sz="2800" b="1" spc="300">
                <a:solidFill>
                  <a:srgbClr val="92D14F"/>
                </a:solidFill>
                <a:latin typeface="微软雅黑" panose="020B0503020204020204" pitchFamily="34" charset="-122"/>
                <a:ea typeface="微软雅黑" panose="020B0503020204020204" pitchFamily="34" charset="-122"/>
              </a:rPr>
              <a:t>基本流程</a:t>
            </a:r>
            <a:endParaRPr lang="zh-HK" altLang="en-US" sz="2800" b="1" spc="300" dirty="0">
              <a:solidFill>
                <a:srgbClr val="92D14F"/>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183055" y="3837322"/>
            <a:ext cx="4143826" cy="523220"/>
          </a:xfrm>
          <a:prstGeom prst="rect">
            <a:avLst/>
          </a:prstGeom>
          <a:noFill/>
        </p:spPr>
        <p:txBody>
          <a:bodyPr wrap="square" rtlCol="0">
            <a:spAutoFit/>
          </a:bodyPr>
          <a:lstStyle/>
          <a:p>
            <a:r>
              <a:rPr lang="zh-CN" altLang="en-US" sz="2800" b="1" spc="300">
                <a:solidFill>
                  <a:srgbClr val="92D14F"/>
                </a:solidFill>
                <a:latin typeface="微软雅黑" panose="020B0503020204020204" pitchFamily="34" charset="-122"/>
                <a:ea typeface="微软雅黑" panose="020B0503020204020204" pitchFamily="34" charset="-122"/>
              </a:rPr>
              <a:t>讨论总结</a:t>
            </a:r>
            <a:endParaRPr lang="zh-HK" altLang="en-US" sz="2800" b="1" spc="300" dirty="0">
              <a:solidFill>
                <a:srgbClr val="92D14F"/>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5183054" y="4546178"/>
            <a:ext cx="3895630" cy="523220"/>
          </a:xfrm>
          <a:prstGeom prst="rect">
            <a:avLst/>
          </a:prstGeom>
          <a:noFill/>
        </p:spPr>
        <p:txBody>
          <a:bodyPr wrap="square" rtlCol="0">
            <a:spAutoFit/>
          </a:bodyPr>
          <a:lstStyle/>
          <a:p>
            <a:r>
              <a:rPr lang="zh-CN" altLang="en-US" sz="2800" b="1" spc="300">
                <a:solidFill>
                  <a:srgbClr val="666666"/>
                </a:solidFill>
                <a:latin typeface="微软雅黑" panose="020B0503020204020204" pitchFamily="34" charset="-122"/>
                <a:ea typeface="微软雅黑" panose="020B0503020204020204" pitchFamily="34" charset="-122"/>
              </a:rPr>
              <a:t>研究计划</a:t>
            </a:r>
            <a:endParaRPr lang="zh-HK" altLang="en-US" sz="2800" b="1" spc="300" dirty="0">
              <a:solidFill>
                <a:srgbClr val="666666"/>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901933" y="2226753"/>
            <a:ext cx="1947861" cy="1940713"/>
            <a:chOff x="1709739" y="2636838"/>
            <a:chExt cx="1590160" cy="1584325"/>
          </a:xfrm>
          <a:effectLst/>
        </p:grpSpPr>
        <p:sp>
          <p:nvSpPr>
            <p:cNvPr id="9"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0"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1"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2"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3"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4"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5"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6"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17"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solidFill>
              <a:srgbClr val="0174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grpSp>
      <p:sp>
        <p:nvSpPr>
          <p:cNvPr id="35" name="文本框 34"/>
          <p:cNvSpPr txBox="1"/>
          <p:nvPr/>
        </p:nvSpPr>
        <p:spPr>
          <a:xfrm>
            <a:off x="1547126" y="4167466"/>
            <a:ext cx="2657475" cy="523220"/>
          </a:xfrm>
          <a:prstGeom prst="rect">
            <a:avLst/>
          </a:prstGeom>
          <a:noFill/>
        </p:spPr>
        <p:txBody>
          <a:bodyPr wrap="square" rtlCol="0">
            <a:spAutoFit/>
          </a:bodyPr>
          <a:lstStyle/>
          <a:p>
            <a:pPr algn="ctr"/>
            <a:r>
              <a:rPr lang="en-US" altLang="zh-CN" sz="2800" b="1" spc="300">
                <a:solidFill>
                  <a:srgbClr val="0174AB"/>
                </a:solidFill>
                <a:latin typeface="微软雅黑" panose="020B0503020204020204" pitchFamily="34" charset="-122"/>
                <a:ea typeface="微软雅黑" panose="020B0503020204020204" pitchFamily="34" charset="-122"/>
              </a:rPr>
              <a:t>CONTANTS</a:t>
            </a:r>
            <a:endParaRPr lang="zh-HK" altLang="en-US" sz="2800" b="1" spc="300" dirty="0">
              <a:solidFill>
                <a:srgbClr val="0174A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5829150"/>
      </p:ext>
    </p:extLst>
  </p:cSld>
  <p:clrMapOvr>
    <a:masterClrMapping/>
  </p:clrMapOvr>
  <p:transition advTm="56610">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50800" y="97061"/>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3" name="文本框 12"/>
          <p:cNvSpPr txBox="1"/>
          <p:nvPr/>
        </p:nvSpPr>
        <p:spPr>
          <a:xfrm>
            <a:off x="25227" y="93911"/>
            <a:ext cx="1280392"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研究概述</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24496"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58021" y="93911"/>
            <a:ext cx="1569329"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基本流程</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79CFA6D2-BA22-4E45-9EFB-0CD0A3BD0BED}"/>
              </a:ext>
            </a:extLst>
          </p:cNvPr>
          <p:cNvGrpSpPr/>
          <p:nvPr/>
        </p:nvGrpSpPr>
        <p:grpSpPr>
          <a:xfrm>
            <a:off x="31048" y="1084643"/>
            <a:ext cx="9081903" cy="3247664"/>
            <a:chOff x="50800" y="747287"/>
            <a:chExt cx="9081903" cy="3247664"/>
          </a:xfrm>
        </p:grpSpPr>
        <p:pic>
          <p:nvPicPr>
            <p:cNvPr id="22" name="Picture 2">
              <a:extLst>
                <a:ext uri="{FF2B5EF4-FFF2-40B4-BE49-F238E27FC236}">
                  <a16:creationId xmlns:a16="http://schemas.microsoft.com/office/drawing/2014/main" id="{3789AA11-4BD6-40C7-A930-09A61A3F1B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35"/>
            <a:stretch/>
          </p:blipFill>
          <p:spPr bwMode="auto">
            <a:xfrm>
              <a:off x="4640220" y="1106352"/>
              <a:ext cx="4492483" cy="2830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图片 2">
              <a:extLst>
                <a:ext uri="{FF2B5EF4-FFF2-40B4-BE49-F238E27FC236}">
                  <a16:creationId xmlns:a16="http://schemas.microsoft.com/office/drawing/2014/main" id="{40D30D64-E39B-4704-AF11-2121A6334E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715" y="1058594"/>
              <a:ext cx="2296072" cy="2235218"/>
            </a:xfrm>
            <a:prstGeom prst="rect">
              <a:avLst/>
            </a:prstGeom>
          </p:spPr>
        </p:pic>
        <p:pic>
          <p:nvPicPr>
            <p:cNvPr id="1026" name="Picture 2" descr="https://gimg2.baidu.com/image_search/src=http%3A%2F%2Fp3.itc.cn%2Fimages01%2F20210308%2Ff89e988e1b414eb9bf31cadbd06fbf89.jpeg&amp;refer=http%3A%2F%2Fp3.itc.cn&amp;app=2002&amp;size=f9999,10000&amp;q=a80&amp;n=0&amp;g=0n&amp;fmt=jpeg?sec=1638261176&amp;t=e1362348b39a3aa491ade4e924058d83">
              <a:extLst>
                <a:ext uri="{FF2B5EF4-FFF2-40B4-BE49-F238E27FC236}">
                  <a16:creationId xmlns:a16="http://schemas.microsoft.com/office/drawing/2014/main" id="{5A3EA566-0002-40FB-A5EB-B00FDDA772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70703" y="2232734"/>
              <a:ext cx="2908662" cy="1703789"/>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A9B78E18-025A-49DF-9002-5DB67F5AFE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77379" y="949911"/>
              <a:ext cx="1246138" cy="1282823"/>
            </a:xfrm>
            <a:prstGeom prst="rect">
              <a:avLst/>
            </a:prstGeom>
          </p:spPr>
        </p:pic>
        <p:cxnSp>
          <p:nvCxnSpPr>
            <p:cNvPr id="7" name="直接箭头连接符 6">
              <a:extLst>
                <a:ext uri="{FF2B5EF4-FFF2-40B4-BE49-F238E27FC236}">
                  <a16:creationId xmlns:a16="http://schemas.microsoft.com/office/drawing/2014/main" id="{1C502D39-992F-4A89-AB7F-6B81E39B8096}"/>
                </a:ext>
              </a:extLst>
            </p:cNvPr>
            <p:cNvCxnSpPr>
              <a:cxnSpLocks/>
            </p:cNvCxnSpPr>
            <p:nvPr/>
          </p:nvCxnSpPr>
          <p:spPr>
            <a:xfrm>
              <a:off x="2344148" y="1317264"/>
              <a:ext cx="263048" cy="13867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42C5C9F5-F9BC-48BA-A0B6-A04590DA5729}"/>
                </a:ext>
              </a:extLst>
            </p:cNvPr>
            <p:cNvSpPr/>
            <p:nvPr/>
          </p:nvSpPr>
          <p:spPr>
            <a:xfrm>
              <a:off x="50800" y="747287"/>
              <a:ext cx="4492483" cy="3247664"/>
            </a:xfrm>
            <a:prstGeom prst="rect">
              <a:avLst/>
            </a:prstGeom>
            <a:noFill/>
            <a:ln w="28575">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2">
              <a:extLst>
                <a:ext uri="{FF2B5EF4-FFF2-40B4-BE49-F238E27FC236}">
                  <a16:creationId xmlns:a16="http://schemas.microsoft.com/office/drawing/2014/main" id="{EA392049-5A54-41BE-ACC6-D3A474FB135D}"/>
                </a:ext>
              </a:extLst>
            </p:cNvPr>
            <p:cNvSpPr txBox="1"/>
            <p:nvPr/>
          </p:nvSpPr>
          <p:spPr>
            <a:xfrm>
              <a:off x="7545218" y="1317264"/>
              <a:ext cx="1442067" cy="338554"/>
            </a:xfrm>
            <a:prstGeom prst="rect">
              <a:avLst/>
            </a:prstGeom>
            <a:noFill/>
          </p:spPr>
          <p:txBody>
            <a:bodyPr wrap="square" rtlCol="0">
              <a:spAutoFit/>
            </a:bodyPr>
            <a:lstStyle/>
            <a:p>
              <a:r>
                <a:rPr lang="en-US" altLang="zh-CN" sz="1600" dirty="0">
                  <a:latin typeface="Times New Roman" panose="02020603050405020304" pitchFamily="18" charset="0"/>
                  <a:cs typeface="Times New Roman" panose="02020603050405020304" pitchFamily="18" charset="0"/>
                </a:rPr>
                <a:t>(Weaver, 2005)</a:t>
              </a:r>
              <a:endParaRPr lang="zh-CN" altLang="en-US" sz="1600" dirty="0">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A9D96512-70AA-4757-9214-2FFCE0F58B00}"/>
                </a:ext>
              </a:extLst>
            </p:cNvPr>
            <p:cNvSpPr txBox="1"/>
            <p:nvPr/>
          </p:nvSpPr>
          <p:spPr>
            <a:xfrm>
              <a:off x="50800" y="765098"/>
              <a:ext cx="1107996" cy="369332"/>
            </a:xfrm>
            <a:prstGeom prst="rect">
              <a:avLst/>
            </a:prstGeom>
            <a:noFill/>
          </p:spPr>
          <p:txBody>
            <a:bodyPr wrap="none" rtlCol="0">
              <a:spAutoFit/>
            </a:bodyPr>
            <a:lstStyle/>
            <a:p>
              <a:r>
                <a:rPr lang="zh-CN" altLang="en-US"/>
                <a:t>地震数据</a:t>
              </a:r>
            </a:p>
          </p:txBody>
        </p:sp>
        <p:sp>
          <p:nvSpPr>
            <p:cNvPr id="38" name="文本框 37">
              <a:extLst>
                <a:ext uri="{FF2B5EF4-FFF2-40B4-BE49-F238E27FC236}">
                  <a16:creationId xmlns:a16="http://schemas.microsoft.com/office/drawing/2014/main" id="{30B11653-8E98-4FA7-9ECD-915B105855AD}"/>
                </a:ext>
              </a:extLst>
            </p:cNvPr>
            <p:cNvSpPr txBox="1"/>
            <p:nvPr/>
          </p:nvSpPr>
          <p:spPr>
            <a:xfrm>
              <a:off x="4600453" y="765098"/>
              <a:ext cx="1338828" cy="369332"/>
            </a:xfrm>
            <a:prstGeom prst="rect">
              <a:avLst/>
            </a:prstGeom>
            <a:noFill/>
          </p:spPr>
          <p:txBody>
            <a:bodyPr wrap="none" rtlCol="0">
              <a:spAutoFit/>
            </a:bodyPr>
            <a:lstStyle/>
            <a:p>
              <a:r>
                <a:rPr lang="zh-CN" altLang="en-US"/>
                <a:t>地噪声数据</a:t>
              </a:r>
            </a:p>
          </p:txBody>
        </p:sp>
        <p:sp>
          <p:nvSpPr>
            <p:cNvPr id="39" name="矩形 38">
              <a:extLst>
                <a:ext uri="{FF2B5EF4-FFF2-40B4-BE49-F238E27FC236}">
                  <a16:creationId xmlns:a16="http://schemas.microsoft.com/office/drawing/2014/main" id="{FF79CFBE-EF2B-4A0D-9497-B50A2E9DDC8C}"/>
                </a:ext>
              </a:extLst>
            </p:cNvPr>
            <p:cNvSpPr/>
            <p:nvPr/>
          </p:nvSpPr>
          <p:spPr>
            <a:xfrm>
              <a:off x="4543284" y="747287"/>
              <a:ext cx="4562666" cy="3247664"/>
            </a:xfrm>
            <a:prstGeom prst="rect">
              <a:avLst/>
            </a:prstGeom>
            <a:noFill/>
            <a:ln w="28575">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a:extLst>
              <a:ext uri="{FF2B5EF4-FFF2-40B4-BE49-F238E27FC236}">
                <a16:creationId xmlns:a16="http://schemas.microsoft.com/office/drawing/2014/main" id="{82AD277B-54FB-4BA7-B4C8-9D452CF7FFDF}"/>
              </a:ext>
            </a:extLst>
          </p:cNvPr>
          <p:cNvSpPr txBox="1"/>
          <p:nvPr/>
        </p:nvSpPr>
        <p:spPr>
          <a:xfrm>
            <a:off x="280221" y="4570856"/>
            <a:ext cx="8486619" cy="1754326"/>
          </a:xfrm>
          <a:prstGeom prst="rect">
            <a:avLst/>
          </a:prstGeom>
          <a:noFill/>
        </p:spPr>
        <p:txBody>
          <a:bodyPr wrap="none" rtlCol="0">
            <a:spAutoFit/>
          </a:bodyPr>
          <a:lstStyle/>
          <a:p>
            <a:r>
              <a:rPr lang="zh-CN" altLang="en-US"/>
              <a:t>噪声相干层析成像的特点：</a:t>
            </a:r>
            <a:endParaRPr lang="en-US" altLang="zh-CN"/>
          </a:p>
          <a:p>
            <a:r>
              <a:rPr lang="zh-CN" altLang="en-US">
                <a:solidFill>
                  <a:srgbClr val="FF0000"/>
                </a:solidFill>
              </a:rPr>
              <a:t>  （</a:t>
            </a:r>
            <a:r>
              <a:rPr lang="en-US" altLang="zh-CN">
                <a:solidFill>
                  <a:srgbClr val="FF0000"/>
                </a:solidFill>
              </a:rPr>
              <a:t>1</a:t>
            </a:r>
            <a:r>
              <a:rPr lang="zh-CN" altLang="en-US">
                <a:solidFill>
                  <a:srgbClr val="FF0000"/>
                </a:solidFill>
              </a:rPr>
              <a:t>）</a:t>
            </a:r>
            <a:r>
              <a:rPr lang="zh-CN" altLang="en-US"/>
              <a:t>噪声广泛存在于不同区域任何时间，</a:t>
            </a:r>
            <a:r>
              <a:rPr lang="zh-CN" altLang="en-US">
                <a:solidFill>
                  <a:srgbClr val="FF0000"/>
                </a:solidFill>
              </a:rPr>
              <a:t>不缺乏数据</a:t>
            </a:r>
            <a:endParaRPr lang="en-US" altLang="zh-CN">
              <a:solidFill>
                <a:srgbClr val="FF0000"/>
              </a:solidFill>
            </a:endParaRPr>
          </a:p>
          <a:p>
            <a:r>
              <a:rPr lang="zh-CN" altLang="en-US">
                <a:solidFill>
                  <a:srgbClr val="FF0000"/>
                </a:solidFill>
              </a:rPr>
              <a:t>  （</a:t>
            </a:r>
            <a:r>
              <a:rPr lang="en-US" altLang="zh-CN">
                <a:solidFill>
                  <a:srgbClr val="FF0000"/>
                </a:solidFill>
              </a:rPr>
              <a:t>2</a:t>
            </a:r>
            <a:r>
              <a:rPr lang="zh-CN" altLang="en-US">
                <a:solidFill>
                  <a:srgbClr val="FF0000"/>
                </a:solidFill>
              </a:rPr>
              <a:t>）无需大地震震源</a:t>
            </a:r>
            <a:r>
              <a:rPr lang="zh-CN" altLang="en-US"/>
              <a:t>，有观测时间足够长的台站阵列即可进行</a:t>
            </a:r>
            <a:endParaRPr lang="en-US" altLang="zh-CN"/>
          </a:p>
          <a:p>
            <a:r>
              <a:rPr lang="zh-CN" altLang="en-US">
                <a:solidFill>
                  <a:srgbClr val="FF0000"/>
                </a:solidFill>
              </a:rPr>
              <a:t>  （</a:t>
            </a:r>
            <a:r>
              <a:rPr lang="en-US" altLang="zh-CN">
                <a:solidFill>
                  <a:srgbClr val="FF0000"/>
                </a:solidFill>
              </a:rPr>
              <a:t>3</a:t>
            </a:r>
            <a:r>
              <a:rPr lang="zh-CN" altLang="en-US">
                <a:solidFill>
                  <a:srgbClr val="FF0000"/>
                </a:solidFill>
              </a:rPr>
              <a:t>）</a:t>
            </a:r>
            <a:r>
              <a:rPr lang="zh-CN" altLang="en-US"/>
              <a:t>背景噪声场可提供丰富的</a:t>
            </a:r>
            <a:r>
              <a:rPr lang="zh-CN" altLang="en-US">
                <a:solidFill>
                  <a:srgbClr val="FF0000"/>
                </a:solidFill>
              </a:rPr>
              <a:t>短周期信息</a:t>
            </a:r>
            <a:endParaRPr lang="en-US" altLang="zh-CN">
              <a:solidFill>
                <a:srgbClr val="FF0000"/>
              </a:solidFill>
            </a:endParaRPr>
          </a:p>
          <a:p>
            <a:r>
              <a:rPr lang="zh-CN" altLang="en-US">
                <a:solidFill>
                  <a:srgbClr val="0070C0"/>
                </a:solidFill>
              </a:rPr>
              <a:t>  （</a:t>
            </a:r>
            <a:r>
              <a:rPr lang="en-US" altLang="zh-CN">
                <a:solidFill>
                  <a:srgbClr val="0070C0"/>
                </a:solidFill>
              </a:rPr>
              <a:t>4</a:t>
            </a:r>
            <a:r>
              <a:rPr lang="zh-CN" altLang="en-US">
                <a:solidFill>
                  <a:srgbClr val="0070C0"/>
                </a:solidFill>
              </a:rPr>
              <a:t>）</a:t>
            </a:r>
            <a:r>
              <a:rPr lang="zh-CN" altLang="en-US"/>
              <a:t>经验格林函数能准确反映到时（已证明），但</a:t>
            </a:r>
            <a:r>
              <a:rPr lang="zh-CN" altLang="en-US">
                <a:solidFill>
                  <a:srgbClr val="0070C0"/>
                </a:solidFill>
              </a:rPr>
              <a:t>准确恢复准确振幅的条件苛刻</a:t>
            </a:r>
            <a:endParaRPr lang="en-US" altLang="zh-CN">
              <a:solidFill>
                <a:srgbClr val="0070C0"/>
              </a:solidFill>
            </a:endParaRPr>
          </a:p>
          <a:p>
            <a:r>
              <a:rPr lang="zh-CN" altLang="en-US">
                <a:solidFill>
                  <a:srgbClr val="0070C0"/>
                </a:solidFill>
              </a:rPr>
              <a:t>  （</a:t>
            </a:r>
            <a:r>
              <a:rPr lang="en-US" altLang="zh-CN">
                <a:solidFill>
                  <a:srgbClr val="0070C0"/>
                </a:solidFill>
              </a:rPr>
              <a:t>5</a:t>
            </a:r>
            <a:r>
              <a:rPr lang="zh-CN" altLang="en-US">
                <a:solidFill>
                  <a:srgbClr val="0070C0"/>
                </a:solidFill>
              </a:rPr>
              <a:t>）</a:t>
            </a:r>
            <a:r>
              <a:rPr lang="zh-CN" altLang="en-US"/>
              <a:t>目前似乎</a:t>
            </a:r>
            <a:r>
              <a:rPr lang="zh-CN" altLang="en-US">
                <a:solidFill>
                  <a:srgbClr val="0070C0"/>
                </a:solidFill>
              </a:rPr>
              <a:t>只用于</a:t>
            </a:r>
            <a:r>
              <a:rPr lang="zh-CN" altLang="en-US"/>
              <a:t>一定频率范围内的</a:t>
            </a:r>
            <a:r>
              <a:rPr lang="zh-CN" altLang="en-US">
                <a:solidFill>
                  <a:srgbClr val="0070C0"/>
                </a:solidFill>
              </a:rPr>
              <a:t>面波</a:t>
            </a:r>
            <a:r>
              <a:rPr lang="zh-CN" altLang="en-US"/>
              <a:t>研究</a:t>
            </a:r>
          </a:p>
        </p:txBody>
      </p:sp>
      <p:sp>
        <p:nvSpPr>
          <p:cNvPr id="23" name="文本框 22">
            <a:extLst>
              <a:ext uri="{FF2B5EF4-FFF2-40B4-BE49-F238E27FC236}">
                <a16:creationId xmlns:a16="http://schemas.microsoft.com/office/drawing/2014/main" id="{EAEA0C14-46B4-48EB-881A-7D8B004F2760}"/>
              </a:ext>
            </a:extLst>
          </p:cNvPr>
          <p:cNvSpPr txBox="1"/>
          <p:nvPr/>
        </p:nvSpPr>
        <p:spPr>
          <a:xfrm>
            <a:off x="25226" y="629146"/>
            <a:ext cx="2260773" cy="369332"/>
          </a:xfrm>
          <a:prstGeom prst="rect">
            <a:avLst/>
          </a:prstGeom>
          <a:noFill/>
        </p:spPr>
        <p:txBody>
          <a:bodyPr wrap="square" rtlCol="0">
            <a:spAutoFit/>
          </a:bodyPr>
          <a:lstStyle/>
          <a:p>
            <a:r>
              <a:rPr lang="zh-CN" altLang="en-US" b="1"/>
              <a:t>地震噪声互相关方法</a:t>
            </a:r>
          </a:p>
        </p:txBody>
      </p:sp>
      <p:sp>
        <p:nvSpPr>
          <p:cNvPr id="27" name="文本框 26">
            <a:extLst>
              <a:ext uri="{FF2B5EF4-FFF2-40B4-BE49-F238E27FC236}">
                <a16:creationId xmlns:a16="http://schemas.microsoft.com/office/drawing/2014/main" id="{4F36FF25-0C0A-4D48-95F5-FA075473743E}"/>
              </a:ext>
            </a:extLst>
          </p:cNvPr>
          <p:cNvSpPr txBox="1"/>
          <p:nvPr/>
        </p:nvSpPr>
        <p:spPr>
          <a:xfrm>
            <a:off x="2155953" y="661877"/>
            <a:ext cx="1698658" cy="338554"/>
          </a:xfrm>
          <a:prstGeom prst="rect">
            <a:avLst/>
          </a:prstGeom>
          <a:noFill/>
        </p:spPr>
        <p:txBody>
          <a:bodyPr wrap="square" rtlCol="0">
            <a:spAutoFit/>
          </a:bodyPr>
          <a:lstStyle/>
          <a:p>
            <a:r>
              <a:rPr lang="zh-CN" altLang="en-US" sz="1600"/>
              <a:t>（</a:t>
            </a:r>
            <a:r>
              <a:rPr lang="en-US" altLang="zh-CN" sz="1600"/>
              <a:t>Aki,1957</a:t>
            </a:r>
            <a:r>
              <a:rPr lang="zh-CN" altLang="en-US" sz="1600"/>
              <a:t>）</a:t>
            </a:r>
          </a:p>
        </p:txBody>
      </p:sp>
    </p:spTree>
    <p:extLst>
      <p:ext uri="{BB962C8B-B14F-4D97-AF65-F5344CB8AC3E}">
        <p14:creationId xmlns:p14="http://schemas.microsoft.com/office/powerpoint/2010/main" val="1040722779"/>
      </p:ext>
    </p:extLst>
  </p:cSld>
  <p:clrMapOvr>
    <a:masterClrMapping/>
  </p:clrMapOvr>
  <p:transition advTm="59742">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1362765" y="97061"/>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24496" y="93912"/>
            <a:ext cx="1295400"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方法原理</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总结讨论</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A342F2B2-1892-4DFC-BD0D-4EB8C4AC31AC}"/>
              </a:ext>
            </a:extLst>
          </p:cNvPr>
          <p:cNvSpPr txBox="1"/>
          <p:nvPr/>
        </p:nvSpPr>
        <p:spPr>
          <a:xfrm>
            <a:off x="2677058" y="90760"/>
            <a:ext cx="1275036"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基本流程</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7CF30681-C768-4E2C-96C6-C362C79532C0}"/>
              </a:ext>
            </a:extLst>
          </p:cNvPr>
          <p:cNvSpPr txBox="1"/>
          <p:nvPr/>
        </p:nvSpPr>
        <p:spPr>
          <a:xfrm>
            <a:off x="25225" y="629146"/>
            <a:ext cx="2632795" cy="369332"/>
          </a:xfrm>
          <a:prstGeom prst="rect">
            <a:avLst/>
          </a:prstGeom>
          <a:noFill/>
        </p:spPr>
        <p:txBody>
          <a:bodyPr wrap="square" rtlCol="0">
            <a:spAutoFit/>
          </a:bodyPr>
          <a:lstStyle/>
          <a:p>
            <a:r>
              <a:rPr lang="zh-CN" altLang="en-US" b="1"/>
              <a:t>噪声相关的两种方法</a:t>
            </a:r>
          </a:p>
        </p:txBody>
      </p:sp>
      <p:pic>
        <p:nvPicPr>
          <p:cNvPr id="20" name="图片 19">
            <a:extLst>
              <a:ext uri="{FF2B5EF4-FFF2-40B4-BE49-F238E27FC236}">
                <a16:creationId xmlns:a16="http://schemas.microsoft.com/office/drawing/2014/main" id="{3B63633E-4F0B-48CD-B37E-D8ECF3B69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765" y="1525859"/>
            <a:ext cx="5350469" cy="1094043"/>
          </a:xfrm>
          <a:prstGeom prst="rect">
            <a:avLst/>
          </a:prstGeom>
        </p:spPr>
      </p:pic>
      <p:pic>
        <p:nvPicPr>
          <p:cNvPr id="22" name="图片 21">
            <a:extLst>
              <a:ext uri="{FF2B5EF4-FFF2-40B4-BE49-F238E27FC236}">
                <a16:creationId xmlns:a16="http://schemas.microsoft.com/office/drawing/2014/main" id="{7383F5CB-DEB1-466C-B021-49D879D882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673" y="4277720"/>
            <a:ext cx="7892651" cy="1054421"/>
          </a:xfrm>
          <a:prstGeom prst="rect">
            <a:avLst/>
          </a:prstGeom>
        </p:spPr>
      </p:pic>
      <p:cxnSp>
        <p:nvCxnSpPr>
          <p:cNvPr id="23" name="直接连接符 22">
            <a:extLst>
              <a:ext uri="{FF2B5EF4-FFF2-40B4-BE49-F238E27FC236}">
                <a16:creationId xmlns:a16="http://schemas.microsoft.com/office/drawing/2014/main" id="{AAD18895-588D-4521-A41F-43AC33EE8451}"/>
              </a:ext>
            </a:extLst>
          </p:cNvPr>
          <p:cNvCxnSpPr/>
          <p:nvPr/>
        </p:nvCxnSpPr>
        <p:spPr>
          <a:xfrm>
            <a:off x="81808" y="3788843"/>
            <a:ext cx="8980384"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79B0E9E4-B1F8-4A63-961B-BA11D2888D97}"/>
              </a:ext>
            </a:extLst>
          </p:cNvPr>
          <p:cNvSpPr txBox="1"/>
          <p:nvPr/>
        </p:nvSpPr>
        <p:spPr>
          <a:xfrm>
            <a:off x="-69841" y="1106316"/>
            <a:ext cx="3512526" cy="369332"/>
          </a:xfrm>
          <a:prstGeom prst="rect">
            <a:avLst/>
          </a:prstGeom>
          <a:noFill/>
        </p:spPr>
        <p:txBody>
          <a:bodyPr wrap="square" rtlCol="0">
            <a:spAutoFit/>
          </a:bodyPr>
          <a:lstStyle/>
          <a:p>
            <a:r>
              <a:rPr lang="zh-CN" altLang="en-US"/>
              <a:t>频率域的空间自相关方法（</a:t>
            </a:r>
            <a:r>
              <a:rPr lang="en-US" altLang="zh-CN"/>
              <a:t>SPAC</a:t>
            </a:r>
            <a:r>
              <a:rPr lang="zh-CN" altLang="en-US"/>
              <a:t>）</a:t>
            </a:r>
          </a:p>
        </p:txBody>
      </p:sp>
      <p:cxnSp>
        <p:nvCxnSpPr>
          <p:cNvPr id="27" name="直接连接符 26">
            <a:extLst>
              <a:ext uri="{FF2B5EF4-FFF2-40B4-BE49-F238E27FC236}">
                <a16:creationId xmlns:a16="http://schemas.microsoft.com/office/drawing/2014/main" id="{2B69766B-50EE-479B-B74F-6130DAAAFE97}"/>
              </a:ext>
            </a:extLst>
          </p:cNvPr>
          <p:cNvCxnSpPr/>
          <p:nvPr/>
        </p:nvCxnSpPr>
        <p:spPr>
          <a:xfrm>
            <a:off x="81808" y="1051561"/>
            <a:ext cx="8980384"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EAD7459C-5AC5-4D27-A1DA-53A87B483A2C}"/>
              </a:ext>
            </a:extLst>
          </p:cNvPr>
          <p:cNvSpPr txBox="1"/>
          <p:nvPr/>
        </p:nvSpPr>
        <p:spPr>
          <a:xfrm>
            <a:off x="7363534" y="2368532"/>
            <a:ext cx="1698658" cy="338554"/>
          </a:xfrm>
          <a:prstGeom prst="rect">
            <a:avLst/>
          </a:prstGeom>
          <a:noFill/>
        </p:spPr>
        <p:txBody>
          <a:bodyPr wrap="square" rtlCol="0">
            <a:spAutoFit/>
          </a:bodyPr>
          <a:lstStyle/>
          <a:p>
            <a:r>
              <a:rPr lang="zh-CN" altLang="en-US" sz="1600"/>
              <a:t>（</a:t>
            </a:r>
            <a:r>
              <a:rPr lang="en-US" altLang="zh-CN" sz="1600"/>
              <a:t>Margrini, 2020</a:t>
            </a:r>
            <a:r>
              <a:rPr lang="zh-CN" altLang="en-US" sz="1600"/>
              <a:t>）</a:t>
            </a:r>
          </a:p>
        </p:txBody>
      </p:sp>
      <p:sp>
        <p:nvSpPr>
          <p:cNvPr id="30" name="文本框 29">
            <a:extLst>
              <a:ext uri="{FF2B5EF4-FFF2-40B4-BE49-F238E27FC236}">
                <a16:creationId xmlns:a16="http://schemas.microsoft.com/office/drawing/2014/main" id="{014B7F1B-BD06-40AB-ADA2-25ED4C796FDC}"/>
              </a:ext>
            </a:extLst>
          </p:cNvPr>
          <p:cNvSpPr txBox="1"/>
          <p:nvPr/>
        </p:nvSpPr>
        <p:spPr>
          <a:xfrm>
            <a:off x="7513564" y="5275091"/>
            <a:ext cx="1698658" cy="338554"/>
          </a:xfrm>
          <a:prstGeom prst="rect">
            <a:avLst/>
          </a:prstGeom>
          <a:noFill/>
        </p:spPr>
        <p:txBody>
          <a:bodyPr wrap="square" rtlCol="0">
            <a:spAutoFit/>
          </a:bodyPr>
          <a:lstStyle/>
          <a:p>
            <a:r>
              <a:rPr lang="zh-CN" altLang="en-US" sz="1600"/>
              <a:t>（</a:t>
            </a:r>
            <a:r>
              <a:rPr lang="en-US" altLang="zh-CN" sz="1600"/>
              <a:t>Weaver, 2011</a:t>
            </a:r>
            <a:r>
              <a:rPr lang="zh-CN" altLang="en-US" sz="1600"/>
              <a:t>）</a:t>
            </a:r>
          </a:p>
        </p:txBody>
      </p:sp>
      <p:sp>
        <p:nvSpPr>
          <p:cNvPr id="35" name="文本框 34">
            <a:extLst>
              <a:ext uri="{FF2B5EF4-FFF2-40B4-BE49-F238E27FC236}">
                <a16:creationId xmlns:a16="http://schemas.microsoft.com/office/drawing/2014/main" id="{670F1F45-25CB-4430-A710-C9EA4A54B53D}"/>
              </a:ext>
            </a:extLst>
          </p:cNvPr>
          <p:cNvSpPr txBox="1"/>
          <p:nvPr/>
        </p:nvSpPr>
        <p:spPr>
          <a:xfrm>
            <a:off x="0" y="3843597"/>
            <a:ext cx="3512526" cy="369332"/>
          </a:xfrm>
          <a:prstGeom prst="rect">
            <a:avLst/>
          </a:prstGeom>
          <a:noFill/>
        </p:spPr>
        <p:txBody>
          <a:bodyPr wrap="square" rtlCol="0">
            <a:spAutoFit/>
          </a:bodyPr>
          <a:lstStyle/>
          <a:p>
            <a:r>
              <a:rPr lang="zh-CN" altLang="en-US"/>
              <a:t>归一化的时间互相关方法（</a:t>
            </a:r>
            <a:r>
              <a:rPr lang="en-US" altLang="zh-CN"/>
              <a:t>CC</a:t>
            </a:r>
            <a:r>
              <a:rPr lang="zh-CN" altLang="en-US"/>
              <a:t>）</a:t>
            </a:r>
          </a:p>
        </p:txBody>
      </p:sp>
      <p:sp>
        <p:nvSpPr>
          <p:cNvPr id="36" name="矩形 35">
            <a:extLst>
              <a:ext uri="{FF2B5EF4-FFF2-40B4-BE49-F238E27FC236}">
                <a16:creationId xmlns:a16="http://schemas.microsoft.com/office/drawing/2014/main" id="{A1ED4E64-D9EC-4103-B2B5-0BCDE3583ECB}"/>
              </a:ext>
            </a:extLst>
          </p:cNvPr>
          <p:cNvSpPr/>
          <p:nvPr/>
        </p:nvSpPr>
        <p:spPr>
          <a:xfrm>
            <a:off x="634690" y="5344774"/>
            <a:ext cx="8185212" cy="923330"/>
          </a:xfrm>
          <a:prstGeom prst="rect">
            <a:avLst/>
          </a:prstGeom>
        </p:spPr>
        <p:txBody>
          <a:bodyPr wrap="square">
            <a:spAutoFit/>
          </a:bodyPr>
          <a:lstStyle/>
          <a:p>
            <a:r>
              <a:rPr lang="en-US" altLang="zh-CN">
                <a:latin typeface="TimesNewRomanPS"/>
              </a:rPr>
              <a:t>LHS: </a:t>
            </a:r>
            <a:r>
              <a:rPr lang="zh-CN" altLang="en-US">
                <a:latin typeface="TimesNewRomanPS"/>
              </a:rPr>
              <a:t>两台站瑞利波互相关结果</a:t>
            </a:r>
            <a:endParaRPr lang="en-US" altLang="zh-CN">
              <a:latin typeface="TimesNewRomanPS"/>
            </a:endParaRPr>
          </a:p>
          <a:p>
            <a:r>
              <a:rPr lang="en-US" altLang="zh-CN">
                <a:latin typeface="TimesNewRomanPS"/>
              </a:rPr>
              <a:t>RHS: </a:t>
            </a:r>
            <a:r>
              <a:rPr lang="en-US" altLang="zh-CN" i="1">
                <a:latin typeface="TimesNewRomanPS-Italic"/>
              </a:rPr>
              <a:t>s</a:t>
            </a:r>
            <a:r>
              <a:rPr lang="en-US" altLang="zh-CN" sz="800" i="1">
                <a:latin typeface="TimesNewRomanPS-Italic"/>
              </a:rPr>
              <a:t>i </a:t>
            </a:r>
            <a:r>
              <a:rPr lang="en-US" altLang="zh-CN" sz="800" i="1">
                <a:latin typeface="TimesNewRomanPS"/>
              </a:rPr>
              <a:t> </a:t>
            </a:r>
            <a:r>
              <a:rPr lang="en-US" altLang="zh-CN">
                <a:latin typeface="TimesNewRomanPS"/>
              </a:rPr>
              <a:t>,</a:t>
            </a:r>
            <a:r>
              <a:rPr lang="en-US" altLang="zh-CN" i="1">
                <a:latin typeface="TimesNewRomanPS-Italic"/>
              </a:rPr>
              <a:t> s</a:t>
            </a:r>
            <a:r>
              <a:rPr lang="en-US" altLang="zh-CN" sz="800" i="1">
                <a:latin typeface="TimesNewRomanPS-Italic"/>
              </a:rPr>
              <a:t>j </a:t>
            </a:r>
            <a:r>
              <a:rPr lang="zh-CN" altLang="en-US">
                <a:latin typeface="TimesNewRomanPS"/>
              </a:rPr>
              <a:t>台站的场地响应项；</a:t>
            </a:r>
            <a:r>
              <a:rPr lang="en-US" altLang="zh-CN" i="1">
                <a:latin typeface="TimesNewRomanPS-Italic"/>
              </a:rPr>
              <a:t> B</a:t>
            </a:r>
            <a:r>
              <a:rPr lang="en-US" altLang="zh-CN" sz="800" i="1">
                <a:latin typeface="TimesNewRomanPS-Italic"/>
              </a:rPr>
              <a:t>i</a:t>
            </a:r>
            <a:r>
              <a:rPr lang="zh-CN" altLang="en-US">
                <a:latin typeface="TimesNewRomanPS"/>
              </a:rPr>
              <a:t>从</a:t>
            </a:r>
            <a:r>
              <a:rPr lang="en-US" altLang="zh-CN">
                <a:latin typeface="TimesNewRomanPS"/>
              </a:rPr>
              <a:t>i</a:t>
            </a:r>
            <a:r>
              <a:rPr lang="zh-CN" altLang="en-US">
                <a:latin typeface="TimesNewRomanPS"/>
              </a:rPr>
              <a:t>到</a:t>
            </a:r>
            <a:r>
              <a:rPr lang="en-US" altLang="zh-CN">
                <a:latin typeface="TimesNewRomanPS"/>
              </a:rPr>
              <a:t>j</a:t>
            </a:r>
            <a:r>
              <a:rPr lang="zh-CN" altLang="en-US">
                <a:latin typeface="TimesNewRomanPS"/>
              </a:rPr>
              <a:t>方向的噪声强度；</a:t>
            </a:r>
            <a:r>
              <a:rPr lang="en-US" altLang="zh-CN" i="1">
                <a:latin typeface="TimesNewRomanPS-Italic"/>
              </a:rPr>
              <a:t> c </a:t>
            </a:r>
            <a:r>
              <a:rPr lang="zh-CN" altLang="en-US">
                <a:latin typeface="TimesNewRomanPS-Italic"/>
              </a:rPr>
              <a:t>瑞利波速度；</a:t>
            </a:r>
            <a:r>
              <a:rPr lang="en-US" altLang="zh-CN" i="1">
                <a:latin typeface="RMTMI"/>
              </a:rPr>
              <a:t> ω</a:t>
            </a:r>
            <a:r>
              <a:rPr lang="en-US" altLang="zh-CN" sz="800" i="1">
                <a:latin typeface="TimesNewRomanPS-Italic"/>
              </a:rPr>
              <a:t>o </a:t>
            </a:r>
            <a:r>
              <a:rPr lang="zh-CN" altLang="en-US">
                <a:latin typeface="TimesNewRomanPS"/>
              </a:rPr>
              <a:t>角频率；</a:t>
            </a:r>
            <a:r>
              <a:rPr lang="en-US" altLang="zh-CN">
                <a:latin typeface="TimesNewRomanPS"/>
              </a:rPr>
              <a:t> 2</a:t>
            </a:r>
            <a:r>
              <a:rPr lang="en-US" altLang="zh-CN" i="1">
                <a:latin typeface="RMTMI"/>
              </a:rPr>
              <a:t>π</a:t>
            </a:r>
            <a:r>
              <a:rPr lang="en-US" altLang="zh-CN" i="1">
                <a:latin typeface="TimesNewRomanPS-Italic"/>
              </a:rPr>
              <a:t>c</a:t>
            </a:r>
            <a:r>
              <a:rPr lang="en-US" altLang="zh-CN" i="1">
                <a:latin typeface="RMTMI"/>
              </a:rPr>
              <a:t>/</a:t>
            </a:r>
            <a:r>
              <a:rPr lang="en-US" altLang="zh-CN">
                <a:latin typeface="TimesNewRomanPS"/>
              </a:rPr>
              <a:t>(</a:t>
            </a:r>
            <a:r>
              <a:rPr lang="en-US" altLang="zh-CN" i="1">
                <a:latin typeface="RMTMI"/>
              </a:rPr>
              <a:t>ω</a:t>
            </a:r>
            <a:r>
              <a:rPr lang="en-US" altLang="zh-CN" sz="800" i="1">
                <a:latin typeface="TimesNewRomanPS-Italic"/>
              </a:rPr>
              <a:t>o</a:t>
            </a:r>
            <a:r>
              <a:rPr lang="en-US" altLang="zh-CN">
                <a:latin typeface="MTSY"/>
              </a:rPr>
              <a:t>|</a:t>
            </a:r>
            <a:r>
              <a:rPr lang="en-US" altLang="zh-CN" i="1">
                <a:latin typeface="TimesNewRomanPS-Italic"/>
              </a:rPr>
              <a:t>x</a:t>
            </a:r>
            <a:r>
              <a:rPr lang="en-US" altLang="zh-CN" sz="800" i="1">
                <a:latin typeface="TimesNewRomanPS-Italic"/>
              </a:rPr>
              <a:t>i </a:t>
            </a:r>
            <a:r>
              <a:rPr lang="en-US" altLang="zh-CN">
                <a:latin typeface="MTSY"/>
              </a:rPr>
              <a:t>− </a:t>
            </a:r>
            <a:r>
              <a:rPr lang="en-US" altLang="zh-CN" i="1">
                <a:latin typeface="TimesNewRomanPS-Italic"/>
              </a:rPr>
              <a:t>x </a:t>
            </a:r>
            <a:r>
              <a:rPr lang="en-US" altLang="zh-CN" sz="800" i="1">
                <a:latin typeface="TimesNewRomanPS-Italic"/>
              </a:rPr>
              <a:t>j </a:t>
            </a:r>
            <a:r>
              <a:rPr lang="en-US" altLang="zh-CN">
                <a:latin typeface="MTSY"/>
              </a:rPr>
              <a:t>| </a:t>
            </a:r>
            <a:r>
              <a:rPr lang="en-US" altLang="zh-CN">
                <a:latin typeface="TimesNewRomanPS"/>
              </a:rPr>
              <a:t>) </a:t>
            </a:r>
            <a:r>
              <a:rPr lang="zh-CN" altLang="en-US">
                <a:latin typeface="TimesNewRomanPS"/>
              </a:rPr>
              <a:t>几何扩散项；</a:t>
            </a:r>
            <a:r>
              <a:rPr lang="en-US" altLang="zh-CN" i="1">
                <a:latin typeface="TimesNewRomanPS-Italic"/>
              </a:rPr>
              <a:t>r</a:t>
            </a:r>
            <a:r>
              <a:rPr lang="zh-CN" altLang="en-US">
                <a:latin typeface="TimesNewRomanPS-Italic"/>
              </a:rPr>
              <a:t>台站坐标；</a:t>
            </a:r>
            <a:r>
              <a:rPr lang="el-GR" altLang="zh-CN" i="1"/>
              <a:t> α</a:t>
            </a:r>
            <a:r>
              <a:rPr lang="zh-CN" altLang="en-US"/>
              <a:t>衰减系数。</a:t>
            </a:r>
            <a:endParaRPr lang="zh-CN" altLang="en-US">
              <a:latin typeface="MTEX"/>
            </a:endParaRPr>
          </a:p>
        </p:txBody>
      </p:sp>
      <p:sp>
        <p:nvSpPr>
          <p:cNvPr id="37" name="矩形 36">
            <a:extLst>
              <a:ext uri="{FF2B5EF4-FFF2-40B4-BE49-F238E27FC236}">
                <a16:creationId xmlns:a16="http://schemas.microsoft.com/office/drawing/2014/main" id="{626419EA-08DE-4BF2-B8DF-9EC25B57C1EE}"/>
              </a:ext>
            </a:extLst>
          </p:cNvPr>
          <p:cNvSpPr/>
          <p:nvPr/>
        </p:nvSpPr>
        <p:spPr>
          <a:xfrm>
            <a:off x="642503" y="2643786"/>
            <a:ext cx="8185212" cy="646331"/>
          </a:xfrm>
          <a:prstGeom prst="rect">
            <a:avLst/>
          </a:prstGeom>
        </p:spPr>
        <p:txBody>
          <a:bodyPr wrap="square">
            <a:spAutoFit/>
          </a:bodyPr>
          <a:lstStyle/>
          <a:p>
            <a:r>
              <a:rPr lang="en-US" altLang="zh-CN">
                <a:latin typeface="TimesNewRomanPS"/>
              </a:rPr>
              <a:t>LHS: </a:t>
            </a:r>
            <a:r>
              <a:rPr lang="zh-CN" altLang="en-US">
                <a:latin typeface="TimesNewRomanPS"/>
              </a:rPr>
              <a:t>两台站瑞利波频率互相关结果，除以所有台站数据频率域自相关均值</a:t>
            </a:r>
            <a:endParaRPr lang="en-US" altLang="zh-CN">
              <a:latin typeface="TimesNewRomanPS"/>
            </a:endParaRPr>
          </a:p>
          <a:p>
            <a:r>
              <a:rPr lang="en-US" altLang="zh-CN">
                <a:latin typeface="TimesNewRomanPS"/>
              </a:rPr>
              <a:t>RHS: </a:t>
            </a:r>
            <a:r>
              <a:rPr lang="en-US" altLang="zh-CN" i="1">
                <a:latin typeface="TimesNewRomanPS"/>
              </a:rPr>
              <a:t>J</a:t>
            </a:r>
            <a:r>
              <a:rPr lang="en-US" altLang="zh-CN" sz="1200" i="1">
                <a:latin typeface="TimesNewRomanPS"/>
              </a:rPr>
              <a:t>0</a:t>
            </a:r>
            <a:r>
              <a:rPr lang="en-US" altLang="zh-CN" i="1">
                <a:latin typeface="TimesNewRomanPS"/>
              </a:rPr>
              <a:t>()</a:t>
            </a:r>
            <a:r>
              <a:rPr lang="zh-CN" altLang="en-US">
                <a:latin typeface="TimesNewRomanPS"/>
              </a:rPr>
              <a:t>零阶贝塞尔函数；</a:t>
            </a:r>
            <a:r>
              <a:rPr lang="en-US" altLang="zh-CN" i="1">
                <a:latin typeface="TimesNewRomanPS-Italic"/>
              </a:rPr>
              <a:t> c </a:t>
            </a:r>
            <a:r>
              <a:rPr lang="zh-CN" altLang="en-US">
                <a:latin typeface="TimesNewRomanPS-Italic"/>
              </a:rPr>
              <a:t>瑞利波速度；</a:t>
            </a:r>
            <a:r>
              <a:rPr lang="en-US" altLang="zh-CN" i="1">
                <a:latin typeface="RMTMI"/>
              </a:rPr>
              <a:t> ω</a:t>
            </a:r>
            <a:r>
              <a:rPr lang="en-US" altLang="zh-CN" sz="800" i="1">
                <a:latin typeface="TimesNewRomanPS-Italic"/>
              </a:rPr>
              <a:t>o </a:t>
            </a:r>
            <a:r>
              <a:rPr lang="zh-CN" altLang="en-US">
                <a:latin typeface="TimesNewRomanPS"/>
              </a:rPr>
              <a:t>角频率；</a:t>
            </a:r>
            <a:r>
              <a:rPr lang="en-US" altLang="zh-CN" i="1">
                <a:latin typeface="TimesNewRomanPS-Italic"/>
              </a:rPr>
              <a:t>x</a:t>
            </a:r>
            <a:r>
              <a:rPr lang="zh-CN" altLang="en-US">
                <a:latin typeface="TimesNewRomanPS-Italic"/>
              </a:rPr>
              <a:t>台站坐标；</a:t>
            </a:r>
            <a:r>
              <a:rPr lang="el-GR" altLang="zh-CN" i="1"/>
              <a:t> α</a:t>
            </a:r>
            <a:r>
              <a:rPr lang="zh-CN" altLang="en-US"/>
              <a:t>衰减系数。</a:t>
            </a:r>
            <a:endParaRPr lang="zh-CN" altLang="en-US">
              <a:latin typeface="MTEX"/>
            </a:endParaRPr>
          </a:p>
        </p:txBody>
      </p:sp>
    </p:spTree>
    <p:extLst>
      <p:ext uri="{BB962C8B-B14F-4D97-AF65-F5344CB8AC3E}">
        <p14:creationId xmlns:p14="http://schemas.microsoft.com/office/powerpoint/2010/main" val="3865529523"/>
      </p:ext>
    </p:extLst>
  </p:cSld>
  <p:clrMapOvr>
    <a:masterClrMapping/>
  </p:clrMapOvr>
  <p:transition advTm="67249">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1362765" y="97061"/>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24496" y="93912"/>
            <a:ext cx="1295400"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方法原理</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总结讨论</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A342F2B2-1892-4DFC-BD0D-4EB8C4AC31AC}"/>
              </a:ext>
            </a:extLst>
          </p:cNvPr>
          <p:cNvSpPr txBox="1"/>
          <p:nvPr/>
        </p:nvSpPr>
        <p:spPr>
          <a:xfrm>
            <a:off x="2677058" y="90760"/>
            <a:ext cx="1275036"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基本流程</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1" name="矩形: 圆角 20">
            <a:extLst>
              <a:ext uri="{FF2B5EF4-FFF2-40B4-BE49-F238E27FC236}">
                <a16:creationId xmlns:a16="http://schemas.microsoft.com/office/drawing/2014/main" id="{3582EE43-B681-4E82-9528-F647333D77D5}"/>
              </a:ext>
            </a:extLst>
          </p:cNvPr>
          <p:cNvSpPr/>
          <p:nvPr/>
        </p:nvSpPr>
        <p:spPr>
          <a:xfrm>
            <a:off x="2363675" y="3050189"/>
            <a:ext cx="1852228"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噪声时间互相关方法</a:t>
            </a:r>
          </a:p>
        </p:txBody>
      </p:sp>
      <p:sp>
        <p:nvSpPr>
          <p:cNvPr id="2" name="矩形: 圆角 1">
            <a:extLst>
              <a:ext uri="{FF2B5EF4-FFF2-40B4-BE49-F238E27FC236}">
                <a16:creationId xmlns:a16="http://schemas.microsoft.com/office/drawing/2014/main" id="{650DAB75-AE5B-4E1A-B830-05AC222B98E7}"/>
              </a:ext>
            </a:extLst>
          </p:cNvPr>
          <p:cNvSpPr/>
          <p:nvPr/>
        </p:nvSpPr>
        <p:spPr>
          <a:xfrm>
            <a:off x="204187" y="763479"/>
            <a:ext cx="8626876" cy="2126203"/>
          </a:xfrm>
          <a:prstGeom prst="roundRect">
            <a:avLst/>
          </a:prstGeom>
          <a:noFill/>
          <a:ln w="28575">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E28711A4-02AD-4CC2-9DAD-765821D9E7D0}"/>
              </a:ext>
            </a:extLst>
          </p:cNvPr>
          <p:cNvSpPr txBox="1"/>
          <p:nvPr/>
        </p:nvSpPr>
        <p:spPr>
          <a:xfrm>
            <a:off x="312937" y="791617"/>
            <a:ext cx="1740024" cy="369332"/>
          </a:xfrm>
          <a:prstGeom prst="rect">
            <a:avLst/>
          </a:prstGeom>
          <a:noFill/>
        </p:spPr>
        <p:txBody>
          <a:bodyPr wrap="square" rtlCol="0">
            <a:spAutoFit/>
          </a:bodyPr>
          <a:lstStyle/>
          <a:p>
            <a:r>
              <a:rPr lang="zh-CN" altLang="en-US"/>
              <a:t>面波双台法</a:t>
            </a:r>
          </a:p>
        </p:txBody>
      </p:sp>
      <p:sp>
        <p:nvSpPr>
          <p:cNvPr id="8" name="矩形 7">
            <a:extLst>
              <a:ext uri="{FF2B5EF4-FFF2-40B4-BE49-F238E27FC236}">
                <a16:creationId xmlns:a16="http://schemas.microsoft.com/office/drawing/2014/main" id="{EDCCCD4A-D3D6-4841-8048-D054C7375903}"/>
              </a:ext>
            </a:extLst>
          </p:cNvPr>
          <p:cNvSpPr/>
          <p:nvPr/>
        </p:nvSpPr>
        <p:spPr>
          <a:xfrm>
            <a:off x="1027152" y="1110540"/>
            <a:ext cx="1800493" cy="369332"/>
          </a:xfrm>
          <a:prstGeom prst="rect">
            <a:avLst/>
          </a:prstGeom>
        </p:spPr>
        <p:txBody>
          <a:bodyPr wrap="none">
            <a:spAutoFit/>
          </a:bodyPr>
          <a:lstStyle/>
          <a:p>
            <a:r>
              <a:rPr lang="zh-CN" altLang="zh-CN">
                <a:latin typeface="+mn-ea"/>
                <a:cs typeface="Times New Roman" panose="02020603050405020304" pitchFamily="18" charset="0"/>
              </a:rPr>
              <a:t>瑞利波振幅谱：</a:t>
            </a:r>
            <a:endParaRPr lang="zh-CN" altLang="en-US"/>
          </a:p>
        </p:txBody>
      </p:sp>
      <mc:AlternateContent xmlns:mc="http://schemas.openxmlformats.org/markup-compatibility/2006">
        <mc:Choice xmlns:a14="http://schemas.microsoft.com/office/drawing/2010/main" Requires="a14">
          <p:sp>
            <p:nvSpPr>
              <p:cNvPr id="25" name="矩形 24">
                <a:extLst>
                  <a:ext uri="{FF2B5EF4-FFF2-40B4-BE49-F238E27FC236}">
                    <a16:creationId xmlns:a16="http://schemas.microsoft.com/office/drawing/2014/main" id="{7D16E64C-62A2-4C7B-9737-400CBB04EBAE}"/>
                  </a:ext>
                </a:extLst>
              </p:cNvPr>
              <p:cNvSpPr/>
              <p:nvPr/>
            </p:nvSpPr>
            <p:spPr>
              <a:xfrm>
                <a:off x="2546172" y="1110540"/>
                <a:ext cx="417582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ctrlPr>
                            <a:rPr lang="zh-CN" altLang="en-US" i="1">
                              <a:latin typeface="Cambria Math" panose="02040503050406030204" pitchFamily="18" charset="0"/>
                            </a:rPr>
                          </m:ctrlPr>
                        </m:dPr>
                        <m:e>
                          <m:sSub>
                            <m:sSubPr>
                              <m:ctrlPr>
                                <a:rPr lang="zh-CN" altLang="en-US" i="1">
                                  <a:latin typeface="Cambria Math" panose="02040503050406030204" pitchFamily="18" charset="0"/>
                                </a:rPr>
                              </m:ctrlPr>
                            </m:sSubPr>
                            <m:e>
                              <m:r>
                                <a:rPr lang="zh-CN" altLang="en-US" i="1">
                                  <a:latin typeface="Cambria Math" panose="02040503050406030204" pitchFamily="18" charset="0"/>
                                </a:rPr>
                                <m:t>𝐴</m:t>
                              </m:r>
                            </m:e>
                            <m:sub>
                              <m:r>
                                <a:rPr lang="zh-CN" altLang="en-US" i="0">
                                  <a:latin typeface="Cambria Math" panose="02040503050406030204" pitchFamily="18" charset="0"/>
                                </a:rPr>
                                <m:t>0</m:t>
                              </m:r>
                            </m:sub>
                          </m:sSub>
                          <m:d>
                            <m:dPr>
                              <m:ctrlPr>
                                <a:rPr lang="zh-CN" altLang="en-US" i="1">
                                  <a:latin typeface="Cambria Math" panose="02040503050406030204" pitchFamily="18" charset="0"/>
                                </a:rPr>
                              </m:ctrlPr>
                            </m:dPr>
                            <m:e>
                              <m:r>
                                <a:rPr lang="zh-CN" altLang="en-US" i="1">
                                  <a:latin typeface="Cambria Math" panose="02040503050406030204" pitchFamily="18" charset="0"/>
                                </a:rPr>
                                <m:t>𝜔</m:t>
                              </m:r>
                              <m:r>
                                <a:rPr lang="zh-CN" altLang="en-US" i="0">
                                  <a:latin typeface="Cambria Math" panose="02040503050406030204" pitchFamily="18" charset="0"/>
                                </a:rPr>
                                <m:t>,</m:t>
                              </m:r>
                              <m:r>
                                <a:rPr lang="zh-CN" altLang="en-US" i="1">
                                  <a:latin typeface="Cambria Math" panose="02040503050406030204" pitchFamily="18" charset="0"/>
                                </a:rPr>
                                <m:t>𝑅</m:t>
                              </m:r>
                            </m:e>
                          </m:d>
                          <m:r>
                            <a:rPr lang="zh-CN" altLang="en-US" i="0">
                              <a:latin typeface="Cambria Math" panose="02040503050406030204" pitchFamily="18" charset="0"/>
                            </a:rPr>
                            <m:t>=</m:t>
                          </m:r>
                          <m:r>
                            <a:rPr lang="zh-CN" altLang="en-US" i="1">
                              <a:latin typeface="Cambria Math" panose="02040503050406030204" pitchFamily="18" charset="0"/>
                            </a:rPr>
                            <m:t>𝑆</m:t>
                          </m:r>
                          <m:r>
                            <a:rPr lang="zh-CN" altLang="en-US" i="0">
                              <a:latin typeface="Cambria Math" panose="02040503050406030204" pitchFamily="18" charset="0"/>
                            </a:rPr>
                            <m:t>(</m:t>
                          </m:r>
                          <m:r>
                            <a:rPr lang="zh-CN" altLang="en-US" i="1">
                              <a:latin typeface="Cambria Math" panose="02040503050406030204" pitchFamily="18" charset="0"/>
                            </a:rPr>
                            <m:t>𝜔</m:t>
                          </m:r>
                          <m:r>
                            <a:rPr lang="zh-CN" altLang="en-US" i="0">
                              <a:latin typeface="Cambria Math" panose="02040503050406030204" pitchFamily="18" charset="0"/>
                            </a:rPr>
                            <m:t>)</m:t>
                          </m:r>
                          <m:r>
                            <a:rPr lang="zh-CN" altLang="en-US" i="1">
                              <a:latin typeface="Cambria Math" panose="02040503050406030204" pitchFamily="18" charset="0"/>
                            </a:rPr>
                            <m:t>𝐷</m:t>
                          </m:r>
                          <m:r>
                            <a:rPr lang="zh-CN" altLang="en-US" i="0">
                              <a:latin typeface="Cambria Math" panose="02040503050406030204" pitchFamily="18" charset="0"/>
                            </a:rPr>
                            <m:t>(</m:t>
                          </m:r>
                          <m:r>
                            <a:rPr lang="zh-CN" altLang="en-US" i="1">
                              <a:latin typeface="Cambria Math" panose="02040503050406030204" pitchFamily="18" charset="0"/>
                            </a:rPr>
                            <m:t>𝜔</m:t>
                          </m:r>
                          <m:r>
                            <a:rPr lang="zh-CN" altLang="en-US" i="0">
                              <a:latin typeface="Cambria Math" panose="02040503050406030204" pitchFamily="18" charset="0"/>
                            </a:rPr>
                            <m:t>)</m:t>
                          </m:r>
                          <m:r>
                            <a:rPr lang="zh-CN" altLang="en-US" i="1">
                              <a:latin typeface="Cambria Math" panose="02040503050406030204" pitchFamily="18" charset="0"/>
                            </a:rPr>
                            <m:t>𝐺</m:t>
                          </m:r>
                          <m:r>
                            <a:rPr lang="zh-CN" altLang="en-US" i="0">
                              <a:latin typeface="Cambria Math" panose="02040503050406030204" pitchFamily="18" charset="0"/>
                            </a:rPr>
                            <m:t>(</m:t>
                          </m:r>
                          <m:r>
                            <a:rPr lang="zh-CN" altLang="en-US" i="1">
                              <a:latin typeface="Cambria Math" panose="02040503050406030204" pitchFamily="18" charset="0"/>
                            </a:rPr>
                            <m:t>𝑅</m:t>
                          </m:r>
                          <m:r>
                            <a:rPr lang="zh-CN" altLang="en-US" i="0">
                              <a:latin typeface="Cambria Math" panose="02040503050406030204" pitchFamily="18" charset="0"/>
                            </a:rPr>
                            <m:t>)</m:t>
                          </m:r>
                          <m:r>
                            <a:rPr lang="zh-CN" altLang="en-US" i="1">
                              <a:latin typeface="Cambria Math" panose="02040503050406030204" pitchFamily="18" charset="0"/>
                            </a:rPr>
                            <m:t>𝐿</m:t>
                          </m:r>
                          <m:r>
                            <a:rPr lang="zh-CN" altLang="en-US" i="0">
                              <a:latin typeface="Cambria Math" panose="02040503050406030204" pitchFamily="18" charset="0"/>
                            </a:rPr>
                            <m:t>(</m:t>
                          </m:r>
                          <m:r>
                            <a:rPr lang="zh-CN" altLang="en-US" i="1">
                              <a:latin typeface="Cambria Math" panose="02040503050406030204" pitchFamily="18" charset="0"/>
                            </a:rPr>
                            <m:t>𝜔</m:t>
                          </m:r>
                          <m:r>
                            <a:rPr lang="zh-CN" altLang="en-US" i="0">
                              <a:latin typeface="Cambria Math" panose="02040503050406030204" pitchFamily="18" charset="0"/>
                            </a:rPr>
                            <m:t>)</m:t>
                          </m:r>
                          <m:r>
                            <a:rPr lang="zh-CN" altLang="en-US" i="1">
                              <a:latin typeface="Cambria Math" panose="02040503050406030204" pitchFamily="18" charset="0"/>
                            </a:rPr>
                            <m:t>𝐵</m:t>
                          </m:r>
                          <m:r>
                            <a:rPr lang="zh-CN" altLang="en-US" i="0">
                              <a:latin typeface="Cambria Math" panose="02040503050406030204" pitchFamily="18" charset="0"/>
                            </a:rPr>
                            <m:t>(</m:t>
                          </m:r>
                          <m:r>
                            <a:rPr lang="zh-CN" altLang="en-US" i="1">
                              <a:latin typeface="Cambria Math" panose="02040503050406030204" pitchFamily="18" charset="0"/>
                            </a:rPr>
                            <m:t>𝜔</m:t>
                          </m:r>
                          <m:r>
                            <a:rPr lang="zh-CN" altLang="en-US" i="0">
                              <a:latin typeface="Cambria Math" panose="02040503050406030204" pitchFamily="18" charset="0"/>
                            </a:rPr>
                            <m:t>,</m:t>
                          </m:r>
                          <m:r>
                            <a:rPr lang="zh-CN" altLang="en-US" i="1">
                              <a:latin typeface="Cambria Math" panose="02040503050406030204" pitchFamily="18" charset="0"/>
                            </a:rPr>
                            <m:t>𝑅</m:t>
                          </m:r>
                        </m:e>
                      </m:d>
                    </m:oMath>
                  </m:oMathPara>
                </a14:m>
                <a:endParaRPr lang="zh-CN" altLang="en-US"/>
              </a:p>
            </p:txBody>
          </p:sp>
        </mc:Choice>
        <mc:Fallback>
          <p:sp>
            <p:nvSpPr>
              <p:cNvPr id="25" name="矩形 24">
                <a:extLst>
                  <a:ext uri="{FF2B5EF4-FFF2-40B4-BE49-F238E27FC236}">
                    <a16:creationId xmlns:a16="http://schemas.microsoft.com/office/drawing/2014/main" id="{7D16E64C-62A2-4C7B-9737-400CBB04EBAE}"/>
                  </a:ext>
                </a:extLst>
              </p:cNvPr>
              <p:cNvSpPr>
                <a:spLocks noRot="1" noChangeAspect="1" noMove="1" noResize="1" noEditPoints="1" noAdjustHandles="1" noChangeArrowheads="1" noChangeShapeType="1" noTextEdit="1"/>
              </p:cNvSpPr>
              <p:nvPr/>
            </p:nvSpPr>
            <p:spPr>
              <a:xfrm>
                <a:off x="2546172" y="1110540"/>
                <a:ext cx="4175823" cy="369332"/>
              </a:xfrm>
              <a:prstGeom prst="rect">
                <a:avLst/>
              </a:prstGeom>
              <a:blipFill>
                <a:blip r:embed="rId3"/>
                <a:stretch>
                  <a:fillRect t="-119672" r="-11679" b="-18360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7" name="矩形 26">
                <a:extLst>
                  <a:ext uri="{FF2B5EF4-FFF2-40B4-BE49-F238E27FC236}">
                    <a16:creationId xmlns:a16="http://schemas.microsoft.com/office/drawing/2014/main" id="{DE6B9557-16A8-4AEA-8A1A-4F8543695C7E}"/>
                  </a:ext>
                </a:extLst>
              </p:cNvPr>
              <p:cNvSpPr/>
              <p:nvPr/>
            </p:nvSpPr>
            <p:spPr>
              <a:xfrm>
                <a:off x="2785803" y="2088583"/>
                <a:ext cx="3212931" cy="6751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zh-CN" altLang="en-US" i="1">
                              <a:latin typeface="Cambria Math" panose="02040503050406030204" pitchFamily="18" charset="0"/>
                            </a:rPr>
                          </m:ctrlPr>
                        </m:fPr>
                        <m:num>
                          <m:r>
                            <m:rPr>
                              <m:sty m:val="p"/>
                            </m:rPr>
                            <a:rPr lang="zh-CN" altLang="en-US">
                              <a:latin typeface="Cambria Math" panose="02040503050406030204" pitchFamily="18" charset="0"/>
                            </a:rPr>
                            <m:t>A</m:t>
                          </m:r>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ω</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R</m:t>
                                  </m:r>
                                </m:e>
                                <m:sub>
                                  <m:r>
                                    <a:rPr lang="zh-CN" altLang="en-US" i="0">
                                      <a:latin typeface="Cambria Math" panose="02040503050406030204" pitchFamily="18" charset="0"/>
                                    </a:rPr>
                                    <m:t>1</m:t>
                                  </m:r>
                                </m:sub>
                              </m:sSub>
                            </m:e>
                          </m:d>
                        </m:num>
                        <m:den>
                          <m:r>
                            <m:rPr>
                              <m:sty m:val="p"/>
                            </m:rPr>
                            <a:rPr lang="zh-CN" altLang="en-US" i="0">
                              <a:latin typeface="Cambria Math" panose="02040503050406030204" pitchFamily="18" charset="0"/>
                            </a:rPr>
                            <m:t>A</m:t>
                          </m:r>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ω</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R</m:t>
                                  </m:r>
                                </m:e>
                                <m:sub>
                                  <m:r>
                                    <a:rPr lang="zh-CN" altLang="en-US" i="0">
                                      <a:latin typeface="Cambria Math" panose="02040503050406030204" pitchFamily="18" charset="0"/>
                                    </a:rPr>
                                    <m:t>2</m:t>
                                  </m:r>
                                </m:sub>
                              </m:sSub>
                            </m:e>
                          </m:d>
                        </m:den>
                      </m:f>
                      <m:r>
                        <a:rPr lang="zh-CN" altLang="en-US" i="0">
                          <a:latin typeface="Cambria Math" panose="02040503050406030204" pitchFamily="18" charset="0"/>
                        </a:rPr>
                        <m:t>=</m:t>
                      </m:r>
                      <m:f>
                        <m:fPr>
                          <m:ctrlPr>
                            <a:rPr lang="zh-CN" altLang="en-US" i="1">
                              <a:latin typeface="Cambria Math" panose="02040503050406030204" pitchFamily="18" charset="0"/>
                            </a:rPr>
                          </m:ctrlPr>
                        </m:fPr>
                        <m:num>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L</m:t>
                              </m:r>
                            </m:e>
                            <m:sub>
                              <m:r>
                                <a:rPr lang="zh-CN" altLang="en-US" i="0">
                                  <a:latin typeface="Cambria Math" panose="02040503050406030204" pitchFamily="18" charset="0"/>
                                </a:rPr>
                                <m:t>1</m:t>
                              </m:r>
                            </m:sub>
                          </m:sSub>
                          <m:d>
                            <m:dPr>
                              <m:ctrlPr>
                                <a:rPr lang="zh-CN" altLang="en-US" i="1">
                                  <a:latin typeface="Cambria Math" panose="02040503050406030204" pitchFamily="18" charset="0"/>
                                </a:rPr>
                              </m:ctrlPr>
                            </m:dPr>
                            <m:e>
                              <m:r>
                                <a:rPr lang="zh-CN" altLang="en-US" i="1">
                                  <a:latin typeface="Cambria Math" panose="02040503050406030204" pitchFamily="18" charset="0"/>
                                </a:rPr>
                                <m:t>𝜔</m:t>
                              </m:r>
                            </m:e>
                          </m:d>
                        </m:num>
                        <m:den>
                          <m:sSub>
                            <m:sSubPr>
                              <m:ctrlPr>
                                <a:rPr lang="zh-CN" altLang="en-US" i="1">
                                  <a:latin typeface="Cambria Math" panose="02040503050406030204" pitchFamily="18" charset="0"/>
                                </a:rPr>
                              </m:ctrlPr>
                            </m:sSubPr>
                            <m:e>
                              <m:r>
                                <a:rPr lang="zh-CN" altLang="en-US" i="1">
                                  <a:latin typeface="Cambria Math" panose="02040503050406030204" pitchFamily="18" charset="0"/>
                                </a:rPr>
                                <m:t>𝐿</m:t>
                              </m:r>
                            </m:e>
                            <m:sub>
                              <m:r>
                                <a:rPr lang="zh-CN" altLang="en-US" i="0">
                                  <a:latin typeface="Cambria Math" panose="02040503050406030204" pitchFamily="18" charset="0"/>
                                </a:rPr>
                                <m:t>2</m:t>
                              </m:r>
                            </m:sub>
                          </m:sSub>
                          <m:d>
                            <m:dPr>
                              <m:ctrlPr>
                                <a:rPr lang="zh-CN" altLang="en-US" i="1">
                                  <a:latin typeface="Cambria Math" panose="02040503050406030204" pitchFamily="18" charset="0"/>
                                </a:rPr>
                              </m:ctrlPr>
                            </m:dPr>
                            <m:e>
                              <m:r>
                                <a:rPr lang="zh-CN" altLang="en-US" i="1">
                                  <a:latin typeface="Cambria Math" panose="02040503050406030204" pitchFamily="18" charset="0"/>
                                </a:rPr>
                                <m:t>𝜔</m:t>
                              </m:r>
                            </m:e>
                          </m:d>
                        </m:den>
                      </m:f>
                      <m:sSup>
                        <m:sSupPr>
                          <m:ctrlPr>
                            <a:rPr lang="zh-CN" altLang="en-US" i="1">
                              <a:latin typeface="Cambria Math" panose="02040503050406030204" pitchFamily="18" charset="0"/>
                            </a:rPr>
                          </m:ctrlPr>
                        </m:sSupPr>
                        <m:e>
                          <m:r>
                            <a:rPr lang="zh-CN" altLang="en-US" i="1">
                              <a:latin typeface="Cambria Math" panose="02040503050406030204" pitchFamily="18" charset="0"/>
                            </a:rPr>
                            <m:t>𝑒</m:t>
                          </m:r>
                        </m:e>
                        <m:sup>
                          <m:r>
                            <a:rPr lang="zh-CN" altLang="en-US" i="1">
                              <a:latin typeface="Cambria Math" panose="02040503050406030204" pitchFamily="18" charset="0"/>
                            </a:rPr>
                            <m:t>𝛼</m:t>
                          </m:r>
                          <m:d>
                            <m:dPr>
                              <m:ctrlPr>
                                <a:rPr lang="zh-CN" altLang="en-US" i="1">
                                  <a:latin typeface="Cambria Math" panose="02040503050406030204" pitchFamily="18" charset="0"/>
                                </a:rPr>
                              </m:ctrlPr>
                            </m:dPr>
                            <m:e>
                              <m:r>
                                <a:rPr lang="zh-CN" altLang="en-US" i="1">
                                  <a:latin typeface="Cambria Math" panose="02040503050406030204" pitchFamily="18" charset="0"/>
                                </a:rPr>
                                <m:t>𝜔</m:t>
                              </m:r>
                            </m:e>
                          </m:d>
                          <m:d>
                            <m:dPr>
                              <m:ctrlPr>
                                <a:rPr lang="zh-CN" altLang="en-US" i="1">
                                  <a:latin typeface="Cambria Math" panose="02040503050406030204" pitchFamily="18" charset="0"/>
                                </a:rPr>
                              </m:ctrlPr>
                            </m:dPr>
                            <m:e>
                              <m:sSub>
                                <m:sSubPr>
                                  <m:ctrlPr>
                                    <a:rPr lang="zh-CN" altLang="en-US" i="1">
                                      <a:latin typeface="Cambria Math" panose="02040503050406030204" pitchFamily="18" charset="0"/>
                                    </a:rPr>
                                  </m:ctrlPr>
                                </m:sSubPr>
                                <m:e>
                                  <m:r>
                                    <a:rPr lang="zh-CN" altLang="en-US" i="1">
                                      <a:latin typeface="Cambria Math" panose="02040503050406030204" pitchFamily="18" charset="0"/>
                                    </a:rPr>
                                    <m:t>𝑅</m:t>
                                  </m:r>
                                </m:e>
                                <m:sub>
                                  <m:r>
                                    <a:rPr lang="zh-CN" altLang="en-US" i="0">
                                      <a:latin typeface="Cambria Math" panose="02040503050406030204" pitchFamily="18" charset="0"/>
                                    </a:rPr>
                                    <m:t>2</m:t>
                                  </m:r>
                                </m:sub>
                              </m:sSub>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𝑅</m:t>
                                  </m:r>
                                </m:e>
                                <m:sub>
                                  <m:r>
                                    <a:rPr lang="zh-CN" altLang="en-US" i="0">
                                      <a:latin typeface="Cambria Math" panose="02040503050406030204" pitchFamily="18" charset="0"/>
                                    </a:rPr>
                                    <m:t>1</m:t>
                                  </m:r>
                                </m:sub>
                              </m:sSub>
                            </m:e>
                          </m:d>
                        </m:sup>
                      </m:sSup>
                    </m:oMath>
                  </m:oMathPara>
                </a14:m>
                <a:endParaRPr lang="zh-CN" altLang="en-US"/>
              </a:p>
            </p:txBody>
          </p:sp>
        </mc:Choice>
        <mc:Fallback>
          <p:sp>
            <p:nvSpPr>
              <p:cNvPr id="27" name="矩形 26">
                <a:extLst>
                  <a:ext uri="{FF2B5EF4-FFF2-40B4-BE49-F238E27FC236}">
                    <a16:creationId xmlns:a16="http://schemas.microsoft.com/office/drawing/2014/main" id="{DE6B9557-16A8-4AEA-8A1A-4F8543695C7E}"/>
                  </a:ext>
                </a:extLst>
              </p:cNvPr>
              <p:cNvSpPr>
                <a:spLocks noRot="1" noChangeAspect="1" noMove="1" noResize="1" noEditPoints="1" noAdjustHandles="1" noChangeArrowheads="1" noChangeShapeType="1" noTextEdit="1"/>
              </p:cNvSpPr>
              <p:nvPr/>
            </p:nvSpPr>
            <p:spPr>
              <a:xfrm>
                <a:off x="2785803" y="2088583"/>
                <a:ext cx="3212931" cy="675185"/>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 name="矩形 8">
                <a:extLst>
                  <a:ext uri="{FF2B5EF4-FFF2-40B4-BE49-F238E27FC236}">
                    <a16:creationId xmlns:a16="http://schemas.microsoft.com/office/drawing/2014/main" id="{11708543-4AA1-4219-8817-ADB357DC16C6}"/>
                  </a:ext>
                </a:extLst>
              </p:cNvPr>
              <p:cNvSpPr/>
              <p:nvPr/>
            </p:nvSpPr>
            <p:spPr>
              <a:xfrm>
                <a:off x="1027152" y="1474394"/>
                <a:ext cx="2459328" cy="387927"/>
              </a:xfrm>
              <a:prstGeom prst="rect">
                <a:avLst/>
              </a:prstGeom>
            </p:spPr>
            <p:txBody>
              <a:bodyPr wrap="none">
                <a:spAutoFit/>
              </a:bodyPr>
              <a:lstStyle/>
              <a:p>
                <a:r>
                  <a:rPr lang="zh-CN" altLang="en-US"/>
                  <a:t>其中</a:t>
                </a:r>
                <a14:m>
                  <m:oMath xmlns:m="http://schemas.openxmlformats.org/officeDocument/2006/math">
                    <m:r>
                      <a:rPr lang="en-US" altLang="zh-CN" i="1">
                        <a:latin typeface="Cambria Math" panose="02040503050406030204" pitchFamily="18" charset="0"/>
                      </a:rPr>
                      <m:t>𝐵</m:t>
                    </m:r>
                    <m:d>
                      <m:dPr>
                        <m:ctrlPr>
                          <a:rPr lang="zh-CN" altLang="zh-CN" i="1">
                            <a:latin typeface="Cambria Math" panose="02040503050406030204" pitchFamily="18" charset="0"/>
                          </a:rPr>
                        </m:ctrlPr>
                      </m:dPr>
                      <m:e>
                        <m:r>
                          <a:rPr lang="en-US" altLang="zh-CN" i="1">
                            <a:latin typeface="Cambria Math" panose="02040503050406030204" pitchFamily="18" charset="0"/>
                          </a:rPr>
                          <m:t>𝜔</m:t>
                        </m:r>
                        <m:r>
                          <a:rPr lang="en-US" altLang="zh-CN" i="1">
                            <a:latin typeface="Cambria Math" panose="02040503050406030204" pitchFamily="18" charset="0"/>
                          </a:rPr>
                          <m:t>,</m:t>
                        </m:r>
                        <m:r>
                          <a:rPr lang="en-US" altLang="zh-CN" i="1">
                            <a:latin typeface="Cambria Math" panose="02040503050406030204" pitchFamily="18" charset="0"/>
                          </a:rPr>
                          <m:t>𝑅</m:t>
                        </m:r>
                      </m:e>
                    </m:d>
                    <m:r>
                      <a:rPr lang="en-US" altLang="zh-CN">
                        <a:latin typeface="Cambria Math" panose="02040503050406030204" pitchFamily="18" charset="0"/>
                      </a:rPr>
                      <m:t>=</m:t>
                    </m:r>
                    <m:sSup>
                      <m:sSupPr>
                        <m:ctrlPr>
                          <a:rPr lang="zh-CN" altLang="zh-CN" i="1">
                            <a:latin typeface="Cambria Math" panose="02040503050406030204" pitchFamily="18" charset="0"/>
                          </a:rPr>
                        </m:ctrlPr>
                      </m:sSupPr>
                      <m:e>
                        <m:r>
                          <m:rPr>
                            <m:sty m:val="p"/>
                          </m:rPr>
                          <a:rPr lang="en-US" altLang="zh-CN">
                            <a:latin typeface="Cambria Math" panose="02040503050406030204" pitchFamily="18" charset="0"/>
                          </a:rPr>
                          <m:t>e</m:t>
                        </m:r>
                      </m:e>
                      <m:sup>
                        <m:r>
                          <a:rPr lang="en-US" altLang="zh-CN" i="1">
                            <a:latin typeface="Cambria Math" panose="02040503050406030204" pitchFamily="18" charset="0"/>
                          </a:rPr>
                          <m:t>−</m:t>
                        </m:r>
                        <m:r>
                          <m:rPr>
                            <m:sty m:val="p"/>
                          </m:rPr>
                          <a:rPr lang="en-US" altLang="zh-CN">
                            <a:latin typeface="Cambria Math" panose="02040503050406030204" pitchFamily="18" charset="0"/>
                          </a:rPr>
                          <m:t>α</m:t>
                        </m:r>
                        <m:d>
                          <m:dPr>
                            <m:ctrlPr>
                              <a:rPr lang="zh-CN" altLang="zh-CN" i="1">
                                <a:latin typeface="Cambria Math" panose="02040503050406030204" pitchFamily="18" charset="0"/>
                              </a:rPr>
                            </m:ctrlPr>
                          </m:dPr>
                          <m:e>
                            <m:r>
                              <m:rPr>
                                <m:sty m:val="p"/>
                              </m:rPr>
                              <a:rPr lang="en-US" altLang="zh-CN">
                                <a:latin typeface="Cambria Math" panose="02040503050406030204" pitchFamily="18" charset="0"/>
                              </a:rPr>
                              <m:t>ω</m:t>
                            </m:r>
                          </m:e>
                        </m:d>
                        <m:r>
                          <m:rPr>
                            <m:sty m:val="p"/>
                          </m:rPr>
                          <a:rPr lang="en-US" altLang="zh-CN">
                            <a:latin typeface="Cambria Math" panose="02040503050406030204" pitchFamily="18" charset="0"/>
                          </a:rPr>
                          <m:t>R</m:t>
                        </m:r>
                      </m:sup>
                    </m:sSup>
                  </m:oMath>
                </a14:m>
                <a:endParaRPr lang="zh-CN" altLang="en-US"/>
              </a:p>
            </p:txBody>
          </p:sp>
        </mc:Choice>
        <mc:Fallback>
          <p:sp>
            <p:nvSpPr>
              <p:cNvPr id="9" name="矩形 8">
                <a:extLst>
                  <a:ext uri="{FF2B5EF4-FFF2-40B4-BE49-F238E27FC236}">
                    <a16:creationId xmlns:a16="http://schemas.microsoft.com/office/drawing/2014/main" id="{11708543-4AA1-4219-8817-ADB357DC16C6}"/>
                  </a:ext>
                </a:extLst>
              </p:cNvPr>
              <p:cNvSpPr>
                <a:spLocks noRot="1" noChangeAspect="1" noMove="1" noResize="1" noEditPoints="1" noAdjustHandles="1" noChangeArrowheads="1" noChangeShapeType="1" noTextEdit="1"/>
              </p:cNvSpPr>
              <p:nvPr/>
            </p:nvSpPr>
            <p:spPr>
              <a:xfrm>
                <a:off x="1027152" y="1474394"/>
                <a:ext cx="2459328" cy="387927"/>
              </a:xfrm>
              <a:prstGeom prst="rect">
                <a:avLst/>
              </a:prstGeom>
              <a:blipFill>
                <a:blip r:embed="rId5"/>
                <a:stretch>
                  <a:fillRect l="-1980" t="-11111" b="-1904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8" name="矩形 27">
                <a:extLst>
                  <a:ext uri="{FF2B5EF4-FFF2-40B4-BE49-F238E27FC236}">
                    <a16:creationId xmlns:a16="http://schemas.microsoft.com/office/drawing/2014/main" id="{70D08198-A185-41E5-A37D-1CD3472F5617}"/>
                  </a:ext>
                </a:extLst>
              </p:cNvPr>
              <p:cNvSpPr/>
              <p:nvPr/>
            </p:nvSpPr>
            <p:spPr>
              <a:xfrm>
                <a:off x="1023154" y="1817130"/>
                <a:ext cx="4713150" cy="369332"/>
              </a:xfrm>
              <a:prstGeom prst="rect">
                <a:avLst/>
              </a:prstGeom>
            </p:spPr>
            <p:txBody>
              <a:bodyPr wrap="none">
                <a:spAutoFit/>
              </a:bodyPr>
              <a:lstStyle/>
              <a:p>
                <a:r>
                  <a:rPr lang="zh-CN" altLang="en-US">
                    <a:latin typeface="+mn-ea"/>
                    <a:cs typeface="Times New Roman" panose="02020603050405020304" pitchFamily="18" charset="0"/>
                  </a:rPr>
                  <a:t>对统一地震事件两不同坐标</a:t>
                </a:r>
                <a14:m>
                  <m:oMath xmlns:m="http://schemas.openxmlformats.org/officeDocument/2006/math">
                    <m:r>
                      <m:rPr>
                        <m:sty m:val="p"/>
                      </m:rPr>
                      <a:rPr lang="zh-CN" altLang="en-US">
                        <a:latin typeface="Cambria Math" panose="02040503050406030204" pitchFamily="18" charset="0"/>
                      </a:rPr>
                      <m:t>R</m:t>
                    </m:r>
                  </m:oMath>
                </a14:m>
                <a:r>
                  <a:rPr lang="zh-CN" altLang="en-US"/>
                  <a:t>处振幅谱相除：</a:t>
                </a:r>
              </a:p>
            </p:txBody>
          </p:sp>
        </mc:Choice>
        <mc:Fallback>
          <p:sp>
            <p:nvSpPr>
              <p:cNvPr id="28" name="矩形 27">
                <a:extLst>
                  <a:ext uri="{FF2B5EF4-FFF2-40B4-BE49-F238E27FC236}">
                    <a16:creationId xmlns:a16="http://schemas.microsoft.com/office/drawing/2014/main" id="{70D08198-A185-41E5-A37D-1CD3472F5617}"/>
                  </a:ext>
                </a:extLst>
              </p:cNvPr>
              <p:cNvSpPr>
                <a:spLocks noRot="1" noChangeAspect="1" noMove="1" noResize="1" noEditPoints="1" noAdjustHandles="1" noChangeArrowheads="1" noChangeShapeType="1" noTextEdit="1"/>
              </p:cNvSpPr>
              <p:nvPr/>
            </p:nvSpPr>
            <p:spPr>
              <a:xfrm>
                <a:off x="1023154" y="1817130"/>
                <a:ext cx="4713150" cy="369332"/>
              </a:xfrm>
              <a:prstGeom prst="rect">
                <a:avLst/>
              </a:prstGeom>
              <a:blipFill>
                <a:blip r:embed="rId6"/>
                <a:stretch>
                  <a:fillRect l="-1164" t="-13115" r="-388" b="-19672"/>
                </a:stretch>
              </a:blipFill>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4E120B23-9640-4E21-BF53-D51C7DC627C6}"/>
              </a:ext>
            </a:extLst>
          </p:cNvPr>
          <p:cNvSpPr txBox="1"/>
          <p:nvPr/>
        </p:nvSpPr>
        <p:spPr>
          <a:xfrm>
            <a:off x="4245959" y="3050189"/>
            <a:ext cx="364202" cy="523220"/>
          </a:xfrm>
          <a:prstGeom prst="rect">
            <a:avLst/>
          </a:prstGeom>
          <a:noFill/>
        </p:spPr>
        <p:txBody>
          <a:bodyPr wrap="none" rtlCol="0">
            <a:spAutoFit/>
          </a:bodyPr>
          <a:lstStyle/>
          <a:p>
            <a:r>
              <a:rPr lang="en-US" altLang="zh-CN" sz="2800" b="1">
                <a:solidFill>
                  <a:srgbClr val="FF0000"/>
                </a:solidFill>
              </a:rPr>
              <a:t>+</a:t>
            </a:r>
            <a:endParaRPr lang="zh-CN" altLang="en-US" sz="2800" b="1">
              <a:solidFill>
                <a:srgbClr val="FF0000"/>
              </a:solidFill>
            </a:endParaRPr>
          </a:p>
        </p:txBody>
      </p:sp>
      <p:sp>
        <p:nvSpPr>
          <p:cNvPr id="30" name="矩形: 圆角 29">
            <a:extLst>
              <a:ext uri="{FF2B5EF4-FFF2-40B4-BE49-F238E27FC236}">
                <a16:creationId xmlns:a16="http://schemas.microsoft.com/office/drawing/2014/main" id="{5EB6B506-A65E-47DD-9AA3-71C1B04EBF80}"/>
              </a:ext>
            </a:extLst>
          </p:cNvPr>
          <p:cNvSpPr/>
          <p:nvPr/>
        </p:nvSpPr>
        <p:spPr>
          <a:xfrm>
            <a:off x="4640217" y="3027144"/>
            <a:ext cx="1852228"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双台法思路</a:t>
            </a:r>
          </a:p>
        </p:txBody>
      </p:sp>
      <p:pic>
        <p:nvPicPr>
          <p:cNvPr id="35" name="图片 34">
            <a:extLst>
              <a:ext uri="{FF2B5EF4-FFF2-40B4-BE49-F238E27FC236}">
                <a16:creationId xmlns:a16="http://schemas.microsoft.com/office/drawing/2014/main" id="{F7ACFDDA-FEDD-4CF4-87CF-8BBF7EB6958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3479" y="3669463"/>
            <a:ext cx="3916455" cy="523220"/>
          </a:xfrm>
          <a:prstGeom prst="rect">
            <a:avLst/>
          </a:prstGeom>
        </p:spPr>
      </p:pic>
      <p:pic>
        <p:nvPicPr>
          <p:cNvPr id="17" name="图片 16">
            <a:extLst>
              <a:ext uri="{FF2B5EF4-FFF2-40B4-BE49-F238E27FC236}">
                <a16:creationId xmlns:a16="http://schemas.microsoft.com/office/drawing/2014/main" id="{5C7ADD9C-2CDE-4DFE-8673-3FA8E836DA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68383" y="4582195"/>
            <a:ext cx="4607234" cy="882417"/>
          </a:xfrm>
          <a:prstGeom prst="rect">
            <a:avLst/>
          </a:prstGeom>
        </p:spPr>
      </p:pic>
      <p:pic>
        <p:nvPicPr>
          <p:cNvPr id="23" name="图片 22">
            <a:extLst>
              <a:ext uri="{FF2B5EF4-FFF2-40B4-BE49-F238E27FC236}">
                <a16:creationId xmlns:a16="http://schemas.microsoft.com/office/drawing/2014/main" id="{BF1D52A6-6F34-4F54-B005-7C40BAF5CA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75208" y="5917803"/>
            <a:ext cx="4993584" cy="692541"/>
          </a:xfrm>
          <a:prstGeom prst="rect">
            <a:avLst/>
          </a:prstGeom>
        </p:spPr>
      </p:pic>
      <p:sp>
        <p:nvSpPr>
          <p:cNvPr id="36" name="箭头: 下 35">
            <a:extLst>
              <a:ext uri="{FF2B5EF4-FFF2-40B4-BE49-F238E27FC236}">
                <a16:creationId xmlns:a16="http://schemas.microsoft.com/office/drawing/2014/main" id="{E295EC81-6458-439E-8532-EF997F25B6A3}"/>
              </a:ext>
            </a:extLst>
          </p:cNvPr>
          <p:cNvSpPr/>
          <p:nvPr/>
        </p:nvSpPr>
        <p:spPr>
          <a:xfrm>
            <a:off x="4182034" y="4183091"/>
            <a:ext cx="519343" cy="4438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箭头: 下 36">
            <a:extLst>
              <a:ext uri="{FF2B5EF4-FFF2-40B4-BE49-F238E27FC236}">
                <a16:creationId xmlns:a16="http://schemas.microsoft.com/office/drawing/2014/main" id="{B506188B-B17C-403C-9F91-0F588F167C67}"/>
              </a:ext>
            </a:extLst>
          </p:cNvPr>
          <p:cNvSpPr/>
          <p:nvPr/>
        </p:nvSpPr>
        <p:spPr>
          <a:xfrm>
            <a:off x="4185364" y="5426436"/>
            <a:ext cx="519343" cy="4438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a16="http://schemas.microsoft.com/office/drawing/2014/main" id="{82925BCC-7C22-4218-B870-6105FEDC29D1}"/>
              </a:ext>
            </a:extLst>
          </p:cNvPr>
          <p:cNvSpPr txBox="1"/>
          <p:nvPr/>
        </p:nvSpPr>
        <p:spPr>
          <a:xfrm>
            <a:off x="7535758" y="6136225"/>
            <a:ext cx="1698658" cy="584775"/>
          </a:xfrm>
          <a:prstGeom prst="rect">
            <a:avLst/>
          </a:prstGeom>
          <a:noFill/>
        </p:spPr>
        <p:txBody>
          <a:bodyPr wrap="square" rtlCol="0">
            <a:spAutoFit/>
          </a:bodyPr>
          <a:lstStyle/>
          <a:p>
            <a:r>
              <a:rPr lang="zh-CN" altLang="en-US" sz="1600"/>
              <a:t>（</a:t>
            </a:r>
            <a:r>
              <a:rPr lang="en-US" altLang="zh-CN" sz="1600"/>
              <a:t>Zhou, 2016</a:t>
            </a:r>
            <a:r>
              <a:rPr lang="zh-CN" altLang="en-US" sz="1600"/>
              <a:t>）</a:t>
            </a:r>
            <a:endParaRPr lang="en-US" altLang="zh-CN" sz="1600"/>
          </a:p>
          <a:p>
            <a:r>
              <a:rPr lang="zh-CN" altLang="en-US" sz="1600"/>
              <a:t>（</a:t>
            </a:r>
            <a:r>
              <a:rPr lang="en-US" altLang="zh-CN" sz="1600"/>
              <a:t>Zhou, 2020</a:t>
            </a:r>
            <a:r>
              <a:rPr lang="zh-CN" altLang="en-US" sz="1600"/>
              <a:t>）</a:t>
            </a:r>
          </a:p>
        </p:txBody>
      </p:sp>
    </p:spTree>
    <p:extLst>
      <p:ext uri="{BB962C8B-B14F-4D97-AF65-F5344CB8AC3E}">
        <p14:creationId xmlns:p14="http://schemas.microsoft.com/office/powerpoint/2010/main" val="142128922"/>
      </p:ext>
    </p:extLst>
  </p:cSld>
  <p:clrMapOvr>
    <a:masterClrMapping/>
  </p:clrMapOvr>
  <p:transition advTm="67249">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2669010" y="110317"/>
            <a:ext cx="1246286" cy="343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72929" y="104016"/>
            <a:ext cx="1270546"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基本流程</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0" name="矩形: 圆角 19">
            <a:extLst>
              <a:ext uri="{FF2B5EF4-FFF2-40B4-BE49-F238E27FC236}">
                <a16:creationId xmlns:a16="http://schemas.microsoft.com/office/drawing/2014/main" id="{418ADD43-4DD3-4062-9A8A-CDD96D36EDF9}"/>
              </a:ext>
            </a:extLst>
          </p:cNvPr>
          <p:cNvSpPr/>
          <p:nvPr/>
        </p:nvSpPr>
        <p:spPr>
          <a:xfrm>
            <a:off x="836504" y="840787"/>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原始地震数据</a:t>
            </a:r>
          </a:p>
        </p:txBody>
      </p:sp>
      <p:sp>
        <p:nvSpPr>
          <p:cNvPr id="21" name="矩形: 圆角 20">
            <a:extLst>
              <a:ext uri="{FF2B5EF4-FFF2-40B4-BE49-F238E27FC236}">
                <a16:creationId xmlns:a16="http://schemas.microsoft.com/office/drawing/2014/main" id="{F21EC228-7D3E-4A12-9388-E82558ADCC82}"/>
              </a:ext>
            </a:extLst>
          </p:cNvPr>
          <p:cNvSpPr/>
          <p:nvPr/>
        </p:nvSpPr>
        <p:spPr>
          <a:xfrm>
            <a:off x="3411184" y="840786"/>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数据预处理</a:t>
            </a:r>
          </a:p>
        </p:txBody>
      </p:sp>
      <p:sp>
        <p:nvSpPr>
          <p:cNvPr id="2" name="箭头: 右 1">
            <a:extLst>
              <a:ext uri="{FF2B5EF4-FFF2-40B4-BE49-F238E27FC236}">
                <a16:creationId xmlns:a16="http://schemas.microsoft.com/office/drawing/2014/main" id="{0B5025A2-09C8-4F85-91A9-C8AF52C2639D}"/>
              </a:ext>
            </a:extLst>
          </p:cNvPr>
          <p:cNvSpPr/>
          <p:nvPr/>
        </p:nvSpPr>
        <p:spPr>
          <a:xfrm>
            <a:off x="3065064" y="1027496"/>
            <a:ext cx="293658" cy="172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B906F154-4D85-41BE-ADE9-D823A21FDA46}"/>
              </a:ext>
            </a:extLst>
          </p:cNvPr>
          <p:cNvGrpSpPr/>
          <p:nvPr/>
        </p:nvGrpSpPr>
        <p:grpSpPr>
          <a:xfrm>
            <a:off x="3460671" y="1452912"/>
            <a:ext cx="2081813" cy="646331"/>
            <a:chOff x="3164835" y="1773262"/>
            <a:chExt cx="2081813" cy="646331"/>
          </a:xfrm>
        </p:grpSpPr>
        <p:sp>
          <p:nvSpPr>
            <p:cNvPr id="23" name="矩形: 圆角 22">
              <a:extLst>
                <a:ext uri="{FF2B5EF4-FFF2-40B4-BE49-F238E27FC236}">
                  <a16:creationId xmlns:a16="http://schemas.microsoft.com/office/drawing/2014/main" id="{84409EB9-F7AC-4973-80B8-1BE87C32A14E}"/>
                </a:ext>
              </a:extLst>
            </p:cNvPr>
            <p:cNvSpPr/>
            <p:nvPr/>
          </p:nvSpPr>
          <p:spPr>
            <a:xfrm>
              <a:off x="3164835" y="1773262"/>
              <a:ext cx="2081813" cy="646331"/>
            </a:xfrm>
            <a:prstGeom prst="roundRect">
              <a:avLst/>
            </a:prstGeom>
            <a:noFill/>
            <a:ln w="28575">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07BFFC8B-D545-4920-A0E9-66C2A9D171F1}"/>
                </a:ext>
              </a:extLst>
            </p:cNvPr>
            <p:cNvSpPr txBox="1"/>
            <p:nvPr/>
          </p:nvSpPr>
          <p:spPr>
            <a:xfrm>
              <a:off x="3164835" y="1773262"/>
              <a:ext cx="2040673" cy="584775"/>
            </a:xfrm>
            <a:prstGeom prst="rect">
              <a:avLst/>
            </a:prstGeom>
            <a:noFill/>
          </p:spPr>
          <p:txBody>
            <a:bodyPr wrap="square" rtlCol="0">
              <a:spAutoFit/>
            </a:bodyPr>
            <a:lstStyle/>
            <a:p>
              <a:r>
                <a:rPr lang="zh-CN" altLang="en-US" sz="1600"/>
                <a:t>去除台站响应、趋势</a:t>
              </a:r>
              <a:endParaRPr lang="en-US" altLang="zh-CN" sz="1600"/>
            </a:p>
            <a:p>
              <a:r>
                <a:rPr lang="zh-CN" altLang="en-US" sz="1600"/>
                <a:t>将数据按时间分段</a:t>
              </a:r>
            </a:p>
          </p:txBody>
        </p:sp>
      </p:grpSp>
      <p:sp>
        <p:nvSpPr>
          <p:cNvPr id="27" name="箭头: 右 26">
            <a:extLst>
              <a:ext uri="{FF2B5EF4-FFF2-40B4-BE49-F238E27FC236}">
                <a16:creationId xmlns:a16="http://schemas.microsoft.com/office/drawing/2014/main" id="{730A7318-B73D-456E-96E3-06A38B77EA85}"/>
              </a:ext>
            </a:extLst>
          </p:cNvPr>
          <p:cNvSpPr/>
          <p:nvPr/>
        </p:nvSpPr>
        <p:spPr>
          <a:xfrm>
            <a:off x="5650149" y="1027492"/>
            <a:ext cx="293658" cy="172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id="{0A20C5CA-2D39-4199-90AC-B9FE869466CE}"/>
              </a:ext>
            </a:extLst>
          </p:cNvPr>
          <p:cNvSpPr/>
          <p:nvPr/>
        </p:nvSpPr>
        <p:spPr>
          <a:xfrm>
            <a:off x="6001645" y="840786"/>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窄带滤波</a:t>
            </a:r>
          </a:p>
        </p:txBody>
      </p:sp>
      <p:sp>
        <p:nvSpPr>
          <p:cNvPr id="5" name="箭头: 右弧形 4">
            <a:extLst>
              <a:ext uri="{FF2B5EF4-FFF2-40B4-BE49-F238E27FC236}">
                <a16:creationId xmlns:a16="http://schemas.microsoft.com/office/drawing/2014/main" id="{17460612-C94D-442E-8D10-78F94B1348C8}"/>
              </a:ext>
            </a:extLst>
          </p:cNvPr>
          <p:cNvSpPr/>
          <p:nvPr/>
        </p:nvSpPr>
        <p:spPr>
          <a:xfrm>
            <a:off x="8265932" y="1027493"/>
            <a:ext cx="652347" cy="173297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矩形: 圆角 36">
            <a:extLst>
              <a:ext uri="{FF2B5EF4-FFF2-40B4-BE49-F238E27FC236}">
                <a16:creationId xmlns:a16="http://schemas.microsoft.com/office/drawing/2014/main" id="{47D1F4DA-5B24-4094-9EE6-72BC30FCEDEC}"/>
              </a:ext>
            </a:extLst>
          </p:cNvPr>
          <p:cNvSpPr/>
          <p:nvPr/>
        </p:nvSpPr>
        <p:spPr>
          <a:xfrm>
            <a:off x="6001644" y="2314606"/>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切除地震信号</a:t>
            </a:r>
          </a:p>
        </p:txBody>
      </p:sp>
      <p:sp>
        <p:nvSpPr>
          <p:cNvPr id="40" name="箭头: 右 39">
            <a:extLst>
              <a:ext uri="{FF2B5EF4-FFF2-40B4-BE49-F238E27FC236}">
                <a16:creationId xmlns:a16="http://schemas.microsoft.com/office/drawing/2014/main" id="{A9B5FC01-85B4-4A89-9A8C-EC05BC3FC985}"/>
              </a:ext>
            </a:extLst>
          </p:cNvPr>
          <p:cNvSpPr/>
          <p:nvPr/>
        </p:nvSpPr>
        <p:spPr>
          <a:xfrm flipH="1">
            <a:off x="5650149" y="2501316"/>
            <a:ext cx="293658" cy="172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a16="http://schemas.microsoft.com/office/drawing/2014/main" id="{C865DC13-3943-4A78-ABAB-9C746FA25D93}"/>
              </a:ext>
            </a:extLst>
          </p:cNvPr>
          <p:cNvSpPr/>
          <p:nvPr/>
        </p:nvSpPr>
        <p:spPr>
          <a:xfrm>
            <a:off x="3390613" y="2314606"/>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t>时域归一处理</a:t>
            </a:r>
          </a:p>
        </p:txBody>
      </p:sp>
      <p:sp>
        <p:nvSpPr>
          <p:cNvPr id="42" name="箭头: 右 41">
            <a:extLst>
              <a:ext uri="{FF2B5EF4-FFF2-40B4-BE49-F238E27FC236}">
                <a16:creationId xmlns:a16="http://schemas.microsoft.com/office/drawing/2014/main" id="{EF73AA58-4076-4C98-BF1B-0B9F2FA2B07B}"/>
              </a:ext>
            </a:extLst>
          </p:cNvPr>
          <p:cNvSpPr/>
          <p:nvPr/>
        </p:nvSpPr>
        <p:spPr>
          <a:xfrm flipH="1">
            <a:off x="3039118" y="2512468"/>
            <a:ext cx="293658" cy="172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a16="http://schemas.microsoft.com/office/drawing/2014/main" id="{B615EED1-5589-45CC-AD41-029CAD88C731}"/>
              </a:ext>
            </a:extLst>
          </p:cNvPr>
          <p:cNvSpPr/>
          <p:nvPr/>
        </p:nvSpPr>
        <p:spPr>
          <a:xfrm>
            <a:off x="800494" y="2314606"/>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时域互相关计算</a:t>
            </a:r>
          </a:p>
        </p:txBody>
      </p:sp>
      <p:sp>
        <p:nvSpPr>
          <p:cNvPr id="45" name="箭头: 右弧形 44">
            <a:extLst>
              <a:ext uri="{FF2B5EF4-FFF2-40B4-BE49-F238E27FC236}">
                <a16:creationId xmlns:a16="http://schemas.microsoft.com/office/drawing/2014/main" id="{2029EEE4-1910-45EA-B36C-80D2A1108B49}"/>
              </a:ext>
            </a:extLst>
          </p:cNvPr>
          <p:cNvSpPr/>
          <p:nvPr/>
        </p:nvSpPr>
        <p:spPr>
          <a:xfrm flipH="1">
            <a:off x="88624" y="2525298"/>
            <a:ext cx="652347" cy="173297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矩形: 圆角 45">
            <a:extLst>
              <a:ext uri="{FF2B5EF4-FFF2-40B4-BE49-F238E27FC236}">
                <a16:creationId xmlns:a16="http://schemas.microsoft.com/office/drawing/2014/main" id="{B66BFE23-0961-424D-BD5B-DF1A7C334C12}"/>
              </a:ext>
            </a:extLst>
          </p:cNvPr>
          <p:cNvSpPr/>
          <p:nvPr/>
        </p:nvSpPr>
        <p:spPr>
          <a:xfrm>
            <a:off x="799847" y="3812880"/>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信噪比计算评估</a:t>
            </a:r>
          </a:p>
        </p:txBody>
      </p:sp>
      <p:sp>
        <p:nvSpPr>
          <p:cNvPr id="47" name="箭头: 右 46">
            <a:extLst>
              <a:ext uri="{FF2B5EF4-FFF2-40B4-BE49-F238E27FC236}">
                <a16:creationId xmlns:a16="http://schemas.microsoft.com/office/drawing/2014/main" id="{C2ED0534-040B-442B-9BD0-AD64BEB466F5}"/>
              </a:ext>
            </a:extLst>
          </p:cNvPr>
          <p:cNvSpPr/>
          <p:nvPr/>
        </p:nvSpPr>
        <p:spPr>
          <a:xfrm>
            <a:off x="3039118" y="3999845"/>
            <a:ext cx="293658" cy="172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a16="http://schemas.microsoft.com/office/drawing/2014/main" id="{982D9A65-E2E0-42F5-9012-1AA7D18AC1F5}"/>
              </a:ext>
            </a:extLst>
          </p:cNvPr>
          <p:cNvSpPr/>
          <p:nvPr/>
        </p:nvSpPr>
        <p:spPr>
          <a:xfrm>
            <a:off x="3411184" y="3788426"/>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t>选定某方位台站阵列</a:t>
            </a:r>
          </a:p>
        </p:txBody>
      </p:sp>
      <p:sp>
        <p:nvSpPr>
          <p:cNvPr id="49" name="矩形: 圆角 48">
            <a:extLst>
              <a:ext uri="{FF2B5EF4-FFF2-40B4-BE49-F238E27FC236}">
                <a16:creationId xmlns:a16="http://schemas.microsoft.com/office/drawing/2014/main" id="{C103888E-8056-4212-BDBD-BDE0BAB9B243}"/>
              </a:ext>
            </a:extLst>
          </p:cNvPr>
          <p:cNvSpPr/>
          <p:nvPr/>
        </p:nvSpPr>
        <p:spPr>
          <a:xfrm>
            <a:off x="6001643" y="3788425"/>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t>双台法算衰减因子</a:t>
            </a:r>
          </a:p>
        </p:txBody>
      </p:sp>
      <p:sp>
        <p:nvSpPr>
          <p:cNvPr id="50" name="箭头: 右 49">
            <a:extLst>
              <a:ext uri="{FF2B5EF4-FFF2-40B4-BE49-F238E27FC236}">
                <a16:creationId xmlns:a16="http://schemas.microsoft.com/office/drawing/2014/main" id="{E9033177-BE55-458B-9C0D-D5577EB50C7C}"/>
              </a:ext>
            </a:extLst>
          </p:cNvPr>
          <p:cNvSpPr/>
          <p:nvPr/>
        </p:nvSpPr>
        <p:spPr>
          <a:xfrm>
            <a:off x="5652436" y="4010997"/>
            <a:ext cx="293658" cy="1728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箭头: 右 50">
            <a:extLst>
              <a:ext uri="{FF2B5EF4-FFF2-40B4-BE49-F238E27FC236}">
                <a16:creationId xmlns:a16="http://schemas.microsoft.com/office/drawing/2014/main" id="{BF45B996-34A7-4AC6-A058-8B09FF257490}"/>
              </a:ext>
            </a:extLst>
          </p:cNvPr>
          <p:cNvSpPr/>
          <p:nvPr/>
        </p:nvSpPr>
        <p:spPr>
          <a:xfrm rot="16200000" flipH="1">
            <a:off x="6849005" y="4438177"/>
            <a:ext cx="486060" cy="323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a16="http://schemas.microsoft.com/office/drawing/2014/main" id="{15EAD8FE-8B8F-4976-8E19-666EDD6A208D}"/>
              </a:ext>
            </a:extLst>
          </p:cNvPr>
          <p:cNvSpPr/>
          <p:nvPr/>
        </p:nvSpPr>
        <p:spPr>
          <a:xfrm>
            <a:off x="7368259" y="4455467"/>
            <a:ext cx="1550020" cy="28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速度模型</a:t>
            </a:r>
          </a:p>
        </p:txBody>
      </p:sp>
      <p:sp>
        <p:nvSpPr>
          <p:cNvPr id="52" name="矩形: 圆角 51">
            <a:extLst>
              <a:ext uri="{FF2B5EF4-FFF2-40B4-BE49-F238E27FC236}">
                <a16:creationId xmlns:a16="http://schemas.microsoft.com/office/drawing/2014/main" id="{494BAA3F-92F5-4C75-AF97-40FDE88A765E}"/>
              </a:ext>
            </a:extLst>
          </p:cNvPr>
          <p:cNvSpPr/>
          <p:nvPr/>
        </p:nvSpPr>
        <p:spPr>
          <a:xfrm>
            <a:off x="6001642" y="4861671"/>
            <a:ext cx="2180787" cy="5462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t>计算品质因子</a:t>
            </a:r>
            <a:r>
              <a:rPr lang="en-US" altLang="zh-CN" sz="1600"/>
              <a:t>Q</a:t>
            </a:r>
            <a:endParaRPr lang="zh-CN" altLang="en-US" sz="1600"/>
          </a:p>
        </p:txBody>
      </p:sp>
      <p:sp>
        <p:nvSpPr>
          <p:cNvPr id="8" name="椭圆 7">
            <a:extLst>
              <a:ext uri="{FF2B5EF4-FFF2-40B4-BE49-F238E27FC236}">
                <a16:creationId xmlns:a16="http://schemas.microsoft.com/office/drawing/2014/main" id="{FBA2140F-BC1F-428F-8A6E-56C6DB81B128}"/>
              </a:ext>
            </a:extLst>
          </p:cNvPr>
          <p:cNvSpPr/>
          <p:nvPr/>
        </p:nvSpPr>
        <p:spPr>
          <a:xfrm>
            <a:off x="3358722" y="2165104"/>
            <a:ext cx="2317091" cy="833754"/>
          </a:xfrm>
          <a:prstGeom prst="ellipse">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EB1F71E6-21EE-4809-8443-BDB4CB696B51}"/>
              </a:ext>
            </a:extLst>
          </p:cNvPr>
          <p:cNvSpPr txBox="1"/>
          <p:nvPr/>
        </p:nvSpPr>
        <p:spPr>
          <a:xfrm>
            <a:off x="3943475" y="3044460"/>
            <a:ext cx="1314061" cy="369332"/>
          </a:xfrm>
          <a:prstGeom prst="rect">
            <a:avLst/>
          </a:prstGeom>
          <a:noFill/>
        </p:spPr>
        <p:txBody>
          <a:bodyPr wrap="square" rtlCol="0">
            <a:spAutoFit/>
          </a:bodyPr>
          <a:lstStyle/>
          <a:p>
            <a:r>
              <a:rPr lang="zh-CN" altLang="en-US" b="1">
                <a:solidFill>
                  <a:srgbClr val="FF0000"/>
                </a:solidFill>
              </a:rPr>
              <a:t>研究重点</a:t>
            </a:r>
          </a:p>
        </p:txBody>
      </p:sp>
      <p:cxnSp>
        <p:nvCxnSpPr>
          <p:cNvPr id="53" name="直接箭头连接符 52">
            <a:extLst>
              <a:ext uri="{FF2B5EF4-FFF2-40B4-BE49-F238E27FC236}">
                <a16:creationId xmlns:a16="http://schemas.microsoft.com/office/drawing/2014/main" id="{8C250679-167E-409F-A80D-C10637777BB0}"/>
              </a:ext>
            </a:extLst>
          </p:cNvPr>
          <p:cNvCxnSpPr>
            <a:cxnSpLocks/>
            <a:stCxn id="9" idx="2"/>
            <a:endCxn id="17" idx="0"/>
          </p:cNvCxnSpPr>
          <p:nvPr/>
        </p:nvCxnSpPr>
        <p:spPr>
          <a:xfrm flipH="1">
            <a:off x="4410888" y="3413792"/>
            <a:ext cx="189618" cy="182926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49B244BB-3129-4DBD-8F84-F648CC204F2C}"/>
              </a:ext>
            </a:extLst>
          </p:cNvPr>
          <p:cNvSpPr txBox="1"/>
          <p:nvPr/>
        </p:nvSpPr>
        <p:spPr>
          <a:xfrm>
            <a:off x="162854" y="5243054"/>
            <a:ext cx="8496067" cy="1354217"/>
          </a:xfrm>
          <a:prstGeom prst="rect">
            <a:avLst/>
          </a:prstGeom>
          <a:noFill/>
        </p:spPr>
        <p:txBody>
          <a:bodyPr wrap="square" rtlCol="0">
            <a:spAutoFit/>
          </a:bodyPr>
          <a:lstStyle/>
          <a:p>
            <a:r>
              <a:rPr lang="zh-CN" altLang="en-US" sz="1600"/>
              <a:t>理想条件：</a:t>
            </a:r>
            <a:r>
              <a:rPr lang="en-US" altLang="zh-CN" sz="1600"/>
              <a:t>fully diffuse wave field</a:t>
            </a:r>
          </a:p>
          <a:p>
            <a:r>
              <a:rPr lang="zh-CN" altLang="en-US" sz="1600"/>
              <a:t>近似条件：随方位缓慢变化的噪声场</a:t>
            </a:r>
            <a:r>
              <a:rPr lang="en-US" altLang="zh-CN" sz="1600"/>
              <a:t>+</a:t>
            </a:r>
            <a:r>
              <a:rPr lang="zh-CN" altLang="en-US" sz="1600"/>
              <a:t>无强散射体干扰</a:t>
            </a:r>
            <a:r>
              <a:rPr lang="en-US" altLang="zh-CN" sz="1600"/>
              <a:t>+</a:t>
            </a:r>
            <a:r>
              <a:rPr lang="zh-CN" altLang="en-US" sz="1600"/>
              <a:t>无突变信号等</a:t>
            </a:r>
            <a:endParaRPr lang="en-US" altLang="zh-CN" sz="1600"/>
          </a:p>
          <a:p>
            <a:r>
              <a:rPr lang="zh-CN" altLang="en-US" sz="1600"/>
              <a:t>真实情况：噪声场一定程度不均匀（时间、空间）</a:t>
            </a:r>
            <a:r>
              <a:rPr lang="en-US" altLang="zh-CN" sz="1600"/>
              <a:t>+</a:t>
            </a:r>
            <a:r>
              <a:rPr lang="zh-CN" altLang="en-US" sz="1600"/>
              <a:t>存在突变信号</a:t>
            </a:r>
            <a:endParaRPr lang="en-US" altLang="zh-CN" sz="1600"/>
          </a:p>
          <a:p>
            <a:endParaRPr lang="en-US" altLang="zh-CN" sz="1600"/>
          </a:p>
          <a:p>
            <a:r>
              <a:rPr lang="zh-CN" altLang="en-US">
                <a:solidFill>
                  <a:srgbClr val="FF0000"/>
                </a:solidFill>
              </a:rPr>
              <a:t>需要某种数据处理方法，使得真实数据的互相关结果同理论预期的格林函数更相似。</a:t>
            </a:r>
          </a:p>
        </p:txBody>
      </p:sp>
      <p:sp>
        <p:nvSpPr>
          <p:cNvPr id="58" name="矩形 57">
            <a:extLst>
              <a:ext uri="{FF2B5EF4-FFF2-40B4-BE49-F238E27FC236}">
                <a16:creationId xmlns:a16="http://schemas.microsoft.com/office/drawing/2014/main" id="{DC3A7D35-4955-4169-A2E4-3EE29B2B9D0E}"/>
              </a:ext>
            </a:extLst>
          </p:cNvPr>
          <p:cNvSpPr/>
          <p:nvPr/>
        </p:nvSpPr>
        <p:spPr>
          <a:xfrm>
            <a:off x="7479289" y="5490907"/>
            <a:ext cx="1697901" cy="369332"/>
          </a:xfrm>
          <a:prstGeom prst="rect">
            <a:avLst/>
          </a:prstGeom>
        </p:spPr>
        <p:txBody>
          <a:bodyPr wrap="none">
            <a:spAutoFit/>
          </a:bodyPr>
          <a:lstStyle/>
          <a:p>
            <a:r>
              <a:rPr lang="zh-CN" altLang="en-US"/>
              <a:t>（</a:t>
            </a:r>
            <a:r>
              <a:rPr lang="en-US" altLang="zh-CN"/>
              <a:t>Zhou, 2020</a:t>
            </a:r>
            <a:r>
              <a:rPr lang="zh-CN" altLang="en-US"/>
              <a:t>）</a:t>
            </a:r>
          </a:p>
        </p:txBody>
      </p:sp>
    </p:spTree>
    <p:extLst>
      <p:ext uri="{BB962C8B-B14F-4D97-AF65-F5344CB8AC3E}">
        <p14:creationId xmlns:p14="http://schemas.microsoft.com/office/powerpoint/2010/main" val="3527553860"/>
      </p:ext>
    </p:extLst>
  </p:cSld>
  <p:clrMapOvr>
    <a:masterClrMapping/>
  </p:clrMapOvr>
  <p:transition advTm="44089">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2669010" y="110317"/>
            <a:ext cx="1246286" cy="343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72929" y="104016"/>
            <a:ext cx="1270546"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基本流程</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a:extLst>
              <a:ext uri="{FF2B5EF4-FFF2-40B4-BE49-F238E27FC236}">
                <a16:creationId xmlns:a16="http://schemas.microsoft.com/office/drawing/2014/main" id="{2928896B-83B9-4AE6-9BB3-85F1A6DD64BE}"/>
              </a:ext>
            </a:extLst>
          </p:cNvPr>
          <p:cNvSpPr txBox="1"/>
          <p:nvPr/>
        </p:nvSpPr>
        <p:spPr>
          <a:xfrm>
            <a:off x="25224" y="629146"/>
            <a:ext cx="4061697" cy="369332"/>
          </a:xfrm>
          <a:prstGeom prst="rect">
            <a:avLst/>
          </a:prstGeom>
          <a:noFill/>
        </p:spPr>
        <p:txBody>
          <a:bodyPr wrap="square" rtlCol="0">
            <a:spAutoFit/>
          </a:bodyPr>
          <a:lstStyle/>
          <a:p>
            <a:r>
              <a:rPr lang="zh-CN" altLang="en-US" b="1"/>
              <a:t>时域归一</a:t>
            </a:r>
            <a:r>
              <a:rPr lang="en-US" altLang="zh-CN" b="1"/>
              <a:t>(Temporal normalization)</a:t>
            </a:r>
            <a:r>
              <a:rPr lang="zh-CN" altLang="en-US" b="1"/>
              <a:t>方法</a:t>
            </a:r>
          </a:p>
        </p:txBody>
      </p:sp>
      <p:sp>
        <p:nvSpPr>
          <p:cNvPr id="6" name="文本框 5">
            <a:extLst>
              <a:ext uri="{FF2B5EF4-FFF2-40B4-BE49-F238E27FC236}">
                <a16:creationId xmlns:a16="http://schemas.microsoft.com/office/drawing/2014/main" id="{CDF89EFE-B497-421F-B45A-C1492BE92CB0}"/>
              </a:ext>
            </a:extLst>
          </p:cNvPr>
          <p:cNvSpPr txBox="1"/>
          <p:nvPr/>
        </p:nvSpPr>
        <p:spPr>
          <a:xfrm>
            <a:off x="518532" y="1115122"/>
            <a:ext cx="4231888" cy="923330"/>
          </a:xfrm>
          <a:prstGeom prst="rect">
            <a:avLst/>
          </a:prstGeom>
          <a:noFill/>
        </p:spPr>
        <p:txBody>
          <a:bodyPr wrap="square" rtlCol="0">
            <a:spAutoFit/>
          </a:bodyPr>
          <a:lstStyle/>
          <a:p>
            <a:r>
              <a:rPr lang="zh-CN" altLang="en-US"/>
              <a:t>（</a:t>
            </a:r>
            <a:r>
              <a:rPr lang="en-US" altLang="zh-CN"/>
              <a:t>1</a:t>
            </a:r>
            <a:r>
              <a:rPr lang="zh-CN" altLang="en-US"/>
              <a:t>）</a:t>
            </a:r>
            <a:r>
              <a:rPr lang="en-US" altLang="zh-CN"/>
              <a:t>One-bit</a:t>
            </a:r>
            <a:r>
              <a:rPr lang="zh-CN" altLang="en-US"/>
              <a:t> </a:t>
            </a:r>
            <a:r>
              <a:rPr lang="en-US" altLang="zh-CN"/>
              <a:t>normalization</a:t>
            </a:r>
          </a:p>
          <a:p>
            <a:r>
              <a:rPr lang="zh-CN" altLang="en-US"/>
              <a:t>（</a:t>
            </a:r>
            <a:r>
              <a:rPr lang="en-US" altLang="zh-CN"/>
              <a:t>2</a:t>
            </a:r>
            <a:r>
              <a:rPr lang="zh-CN" altLang="en-US"/>
              <a:t>）</a:t>
            </a:r>
            <a:r>
              <a:rPr lang="en-US" altLang="zh-CN"/>
              <a:t>Running average normalization</a:t>
            </a:r>
          </a:p>
          <a:p>
            <a:r>
              <a:rPr lang="zh-CN" altLang="en-US"/>
              <a:t>（</a:t>
            </a:r>
            <a:r>
              <a:rPr lang="en-US" altLang="zh-CN"/>
              <a:t>3</a:t>
            </a:r>
            <a:r>
              <a:rPr lang="zh-CN" altLang="en-US"/>
              <a:t>）</a:t>
            </a:r>
            <a:r>
              <a:rPr lang="en-US" altLang="zh-CN"/>
              <a:t>temporal flattening</a:t>
            </a:r>
            <a:r>
              <a:rPr lang="zh-CN" altLang="en-US"/>
              <a:t>方法</a:t>
            </a:r>
            <a:endParaRPr lang="en-US" altLang="zh-CN"/>
          </a:p>
        </p:txBody>
      </p:sp>
      <p:sp>
        <p:nvSpPr>
          <p:cNvPr id="10" name="右大括号 9">
            <a:extLst>
              <a:ext uri="{FF2B5EF4-FFF2-40B4-BE49-F238E27FC236}">
                <a16:creationId xmlns:a16="http://schemas.microsoft.com/office/drawing/2014/main" id="{3FB3F3D5-A280-4B59-9B1E-F406279A2E25}"/>
              </a:ext>
            </a:extLst>
          </p:cNvPr>
          <p:cNvSpPr/>
          <p:nvPr/>
        </p:nvSpPr>
        <p:spPr>
          <a:xfrm>
            <a:off x="4086922" y="1215483"/>
            <a:ext cx="189571" cy="429322"/>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FB3434E8-574E-4769-9387-91465B76E24E}"/>
              </a:ext>
            </a:extLst>
          </p:cNvPr>
          <p:cNvSpPr txBox="1"/>
          <p:nvPr/>
        </p:nvSpPr>
        <p:spPr>
          <a:xfrm>
            <a:off x="4477215" y="1106978"/>
            <a:ext cx="3367668" cy="646331"/>
          </a:xfrm>
          <a:prstGeom prst="rect">
            <a:avLst/>
          </a:prstGeom>
          <a:noFill/>
        </p:spPr>
        <p:txBody>
          <a:bodyPr wrap="square" rtlCol="0">
            <a:spAutoFit/>
          </a:bodyPr>
          <a:lstStyle/>
          <a:p>
            <a:r>
              <a:rPr lang="zh-CN" altLang="en-US"/>
              <a:t>影响了相对振幅，会在互相关结果中产生假象（</a:t>
            </a:r>
            <a:r>
              <a:rPr lang="en-US" altLang="zh-CN"/>
              <a:t>Weaver, 2011</a:t>
            </a:r>
            <a:r>
              <a:rPr lang="zh-CN" altLang="en-US"/>
              <a:t>）</a:t>
            </a:r>
          </a:p>
        </p:txBody>
      </p:sp>
      <p:grpSp>
        <p:nvGrpSpPr>
          <p:cNvPr id="30" name="组合 29">
            <a:extLst>
              <a:ext uri="{FF2B5EF4-FFF2-40B4-BE49-F238E27FC236}">
                <a16:creationId xmlns:a16="http://schemas.microsoft.com/office/drawing/2014/main" id="{DB107A83-E35D-4340-AA57-40EE53D38A5E}"/>
              </a:ext>
            </a:extLst>
          </p:cNvPr>
          <p:cNvGrpSpPr/>
          <p:nvPr/>
        </p:nvGrpSpPr>
        <p:grpSpPr>
          <a:xfrm>
            <a:off x="1209960" y="2078358"/>
            <a:ext cx="7503808" cy="2193090"/>
            <a:chOff x="1142457" y="2596420"/>
            <a:chExt cx="7503808" cy="2193090"/>
          </a:xfrm>
        </p:grpSpPr>
        <p:pic>
          <p:nvPicPr>
            <p:cNvPr id="54" name="图片 53">
              <a:extLst>
                <a:ext uri="{FF2B5EF4-FFF2-40B4-BE49-F238E27FC236}">
                  <a16:creationId xmlns:a16="http://schemas.microsoft.com/office/drawing/2014/main" id="{9F6DC5C5-417E-413C-A22C-81C7375CEC25}"/>
                </a:ext>
              </a:extLst>
            </p:cNvPr>
            <p:cNvPicPr>
              <a:picLocks noChangeAspect="1"/>
            </p:cNvPicPr>
            <p:nvPr/>
          </p:nvPicPr>
          <p:blipFill rotWithShape="1">
            <a:blip r:embed="rId3"/>
            <a:srcRect l="2784"/>
            <a:stretch/>
          </p:blipFill>
          <p:spPr>
            <a:xfrm>
              <a:off x="1142457" y="3303085"/>
              <a:ext cx="6268071" cy="738785"/>
            </a:xfrm>
            <a:prstGeom prst="rect">
              <a:avLst/>
            </a:prstGeom>
          </p:spPr>
        </p:pic>
        <p:sp>
          <p:nvSpPr>
            <p:cNvPr id="13" name="矩形 12">
              <a:extLst>
                <a:ext uri="{FF2B5EF4-FFF2-40B4-BE49-F238E27FC236}">
                  <a16:creationId xmlns:a16="http://schemas.microsoft.com/office/drawing/2014/main" id="{0C1A331B-C346-430E-9CB0-1BC201FE4332}"/>
                </a:ext>
              </a:extLst>
            </p:cNvPr>
            <p:cNvSpPr/>
            <p:nvPr/>
          </p:nvSpPr>
          <p:spPr>
            <a:xfrm>
              <a:off x="7532691" y="3408594"/>
              <a:ext cx="763351" cy="369332"/>
            </a:xfrm>
            <a:prstGeom prst="rect">
              <a:avLst/>
            </a:prstGeom>
          </p:spPr>
          <p:txBody>
            <a:bodyPr wrap="none">
              <a:spAutoFit/>
            </a:bodyPr>
            <a:lstStyle/>
            <a:p>
              <a:r>
                <a:rPr lang="zh-CN" altLang="en-US"/>
                <a:t>（</a:t>
              </a:r>
              <a:r>
                <a:rPr lang="en-US" altLang="zh-CN"/>
                <a:t>1</a:t>
              </a:r>
              <a:r>
                <a:rPr lang="zh-CN" altLang="en-US"/>
                <a:t>）</a:t>
              </a:r>
            </a:p>
          </p:txBody>
        </p:sp>
        <p:pic>
          <p:nvPicPr>
            <p:cNvPr id="55" name="图片 54">
              <a:extLst>
                <a:ext uri="{FF2B5EF4-FFF2-40B4-BE49-F238E27FC236}">
                  <a16:creationId xmlns:a16="http://schemas.microsoft.com/office/drawing/2014/main" id="{D06D94D6-6D1F-4759-90F9-CFD58E31EAD3}"/>
                </a:ext>
              </a:extLst>
            </p:cNvPr>
            <p:cNvPicPr>
              <a:picLocks noChangeAspect="1"/>
            </p:cNvPicPr>
            <p:nvPr/>
          </p:nvPicPr>
          <p:blipFill rotWithShape="1">
            <a:blip r:embed="rId4"/>
            <a:srcRect l="2947" t="49644"/>
            <a:stretch/>
          </p:blipFill>
          <p:spPr>
            <a:xfrm>
              <a:off x="1142457" y="4050725"/>
              <a:ext cx="6268071" cy="738785"/>
            </a:xfrm>
            <a:prstGeom prst="rect">
              <a:avLst/>
            </a:prstGeom>
          </p:spPr>
        </p:pic>
        <p:sp>
          <p:nvSpPr>
            <p:cNvPr id="56" name="矩形 55">
              <a:extLst>
                <a:ext uri="{FF2B5EF4-FFF2-40B4-BE49-F238E27FC236}">
                  <a16:creationId xmlns:a16="http://schemas.microsoft.com/office/drawing/2014/main" id="{517A9277-EABA-423B-9F71-49157F68B0B7}"/>
                </a:ext>
              </a:extLst>
            </p:cNvPr>
            <p:cNvSpPr/>
            <p:nvPr/>
          </p:nvSpPr>
          <p:spPr>
            <a:xfrm>
              <a:off x="7532691" y="4257963"/>
              <a:ext cx="763351" cy="369332"/>
            </a:xfrm>
            <a:prstGeom prst="rect">
              <a:avLst/>
            </a:prstGeom>
          </p:spPr>
          <p:txBody>
            <a:bodyPr wrap="none">
              <a:spAutoFit/>
            </a:bodyPr>
            <a:lstStyle/>
            <a:p>
              <a:r>
                <a:rPr lang="zh-CN" altLang="en-US"/>
                <a:t>（</a:t>
              </a:r>
              <a:r>
                <a:rPr lang="en-US" altLang="zh-CN"/>
                <a:t>2</a:t>
              </a:r>
              <a:r>
                <a:rPr lang="zh-CN" altLang="en-US"/>
                <a:t>）</a:t>
              </a:r>
            </a:p>
          </p:txBody>
        </p:sp>
        <p:pic>
          <p:nvPicPr>
            <p:cNvPr id="22" name="图片 21">
              <a:extLst>
                <a:ext uri="{FF2B5EF4-FFF2-40B4-BE49-F238E27FC236}">
                  <a16:creationId xmlns:a16="http://schemas.microsoft.com/office/drawing/2014/main" id="{AF2A88C1-914F-464C-882E-8F4F5524B25C}"/>
                </a:ext>
              </a:extLst>
            </p:cNvPr>
            <p:cNvPicPr>
              <a:picLocks noChangeAspect="1"/>
            </p:cNvPicPr>
            <p:nvPr/>
          </p:nvPicPr>
          <p:blipFill rotWithShape="1">
            <a:blip r:embed="rId5">
              <a:extLst>
                <a:ext uri="{28A0092B-C50C-407E-A947-70E740481C1C}">
                  <a14:useLocalDpi xmlns:a14="http://schemas.microsoft.com/office/drawing/2010/main" val="0"/>
                </a:ext>
              </a:extLst>
            </a:blip>
            <a:srcRect l="1080" t="607" r="1080" b="83447"/>
            <a:stretch/>
          </p:blipFill>
          <p:spPr>
            <a:xfrm>
              <a:off x="1142457" y="2596420"/>
              <a:ext cx="6268071" cy="711682"/>
            </a:xfrm>
            <a:prstGeom prst="rect">
              <a:avLst/>
            </a:prstGeom>
          </p:spPr>
        </p:pic>
        <p:sp>
          <p:nvSpPr>
            <p:cNvPr id="57" name="矩形 56">
              <a:extLst>
                <a:ext uri="{FF2B5EF4-FFF2-40B4-BE49-F238E27FC236}">
                  <a16:creationId xmlns:a16="http://schemas.microsoft.com/office/drawing/2014/main" id="{1F3FE19B-C891-4A55-A9D4-1BD1DB7867B2}"/>
                </a:ext>
              </a:extLst>
            </p:cNvPr>
            <p:cNvSpPr/>
            <p:nvPr/>
          </p:nvSpPr>
          <p:spPr>
            <a:xfrm>
              <a:off x="7182466" y="2758054"/>
              <a:ext cx="1463799" cy="369332"/>
            </a:xfrm>
            <a:prstGeom prst="rect">
              <a:avLst/>
            </a:prstGeom>
          </p:spPr>
          <p:txBody>
            <a:bodyPr wrap="none">
              <a:spAutoFit/>
            </a:bodyPr>
            <a:lstStyle/>
            <a:p>
              <a:r>
                <a:rPr lang="zh-CN" altLang="en-US"/>
                <a:t>（</a:t>
              </a:r>
              <a:r>
                <a:rPr lang="en-US" altLang="zh-CN"/>
                <a:t>raw data</a:t>
              </a:r>
              <a:r>
                <a:rPr lang="zh-CN" altLang="en-US"/>
                <a:t>）</a:t>
              </a:r>
            </a:p>
          </p:txBody>
        </p:sp>
      </p:grpSp>
      <p:sp>
        <p:nvSpPr>
          <p:cNvPr id="35" name="文本框 34">
            <a:extLst>
              <a:ext uri="{FF2B5EF4-FFF2-40B4-BE49-F238E27FC236}">
                <a16:creationId xmlns:a16="http://schemas.microsoft.com/office/drawing/2014/main" id="{34462D25-3B7F-48E1-BE23-48599FF0BCF0}"/>
              </a:ext>
            </a:extLst>
          </p:cNvPr>
          <p:cNvSpPr txBox="1"/>
          <p:nvPr/>
        </p:nvSpPr>
        <p:spPr>
          <a:xfrm>
            <a:off x="4691410" y="5641931"/>
            <a:ext cx="4310109" cy="369332"/>
          </a:xfrm>
          <a:prstGeom prst="rect">
            <a:avLst/>
          </a:prstGeom>
          <a:noFill/>
        </p:spPr>
        <p:txBody>
          <a:bodyPr wrap="square" rtlCol="0">
            <a:spAutoFit/>
          </a:bodyPr>
          <a:lstStyle/>
          <a:p>
            <a:pPr algn="ctr"/>
            <a:r>
              <a:rPr lang="en-US" altLang="zh-CN">
                <a:solidFill>
                  <a:srgbClr val="FF0000"/>
                </a:solidFill>
              </a:rPr>
              <a:t>One-bit</a:t>
            </a:r>
            <a:r>
              <a:rPr lang="zh-CN" altLang="en-US">
                <a:solidFill>
                  <a:srgbClr val="FF0000"/>
                </a:solidFill>
              </a:rPr>
              <a:t>、</a:t>
            </a:r>
            <a:r>
              <a:rPr lang="en-US" altLang="zh-CN">
                <a:solidFill>
                  <a:srgbClr val="FF0000"/>
                </a:solidFill>
              </a:rPr>
              <a:t>running average</a:t>
            </a:r>
            <a:r>
              <a:rPr lang="zh-CN" altLang="en-US">
                <a:solidFill>
                  <a:srgbClr val="FF0000"/>
                </a:solidFill>
              </a:rPr>
              <a:t>现已基本不使用</a:t>
            </a:r>
            <a:endParaRPr lang="en-US" altLang="zh-CN">
              <a:solidFill>
                <a:srgbClr val="FF0000"/>
              </a:solidFill>
            </a:endParaRPr>
          </a:p>
        </p:txBody>
      </p:sp>
      <p:pic>
        <p:nvPicPr>
          <p:cNvPr id="38" name="图片 37">
            <a:extLst>
              <a:ext uri="{FF2B5EF4-FFF2-40B4-BE49-F238E27FC236}">
                <a16:creationId xmlns:a16="http://schemas.microsoft.com/office/drawing/2014/main" id="{A4FBABCC-BC58-498C-B036-AEA338DC94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44827" y="4321839"/>
            <a:ext cx="1783290" cy="2442250"/>
          </a:xfrm>
          <a:prstGeom prst="rect">
            <a:avLst/>
          </a:prstGeom>
        </p:spPr>
      </p:pic>
      <p:pic>
        <p:nvPicPr>
          <p:cNvPr id="59" name="图片 58">
            <a:extLst>
              <a:ext uri="{FF2B5EF4-FFF2-40B4-BE49-F238E27FC236}">
                <a16:creationId xmlns:a16="http://schemas.microsoft.com/office/drawing/2014/main" id="{075EA148-6EB5-4CD1-B30F-8A61C18022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092" y="4310005"/>
            <a:ext cx="2269735" cy="2455636"/>
          </a:xfrm>
          <a:prstGeom prst="rect">
            <a:avLst/>
          </a:prstGeom>
        </p:spPr>
      </p:pic>
      <p:sp>
        <p:nvSpPr>
          <p:cNvPr id="62" name="椭圆 61">
            <a:extLst>
              <a:ext uri="{FF2B5EF4-FFF2-40B4-BE49-F238E27FC236}">
                <a16:creationId xmlns:a16="http://schemas.microsoft.com/office/drawing/2014/main" id="{0BE23E5C-D11B-49B8-8A6B-DDFC08FA7CC2}"/>
              </a:ext>
            </a:extLst>
          </p:cNvPr>
          <p:cNvSpPr/>
          <p:nvPr/>
        </p:nvSpPr>
        <p:spPr>
          <a:xfrm rot="16732440">
            <a:off x="2422786" y="5380696"/>
            <a:ext cx="2317091" cy="314254"/>
          </a:xfrm>
          <a:prstGeom prst="ellipse">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箭头连接符 64">
            <a:extLst>
              <a:ext uri="{FF2B5EF4-FFF2-40B4-BE49-F238E27FC236}">
                <a16:creationId xmlns:a16="http://schemas.microsoft.com/office/drawing/2014/main" id="{3098B0C0-F67A-40AF-AC52-DCA01B7B14E4}"/>
              </a:ext>
            </a:extLst>
          </p:cNvPr>
          <p:cNvCxnSpPr>
            <a:cxnSpLocks/>
          </p:cNvCxnSpPr>
          <p:nvPr/>
        </p:nvCxnSpPr>
        <p:spPr>
          <a:xfrm flipV="1">
            <a:off x="3790846" y="4709720"/>
            <a:ext cx="823716" cy="33775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8" name="文本框 67">
            <a:extLst>
              <a:ext uri="{FF2B5EF4-FFF2-40B4-BE49-F238E27FC236}">
                <a16:creationId xmlns:a16="http://schemas.microsoft.com/office/drawing/2014/main" id="{04F532CA-522B-4EEA-804C-7C8DEC245B76}"/>
              </a:ext>
            </a:extLst>
          </p:cNvPr>
          <p:cNvSpPr txBox="1"/>
          <p:nvPr/>
        </p:nvSpPr>
        <p:spPr>
          <a:xfrm>
            <a:off x="4671598" y="4432138"/>
            <a:ext cx="3877985" cy="646331"/>
          </a:xfrm>
          <a:prstGeom prst="rect">
            <a:avLst/>
          </a:prstGeom>
          <a:noFill/>
        </p:spPr>
        <p:txBody>
          <a:bodyPr wrap="none" rtlCol="0">
            <a:spAutoFit/>
          </a:bodyPr>
          <a:lstStyle/>
          <a:p>
            <a:r>
              <a:rPr lang="zh-CN" altLang="en-US"/>
              <a:t>由于相对振幅对于研究衰减是重要的</a:t>
            </a:r>
            <a:endParaRPr lang="en-US" altLang="zh-CN"/>
          </a:p>
          <a:p>
            <a:r>
              <a:rPr lang="zh-CN" altLang="en-US"/>
              <a:t>对于不同台站对的处理应该保持一致</a:t>
            </a:r>
          </a:p>
        </p:txBody>
      </p:sp>
    </p:spTree>
    <p:extLst>
      <p:ext uri="{BB962C8B-B14F-4D97-AF65-F5344CB8AC3E}">
        <p14:creationId xmlns:p14="http://schemas.microsoft.com/office/powerpoint/2010/main" val="2530105606"/>
      </p:ext>
    </p:extLst>
  </p:cSld>
  <p:clrMapOvr>
    <a:masterClrMapping/>
  </p:clrMapOvr>
  <p:transition advTm="44089">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2669010" y="110317"/>
            <a:ext cx="1246286" cy="343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72929" y="104016"/>
            <a:ext cx="1270546"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基本流程</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a:extLst>
              <a:ext uri="{FF2B5EF4-FFF2-40B4-BE49-F238E27FC236}">
                <a16:creationId xmlns:a16="http://schemas.microsoft.com/office/drawing/2014/main" id="{2928896B-83B9-4AE6-9BB3-85F1A6DD64BE}"/>
              </a:ext>
            </a:extLst>
          </p:cNvPr>
          <p:cNvSpPr txBox="1"/>
          <p:nvPr/>
        </p:nvSpPr>
        <p:spPr>
          <a:xfrm>
            <a:off x="25224" y="629146"/>
            <a:ext cx="6752877" cy="369332"/>
          </a:xfrm>
          <a:prstGeom prst="rect">
            <a:avLst/>
          </a:prstGeom>
          <a:noFill/>
        </p:spPr>
        <p:txBody>
          <a:bodyPr wrap="square" rtlCol="0">
            <a:spAutoFit/>
          </a:bodyPr>
          <a:lstStyle/>
          <a:p>
            <a:r>
              <a:rPr lang="en-US" altLang="zh-CN" b="1"/>
              <a:t>Temporal Flattening</a:t>
            </a:r>
            <a:r>
              <a:rPr lang="zh-CN" altLang="en-US" b="1"/>
              <a:t> </a:t>
            </a:r>
            <a:r>
              <a:rPr lang="en-US" altLang="zh-CN" b="1"/>
              <a:t>and</a:t>
            </a:r>
            <a:r>
              <a:rPr lang="en-US" altLang="zh-CN" b="1">
                <a:latin typeface="TimesNewRomanPS"/>
              </a:rPr>
              <a:t> Asynchronous temporal flattening (ATF) </a:t>
            </a:r>
            <a:endParaRPr lang="zh-CN" altLang="en-US" b="1"/>
          </a:p>
        </p:txBody>
      </p:sp>
      <p:sp>
        <p:nvSpPr>
          <p:cNvPr id="2" name="矩形 1">
            <a:extLst>
              <a:ext uri="{FF2B5EF4-FFF2-40B4-BE49-F238E27FC236}">
                <a16:creationId xmlns:a16="http://schemas.microsoft.com/office/drawing/2014/main" id="{0CDC76C6-7066-46A9-8153-F3F01492CCD8}"/>
              </a:ext>
            </a:extLst>
          </p:cNvPr>
          <p:cNvSpPr/>
          <p:nvPr/>
        </p:nvSpPr>
        <p:spPr>
          <a:xfrm>
            <a:off x="25225" y="1070470"/>
            <a:ext cx="9037467" cy="2031325"/>
          </a:xfrm>
          <a:prstGeom prst="rect">
            <a:avLst/>
          </a:prstGeom>
        </p:spPr>
        <p:txBody>
          <a:bodyPr wrap="square">
            <a:spAutoFit/>
          </a:bodyPr>
          <a:lstStyle/>
          <a:p>
            <a:r>
              <a:rPr lang="en-US" altLang="zh-CN" b="1">
                <a:latin typeface="TimesNewRomanPS"/>
              </a:rPr>
              <a:t>TF method</a:t>
            </a:r>
          </a:p>
          <a:p>
            <a:r>
              <a:rPr lang="en-US" altLang="zh-CN">
                <a:latin typeface="TimesNewRomanPS"/>
              </a:rPr>
              <a:t>Every station’s band-limited signal is normalized by a running average of the total band-limited energy of all the stations.	(Weaver, 2011)</a:t>
            </a:r>
          </a:p>
          <a:p>
            <a:endParaRPr lang="en-US" altLang="zh-CN">
              <a:latin typeface="TimesNewRomanPS"/>
            </a:endParaRPr>
          </a:p>
          <a:p>
            <a:r>
              <a:rPr lang="en-US" altLang="zh-CN">
                <a:latin typeface="TimesNewRomanPS"/>
              </a:rPr>
              <a:t>Eg.: For each segment, the TF normalization factor is obtained by calculating the RMS of all the points of all the traces within the segment. For that segment, each trace is divided by</a:t>
            </a:r>
          </a:p>
          <a:p>
            <a:r>
              <a:rPr lang="en-US" altLang="zh-CN">
                <a:latin typeface="TimesNewRomanPS"/>
              </a:rPr>
              <a:t>the TF normalization factor (the same global factor for all the traces).</a:t>
            </a:r>
            <a:endParaRPr lang="zh-CN" altLang="en-US">
              <a:latin typeface="TimesNewRomanPS"/>
            </a:endParaRPr>
          </a:p>
        </p:txBody>
      </p:sp>
      <p:cxnSp>
        <p:nvCxnSpPr>
          <p:cNvPr id="28" name="直接连接符 27">
            <a:extLst>
              <a:ext uri="{FF2B5EF4-FFF2-40B4-BE49-F238E27FC236}">
                <a16:creationId xmlns:a16="http://schemas.microsoft.com/office/drawing/2014/main" id="{AA67159D-8A45-427D-9159-7C1658D284A7}"/>
              </a:ext>
            </a:extLst>
          </p:cNvPr>
          <p:cNvCxnSpPr/>
          <p:nvPr/>
        </p:nvCxnSpPr>
        <p:spPr>
          <a:xfrm>
            <a:off x="115187" y="3176284"/>
            <a:ext cx="8980384"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0D778513-2BD0-4BC2-B9F2-130C740F7DA9}"/>
              </a:ext>
            </a:extLst>
          </p:cNvPr>
          <p:cNvSpPr/>
          <p:nvPr/>
        </p:nvSpPr>
        <p:spPr>
          <a:xfrm>
            <a:off x="25225" y="3173787"/>
            <a:ext cx="9037467" cy="1477328"/>
          </a:xfrm>
          <a:prstGeom prst="rect">
            <a:avLst/>
          </a:prstGeom>
        </p:spPr>
        <p:txBody>
          <a:bodyPr wrap="square">
            <a:spAutoFit/>
          </a:bodyPr>
          <a:lstStyle/>
          <a:p>
            <a:r>
              <a:rPr lang="en-US" altLang="zh-CN" b="1">
                <a:latin typeface="TimesNewRomanPS"/>
              </a:rPr>
              <a:t>asynchronous temporal flattening (ATF) method</a:t>
            </a:r>
          </a:p>
          <a:p>
            <a:r>
              <a:rPr lang="en-US" altLang="zh-CN">
                <a:latin typeface="TimesNewRomanPS"/>
              </a:rPr>
              <a:t>To apply the STF for each time window, all the stations must have data for the entire window.</a:t>
            </a:r>
          </a:p>
          <a:p>
            <a:endParaRPr lang="en-US" altLang="zh-CN">
              <a:latin typeface="TimesNewRomanPS"/>
            </a:endParaRPr>
          </a:p>
          <a:p>
            <a:r>
              <a:rPr lang="en-US" altLang="zh-CN">
                <a:latin typeface="TimesNewRomanPS"/>
              </a:rPr>
              <a:t>Therefore, allow muted(or nondata) time window exist, while only use segements with data to calculate the RMS(TF normalization factor).</a:t>
            </a:r>
          </a:p>
        </p:txBody>
      </p:sp>
      <p:sp>
        <p:nvSpPr>
          <p:cNvPr id="3" name="文本框 2">
            <a:extLst>
              <a:ext uri="{FF2B5EF4-FFF2-40B4-BE49-F238E27FC236}">
                <a16:creationId xmlns:a16="http://schemas.microsoft.com/office/drawing/2014/main" id="{E1808EDC-BEEE-4222-95C1-7A156C34EFC9}"/>
              </a:ext>
            </a:extLst>
          </p:cNvPr>
          <p:cNvSpPr txBox="1"/>
          <p:nvPr/>
        </p:nvSpPr>
        <p:spPr>
          <a:xfrm>
            <a:off x="6915705" y="3187104"/>
            <a:ext cx="1558031" cy="369332"/>
          </a:xfrm>
          <a:prstGeom prst="rect">
            <a:avLst/>
          </a:prstGeom>
          <a:noFill/>
        </p:spPr>
        <p:txBody>
          <a:bodyPr wrap="square" rtlCol="0">
            <a:spAutoFit/>
          </a:bodyPr>
          <a:lstStyle/>
          <a:p>
            <a:r>
              <a:rPr lang="en-US" altLang="zh-CN">
                <a:solidFill>
                  <a:srgbClr val="FF0000"/>
                </a:solidFill>
              </a:rPr>
              <a:t>Too strict!</a:t>
            </a:r>
            <a:endParaRPr lang="zh-CN" altLang="en-US">
              <a:solidFill>
                <a:srgbClr val="FF0000"/>
              </a:solidFill>
            </a:endParaRPr>
          </a:p>
        </p:txBody>
      </p:sp>
      <p:sp>
        <p:nvSpPr>
          <p:cNvPr id="38" name="矩形 37">
            <a:extLst>
              <a:ext uri="{FF2B5EF4-FFF2-40B4-BE49-F238E27FC236}">
                <a16:creationId xmlns:a16="http://schemas.microsoft.com/office/drawing/2014/main" id="{E32DF48B-E233-48E6-8711-E1158DB2CF3F}"/>
              </a:ext>
            </a:extLst>
          </p:cNvPr>
          <p:cNvSpPr/>
          <p:nvPr/>
        </p:nvSpPr>
        <p:spPr>
          <a:xfrm>
            <a:off x="5117829" y="3187104"/>
            <a:ext cx="1697901" cy="369332"/>
          </a:xfrm>
          <a:prstGeom prst="rect">
            <a:avLst/>
          </a:prstGeom>
        </p:spPr>
        <p:txBody>
          <a:bodyPr wrap="none">
            <a:spAutoFit/>
          </a:bodyPr>
          <a:lstStyle/>
          <a:p>
            <a:r>
              <a:rPr lang="zh-CN" altLang="en-US"/>
              <a:t>（</a:t>
            </a:r>
            <a:r>
              <a:rPr lang="en-US" altLang="zh-CN"/>
              <a:t>Zhou, 2020</a:t>
            </a:r>
            <a:r>
              <a:rPr lang="zh-CN" altLang="en-US"/>
              <a:t>）</a:t>
            </a:r>
          </a:p>
        </p:txBody>
      </p:sp>
      <p:pic>
        <p:nvPicPr>
          <p:cNvPr id="4" name="图片 3">
            <a:extLst>
              <a:ext uri="{FF2B5EF4-FFF2-40B4-BE49-F238E27FC236}">
                <a16:creationId xmlns:a16="http://schemas.microsoft.com/office/drawing/2014/main" id="{8B4AF58B-8DCF-4DEE-80BB-005FFFFF8122}"/>
              </a:ext>
            </a:extLst>
          </p:cNvPr>
          <p:cNvPicPr>
            <a:picLocks noChangeAspect="1"/>
          </p:cNvPicPr>
          <p:nvPr/>
        </p:nvPicPr>
        <p:blipFill>
          <a:blip r:embed="rId3"/>
          <a:stretch>
            <a:fillRect/>
          </a:stretch>
        </p:blipFill>
        <p:spPr>
          <a:xfrm>
            <a:off x="4674992" y="4392472"/>
            <a:ext cx="4047450" cy="2407127"/>
          </a:xfrm>
          <a:prstGeom prst="rect">
            <a:avLst/>
          </a:prstGeom>
        </p:spPr>
      </p:pic>
      <p:sp>
        <p:nvSpPr>
          <p:cNvPr id="5" name="矩形 4">
            <a:extLst>
              <a:ext uri="{FF2B5EF4-FFF2-40B4-BE49-F238E27FC236}">
                <a16:creationId xmlns:a16="http://schemas.microsoft.com/office/drawing/2014/main" id="{34901303-A5B1-49FE-864F-656448D8F589}"/>
              </a:ext>
            </a:extLst>
          </p:cNvPr>
          <p:cNvSpPr/>
          <p:nvPr/>
        </p:nvSpPr>
        <p:spPr>
          <a:xfrm>
            <a:off x="25224" y="4732763"/>
            <a:ext cx="4607379" cy="2031325"/>
          </a:xfrm>
          <a:prstGeom prst="rect">
            <a:avLst/>
          </a:prstGeom>
        </p:spPr>
        <p:txBody>
          <a:bodyPr wrap="square">
            <a:spAutoFit/>
          </a:bodyPr>
          <a:lstStyle/>
          <a:p>
            <a:r>
              <a:rPr lang="en-US" altLang="zh-CN">
                <a:latin typeface="TimesNewRomanPS"/>
              </a:rPr>
              <a:t>Because data at different stations are muted at different times, the numbers of effective data points contributing to the station–station CCs may be different at different lag times. </a:t>
            </a:r>
          </a:p>
          <a:p>
            <a:endParaRPr lang="en-US" altLang="zh-CN">
              <a:latin typeface="TimesNewRomanPS"/>
            </a:endParaRPr>
          </a:p>
          <a:p>
            <a:r>
              <a:rPr lang="en-US" altLang="zh-CN">
                <a:latin typeface="TimesNewRomanPS"/>
              </a:rPr>
              <a:t>Thus the GF amplitudes need to be corrected by</a:t>
            </a:r>
            <a:r>
              <a:rPr lang="zh-CN" altLang="en-US">
                <a:latin typeface="TimesNewRomanPS"/>
              </a:rPr>
              <a:t> </a:t>
            </a:r>
            <a:r>
              <a:rPr lang="en-US" altLang="zh-CN">
                <a:latin typeface="TimesNewRomanPS"/>
              </a:rPr>
              <a:t>signal flag time series.</a:t>
            </a:r>
            <a:endParaRPr lang="zh-CN" altLang="en-US"/>
          </a:p>
        </p:txBody>
      </p:sp>
      <p:sp>
        <p:nvSpPr>
          <p:cNvPr id="39" name="矩形: 圆角 38">
            <a:extLst>
              <a:ext uri="{FF2B5EF4-FFF2-40B4-BE49-F238E27FC236}">
                <a16:creationId xmlns:a16="http://schemas.microsoft.com/office/drawing/2014/main" id="{0A5B6CC3-BC39-4A1F-91F4-4DACD682400A}"/>
              </a:ext>
            </a:extLst>
          </p:cNvPr>
          <p:cNvSpPr/>
          <p:nvPr/>
        </p:nvSpPr>
        <p:spPr>
          <a:xfrm>
            <a:off x="1" y="4780202"/>
            <a:ext cx="4572000" cy="1967482"/>
          </a:xfrm>
          <a:prstGeom prst="roundRect">
            <a:avLst/>
          </a:prstGeom>
          <a:noFill/>
          <a:ln w="28575">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8617133"/>
      </p:ext>
    </p:extLst>
  </p:cSld>
  <p:clrMapOvr>
    <a:masterClrMapping/>
  </p:clrMapOvr>
  <p:transition advTm="44089">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2669010" y="110317"/>
            <a:ext cx="1246286" cy="343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72929" y="104016"/>
            <a:ext cx="1270546"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基本流程</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a:extLst>
              <a:ext uri="{FF2B5EF4-FFF2-40B4-BE49-F238E27FC236}">
                <a16:creationId xmlns:a16="http://schemas.microsoft.com/office/drawing/2014/main" id="{2928896B-83B9-4AE6-9BB3-85F1A6DD64BE}"/>
              </a:ext>
            </a:extLst>
          </p:cNvPr>
          <p:cNvSpPr txBox="1"/>
          <p:nvPr/>
        </p:nvSpPr>
        <p:spPr>
          <a:xfrm>
            <a:off x="25224" y="629146"/>
            <a:ext cx="6752877" cy="369332"/>
          </a:xfrm>
          <a:prstGeom prst="rect">
            <a:avLst/>
          </a:prstGeom>
          <a:noFill/>
        </p:spPr>
        <p:txBody>
          <a:bodyPr wrap="square" rtlCol="0">
            <a:spAutoFit/>
          </a:bodyPr>
          <a:lstStyle/>
          <a:p>
            <a:r>
              <a:rPr lang="en-US" altLang="zh-CN" b="1"/>
              <a:t>Temporal reweighting</a:t>
            </a:r>
            <a:endParaRPr lang="zh-CN" altLang="en-US" b="1"/>
          </a:p>
        </p:txBody>
      </p:sp>
      <p:pic>
        <p:nvPicPr>
          <p:cNvPr id="30" name="Picture 2">
            <a:extLst>
              <a:ext uri="{FF2B5EF4-FFF2-40B4-BE49-F238E27FC236}">
                <a16:creationId xmlns:a16="http://schemas.microsoft.com/office/drawing/2014/main" id="{7BC24864-593F-42EA-9573-CD6877B042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03" y="2788906"/>
            <a:ext cx="327660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a:extLst>
              <a:ext uri="{FF2B5EF4-FFF2-40B4-BE49-F238E27FC236}">
                <a16:creationId xmlns:a16="http://schemas.microsoft.com/office/drawing/2014/main" id="{4AFCEFEF-5C21-406E-BC00-B2DE68915A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240" y="3498938"/>
            <a:ext cx="214312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4">
            <a:extLst>
              <a:ext uri="{FF2B5EF4-FFF2-40B4-BE49-F238E27FC236}">
                <a16:creationId xmlns:a16="http://schemas.microsoft.com/office/drawing/2014/main" id="{30B82BB8-4C92-47B3-9544-5C566AD96E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789" y="4814283"/>
            <a:ext cx="248602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5">
            <a:extLst>
              <a:ext uri="{FF2B5EF4-FFF2-40B4-BE49-F238E27FC236}">
                <a16:creationId xmlns:a16="http://schemas.microsoft.com/office/drawing/2014/main" id="{5A3351CF-0C72-4351-8D0A-A8887DDD6F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711" y="1414251"/>
            <a:ext cx="8789987"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7">
            <a:extLst>
              <a:ext uri="{FF2B5EF4-FFF2-40B4-BE49-F238E27FC236}">
                <a16:creationId xmlns:a16="http://schemas.microsoft.com/office/drawing/2014/main" id="{E41FB86B-C33B-4B5C-B5BE-361A1CA52E2A}"/>
              </a:ext>
            </a:extLst>
          </p:cNvPr>
          <p:cNvSpPr txBox="1"/>
          <p:nvPr/>
        </p:nvSpPr>
        <p:spPr>
          <a:xfrm>
            <a:off x="2945921" y="686608"/>
            <a:ext cx="3078567"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(Weaver &amp; </a:t>
            </a:r>
            <a:r>
              <a:rPr lang="en-US" altLang="zh-CN" sz="2000" dirty="0" err="1">
                <a:latin typeface="Times New Roman" panose="02020603050405020304" pitchFamily="18" charset="0"/>
                <a:cs typeface="Times New Roman" panose="02020603050405020304" pitchFamily="18" charset="0"/>
              </a:rPr>
              <a:t>Yoritomo</a:t>
            </a:r>
            <a:r>
              <a:rPr lang="en-US" altLang="zh-CN" sz="2000" dirty="0">
                <a:latin typeface="Times New Roman" panose="02020603050405020304" pitchFamily="18" charset="0"/>
                <a:cs typeface="Times New Roman" panose="02020603050405020304" pitchFamily="18" charset="0"/>
              </a:rPr>
              <a:t>, 2018)</a:t>
            </a:r>
            <a:endParaRPr lang="zh-CN" altLang="en-US" sz="2000" dirty="0">
              <a:latin typeface="Times New Roman" panose="02020603050405020304" pitchFamily="18" charset="0"/>
              <a:cs typeface="Times New Roman" panose="02020603050405020304" pitchFamily="18" charset="0"/>
            </a:endParaRPr>
          </a:p>
        </p:txBody>
      </p:sp>
      <p:sp>
        <p:nvSpPr>
          <p:cNvPr id="42" name="下箭头 3">
            <a:extLst>
              <a:ext uri="{FF2B5EF4-FFF2-40B4-BE49-F238E27FC236}">
                <a16:creationId xmlns:a16="http://schemas.microsoft.com/office/drawing/2014/main" id="{3A4BA7BD-B6B0-4AFB-B85F-6D261AB4BF0F}"/>
              </a:ext>
            </a:extLst>
          </p:cNvPr>
          <p:cNvSpPr/>
          <p:nvPr/>
        </p:nvSpPr>
        <p:spPr>
          <a:xfrm>
            <a:off x="1753922" y="4186307"/>
            <a:ext cx="349156"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Picture 6">
            <a:extLst>
              <a:ext uri="{FF2B5EF4-FFF2-40B4-BE49-F238E27FC236}">
                <a16:creationId xmlns:a16="http://schemas.microsoft.com/office/drawing/2014/main" id="{05BC84B0-2EEF-48D7-B4E2-BC4E74ADC3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5736" y="3734163"/>
            <a:ext cx="3800475"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7">
            <a:extLst>
              <a:ext uri="{FF2B5EF4-FFF2-40B4-BE49-F238E27FC236}">
                <a16:creationId xmlns:a16="http://schemas.microsoft.com/office/drawing/2014/main" id="{3B7D6DC3-4733-48BE-BFF3-D1479C3E4D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5605" y="4653253"/>
            <a:ext cx="311467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TextBox 4">
            <a:extLst>
              <a:ext uri="{FF2B5EF4-FFF2-40B4-BE49-F238E27FC236}">
                <a16:creationId xmlns:a16="http://schemas.microsoft.com/office/drawing/2014/main" id="{AA3A8CD4-6B9A-4745-8F51-72533D52E3CF}"/>
              </a:ext>
            </a:extLst>
          </p:cNvPr>
          <p:cNvSpPr txBox="1"/>
          <p:nvPr/>
        </p:nvSpPr>
        <p:spPr>
          <a:xfrm>
            <a:off x="3814142" y="2966892"/>
            <a:ext cx="5159765" cy="707886"/>
          </a:xfrm>
          <a:prstGeom prst="rect">
            <a:avLst/>
          </a:prstGeom>
          <a:noFill/>
        </p:spPr>
        <p:txBody>
          <a:bodyPr wrap="square" rtlCol="0">
            <a:spAutoFit/>
          </a:bodyPr>
          <a:lstStyle/>
          <a:p>
            <a:r>
              <a:rPr lang="zh-CN" altLang="en-US" sz="2000" dirty="0">
                <a:latin typeface="Times New Roman" panose="02020603050405020304" pitchFamily="18" charset="0"/>
                <a:cs typeface="Times New Roman" panose="02020603050405020304" pitchFamily="18" charset="0"/>
              </a:rPr>
              <a:t>求解</a:t>
            </a:r>
            <a:r>
              <a:rPr lang="zh-CN" altLang="en-US" sz="2000" b="1" dirty="0">
                <a:latin typeface="Times New Roman" panose="02020603050405020304" pitchFamily="18" charset="0"/>
                <a:cs typeface="Times New Roman" panose="02020603050405020304" pitchFamily="18" charset="0"/>
              </a:rPr>
              <a:t> </a:t>
            </a:r>
            <a:r>
              <a:rPr lang="el-GR" altLang="zh-CN" sz="2000" b="1" dirty="0">
                <a:latin typeface="Times New Roman" panose="02020603050405020304" pitchFamily="18" charset="0"/>
                <a:cs typeface="Times New Roman" panose="02020603050405020304" pitchFamily="18" charset="0"/>
              </a:rPr>
              <a:t>λ</a:t>
            </a:r>
            <a:r>
              <a:rPr lang="en-US" altLang="zh-CN" sz="2000" b="1" baseline="-25000" dirty="0">
                <a:latin typeface="Times New Roman" panose="02020603050405020304" pitchFamily="18" charset="0"/>
                <a:cs typeface="Times New Roman" panose="02020603050405020304" pitchFamily="18" charset="0"/>
              </a:rPr>
              <a:t>d</a:t>
            </a:r>
            <a:r>
              <a:rPr lang="zh-CN" altLang="en-US" sz="2000" b="1" dirty="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a:t>
            </a:r>
            <a:r>
              <a:rPr lang="zh-CN" altLang="en-US" sz="2000">
                <a:latin typeface="Times New Roman" panose="02020603050405020304" pitchFamily="18" charset="0"/>
                <a:cs typeface="Times New Roman" panose="02020603050405020304" pitchFamily="18" charset="0"/>
              </a:rPr>
              <a:t>每个</a:t>
            </a:r>
            <a:r>
              <a:rPr lang="en-US" altLang="zh-CN" sz="2000">
                <a:latin typeface="Times New Roman" panose="02020603050405020304" pitchFamily="18" charset="0"/>
                <a:cs typeface="Times New Roman" panose="02020603050405020304" pitchFamily="18" charset="0"/>
              </a:rPr>
              <a:t>segement</a:t>
            </a:r>
            <a:r>
              <a:rPr lang="zh-CN" altLang="en-US" sz="2000">
                <a:latin typeface="Times New Roman" panose="02020603050405020304" pitchFamily="18" charset="0"/>
                <a:cs typeface="Times New Roman" panose="02020603050405020304" pitchFamily="18" charset="0"/>
              </a:rPr>
              <a:t>的</a:t>
            </a:r>
            <a:r>
              <a:rPr lang="zh-CN" altLang="en-US" sz="2000" dirty="0">
                <a:latin typeface="Times New Roman" panose="02020603050405020304" pitchFamily="18" charset="0"/>
                <a:cs typeface="Times New Roman" panose="02020603050405020304" pitchFamily="18" charset="0"/>
              </a:rPr>
              <a:t>权重</a:t>
            </a:r>
            <a:r>
              <a:rPr lang="en-US" altLang="zh-CN" sz="2000" dirty="0">
                <a:latin typeface="Times New Roman" panose="02020603050405020304" pitchFamily="18" charset="0"/>
                <a:cs typeface="Times New Roman" panose="02020603050405020304" pitchFamily="18" charset="0"/>
              </a:rPr>
              <a:t>) </a:t>
            </a:r>
            <a:r>
              <a:rPr lang="zh-CN" altLang="en-US" sz="2000" dirty="0">
                <a:latin typeface="Times New Roman" panose="02020603050405020304" pitchFamily="18" charset="0"/>
                <a:cs typeface="Times New Roman" panose="02020603050405020304" pitchFamily="18" charset="0"/>
              </a:rPr>
              <a:t>以最小化非对称性</a:t>
            </a:r>
            <a:r>
              <a:rPr lang="en-US" altLang="zh-CN" sz="2000" dirty="0">
                <a:latin typeface="Times New Roman" panose="02020603050405020304" pitchFamily="18" charset="0"/>
                <a:cs typeface="Times New Roman" panose="02020603050405020304" pitchFamily="18" charset="0"/>
              </a:rPr>
              <a:t>(</a:t>
            </a:r>
            <a:r>
              <a:rPr lang="en-US" altLang="zh-CN" sz="2000" dirty="0" err="1">
                <a:latin typeface="Times New Roman" panose="02020603050405020304" pitchFamily="18" charset="0"/>
                <a:cs typeface="Times New Roman" panose="02020603050405020304" pitchFamily="18" charset="0"/>
              </a:rPr>
              <a:t>antisymmetry</a:t>
            </a:r>
            <a:r>
              <a:rPr lang="en-US" altLang="zh-CN" sz="2000" dirty="0">
                <a:latin typeface="Times New Roman" panose="02020603050405020304" pitchFamily="18" charset="0"/>
                <a:cs typeface="Times New Roman" panose="02020603050405020304" pitchFamily="18" charset="0"/>
              </a:rPr>
              <a:t>, S)</a:t>
            </a:r>
            <a:r>
              <a:rPr lang="zh-CN" altLang="en-US" sz="2000" dirty="0">
                <a:latin typeface="Times New Roman" panose="02020603050405020304" pitchFamily="18" charset="0"/>
                <a:cs typeface="Times New Roman" panose="02020603050405020304" pitchFamily="18" charset="0"/>
              </a:rPr>
              <a:t>或非因果性</a:t>
            </a:r>
            <a:r>
              <a:rPr lang="en-US" altLang="zh-CN" sz="2000" dirty="0">
                <a:latin typeface="Times New Roman" panose="02020603050405020304" pitchFamily="18" charset="0"/>
                <a:cs typeface="Times New Roman" panose="02020603050405020304" pitchFamily="18" charset="0"/>
              </a:rPr>
              <a:t>(</a:t>
            </a:r>
            <a:r>
              <a:rPr lang="en-US" altLang="zh-CN" sz="2000" dirty="0" err="1">
                <a:latin typeface="Times New Roman" panose="02020603050405020304" pitchFamily="18" charset="0"/>
                <a:cs typeface="Times New Roman" panose="02020603050405020304" pitchFamily="18" charset="0"/>
              </a:rPr>
              <a:t>acausality</a:t>
            </a:r>
            <a:r>
              <a:rPr lang="en-US" altLang="zh-CN" sz="2000" dirty="0">
                <a:latin typeface="Times New Roman" panose="02020603050405020304" pitchFamily="18" charset="0"/>
                <a:cs typeface="Times New Roman" panose="02020603050405020304" pitchFamily="18" charset="0"/>
              </a:rPr>
              <a:t>, C)</a:t>
            </a:r>
            <a:endParaRPr lang="zh-CN" altLang="en-US" sz="2000" dirty="0">
              <a:latin typeface="Times New Roman" panose="02020603050405020304" pitchFamily="18" charset="0"/>
              <a:cs typeface="Times New Roman" panose="02020603050405020304" pitchFamily="18" charset="0"/>
            </a:endParaRPr>
          </a:p>
        </p:txBody>
      </p:sp>
      <p:pic>
        <p:nvPicPr>
          <p:cNvPr id="47" name="Picture 3">
            <a:extLst>
              <a:ext uri="{FF2B5EF4-FFF2-40B4-BE49-F238E27FC236}">
                <a16:creationId xmlns:a16="http://schemas.microsoft.com/office/drawing/2014/main" id="{A4EED2EA-D095-40B6-B6C8-FD428D5C3AD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73931" y="1857754"/>
            <a:ext cx="2799976" cy="1049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矩形 48">
            <a:extLst>
              <a:ext uri="{FF2B5EF4-FFF2-40B4-BE49-F238E27FC236}">
                <a16:creationId xmlns:a16="http://schemas.microsoft.com/office/drawing/2014/main" id="{3E79A0BE-A225-41A0-8463-BA2AA479ED77}"/>
              </a:ext>
            </a:extLst>
          </p:cNvPr>
          <p:cNvSpPr/>
          <p:nvPr/>
        </p:nvSpPr>
        <p:spPr>
          <a:xfrm>
            <a:off x="3095638" y="4156344"/>
            <a:ext cx="2368667" cy="707886"/>
          </a:xfrm>
          <a:prstGeom prst="rect">
            <a:avLst/>
          </a:prstGeom>
        </p:spPr>
        <p:txBody>
          <a:bodyPr wrap="square">
            <a:spAutoFit/>
          </a:bodyPr>
          <a:lstStyle/>
          <a:p>
            <a:pPr algn="ctr"/>
            <a:r>
              <a:rPr lang="zh-CN" altLang="en-US" sz="2000" b="1" dirty="0">
                <a:solidFill>
                  <a:srgbClr val="0000CC"/>
                </a:solidFill>
              </a:rPr>
              <a:t>基于：噪声场的非均匀性随时间变化</a:t>
            </a:r>
          </a:p>
        </p:txBody>
      </p:sp>
      <p:sp>
        <p:nvSpPr>
          <p:cNvPr id="6" name="文本框 5">
            <a:extLst>
              <a:ext uri="{FF2B5EF4-FFF2-40B4-BE49-F238E27FC236}">
                <a16:creationId xmlns:a16="http://schemas.microsoft.com/office/drawing/2014/main" id="{F68DE2CA-5C7E-4313-B7B0-85EF4FCCFD26}"/>
              </a:ext>
            </a:extLst>
          </p:cNvPr>
          <p:cNvSpPr txBox="1"/>
          <p:nvPr/>
        </p:nvSpPr>
        <p:spPr>
          <a:xfrm>
            <a:off x="2202444" y="5859522"/>
            <a:ext cx="5219488" cy="369332"/>
          </a:xfrm>
          <a:prstGeom prst="rect">
            <a:avLst/>
          </a:prstGeom>
          <a:noFill/>
        </p:spPr>
        <p:txBody>
          <a:bodyPr wrap="square" rtlCol="0">
            <a:spAutoFit/>
          </a:bodyPr>
          <a:lstStyle/>
          <a:p>
            <a:r>
              <a:rPr lang="zh-CN" altLang="en-US"/>
              <a:t>对称性的重要性高于非因果性（</a:t>
            </a:r>
            <a:r>
              <a:rPr lang="en-US" altLang="zh-CN"/>
              <a:t>Li,</a:t>
            </a:r>
            <a:r>
              <a:rPr lang="zh-CN" altLang="en-US"/>
              <a:t> </a:t>
            </a:r>
            <a:r>
              <a:rPr lang="en-US" altLang="zh-CN"/>
              <a:t>2020</a:t>
            </a:r>
            <a:r>
              <a:rPr lang="zh-CN" altLang="en-US"/>
              <a:t>）</a:t>
            </a:r>
          </a:p>
        </p:txBody>
      </p:sp>
    </p:spTree>
    <p:extLst>
      <p:ext uri="{BB962C8B-B14F-4D97-AF65-F5344CB8AC3E}">
        <p14:creationId xmlns:p14="http://schemas.microsoft.com/office/powerpoint/2010/main" val="1984840275"/>
      </p:ext>
    </p:extLst>
  </p:cSld>
  <p:clrMapOvr>
    <a:masterClrMapping/>
  </p:clrMapOvr>
  <p:transition advTm="44089">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2669010" y="110317"/>
            <a:ext cx="1246286" cy="343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72929" y="104016"/>
            <a:ext cx="1270546"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基本流程</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43" name="文本框 42">
            <a:extLst>
              <a:ext uri="{FF2B5EF4-FFF2-40B4-BE49-F238E27FC236}">
                <a16:creationId xmlns:a16="http://schemas.microsoft.com/office/drawing/2014/main" id="{2928896B-83B9-4AE6-9BB3-85F1A6DD64BE}"/>
              </a:ext>
            </a:extLst>
          </p:cNvPr>
          <p:cNvSpPr txBox="1"/>
          <p:nvPr/>
        </p:nvSpPr>
        <p:spPr>
          <a:xfrm>
            <a:off x="25224" y="629146"/>
            <a:ext cx="6752877" cy="369332"/>
          </a:xfrm>
          <a:prstGeom prst="rect">
            <a:avLst/>
          </a:prstGeom>
          <a:noFill/>
        </p:spPr>
        <p:txBody>
          <a:bodyPr wrap="square" rtlCol="0">
            <a:spAutoFit/>
          </a:bodyPr>
          <a:lstStyle/>
          <a:p>
            <a:r>
              <a:rPr lang="en-US" altLang="zh-CN" b="1"/>
              <a:t>Temporal reweighting</a:t>
            </a:r>
            <a:endParaRPr lang="zh-CN" altLang="en-US" b="1"/>
          </a:p>
        </p:txBody>
      </p:sp>
      <p:pic>
        <p:nvPicPr>
          <p:cNvPr id="28" name="Picture 2">
            <a:extLst>
              <a:ext uri="{FF2B5EF4-FFF2-40B4-BE49-F238E27FC236}">
                <a16:creationId xmlns:a16="http://schemas.microsoft.com/office/drawing/2014/main" id="{C535E903-89B0-445D-B11C-E29EC598C3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921"/>
          <a:stretch/>
        </p:blipFill>
        <p:spPr bwMode="auto">
          <a:xfrm>
            <a:off x="499802" y="1194757"/>
            <a:ext cx="8144395" cy="3922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7" name="直接连接符 36">
            <a:extLst>
              <a:ext uri="{FF2B5EF4-FFF2-40B4-BE49-F238E27FC236}">
                <a16:creationId xmlns:a16="http://schemas.microsoft.com/office/drawing/2014/main" id="{72124F1D-134A-4736-AF16-05CD1D5F946A}"/>
              </a:ext>
            </a:extLst>
          </p:cNvPr>
          <p:cNvCxnSpPr/>
          <p:nvPr/>
        </p:nvCxnSpPr>
        <p:spPr>
          <a:xfrm>
            <a:off x="1216333" y="2924379"/>
            <a:ext cx="7128792"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 name="矩形 1">
            <a:extLst>
              <a:ext uri="{FF2B5EF4-FFF2-40B4-BE49-F238E27FC236}">
                <a16:creationId xmlns:a16="http://schemas.microsoft.com/office/drawing/2014/main" id="{EC389459-349B-4CDF-9140-E54BE4571E7D}"/>
              </a:ext>
            </a:extLst>
          </p:cNvPr>
          <p:cNvSpPr/>
          <p:nvPr/>
        </p:nvSpPr>
        <p:spPr>
          <a:xfrm>
            <a:off x="863457" y="5162767"/>
            <a:ext cx="7834544" cy="923330"/>
          </a:xfrm>
          <a:prstGeom prst="rect">
            <a:avLst/>
          </a:prstGeom>
        </p:spPr>
        <p:txBody>
          <a:bodyPr wrap="square">
            <a:spAutoFit/>
          </a:bodyPr>
          <a:lstStyle/>
          <a:p>
            <a:r>
              <a:rPr lang="en-US" altLang="zh-CN">
                <a:latin typeface="Times New Roman" panose="02020603050405020304" pitchFamily="18" charset="0"/>
                <a:cs typeface="Times New Roman" panose="02020603050405020304" pitchFamily="18" charset="0"/>
              </a:rPr>
              <a:t>120</a:t>
            </a:r>
            <a:r>
              <a:rPr lang="zh-CN" altLang="en-US">
                <a:latin typeface="Times New Roman" panose="02020603050405020304" pitchFamily="18" charset="0"/>
                <a:cs typeface="Times New Roman" panose="02020603050405020304" pitchFamily="18" charset="0"/>
              </a:rPr>
              <a:t>天数据的测量</a:t>
            </a:r>
            <a:r>
              <a:rPr lang="zh-CN" altLang="en-US" b="1">
                <a:latin typeface="Times New Roman" panose="02020603050405020304" pitchFamily="18" charset="0"/>
                <a:cs typeface="Times New Roman" panose="02020603050405020304" pitchFamily="18" charset="0"/>
              </a:rPr>
              <a:t>振幅随方位角</a:t>
            </a:r>
            <a:r>
              <a:rPr lang="zh-CN" altLang="en-US">
                <a:latin typeface="Times New Roman" panose="02020603050405020304" pitchFamily="18" charset="0"/>
                <a:cs typeface="Times New Roman" panose="02020603050405020304" pitchFamily="18" charset="0"/>
              </a:rPr>
              <a:t>的变化。每个台站对的经验格林函数有两个振幅测量值（</a:t>
            </a:r>
            <a:r>
              <a:rPr lang="en-US" altLang="zh-CN">
                <a:latin typeface="Times New Roman" panose="02020603050405020304" pitchFamily="18" charset="0"/>
                <a:cs typeface="Times New Roman" panose="02020603050405020304" pitchFamily="18" charset="0"/>
              </a:rPr>
              <a:t>A</a:t>
            </a:r>
            <a:r>
              <a:rPr lang="zh-CN" altLang="en-US">
                <a:latin typeface="Times New Roman" panose="02020603050405020304" pitchFamily="18" charset="0"/>
                <a:cs typeface="Times New Roman" panose="02020603050405020304" pitchFamily="18" charset="0"/>
              </a:rPr>
              <a:t>→</a:t>
            </a:r>
            <a:r>
              <a:rPr lang="en-US" altLang="zh-CN">
                <a:latin typeface="Times New Roman" panose="02020603050405020304" pitchFamily="18" charset="0"/>
                <a:cs typeface="Times New Roman" panose="02020603050405020304" pitchFamily="18" charset="0"/>
              </a:rPr>
              <a:t>B</a:t>
            </a:r>
            <a:r>
              <a:rPr lang="zh-CN" altLang="en-US">
                <a:latin typeface="Times New Roman" panose="02020603050405020304" pitchFamily="18" charset="0"/>
                <a:cs typeface="Times New Roman" panose="02020603050405020304" pitchFamily="18" charset="0"/>
              </a:rPr>
              <a:t>及</a:t>
            </a:r>
            <a:r>
              <a:rPr lang="en-US" altLang="zh-CN">
                <a:latin typeface="Times New Roman" panose="02020603050405020304" pitchFamily="18" charset="0"/>
                <a:cs typeface="Times New Roman" panose="02020603050405020304" pitchFamily="18" charset="0"/>
              </a:rPr>
              <a:t>B</a:t>
            </a:r>
            <a:r>
              <a:rPr lang="zh-CN" altLang="en-US">
                <a:latin typeface="Times New Roman" panose="02020603050405020304" pitchFamily="18" charset="0"/>
                <a:cs typeface="Times New Roman" panose="02020603050405020304" pitchFamily="18" charset="0"/>
              </a:rPr>
              <a:t>→</a:t>
            </a:r>
            <a:r>
              <a:rPr lang="en-US" altLang="zh-CN">
                <a:latin typeface="Times New Roman" panose="02020603050405020304" pitchFamily="18" charset="0"/>
                <a:cs typeface="Times New Roman" panose="02020603050405020304" pitchFamily="18" charset="0"/>
              </a:rPr>
              <a:t>A</a:t>
            </a:r>
            <a:r>
              <a:rPr lang="zh-CN" altLang="en-US">
                <a:latin typeface="Times New Roman" panose="02020603050405020304" pitchFamily="18" charset="0"/>
                <a:cs typeface="Times New Roman" panose="02020603050405020304" pitchFamily="18" charset="0"/>
              </a:rPr>
              <a:t>），采用信号窗的最大值（经测试其他方式结果类似），经过几何扩散校正，求自然对数并去掉其平均值</a:t>
            </a:r>
            <a:endParaRPr lang="zh-CN" altLang="en-US" dirty="0">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124010C2-93F2-41A3-B3AA-4327699DBF0B}"/>
              </a:ext>
            </a:extLst>
          </p:cNvPr>
          <p:cNvSpPr txBox="1"/>
          <p:nvPr/>
        </p:nvSpPr>
        <p:spPr>
          <a:xfrm>
            <a:off x="1498048" y="6086097"/>
            <a:ext cx="6147901" cy="369332"/>
          </a:xfrm>
          <a:prstGeom prst="rect">
            <a:avLst/>
          </a:prstGeom>
          <a:noFill/>
        </p:spPr>
        <p:txBody>
          <a:bodyPr wrap="none" rtlCol="0">
            <a:spAutoFit/>
          </a:bodyPr>
          <a:lstStyle/>
          <a:p>
            <a:r>
              <a:rPr lang="en-US" altLang="zh-CN">
                <a:solidFill>
                  <a:srgbClr val="FF0000"/>
                </a:solidFill>
              </a:rPr>
              <a:t>Temporal reweighting </a:t>
            </a:r>
            <a:r>
              <a:rPr lang="zh-CN" altLang="en-US">
                <a:solidFill>
                  <a:srgbClr val="FF0000"/>
                </a:solidFill>
              </a:rPr>
              <a:t>有益于使得振幅随方位角的变化更均匀</a:t>
            </a:r>
          </a:p>
        </p:txBody>
      </p:sp>
      <p:sp>
        <p:nvSpPr>
          <p:cNvPr id="4" name="矩形 3">
            <a:extLst>
              <a:ext uri="{FF2B5EF4-FFF2-40B4-BE49-F238E27FC236}">
                <a16:creationId xmlns:a16="http://schemas.microsoft.com/office/drawing/2014/main" id="{E5BD7BDB-3845-4D51-A041-368038C46CC7}"/>
              </a:ext>
            </a:extLst>
          </p:cNvPr>
          <p:cNvSpPr/>
          <p:nvPr/>
        </p:nvSpPr>
        <p:spPr>
          <a:xfrm>
            <a:off x="7040162" y="4331770"/>
            <a:ext cx="1375698" cy="369332"/>
          </a:xfrm>
          <a:prstGeom prst="rect">
            <a:avLst/>
          </a:prstGeom>
        </p:spPr>
        <p:txBody>
          <a:bodyPr wrap="none">
            <a:spAutoFit/>
          </a:bodyPr>
          <a:lstStyle/>
          <a:p>
            <a:r>
              <a:rPr lang="zh-CN" altLang="en-US"/>
              <a:t>（</a:t>
            </a:r>
            <a:r>
              <a:rPr lang="en-US" altLang="zh-CN"/>
              <a:t>Li,</a:t>
            </a:r>
            <a:r>
              <a:rPr lang="zh-CN" altLang="en-US"/>
              <a:t> </a:t>
            </a:r>
            <a:r>
              <a:rPr lang="en-US" altLang="zh-CN"/>
              <a:t>2020</a:t>
            </a:r>
            <a:r>
              <a:rPr lang="zh-CN" altLang="en-US"/>
              <a:t>）</a:t>
            </a:r>
          </a:p>
        </p:txBody>
      </p:sp>
    </p:spTree>
    <p:extLst>
      <p:ext uri="{BB962C8B-B14F-4D97-AF65-F5344CB8AC3E}">
        <p14:creationId xmlns:p14="http://schemas.microsoft.com/office/powerpoint/2010/main" val="2131216554"/>
      </p:ext>
    </p:extLst>
  </p:cSld>
  <p:clrMapOvr>
    <a:masterClrMapping/>
  </p:clrMapOvr>
  <p:transition advTm="44089">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4043708" y="77831"/>
            <a:ext cx="1216185"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54970" y="101154"/>
            <a:ext cx="1569331"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基本流程</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43710" y="93911"/>
            <a:ext cx="1295400"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讨论总结</a:t>
            </a:r>
            <a:endParaRPr lang="zh-HK" altLang="en-US" spc="300" dirty="0">
              <a:solidFill>
                <a:srgbClr val="666666"/>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403317"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研究计划</a:t>
            </a:r>
            <a:endParaRPr lang="zh-HK" altLang="en-US" spc="300" dirty="0">
              <a:solidFill>
                <a:schemeClr val="bg1"/>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B21459C1-A992-4D53-AB4D-5D53F958DE38}"/>
              </a:ext>
            </a:extLst>
          </p:cNvPr>
          <p:cNvSpPr/>
          <p:nvPr/>
        </p:nvSpPr>
        <p:spPr>
          <a:xfrm>
            <a:off x="48743" y="634985"/>
            <a:ext cx="5486484" cy="1200329"/>
          </a:xfrm>
          <a:prstGeom prst="rect">
            <a:avLst/>
          </a:prstGeom>
        </p:spPr>
        <p:txBody>
          <a:bodyPr wrap="square">
            <a:spAutoFit/>
          </a:bodyPr>
          <a:lstStyle/>
          <a:p>
            <a:r>
              <a:rPr lang="zh-CN" altLang="en-US">
                <a:latin typeface="TimesNewRomanPS"/>
              </a:rPr>
              <a:t>为什么衰减难提取？</a:t>
            </a:r>
            <a:endParaRPr lang="en-US" altLang="zh-CN">
              <a:latin typeface="TimesNewRomanPS"/>
            </a:endParaRPr>
          </a:p>
          <a:p>
            <a:r>
              <a:rPr lang="zh-CN" altLang="en-US">
                <a:latin typeface="TimesNewRomanPS"/>
              </a:rPr>
              <a:t>地震噪声在时间、强度、方向、位置方面的复杂变化同理想的</a:t>
            </a:r>
            <a:r>
              <a:rPr lang="en-US" altLang="zh-CN">
                <a:latin typeface="TimesNewRomanPS"/>
              </a:rPr>
              <a:t>fully diffuse field </a:t>
            </a:r>
            <a:r>
              <a:rPr lang="zh-CN" altLang="en-US">
                <a:latin typeface="TimesNewRomanPS"/>
              </a:rPr>
              <a:t>有差距。</a:t>
            </a:r>
            <a:endParaRPr lang="en-US" altLang="zh-CN">
              <a:latin typeface="TimesNewRomanPS"/>
            </a:endParaRPr>
          </a:p>
          <a:p>
            <a:endParaRPr lang="en-US" altLang="zh-CN">
              <a:latin typeface="TimesNewRomanPS"/>
            </a:endParaRPr>
          </a:p>
        </p:txBody>
      </p:sp>
      <p:sp>
        <p:nvSpPr>
          <p:cNvPr id="3" name="矩形 2">
            <a:extLst>
              <a:ext uri="{FF2B5EF4-FFF2-40B4-BE49-F238E27FC236}">
                <a16:creationId xmlns:a16="http://schemas.microsoft.com/office/drawing/2014/main" id="{B0D8D5C0-F881-4D83-B4CC-D6A6B2C76B08}"/>
              </a:ext>
            </a:extLst>
          </p:cNvPr>
          <p:cNvSpPr/>
          <p:nvPr/>
        </p:nvSpPr>
        <p:spPr>
          <a:xfrm>
            <a:off x="84383" y="2252697"/>
            <a:ext cx="7790240" cy="1754326"/>
          </a:xfrm>
          <a:prstGeom prst="rect">
            <a:avLst/>
          </a:prstGeom>
        </p:spPr>
        <p:txBody>
          <a:bodyPr wrap="square">
            <a:spAutoFit/>
          </a:bodyPr>
          <a:lstStyle/>
          <a:p>
            <a:r>
              <a:rPr lang="zh-CN" altLang="en-US">
                <a:latin typeface="TimesNewRomanPS"/>
              </a:rPr>
              <a:t>研究的关键：</a:t>
            </a:r>
            <a:endParaRPr lang="en-US" altLang="zh-CN">
              <a:latin typeface="TimesNewRomanPS"/>
            </a:endParaRPr>
          </a:p>
          <a:p>
            <a:r>
              <a:rPr lang="zh-CN" altLang="en-US">
                <a:latin typeface="TimesNewRomanPS"/>
              </a:rPr>
              <a:t>理论</a:t>
            </a:r>
            <a:r>
              <a:rPr lang="en-US" altLang="zh-CN">
                <a:latin typeface="TimesNewRomanPS"/>
              </a:rPr>
              <a:t>——</a:t>
            </a:r>
            <a:r>
              <a:rPr lang="zh-CN" altLang="en-US">
                <a:latin typeface="TimesNewRomanPS"/>
              </a:rPr>
              <a:t>公式推到出什么样的条件，可以在什么程度近似</a:t>
            </a:r>
            <a:r>
              <a:rPr lang="en-US" altLang="zh-CN">
                <a:latin typeface="TimesNewRomanPS"/>
              </a:rPr>
              <a:t>EGF</a:t>
            </a:r>
            <a:r>
              <a:rPr lang="zh-CN" altLang="en-US">
                <a:latin typeface="TimesNewRomanPS"/>
              </a:rPr>
              <a:t>。</a:t>
            </a:r>
            <a:endParaRPr lang="en-US" altLang="zh-CN">
              <a:latin typeface="TimesNewRomanPS"/>
            </a:endParaRPr>
          </a:p>
          <a:p>
            <a:endParaRPr lang="en-US" altLang="zh-CN">
              <a:latin typeface="TimesNewRomanPS"/>
            </a:endParaRPr>
          </a:p>
          <a:p>
            <a:r>
              <a:rPr lang="zh-CN" altLang="en-US">
                <a:latin typeface="TimesNewRomanPS"/>
              </a:rPr>
              <a:t>模拟</a:t>
            </a:r>
            <a:r>
              <a:rPr lang="en-US" altLang="zh-CN">
                <a:latin typeface="TimesNewRomanPS"/>
              </a:rPr>
              <a:t>——</a:t>
            </a:r>
            <a:r>
              <a:rPr lang="zh-CN" altLang="en-US">
                <a:latin typeface="TimesNewRomanPS"/>
              </a:rPr>
              <a:t>探究不同波场条件、数据处理方法的恢复结果差异（通过指标衡量）</a:t>
            </a:r>
            <a:endParaRPr lang="en-US" altLang="zh-CN">
              <a:latin typeface="TimesNewRomanPS"/>
            </a:endParaRPr>
          </a:p>
          <a:p>
            <a:endParaRPr lang="en-US" altLang="zh-CN">
              <a:latin typeface="TimesNewRomanPS"/>
            </a:endParaRPr>
          </a:p>
          <a:p>
            <a:r>
              <a:rPr lang="zh-CN" altLang="en-US">
                <a:latin typeface="TimesNewRomanPS"/>
              </a:rPr>
              <a:t>方法</a:t>
            </a:r>
            <a:r>
              <a:rPr lang="en-US" altLang="zh-CN">
                <a:latin typeface="TimesNewRomanPS"/>
              </a:rPr>
              <a:t>——</a:t>
            </a:r>
            <a:r>
              <a:rPr lang="zh-CN" altLang="en-US">
                <a:latin typeface="TimesNewRomanPS"/>
              </a:rPr>
              <a:t>什么样的数据处理方法，可以让真实情况的数据有理想情况的效果</a:t>
            </a:r>
            <a:endParaRPr lang="en-US" altLang="zh-CN">
              <a:latin typeface="TimesNewRomanPS"/>
            </a:endParaRPr>
          </a:p>
        </p:txBody>
      </p:sp>
      <p:sp>
        <p:nvSpPr>
          <p:cNvPr id="4" name="文本框 3">
            <a:extLst>
              <a:ext uri="{FF2B5EF4-FFF2-40B4-BE49-F238E27FC236}">
                <a16:creationId xmlns:a16="http://schemas.microsoft.com/office/drawing/2014/main" id="{85E0A2C4-CAA1-4138-AB0B-F226D2173727}"/>
              </a:ext>
            </a:extLst>
          </p:cNvPr>
          <p:cNvSpPr txBox="1"/>
          <p:nvPr/>
        </p:nvSpPr>
        <p:spPr>
          <a:xfrm>
            <a:off x="1032028" y="4605303"/>
            <a:ext cx="6964533" cy="369332"/>
          </a:xfrm>
          <a:prstGeom prst="rect">
            <a:avLst/>
          </a:prstGeom>
          <a:noFill/>
        </p:spPr>
        <p:txBody>
          <a:bodyPr wrap="square" rtlCol="0">
            <a:spAutoFit/>
          </a:bodyPr>
          <a:lstStyle/>
          <a:p>
            <a:r>
              <a:rPr lang="zh-CN" altLang="en-US">
                <a:solidFill>
                  <a:srgbClr val="FF0000"/>
                </a:solidFill>
              </a:rPr>
              <a:t>目前，噪声方法，同利用地震面波信号得到的衰减结果仍具有差异</a:t>
            </a:r>
          </a:p>
        </p:txBody>
      </p:sp>
      <p:sp>
        <p:nvSpPr>
          <p:cNvPr id="5" name="文本框 4">
            <a:extLst>
              <a:ext uri="{FF2B5EF4-FFF2-40B4-BE49-F238E27FC236}">
                <a16:creationId xmlns:a16="http://schemas.microsoft.com/office/drawing/2014/main" id="{E362AB8C-1776-4BA1-87D4-9F580BDAC20D}"/>
              </a:ext>
            </a:extLst>
          </p:cNvPr>
          <p:cNvSpPr txBox="1"/>
          <p:nvPr/>
        </p:nvSpPr>
        <p:spPr>
          <a:xfrm>
            <a:off x="1304751" y="4974635"/>
            <a:ext cx="6178858" cy="369332"/>
          </a:xfrm>
          <a:prstGeom prst="rect">
            <a:avLst/>
          </a:prstGeom>
          <a:noFill/>
        </p:spPr>
        <p:txBody>
          <a:bodyPr wrap="square" rtlCol="0">
            <a:spAutoFit/>
          </a:bodyPr>
          <a:lstStyle/>
          <a:p>
            <a:r>
              <a:rPr lang="zh-CN" altLang="en-US"/>
              <a:t>（主要是单方位的结果差异大，方位平均的结果已较为接近）</a:t>
            </a:r>
          </a:p>
        </p:txBody>
      </p:sp>
    </p:spTree>
    <p:extLst>
      <p:ext uri="{BB962C8B-B14F-4D97-AF65-F5344CB8AC3E}">
        <p14:creationId xmlns:p14="http://schemas.microsoft.com/office/powerpoint/2010/main" val="320053890"/>
      </p:ext>
    </p:extLst>
  </p:cSld>
  <p:clrMapOvr>
    <a:masterClrMapping/>
  </p:clrMapOvr>
  <p:transition advTm="57885">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5403151" y="97061"/>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5371414" y="93911"/>
            <a:ext cx="1295400"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研究计划</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id="{AD6505D2-10A2-4648-B6C8-1252CB830BE2}"/>
              </a:ext>
            </a:extLst>
          </p:cNvPr>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27E2511E-7F82-49EF-8DBF-B24AB763F5CB}"/>
              </a:ext>
            </a:extLst>
          </p:cNvPr>
          <p:cNvSpPr txBox="1"/>
          <p:nvPr/>
        </p:nvSpPr>
        <p:spPr>
          <a:xfrm>
            <a:off x="2654970" y="104016"/>
            <a:ext cx="1569331"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基本流程</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id="{E11FFC9C-5328-437B-B71A-1EB6E356222A}"/>
              </a:ext>
            </a:extLst>
          </p:cNvPr>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638F2289-CAEE-42B4-9F1D-22CCAAA8B535}"/>
              </a:ext>
            </a:extLst>
          </p:cNvPr>
          <p:cNvSpPr txBox="1"/>
          <p:nvPr/>
        </p:nvSpPr>
        <p:spPr>
          <a:xfrm>
            <a:off x="510466" y="1043127"/>
            <a:ext cx="7963270" cy="2308324"/>
          </a:xfrm>
          <a:prstGeom prst="rect">
            <a:avLst/>
          </a:prstGeom>
          <a:noFill/>
        </p:spPr>
        <p:txBody>
          <a:bodyPr wrap="square" rtlCol="0">
            <a:spAutoFit/>
          </a:bodyPr>
          <a:lstStyle/>
          <a:p>
            <a:r>
              <a:rPr lang="zh-CN" altLang="en-US">
                <a:solidFill>
                  <a:srgbClr val="FF0000"/>
                </a:solidFill>
              </a:rPr>
              <a:t>（</a:t>
            </a:r>
            <a:r>
              <a:rPr lang="en-US" altLang="zh-CN">
                <a:solidFill>
                  <a:srgbClr val="FF0000"/>
                </a:solidFill>
              </a:rPr>
              <a:t>1</a:t>
            </a:r>
            <a:r>
              <a:rPr lang="zh-CN" altLang="en-US">
                <a:solidFill>
                  <a:srgbClr val="FF0000"/>
                </a:solidFill>
              </a:rPr>
              <a:t>）</a:t>
            </a:r>
            <a:r>
              <a:rPr lang="zh-CN" altLang="en-US"/>
              <a:t>程序上实现</a:t>
            </a:r>
            <a:r>
              <a:rPr lang="en-US" altLang="zh-CN"/>
              <a:t>/</a:t>
            </a:r>
            <a:r>
              <a:rPr lang="zh-CN" altLang="en-US"/>
              <a:t>实验完整的基本流程</a:t>
            </a:r>
            <a:endParaRPr lang="en-US" altLang="zh-CN"/>
          </a:p>
          <a:p>
            <a:endParaRPr lang="en-US" altLang="zh-CN"/>
          </a:p>
          <a:p>
            <a:r>
              <a:rPr lang="zh-CN" altLang="en-US">
                <a:solidFill>
                  <a:srgbClr val="FF0000"/>
                </a:solidFill>
              </a:rPr>
              <a:t>（</a:t>
            </a:r>
            <a:r>
              <a:rPr lang="en-US" altLang="zh-CN">
                <a:solidFill>
                  <a:srgbClr val="FF0000"/>
                </a:solidFill>
              </a:rPr>
              <a:t>2</a:t>
            </a:r>
            <a:r>
              <a:rPr lang="zh-CN" altLang="en-US">
                <a:solidFill>
                  <a:srgbClr val="FF0000"/>
                </a:solidFill>
              </a:rPr>
              <a:t>）</a:t>
            </a:r>
            <a:r>
              <a:rPr lang="en-US" altLang="zh-CN"/>
              <a:t>Temporal reweighting </a:t>
            </a:r>
            <a:r>
              <a:rPr lang="zh-CN" altLang="en-US"/>
              <a:t>方法在噪声均衡的地区的效果（澳洲、南极）</a:t>
            </a:r>
            <a:endParaRPr lang="en-US" altLang="zh-CN"/>
          </a:p>
          <a:p>
            <a:endParaRPr lang="en-US" altLang="zh-CN"/>
          </a:p>
          <a:p>
            <a:r>
              <a:rPr lang="zh-CN" altLang="en-US"/>
              <a:t>（</a:t>
            </a:r>
            <a:r>
              <a:rPr lang="en-US" altLang="zh-CN"/>
              <a:t>3</a:t>
            </a:r>
            <a:r>
              <a:rPr lang="zh-CN" altLang="en-US"/>
              <a:t>）构建模拟实验程序，讨论不同噪声场情况对衰减成像的影响</a:t>
            </a:r>
            <a:endParaRPr lang="en-US" altLang="zh-CN"/>
          </a:p>
          <a:p>
            <a:endParaRPr lang="en-US" altLang="zh-CN"/>
          </a:p>
          <a:p>
            <a:r>
              <a:rPr lang="zh-CN" altLang="en-US"/>
              <a:t>（</a:t>
            </a:r>
            <a:r>
              <a:rPr lang="en-US" altLang="zh-CN"/>
              <a:t>4</a:t>
            </a:r>
            <a:r>
              <a:rPr lang="zh-CN" altLang="en-US"/>
              <a:t>）</a:t>
            </a:r>
            <a:r>
              <a:rPr lang="en-US" altLang="zh-CN"/>
              <a:t>C3</a:t>
            </a:r>
            <a:r>
              <a:rPr lang="zh-CN" altLang="en-US"/>
              <a:t>方法利用地震面波信号检验（如果</a:t>
            </a:r>
            <a:r>
              <a:rPr lang="en-US" altLang="zh-CN"/>
              <a:t>CC</a:t>
            </a:r>
            <a:r>
              <a:rPr lang="zh-CN" altLang="en-US"/>
              <a:t>的</a:t>
            </a:r>
            <a:r>
              <a:rPr lang="en-US" altLang="zh-CN"/>
              <a:t>coda wave</a:t>
            </a:r>
            <a:r>
              <a:rPr lang="zh-CN" altLang="en-US"/>
              <a:t>能恢复，地震信号的</a:t>
            </a:r>
            <a:r>
              <a:rPr lang="en-US" altLang="zh-CN"/>
              <a:t>coda wave</a:t>
            </a:r>
            <a:r>
              <a:rPr lang="zh-CN" altLang="en-US"/>
              <a:t>应该也能）</a:t>
            </a:r>
          </a:p>
        </p:txBody>
      </p:sp>
      <p:pic>
        <p:nvPicPr>
          <p:cNvPr id="6" name="图片 5">
            <a:extLst>
              <a:ext uri="{FF2B5EF4-FFF2-40B4-BE49-F238E27FC236}">
                <a16:creationId xmlns:a16="http://schemas.microsoft.com/office/drawing/2014/main" id="{2AFD5E57-9295-4840-A115-3E5181F170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582" y="3613342"/>
            <a:ext cx="3169633" cy="3048287"/>
          </a:xfrm>
          <a:prstGeom prst="rect">
            <a:avLst/>
          </a:prstGeom>
        </p:spPr>
      </p:pic>
      <p:pic>
        <p:nvPicPr>
          <p:cNvPr id="9" name="图片 8">
            <a:extLst>
              <a:ext uri="{FF2B5EF4-FFF2-40B4-BE49-F238E27FC236}">
                <a16:creationId xmlns:a16="http://schemas.microsoft.com/office/drawing/2014/main" id="{5296CD05-0722-4350-9173-B9832A1D49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7975" y="4301623"/>
            <a:ext cx="5062318" cy="1671723"/>
          </a:xfrm>
          <a:prstGeom prst="rect">
            <a:avLst/>
          </a:prstGeom>
        </p:spPr>
      </p:pic>
      <p:sp>
        <p:nvSpPr>
          <p:cNvPr id="20" name="矩形 19">
            <a:extLst>
              <a:ext uri="{FF2B5EF4-FFF2-40B4-BE49-F238E27FC236}">
                <a16:creationId xmlns:a16="http://schemas.microsoft.com/office/drawing/2014/main" id="{332997C2-ADD1-4D38-A8BC-40AE4EFBCD37}"/>
              </a:ext>
            </a:extLst>
          </p:cNvPr>
          <p:cNvSpPr/>
          <p:nvPr/>
        </p:nvSpPr>
        <p:spPr>
          <a:xfrm>
            <a:off x="6076819" y="6045238"/>
            <a:ext cx="2610779" cy="369332"/>
          </a:xfrm>
          <a:prstGeom prst="rect">
            <a:avLst/>
          </a:prstGeom>
        </p:spPr>
        <p:txBody>
          <a:bodyPr wrap="none">
            <a:spAutoFit/>
          </a:bodyPr>
          <a:lstStyle/>
          <a:p>
            <a:r>
              <a:rPr lang="en-US" altLang="zh-CN"/>
              <a:t>( Zhang, J., Yang, X., 2013)</a:t>
            </a:r>
            <a:endParaRPr lang="zh-CN" altLang="en-US"/>
          </a:p>
        </p:txBody>
      </p:sp>
    </p:spTree>
    <p:extLst>
      <p:ext uri="{BB962C8B-B14F-4D97-AF65-F5344CB8AC3E}">
        <p14:creationId xmlns:p14="http://schemas.microsoft.com/office/powerpoint/2010/main" val="754711226"/>
      </p:ext>
    </p:extLst>
  </p:cSld>
  <p:clrMapOvr>
    <a:masterClrMapping/>
  </p:clrMapOvr>
  <p:transition advTm="35085">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14085B4-A9B9-4FDC-9BBF-66BA3045AB7C}"/>
              </a:ext>
            </a:extLst>
          </p:cNvPr>
          <p:cNvSpPr/>
          <p:nvPr/>
        </p:nvSpPr>
        <p:spPr>
          <a:xfrm>
            <a:off x="1376016" y="110317"/>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矩形 11"/>
          <p:cNvSpPr/>
          <p:nvPr/>
        </p:nvSpPr>
        <p:spPr>
          <a:xfrm>
            <a:off x="0" y="0"/>
            <a:ext cx="9144000" cy="557154"/>
          </a:xfrm>
          <a:prstGeom prst="rect">
            <a:avLst/>
          </a:prstGeom>
          <a:solidFill>
            <a:srgbClr val="0174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矩形 13"/>
          <p:cNvSpPr/>
          <p:nvPr/>
        </p:nvSpPr>
        <p:spPr>
          <a:xfrm>
            <a:off x="5403151" y="97061"/>
            <a:ext cx="1183407" cy="356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9" name="直接连接符 18"/>
          <p:cNvCxnSpPr/>
          <p:nvPr/>
        </p:nvCxnSpPr>
        <p:spPr>
          <a:xfrm>
            <a:off x="1304751"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5371414" y="93911"/>
            <a:ext cx="1295400" cy="369332"/>
          </a:xfrm>
          <a:prstGeom prst="rect">
            <a:avLst/>
          </a:prstGeom>
          <a:noFill/>
        </p:spPr>
        <p:txBody>
          <a:bodyPr wrap="square" rtlCol="0">
            <a:spAutoFit/>
          </a:bodyPr>
          <a:lstStyle/>
          <a:p>
            <a:r>
              <a:rPr lang="zh-CN" altLang="en-US" spc="300">
                <a:solidFill>
                  <a:srgbClr val="666666"/>
                </a:solidFill>
                <a:latin typeface="微软雅黑" panose="020B0503020204020204" pitchFamily="34" charset="-122"/>
                <a:ea typeface="微软雅黑" panose="020B0503020204020204" pitchFamily="34" charset="-122"/>
              </a:rPr>
              <a:t>研究计划</a:t>
            </a:r>
            <a:endParaRPr lang="zh-HK" altLang="en-US" spc="300" dirty="0">
              <a:solidFill>
                <a:srgbClr val="666666"/>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2607196"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9503"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8762"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698717" y="93911"/>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FA67CBAE-C7AA-4F5D-BFB0-1990089DA3D4}"/>
              </a:ext>
            </a:extLst>
          </p:cNvPr>
          <p:cNvSpPr txBox="1"/>
          <p:nvPr/>
        </p:nvSpPr>
        <p:spPr>
          <a:xfrm>
            <a:off x="25227" y="93911"/>
            <a:ext cx="1280392"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研究概述</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id="{AD6505D2-10A2-4648-B6C8-1252CB830BE2}"/>
              </a:ext>
            </a:extLst>
          </p:cNvPr>
          <p:cNvSpPr txBox="1"/>
          <p:nvPr/>
        </p:nvSpPr>
        <p:spPr>
          <a:xfrm>
            <a:off x="1364258" y="93912"/>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方法原理</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27E2511E-7F82-49EF-8DBF-B24AB763F5CB}"/>
              </a:ext>
            </a:extLst>
          </p:cNvPr>
          <p:cNvSpPr txBox="1"/>
          <p:nvPr/>
        </p:nvSpPr>
        <p:spPr>
          <a:xfrm>
            <a:off x="2654970" y="104016"/>
            <a:ext cx="1569331"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基本流程</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id="{E11FFC9C-5328-437B-B71A-1EB6E356222A}"/>
              </a:ext>
            </a:extLst>
          </p:cNvPr>
          <p:cNvSpPr txBox="1"/>
          <p:nvPr/>
        </p:nvSpPr>
        <p:spPr>
          <a:xfrm>
            <a:off x="4043710" y="93911"/>
            <a:ext cx="1295400" cy="369332"/>
          </a:xfrm>
          <a:prstGeom prst="rect">
            <a:avLst/>
          </a:prstGeom>
          <a:noFill/>
        </p:spPr>
        <p:txBody>
          <a:bodyPr wrap="square" rtlCol="0">
            <a:spAutoFit/>
          </a:bodyPr>
          <a:lstStyle/>
          <a:p>
            <a:r>
              <a:rPr lang="zh-CN" altLang="en-US" spc="300">
                <a:solidFill>
                  <a:schemeClr val="bg1"/>
                </a:solidFill>
                <a:latin typeface="微软雅黑" panose="020B0503020204020204" pitchFamily="34" charset="-122"/>
                <a:ea typeface="微软雅黑" panose="020B0503020204020204" pitchFamily="34" charset="-122"/>
              </a:rPr>
              <a:t>讨论总结</a:t>
            </a:r>
            <a:endParaRPr lang="zh-HK" altLang="en-US" spc="300" dirty="0">
              <a:solidFill>
                <a:schemeClr val="bg1"/>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FF34087C-0ED8-4CF2-93C9-6A6F5287A7DB}"/>
              </a:ext>
            </a:extLst>
          </p:cNvPr>
          <p:cNvSpPr txBox="1"/>
          <p:nvPr/>
        </p:nvSpPr>
        <p:spPr>
          <a:xfrm>
            <a:off x="84337" y="651065"/>
            <a:ext cx="3999390" cy="369332"/>
          </a:xfrm>
          <a:prstGeom prst="rect">
            <a:avLst/>
          </a:prstGeom>
          <a:noFill/>
        </p:spPr>
        <p:txBody>
          <a:bodyPr wrap="square" rtlCol="0">
            <a:spAutoFit/>
          </a:bodyPr>
          <a:lstStyle/>
          <a:p>
            <a:r>
              <a:rPr lang="en-US" altLang="zh-CN"/>
              <a:t>References</a:t>
            </a:r>
            <a:r>
              <a:rPr lang="zh-CN" altLang="en-US"/>
              <a:t>：</a:t>
            </a:r>
          </a:p>
        </p:txBody>
      </p:sp>
      <p:sp>
        <p:nvSpPr>
          <p:cNvPr id="4" name="矩形 3">
            <a:extLst>
              <a:ext uri="{FF2B5EF4-FFF2-40B4-BE49-F238E27FC236}">
                <a16:creationId xmlns:a16="http://schemas.microsoft.com/office/drawing/2014/main" id="{F069D80B-9FEF-4B2C-B0D6-C5F9C04936D3}"/>
              </a:ext>
            </a:extLst>
          </p:cNvPr>
          <p:cNvSpPr/>
          <p:nvPr/>
        </p:nvSpPr>
        <p:spPr>
          <a:xfrm>
            <a:off x="248574" y="1020397"/>
            <a:ext cx="8309495" cy="5447645"/>
          </a:xfrm>
          <a:prstGeom prst="rect">
            <a:avLst/>
          </a:prstGeom>
        </p:spPr>
        <p:txBody>
          <a:bodyPr wrap="square">
            <a:spAutoFit/>
          </a:bodyPr>
          <a:lstStyle/>
          <a:p>
            <a:r>
              <a:rPr lang="en-US" altLang="zh-CN" sz="1200"/>
              <a:t>[1] Bensen, G.D., Ritzwoller, M.H., Barmin, M.P., Levshin, A.L., Lin, F., Moschetti, M.P., Shapiro, N.M., Yang, Y., 2007. Processing seismic ambient noise data to obtain reliable broad-band surface wave dispersion measurements. Geophysical Journal International 169, 1239–1260. </a:t>
            </a:r>
            <a:r>
              <a:rPr lang="en-US" altLang="zh-CN" sz="1200">
                <a:hlinkClick r:id="rId3"/>
              </a:rPr>
              <a:t>https://doi.org/10.1111/j.1365-246X.2007.03374.x</a:t>
            </a:r>
            <a:endParaRPr lang="en-US" altLang="zh-CN" sz="1200"/>
          </a:p>
          <a:p>
            <a:endParaRPr lang="en-US" altLang="zh-CN" sz="1200"/>
          </a:p>
          <a:p>
            <a:r>
              <a:rPr lang="en-US" altLang="zh-CN" sz="1200"/>
              <a:t>[2] Li, J., Weaver, R.L., Yoritomo, J.Y., Song, X., 2020. Application of temporal reweighting to ambient noise cross-correlation for improved seismic Green’s function. Geophysical Journal International 221, 265–272. </a:t>
            </a:r>
            <a:r>
              <a:rPr lang="en-US" altLang="zh-CN" sz="1200">
                <a:hlinkClick r:id="rId4"/>
              </a:rPr>
              <a:t>https://doi.org/10.1093/gji/ggaa001</a:t>
            </a:r>
            <a:endParaRPr lang="en-US" altLang="zh-CN" sz="1200"/>
          </a:p>
          <a:p>
            <a:endParaRPr lang="en-US" altLang="zh-CN" sz="1200"/>
          </a:p>
          <a:p>
            <a:r>
              <a:rPr lang="en-US" altLang="zh-CN" sz="1200"/>
              <a:t>[3] Magrini, F., Boschi, L., 2021. Surface‐Wave Attenuation From Seismic Ambient Noise: Numerical Validation and Application. J. Geophys. Res. Solid Earth 126. </a:t>
            </a:r>
            <a:r>
              <a:rPr lang="en-US" altLang="zh-CN" sz="1200">
                <a:hlinkClick r:id="rId5"/>
              </a:rPr>
              <a:t>https://doi.org/10.1029/2020JB019865</a:t>
            </a:r>
            <a:endParaRPr lang="en-US" altLang="zh-CN" sz="1200"/>
          </a:p>
          <a:p>
            <a:endParaRPr lang="en-US" altLang="zh-CN" sz="1200"/>
          </a:p>
          <a:p>
            <a:r>
              <a:rPr lang="en-US" altLang="zh-CN" sz="1200"/>
              <a:t>[4] Stutzmann, E., Ardhuin, F., Schimmel, M., Mangeney, A., Patau, G., 2012. Modelling long-term seismic noise in various environments: </a:t>
            </a:r>
            <a:r>
              <a:rPr lang="en-US" altLang="zh-CN" sz="1200" i="1"/>
              <a:t>Modelling seismic noise</a:t>
            </a:r>
            <a:r>
              <a:rPr lang="en-US" altLang="zh-CN" sz="1200"/>
              <a:t>. Geophysical Journal International 191, 707–722. </a:t>
            </a:r>
            <a:r>
              <a:rPr lang="en-US" altLang="zh-CN" sz="1200">
                <a:hlinkClick r:id="rId6"/>
              </a:rPr>
              <a:t>https://doi.org/10.1111/j.1365-246X.2012.05638.x</a:t>
            </a:r>
            <a:endParaRPr lang="en-US" altLang="zh-CN" sz="1200"/>
          </a:p>
          <a:p>
            <a:endParaRPr lang="en-US" altLang="zh-CN" sz="1200"/>
          </a:p>
          <a:p>
            <a:r>
              <a:rPr lang="en-US" altLang="zh-CN" sz="1200"/>
              <a:t>[5] Weaver, R.L., Yoritomo, J.Y., 2018. Temporally weighting a time varying noise field to improve Green function retrieval. The Journal of the Acoustical Society of America 143, 3706–3719. </a:t>
            </a:r>
            <a:r>
              <a:rPr lang="en-US" altLang="zh-CN" sz="1200">
                <a:hlinkClick r:id="rId7"/>
              </a:rPr>
              <a:t>https://doi.org/10.1121/1.5043406</a:t>
            </a:r>
            <a:endParaRPr lang="en-US" altLang="zh-CN" sz="1200"/>
          </a:p>
          <a:p>
            <a:endParaRPr lang="en-US" altLang="zh-CN" sz="1200"/>
          </a:p>
          <a:p>
            <a:r>
              <a:rPr lang="en-US" altLang="zh-CN" sz="1200"/>
              <a:t>[6] Zhang, J., Yang, X., 2013. Extracting surface wave attenuation from seismic noise using correlation of the coda of correlation: EXTRACTING ATTENUATION FROM NOISE. J. Geophys. Res. Solid Earth 118, 2191–2205. </a:t>
            </a:r>
            <a:r>
              <a:rPr lang="en-US" altLang="zh-CN" sz="1200">
                <a:hlinkClick r:id="rId8"/>
              </a:rPr>
              <a:t>https://doi.org/10.1002/jgrb.50186</a:t>
            </a:r>
            <a:endParaRPr lang="en-US" altLang="zh-CN" sz="1200"/>
          </a:p>
          <a:p>
            <a:endParaRPr lang="en-US" altLang="zh-CN" sz="1200"/>
          </a:p>
          <a:p>
            <a:r>
              <a:rPr lang="en-US" altLang="zh-CN" sz="1200"/>
              <a:t>[7] Zhou, L., Song, X., Weaver, R.L., 2020a. Retrieval of amplitude and attenuation from ambient seismic noise: synthetic data and practical considerations. Geophysical Journal International 222, 544–559. </a:t>
            </a:r>
            <a:r>
              <a:rPr lang="en-US" altLang="zh-CN" sz="1200">
                <a:hlinkClick r:id="rId9"/>
              </a:rPr>
              <a:t>https://doi.org/10.1093/gji/ggaa194</a:t>
            </a:r>
            <a:endParaRPr lang="en-US" altLang="zh-CN" sz="1200"/>
          </a:p>
          <a:p>
            <a:endParaRPr lang="en-US" altLang="zh-CN" sz="1200"/>
          </a:p>
          <a:p>
            <a:r>
              <a:rPr lang="en-US" altLang="zh-CN" sz="1200"/>
              <a:t>[8] Zhou, L., Song, X., Yang, X., Zhao, C., 2020b. Rayleigh Wave Attenuation Tomography in the Crust of the Chinese Mainland. Geochem. Geophys. Geosyst. 21. </a:t>
            </a:r>
            <a:r>
              <a:rPr lang="en-US" altLang="zh-CN" sz="1200">
                <a:hlinkClick r:id="rId10"/>
              </a:rPr>
              <a:t>https://doi.org/10.1029/2020GC008971</a:t>
            </a:r>
            <a:endParaRPr lang="en-US" altLang="zh-CN" sz="1200"/>
          </a:p>
          <a:p>
            <a:endParaRPr lang="en-US" altLang="zh-CN" sz="1200"/>
          </a:p>
          <a:p>
            <a:r>
              <a:rPr lang="en-US" altLang="zh-CN" sz="1200"/>
              <a:t>[9] </a:t>
            </a:r>
            <a:r>
              <a:rPr lang="zh-CN" altLang="en-US" sz="1200"/>
              <a:t>周连庆</a:t>
            </a:r>
            <a:r>
              <a:rPr lang="en-US" altLang="zh-CN" sz="1200"/>
              <a:t>, 2016. </a:t>
            </a:r>
            <a:r>
              <a:rPr lang="zh-CN" altLang="en-US" sz="1200"/>
              <a:t>介质衰减结构层析成像 </a:t>
            </a:r>
            <a:r>
              <a:rPr lang="en-US" altLang="zh-CN" sz="1200"/>
              <a:t>(</a:t>
            </a:r>
            <a:r>
              <a:rPr lang="zh-CN" altLang="en-US" sz="1200"/>
              <a:t>博士</a:t>
            </a:r>
            <a:r>
              <a:rPr lang="en-US" altLang="zh-CN" sz="1200"/>
              <a:t>). </a:t>
            </a:r>
            <a:r>
              <a:rPr lang="zh-CN" altLang="en-US" sz="1200"/>
              <a:t>中国地震局地球物理研究所</a:t>
            </a:r>
            <a:r>
              <a:rPr lang="en-US" altLang="zh-CN" sz="1200"/>
              <a:t>, </a:t>
            </a:r>
            <a:r>
              <a:rPr lang="zh-CN" altLang="en-US" sz="1200"/>
              <a:t>北京</a:t>
            </a:r>
            <a:r>
              <a:rPr lang="en-US" altLang="zh-CN" sz="1200"/>
              <a:t>.</a:t>
            </a:r>
          </a:p>
          <a:p>
            <a:endParaRPr lang="en-US" altLang="zh-CN" sz="1200"/>
          </a:p>
          <a:p>
            <a:r>
              <a:rPr lang="en-US" altLang="zh-CN" sz="1200"/>
              <a:t>[10] </a:t>
            </a:r>
            <a:r>
              <a:rPr lang="zh-CN" altLang="en-US" sz="1200"/>
              <a:t>王凯明</a:t>
            </a:r>
            <a:r>
              <a:rPr lang="en-US" altLang="zh-CN" sz="1200"/>
              <a:t>, </a:t>
            </a:r>
            <a:r>
              <a:rPr lang="zh-CN" altLang="en-US" sz="1200"/>
              <a:t>鲁来玉</a:t>
            </a:r>
            <a:r>
              <a:rPr lang="en-US" altLang="zh-CN" sz="1200"/>
              <a:t>, </a:t>
            </a:r>
            <a:r>
              <a:rPr lang="zh-CN" altLang="en-US" sz="1200"/>
              <a:t>刘庆华</a:t>
            </a:r>
            <a:r>
              <a:rPr lang="en-US" altLang="zh-CN" sz="1200"/>
              <a:t>, </a:t>
            </a:r>
            <a:r>
              <a:rPr lang="zh-CN" altLang="en-US" sz="1200"/>
              <a:t>王少瞳</a:t>
            </a:r>
            <a:r>
              <a:rPr lang="en-US" altLang="zh-CN" sz="1200"/>
              <a:t>, 2018. </a:t>
            </a:r>
            <a:r>
              <a:rPr lang="zh-CN" altLang="en-US" sz="1200"/>
              <a:t>基于地震背景噪声互相关函数研究介质衰减综述</a:t>
            </a:r>
            <a:r>
              <a:rPr lang="en-US" altLang="zh-CN" sz="1200"/>
              <a:t>. </a:t>
            </a:r>
            <a:r>
              <a:rPr lang="zh-CN" altLang="en-US" sz="1200"/>
              <a:t>地球物理学进展 </a:t>
            </a:r>
            <a:r>
              <a:rPr lang="en-US" altLang="zh-CN" sz="1200"/>
              <a:t>33, 112–124.</a:t>
            </a:r>
            <a:endParaRPr lang="en-US" altLang="zh-CN" sz="1200">
              <a:effectLst/>
            </a:endParaRPr>
          </a:p>
        </p:txBody>
      </p:sp>
    </p:spTree>
    <p:extLst>
      <p:ext uri="{BB962C8B-B14F-4D97-AF65-F5344CB8AC3E}">
        <p14:creationId xmlns:p14="http://schemas.microsoft.com/office/powerpoint/2010/main" val="1622205524"/>
      </p:ext>
    </p:extLst>
  </p:cSld>
  <p:clrMapOvr>
    <a:masterClrMapping/>
  </p:clrMapOvr>
  <p:transition advTm="35085">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24100" y="3744658"/>
            <a:ext cx="4495800" cy="938213"/>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spc="300" dirty="0">
                <a:latin typeface="微软雅黑" panose="020B0503020204020204" pitchFamily="34" charset="-122"/>
                <a:ea typeface="微软雅黑" panose="020B0503020204020204" pitchFamily="34" charset="-122"/>
              </a:rPr>
              <a:t>THANKS</a:t>
            </a:r>
            <a:endParaRPr lang="zh-HK" altLang="en-US" sz="6600" b="1" spc="3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3009900" y="4758425"/>
            <a:ext cx="3124200" cy="461665"/>
            <a:chOff x="2425700" y="4391967"/>
            <a:chExt cx="3124200" cy="461665"/>
          </a:xfrm>
        </p:grpSpPr>
        <p:sp>
          <p:nvSpPr>
            <p:cNvPr id="3" name="矩形 2"/>
            <p:cNvSpPr/>
            <p:nvPr/>
          </p:nvSpPr>
          <p:spPr>
            <a:xfrm>
              <a:off x="2425700" y="4406899"/>
              <a:ext cx="1244600" cy="431800"/>
            </a:xfrm>
            <a:prstGeom prst="rect">
              <a:avLst/>
            </a:prstGeom>
            <a:solidFill>
              <a:srgbClr val="92D14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微软雅黑" panose="020B0503020204020204" pitchFamily="34" charset="-122"/>
                  <a:ea typeface="微软雅黑" panose="020B0503020204020204" pitchFamily="34" charset="-122"/>
                </a:rPr>
                <a:t>NAME</a:t>
              </a:r>
              <a:endParaRPr lang="zh-HK" altLang="en-US" sz="24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886200" y="4391967"/>
              <a:ext cx="1663700" cy="461665"/>
            </a:xfrm>
            <a:prstGeom prst="rect">
              <a:avLst/>
            </a:prstGeom>
            <a:noFill/>
          </p:spPr>
          <p:txBody>
            <a:bodyPr wrap="square" rtlCol="0">
              <a:spAutoFit/>
            </a:bodyPr>
            <a:lstStyle/>
            <a:p>
              <a:pPr algn="ctr"/>
              <a:r>
                <a:rPr lang="zh-CN" altLang="en-US" sz="2400" b="1" spc="300" dirty="0">
                  <a:solidFill>
                    <a:srgbClr val="0174AB"/>
                  </a:solidFill>
                  <a:latin typeface="微软雅黑" panose="020B0503020204020204" pitchFamily="34" charset="-122"/>
                  <a:ea typeface="微软雅黑" panose="020B0503020204020204" pitchFamily="34" charset="-122"/>
                </a:rPr>
                <a:t>彭宏睿</a:t>
              </a:r>
              <a:endParaRPr lang="zh-HK" altLang="en-US" sz="2400" b="1" spc="300" dirty="0">
                <a:solidFill>
                  <a:srgbClr val="0174AB"/>
                </a:solidFill>
                <a:latin typeface="微软雅黑" panose="020B0503020204020204" pitchFamily="34" charset="-122"/>
                <a:ea typeface="微软雅黑" panose="020B0503020204020204" pitchFamily="34" charset="-122"/>
              </a:endParaRPr>
            </a:p>
          </p:txBody>
        </p:sp>
      </p:grpSp>
      <p:grpSp>
        <p:nvGrpSpPr>
          <p:cNvPr id="7" name="Group 4"/>
          <p:cNvGrpSpPr>
            <a:grpSpLocks noChangeAspect="1"/>
          </p:cNvGrpSpPr>
          <p:nvPr/>
        </p:nvGrpSpPr>
        <p:grpSpPr bwMode="auto">
          <a:xfrm>
            <a:off x="3648075" y="1637910"/>
            <a:ext cx="1847850" cy="1720986"/>
            <a:chOff x="1164" y="687"/>
            <a:chExt cx="3219" cy="2998"/>
          </a:xfrm>
          <a:solidFill>
            <a:srgbClr val="0174AB"/>
          </a:solidFill>
        </p:grpSpPr>
        <p:sp>
          <p:nvSpPr>
            <p:cNvPr id="10" name="Freeform 6"/>
            <p:cNvSpPr>
              <a:spLocks/>
            </p:cNvSpPr>
            <p:nvPr/>
          </p:nvSpPr>
          <p:spPr bwMode="auto">
            <a:xfrm>
              <a:off x="1164" y="687"/>
              <a:ext cx="3219" cy="2998"/>
            </a:xfrm>
            <a:custGeom>
              <a:avLst/>
              <a:gdLst>
                <a:gd name="T0" fmla="*/ 96 w 1360"/>
                <a:gd name="T1" fmla="*/ 404 h 1266"/>
                <a:gd name="T2" fmla="*/ 96 w 1360"/>
                <a:gd name="T3" fmla="*/ 527 h 1266"/>
                <a:gd name="T4" fmla="*/ 105 w 1360"/>
                <a:gd name="T5" fmla="*/ 537 h 1266"/>
                <a:gd name="T6" fmla="*/ 123 w 1360"/>
                <a:gd name="T7" fmla="*/ 616 h 1266"/>
                <a:gd name="T8" fmla="*/ 119 w 1360"/>
                <a:gd name="T9" fmla="*/ 629 h 1266"/>
                <a:gd name="T10" fmla="*/ 147 w 1360"/>
                <a:gd name="T11" fmla="*/ 940 h 1266"/>
                <a:gd name="T12" fmla="*/ 169 w 1360"/>
                <a:gd name="T13" fmla="*/ 1194 h 1266"/>
                <a:gd name="T14" fmla="*/ 175 w 1360"/>
                <a:gd name="T15" fmla="*/ 1266 h 1266"/>
                <a:gd name="T16" fmla="*/ 0 w 1360"/>
                <a:gd name="T17" fmla="*/ 1266 h 1266"/>
                <a:gd name="T18" fmla="*/ 6 w 1360"/>
                <a:gd name="T19" fmla="*/ 1197 h 1266"/>
                <a:gd name="T20" fmla="*/ 38 w 1360"/>
                <a:gd name="T21" fmla="*/ 811 h 1266"/>
                <a:gd name="T22" fmla="*/ 54 w 1360"/>
                <a:gd name="T23" fmla="*/ 629 h 1266"/>
                <a:gd name="T24" fmla="*/ 50 w 1360"/>
                <a:gd name="T25" fmla="*/ 613 h 1266"/>
                <a:gd name="T26" fmla="*/ 71 w 1360"/>
                <a:gd name="T27" fmla="*/ 537 h 1266"/>
                <a:gd name="T28" fmla="*/ 79 w 1360"/>
                <a:gd name="T29" fmla="*/ 525 h 1266"/>
                <a:gd name="T30" fmla="*/ 79 w 1360"/>
                <a:gd name="T31" fmla="*/ 407 h 1266"/>
                <a:gd name="T32" fmla="*/ 70 w 1360"/>
                <a:gd name="T33" fmla="*/ 392 h 1266"/>
                <a:gd name="T34" fmla="*/ 31 w 1360"/>
                <a:gd name="T35" fmla="*/ 374 h 1266"/>
                <a:gd name="T36" fmla="*/ 44 w 1360"/>
                <a:gd name="T37" fmla="*/ 366 h 1266"/>
                <a:gd name="T38" fmla="*/ 624 w 1360"/>
                <a:gd name="T39" fmla="*/ 44 h 1266"/>
                <a:gd name="T40" fmla="*/ 692 w 1360"/>
                <a:gd name="T41" fmla="*/ 5 h 1266"/>
                <a:gd name="T42" fmla="*/ 718 w 1360"/>
                <a:gd name="T43" fmla="*/ 5 h 1266"/>
                <a:gd name="T44" fmla="*/ 1255 w 1360"/>
                <a:gd name="T45" fmla="*/ 275 h 1266"/>
                <a:gd name="T46" fmla="*/ 1360 w 1360"/>
                <a:gd name="T47" fmla="*/ 328 h 1266"/>
                <a:gd name="T48" fmla="*/ 1302 w 1360"/>
                <a:gd name="T49" fmla="*/ 360 h 1266"/>
                <a:gd name="T50" fmla="*/ 723 w 1360"/>
                <a:gd name="T51" fmla="*/ 666 h 1266"/>
                <a:gd name="T52" fmla="*/ 688 w 1360"/>
                <a:gd name="T53" fmla="*/ 668 h 1266"/>
                <a:gd name="T54" fmla="*/ 112 w 1360"/>
                <a:gd name="T55" fmla="*/ 411 h 1266"/>
                <a:gd name="T56" fmla="*/ 96 w 1360"/>
                <a:gd name="T57" fmla="*/ 404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0" h="1266">
                  <a:moveTo>
                    <a:pt x="96" y="404"/>
                  </a:moveTo>
                  <a:cubicBezTo>
                    <a:pt x="96" y="447"/>
                    <a:pt x="96" y="487"/>
                    <a:pt x="96" y="527"/>
                  </a:cubicBezTo>
                  <a:cubicBezTo>
                    <a:pt x="96" y="531"/>
                    <a:pt x="101" y="535"/>
                    <a:pt x="105" y="537"/>
                  </a:cubicBezTo>
                  <a:cubicBezTo>
                    <a:pt x="136" y="555"/>
                    <a:pt x="144" y="585"/>
                    <a:pt x="123" y="616"/>
                  </a:cubicBezTo>
                  <a:cubicBezTo>
                    <a:pt x="121" y="620"/>
                    <a:pt x="119" y="625"/>
                    <a:pt x="119" y="629"/>
                  </a:cubicBezTo>
                  <a:cubicBezTo>
                    <a:pt x="128" y="733"/>
                    <a:pt x="138" y="836"/>
                    <a:pt x="147" y="940"/>
                  </a:cubicBezTo>
                  <a:cubicBezTo>
                    <a:pt x="154" y="1024"/>
                    <a:pt x="162" y="1109"/>
                    <a:pt x="169" y="1194"/>
                  </a:cubicBezTo>
                  <a:cubicBezTo>
                    <a:pt x="171" y="1217"/>
                    <a:pt x="173" y="1239"/>
                    <a:pt x="175" y="1266"/>
                  </a:cubicBezTo>
                  <a:cubicBezTo>
                    <a:pt x="117" y="1266"/>
                    <a:pt x="60" y="1266"/>
                    <a:pt x="0" y="1266"/>
                  </a:cubicBezTo>
                  <a:cubicBezTo>
                    <a:pt x="2" y="1244"/>
                    <a:pt x="4" y="1220"/>
                    <a:pt x="6" y="1197"/>
                  </a:cubicBezTo>
                  <a:cubicBezTo>
                    <a:pt x="16" y="1068"/>
                    <a:pt x="27" y="940"/>
                    <a:pt x="38" y="811"/>
                  </a:cubicBezTo>
                  <a:cubicBezTo>
                    <a:pt x="43" y="750"/>
                    <a:pt x="49" y="690"/>
                    <a:pt x="54" y="629"/>
                  </a:cubicBezTo>
                  <a:cubicBezTo>
                    <a:pt x="54" y="624"/>
                    <a:pt x="52" y="617"/>
                    <a:pt x="50" y="613"/>
                  </a:cubicBezTo>
                  <a:cubicBezTo>
                    <a:pt x="32" y="583"/>
                    <a:pt x="40" y="553"/>
                    <a:pt x="71" y="537"/>
                  </a:cubicBezTo>
                  <a:cubicBezTo>
                    <a:pt x="75" y="535"/>
                    <a:pt x="79" y="529"/>
                    <a:pt x="79" y="525"/>
                  </a:cubicBezTo>
                  <a:cubicBezTo>
                    <a:pt x="79" y="486"/>
                    <a:pt x="80" y="446"/>
                    <a:pt x="79" y="407"/>
                  </a:cubicBezTo>
                  <a:cubicBezTo>
                    <a:pt x="79" y="402"/>
                    <a:pt x="74" y="395"/>
                    <a:pt x="70" y="392"/>
                  </a:cubicBezTo>
                  <a:cubicBezTo>
                    <a:pt x="58" y="386"/>
                    <a:pt x="45" y="381"/>
                    <a:pt x="31" y="374"/>
                  </a:cubicBezTo>
                  <a:cubicBezTo>
                    <a:pt x="36" y="371"/>
                    <a:pt x="40" y="368"/>
                    <a:pt x="44" y="366"/>
                  </a:cubicBezTo>
                  <a:cubicBezTo>
                    <a:pt x="237" y="259"/>
                    <a:pt x="431" y="151"/>
                    <a:pt x="624" y="44"/>
                  </a:cubicBezTo>
                  <a:cubicBezTo>
                    <a:pt x="647" y="31"/>
                    <a:pt x="670" y="19"/>
                    <a:pt x="692" y="5"/>
                  </a:cubicBezTo>
                  <a:cubicBezTo>
                    <a:pt x="702" y="0"/>
                    <a:pt x="709" y="1"/>
                    <a:pt x="718" y="5"/>
                  </a:cubicBezTo>
                  <a:cubicBezTo>
                    <a:pt x="897" y="96"/>
                    <a:pt x="1076" y="185"/>
                    <a:pt x="1255" y="275"/>
                  </a:cubicBezTo>
                  <a:cubicBezTo>
                    <a:pt x="1289" y="293"/>
                    <a:pt x="1324" y="310"/>
                    <a:pt x="1360" y="328"/>
                  </a:cubicBezTo>
                  <a:cubicBezTo>
                    <a:pt x="1339" y="340"/>
                    <a:pt x="1320" y="350"/>
                    <a:pt x="1302" y="360"/>
                  </a:cubicBezTo>
                  <a:cubicBezTo>
                    <a:pt x="1109" y="462"/>
                    <a:pt x="916" y="564"/>
                    <a:pt x="723" y="666"/>
                  </a:cubicBezTo>
                  <a:cubicBezTo>
                    <a:pt x="711" y="672"/>
                    <a:pt x="701" y="674"/>
                    <a:pt x="688" y="668"/>
                  </a:cubicBezTo>
                  <a:cubicBezTo>
                    <a:pt x="496" y="582"/>
                    <a:pt x="304" y="496"/>
                    <a:pt x="112" y="411"/>
                  </a:cubicBezTo>
                  <a:cubicBezTo>
                    <a:pt x="108" y="409"/>
                    <a:pt x="103" y="407"/>
                    <a:pt x="96"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1" name="Freeform 7"/>
            <p:cNvSpPr>
              <a:spLocks/>
            </p:cNvSpPr>
            <p:nvPr/>
          </p:nvSpPr>
          <p:spPr bwMode="auto">
            <a:xfrm>
              <a:off x="1829" y="1959"/>
              <a:ext cx="2000" cy="947"/>
            </a:xfrm>
            <a:custGeom>
              <a:avLst/>
              <a:gdLst>
                <a:gd name="T0" fmla="*/ 0 w 845"/>
                <a:gd name="T1" fmla="*/ 147 h 400"/>
                <a:gd name="T2" fmla="*/ 78 w 845"/>
                <a:gd name="T3" fmla="*/ 32 h 400"/>
                <a:gd name="T4" fmla="*/ 96 w 845"/>
                <a:gd name="T5" fmla="*/ 28 h 400"/>
                <a:gd name="T6" fmla="*/ 262 w 845"/>
                <a:gd name="T7" fmla="*/ 101 h 400"/>
                <a:gd name="T8" fmla="*/ 417 w 845"/>
                <a:gd name="T9" fmla="*/ 170 h 400"/>
                <a:gd name="T10" fmla="*/ 434 w 845"/>
                <a:gd name="T11" fmla="*/ 167 h 400"/>
                <a:gd name="T12" fmla="*/ 724 w 845"/>
                <a:gd name="T13" fmla="*/ 13 h 400"/>
                <a:gd name="T14" fmla="*/ 749 w 845"/>
                <a:gd name="T15" fmla="*/ 0 h 400"/>
                <a:gd name="T16" fmla="*/ 845 w 845"/>
                <a:gd name="T17" fmla="*/ 143 h 400"/>
                <a:gd name="T18" fmla="*/ 743 w 845"/>
                <a:gd name="T19" fmla="*/ 207 h 400"/>
                <a:gd name="T20" fmla="*/ 448 w 845"/>
                <a:gd name="T21" fmla="*/ 393 h 400"/>
                <a:gd name="T22" fmla="*/ 421 w 845"/>
                <a:gd name="T23" fmla="*/ 394 h 400"/>
                <a:gd name="T24" fmla="*/ 8 w 845"/>
                <a:gd name="T25" fmla="*/ 153 h 400"/>
                <a:gd name="T26" fmla="*/ 0 w 845"/>
                <a:gd name="T27" fmla="*/ 14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5" h="400">
                  <a:moveTo>
                    <a:pt x="0" y="147"/>
                  </a:moveTo>
                  <a:cubicBezTo>
                    <a:pt x="27" y="108"/>
                    <a:pt x="53" y="70"/>
                    <a:pt x="78" y="32"/>
                  </a:cubicBezTo>
                  <a:cubicBezTo>
                    <a:pt x="84" y="24"/>
                    <a:pt x="89" y="25"/>
                    <a:pt x="96" y="28"/>
                  </a:cubicBezTo>
                  <a:cubicBezTo>
                    <a:pt x="151" y="53"/>
                    <a:pt x="206" y="77"/>
                    <a:pt x="262" y="101"/>
                  </a:cubicBezTo>
                  <a:cubicBezTo>
                    <a:pt x="313" y="124"/>
                    <a:pt x="365" y="147"/>
                    <a:pt x="417" y="170"/>
                  </a:cubicBezTo>
                  <a:cubicBezTo>
                    <a:pt x="421" y="172"/>
                    <a:pt x="429" y="170"/>
                    <a:pt x="434" y="167"/>
                  </a:cubicBezTo>
                  <a:cubicBezTo>
                    <a:pt x="531" y="116"/>
                    <a:pt x="627" y="65"/>
                    <a:pt x="724" y="13"/>
                  </a:cubicBezTo>
                  <a:cubicBezTo>
                    <a:pt x="732" y="9"/>
                    <a:pt x="740" y="5"/>
                    <a:pt x="749" y="0"/>
                  </a:cubicBezTo>
                  <a:cubicBezTo>
                    <a:pt x="781" y="48"/>
                    <a:pt x="813" y="95"/>
                    <a:pt x="845" y="143"/>
                  </a:cubicBezTo>
                  <a:cubicBezTo>
                    <a:pt x="811" y="165"/>
                    <a:pt x="777" y="186"/>
                    <a:pt x="743" y="207"/>
                  </a:cubicBezTo>
                  <a:cubicBezTo>
                    <a:pt x="645" y="269"/>
                    <a:pt x="546" y="331"/>
                    <a:pt x="448" y="393"/>
                  </a:cubicBezTo>
                  <a:cubicBezTo>
                    <a:pt x="438" y="399"/>
                    <a:pt x="431" y="400"/>
                    <a:pt x="421" y="394"/>
                  </a:cubicBezTo>
                  <a:cubicBezTo>
                    <a:pt x="284" y="313"/>
                    <a:pt x="146" y="233"/>
                    <a:pt x="8" y="153"/>
                  </a:cubicBezTo>
                  <a:cubicBezTo>
                    <a:pt x="6" y="151"/>
                    <a:pt x="3" y="149"/>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Tree>
    <p:extLst>
      <p:ext uri="{BB962C8B-B14F-4D97-AF65-F5344CB8AC3E}">
        <p14:creationId xmlns:p14="http://schemas.microsoft.com/office/powerpoint/2010/main" val="1782846310"/>
      </p:ext>
    </p:extLst>
  </p:cSld>
  <p:clrMapOvr>
    <a:masterClrMapping/>
  </p:clrMapOvr>
  <p:transition advTm="5056">
    <p:wipe/>
  </p:transition>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7769</TotalTime>
  <Words>1720</Words>
  <Application>Microsoft Office PowerPoint</Application>
  <PresentationFormat>全屏显示(4:3)</PresentationFormat>
  <Paragraphs>211</Paragraphs>
  <Slides>14</Slides>
  <Notes>14</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14</vt:i4>
      </vt:variant>
    </vt:vector>
  </HeadingPairs>
  <TitlesOfParts>
    <vt:vector size="32" baseType="lpstr">
      <vt:lpstr>MTEX</vt:lpstr>
      <vt:lpstr>MTSY</vt:lpstr>
      <vt:lpstr>新細明體</vt:lpstr>
      <vt:lpstr>RMTMI</vt:lpstr>
      <vt:lpstr>TimesNewRomanPS</vt:lpstr>
      <vt:lpstr>TimesNewRomanPS-Italic</vt:lpstr>
      <vt:lpstr>等线</vt:lpstr>
      <vt:lpstr>华文中宋</vt:lpstr>
      <vt:lpstr>楷体</vt:lpstr>
      <vt:lpstr>宋体</vt:lpstr>
      <vt:lpstr>微软雅黑</vt:lpstr>
      <vt:lpstr>Arial</vt:lpstr>
      <vt:lpstr>Calibri</vt:lpstr>
      <vt:lpstr>Calibri Light</vt:lpstr>
      <vt:lpstr>Cambria Math</vt:lpstr>
      <vt:lpstr>Times New Roman</vt:lpstr>
      <vt:lpstr>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580</cp:revision>
  <dcterms:created xsi:type="dcterms:W3CDTF">2015-02-19T23:46:49Z</dcterms:created>
  <dcterms:modified xsi:type="dcterms:W3CDTF">2021-10-31T14:11:17Z</dcterms:modified>
</cp:coreProperties>
</file>