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256" r:id="rId40"/>
    <p:sldId id="257" r:id="rId41"/>
    <p:sldId id="273" r:id="rId42"/>
    <p:sldId id="274" r:id="rId43"/>
    <p:sldId id="275" r:id="rId44"/>
    <p:sldId id="264" r:id="rId45"/>
    <p:sldId id="260" r:id="rId46"/>
    <p:sldId id="259" r:id="rId47"/>
    <p:sldId id="261" r:id="rId48"/>
    <p:sldId id="262" r:id="rId49"/>
    <p:sldId id="269" r:id="rId50"/>
    <p:sldId id="270" r:id="rId51"/>
    <p:sldId id="271" r:id="rId52"/>
    <p:sldId id="272" r:id="rId53"/>
    <p:sldId id="265" r:id="rId54"/>
    <p:sldId id="266" r:id="rId55"/>
    <p:sldId id="276" r:id="rId56"/>
    <p:sldId id="277" r:id="rId57"/>
    <p:sldId id="278" r:id="rId5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58" autoAdjust="0"/>
  </p:normalViewPr>
  <p:slideViewPr>
    <p:cSldViewPr snapToGrid="0">
      <p:cViewPr varScale="1">
        <p:scale>
          <a:sx n="111" d="100"/>
          <a:sy n="111" d="100"/>
        </p:scale>
        <p:origin x="55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Xiong\Desktop\&#26032;&#24314;%20Microsoft%20Excel%20&#24037;&#20316;&#3492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Xiong\Desktop\&#26032;&#24314;%20Microsoft%20Excel%20&#24037;&#20316;&#34920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Xiong\Desktop\fly\resul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真实值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与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预测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值比较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Sheet1!$G$132</c:f>
              <c:strCache>
                <c:ptCount val="1"/>
                <c:pt idx="0">
                  <c:v>真实值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Sheet1!$F$133:$F$144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xVal>
          <c:yVal>
            <c:numRef>
              <c:f>Sheet1!$G$133:$G$144</c:f>
              <c:numCache>
                <c:formatCode>General</c:formatCode>
                <c:ptCount val="12"/>
                <c:pt idx="0">
                  <c:v>417</c:v>
                </c:pt>
                <c:pt idx="1">
                  <c:v>391</c:v>
                </c:pt>
                <c:pt idx="2">
                  <c:v>419</c:v>
                </c:pt>
                <c:pt idx="3">
                  <c:v>461</c:v>
                </c:pt>
                <c:pt idx="4">
                  <c:v>472</c:v>
                </c:pt>
                <c:pt idx="5">
                  <c:v>535</c:v>
                </c:pt>
                <c:pt idx="6">
                  <c:v>622</c:v>
                </c:pt>
                <c:pt idx="7">
                  <c:v>606</c:v>
                </c:pt>
                <c:pt idx="8">
                  <c:v>508</c:v>
                </c:pt>
                <c:pt idx="9">
                  <c:v>461</c:v>
                </c:pt>
                <c:pt idx="10">
                  <c:v>390</c:v>
                </c:pt>
                <c:pt idx="11">
                  <c:v>432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Sheet1!$H$132</c:f>
              <c:strCache>
                <c:ptCount val="1"/>
                <c:pt idx="0">
                  <c:v>R预测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Sheet1!$F$133:$F$144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xVal>
          <c:yVal>
            <c:numRef>
              <c:f>Sheet1!$H$133:$H$144</c:f>
              <c:numCache>
                <c:formatCode>General</c:formatCode>
                <c:ptCount val="12"/>
                <c:pt idx="0">
                  <c:v>420.09059999999999</c:v>
                </c:pt>
                <c:pt idx="1">
                  <c:v>398.30900000000003</c:v>
                </c:pt>
                <c:pt idx="2">
                  <c:v>464.28149999999999</c:v>
                </c:pt>
                <c:pt idx="3">
                  <c:v>452.20859999999999</c:v>
                </c:pt>
                <c:pt idx="4">
                  <c:v>470.5025</c:v>
                </c:pt>
                <c:pt idx="5">
                  <c:v>544.06830000000002</c:v>
                </c:pt>
                <c:pt idx="6">
                  <c:v>618.29150000000004</c:v>
                </c:pt>
                <c:pt idx="7">
                  <c:v>625.79100000000005</c:v>
                </c:pt>
                <c:pt idx="8">
                  <c:v>523.84100000000001</c:v>
                </c:pt>
                <c:pt idx="9">
                  <c:v>459.68920000000003</c:v>
                </c:pt>
                <c:pt idx="10">
                  <c:v>404.26429999999999</c:v>
                </c:pt>
                <c:pt idx="11">
                  <c:v>449.84059999999999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418545264"/>
        <c:axId val="-418540912"/>
      </c:scatterChart>
      <c:valAx>
        <c:axId val="-418545264"/>
        <c:scaling>
          <c:orientation val="minMax"/>
          <c:max val="12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418540912"/>
        <c:crosses val="autoZero"/>
        <c:crossBetween val="midCat"/>
        <c:majorUnit val="1"/>
      </c:valAx>
      <c:valAx>
        <c:axId val="-41854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4185452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zh-CN" sz="1800" b="1" i="0" baseline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真实值</a:t>
            </a:r>
            <a:r>
              <a:rPr lang="zh-CN" altLang="en-US" sz="1800" b="1" i="0" baseline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800" b="1" i="0" baseline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zh-CN" sz="1800" b="1" i="0" baseline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预测值</a:t>
            </a:r>
            <a:r>
              <a:rPr lang="zh-CN" altLang="en-US" sz="1800" b="1" i="0" baseline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1800" b="1" i="0" baseline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LSTM</a:t>
            </a:r>
            <a:r>
              <a:rPr lang="zh-CN" altLang="en-US" sz="1800" b="1" i="0" baseline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预测值</a:t>
            </a:r>
            <a:r>
              <a:rPr lang="zh-CN" altLang="zh-CN" sz="1800" b="1" i="0" baseline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比较</a:t>
            </a:r>
            <a:endParaRPr lang="zh-CN" altLang="zh-CN" sz="20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Sheet1!$G$132</c:f>
              <c:strCache>
                <c:ptCount val="1"/>
                <c:pt idx="0">
                  <c:v>真实值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Sheet1!$F$133:$F$144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xVal>
          <c:yVal>
            <c:numRef>
              <c:f>Sheet1!$G$133:$G$144</c:f>
              <c:numCache>
                <c:formatCode>General</c:formatCode>
                <c:ptCount val="12"/>
                <c:pt idx="0">
                  <c:v>417</c:v>
                </c:pt>
                <c:pt idx="1">
                  <c:v>391</c:v>
                </c:pt>
                <c:pt idx="2">
                  <c:v>419</c:v>
                </c:pt>
                <c:pt idx="3">
                  <c:v>461</c:v>
                </c:pt>
                <c:pt idx="4">
                  <c:v>472</c:v>
                </c:pt>
                <c:pt idx="5">
                  <c:v>535</c:v>
                </c:pt>
                <c:pt idx="6">
                  <c:v>622</c:v>
                </c:pt>
                <c:pt idx="7">
                  <c:v>606</c:v>
                </c:pt>
                <c:pt idx="8">
                  <c:v>508</c:v>
                </c:pt>
                <c:pt idx="9">
                  <c:v>461</c:v>
                </c:pt>
                <c:pt idx="10">
                  <c:v>390</c:v>
                </c:pt>
                <c:pt idx="11">
                  <c:v>432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Sheet1!$H$132</c:f>
              <c:strCache>
                <c:ptCount val="1"/>
                <c:pt idx="0">
                  <c:v>R预测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Sheet1!$F$133:$F$144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xVal>
          <c:yVal>
            <c:numRef>
              <c:f>Sheet1!$H$133:$H$144</c:f>
              <c:numCache>
                <c:formatCode>General</c:formatCode>
                <c:ptCount val="12"/>
                <c:pt idx="0">
                  <c:v>420.09059999999999</c:v>
                </c:pt>
                <c:pt idx="1">
                  <c:v>398.30900000000003</c:v>
                </c:pt>
                <c:pt idx="2">
                  <c:v>464.28149999999999</c:v>
                </c:pt>
                <c:pt idx="3">
                  <c:v>452.20859999999999</c:v>
                </c:pt>
                <c:pt idx="4">
                  <c:v>470.5025</c:v>
                </c:pt>
                <c:pt idx="5">
                  <c:v>544.06830000000002</c:v>
                </c:pt>
                <c:pt idx="6">
                  <c:v>618.29150000000004</c:v>
                </c:pt>
                <c:pt idx="7">
                  <c:v>625.79100000000005</c:v>
                </c:pt>
                <c:pt idx="8">
                  <c:v>523.84100000000001</c:v>
                </c:pt>
                <c:pt idx="9">
                  <c:v>459.68920000000003</c:v>
                </c:pt>
                <c:pt idx="10">
                  <c:v>404.26429999999999</c:v>
                </c:pt>
                <c:pt idx="11">
                  <c:v>449.84059999999999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Sheet1!$I$132</c:f>
              <c:strCache>
                <c:ptCount val="1"/>
                <c:pt idx="0">
                  <c:v>LSTM预测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Sheet1!$F$133:$F$144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xVal>
          <c:yVal>
            <c:numRef>
              <c:f>Sheet1!$I$133:$I$144</c:f>
              <c:numCache>
                <c:formatCode>General</c:formatCode>
                <c:ptCount val="12"/>
                <c:pt idx="0">
                  <c:v>408.40179999999998</c:v>
                </c:pt>
                <c:pt idx="1">
                  <c:v>385.2081</c:v>
                </c:pt>
                <c:pt idx="2">
                  <c:v>410.15557999999999</c:v>
                </c:pt>
                <c:pt idx="3">
                  <c:v>445.95505000000003</c:v>
                </c:pt>
                <c:pt idx="4">
                  <c:v>455.00204000000002</c:v>
                </c:pt>
                <c:pt idx="5">
                  <c:v>504.20566000000002</c:v>
                </c:pt>
                <c:pt idx="6">
                  <c:v>565.29819999999995</c:v>
                </c:pt>
                <c:pt idx="7">
                  <c:v>554.61479999999995</c:v>
                </c:pt>
                <c:pt idx="8">
                  <c:v>483.65652</c:v>
                </c:pt>
                <c:pt idx="9">
                  <c:v>445.95505000000003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418542000"/>
        <c:axId val="-418536560"/>
      </c:scatterChart>
      <c:valAx>
        <c:axId val="-418542000"/>
        <c:scaling>
          <c:orientation val="minMax"/>
          <c:max val="12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418536560"/>
        <c:crosses val="autoZero"/>
        <c:crossBetween val="midCat"/>
      </c:valAx>
      <c:valAx>
        <c:axId val="-41853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418542000"/>
        <c:crossesAt val="0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zh-CN" altLang="zh-CN" sz="2000" b="1" i="0" baseline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真实值、</a:t>
            </a:r>
            <a:r>
              <a:rPr lang="en-US" altLang="zh-CN" sz="2000" b="1" i="0" baseline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zh-CN" sz="2000" b="1" i="0" baseline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预测值</a:t>
            </a:r>
            <a:r>
              <a:rPr lang="zh-CN" altLang="en-US" sz="2000" b="1" i="0" baseline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b="1" i="0" baseline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LSTM</a:t>
            </a:r>
            <a:r>
              <a:rPr lang="zh-CN" altLang="zh-CN" sz="2000" b="1" i="0" baseline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预测值</a:t>
            </a:r>
            <a:r>
              <a:rPr lang="zh-CN" altLang="en-US" sz="2000" b="1" i="0" baseline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和机器学习预测值</a:t>
            </a:r>
            <a:r>
              <a:rPr lang="zh-CN" altLang="zh-CN" sz="2000" b="1" i="0" baseline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比较</a:t>
            </a:r>
            <a:endParaRPr lang="zh-CN" altLang="zh-CN" sz="20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Sheet1!$G$132</c:f>
              <c:strCache>
                <c:ptCount val="1"/>
                <c:pt idx="0">
                  <c:v>真实值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Sheet1!$F$133:$F$144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xVal>
          <c:yVal>
            <c:numRef>
              <c:f>Sheet1!$G$133:$G$144</c:f>
              <c:numCache>
                <c:formatCode>General</c:formatCode>
                <c:ptCount val="12"/>
                <c:pt idx="0">
                  <c:v>417</c:v>
                </c:pt>
                <c:pt idx="1">
                  <c:v>391</c:v>
                </c:pt>
                <c:pt idx="2">
                  <c:v>419</c:v>
                </c:pt>
                <c:pt idx="3">
                  <c:v>461</c:v>
                </c:pt>
                <c:pt idx="4">
                  <c:v>472</c:v>
                </c:pt>
                <c:pt idx="5">
                  <c:v>535</c:v>
                </c:pt>
                <c:pt idx="6">
                  <c:v>622</c:v>
                </c:pt>
                <c:pt idx="7">
                  <c:v>606</c:v>
                </c:pt>
                <c:pt idx="8">
                  <c:v>508</c:v>
                </c:pt>
                <c:pt idx="9">
                  <c:v>461</c:v>
                </c:pt>
                <c:pt idx="10">
                  <c:v>390</c:v>
                </c:pt>
                <c:pt idx="11">
                  <c:v>432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Sheet1!$H$132</c:f>
              <c:strCache>
                <c:ptCount val="1"/>
                <c:pt idx="0">
                  <c:v>R预测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Sheet1!$F$133:$F$144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xVal>
          <c:yVal>
            <c:numRef>
              <c:f>Sheet1!$H$133:$H$144</c:f>
              <c:numCache>
                <c:formatCode>General</c:formatCode>
                <c:ptCount val="12"/>
                <c:pt idx="0">
                  <c:v>420.09059999999999</c:v>
                </c:pt>
                <c:pt idx="1">
                  <c:v>398.30900000000003</c:v>
                </c:pt>
                <c:pt idx="2">
                  <c:v>464.28149999999999</c:v>
                </c:pt>
                <c:pt idx="3">
                  <c:v>452.20859999999999</c:v>
                </c:pt>
                <c:pt idx="4">
                  <c:v>470.5025</c:v>
                </c:pt>
                <c:pt idx="5">
                  <c:v>544.06830000000002</c:v>
                </c:pt>
                <c:pt idx="6">
                  <c:v>618.29150000000004</c:v>
                </c:pt>
                <c:pt idx="7">
                  <c:v>625.79100000000005</c:v>
                </c:pt>
                <c:pt idx="8">
                  <c:v>523.84100000000001</c:v>
                </c:pt>
                <c:pt idx="9">
                  <c:v>459.68920000000003</c:v>
                </c:pt>
                <c:pt idx="10">
                  <c:v>404.26429999999999</c:v>
                </c:pt>
                <c:pt idx="11">
                  <c:v>449.84059999999999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Sheet1!$I$132</c:f>
              <c:strCache>
                <c:ptCount val="1"/>
                <c:pt idx="0">
                  <c:v>LSTM预测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Sheet1!$F$133:$F$144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xVal>
          <c:yVal>
            <c:numRef>
              <c:f>Sheet1!$I$133:$I$144</c:f>
              <c:numCache>
                <c:formatCode>General</c:formatCode>
                <c:ptCount val="12"/>
                <c:pt idx="0">
                  <c:v>408.40179999999998</c:v>
                </c:pt>
                <c:pt idx="1">
                  <c:v>385.2081</c:v>
                </c:pt>
                <c:pt idx="2">
                  <c:v>410.15557999999999</c:v>
                </c:pt>
                <c:pt idx="3">
                  <c:v>445.95505000000003</c:v>
                </c:pt>
                <c:pt idx="4">
                  <c:v>455.00204000000002</c:v>
                </c:pt>
                <c:pt idx="5">
                  <c:v>504.20566000000002</c:v>
                </c:pt>
                <c:pt idx="6">
                  <c:v>565.29819999999995</c:v>
                </c:pt>
                <c:pt idx="7">
                  <c:v>554.61479999999995</c:v>
                </c:pt>
                <c:pt idx="8">
                  <c:v>483.65652</c:v>
                </c:pt>
                <c:pt idx="9">
                  <c:v>445.95505000000003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Sheet1!$J$132</c:f>
              <c:strCache>
                <c:ptCount val="1"/>
                <c:pt idx="0">
                  <c:v>机器学习预测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Sheet1!$F$133:$F$144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xVal>
          <c:yVal>
            <c:numRef>
              <c:f>Sheet1!$J$133:$J$144</c:f>
              <c:numCache>
                <c:formatCode>General</c:formatCode>
                <c:ptCount val="12"/>
                <c:pt idx="0">
                  <c:v>439.8870708</c:v>
                </c:pt>
                <c:pt idx="1">
                  <c:v>422.0368785</c:v>
                </c:pt>
                <c:pt idx="2">
                  <c:v>486.96247469000002</c:v>
                </c:pt>
                <c:pt idx="3">
                  <c:v>469.13890225</c:v>
                </c:pt>
                <c:pt idx="4">
                  <c:v>474.59327560999998</c:v>
                </c:pt>
                <c:pt idx="5">
                  <c:v>540.90383901999996</c:v>
                </c:pt>
                <c:pt idx="6">
                  <c:v>601.23825649000003</c:v>
                </c:pt>
                <c:pt idx="7">
                  <c:v>597.06038820000003</c:v>
                </c:pt>
                <c:pt idx="8">
                  <c:v>508.73143404000001</c:v>
                </c:pt>
                <c:pt idx="9">
                  <c:v>441.97779622000002</c:v>
                </c:pt>
                <c:pt idx="10">
                  <c:v>384.03391932</c:v>
                </c:pt>
                <c:pt idx="11">
                  <c:v>427.19574853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418535472"/>
        <c:axId val="-418534928"/>
      </c:scatterChart>
      <c:valAx>
        <c:axId val="-418535472"/>
        <c:scaling>
          <c:orientation val="minMax"/>
          <c:max val="12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418534928"/>
        <c:crosses val="autoZero"/>
        <c:crossBetween val="midCat"/>
        <c:majorUnit val="1"/>
      </c:valAx>
      <c:valAx>
        <c:axId val="-41853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41853547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C4DE-0640-49FD-805C-DAFBE5C6D2CD}" type="datetimeFigureOut">
              <a:rPr lang="zh-CN" altLang="en-US" smtClean="0"/>
              <a:t>2021/4/13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DB5D-09AD-4862-B458-120A5E315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66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C4DE-0640-49FD-805C-DAFBE5C6D2CD}" type="datetimeFigureOut">
              <a:rPr lang="zh-CN" altLang="en-US" smtClean="0"/>
              <a:t>2021/4/13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DB5D-09AD-4862-B458-120A5E315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326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C4DE-0640-49FD-805C-DAFBE5C6D2CD}" type="datetimeFigureOut">
              <a:rPr lang="zh-CN" altLang="en-US" smtClean="0"/>
              <a:t>2021/4/13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DB5D-09AD-4862-B458-120A5E315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41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C4DE-0640-49FD-805C-DAFBE5C6D2CD}" type="datetimeFigureOut">
              <a:rPr lang="zh-CN" altLang="en-US" smtClean="0"/>
              <a:t>2021/4/13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DB5D-09AD-4862-B458-120A5E315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0411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C4DE-0640-49FD-805C-DAFBE5C6D2CD}" type="datetimeFigureOut">
              <a:rPr lang="zh-CN" altLang="en-US" smtClean="0"/>
              <a:t>2021/4/13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DB5D-09AD-4862-B458-120A5E315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071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C4DE-0640-49FD-805C-DAFBE5C6D2CD}" type="datetimeFigureOut">
              <a:rPr lang="zh-CN" altLang="en-US" smtClean="0"/>
              <a:t>2021/4/13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DB5D-09AD-4862-B458-120A5E315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6260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C4DE-0640-49FD-805C-DAFBE5C6D2CD}" type="datetimeFigureOut">
              <a:rPr lang="zh-CN" altLang="en-US" smtClean="0"/>
              <a:t>2021/4/13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DB5D-09AD-4862-B458-120A5E315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273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C4DE-0640-49FD-805C-DAFBE5C6D2CD}" type="datetimeFigureOut">
              <a:rPr lang="zh-CN" altLang="en-US" smtClean="0"/>
              <a:t>2021/4/13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DB5D-09AD-4862-B458-120A5E315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759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C4DE-0640-49FD-805C-DAFBE5C6D2CD}" type="datetimeFigureOut">
              <a:rPr lang="zh-CN" altLang="en-US" smtClean="0"/>
              <a:t>2021/4/13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DB5D-09AD-4862-B458-120A5E315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2094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C4DE-0640-49FD-805C-DAFBE5C6D2CD}" type="datetimeFigureOut">
              <a:rPr lang="zh-CN" altLang="en-US" smtClean="0"/>
              <a:t>2021/4/13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DB5D-09AD-4862-B458-120A5E315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876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C4DE-0640-49FD-805C-DAFBE5C6D2CD}" type="datetimeFigureOut">
              <a:rPr lang="zh-CN" altLang="en-US" smtClean="0"/>
              <a:t>2021/4/13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BDB5D-09AD-4862-B458-120A5E315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4316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2C4DE-0640-49FD-805C-DAFBE5C6D2CD}" type="datetimeFigureOut">
              <a:rPr lang="zh-CN" altLang="en-US" smtClean="0"/>
              <a:t>2021/4/13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BDB5D-09AD-4862-B458-120A5E315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0312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基于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语言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LSTM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方法和机器学习方法预测时间序列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69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657600" y="4941003"/>
            <a:ext cx="5059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数据量：</a:t>
            </a:r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1949</a:t>
            </a:r>
            <a:r>
              <a:rPr lang="zh-CN" alt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</a:t>
            </a:r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月到</a:t>
            </a:r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1959</a:t>
            </a:r>
            <a:r>
              <a:rPr lang="zh-CN" alt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</a:t>
            </a:r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CN" alt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月共计</a:t>
            </a:r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</a:t>
            </a:r>
            <a:r>
              <a:rPr lang="zh-CN" alt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个数据</a:t>
            </a:r>
            <a:endParaRPr lang="zh-CN" alt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2880" y="5310335"/>
            <a:ext cx="120091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语言代码：</a:t>
            </a:r>
            <a:endParaRPr lang="en-US" altLang="zh-CN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library(TSA)</a:t>
            </a:r>
          </a:p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pre&lt;-scan('C:\\Users\\Xiong\\Desktop\\data_fly.txt')</a:t>
            </a:r>
          </a:p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plot(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pre,main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='1949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月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-1959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月航班乘客月度统计数据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',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xlab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='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年份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',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ylab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='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千人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',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xaxt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"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n",type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='o')</a:t>
            </a:r>
          </a:p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axis(1,at=c(1,13,25,37,49,61,73,85,97,109,121,133),labels=c("1949","1950","1951","1952","1953","1954","1955","1956","1957","1958","1959","1960"))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18" y="-4680"/>
            <a:ext cx="11043564" cy="474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3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82880" y="5310335"/>
            <a:ext cx="120091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语言代码：</a:t>
            </a:r>
            <a:endParaRPr lang="en-US" altLang="zh-CN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log_pre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=log(pre)</a:t>
            </a:r>
          </a:p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plot(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log_pre,main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='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航班乘客月度统计数据对数值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',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xlab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='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年份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',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ylab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='Log(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千人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)',type='o',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xaxt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="n")</a:t>
            </a:r>
          </a:p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axis(1,at=c(1,13,25,37,49,61,73,85,97,109,121,133),labels=c("1949","1950","1951","1952","1953","1954","1955","1956","1957","1958","1959","1960"))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18" y="-4678"/>
            <a:ext cx="11043564" cy="474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32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82880" y="5310335"/>
            <a:ext cx="120091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语言代码：</a:t>
            </a:r>
            <a:endParaRPr lang="en-US" altLang="zh-CN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diff_pre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=diff(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log_pre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plot(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diff_pre,main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='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航班乘客月度统计数据对数的差分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',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xlab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='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年份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',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ylab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='Log(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千人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的差分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',type='o',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xaxt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="n")</a:t>
            </a:r>
          </a:p>
          <a:p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abline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(h=0)</a:t>
            </a:r>
          </a:p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axis(1,at=c(1,13,25,37,49,61,73,85,97,109,121,133),labels=c("1949","1950","1951","1952","1953","1954","1955","1956","1957","1958","1959","1960"))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18" y="-4676"/>
            <a:ext cx="11043564" cy="474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65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82880" y="5310335"/>
            <a:ext cx="120091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语言代码：</a:t>
            </a:r>
            <a:endParaRPr lang="en-US" altLang="zh-CN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diff_sea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=diff(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diff_pre,lag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=12)</a:t>
            </a:r>
          </a:p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plot(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diff_sea,xlab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='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年份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',main='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对数差分后季节差分的结果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',type='o',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xaxt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="n")</a:t>
            </a:r>
          </a:p>
          <a:p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abline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(h=0)</a:t>
            </a:r>
          </a:p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axis(1,at=c(1,13,25,37,49,61,73,85,97,109,121,133),labels=c("1949","1950","1951","1952","1953","1954","1955","1956","1957","1958","1959","1960"))</a:t>
            </a:r>
          </a:p>
          <a:p>
            <a:endParaRPr lang="en-US" altLang="zh-CN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18" y="-4676"/>
            <a:ext cx="11043564" cy="474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53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82880" y="5310335"/>
            <a:ext cx="1200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语言代码：</a:t>
            </a:r>
            <a:endParaRPr lang="en-US" altLang="zh-CN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eacf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diff_sea,ar.max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=10,ma.max=10)</a:t>
            </a:r>
            <a:endParaRPr lang="zh-CN" alt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738" y="978952"/>
            <a:ext cx="4948738" cy="3471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36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82880" y="5310335"/>
            <a:ext cx="12009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语言代码：</a:t>
            </a:r>
            <a:endParaRPr lang="en-US" altLang="zh-CN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model=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arima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log_pre,order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=c(0,1,3),seasonal=list(order=c(0,1,1),period=12))</a:t>
            </a:r>
          </a:p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endParaRPr lang="zh-CN" alt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680" y="1028626"/>
            <a:ext cx="11333520" cy="268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73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82880" y="5310335"/>
            <a:ext cx="120091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语言代码：</a:t>
            </a:r>
            <a:endParaRPr lang="en-US" altLang="zh-CN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plot(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rstandard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(model),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ylab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='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标准残差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',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xlab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='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年份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',type='o',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xaxt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="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n",main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='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乘法季节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ARIMA(0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3)×(0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1)12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模型残差时间序列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')</a:t>
            </a:r>
          </a:p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axis(1,at=c(1,13,25,37,49,61,73,85,97,109,121,133),labels=c("1949","1950","1951","1952","1953","1954","1955","1956","1957","1958","1959","1960"))</a:t>
            </a:r>
          </a:p>
          <a:p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abline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(h=0)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18" y="-6076"/>
            <a:ext cx="11043564" cy="474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64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82880" y="5310335"/>
            <a:ext cx="1200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语言代码：</a:t>
            </a:r>
            <a:endParaRPr lang="en-US" altLang="zh-CN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rstandard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(model))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18" y="-4677"/>
            <a:ext cx="11043564" cy="474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09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82880" y="5310335"/>
            <a:ext cx="1200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语言代码：</a:t>
            </a:r>
            <a:endParaRPr lang="en-US" altLang="zh-CN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qqnorm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rstandard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(model)); 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qqline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rstandard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(model))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18" y="-4673"/>
            <a:ext cx="11043564" cy="474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0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82880" y="5310335"/>
            <a:ext cx="1200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语言代码：</a:t>
            </a:r>
            <a:endParaRPr lang="en-US" altLang="zh-CN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tsdiag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(model)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272" y="0"/>
            <a:ext cx="77954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00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82880" y="5310335"/>
            <a:ext cx="120091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语言代码：</a:t>
            </a:r>
            <a:endParaRPr lang="en-US" altLang="zh-CN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model=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arima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log_pre,order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=c(0,1,3),seasonal=list(order=c(0,1,1),period=12))</a:t>
            </a:r>
          </a:p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plot(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model,ylab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='Log(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千人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)',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xlab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='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年份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',type='o',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xaxt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n",main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='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乘法季节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ARIMA(0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3)×(0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1)12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模型残差时间序列预测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')</a:t>
            </a:r>
          </a:p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axis(1,at=c(1,13,25,37,49,61,73,85,97,109,121,133,145),labels=c("1949","1950","1951","1952","1953","1954","1955","1956","1957","1958","1959","1960","1961"))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18" y="-4680"/>
            <a:ext cx="11043564" cy="474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14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82880" y="5310335"/>
            <a:ext cx="120091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语言代码：</a:t>
            </a:r>
            <a:endParaRPr lang="en-US" altLang="zh-CN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plot(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rstandard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(model),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ylab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='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标准残差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',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xlab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='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年份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',type='o',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xaxt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="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n",main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='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乘法季节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ARIMA(0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3)×(0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1)12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模型残差时间序列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')</a:t>
            </a:r>
          </a:p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axis(1,at=c(1,13,25,37,49,61,73,85,97,109,121,133),labels=c("1949","1950","1951","1952","1953","1954","1955","1956","1957","1958","1959","1960"))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18" y="-4681"/>
            <a:ext cx="11043564" cy="474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83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131" y="0"/>
            <a:ext cx="9078277" cy="5428593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663953" y="5428592"/>
            <a:ext cx="16711770" cy="54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/>
          </p:nvPr>
        </p:nvGraphicFramePr>
        <p:xfrm>
          <a:off x="5663953" y="5483176"/>
          <a:ext cx="1126739" cy="11852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4" imgW="838080" imgH="888840" progId="Equation.DSMT4">
                  <p:embed/>
                </p:oleObj>
              </mc:Choice>
              <mc:Fallback>
                <p:oleObj name="Equation" r:id="rId4" imgW="838080" imgH="8888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3953" y="5483176"/>
                        <a:ext cx="1126739" cy="118527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276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82880" y="5310335"/>
            <a:ext cx="120091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语言代码：</a:t>
            </a:r>
            <a:endParaRPr lang="en-US" altLang="zh-CN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=plot(model)</a:t>
            </a:r>
          </a:p>
          <a:p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va_pred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va$pred</a:t>
            </a:r>
            <a:r>
              <a:rPr lang="en-US" altLang="zh-CN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altLang="zh-CN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va_pred</a:t>
            </a:r>
            <a:endParaRPr lang="en-US" altLang="zh-CN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图表 7"/>
          <p:cNvGraphicFramePr>
            <a:graphicFrameLocks/>
          </p:cNvGraphicFramePr>
          <p:nvPr>
            <p:extLst/>
          </p:nvPr>
        </p:nvGraphicFramePr>
        <p:xfrm>
          <a:off x="2986100" y="481263"/>
          <a:ext cx="6402680" cy="4610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9143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7516" y="365125"/>
            <a:ext cx="10776284" cy="1325563"/>
          </a:xfrm>
        </p:spPr>
        <p:txBody>
          <a:bodyPr>
            <a:normAutofit/>
          </a:bodyPr>
          <a:lstStyle/>
          <a:p>
            <a:r>
              <a:rPr lang="en-US" altLang="zh-CN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LSTM(RNN)</a:t>
            </a:r>
            <a:r>
              <a:rPr lang="zh-CN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长短期记忆循环</a:t>
            </a:r>
            <a:r>
              <a:rPr lang="zh-CN" alt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神经网络预测流程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使用LSTM循环神经网络的时间序列预测实例：预测未来的货币汇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340" y="1878848"/>
            <a:ext cx="6020635" cy="4440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496388" y="4841903"/>
            <a:ext cx="19420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实验环境：</a:t>
            </a:r>
            <a:endParaRPr lang="en-US" altLang="zh-CN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Ubuntu16.04</a:t>
            </a:r>
          </a:p>
          <a:p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Python3.7</a:t>
            </a:r>
          </a:p>
          <a:p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Anaconda3</a:t>
            </a:r>
          </a:p>
          <a:p>
            <a:r>
              <a:rPr lang="en-US" altLang="zh-CN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Jupyter</a:t>
            </a:r>
            <a:r>
              <a:rPr lang="en-US" altLang="zh-CN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notebook</a:t>
            </a:r>
          </a:p>
          <a:p>
            <a:r>
              <a:rPr lang="en-US" altLang="zh-CN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eras</a:t>
            </a:r>
            <a:r>
              <a:rPr lang="zh-CN" alt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框架</a:t>
            </a:r>
            <a:endParaRPr lang="zh-CN" alt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36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0" y="251088"/>
            <a:ext cx="1200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LSTM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Python3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代码：</a:t>
            </a:r>
            <a:endParaRPr lang="en-US" altLang="zh-CN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87" y="2047875"/>
            <a:ext cx="10258425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85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635" y="1333165"/>
            <a:ext cx="10229850" cy="470535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0" y="251088"/>
            <a:ext cx="1200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LSTM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Python3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代码：</a:t>
            </a:r>
            <a:endParaRPr lang="en-US" altLang="zh-CN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27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43" y="704850"/>
            <a:ext cx="10306050" cy="61531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0" y="251088"/>
            <a:ext cx="1200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LSTM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Python3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代码：</a:t>
            </a:r>
            <a:endParaRPr lang="en-US" altLang="zh-CN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90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0" y="251088"/>
            <a:ext cx="1200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LSTM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Python3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代码：</a:t>
            </a:r>
            <a:endParaRPr lang="en-US" altLang="zh-CN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87" y="2505075"/>
            <a:ext cx="1025842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58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0" y="251088"/>
            <a:ext cx="1200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LSTM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Python3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代码：</a:t>
            </a:r>
            <a:endParaRPr lang="en-US" altLang="zh-CN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12" y="1714500"/>
            <a:ext cx="1031557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89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397" y="742950"/>
            <a:ext cx="10220325" cy="61150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0" y="251088"/>
            <a:ext cx="1200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LSTM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Python3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代码：</a:t>
            </a:r>
            <a:endParaRPr lang="en-US" altLang="zh-CN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97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表 6"/>
          <p:cNvGraphicFramePr>
            <a:graphicFrameLocks/>
          </p:cNvGraphicFramePr>
          <p:nvPr>
            <p:extLst/>
          </p:nvPr>
        </p:nvGraphicFramePr>
        <p:xfrm>
          <a:off x="3104536" y="657728"/>
          <a:ext cx="6165808" cy="4833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9355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7516" y="365125"/>
            <a:ext cx="10776284" cy="1325563"/>
          </a:xfrm>
        </p:spPr>
        <p:txBody>
          <a:bodyPr>
            <a:normAutofit/>
          </a:bodyPr>
          <a:lstStyle/>
          <a:p>
            <a:r>
              <a:rPr lang="zh-CN" alt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机器学习预测流程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91724" y="2221867"/>
            <a:ext cx="1428682" cy="3266631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</a:rPr>
              <a:t>训练数据</a:t>
            </a:r>
            <a:endParaRPr lang="zh-CN" altLang="en-US" sz="2000" b="1" dirty="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7288615" y="1842550"/>
            <a:ext cx="1444556" cy="7058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</a:rPr>
              <a:t>测试数据</a:t>
            </a:r>
            <a:endParaRPr lang="zh-CN" altLang="en-US" sz="2000" b="1" dirty="0">
              <a:solidFill>
                <a:prstClr val="white"/>
              </a:solidFill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>
            <a:off x="2199372" y="3837197"/>
            <a:ext cx="1383746" cy="119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圆角矩形 6"/>
          <p:cNvSpPr/>
          <p:nvPr/>
        </p:nvSpPr>
        <p:spPr>
          <a:xfrm>
            <a:off x="3746978" y="3406121"/>
            <a:ext cx="1804379" cy="8621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</a:rPr>
              <a:t>机器学习算法</a:t>
            </a:r>
            <a:endParaRPr lang="zh-CN" altLang="en-US" sz="2000" b="1" dirty="0">
              <a:solidFill>
                <a:prstClr val="white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7302822" y="3406120"/>
            <a:ext cx="1430497" cy="8621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</a:rPr>
              <a:t>模型</a:t>
            </a:r>
            <a:endParaRPr lang="zh-CN" altLang="en-US" sz="2000" b="1" dirty="0">
              <a:solidFill>
                <a:prstClr val="white"/>
              </a:solidFill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 flipV="1">
            <a:off x="5641323" y="3832836"/>
            <a:ext cx="1395207" cy="103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>
            <a:off x="8025633" y="2717074"/>
            <a:ext cx="0" cy="5399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V="1">
            <a:off x="8963650" y="3828479"/>
            <a:ext cx="1408259" cy="10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10519955" y="2987040"/>
            <a:ext cx="1249530" cy="178525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</a:rPr>
              <a:t>结果</a:t>
            </a:r>
            <a:endParaRPr lang="zh-CN" altLang="en-US" sz="2000" b="1" dirty="0">
              <a:solidFill>
                <a:prstClr val="white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306305" y="3467862"/>
            <a:ext cx="1499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prstClr val="black"/>
                </a:solidFill>
              </a:rPr>
              <a:t>数据处理</a:t>
            </a:r>
            <a:endParaRPr lang="zh-CN" altLang="en-US" sz="2000" b="1" dirty="0">
              <a:solidFill>
                <a:prstClr val="black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872483" y="3463504"/>
            <a:ext cx="863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prstClr val="black"/>
                </a:solidFill>
              </a:rPr>
              <a:t>建模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9194815" y="3459147"/>
            <a:ext cx="863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prstClr val="black"/>
                </a:solidFill>
              </a:rPr>
              <a:t>预测</a:t>
            </a:r>
          </a:p>
        </p:txBody>
      </p:sp>
    </p:spTree>
    <p:extLst>
      <p:ext uri="{BB962C8B-B14F-4D97-AF65-F5344CB8AC3E}">
        <p14:creationId xmlns:p14="http://schemas.microsoft.com/office/powerpoint/2010/main" val="80307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0" y="251088"/>
            <a:ext cx="1200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机器学习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Python3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代码：</a:t>
            </a:r>
            <a:endParaRPr lang="en-US" altLang="zh-CN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312" y="790575"/>
            <a:ext cx="9477375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92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0" y="251088"/>
            <a:ext cx="1200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机器学习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Python3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代码：</a:t>
            </a:r>
            <a:endParaRPr lang="en-US" altLang="zh-CN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62" y="1462087"/>
            <a:ext cx="9515475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66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0" y="251088"/>
            <a:ext cx="1200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机器学习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Python3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代码：</a:t>
            </a:r>
            <a:endParaRPr lang="en-US" altLang="zh-CN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312" y="771525"/>
            <a:ext cx="9477375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0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837" y="680534"/>
            <a:ext cx="9458325" cy="60102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0" y="251088"/>
            <a:ext cx="1200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机器学习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Python3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代码：</a:t>
            </a:r>
            <a:endParaRPr lang="en-US" altLang="zh-CN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36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0" y="251088"/>
            <a:ext cx="1200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机器学习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Python3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代码：</a:t>
            </a:r>
            <a:endParaRPr lang="en-US" altLang="zh-CN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312" y="845968"/>
            <a:ext cx="9477375" cy="574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44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0" y="251088"/>
            <a:ext cx="1200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机器学习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Python3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代码：</a:t>
            </a:r>
            <a:endParaRPr lang="en-US" altLang="zh-CN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412" y="1333500"/>
            <a:ext cx="9401175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10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0" y="251088"/>
            <a:ext cx="1200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机器学习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Python3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代码：</a:t>
            </a:r>
            <a:endParaRPr lang="en-US" altLang="zh-CN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25" y="804860"/>
            <a:ext cx="9429750" cy="585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8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0" y="251088"/>
            <a:ext cx="1200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机器学习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Python3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代码：</a:t>
            </a:r>
            <a:endParaRPr lang="en-US" altLang="zh-CN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25" y="1852612"/>
            <a:ext cx="9429750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2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0" y="251088"/>
            <a:ext cx="1200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机器学习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Python3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代码：</a:t>
            </a:r>
            <a:endParaRPr lang="en-US" altLang="zh-CN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00" y="1600200"/>
            <a:ext cx="9372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4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0" y="251088"/>
            <a:ext cx="1200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机器学习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Python3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代码：</a:t>
            </a:r>
            <a:endParaRPr lang="en-US" altLang="zh-CN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312" y="852986"/>
            <a:ext cx="9477375" cy="585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87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0" y="251088"/>
            <a:ext cx="1200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机器学习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Python3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代码：</a:t>
            </a:r>
            <a:endParaRPr lang="en-US" altLang="zh-CN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737" y="1385887"/>
            <a:ext cx="9534525" cy="40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65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0" y="251088"/>
            <a:ext cx="1200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机器学习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Python3</a:t>
            </a:r>
            <a:r>
              <a:rPr lang="zh-CN" alt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代码：</a:t>
            </a:r>
            <a:endParaRPr lang="en-US" altLang="zh-CN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650" y="2005012"/>
            <a:ext cx="9410700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>
            <a:graphicFrameLocks/>
          </p:cNvGraphicFramePr>
          <p:nvPr>
            <p:extLst/>
          </p:nvPr>
        </p:nvGraphicFramePr>
        <p:xfrm>
          <a:off x="1876926" y="529391"/>
          <a:ext cx="8792449" cy="5910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1438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925"/>
            <a:ext cx="12192000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8712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999" y="1729945"/>
            <a:ext cx="9144000" cy="1322817"/>
          </a:xfrm>
        </p:spPr>
        <p:txBody>
          <a:bodyPr/>
          <a:lstStyle/>
          <a:p>
            <a:r>
              <a:rPr lang="zh-CN" altLang="en-US" dirty="0" smtClean="0"/>
              <a:t>深度学习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30418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674091"/>
            <a:ext cx="9144000" cy="1600200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5300" dirty="0" smtClean="0"/>
              <a:t>机器学习在地震学中的应用主要集中在以下几个方面</a:t>
            </a:r>
            <a:r>
              <a:rPr lang="zh-CN" altLang="en-US" dirty="0" smtClean="0"/>
              <a:t>：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523999" y="2647269"/>
            <a:ext cx="89194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构造解释（断层、层位、地质体解释）</a:t>
            </a:r>
            <a:endPara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地震震相识别或波形分类</a:t>
            </a:r>
            <a:endPara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地震正反演，包括波阻抗反演、弹性参数反演、全波形反演、层析成像反演</a:t>
            </a:r>
            <a:endPara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zh-C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地震预测、定位等等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9331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929" y="1008845"/>
            <a:ext cx="6406464" cy="299657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832" y="2610409"/>
            <a:ext cx="7241386" cy="409408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69867" y="3978941"/>
            <a:ext cx="29510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/>
              <a:t>1.</a:t>
            </a:r>
            <a:r>
              <a:rPr lang="zh-CN" altLang="en-US" sz="2400" b="1" dirty="0" smtClean="0"/>
              <a:t>定义一个函数，基于样本数据预测未知数据的公式</a:t>
            </a:r>
            <a:endParaRPr lang="zh-CN" altLang="en-US" sz="2400" b="1" dirty="0"/>
          </a:p>
        </p:txBody>
      </p:sp>
      <p:sp>
        <p:nvSpPr>
          <p:cNvPr id="7" name="矩形 6"/>
          <p:cNvSpPr/>
          <p:nvPr/>
        </p:nvSpPr>
        <p:spPr>
          <a:xfrm>
            <a:off x="6163655" y="1148414"/>
            <a:ext cx="719643" cy="79520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/>
              <a:t>训练数据</a:t>
            </a:r>
            <a:endParaRPr lang="zh-CN" altLang="en-US" sz="2000" b="1" dirty="0"/>
          </a:p>
        </p:txBody>
      </p:sp>
      <p:sp>
        <p:nvSpPr>
          <p:cNvPr id="8" name="矩形 7"/>
          <p:cNvSpPr/>
          <p:nvPr/>
        </p:nvSpPr>
        <p:spPr>
          <a:xfrm>
            <a:off x="9275828" y="380714"/>
            <a:ext cx="1244551" cy="3187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/>
              <a:t>测试数据</a:t>
            </a:r>
            <a:endParaRPr lang="zh-CN" altLang="en-US" sz="2000" b="1" dirty="0"/>
          </a:p>
        </p:txBody>
      </p:sp>
      <p:sp>
        <p:nvSpPr>
          <p:cNvPr id="10" name="圆角矩形 9"/>
          <p:cNvSpPr/>
          <p:nvPr/>
        </p:nvSpPr>
        <p:spPr>
          <a:xfrm>
            <a:off x="7713157" y="1227284"/>
            <a:ext cx="1135006" cy="5365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/>
              <a:t>机器学习算法</a:t>
            </a:r>
            <a:endParaRPr lang="zh-CN" altLang="en-US" sz="1600" b="1" dirty="0"/>
          </a:p>
        </p:txBody>
      </p:sp>
      <p:sp>
        <p:nvSpPr>
          <p:cNvPr id="11" name="圆角矩形 10"/>
          <p:cNvSpPr/>
          <p:nvPr/>
        </p:nvSpPr>
        <p:spPr>
          <a:xfrm>
            <a:off x="9557455" y="1284621"/>
            <a:ext cx="659223" cy="4262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/>
              <a:t>模型</a:t>
            </a:r>
            <a:endParaRPr lang="zh-CN" altLang="en-US" sz="1600" b="1" dirty="0"/>
          </a:p>
        </p:txBody>
      </p:sp>
      <p:cxnSp>
        <p:nvCxnSpPr>
          <p:cNvPr id="13" name="直接箭头连接符 12"/>
          <p:cNvCxnSpPr/>
          <p:nvPr/>
        </p:nvCxnSpPr>
        <p:spPr>
          <a:xfrm>
            <a:off x="9887065" y="737305"/>
            <a:ext cx="0" cy="5399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>
            <a:off x="10300378" y="1495562"/>
            <a:ext cx="4436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0835015" y="1007271"/>
            <a:ext cx="598211" cy="84278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/>
              <a:t>结果</a:t>
            </a:r>
            <a:endParaRPr lang="zh-CN" altLang="en-US" sz="2000" b="1" dirty="0"/>
          </a:p>
        </p:txBody>
      </p:sp>
      <p:sp>
        <p:nvSpPr>
          <p:cNvPr id="16" name="文本框 15"/>
          <p:cNvSpPr txBox="1"/>
          <p:nvPr/>
        </p:nvSpPr>
        <p:spPr>
          <a:xfrm>
            <a:off x="6957307" y="1033897"/>
            <a:ext cx="599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/>
              <a:t>数据处理</a:t>
            </a:r>
            <a:endParaRPr lang="zh-CN" altLang="en-US" sz="1600" b="1" dirty="0"/>
          </a:p>
        </p:txBody>
      </p:sp>
      <p:sp>
        <p:nvSpPr>
          <p:cNvPr id="18" name="文本框 17"/>
          <p:cNvSpPr txBox="1"/>
          <p:nvPr/>
        </p:nvSpPr>
        <p:spPr>
          <a:xfrm>
            <a:off x="10216680" y="1157008"/>
            <a:ext cx="6038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预测</a:t>
            </a:r>
          </a:p>
        </p:txBody>
      </p:sp>
      <p:cxnSp>
        <p:nvCxnSpPr>
          <p:cNvPr id="28" name="直接箭头连接符 27"/>
          <p:cNvCxnSpPr/>
          <p:nvPr/>
        </p:nvCxnSpPr>
        <p:spPr>
          <a:xfrm>
            <a:off x="8975484" y="1495561"/>
            <a:ext cx="4436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8836986" y="1157008"/>
            <a:ext cx="6038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/>
              <a:t>建模</a:t>
            </a:r>
            <a:endParaRPr lang="zh-CN" altLang="en-US" sz="1600" b="1" dirty="0"/>
          </a:p>
        </p:txBody>
      </p:sp>
      <p:cxnSp>
        <p:nvCxnSpPr>
          <p:cNvPr id="30" name="直接箭头连接符 29"/>
          <p:cNvCxnSpPr/>
          <p:nvPr/>
        </p:nvCxnSpPr>
        <p:spPr>
          <a:xfrm>
            <a:off x="7044988" y="1618672"/>
            <a:ext cx="4436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0112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72886" y="778541"/>
            <a:ext cx="6893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/>
              <a:t>2.</a:t>
            </a:r>
            <a:r>
              <a:rPr lang="zh-CN" altLang="en-US" sz="2400" b="1" dirty="0" smtClean="0"/>
              <a:t>误差函数，判断预测值和真实值的差异，评价</a:t>
            </a:r>
            <a:endParaRPr lang="zh-CN" altLang="en-US" sz="2400" b="1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761" y="1643928"/>
            <a:ext cx="6534150" cy="38195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5136" y="5610657"/>
            <a:ext cx="3124200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5736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72886" y="778541"/>
            <a:ext cx="6893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/>
              <a:t>3.</a:t>
            </a:r>
            <a:r>
              <a:rPr lang="zh-CN" altLang="en-US" sz="2400" b="1" dirty="0" smtClean="0"/>
              <a:t>求解使误差函数最小的参数（</a:t>
            </a:r>
            <a:r>
              <a:rPr lang="en-US" altLang="zh-CN" sz="2400" b="1" dirty="0" err="1" smtClean="0"/>
              <a:t>w,b</a:t>
            </a:r>
            <a:r>
              <a:rPr lang="zh-CN" altLang="en-US" sz="2400" b="1" dirty="0" smtClean="0"/>
              <a:t>）</a:t>
            </a:r>
            <a:endParaRPr lang="zh-CN" altLang="en-US" sz="2400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655" y="1726189"/>
            <a:ext cx="8886825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65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5112" y="595312"/>
            <a:ext cx="6581775" cy="566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958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s://img-my.csdn.net/uploads/201304/08/1365435554_6921.jpg"/>
          <p:cNvSpPr>
            <a:spLocks noChangeAspect="1" noChangeArrowheads="1"/>
          </p:cNvSpPr>
          <p:nvPr/>
        </p:nvSpPr>
        <p:spPr bwMode="auto">
          <a:xfrm>
            <a:off x="155575" y="-2743200"/>
            <a:ext cx="5715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375" y="114300"/>
            <a:ext cx="6707356" cy="5020076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402672" y="5829300"/>
            <a:ext cx="5015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人的视觉系统的</a:t>
            </a:r>
            <a:r>
              <a:rPr lang="zh-CN" altLang="en-US" sz="2800" b="1" dirty="0" smtClean="0"/>
              <a:t>信息分级处理</a:t>
            </a:r>
            <a:endParaRPr lang="zh-CN" altLang="en-US" sz="2800" b="1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491" y="4410308"/>
            <a:ext cx="6372225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4150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02" y="2673760"/>
            <a:ext cx="6127787" cy="381469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2611" y="0"/>
            <a:ext cx="5679389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482" y="166817"/>
            <a:ext cx="4987110" cy="227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8159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316" y="143898"/>
            <a:ext cx="10770026" cy="666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6291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070" y="0"/>
            <a:ext cx="8787228" cy="254923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7" y="2718485"/>
            <a:ext cx="5823307" cy="38885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5892" y="2396560"/>
            <a:ext cx="6379930" cy="421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014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02" y="111211"/>
            <a:ext cx="6081334" cy="17616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945" y="301454"/>
            <a:ext cx="5819775" cy="62674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150" y="1755787"/>
            <a:ext cx="4677289" cy="608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0197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1" y="199479"/>
            <a:ext cx="6317405" cy="132023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61" y="1349770"/>
            <a:ext cx="6586928" cy="143737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98" y="2587261"/>
            <a:ext cx="6271054" cy="116028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983" y="3550836"/>
            <a:ext cx="9389509" cy="330716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1323" y="199479"/>
            <a:ext cx="4575654" cy="345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9127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743" y="0"/>
            <a:ext cx="7728257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4" y="731623"/>
            <a:ext cx="5513320" cy="269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4362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9307"/>
            <a:ext cx="5797283" cy="40355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7283" y="1569307"/>
            <a:ext cx="6010589" cy="412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8616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545" y="0"/>
            <a:ext cx="7181850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5802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504" y="1290251"/>
            <a:ext cx="7400925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820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0" y="1076325"/>
            <a:ext cx="7086600" cy="470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4722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18" y="0"/>
            <a:ext cx="5249826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980" y="0"/>
            <a:ext cx="51889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0617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37" y="0"/>
            <a:ext cx="5272174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589" y="0"/>
            <a:ext cx="59304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129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849</Words>
  <Application>Microsoft Office PowerPoint</Application>
  <PresentationFormat>宽屏</PresentationFormat>
  <Paragraphs>102</Paragraphs>
  <Slides>57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57</vt:i4>
      </vt:variant>
    </vt:vector>
  </HeadingPairs>
  <TitlesOfParts>
    <vt:vector size="64" baseType="lpstr">
      <vt:lpstr>宋体</vt:lpstr>
      <vt:lpstr>Arial</vt:lpstr>
      <vt:lpstr>Calibri</vt:lpstr>
      <vt:lpstr>Calibri Light</vt:lpstr>
      <vt:lpstr>Times New Roman</vt:lpstr>
      <vt:lpstr>Office 主题</vt:lpstr>
      <vt:lpstr>Equation</vt:lpstr>
      <vt:lpstr>基于R语言、LSTM方法和机器学习方法预测时间序列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LSTM(RNN)长短期记忆循环神经网络预测流程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机器学习预测流程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深度学习</vt:lpstr>
      <vt:lpstr>机器学习在地震学中的应用主要集中在以下几个方面：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 奥林</dc:creator>
  <cp:lastModifiedBy>熊 奥林</cp:lastModifiedBy>
  <cp:revision>25</cp:revision>
  <dcterms:created xsi:type="dcterms:W3CDTF">2020-09-29T17:53:04Z</dcterms:created>
  <dcterms:modified xsi:type="dcterms:W3CDTF">2021-04-13T06:06:05Z</dcterms:modified>
</cp:coreProperties>
</file>