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28" autoAdjust="0"/>
  </p:normalViewPr>
  <p:slideViewPr>
    <p:cSldViewPr snapToGrid="0">
      <p:cViewPr>
        <p:scale>
          <a:sx n="100" d="100"/>
          <a:sy n="100" d="100"/>
        </p:scale>
        <p:origin x="-35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8A0D8-11E3-443D-8570-FDB1CB80D541}" type="datetimeFigureOut">
              <a:rPr lang="zh-CN" altLang="en-US" smtClean="0"/>
              <a:t>2021/11/1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4D0D3-5BCC-4178-8CF4-EC98DA9A39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1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4D0D3-5BCC-4178-8CF4-EC98DA9A39E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86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4E1F4-AA52-4A4F-AED0-0B76E61F2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9C8B8C9-1891-4EB4-B431-A35991600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83A371-DA44-4FFC-96D7-51361C875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6F2BD3-CEC4-464D-8441-8753A76B7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ABC8BC-8A15-44C2-95AD-93C6DA098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43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13F4B0-9BB6-4B92-9BFA-1240CBC1F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3A16D2-BFA4-4989-8CDD-26FE88CAC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FF7667-C536-4ACD-AF75-AF5BCF8A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8415DF-F832-4C4A-8E4C-8A0DD7E23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377C2C-5C3E-47E9-B270-79EF76ADA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794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D18AE7-8261-47DD-B845-AD0D06C73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9212C58-103A-4E6A-85C2-09489A8F5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DD45A7-FA7B-4C28-B9EF-3A8AFBE17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542AC5-F4A3-44CE-BE88-6339BA1A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77CB9C-1DFE-486A-9F6E-CAD6759F0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657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4511BA-16D5-44E8-A69A-58DB1A396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CCFFDA-B857-4E4D-B563-48C9FE8785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29AD722-D2AE-49FB-8686-7227E48E8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30AC2E3-78DD-4A70-9617-D6452A0FA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DCF1641-C2C3-460C-9CD6-0C8F8B2D6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6F39814-0138-4D5B-BA0C-65FC25274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617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4508B-1F0E-4C5B-AEB5-B3E8D2276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9BB7B3-AB0A-421C-9CD5-6BB69C0E5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608B7ED-E841-42A6-9CA0-B4DE2B0EF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D378773-D72F-49C0-840D-A3DEBD6C4F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53C8390-6B9C-44A8-8737-9E9B4ED68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762D26B-21D1-40A3-8FB1-66AA62876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0FE652E-C1FF-4B4B-8A52-DE01D38BE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0846E8C-1CED-4325-BF2D-DCE147FD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250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F6D389-7ABC-4E06-8B11-D46AD4455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64544B4-0205-4EAB-8B28-4B3AD8A5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D56AF2-6751-4285-A221-F72D11445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093209F-5C04-4EC8-AF45-4138D006D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891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E52FDFF-951D-43F4-A8EC-FF974F0A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8FE6CF4-9A39-481E-86B2-91CBD9A3A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CAB03F-055E-432A-9BF4-6022D1AF9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382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5D5F1B-C18E-4CC0-99FF-D91F02934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C19613-3B36-469B-ADA6-432685741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EAA0192-E961-4725-B663-69C0029BC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FD2411-DB39-49AC-87D9-A10BA6CF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8A601FA-1674-4631-9A88-B428247B7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B958BEB-4F28-4ECD-9CE4-4763F6A83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214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F95F50-339B-4DCB-BEBD-220621BC3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290DE67-799F-40B0-AF9C-9D376DF440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9749969-C634-430C-BCA9-A1DBE93C3B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8C3E53-C71A-451D-AA31-876E3C9C4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8B0205-CA85-49D5-981C-FFED8D029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FFE305-7F5E-4085-8D25-B0E88DC3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64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2445D5-C4B4-4BF3-814C-1BD66578A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D9C0A3B-8ED4-47B8-B140-EBC535CD7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5976E5-DD62-4665-895A-587DC208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E0B4AD-BFB6-44A8-B114-5E248F3F9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6B85C8-54D8-4880-9EA6-66BF91C29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09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192C616-7E7D-4A43-A3A4-6CE3B81D5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0C9595B-7805-49D2-8E7F-3D25C09A4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8BBAB4-F4CE-484B-98DD-78E218025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47C118-4DAF-4FCD-8BAB-3B83B97E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08562B-E084-4EA0-990E-635198838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916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FF63B09-BFC6-4193-B27F-A222C93A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0D5F24-3D9F-44D9-99F8-04EFA88C2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6C3175-E93B-4C64-B00D-3CAA00FDD2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19090-DBC0-4E8B-9A18-E665AB4697D4}" type="datetimeFigureOut">
              <a:rPr lang="zh-CN" altLang="en-US" smtClean="0"/>
              <a:t>2021/10/31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AECDFB-C9E7-4CD0-81F3-DAC181F8C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0DC652-EF36-4D3C-8FDD-A248FEE72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CDAD8-EC8B-4DED-86DE-FD9B098B0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65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4AAE2E-8254-480A-A9CC-908C54743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4323" y="926389"/>
            <a:ext cx="9393677" cy="1046602"/>
          </a:xfrm>
        </p:spPr>
        <p:txBody>
          <a:bodyPr>
            <a:normAutofit fontScale="90000"/>
          </a:bodyPr>
          <a:lstStyle/>
          <a:p>
            <a:r>
              <a:rPr lang="zh-CN" altLang="en-US" sz="7200" b="1" dirty="0">
                <a:latin typeface="黑体" panose="02010609060101010101" pitchFamily="49" charset="-122"/>
                <a:ea typeface="黑体" panose="02010609060101010101" pitchFamily="49" charset="-122"/>
              </a:rPr>
              <a:t>联合反演研究报告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1B4178C-B6AC-4056-9F75-A9030C9F56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63245"/>
            <a:ext cx="9144000" cy="1046602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龚峻仪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2021.11.01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9D2C32-7B33-4E61-B7EE-EA49E4A6B528}"/>
              </a:ext>
            </a:extLst>
          </p:cNvPr>
          <p:cNvSpPr txBox="1"/>
          <p:nvPr/>
        </p:nvSpPr>
        <p:spPr>
          <a:xfrm>
            <a:off x="4737371" y="2582614"/>
            <a:ext cx="344359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基本概念介绍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前人工作介绍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今后工作计划</a:t>
            </a:r>
          </a:p>
        </p:txBody>
      </p:sp>
    </p:spTree>
    <p:extLst>
      <p:ext uri="{BB962C8B-B14F-4D97-AF65-F5344CB8AC3E}">
        <p14:creationId xmlns:p14="http://schemas.microsoft.com/office/powerpoint/2010/main" val="4150751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2F0B2319-5E7A-49BB-9521-FB1ECD0EBFED}"/>
              </a:ext>
            </a:extLst>
          </p:cNvPr>
          <p:cNvSpPr txBox="1"/>
          <p:nvPr/>
        </p:nvSpPr>
        <p:spPr>
          <a:xfrm>
            <a:off x="429552" y="214706"/>
            <a:ext cx="32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地壳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614C651-2061-4765-8D87-F9CEE4250D12}"/>
              </a:ext>
            </a:extLst>
          </p:cNvPr>
          <p:cNvGrpSpPr/>
          <p:nvPr/>
        </p:nvGrpSpPr>
        <p:grpSpPr>
          <a:xfrm>
            <a:off x="331010" y="507093"/>
            <a:ext cx="11431438" cy="4165307"/>
            <a:chOff x="183619" y="-932"/>
            <a:chExt cx="11431438" cy="4165307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6F3E0AB2-1D59-47D8-8490-120515E2E9E9}"/>
                </a:ext>
              </a:extLst>
            </p:cNvPr>
            <p:cNvGrpSpPr/>
            <p:nvPr/>
          </p:nvGrpSpPr>
          <p:grpSpPr>
            <a:xfrm>
              <a:off x="183619" y="1088571"/>
              <a:ext cx="5505574" cy="3075804"/>
              <a:chOff x="248933" y="1262743"/>
              <a:chExt cx="5918129" cy="3305199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BDD10C2D-7EB5-45CA-8BCB-906651DE5E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933" y="1262743"/>
                <a:ext cx="2989316" cy="3146648"/>
              </a:xfrm>
              <a:prstGeom prst="rect">
                <a:avLst/>
              </a:prstGeom>
            </p:spPr>
          </p:pic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0266BBD-643A-4AF9-BCAC-050FFA240A6D}"/>
                  </a:ext>
                </a:extLst>
              </p:cNvPr>
              <p:cNvSpPr txBox="1"/>
              <p:nvPr/>
            </p:nvSpPr>
            <p:spPr>
              <a:xfrm>
                <a:off x="3966746" y="1572118"/>
                <a:ext cx="1214885" cy="496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4800"/>
                  </a:spcAft>
                </a:pPr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莫霍面</a:t>
                </a:r>
                <a:endPara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FEDA7D3B-F1D6-4DD6-B6B9-C4EC1E6FB7AE}"/>
                  </a:ext>
                </a:extLst>
              </p:cNvPr>
              <p:cNvSpPr/>
              <p:nvPr/>
            </p:nvSpPr>
            <p:spPr>
              <a:xfrm>
                <a:off x="2688269" y="2133599"/>
                <a:ext cx="598715" cy="272143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" name="直接箭头连接符 10">
                <a:extLst>
                  <a:ext uri="{FF2B5EF4-FFF2-40B4-BE49-F238E27FC236}">
                    <a16:creationId xmlns:a16="http://schemas.microsoft.com/office/drawing/2014/main" id="{A8985AC5-D080-4026-A9D3-80A47BB55AAC}"/>
                  </a:ext>
                </a:extLst>
              </p:cNvPr>
              <p:cNvCxnSpPr>
                <a:cxnSpLocks/>
                <a:stCxn id="9" idx="7"/>
              </p:cNvCxnSpPr>
              <p:nvPr/>
            </p:nvCxnSpPr>
            <p:spPr>
              <a:xfrm flipV="1">
                <a:off x="3199304" y="1913868"/>
                <a:ext cx="816177" cy="259585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B0843558-CB00-4F6E-BE1D-6CE704E8E2DB}"/>
                  </a:ext>
                </a:extLst>
              </p:cNvPr>
              <p:cNvSpPr txBox="1"/>
              <p:nvPr/>
            </p:nvSpPr>
            <p:spPr>
              <a:xfrm>
                <a:off x="3129012" y="2434729"/>
                <a:ext cx="3038050" cy="2133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地壳与地幔的分界面</a:t>
                </a:r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是一个速度陡增的界面</a:t>
                </a:r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在地壳与上地幔顶部范围内，莫霍面相对而言是一个很强的界面</a:t>
                </a:r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611138AC-DA38-46DE-8BD9-6B0870C326DE}"/>
                </a:ext>
              </a:extLst>
            </p:cNvPr>
            <p:cNvGrpSpPr/>
            <p:nvPr/>
          </p:nvGrpSpPr>
          <p:grpSpPr>
            <a:xfrm>
              <a:off x="4772457" y="-932"/>
              <a:ext cx="6842600" cy="3463484"/>
              <a:chOff x="4772457" y="-932"/>
              <a:chExt cx="6842600" cy="3463484"/>
            </a:xfrm>
          </p:grpSpPr>
          <p:sp>
            <p:nvSpPr>
              <p:cNvPr id="15" name="object 2">
                <a:extLst>
                  <a:ext uri="{FF2B5EF4-FFF2-40B4-BE49-F238E27FC236}">
                    <a16:creationId xmlns:a16="http://schemas.microsoft.com/office/drawing/2014/main" id="{5CD69FF7-0C96-4DB1-9C47-A33EAF628F48}"/>
                  </a:ext>
                </a:extLst>
              </p:cNvPr>
              <p:cNvSpPr/>
              <p:nvPr/>
            </p:nvSpPr>
            <p:spPr>
              <a:xfrm>
                <a:off x="5689192" y="-932"/>
                <a:ext cx="5925865" cy="3463484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cxnSp>
            <p:nvCxnSpPr>
              <p:cNvPr id="16" name="直接箭头连接符 15">
                <a:extLst>
                  <a:ext uri="{FF2B5EF4-FFF2-40B4-BE49-F238E27FC236}">
                    <a16:creationId xmlns:a16="http://schemas.microsoft.com/office/drawing/2014/main" id="{AA6197EC-4636-49A4-B05C-FEE859CD6A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2457" y="1694505"/>
                <a:ext cx="2382798" cy="414952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82DE9B9-0919-4055-AEFA-80CA01DAAA8B}"/>
              </a:ext>
            </a:extLst>
          </p:cNvPr>
          <p:cNvSpPr txBox="1"/>
          <p:nvPr/>
        </p:nvSpPr>
        <p:spPr>
          <a:xfrm>
            <a:off x="1175844" y="5373626"/>
            <a:ext cx="9549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体波穿过界面时，可以产生反射、折射、透射、横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纵波模式的转换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A1FE9FD3-8609-40A6-8ACF-E69F150E905E}"/>
              </a:ext>
            </a:extLst>
          </p:cNvPr>
          <p:cNvCxnSpPr>
            <a:cxnSpLocks/>
          </p:cNvCxnSpPr>
          <p:nvPr/>
        </p:nvCxnSpPr>
        <p:spPr>
          <a:xfrm flipH="1">
            <a:off x="5055765" y="2714344"/>
            <a:ext cx="4171950" cy="2570266"/>
          </a:xfrm>
          <a:prstGeom prst="straightConnector1">
            <a:avLst/>
          </a:prstGeom>
          <a:ln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483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BD0F3DD-2E2E-426A-BD0D-63746F176284}"/>
              </a:ext>
            </a:extLst>
          </p:cNvPr>
          <p:cNvSpPr txBox="1"/>
          <p:nvPr/>
        </p:nvSpPr>
        <p:spPr>
          <a:xfrm>
            <a:off x="407782" y="189605"/>
            <a:ext cx="32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接收函数介绍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653504F-3ED7-4C41-A3FD-3AE3BD6B12D1}"/>
              </a:ext>
            </a:extLst>
          </p:cNvPr>
          <p:cNvSpPr txBox="1"/>
          <p:nvPr/>
        </p:nvSpPr>
        <p:spPr>
          <a:xfrm>
            <a:off x="9105900" y="6508500"/>
            <a:ext cx="2829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Zhu and Kanamori, 2000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255002C-6D12-4636-8770-E7A6CC6103BA}"/>
              </a:ext>
            </a:extLst>
          </p:cNvPr>
          <p:cNvGrpSpPr/>
          <p:nvPr/>
        </p:nvGrpSpPr>
        <p:grpSpPr>
          <a:xfrm>
            <a:off x="407783" y="154310"/>
            <a:ext cx="11668265" cy="6523467"/>
            <a:chOff x="407783" y="154310"/>
            <a:chExt cx="11668265" cy="6523467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36C9C4C-DC19-4F3D-9695-5B2B715D62C9}"/>
                </a:ext>
              </a:extLst>
            </p:cNvPr>
            <p:cNvGrpSpPr/>
            <p:nvPr/>
          </p:nvGrpSpPr>
          <p:grpSpPr>
            <a:xfrm>
              <a:off x="8073958" y="154310"/>
              <a:ext cx="4002090" cy="6378984"/>
              <a:chOff x="8073958" y="154310"/>
              <a:chExt cx="4002090" cy="6378984"/>
            </a:xfrm>
          </p:grpSpPr>
          <p:pic>
            <p:nvPicPr>
              <p:cNvPr id="2" name="图片 1">
                <a:extLst>
                  <a:ext uri="{FF2B5EF4-FFF2-40B4-BE49-F238E27FC236}">
                    <a16:creationId xmlns:a16="http://schemas.microsoft.com/office/drawing/2014/main" id="{F5F5432B-EE55-439D-B847-8CEE5FAAD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073958" y="154310"/>
                <a:ext cx="4002090" cy="6194318"/>
              </a:xfrm>
              <a:prstGeom prst="rect">
                <a:avLst/>
              </a:prstGeom>
            </p:spPr>
          </p:pic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EFDCCA5B-18D2-4704-A04B-94DA5641BDF8}"/>
                  </a:ext>
                </a:extLst>
              </p:cNvPr>
              <p:cNvGrpSpPr/>
              <p:nvPr/>
            </p:nvGrpSpPr>
            <p:grpSpPr>
              <a:xfrm>
                <a:off x="9182913" y="5768499"/>
                <a:ext cx="476653" cy="764795"/>
                <a:chOff x="9182913" y="5768499"/>
                <a:chExt cx="476653" cy="764795"/>
              </a:xfrm>
            </p:grpSpPr>
            <p:sp>
              <p:nvSpPr>
                <p:cNvPr id="3" name="左大括号 2">
                  <a:extLst>
                    <a:ext uri="{FF2B5EF4-FFF2-40B4-BE49-F238E27FC236}">
                      <a16:creationId xmlns:a16="http://schemas.microsoft.com/office/drawing/2014/main" id="{0E2A572D-82BE-49B4-9319-68845698C89B}"/>
                    </a:ext>
                  </a:extLst>
                </p:cNvPr>
                <p:cNvSpPr/>
                <p:nvPr/>
              </p:nvSpPr>
              <p:spPr>
                <a:xfrm rot="16200000">
                  <a:off x="9270460" y="5680952"/>
                  <a:ext cx="301559" cy="476653"/>
                </a:xfrm>
                <a:prstGeom prst="leftBrace">
                  <a:avLst>
                    <a:gd name="adj1" fmla="val 8333"/>
                    <a:gd name="adj2" fmla="val 50000"/>
                  </a:avLst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FF0000"/>
                    </a:solidFill>
                  </a:endParaRPr>
                </a:p>
              </p:txBody>
            </p: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6" name="文本框 5">
                      <a:extLst>
                        <a:ext uri="{FF2B5EF4-FFF2-40B4-BE49-F238E27FC236}">
                          <a16:creationId xmlns:a16="http://schemas.microsoft.com/office/drawing/2014/main" id="{DBFC4C8F-3F38-4861-85D7-5821874B20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82913" y="6163962"/>
                      <a:ext cx="35992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𝑷𝒔</m:t>
                                </m:r>
                              </m:sub>
                            </m:sSub>
                          </m:oMath>
                        </m:oMathPara>
                      </a14:m>
                      <a:endParaRPr lang="zh-CN" altLang="en-US" b="1" dirty="0"/>
                    </a:p>
                  </p:txBody>
                </p:sp>
              </mc:Choice>
              <mc:Fallback>
                <p:sp>
                  <p:nvSpPr>
                    <p:cNvPr id="6" name="文本框 5">
                      <a:extLst>
                        <a:ext uri="{FF2B5EF4-FFF2-40B4-BE49-F238E27FC236}">
                          <a16:creationId xmlns:a16="http://schemas.microsoft.com/office/drawing/2014/main" id="{DBFC4C8F-3F38-4861-85D7-5821874B20E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82913" y="6163962"/>
                      <a:ext cx="359923" cy="369332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r="-2542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83E91AED-0FD5-4994-BDFC-6648BAE0E853}"/>
                </a:ext>
              </a:extLst>
            </p:cNvPr>
            <p:cNvGrpSpPr/>
            <p:nvPr/>
          </p:nvGrpSpPr>
          <p:grpSpPr>
            <a:xfrm>
              <a:off x="407783" y="4862868"/>
              <a:ext cx="7958005" cy="1207190"/>
              <a:chOff x="1057883" y="4561309"/>
              <a:chExt cx="7209401" cy="1207190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1" name="文本框 10">
                    <a:extLst>
                      <a:ext uri="{FF2B5EF4-FFF2-40B4-BE49-F238E27FC236}">
                        <a16:creationId xmlns:a16="http://schemas.microsoft.com/office/drawing/2014/main" id="{CB2E775C-0295-46FB-9E67-DB510A5B6A6C}"/>
                      </a:ext>
                    </a:extLst>
                  </p:cNvPr>
                  <p:cNvSpPr txBox="1"/>
                  <p:nvPr/>
                </p:nvSpPr>
                <p:spPr>
                  <a:xfrm>
                    <a:off x="1057883" y="4561309"/>
                    <a:ext cx="7041962" cy="1207190"/>
                  </a:xfrm>
                  <a:prstGeom prst="rect">
                    <a:avLst/>
                  </a:prstGeom>
                  <a:noFill/>
                  <a:ln w="19050">
                    <a:solidFill>
                      <a:srgbClr val="C0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𝑃𝑠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oMath>
                      </m:oMathPara>
                    </a14:m>
                    <a:endParaRPr lang="zh-CN" altLang="en-US" i="1" dirty="0"/>
                  </a:p>
                </p:txBody>
              </p:sp>
            </mc:Choice>
            <mc:Fallback>
              <p:sp>
                <p:nvSpPr>
                  <p:cNvPr id="11" name="文本框 10">
                    <a:extLst>
                      <a:ext uri="{FF2B5EF4-FFF2-40B4-BE49-F238E27FC236}">
                        <a16:creationId xmlns:a16="http://schemas.microsoft.com/office/drawing/2014/main" id="{CB2E775C-0295-46FB-9E67-DB510A5B6A6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57883" y="4561309"/>
                    <a:ext cx="7041962" cy="120719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9050">
                    <a:solidFill>
                      <a:srgbClr val="C00000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1" name="矩形 20">
                    <a:extLst>
                      <a:ext uri="{FF2B5EF4-FFF2-40B4-BE49-F238E27FC236}">
                        <a16:creationId xmlns:a16="http://schemas.microsoft.com/office/drawing/2014/main" id="{0CA10586-EC1F-4EDF-A23A-FE3A1741FD29}"/>
                      </a:ext>
                    </a:extLst>
                  </p:cNvPr>
                  <p:cNvSpPr/>
                  <p:nvPr/>
                </p:nvSpPr>
                <p:spPr>
                  <a:xfrm>
                    <a:off x="3354209" y="4788808"/>
                    <a:ext cx="4913075" cy="7146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i="1" dirty="0" smtClean="0">
                              <a:latin typeface="Cambria Math" panose="02040503050406030204" pitchFamily="18" charset="0"/>
                            </a:rPr>
                            <m:t>⇒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𝑃𝑠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𝜅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zh-CN" altLang="en-US" dirty="0"/>
                  </a:p>
                </p:txBody>
              </p:sp>
            </mc:Choice>
            <mc:Fallback>
              <p:sp>
                <p:nvSpPr>
                  <p:cNvPr id="21" name="矩形 20">
                    <a:extLst>
                      <a:ext uri="{FF2B5EF4-FFF2-40B4-BE49-F238E27FC236}">
                        <a16:creationId xmlns:a16="http://schemas.microsoft.com/office/drawing/2014/main" id="{0CA10586-EC1F-4EDF-A23A-FE3A1741FD2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54209" y="4788808"/>
                    <a:ext cx="4913075" cy="714683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C551A75C-58EC-4D68-A2F7-3C16D33CD5D1}"/>
                </a:ext>
              </a:extLst>
            </p:cNvPr>
            <p:cNvSpPr/>
            <p:nvPr/>
          </p:nvSpPr>
          <p:spPr>
            <a:xfrm>
              <a:off x="3803515" y="5729591"/>
              <a:ext cx="5369668" cy="948186"/>
            </a:xfrm>
            <a:custGeom>
              <a:avLst/>
              <a:gdLst>
                <a:gd name="connsiteX0" fmla="*/ 5369668 w 5369668"/>
                <a:gd name="connsiteY0" fmla="*/ 768486 h 948186"/>
                <a:gd name="connsiteX1" fmla="*/ 3112851 w 5369668"/>
                <a:gd name="connsiteY1" fmla="*/ 894945 h 948186"/>
                <a:gd name="connsiteX2" fmla="*/ 0 w 5369668"/>
                <a:gd name="connsiteY2" fmla="*/ 0 h 94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69668" h="948186">
                  <a:moveTo>
                    <a:pt x="5369668" y="768486"/>
                  </a:moveTo>
                  <a:cubicBezTo>
                    <a:pt x="4688732" y="895756"/>
                    <a:pt x="4007796" y="1023026"/>
                    <a:pt x="3112851" y="894945"/>
                  </a:cubicBezTo>
                  <a:cubicBezTo>
                    <a:pt x="2217906" y="766864"/>
                    <a:pt x="1108953" y="383432"/>
                    <a:pt x="0" y="0"/>
                  </a:cubicBezTo>
                </a:path>
              </a:pathLst>
            </a:custGeom>
            <a:noFill/>
            <a:ln w="19050">
              <a:solidFill>
                <a:srgbClr val="C00000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3DB71285-5D1B-4A8F-9BE7-3CFE28AF5D81}"/>
              </a:ext>
            </a:extLst>
          </p:cNvPr>
          <p:cNvSpPr txBox="1"/>
          <p:nvPr/>
        </p:nvSpPr>
        <p:spPr>
          <a:xfrm>
            <a:off x="407783" y="1052950"/>
            <a:ext cx="3297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接收函数的获得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9D730D84-543A-4E01-8483-91603B9A5B84}"/>
                  </a:ext>
                </a:extLst>
              </p:cNvPr>
              <p:cNvSpPr/>
              <p:nvPr/>
            </p:nvSpPr>
            <p:spPr>
              <a:xfrm>
                <a:off x="706631" y="1864933"/>
                <a:ext cx="305955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9D730D84-543A-4E01-8483-91603B9A5B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631" y="1864933"/>
                <a:ext cx="3059556" cy="400110"/>
              </a:xfrm>
              <a:prstGeom prst="rect">
                <a:avLst/>
              </a:prstGeom>
              <a:blipFill>
                <a:blip r:embed="rId6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>
            <a:extLst>
              <a:ext uri="{FF2B5EF4-FFF2-40B4-BE49-F238E27FC236}">
                <a16:creationId xmlns:a16="http://schemas.microsoft.com/office/drawing/2014/main" id="{B0047732-DA0F-4051-9E8F-261CDBBA47AF}"/>
              </a:ext>
            </a:extLst>
          </p:cNvPr>
          <p:cNvSpPr txBox="1"/>
          <p:nvPr/>
        </p:nvSpPr>
        <p:spPr>
          <a:xfrm>
            <a:off x="277154" y="3983600"/>
            <a:ext cx="3297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接收函数的获得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BA390899-2929-4F06-AE96-DB6BF776FF65}"/>
              </a:ext>
            </a:extLst>
          </p:cNvPr>
          <p:cNvGrpSpPr/>
          <p:nvPr/>
        </p:nvGrpSpPr>
        <p:grpSpPr>
          <a:xfrm>
            <a:off x="706631" y="2457377"/>
            <a:ext cx="4345100" cy="1526223"/>
            <a:chOff x="706631" y="2457377"/>
            <a:chExt cx="4345100" cy="1526223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0979FF99-6DAC-42AC-8699-9CC84E6247EE}"/>
                </a:ext>
              </a:extLst>
            </p:cNvPr>
            <p:cNvGrpSpPr/>
            <p:nvPr/>
          </p:nvGrpSpPr>
          <p:grpSpPr>
            <a:xfrm>
              <a:off x="706631" y="2457377"/>
              <a:ext cx="4345100" cy="1161482"/>
              <a:chOff x="940709" y="2295006"/>
              <a:chExt cx="4345100" cy="1161482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0" name="矩形 29">
                    <a:extLst>
                      <a:ext uri="{FF2B5EF4-FFF2-40B4-BE49-F238E27FC236}">
                        <a16:creationId xmlns:a16="http://schemas.microsoft.com/office/drawing/2014/main" id="{62047C5A-5921-46B8-B3A3-29BE5BD59FAF}"/>
                      </a:ext>
                    </a:extLst>
                  </p:cNvPr>
                  <p:cNvSpPr/>
                  <p:nvPr/>
                </p:nvSpPr>
                <p:spPr>
                  <a:xfrm>
                    <a:off x="940709" y="2295006"/>
                    <a:ext cx="4345100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zh-CN" altLang="en-US" sz="2000" b="0" dirty="0"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其中，</a:t>
                    </a:r>
                    <a14:m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a14:m>
                    <a:r>
                      <a: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是观测到的远震</a:t>
                    </a:r>
                    <a:r>
                      <a:rPr lang="en-US" altLang="zh-CN" dirty="0"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P</a:t>
                    </a:r>
                    <a:r>
                      <a: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波地震记录</a:t>
                    </a:r>
                    <a:endParaRPr lang="zh-CN" altLang="en-US" dirty="0"/>
                  </a:p>
                </p:txBody>
              </p:sp>
            </mc:Choice>
            <mc:Fallback>
              <p:sp>
                <p:nvSpPr>
                  <p:cNvPr id="30" name="矩形 29">
                    <a:extLst>
                      <a:ext uri="{FF2B5EF4-FFF2-40B4-BE49-F238E27FC236}">
                        <a16:creationId xmlns:a16="http://schemas.microsoft.com/office/drawing/2014/main" id="{62047C5A-5921-46B8-B3A3-29BE5BD59FA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0709" y="2295006"/>
                    <a:ext cx="4345100" cy="4001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543" t="-10606" r="-140" b="-2272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1" name="矩形 30">
                    <a:extLst>
                      <a:ext uri="{FF2B5EF4-FFF2-40B4-BE49-F238E27FC236}">
                        <a16:creationId xmlns:a16="http://schemas.microsoft.com/office/drawing/2014/main" id="{AEEADE33-77F6-4CE8-9526-11F5C058C2FB}"/>
                      </a:ext>
                    </a:extLst>
                  </p:cNvPr>
                  <p:cNvSpPr/>
                  <p:nvPr/>
                </p:nvSpPr>
                <p:spPr>
                  <a:xfrm>
                    <a:off x="1742808" y="2687801"/>
                    <a:ext cx="2261901" cy="39299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a14:m>
                    <a:r>
                      <a: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是震源时间函数</a:t>
                    </a:r>
                    <a:endParaRPr lang="zh-CN" altLang="en-US" dirty="0"/>
                  </a:p>
                </p:txBody>
              </p:sp>
            </mc:Choice>
            <mc:Fallback>
              <p:sp>
                <p:nvSpPr>
                  <p:cNvPr id="31" name="矩形 30">
                    <a:extLst>
                      <a:ext uri="{FF2B5EF4-FFF2-40B4-BE49-F238E27FC236}">
                        <a16:creationId xmlns:a16="http://schemas.microsoft.com/office/drawing/2014/main" id="{AEEADE33-77F6-4CE8-9526-11F5C058C2F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42808" y="2687801"/>
                    <a:ext cx="2261901" cy="39299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t="-9375" r="-1075" b="-1875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2" name="矩形 31">
                    <a:extLst>
                      <a:ext uri="{FF2B5EF4-FFF2-40B4-BE49-F238E27FC236}">
                        <a16:creationId xmlns:a16="http://schemas.microsoft.com/office/drawing/2014/main" id="{38A7BE2C-8F1F-4E7C-961E-51385960AF27}"/>
                      </a:ext>
                    </a:extLst>
                  </p:cNvPr>
                  <p:cNvSpPr/>
                  <p:nvPr/>
                </p:nvSpPr>
                <p:spPr>
                  <a:xfrm>
                    <a:off x="1788152" y="3063495"/>
                    <a:ext cx="1764907" cy="39299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a14:m>
                    <a:r>
                      <a: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是仪器响应</a:t>
                    </a:r>
                    <a:endParaRPr lang="zh-CN" altLang="en-US" dirty="0"/>
                  </a:p>
                </p:txBody>
              </p:sp>
            </mc:Choice>
            <mc:Fallback>
              <p:sp>
                <p:nvSpPr>
                  <p:cNvPr id="32" name="矩形 31">
                    <a:extLst>
                      <a:ext uri="{FF2B5EF4-FFF2-40B4-BE49-F238E27FC236}">
                        <a16:creationId xmlns:a16="http://schemas.microsoft.com/office/drawing/2014/main" id="{38A7BE2C-8F1F-4E7C-961E-51385960AF2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88152" y="3063495"/>
                    <a:ext cx="1764907" cy="392993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t="-7692" r="-1730" b="-1692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77EB7AD1-99D6-495D-A926-8AFDF1185B12}"/>
                    </a:ext>
                  </a:extLst>
                </p:cNvPr>
                <p:cNvSpPr/>
                <p:nvPr/>
              </p:nvSpPr>
              <p:spPr>
                <a:xfrm>
                  <a:off x="1508730" y="3590607"/>
                  <a:ext cx="2290948" cy="3929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a14:m>
                  <a:r>
                    <a:rPr lang="zh-CN" altLang="en-US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是介质结构响应</a:t>
                  </a:r>
                  <a:endParaRPr lang="zh-CN" altLang="en-US" dirty="0"/>
                </a:p>
              </p:txBody>
            </p:sp>
          </mc:Choice>
          <mc:Fallback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77EB7AD1-99D6-495D-A926-8AFDF1185B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8730" y="3590607"/>
                  <a:ext cx="2290948" cy="392993"/>
                </a:xfrm>
                <a:prstGeom prst="rect">
                  <a:avLst/>
                </a:prstGeom>
                <a:blipFill>
                  <a:blip r:embed="rId10"/>
                  <a:stretch>
                    <a:fillRect t="-7813" r="-1330" b="-1875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6" name="右大括号 35">
            <a:extLst>
              <a:ext uri="{FF2B5EF4-FFF2-40B4-BE49-F238E27FC236}">
                <a16:creationId xmlns:a16="http://schemas.microsoft.com/office/drawing/2014/main" id="{EF925D04-112F-461E-BB11-9192DE47F7A1}"/>
              </a:ext>
            </a:extLst>
          </p:cNvPr>
          <p:cNvSpPr/>
          <p:nvPr/>
        </p:nvSpPr>
        <p:spPr>
          <a:xfrm>
            <a:off x="4830571" y="1916235"/>
            <a:ext cx="468085" cy="2095344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F19A0FFB-8BFD-4BDF-979A-264F70802059}"/>
                  </a:ext>
                </a:extLst>
              </p:cNvPr>
              <p:cNvSpPr/>
              <p:nvPr/>
            </p:nvSpPr>
            <p:spPr>
              <a:xfrm>
                <a:off x="5359786" y="2539924"/>
                <a:ext cx="2407069" cy="7331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d>
                            <m:d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F19A0FFB-8BFD-4BDF-979A-264F708020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9786" y="2539924"/>
                <a:ext cx="2407069" cy="73314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50C8F0A8-6943-415B-AB51-6CC740094368}"/>
              </a:ext>
            </a:extLst>
          </p:cNvPr>
          <p:cNvCxnSpPr>
            <a:cxnSpLocks/>
          </p:cNvCxnSpPr>
          <p:nvPr/>
        </p:nvCxnSpPr>
        <p:spPr>
          <a:xfrm flipV="1">
            <a:off x="5834743" y="857183"/>
            <a:ext cx="3487431" cy="1819624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A42073D-F8CB-4D1D-B657-A5D459A6B20B}"/>
              </a:ext>
            </a:extLst>
          </p:cNvPr>
          <p:cNvGrpSpPr/>
          <p:nvPr/>
        </p:nvGrpSpPr>
        <p:grpSpPr>
          <a:xfrm>
            <a:off x="4665793" y="4121608"/>
            <a:ext cx="1897527" cy="938334"/>
            <a:chOff x="4598234" y="4106710"/>
            <a:chExt cx="1897527" cy="938334"/>
          </a:xfrm>
        </p:grpSpPr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id="{1BAFB955-BEAA-4DEE-8862-7A4A631EE2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98234" y="4447282"/>
              <a:ext cx="874124" cy="597762"/>
            </a:xfrm>
            <a:prstGeom prst="straightConnector1">
              <a:avLst/>
            </a:prstGeom>
            <a:ln>
              <a:solidFill>
                <a:srgbClr val="C0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2F06FCED-048F-4D6F-A6E1-A56D6A052596}"/>
                </a:ext>
              </a:extLst>
            </p:cNvPr>
            <p:cNvSpPr/>
            <p:nvPr/>
          </p:nvSpPr>
          <p:spPr>
            <a:xfrm>
              <a:off x="4772212" y="4106710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“tradeoff”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8389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80623D5-22D6-4FC1-8A52-DE16A908CA97}"/>
              </a:ext>
            </a:extLst>
          </p:cNvPr>
          <p:cNvSpPr txBox="1"/>
          <p:nvPr/>
        </p:nvSpPr>
        <p:spPr>
          <a:xfrm>
            <a:off x="407782" y="189605"/>
            <a:ext cx="32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面波频散介绍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EEF9498-E3CD-40EA-BB99-C4C7E8EE5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" y="3034204"/>
            <a:ext cx="6293666" cy="292433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B3BA5BD-77E3-41D7-8DB9-37DC5D5D4CF1}"/>
              </a:ext>
            </a:extLst>
          </p:cNvPr>
          <p:cNvSpPr/>
          <p:nvPr/>
        </p:nvSpPr>
        <p:spPr>
          <a:xfrm>
            <a:off x="810125" y="6124847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Pan et al., 2019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C35F6EB-BC91-4E01-B12F-F7A0233811FE}"/>
              </a:ext>
            </a:extLst>
          </p:cNvPr>
          <p:cNvSpPr txBox="1"/>
          <p:nvPr/>
        </p:nvSpPr>
        <p:spPr>
          <a:xfrm>
            <a:off x="407782" y="899464"/>
            <a:ext cx="3773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频散的基本性质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BC09F65-5AD1-4FB5-AB14-ADFDDAEE8F02}"/>
              </a:ext>
            </a:extLst>
          </p:cNvPr>
          <p:cNvSpPr/>
          <p:nvPr/>
        </p:nvSpPr>
        <p:spPr>
          <a:xfrm>
            <a:off x="1127730" y="1540881"/>
            <a:ext cx="6501795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ea typeface="黑体" panose="02010609060101010101" pitchFamily="49" charset="-122"/>
              </a:rPr>
              <a:t>面波的群速度、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相速度存在频散现象（视速度随频率变化）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频散曲线与地下结构有关系（主要对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S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波速度敏感）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3D894AE-25A1-41B9-ADBE-BCF0FB550CED}"/>
              </a:ext>
            </a:extLst>
          </p:cNvPr>
          <p:cNvSpPr txBox="1"/>
          <p:nvPr/>
        </p:nvSpPr>
        <p:spPr>
          <a:xfrm>
            <a:off x="407782" y="2387570"/>
            <a:ext cx="6501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面波频散的敏感函数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77B6246-E543-4E22-95A7-3F6D09C84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7"/>
          <a:stretch/>
        </p:blipFill>
        <p:spPr>
          <a:xfrm>
            <a:off x="7629525" y="1994629"/>
            <a:ext cx="2705100" cy="230021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9384F07-B41F-4EFC-BCF5-A641E30B7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1401" y="4239274"/>
            <a:ext cx="2514972" cy="215569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40E22C5D-0C27-462E-9C19-6E248C44B675}"/>
              </a:ext>
            </a:extLst>
          </p:cNvPr>
          <p:cNvSpPr/>
          <p:nvPr/>
        </p:nvSpPr>
        <p:spPr>
          <a:xfrm>
            <a:off x="7835693" y="6427502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Li et al., 2017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600" dirty="0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BB92B1EE-5F5C-4718-B539-73280E140161}"/>
              </a:ext>
            </a:extLst>
          </p:cNvPr>
          <p:cNvCxnSpPr>
            <a:cxnSpLocks/>
          </p:cNvCxnSpPr>
          <p:nvPr/>
        </p:nvCxnSpPr>
        <p:spPr>
          <a:xfrm flipV="1">
            <a:off x="5581650" y="3229042"/>
            <a:ext cx="1962150" cy="1723958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443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6559087-8E21-4B8B-9C4F-A444B60B0C09}"/>
              </a:ext>
            </a:extLst>
          </p:cNvPr>
          <p:cNvSpPr txBox="1"/>
          <p:nvPr/>
        </p:nvSpPr>
        <p:spPr>
          <a:xfrm>
            <a:off x="407782" y="189605"/>
            <a:ext cx="32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联合反演介绍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983568B-8406-4C0A-851B-4719969D0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073" y="1422684"/>
            <a:ext cx="8087854" cy="92405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5E6A921-7F75-4966-A6C9-FEE4A738F9C5}"/>
              </a:ext>
            </a:extLst>
          </p:cNvPr>
          <p:cNvSpPr txBox="1"/>
          <p:nvPr/>
        </p:nvSpPr>
        <p:spPr>
          <a:xfrm>
            <a:off x="407782" y="899464"/>
            <a:ext cx="3773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基本原理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9973F40F-B743-4550-8B72-CF9D1D6A1499}"/>
              </a:ext>
            </a:extLst>
          </p:cNvPr>
          <p:cNvCxnSpPr>
            <a:cxnSpLocks/>
          </p:cNvCxnSpPr>
          <p:nvPr/>
        </p:nvCxnSpPr>
        <p:spPr>
          <a:xfrm flipH="1">
            <a:off x="2600325" y="2159579"/>
            <a:ext cx="390525" cy="345496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8C070EA4-96E0-4EFF-9037-D926F0389F16}"/>
              </a:ext>
            </a:extLst>
          </p:cNvPr>
          <p:cNvSpPr/>
          <p:nvPr/>
        </p:nvSpPr>
        <p:spPr>
          <a:xfrm>
            <a:off x="882559" y="2590800"/>
            <a:ext cx="26193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接收函数观测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正演误差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EA257F94-4C45-4818-A89B-A1626AC8F712}"/>
              </a:ext>
            </a:extLst>
          </p:cNvPr>
          <p:cNvCxnSpPr>
            <a:cxnSpLocks/>
          </p:cNvCxnSpPr>
          <p:nvPr/>
        </p:nvCxnSpPr>
        <p:spPr>
          <a:xfrm flipH="1">
            <a:off x="5210739" y="2159579"/>
            <a:ext cx="1" cy="431221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9CE934FA-09AD-437B-9F31-A1BAF88C8671}"/>
              </a:ext>
            </a:extLst>
          </p:cNvPr>
          <p:cNvSpPr/>
          <p:nvPr/>
        </p:nvSpPr>
        <p:spPr>
          <a:xfrm>
            <a:off x="3705459" y="2590800"/>
            <a:ext cx="26193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面波频散观测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正演误差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40CB61C1-3F88-42B0-8F44-C1CC55EF7D19}"/>
              </a:ext>
            </a:extLst>
          </p:cNvPr>
          <p:cNvCxnSpPr>
            <a:cxnSpLocks/>
          </p:cNvCxnSpPr>
          <p:nvPr/>
        </p:nvCxnSpPr>
        <p:spPr>
          <a:xfrm>
            <a:off x="7103835" y="2131127"/>
            <a:ext cx="144690" cy="459673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EF3324C4-B527-4940-B555-43DEBF759BD7}"/>
              </a:ext>
            </a:extLst>
          </p:cNvPr>
          <p:cNvSpPr/>
          <p:nvPr/>
        </p:nvSpPr>
        <p:spPr>
          <a:xfrm>
            <a:off x="6324834" y="2586373"/>
            <a:ext cx="190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正则化项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阻尼项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0F0414E4-D0A2-451F-9BF9-E121E2CE9643}"/>
              </a:ext>
            </a:extLst>
          </p:cNvPr>
          <p:cNvCxnSpPr>
            <a:cxnSpLocks/>
          </p:cNvCxnSpPr>
          <p:nvPr/>
        </p:nvCxnSpPr>
        <p:spPr>
          <a:xfrm>
            <a:off x="8472378" y="2116901"/>
            <a:ext cx="233472" cy="473899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C723331F-6688-44BE-9A3E-DBF8106A48FA}"/>
              </a:ext>
            </a:extLst>
          </p:cNvPr>
          <p:cNvSpPr/>
          <p:nvPr/>
        </p:nvSpPr>
        <p:spPr>
          <a:xfrm>
            <a:off x="8336859" y="2586373"/>
            <a:ext cx="986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光滑性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7DA35999-79EE-48F4-A3E4-4253F80EBE0B}"/>
              </a:ext>
            </a:extLst>
          </p:cNvPr>
          <p:cNvCxnSpPr>
            <a:cxnSpLocks/>
          </p:cNvCxnSpPr>
          <p:nvPr/>
        </p:nvCxnSpPr>
        <p:spPr>
          <a:xfrm flipV="1">
            <a:off x="8472378" y="1422684"/>
            <a:ext cx="116736" cy="310702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F61C6F3C-C64D-4400-9442-3E3929131E79}"/>
              </a:ext>
            </a:extLst>
          </p:cNvPr>
          <p:cNvSpPr/>
          <p:nvPr/>
        </p:nvSpPr>
        <p:spPr>
          <a:xfrm>
            <a:off x="8511352" y="1138602"/>
            <a:ext cx="1451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差分算子</a:t>
            </a:r>
          </a:p>
        </p:txBody>
      </p:sp>
      <p:sp>
        <p:nvSpPr>
          <p:cNvPr id="23" name="左大括号 22">
            <a:extLst>
              <a:ext uri="{FF2B5EF4-FFF2-40B4-BE49-F238E27FC236}">
                <a16:creationId xmlns:a16="http://schemas.microsoft.com/office/drawing/2014/main" id="{EA9023E5-7E1B-4868-B223-BD3D5C1C156E}"/>
              </a:ext>
            </a:extLst>
          </p:cNvPr>
          <p:cNvSpPr/>
          <p:nvPr/>
        </p:nvSpPr>
        <p:spPr>
          <a:xfrm rot="5400000">
            <a:off x="7610592" y="-321974"/>
            <a:ext cx="302423" cy="2470247"/>
          </a:xfrm>
          <a:prstGeom prst="lef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FF54CFD-EFCA-42C9-9DEB-701DB7DBB5FB}"/>
              </a:ext>
            </a:extLst>
          </p:cNvPr>
          <p:cNvSpPr/>
          <p:nvPr/>
        </p:nvSpPr>
        <p:spPr>
          <a:xfrm>
            <a:off x="7248525" y="299798"/>
            <a:ext cx="1451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先验信息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2B2008E-BB30-4262-B71B-61648A455ED1}"/>
              </a:ext>
            </a:extLst>
          </p:cNvPr>
          <p:cNvSpPr txBox="1"/>
          <p:nvPr/>
        </p:nvSpPr>
        <p:spPr>
          <a:xfrm>
            <a:off x="407782" y="3253244"/>
            <a:ext cx="3773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重要的细节问题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5ACDBC4-2596-4F7E-AAC6-1B0A0D61084A}"/>
              </a:ext>
            </a:extLst>
          </p:cNvPr>
          <p:cNvSpPr/>
          <p:nvPr/>
        </p:nvSpPr>
        <p:spPr>
          <a:xfrm>
            <a:off x="839648" y="4034144"/>
            <a:ext cx="7671704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ea typeface="黑体" panose="02010609060101010101" pitchFamily="49" charset="-122"/>
              </a:rPr>
              <a:t>数据预处理（例如，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RF</a:t>
            </a:r>
            <a:r>
              <a:rPr lang="zh-CN" altLang="en-US" dirty="0">
                <a:ea typeface="黑体" panose="02010609060101010101" pitchFamily="49" charset="-122"/>
              </a:rPr>
              <a:t>截去多次波）</a:t>
            </a:r>
            <a:endParaRPr lang="en-US" altLang="zh-CN" dirty="0">
              <a:ea typeface="黑体" panose="02010609060101010101" pitchFamily="49" charset="-122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ea typeface="黑体" panose="02010609060101010101" pitchFamily="49" charset="-122"/>
              </a:rPr>
              <a:t>模型参数化设置（例如，设定沉积层、莫霍面是否陡变等）</a:t>
            </a:r>
            <a:endParaRPr lang="en-US" altLang="zh-CN" dirty="0">
              <a:ea typeface="黑体" panose="02010609060101010101" pitchFamily="49" charset="-122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ea typeface="黑体" panose="02010609060101010101" pitchFamily="49" charset="-122"/>
              </a:rPr>
              <a:t>权重选择</a:t>
            </a:r>
            <a:endParaRPr lang="en-US" altLang="zh-CN" dirty="0">
              <a:ea typeface="黑体" panose="02010609060101010101" pitchFamily="49" charset="-122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ea typeface="黑体" panose="02010609060101010101" pitchFamily="49" charset="-122"/>
              </a:rPr>
              <a:t>数据约束，先验信息（例如，波速比等）与模型不确定度之间的权衡</a:t>
            </a:r>
            <a:endParaRPr lang="en-US" altLang="zh-CN" dirty="0">
              <a:ea typeface="黑体" panose="02010609060101010101" pitchFamily="49" charset="-122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ea typeface="黑体" panose="02010609060101010101" pitchFamily="49" charset="-122"/>
              </a:rPr>
              <a:t>稳健性分析</a:t>
            </a:r>
            <a:endParaRPr lang="en-US" altLang="zh-CN" dirty="0">
              <a:ea typeface="黑体" panose="02010609060101010101" pitchFamily="49" charset="-122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847033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E3375E0A-214A-4B5E-9113-5E84EE4874BD}"/>
              </a:ext>
            </a:extLst>
          </p:cNvPr>
          <p:cNvSpPr txBox="1"/>
          <p:nvPr/>
        </p:nvSpPr>
        <p:spPr>
          <a:xfrm>
            <a:off x="407782" y="189605"/>
            <a:ext cx="32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前人工作介绍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91BFF7E-EFDF-4AB7-BC7F-6B59FBC6E969}"/>
              </a:ext>
            </a:extLst>
          </p:cNvPr>
          <p:cNvSpPr/>
          <p:nvPr/>
        </p:nvSpPr>
        <p:spPr>
          <a:xfrm>
            <a:off x="690530" y="6053454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Xu et al., 2013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6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0C1C9D2-F84A-44FF-A2B7-891C35508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459" y="268139"/>
            <a:ext cx="4044554" cy="3352565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1482F0B1-363F-43B4-85ED-951F8BB15622}"/>
              </a:ext>
            </a:extLst>
          </p:cNvPr>
          <p:cNvGrpSpPr/>
          <p:nvPr/>
        </p:nvGrpSpPr>
        <p:grpSpPr>
          <a:xfrm>
            <a:off x="-9144" y="2239586"/>
            <a:ext cx="3613545" cy="3042214"/>
            <a:chOff x="-9144" y="2239586"/>
            <a:chExt cx="3613545" cy="304221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87CAF12-AD75-4813-B528-6BADDD788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9144" y="2239586"/>
              <a:ext cx="3613545" cy="2703660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A43698E-9B41-40AF-8D01-7EC2FFCACA99}"/>
                </a:ext>
              </a:extLst>
            </p:cNvPr>
            <p:cNvSpPr/>
            <p:nvPr/>
          </p:nvSpPr>
          <p:spPr>
            <a:xfrm>
              <a:off x="966247" y="4943246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latin typeface="黑体" panose="02010609060101010101" pitchFamily="49" charset="-122"/>
                  <a:ea typeface="黑体" panose="02010609060101010101" pitchFamily="49" charset="-122"/>
                </a:rPr>
                <a:t>研究区域台阵分布</a:t>
              </a:r>
              <a:endParaRPr lang="zh-CN" altLang="en-US" sz="1600" dirty="0"/>
            </a:p>
          </p:txBody>
        </p:sp>
      </p:grpSp>
      <p:sp>
        <p:nvSpPr>
          <p:cNvPr id="14" name="椭圆 13">
            <a:extLst>
              <a:ext uri="{FF2B5EF4-FFF2-40B4-BE49-F238E27FC236}">
                <a16:creationId xmlns:a16="http://schemas.microsoft.com/office/drawing/2014/main" id="{F6828D6F-DBBF-484A-B232-F515FFEDDF38}"/>
              </a:ext>
            </a:extLst>
          </p:cNvPr>
          <p:cNvSpPr/>
          <p:nvPr/>
        </p:nvSpPr>
        <p:spPr>
          <a:xfrm>
            <a:off x="4972050" y="1143000"/>
            <a:ext cx="866775" cy="71437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816440C-D28E-430A-A431-258BF659BA01}"/>
              </a:ext>
            </a:extLst>
          </p:cNvPr>
          <p:cNvSpPr/>
          <p:nvPr/>
        </p:nvSpPr>
        <p:spPr>
          <a:xfrm>
            <a:off x="6550908" y="1230047"/>
            <a:ext cx="866775" cy="71437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03D6F99-D594-47A4-90BB-751A2F76E35E}"/>
              </a:ext>
            </a:extLst>
          </p:cNvPr>
          <p:cNvGrpSpPr/>
          <p:nvPr/>
        </p:nvGrpSpPr>
        <p:grpSpPr>
          <a:xfrm>
            <a:off x="7952128" y="2574102"/>
            <a:ext cx="3842439" cy="2369144"/>
            <a:chOff x="7952128" y="2574102"/>
            <a:chExt cx="3842439" cy="236914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F6891AD2-F144-41CA-A025-9C208DDCA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52128" y="2574102"/>
              <a:ext cx="3842439" cy="2369144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F060B46-248A-43DB-9E5A-7A3386D3EA0C}"/>
                </a:ext>
              </a:extLst>
            </p:cNvPr>
            <p:cNvSpPr/>
            <p:nvPr/>
          </p:nvSpPr>
          <p:spPr>
            <a:xfrm>
              <a:off x="8821291" y="3620704"/>
              <a:ext cx="676275" cy="92272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A34D8E4-BC97-430A-AB0A-AD4664A9D209}"/>
                </a:ext>
              </a:extLst>
            </p:cNvPr>
            <p:cNvSpPr/>
            <p:nvPr/>
          </p:nvSpPr>
          <p:spPr>
            <a:xfrm>
              <a:off x="10478641" y="3620704"/>
              <a:ext cx="676275" cy="92272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9E4D9B7-7CFE-456D-A73F-5227D1FF03B7}"/>
              </a:ext>
            </a:extLst>
          </p:cNvPr>
          <p:cNvGrpSpPr/>
          <p:nvPr/>
        </p:nvGrpSpPr>
        <p:grpSpPr>
          <a:xfrm>
            <a:off x="3806516" y="3591416"/>
            <a:ext cx="3842439" cy="2969157"/>
            <a:chOff x="3806516" y="3591416"/>
            <a:chExt cx="3842439" cy="2969157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2E8D451D-CE73-406A-869A-80ED170D7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06516" y="3591416"/>
              <a:ext cx="3842439" cy="2969157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5B81594-3535-4774-8B4A-CF7F79B44EBF}"/>
                </a:ext>
              </a:extLst>
            </p:cNvPr>
            <p:cNvSpPr/>
            <p:nvPr/>
          </p:nvSpPr>
          <p:spPr>
            <a:xfrm>
              <a:off x="4695825" y="4714875"/>
              <a:ext cx="676275" cy="7524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E769480-3AD6-47E2-9031-9164DA36FB35}"/>
                </a:ext>
              </a:extLst>
            </p:cNvPr>
            <p:cNvSpPr/>
            <p:nvPr/>
          </p:nvSpPr>
          <p:spPr>
            <a:xfrm>
              <a:off x="6302740" y="4820439"/>
              <a:ext cx="676275" cy="92272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5A740476-834B-4522-8CDD-9F42C2B95E98}"/>
              </a:ext>
            </a:extLst>
          </p:cNvPr>
          <p:cNvCxnSpPr>
            <a:cxnSpLocks/>
          </p:cNvCxnSpPr>
          <p:nvPr/>
        </p:nvCxnSpPr>
        <p:spPr>
          <a:xfrm>
            <a:off x="7648955" y="5467350"/>
            <a:ext cx="829583" cy="275810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A896D077-E189-40AD-9C25-8A110B2E6ACA}"/>
              </a:ext>
            </a:extLst>
          </p:cNvPr>
          <p:cNvCxnSpPr>
            <a:cxnSpLocks/>
          </p:cNvCxnSpPr>
          <p:nvPr/>
        </p:nvCxnSpPr>
        <p:spPr>
          <a:xfrm flipH="1">
            <a:off x="9277350" y="4953207"/>
            <a:ext cx="952880" cy="789953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950450D7-C1FE-4874-8C14-87F564B9C8C3}"/>
              </a:ext>
            </a:extLst>
          </p:cNvPr>
          <p:cNvSpPr/>
          <p:nvPr/>
        </p:nvSpPr>
        <p:spPr>
          <a:xfrm>
            <a:off x="7851070" y="5854802"/>
            <a:ext cx="3216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莫霍面形态、深度、强度变化</a:t>
            </a:r>
            <a:endParaRPr lang="zh-CN" altLang="en-US" dirty="0"/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FB76CDB1-D6C8-4DFD-BF2A-8B4EBD8E7064}"/>
              </a:ext>
            </a:extLst>
          </p:cNvPr>
          <p:cNvCxnSpPr>
            <a:cxnSpLocks/>
          </p:cNvCxnSpPr>
          <p:nvPr/>
        </p:nvCxnSpPr>
        <p:spPr>
          <a:xfrm flipV="1">
            <a:off x="7319773" y="1168835"/>
            <a:ext cx="1501518" cy="225468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>
            <a:extLst>
              <a:ext uri="{FF2B5EF4-FFF2-40B4-BE49-F238E27FC236}">
                <a16:creationId xmlns:a16="http://schemas.microsoft.com/office/drawing/2014/main" id="{C3100C7A-3EF0-4015-A18D-331AE491D1D8}"/>
              </a:ext>
            </a:extLst>
          </p:cNvPr>
          <p:cNvSpPr/>
          <p:nvPr/>
        </p:nvSpPr>
        <p:spPr>
          <a:xfrm>
            <a:off x="8898631" y="984169"/>
            <a:ext cx="180049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地壳内的低速区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（部分熔融？）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49FCA9C0-9DFB-4EF4-8AAF-CF6E914FE9F9}"/>
              </a:ext>
            </a:extLst>
          </p:cNvPr>
          <p:cNvCxnSpPr>
            <a:cxnSpLocks/>
          </p:cNvCxnSpPr>
          <p:nvPr/>
        </p:nvCxnSpPr>
        <p:spPr>
          <a:xfrm flipH="1" flipV="1">
            <a:off x="3443553" y="2334713"/>
            <a:ext cx="1528497" cy="1980112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>
            <a:extLst>
              <a:ext uri="{FF2B5EF4-FFF2-40B4-BE49-F238E27FC236}">
                <a16:creationId xmlns:a16="http://schemas.microsoft.com/office/drawing/2014/main" id="{3C7CD829-453F-43DA-9AFD-69C7B15A965E}"/>
              </a:ext>
            </a:extLst>
          </p:cNvPr>
          <p:cNvSpPr/>
          <p:nvPr/>
        </p:nvSpPr>
        <p:spPr>
          <a:xfrm>
            <a:off x="4273136" y="4267200"/>
            <a:ext cx="3144547" cy="3154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0E29FFC2-7EB1-46DF-8B0E-87F5746F8EE7}"/>
              </a:ext>
            </a:extLst>
          </p:cNvPr>
          <p:cNvSpPr/>
          <p:nvPr/>
        </p:nvSpPr>
        <p:spPr>
          <a:xfrm>
            <a:off x="1854437" y="1965381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参数化的沉积层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14E581EE-ECBA-4F81-A157-8595A924B599}"/>
              </a:ext>
            </a:extLst>
          </p:cNvPr>
          <p:cNvSpPr/>
          <p:nvPr/>
        </p:nvSpPr>
        <p:spPr>
          <a:xfrm>
            <a:off x="8556640" y="2433961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印度板块下插？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074D8DE9-65A2-4D68-871B-125E5B3A292B}"/>
              </a:ext>
            </a:extLst>
          </p:cNvPr>
          <p:cNvCxnSpPr>
            <a:cxnSpLocks/>
          </p:cNvCxnSpPr>
          <p:nvPr/>
        </p:nvCxnSpPr>
        <p:spPr>
          <a:xfrm flipV="1">
            <a:off x="6353177" y="351422"/>
            <a:ext cx="1717355" cy="964506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>
            <a:extLst>
              <a:ext uri="{FF2B5EF4-FFF2-40B4-BE49-F238E27FC236}">
                <a16:creationId xmlns:a16="http://schemas.microsoft.com/office/drawing/2014/main" id="{2656371B-C3F2-4961-ABF2-7558B74A5078}"/>
              </a:ext>
            </a:extLst>
          </p:cNvPr>
          <p:cNvSpPr/>
          <p:nvPr/>
        </p:nvSpPr>
        <p:spPr>
          <a:xfrm>
            <a:off x="8238216" y="86493"/>
            <a:ext cx="249299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地壳内的零散的低速体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（机械变形？）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847BC4CE-5942-4FE0-ABDD-C00E0015674A}"/>
              </a:ext>
            </a:extLst>
          </p:cNvPr>
          <p:cNvSpPr/>
          <p:nvPr/>
        </p:nvSpPr>
        <p:spPr>
          <a:xfrm>
            <a:off x="423882" y="874869"/>
            <a:ext cx="2620103" cy="923330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展望：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P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波模型约束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更高分辨率的深层成像</a:t>
            </a:r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99A5B9F9-F568-48C6-B5F5-8544C09A78B1}"/>
              </a:ext>
            </a:extLst>
          </p:cNvPr>
          <p:cNvSpPr/>
          <p:nvPr/>
        </p:nvSpPr>
        <p:spPr>
          <a:xfrm>
            <a:off x="921362" y="5743160"/>
            <a:ext cx="1915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S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波速度联合反演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6887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C8FDC3-638A-4AFD-8A42-DEE9FB60EE95}"/>
              </a:ext>
            </a:extLst>
          </p:cNvPr>
          <p:cNvSpPr txBox="1"/>
          <p:nvPr/>
        </p:nvSpPr>
        <p:spPr>
          <a:xfrm>
            <a:off x="407782" y="189605"/>
            <a:ext cx="32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前人工作介绍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5542621-D38B-4CB9-942E-9B49C726BE68}"/>
              </a:ext>
            </a:extLst>
          </p:cNvPr>
          <p:cNvSpPr/>
          <p:nvPr/>
        </p:nvSpPr>
        <p:spPr>
          <a:xfrm>
            <a:off x="867833" y="6376204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Li et al., 2017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600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E0575D96-481A-407C-A28D-F759F1F4B40F}"/>
              </a:ext>
            </a:extLst>
          </p:cNvPr>
          <p:cNvGrpSpPr/>
          <p:nvPr/>
        </p:nvGrpSpPr>
        <p:grpSpPr>
          <a:xfrm>
            <a:off x="407781" y="974938"/>
            <a:ext cx="3820795" cy="5351561"/>
            <a:chOff x="407782" y="1041713"/>
            <a:chExt cx="3820795" cy="5351561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E497F0A-B1C8-447F-BA12-92ED4FB4F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7782" y="1248879"/>
              <a:ext cx="3820795" cy="5144395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EA00236-4699-4644-BE28-5C40A00594DD}"/>
                </a:ext>
              </a:extLst>
            </p:cNvPr>
            <p:cNvSpPr/>
            <p:nvPr/>
          </p:nvSpPr>
          <p:spPr>
            <a:xfrm>
              <a:off x="1000125" y="1041713"/>
              <a:ext cx="131805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加入</a:t>
              </a:r>
              <a:r>
                <a:rPr lang="en-US" altLang="zh-CN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P</a:t>
              </a:r>
              <a:r>
                <a:rPr lang="zh-CN" altLang="en-US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波约束</a:t>
              </a:r>
              <a:endParaRPr lang="zh-CN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09C3FD98-C0BF-408A-8BE7-A7F066A1960F}"/>
                </a:ext>
              </a:extLst>
            </p:cNvPr>
            <p:cNvSpPr/>
            <p:nvPr/>
          </p:nvSpPr>
          <p:spPr>
            <a:xfrm>
              <a:off x="867833" y="4228461"/>
              <a:ext cx="131805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无</a:t>
              </a:r>
              <a:r>
                <a:rPr lang="en-US" altLang="zh-CN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P</a:t>
              </a:r>
              <a:r>
                <a:rPr lang="zh-CN" altLang="en-US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波约束</a:t>
              </a:r>
              <a:endParaRPr lang="zh-CN" altLang="en-US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0FCED436-D734-44C8-9E4E-EA62606B4BF7}"/>
              </a:ext>
            </a:extLst>
          </p:cNvPr>
          <p:cNvGrpSpPr/>
          <p:nvPr/>
        </p:nvGrpSpPr>
        <p:grpSpPr>
          <a:xfrm>
            <a:off x="4579385" y="605345"/>
            <a:ext cx="3157905" cy="6090001"/>
            <a:chOff x="4579385" y="605345"/>
            <a:chExt cx="3157905" cy="609000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D5EC77B-7412-4581-AF6F-513AC3A6FA48}"/>
                    </a:ext>
                  </a:extLst>
                </p:cNvPr>
                <p:cNvSpPr/>
                <p:nvPr/>
              </p:nvSpPr>
              <p:spPr>
                <a:xfrm>
                  <a:off x="4819358" y="6337812"/>
                  <a:ext cx="1500411" cy="3575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altLang="zh-CN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altLang="zh-CN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=1.853</m:t>
                        </m:r>
                      </m:oMath>
                    </m:oMathPara>
                  </a14:m>
                  <a:endParaRPr lang="zh-CN" alt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D5EC77B-7412-4581-AF6F-513AC3A6FA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19358" y="6337812"/>
                  <a:ext cx="1500411" cy="357534"/>
                </a:xfrm>
                <a:prstGeom prst="rect">
                  <a:avLst/>
                </a:prstGeom>
                <a:blipFill>
                  <a:blip r:embed="rId3"/>
                  <a:stretch>
                    <a:fillRect b="-689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70AE1111-6FC8-4B9A-B974-47EA54554EEC}"/>
                </a:ext>
              </a:extLst>
            </p:cNvPr>
            <p:cNvGrpSpPr/>
            <p:nvPr/>
          </p:nvGrpSpPr>
          <p:grpSpPr>
            <a:xfrm>
              <a:off x="4579385" y="835576"/>
              <a:ext cx="3157905" cy="5595587"/>
              <a:chOff x="4598748" y="962879"/>
              <a:chExt cx="3157905" cy="5595587"/>
            </a:xfrm>
          </p:grpSpPr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D6B966AB-4290-4BAE-8A03-1B1343FA0B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98748" y="962879"/>
                <a:ext cx="3157905" cy="5595587"/>
              </a:xfrm>
              <a:prstGeom prst="rect">
                <a:avLst/>
              </a:prstGeom>
            </p:spPr>
          </p:pic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2D802173-E0CF-4F2B-B2DA-B4B6985E70C9}"/>
                  </a:ext>
                </a:extLst>
              </p:cNvPr>
              <p:cNvSpPr/>
              <p:nvPr/>
            </p:nvSpPr>
            <p:spPr>
              <a:xfrm>
                <a:off x="5243780" y="1800225"/>
                <a:ext cx="690295" cy="4572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93A5D20B-F2AE-49A8-A6C5-DF88E4E319B2}"/>
                  </a:ext>
                </a:extLst>
              </p:cNvPr>
              <p:cNvSpPr/>
              <p:nvPr/>
            </p:nvSpPr>
            <p:spPr>
              <a:xfrm>
                <a:off x="5243780" y="4673953"/>
                <a:ext cx="690295" cy="4572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32F9E7FC-3B9B-419A-8E97-8CD9E90A30E4}"/>
                    </a:ext>
                  </a:extLst>
                </p:cNvPr>
                <p:cNvSpPr/>
                <p:nvPr/>
              </p:nvSpPr>
              <p:spPr>
                <a:xfrm>
                  <a:off x="4763345" y="605345"/>
                  <a:ext cx="1500411" cy="3575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altLang="zh-CN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altLang="zh-CN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=1.805</m:t>
                        </m:r>
                      </m:oMath>
                    </m:oMathPara>
                  </a14:m>
                  <a:endParaRPr lang="zh-CN" alt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32F9E7FC-3B9B-419A-8E97-8CD9E90A30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63345" y="605345"/>
                  <a:ext cx="1500411" cy="357534"/>
                </a:xfrm>
                <a:prstGeom prst="rect">
                  <a:avLst/>
                </a:prstGeom>
                <a:blipFill>
                  <a:blip r:embed="rId5"/>
                  <a:stretch>
                    <a:fillRect b="-508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9F96DC6-9F11-4EAA-B09C-03E913424C3C}"/>
              </a:ext>
            </a:extLst>
          </p:cNvPr>
          <p:cNvGrpSpPr/>
          <p:nvPr/>
        </p:nvGrpSpPr>
        <p:grpSpPr>
          <a:xfrm>
            <a:off x="8088099" y="2962095"/>
            <a:ext cx="3974019" cy="3653734"/>
            <a:chOff x="8088099" y="2962095"/>
            <a:chExt cx="3974019" cy="365373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20484F0A-A06B-468B-B48F-D77B099C933D}"/>
                </a:ext>
              </a:extLst>
            </p:cNvPr>
            <p:cNvGrpSpPr/>
            <p:nvPr/>
          </p:nvGrpSpPr>
          <p:grpSpPr>
            <a:xfrm>
              <a:off x="8088099" y="2962095"/>
              <a:ext cx="3974019" cy="3653734"/>
              <a:chOff x="7995466" y="1580927"/>
              <a:chExt cx="3974019" cy="3653734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9026ED88-D868-4427-8930-A0972A290ED3}"/>
                  </a:ext>
                </a:extLst>
              </p:cNvPr>
              <p:cNvGrpSpPr/>
              <p:nvPr/>
            </p:nvGrpSpPr>
            <p:grpSpPr>
              <a:xfrm>
                <a:off x="8027509" y="2705100"/>
                <a:ext cx="3941976" cy="2529561"/>
                <a:chOff x="5809682" y="2004784"/>
                <a:chExt cx="5584408" cy="3267531"/>
              </a:xfrm>
            </p:grpSpPr>
            <p:pic>
              <p:nvPicPr>
                <p:cNvPr id="6" name="图片 5">
                  <a:extLst>
                    <a:ext uri="{FF2B5EF4-FFF2-40B4-BE49-F238E27FC236}">
                      <a16:creationId xmlns:a16="http://schemas.microsoft.com/office/drawing/2014/main" id="{AF5BDB64-53C5-40FB-B70B-952EC39555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09682" y="2004784"/>
                  <a:ext cx="4048690" cy="3267531"/>
                </a:xfrm>
                <a:prstGeom prst="rect">
                  <a:avLst/>
                </a:prstGeom>
              </p:spPr>
            </p:pic>
            <p:cxnSp>
              <p:nvCxnSpPr>
                <p:cNvPr id="8" name="直接箭头连接符 7">
                  <a:extLst>
                    <a:ext uri="{FF2B5EF4-FFF2-40B4-BE49-F238E27FC236}">
                      <a16:creationId xmlns:a16="http://schemas.microsoft.com/office/drawing/2014/main" id="{02CC8C4D-8B86-40D8-B176-76DB606C492B}"/>
                    </a:ext>
                  </a:extLst>
                </p:cNvPr>
                <p:cNvCxnSpPr>
                  <a:cxnSpLocks/>
                  <a:endCxn id="11" idx="1"/>
                </p:cNvCxnSpPr>
                <p:nvPr/>
              </p:nvCxnSpPr>
              <p:spPr>
                <a:xfrm flipV="1">
                  <a:off x="8858250" y="2980059"/>
                  <a:ext cx="1171574" cy="182241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11" name="矩形 10">
                      <a:extLst>
                        <a:ext uri="{FF2B5EF4-FFF2-40B4-BE49-F238E27FC236}">
                          <a16:creationId xmlns:a16="http://schemas.microsoft.com/office/drawing/2014/main" id="{F6B682E6-12F4-4EFD-8BF6-B22833DCAA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29824" y="2591809"/>
                      <a:ext cx="1364266" cy="776499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ctrlP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altLang="zh-CN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&gt;1.9</m:t>
                            </m:r>
                          </m:oMath>
                        </m:oMathPara>
                      </a14:m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>
                <p:sp>
                  <p:nvSpPr>
                    <p:cNvPr id="11" name="矩形 10">
                      <a:extLst>
                        <a:ext uri="{FF2B5EF4-FFF2-40B4-BE49-F238E27FC236}">
                          <a16:creationId xmlns:a16="http://schemas.microsoft.com/office/drawing/2014/main" id="{F6B682E6-12F4-4EFD-8BF6-B22833DCAA87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029824" y="2591809"/>
                      <a:ext cx="1364266" cy="776499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79A8A007-CF86-464B-92B3-56DDA9F2D03E}"/>
                  </a:ext>
                </a:extLst>
              </p:cNvPr>
              <p:cNvSpPr/>
              <p:nvPr/>
            </p:nvSpPr>
            <p:spPr>
              <a:xfrm>
                <a:off x="7995466" y="1580927"/>
                <a:ext cx="315790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加入</a:t>
                </a:r>
                <a:r>
                  <a:rPr lang="en-US" altLang="zh-CN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P</a:t>
                </a:r>
                <a:r>
                  <a: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波模型对解释的作用：</a:t>
                </a:r>
                <a:endPara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可以得到波速比剖面</a:t>
                </a:r>
                <a:endParaRPr lang="zh-CN" altLang="en-US" dirty="0"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9" name="矩形 28">
                    <a:extLst>
                      <a:ext uri="{FF2B5EF4-FFF2-40B4-BE49-F238E27FC236}">
                        <a16:creationId xmlns:a16="http://schemas.microsoft.com/office/drawing/2014/main" id="{49A8A5B5-8A85-4F37-B326-9997AE298A41}"/>
                      </a:ext>
                    </a:extLst>
                  </p:cNvPr>
                  <p:cNvSpPr/>
                  <p:nvPr/>
                </p:nvSpPr>
                <p:spPr>
                  <a:xfrm>
                    <a:off x="9071268" y="2177143"/>
                    <a:ext cx="1579791" cy="48692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altLang="zh-CN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den>
                        </m:f>
                      </m:oMath>
                    </a14:m>
                    <a:r>
                      <a:rPr lang="zh-CN" altLang="en-US" sz="1600" dirty="0"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并不是特别高</a:t>
                    </a:r>
                    <a:endParaRPr lang="zh-CN" altLang="en-US" dirty="0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</mc:Choice>
            <mc:Fallback>
              <p:sp>
                <p:nvSpPr>
                  <p:cNvPr id="29" name="矩形 28">
                    <a:extLst>
                      <a:ext uri="{FF2B5EF4-FFF2-40B4-BE49-F238E27FC236}">
                        <a16:creationId xmlns:a16="http://schemas.microsoft.com/office/drawing/2014/main" id="{49A8A5B5-8A85-4F37-B326-9997AE298A4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71268" y="2177143"/>
                    <a:ext cx="1579791" cy="486928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154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4986A55D-D007-4FF4-9368-893CBCB680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26659" y="4048125"/>
              <a:ext cx="274491" cy="793153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CD72C99A-2688-41AB-9E41-0EC18A668B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37290" y="850385"/>
            <a:ext cx="4059477" cy="200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96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CB59514-AF0A-4BA6-89B1-91D61BEE894E}"/>
              </a:ext>
            </a:extLst>
          </p:cNvPr>
          <p:cNvSpPr txBox="1"/>
          <p:nvPr/>
        </p:nvSpPr>
        <p:spPr>
          <a:xfrm>
            <a:off x="407782" y="189605"/>
            <a:ext cx="32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前人工作介绍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2E7BFD5-BB24-4910-ADA6-3168169FE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84" y="876831"/>
            <a:ext cx="5548916" cy="27469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CF8E9CA-2F1F-4227-BDBB-9456172EF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84" y="3623819"/>
            <a:ext cx="5635637" cy="274698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CE4C266-C4B0-426B-A567-1FEE2EE3F97E}"/>
              </a:ext>
            </a:extLst>
          </p:cNvPr>
          <p:cNvSpPr/>
          <p:nvPr/>
        </p:nvSpPr>
        <p:spPr>
          <a:xfrm>
            <a:off x="312532" y="6419947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Li et al., 2017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6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2BC59E-82CF-4002-BA47-68DF66038119}"/>
              </a:ext>
            </a:extLst>
          </p:cNvPr>
          <p:cNvSpPr/>
          <p:nvPr/>
        </p:nvSpPr>
        <p:spPr>
          <a:xfrm>
            <a:off x="312532" y="3623819"/>
            <a:ext cx="4840493" cy="2338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E65CADA-0B0C-4DCE-9682-FA2151EBF6D7}"/>
              </a:ext>
            </a:extLst>
          </p:cNvPr>
          <p:cNvGrpSpPr/>
          <p:nvPr/>
        </p:nvGrpSpPr>
        <p:grpSpPr>
          <a:xfrm>
            <a:off x="6438902" y="1707109"/>
            <a:ext cx="6130893" cy="2712646"/>
            <a:chOff x="6068420" y="164059"/>
            <a:chExt cx="6130893" cy="2712646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D2BA7DB-BFAB-43EB-AB4D-AC5039479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68420" y="164059"/>
              <a:ext cx="5715798" cy="2086266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AC1A670-57AB-4429-8A00-9E727F2418C4}"/>
                </a:ext>
              </a:extLst>
            </p:cNvPr>
            <p:cNvSpPr/>
            <p:nvPr/>
          </p:nvSpPr>
          <p:spPr>
            <a:xfrm>
              <a:off x="6103313" y="2538151"/>
              <a:ext cx="6096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1028700" fontAlgn="ctr"/>
              <a:r>
                <a:rPr lang="en-US" altLang="zh-CN" sz="1600" dirty="0" err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Pn</a:t>
              </a:r>
              <a:r>
                <a:rPr lang="zh-CN" altLang="zh-CN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波台站延迟：可以给出</a:t>
              </a:r>
              <a:r>
                <a:rPr lang="zh-CN" altLang="en-US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平均</a:t>
              </a:r>
              <a:r>
                <a:rPr lang="en-US" altLang="zh-CN" sz="1600" dirty="0" err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Vp</a:t>
              </a:r>
              <a:r>
                <a:rPr lang="zh-CN" altLang="zh-CN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的结果</a:t>
              </a:r>
            </a:p>
          </p:txBody>
        </p: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7AF0CDF1-C56E-49F1-B35A-60860FA9B4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20125" y="1791038"/>
              <a:ext cx="381000" cy="747113"/>
            </a:xfrm>
            <a:prstGeom prst="straightConnector1">
              <a:avLst/>
            </a:prstGeom>
            <a:ln>
              <a:solidFill>
                <a:srgbClr val="C0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B74EC0D-35EF-43FB-A880-FCBE6C6F41E8}"/>
              </a:ext>
            </a:extLst>
          </p:cNvPr>
          <p:cNvCxnSpPr>
            <a:cxnSpLocks/>
          </p:cNvCxnSpPr>
          <p:nvPr/>
        </p:nvCxnSpPr>
        <p:spPr>
          <a:xfrm flipH="1">
            <a:off x="5183921" y="3429000"/>
            <a:ext cx="1289874" cy="194819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16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F6DD15A-A951-4064-90CA-95F09D5D3953}"/>
              </a:ext>
            </a:extLst>
          </p:cNvPr>
          <p:cNvSpPr txBox="1"/>
          <p:nvPr/>
        </p:nvSpPr>
        <p:spPr>
          <a:xfrm>
            <a:off x="407782" y="189605"/>
            <a:ext cx="32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前人工作介绍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14C1B55-7399-4D2E-927C-4A11D542F50E}"/>
              </a:ext>
            </a:extLst>
          </p:cNvPr>
          <p:cNvSpPr/>
          <p:nvPr/>
        </p:nvSpPr>
        <p:spPr>
          <a:xfrm>
            <a:off x="312532" y="5986668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Li et al., 2017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600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9D1441A-C4BF-48D9-A56F-8F7F5E661194}"/>
              </a:ext>
            </a:extLst>
          </p:cNvPr>
          <p:cNvGrpSpPr/>
          <p:nvPr/>
        </p:nvGrpSpPr>
        <p:grpSpPr>
          <a:xfrm>
            <a:off x="99756" y="1344375"/>
            <a:ext cx="5815269" cy="4389675"/>
            <a:chOff x="99756" y="1344375"/>
            <a:chExt cx="6651243" cy="471352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BC4B21BD-BA20-4C8F-BC7D-27381F16EC10}"/>
                </a:ext>
              </a:extLst>
            </p:cNvPr>
            <p:cNvGrpSpPr/>
            <p:nvPr/>
          </p:nvGrpSpPr>
          <p:grpSpPr>
            <a:xfrm>
              <a:off x="99756" y="1344375"/>
              <a:ext cx="6651243" cy="4713525"/>
              <a:chOff x="118806" y="1334850"/>
              <a:chExt cx="6651243" cy="4713525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C5220145-88E7-4078-B0E5-CBA10A4ABB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8806" y="1334850"/>
                <a:ext cx="6651243" cy="4713525"/>
              </a:xfrm>
              <a:prstGeom prst="rect">
                <a:avLst/>
              </a:prstGeom>
            </p:spPr>
          </p:pic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AE60C59D-84B5-44BD-A471-74EF128FE458}"/>
                  </a:ext>
                </a:extLst>
              </p:cNvPr>
              <p:cNvSpPr/>
              <p:nvPr/>
            </p:nvSpPr>
            <p:spPr>
              <a:xfrm>
                <a:off x="2257425" y="1343025"/>
                <a:ext cx="276225" cy="13049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B4F90DF6-428D-49B2-824C-CB75AC169C61}"/>
                  </a:ext>
                </a:extLst>
              </p:cNvPr>
              <p:cNvSpPr/>
              <p:nvPr/>
            </p:nvSpPr>
            <p:spPr>
              <a:xfrm>
                <a:off x="2257425" y="3691612"/>
                <a:ext cx="276225" cy="13049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31D494CC-04F3-4AC9-969D-71A81AC616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01319" y="4996537"/>
              <a:ext cx="2823032" cy="194588"/>
            </a:xfrm>
            <a:prstGeom prst="straightConnector1">
              <a:avLst/>
            </a:prstGeom>
            <a:ln>
              <a:solidFill>
                <a:srgbClr val="C00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931B5175-94ED-420D-825B-618963215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977" y="365877"/>
            <a:ext cx="5016643" cy="355317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E5C151B9-6F8D-49F6-AD5C-8DF24B234A9F}"/>
              </a:ext>
            </a:extLst>
          </p:cNvPr>
          <p:cNvGrpSpPr/>
          <p:nvPr/>
        </p:nvGrpSpPr>
        <p:grpSpPr>
          <a:xfrm>
            <a:off x="5915025" y="4146846"/>
            <a:ext cx="6042447" cy="1839292"/>
            <a:chOff x="5915025" y="3894758"/>
            <a:chExt cx="6042447" cy="1839292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B6316DB-F85F-4FEF-A9D6-F28933477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5025" y="3894758"/>
              <a:ext cx="6042447" cy="1215268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218DEAF9-FA7A-4934-AF98-D27B18C90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91224" y="4955688"/>
              <a:ext cx="5966247" cy="778362"/>
            </a:xfrm>
            <a:prstGeom prst="rect">
              <a:avLst/>
            </a:prstGeom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EB1C8FC7-F63D-4D51-84C2-320FE4092DF3}"/>
              </a:ext>
            </a:extLst>
          </p:cNvPr>
          <p:cNvSpPr/>
          <p:nvPr/>
        </p:nvSpPr>
        <p:spPr>
          <a:xfrm>
            <a:off x="-579468" y="102699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28700" fontAlgn="ctr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地壳复杂性对接收函数数据及反演结果影响测试</a:t>
            </a: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B89FDAB-631C-4CD0-9CD8-3D31E9810468}"/>
              </a:ext>
            </a:extLst>
          </p:cNvPr>
          <p:cNvSpPr/>
          <p:nvPr/>
        </p:nvSpPr>
        <p:spPr>
          <a:xfrm>
            <a:off x="5915025" y="6029156"/>
            <a:ext cx="6042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在使用校正技术之前，多次波不应该被使用到联合反演中</a:t>
            </a: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2408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24CE75B-2641-4A5E-948E-9106EEAA7072}"/>
              </a:ext>
            </a:extLst>
          </p:cNvPr>
          <p:cNvSpPr txBox="1"/>
          <p:nvPr/>
        </p:nvSpPr>
        <p:spPr>
          <a:xfrm>
            <a:off x="407782" y="189605"/>
            <a:ext cx="32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今后工作展望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3042285-ED30-49A9-850F-3DA8C443CD94}"/>
              </a:ext>
            </a:extLst>
          </p:cNvPr>
          <p:cNvGrpSpPr/>
          <p:nvPr/>
        </p:nvGrpSpPr>
        <p:grpSpPr>
          <a:xfrm>
            <a:off x="1104899" y="1115607"/>
            <a:ext cx="3770729" cy="4626786"/>
            <a:chOff x="1104899" y="1115607"/>
            <a:chExt cx="3770729" cy="462678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CCEC78B-C744-45A3-A8FB-3497E5656066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104899" y="1115607"/>
              <a:ext cx="3770729" cy="462678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7F1869C-C18C-4DF1-8CC5-6278079459BD}"/>
                </a:ext>
              </a:extLst>
            </p:cNvPr>
            <p:cNvSpPr/>
            <p:nvPr/>
          </p:nvSpPr>
          <p:spPr>
            <a:xfrm>
              <a:off x="2414542" y="3505199"/>
              <a:ext cx="690295" cy="37147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9652297-0D2F-4D40-86F3-4BDD95F9F7FB}"/>
              </a:ext>
            </a:extLst>
          </p:cNvPr>
          <p:cNvGrpSpPr/>
          <p:nvPr/>
        </p:nvGrpSpPr>
        <p:grpSpPr>
          <a:xfrm>
            <a:off x="5530361" y="1000125"/>
            <a:ext cx="4670914" cy="4572000"/>
            <a:chOff x="5530361" y="1000125"/>
            <a:chExt cx="4670914" cy="4572000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A9C18A09-8DE6-43CD-A2B5-D6E7C1788C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530361" y="1000125"/>
              <a:ext cx="4670914" cy="457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6A3A995-02AB-4F91-BF28-9128D624080E}"/>
                </a:ext>
              </a:extLst>
            </p:cNvPr>
            <p:cNvSpPr/>
            <p:nvPr/>
          </p:nvSpPr>
          <p:spPr>
            <a:xfrm>
              <a:off x="7904874" y="4629149"/>
              <a:ext cx="1277226" cy="56197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9A602F41-C685-4693-A950-B56EB2284610}"/>
              </a:ext>
            </a:extLst>
          </p:cNvPr>
          <p:cNvCxnSpPr>
            <a:cxnSpLocks/>
          </p:cNvCxnSpPr>
          <p:nvPr/>
        </p:nvCxnSpPr>
        <p:spPr>
          <a:xfrm>
            <a:off x="3104837" y="3901776"/>
            <a:ext cx="1419538" cy="2041824"/>
          </a:xfrm>
          <a:prstGeom prst="straightConnector1">
            <a:avLst/>
          </a:prstGeom>
          <a:ln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E8CB0727-964B-448B-AFD7-46E0FAF0E9BB}"/>
              </a:ext>
            </a:extLst>
          </p:cNvPr>
          <p:cNvCxnSpPr>
            <a:cxnSpLocks/>
          </p:cNvCxnSpPr>
          <p:nvPr/>
        </p:nvCxnSpPr>
        <p:spPr>
          <a:xfrm flipH="1">
            <a:off x="6667500" y="5167420"/>
            <a:ext cx="1237374" cy="776180"/>
          </a:xfrm>
          <a:prstGeom prst="straightConnector1">
            <a:avLst/>
          </a:prstGeom>
          <a:ln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3F428E77-76A5-4983-AFCA-7DCCBB5D3BA2}"/>
              </a:ext>
            </a:extLst>
          </p:cNvPr>
          <p:cNvSpPr/>
          <p:nvPr/>
        </p:nvSpPr>
        <p:spPr>
          <a:xfrm>
            <a:off x="4295507" y="6083620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研究区域：西藏南部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68489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355A162-AE76-4A58-826F-F50D82BD679C}"/>
              </a:ext>
            </a:extLst>
          </p:cNvPr>
          <p:cNvSpPr txBox="1"/>
          <p:nvPr/>
        </p:nvSpPr>
        <p:spPr>
          <a:xfrm>
            <a:off x="407782" y="189605"/>
            <a:ext cx="32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今后工作展望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09F576F-010B-4962-9C51-7F290F86E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454"/>
            <a:ext cx="7143750" cy="100874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135B224-9196-4019-B85B-976E52B37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767" y="0"/>
            <a:ext cx="4564951" cy="3233249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:a16="http://schemas.microsoft.com/office/drawing/2014/main" id="{CD030BDD-2C6E-4068-930E-4CD918E73C3A}"/>
              </a:ext>
            </a:extLst>
          </p:cNvPr>
          <p:cNvSpPr/>
          <p:nvPr/>
        </p:nvSpPr>
        <p:spPr>
          <a:xfrm>
            <a:off x="8372475" y="1409700"/>
            <a:ext cx="828676" cy="10096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7BF3C1A2-6F56-450A-ABC4-D3CF4C40B602}"/>
              </a:ext>
            </a:extLst>
          </p:cNvPr>
          <p:cNvCxnSpPr>
            <a:cxnSpLocks/>
          </p:cNvCxnSpPr>
          <p:nvPr/>
        </p:nvCxnSpPr>
        <p:spPr>
          <a:xfrm flipH="1">
            <a:off x="7345767" y="2257055"/>
            <a:ext cx="1148004" cy="247866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B54928B2-2C8A-44A6-9C1E-EF9EFDD56B13}"/>
              </a:ext>
            </a:extLst>
          </p:cNvPr>
          <p:cNvCxnSpPr>
            <a:cxnSpLocks/>
          </p:cNvCxnSpPr>
          <p:nvPr/>
        </p:nvCxnSpPr>
        <p:spPr>
          <a:xfrm flipH="1">
            <a:off x="8867775" y="605030"/>
            <a:ext cx="2152650" cy="1385695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65E5A03F-653E-46A0-8049-8A1923EA1E47}"/>
              </a:ext>
            </a:extLst>
          </p:cNvPr>
          <p:cNvSpPr/>
          <p:nvPr/>
        </p:nvSpPr>
        <p:spPr>
          <a:xfrm>
            <a:off x="281282" y="2342626"/>
            <a:ext cx="6972300" cy="64633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Ani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导致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Ps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和多次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RF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走时随着方位变化→叠加后振幅减小，波形弯曲变形→产生缓变的莫霍面，地壳底部显著减小的波速比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5810620-2EA4-44A6-B42F-B2BA75E16E33}"/>
              </a:ext>
            </a:extLst>
          </p:cNvPr>
          <p:cNvSpPr/>
          <p:nvPr/>
        </p:nvSpPr>
        <p:spPr>
          <a:xfrm>
            <a:off x="171450" y="6405768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Li et al., 2019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600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3163EFC5-0ED8-48BB-9DAB-9B93C44CBE76}"/>
              </a:ext>
            </a:extLst>
          </p:cNvPr>
          <p:cNvCxnSpPr>
            <a:cxnSpLocks/>
          </p:cNvCxnSpPr>
          <p:nvPr/>
        </p:nvCxnSpPr>
        <p:spPr>
          <a:xfrm flipV="1">
            <a:off x="3584414" y="1691286"/>
            <a:ext cx="0" cy="565769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:a16="http://schemas.microsoft.com/office/drawing/2014/main" id="{F79E17F2-9117-473E-BAC4-BF1FA6ED5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27" y="3527431"/>
            <a:ext cx="11755491" cy="1371791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2B0122D6-6656-4BFF-8C34-C7D077E19B26}"/>
              </a:ext>
            </a:extLst>
          </p:cNvPr>
          <p:cNvSpPr/>
          <p:nvPr/>
        </p:nvSpPr>
        <p:spPr>
          <a:xfrm>
            <a:off x="3254529" y="5317602"/>
            <a:ext cx="55322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可将多次波引入到联合反演中？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H-kappa-c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方法获得关于波速比的先验信息？</a:t>
            </a: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AB05FD4D-6810-4C7E-AF8A-6F0227F55414}"/>
              </a:ext>
            </a:extLst>
          </p:cNvPr>
          <p:cNvCxnSpPr>
            <a:cxnSpLocks/>
          </p:cNvCxnSpPr>
          <p:nvPr/>
        </p:nvCxnSpPr>
        <p:spPr>
          <a:xfrm>
            <a:off x="5674371" y="4884109"/>
            <a:ext cx="0" cy="421316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901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A63C08A-C53F-43C7-B118-3E4DDE0027BB}"/>
              </a:ext>
            </a:extLst>
          </p:cNvPr>
          <p:cNvSpPr txBox="1"/>
          <p:nvPr/>
        </p:nvSpPr>
        <p:spPr>
          <a:xfrm>
            <a:off x="407782" y="189605"/>
            <a:ext cx="32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800"/>
              </a:spcAft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今后工作展望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1756CD8-5DB7-4BBC-BE1B-D81385AA3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186188"/>
            <a:ext cx="4343400" cy="355225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A417B40-DA9C-412E-87F3-6C35FC270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567" y="857250"/>
            <a:ext cx="7136357" cy="398555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AF44DC8-1735-4B54-9A4B-36DF33A8021B}"/>
              </a:ext>
            </a:extLst>
          </p:cNvPr>
          <p:cNvSpPr/>
          <p:nvPr/>
        </p:nvSpPr>
        <p:spPr>
          <a:xfrm>
            <a:off x="274432" y="6378954"/>
            <a:ext cx="5955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（陈晓非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,2021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年第七届地震学算法与程序培训班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,2021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6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350D3DF-F9C9-483F-BD15-98A30B276847}"/>
              </a:ext>
            </a:extLst>
          </p:cNvPr>
          <p:cNvSpPr/>
          <p:nvPr/>
        </p:nvSpPr>
        <p:spPr>
          <a:xfrm>
            <a:off x="3149754" y="5150248"/>
            <a:ext cx="63401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将高阶面波数据引入到联合反演中的面波频散数据中？</a:t>
            </a:r>
          </a:p>
        </p:txBody>
      </p:sp>
    </p:spTree>
    <p:extLst>
      <p:ext uri="{BB962C8B-B14F-4D97-AF65-F5344CB8AC3E}">
        <p14:creationId xmlns:p14="http://schemas.microsoft.com/office/powerpoint/2010/main" val="3041331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1CCE62BF-C571-4142-8FFD-372D5555DDED}"/>
              </a:ext>
            </a:extLst>
          </p:cNvPr>
          <p:cNvSpPr txBox="1">
            <a:spLocks/>
          </p:cNvSpPr>
          <p:nvPr/>
        </p:nvSpPr>
        <p:spPr>
          <a:xfrm>
            <a:off x="4589023" y="2762824"/>
            <a:ext cx="3583427" cy="1046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7200" b="1" dirty="0">
                <a:latin typeface="黑体" panose="02010609060101010101" pitchFamily="49" charset="-122"/>
                <a:ea typeface="黑体" panose="02010609060101010101" pitchFamily="49" charset="-122"/>
              </a:rPr>
              <a:t>谢  谢！</a:t>
            </a:r>
          </a:p>
        </p:txBody>
      </p:sp>
    </p:spTree>
    <p:extLst>
      <p:ext uri="{BB962C8B-B14F-4D97-AF65-F5344CB8AC3E}">
        <p14:creationId xmlns:p14="http://schemas.microsoft.com/office/powerpoint/2010/main" val="3769108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591</Words>
  <Application>Microsoft Office PowerPoint</Application>
  <PresentationFormat>宽屏</PresentationFormat>
  <Paragraphs>91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等线</vt:lpstr>
      <vt:lpstr>等线 Light</vt:lpstr>
      <vt:lpstr>黑体</vt:lpstr>
      <vt:lpstr>Arial</vt:lpstr>
      <vt:lpstr>Cambria Math</vt:lpstr>
      <vt:lpstr>Office 主题​​</vt:lpstr>
      <vt:lpstr>联合反演研究报告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联合反演研究报告</dc:title>
  <dc:creator>龚 峻仪</dc:creator>
  <cp:lastModifiedBy>龚 峻仪</cp:lastModifiedBy>
  <cp:revision>39</cp:revision>
  <dcterms:created xsi:type="dcterms:W3CDTF">2021-10-31T15:32:01Z</dcterms:created>
  <dcterms:modified xsi:type="dcterms:W3CDTF">2021-11-01T10:23:30Z</dcterms:modified>
</cp:coreProperties>
</file>