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1" r:id="rId4"/>
    <p:sldId id="259" r:id="rId5"/>
    <p:sldId id="261" r:id="rId6"/>
    <p:sldId id="260" r:id="rId7"/>
    <p:sldId id="258" r:id="rId8"/>
    <p:sldId id="277" r:id="rId9"/>
    <p:sldId id="264" r:id="rId10"/>
    <p:sldId id="265" r:id="rId11"/>
    <p:sldId id="273" r:id="rId12"/>
    <p:sldId id="278" r:id="rId13"/>
    <p:sldId id="275" r:id="rId14"/>
    <p:sldId id="276" r:id="rId15"/>
    <p:sldId id="280" r:id="rId16"/>
    <p:sldId id="279" r:id="rId17"/>
    <p:sldId id="268" r:id="rId18"/>
    <p:sldId id="270" r:id="rId19"/>
    <p:sldId id="266" r:id="rId20"/>
    <p:sldId id="267" r:id="rId21"/>
    <p:sldId id="262" r:id="rId22"/>
    <p:sldId id="263" r:id="rId23"/>
    <p:sldId id="283" r:id="rId24"/>
    <p:sldId id="271" r:id="rId25"/>
    <p:sldId id="272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860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960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3AE6AA-5AAC-42BB-9B05-0A97A1C3B5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A6CFEF2-8E3D-4692-A7E1-A36E36F932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D1C8D4D-0CD5-4B01-A984-7DE35EF70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06C3-A6BF-437A-BA21-C63220194363}" type="datetimeFigureOut">
              <a:rPr lang="zh-CN" altLang="en-US" smtClean="0"/>
              <a:t>2025/5/29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F80247C-6C35-4670-A0D0-2947A3283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D4FE2ED-17BD-48E7-BA0D-CDAC75969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E58D-05C0-47A4-93F4-1E54DCCEDA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32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8D55D6-327B-4725-A4E2-249F38996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1D4AA9-FCD8-4FA8-A111-D2BF3084A2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637FD5F-4EAB-402B-B6B9-50BDD489F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06C3-A6BF-437A-BA21-C63220194363}" type="datetimeFigureOut">
              <a:rPr lang="zh-CN" altLang="en-US" smtClean="0"/>
              <a:t>2025/5/29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4213B3C-0A30-4C0D-9855-F0B091D2D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9F1FB2-22AD-4841-8065-5B9228BFC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E58D-05C0-47A4-93F4-1E54DCCEDA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252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AB833-96C3-405A-9117-9CAAE3212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B3FAB7F-2C38-4553-8C92-263D9B4F6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90CD3F7-25AC-43B7-81AF-D6ADE9E55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06C3-A6BF-437A-BA21-C63220194363}" type="datetimeFigureOut">
              <a:rPr lang="zh-CN" altLang="en-US" smtClean="0"/>
              <a:t>2025/5/29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4E191F-6AD6-4DD8-B397-FAD244A91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8B9A8EC-45F9-43F0-B270-805D0B44D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E58D-05C0-47A4-93F4-1E54DCCEDA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5166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906AAD-2479-4BB1-8498-D50F77D30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CD3A3AB-C63F-43C0-8B78-34F5AAE3D8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9B68DF4-E9BD-4A0C-B440-82215789E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20719EB-6692-4800-8C08-6B01DA85E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06C3-A6BF-437A-BA21-C63220194363}" type="datetimeFigureOut">
              <a:rPr lang="zh-CN" altLang="en-US" smtClean="0"/>
              <a:t>2025/5/29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EAFACE9-55A3-4D49-90F2-A48003739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4A274D7-33B1-4328-A054-CDA8E333C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E58D-05C0-47A4-93F4-1E54DCCEDA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975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EE17A0-0DEB-4C85-9E43-1B5A670FE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52EFD1C-82FE-4F29-A738-7CBBB83C0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57CF040-829F-4DDE-8576-AA3C3BCBEA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74E9E0D-C4C7-4752-977E-D6522B860F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22CFA5A-C957-4255-9673-4C9B2F517D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094F7B6-9F1D-40DA-A5F1-042D35BEA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06C3-A6BF-437A-BA21-C63220194363}" type="datetimeFigureOut">
              <a:rPr lang="zh-CN" altLang="en-US" smtClean="0"/>
              <a:t>2025/5/29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BBE5000-46FA-47B0-8247-2C614539B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5A28661-0029-43DB-BC6D-ABDA3C664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E58D-05C0-47A4-93F4-1E54DCCEDA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6097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3BDBA0-EBFB-4CBB-92F5-ABF322EAA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A7D942-3EF0-46C3-8C58-A03DFE15F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06C3-A6BF-437A-BA21-C63220194363}" type="datetimeFigureOut">
              <a:rPr lang="zh-CN" altLang="en-US" smtClean="0"/>
              <a:t>2025/5/29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74E4856-3F88-4EEC-A732-B6D057F68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F291391-C89C-4A8D-9F23-6606C434E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E58D-05C0-47A4-93F4-1E54DCCEDA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5587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77A1A67-0D9C-42D6-859C-0A8D52F66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06C3-A6BF-437A-BA21-C63220194363}" type="datetimeFigureOut">
              <a:rPr lang="zh-CN" altLang="en-US" smtClean="0"/>
              <a:t>2025/5/29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20312F2-BBB9-4AC9-990F-C251447A3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CF3EC1-5A26-4363-A905-994B88A7F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E58D-05C0-47A4-93F4-1E54DCCEDA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6583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D72C4D-72A4-479A-956E-318523F57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CB33EB-007C-46D3-82C5-F448FFA22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041D4C4-1E1D-4BC3-A756-3BCEC0ABE0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190CA4C-96D8-44A0-AF61-4080FCA01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06C3-A6BF-437A-BA21-C63220194363}" type="datetimeFigureOut">
              <a:rPr lang="zh-CN" altLang="en-US" smtClean="0"/>
              <a:t>2025/5/29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EC80DDC-8C2C-4D60-9F4E-BC94BD37E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FDBC629-E4D1-4B6A-863F-38FB2A534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E58D-05C0-47A4-93F4-1E54DCCEDA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4238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75870B-A434-44D4-B633-F958F9986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5BC0609-282F-4154-90F8-E974A4E4ED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44978C4-6048-441A-A1DB-AAC14C3690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BE41603-6445-4CEA-BD20-1B5B62E03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06C3-A6BF-437A-BA21-C63220194363}" type="datetimeFigureOut">
              <a:rPr lang="zh-CN" altLang="en-US" smtClean="0"/>
              <a:t>2025/5/29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12B7285-69C8-4353-B2B5-805B31926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8A1E81B-B8DA-46EB-A943-C22C99889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E58D-05C0-47A4-93F4-1E54DCCEDA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8799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DD34F6-F10E-41FB-9759-0E760975E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6C53D04-A64F-44FF-A899-12D1140558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57C393D-BE2E-4D2A-8B6C-58FB0454E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06C3-A6BF-437A-BA21-C63220194363}" type="datetimeFigureOut">
              <a:rPr lang="zh-CN" altLang="en-US" smtClean="0"/>
              <a:t>2025/5/29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3290F37-8460-4F63-9177-22F0998D3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2617ECE-7429-44D2-B9D6-29D68E426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E58D-05C0-47A4-93F4-1E54DCCEDA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3032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0141131-6D6E-426B-89C6-36D0C38BE8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93DCA42-DCA0-4CBE-B3C5-30F3E664E9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A1ADC3B-B085-4D7C-BE20-DB23B0FE5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06C3-A6BF-437A-BA21-C63220194363}" type="datetimeFigureOut">
              <a:rPr lang="zh-CN" altLang="en-US" smtClean="0"/>
              <a:t>2025/5/29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D42506-4301-4B12-BB9C-5C8B5CB23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684A433-1328-4EB9-ACDD-87E845DB7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E58D-05C0-47A4-93F4-1E54DCCEDA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5192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526647F-A71D-4DCF-A44E-0FC44CEF6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D07169B-4E97-4CF6-899E-1CD96663B6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470E0D-254D-4F88-9DFF-81D60E2DC4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D06C3-A6BF-437A-BA21-C63220194363}" type="datetimeFigureOut">
              <a:rPr lang="zh-CN" altLang="en-US" smtClean="0"/>
              <a:t>2025/5/29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5640802-DBDF-4471-A8F9-824753DAB5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D73AEE-DD9B-4FC8-AE37-4A10DA8080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CE58D-05C0-47A4-93F4-1E54DCCEDA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6877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0.png"/><Relationship Id="rId4" Type="http://schemas.openxmlformats.org/officeDocument/2006/relationships/image" Target="../media/image7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avi"/><Relationship Id="rId13" Type="http://schemas.openxmlformats.org/officeDocument/2006/relationships/image" Target="../media/image78.png"/><Relationship Id="rId3" Type="http://schemas.microsoft.com/office/2007/relationships/media" Target="../media/media2.avi"/><Relationship Id="rId7" Type="http://schemas.microsoft.com/office/2007/relationships/media" Target="../media/media4.avi"/><Relationship Id="rId12" Type="http://schemas.openxmlformats.org/officeDocument/2006/relationships/image" Target="../media/image77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video" Target="../media/media3.avi"/><Relationship Id="rId11" Type="http://schemas.openxmlformats.org/officeDocument/2006/relationships/image" Target="../media/image76.png"/><Relationship Id="rId5" Type="http://schemas.microsoft.com/office/2007/relationships/media" Target="../media/media3.avi"/><Relationship Id="rId10" Type="http://schemas.openxmlformats.org/officeDocument/2006/relationships/image" Target="../media/image75.png"/><Relationship Id="rId4" Type="http://schemas.openxmlformats.org/officeDocument/2006/relationships/video" Target="../media/media2.avi"/><Relationship Id="rId9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3439384-AFDF-4CCF-A5D7-CA5D4FF2D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3"/>
            <a:ext cx="12192000" cy="323647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50398D9D-EF82-4EB7-82B2-8DF5AC560688}"/>
              </a:ext>
            </a:extLst>
          </p:cNvPr>
          <p:cNvSpPr txBox="1"/>
          <p:nvPr/>
        </p:nvSpPr>
        <p:spPr>
          <a:xfrm>
            <a:off x="1943140" y="2051162"/>
            <a:ext cx="2783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/>
              <a:t>《</a:t>
            </a:r>
            <a:r>
              <a:rPr lang="zh-CN" altLang="en-US" sz="2800">
                <a:solidFill>
                  <a:prstClr val="black"/>
                </a:solidFill>
              </a:rPr>
              <a:t>东亚构造十问</a:t>
            </a:r>
            <a:r>
              <a:rPr lang="en-US" altLang="zh-CN" sz="2800"/>
              <a:t>》</a:t>
            </a:r>
            <a:endParaRPr lang="zh-CN" altLang="en-US" sz="2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DF96D4C-E7B6-45A9-A4DE-B8138B6205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7229" y="3131617"/>
            <a:ext cx="2615480" cy="36000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17C79E11-2D7E-498C-BD40-3A2FD52BFC62}"/>
              </a:ext>
            </a:extLst>
          </p:cNvPr>
          <p:cNvSpPr/>
          <p:nvPr/>
        </p:nvSpPr>
        <p:spPr>
          <a:xfrm>
            <a:off x="5111468" y="3300959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b="1" i="0">
                <a:effectLst/>
                <a:latin typeface="PingFang SC"/>
              </a:rPr>
              <a:t>刘勉：</a:t>
            </a:r>
            <a:r>
              <a:rPr lang="zh-CN" altLang="en-US" b="0" i="0">
                <a:solidFill>
                  <a:srgbClr val="888888"/>
                </a:solidFill>
                <a:effectLst/>
                <a:latin typeface="PingFang SC"/>
              </a:rPr>
              <a:t>美国密苏里大学（</a:t>
            </a:r>
            <a:r>
              <a:rPr lang="en-US" altLang="zh-CN" b="0" i="0">
                <a:solidFill>
                  <a:srgbClr val="888888"/>
                </a:solidFill>
                <a:effectLst/>
                <a:latin typeface="PingFang SC"/>
              </a:rPr>
              <a:t>University of Missouri</a:t>
            </a:r>
            <a:r>
              <a:rPr lang="zh-CN" altLang="en-US" b="0" i="0">
                <a:solidFill>
                  <a:srgbClr val="888888"/>
                </a:solidFill>
                <a:effectLst/>
                <a:latin typeface="PingFang SC"/>
              </a:rPr>
              <a:t>）地质科学系系主任，密苏里大学董事会杰出教授和</a:t>
            </a:r>
            <a:r>
              <a:rPr lang="en-US" altLang="zh-CN" b="0" i="0">
                <a:solidFill>
                  <a:srgbClr val="888888"/>
                </a:solidFill>
                <a:effectLst/>
                <a:latin typeface="PingFang SC"/>
              </a:rPr>
              <a:t>William H. Byler</a:t>
            </a:r>
            <a:r>
              <a:rPr lang="zh-CN" altLang="en-US" b="0" i="0">
                <a:solidFill>
                  <a:srgbClr val="888888"/>
                </a:solidFill>
                <a:effectLst/>
                <a:latin typeface="PingFang SC"/>
              </a:rPr>
              <a:t>杰出讲席教授。南京大学学士</a:t>
            </a:r>
            <a:r>
              <a:rPr lang="en-US" altLang="zh-CN" b="0" i="0">
                <a:solidFill>
                  <a:srgbClr val="888888"/>
                </a:solidFill>
                <a:effectLst/>
                <a:latin typeface="PingFang SC"/>
              </a:rPr>
              <a:t>, </a:t>
            </a:r>
            <a:r>
              <a:rPr lang="zh-CN" altLang="en-US" b="0" i="0">
                <a:solidFill>
                  <a:srgbClr val="888888"/>
                </a:solidFill>
                <a:effectLst/>
                <a:latin typeface="PingFang SC"/>
              </a:rPr>
              <a:t>加拿大麦吉尔大学硕士</a:t>
            </a:r>
            <a:r>
              <a:rPr lang="en-US" altLang="zh-CN" b="0" i="0">
                <a:solidFill>
                  <a:srgbClr val="888888"/>
                </a:solidFill>
                <a:effectLst/>
                <a:latin typeface="PingFang SC"/>
              </a:rPr>
              <a:t>, </a:t>
            </a:r>
            <a:r>
              <a:rPr lang="zh-CN" altLang="en-US" b="0" i="0">
                <a:solidFill>
                  <a:srgbClr val="888888"/>
                </a:solidFill>
                <a:effectLst/>
                <a:latin typeface="PingFang SC"/>
              </a:rPr>
              <a:t>美国亚利桑那大学地球物理学博士。研究领域是地球动力学，包括岩石圈</a:t>
            </a:r>
            <a:r>
              <a:rPr lang="en-US" altLang="zh-CN" b="0" i="0">
                <a:solidFill>
                  <a:srgbClr val="888888"/>
                </a:solidFill>
                <a:effectLst/>
                <a:latin typeface="PingFang SC"/>
              </a:rPr>
              <a:t>-</a:t>
            </a:r>
            <a:r>
              <a:rPr lang="zh-CN" altLang="en-US" b="0" i="0">
                <a:solidFill>
                  <a:srgbClr val="888888"/>
                </a:solidFill>
                <a:effectLst/>
                <a:latin typeface="PingFang SC"/>
              </a:rPr>
              <a:t>地幔动力学、大陆演化、活动构造、地震物理与灾害、岩浆与变质作用等。</a:t>
            </a:r>
            <a:r>
              <a:rPr lang="en-US" altLang="zh-CN" b="0" i="0">
                <a:solidFill>
                  <a:srgbClr val="888888"/>
                </a:solidFill>
                <a:effectLst/>
                <a:latin typeface="PingFang SC"/>
              </a:rPr>
              <a:t>2023</a:t>
            </a:r>
            <a:r>
              <a:rPr lang="zh-CN" altLang="en-US" b="0" i="0">
                <a:solidFill>
                  <a:srgbClr val="888888"/>
                </a:solidFill>
                <a:effectLst/>
                <a:latin typeface="PingFang SC"/>
              </a:rPr>
              <a:t>年获美国地质学会</a:t>
            </a:r>
            <a:r>
              <a:rPr lang="en-US" altLang="zh-CN" b="0" i="0">
                <a:solidFill>
                  <a:srgbClr val="888888"/>
                </a:solidFill>
                <a:effectLst/>
                <a:latin typeface="PingFang SC"/>
              </a:rPr>
              <a:t>George P. Woollard Award (</a:t>
            </a:r>
            <a:r>
              <a:rPr lang="zh-CN" altLang="en-US" b="0" i="0">
                <a:solidFill>
                  <a:srgbClr val="888888"/>
                </a:solidFill>
                <a:effectLst/>
                <a:latin typeface="PingFang SC"/>
              </a:rPr>
              <a:t>地球物理奖</a:t>
            </a:r>
            <a:r>
              <a:rPr lang="en-US" altLang="zh-CN" b="0" i="0">
                <a:solidFill>
                  <a:srgbClr val="888888"/>
                </a:solidFill>
                <a:effectLst/>
                <a:latin typeface="PingFang SC"/>
              </a:rPr>
              <a:t>)</a:t>
            </a:r>
            <a:r>
              <a:rPr lang="zh-CN" altLang="en-US" b="0" i="0">
                <a:solidFill>
                  <a:srgbClr val="888888"/>
                </a:solidFill>
                <a:effectLst/>
                <a:latin typeface="PingFang SC"/>
              </a:rPr>
              <a:t>。</a:t>
            </a:r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FCF8BED-67C3-474A-9F09-27161A3B64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9152" y="5421284"/>
            <a:ext cx="4572973" cy="720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0203676-0A08-4365-87CB-E4CF6BB38AEF}"/>
              </a:ext>
            </a:extLst>
          </p:cNvPr>
          <p:cNvSpPr/>
          <p:nvPr/>
        </p:nvSpPr>
        <p:spPr>
          <a:xfrm>
            <a:off x="5643348" y="6197358"/>
            <a:ext cx="45364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>
                <a:solidFill>
                  <a:srgbClr val="404040"/>
                </a:solidFill>
                <a:latin typeface="DeepSeek-CJK-patch"/>
              </a:rPr>
              <a:t>“</a:t>
            </a:r>
            <a:r>
              <a:rPr lang="zh-CN" altLang="en-US" sz="1400" b="1">
                <a:solidFill>
                  <a:srgbClr val="404040"/>
                </a:solidFill>
                <a:latin typeface="DeepSeek-CJK-patch"/>
              </a:rPr>
              <a:t>我宁愿要无法回答的问题，也不要不容质疑的答案。</a:t>
            </a:r>
            <a:r>
              <a:rPr lang="en-US" altLang="zh-CN" sz="1400" b="1">
                <a:solidFill>
                  <a:srgbClr val="404040"/>
                </a:solidFill>
                <a:latin typeface="DeepSeek-CJK-patch"/>
              </a:rPr>
              <a:t>” </a:t>
            </a:r>
          </a:p>
          <a:p>
            <a:r>
              <a:rPr lang="en-US" altLang="zh-CN" sz="1400" b="1">
                <a:solidFill>
                  <a:srgbClr val="404040"/>
                </a:solidFill>
                <a:latin typeface="DeepSeek-CJK-patch"/>
              </a:rPr>
              <a:t>                                                                           </a:t>
            </a:r>
            <a:r>
              <a:rPr lang="zh-CN" altLang="en-US" sz="1400" b="1">
                <a:solidFill>
                  <a:srgbClr val="404040"/>
                </a:solidFill>
                <a:latin typeface="DeepSeek-CJK-patch"/>
              </a:rPr>
              <a:t>理查德</a:t>
            </a:r>
            <a:r>
              <a:rPr lang="en-US" altLang="zh-CN" sz="1400" b="1">
                <a:solidFill>
                  <a:srgbClr val="404040"/>
                </a:solidFill>
                <a:latin typeface="DeepSeek-CJK-patch"/>
                <a:sym typeface="Wingdings" panose="05000000000000000000" pitchFamily="2" charset="2"/>
              </a:rPr>
              <a:t></a:t>
            </a:r>
            <a:r>
              <a:rPr lang="zh-CN" altLang="en-US" sz="1400" b="1">
                <a:solidFill>
                  <a:srgbClr val="404040"/>
                </a:solidFill>
                <a:latin typeface="DeepSeek-CJK-patch"/>
              </a:rPr>
              <a:t>费曼</a:t>
            </a:r>
            <a:endParaRPr lang="zh-CN" altLang="en-US" sz="140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1FDD134-0396-4678-86F7-51F67A36FEBA}"/>
              </a:ext>
            </a:extLst>
          </p:cNvPr>
          <p:cNvSpPr/>
          <p:nvPr/>
        </p:nvSpPr>
        <p:spPr>
          <a:xfrm>
            <a:off x="4969484" y="2020384"/>
            <a:ext cx="49914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本文基于作者在 </a:t>
            </a:r>
            <a:r>
              <a:rPr lang="en-US" altLang="zh-CN" sz="1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DEEP2024 </a:t>
            </a:r>
            <a:r>
              <a:rPr lang="zh-CN" altLang="en-US" sz="1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研讨会上的报告，旨在讨论</a:t>
            </a:r>
            <a:r>
              <a:rPr lang="en-US" altLang="zh-CN" sz="1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SinoProbe-II </a:t>
            </a:r>
            <a:r>
              <a:rPr lang="zh-CN" altLang="en-US" sz="16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计划如何促进我们对东亚构造的了解</a:t>
            </a:r>
            <a:endParaRPr lang="zh-CN" altLang="en-US" sz="1600"/>
          </a:p>
        </p:txBody>
      </p:sp>
    </p:spTree>
    <p:extLst>
      <p:ext uri="{BB962C8B-B14F-4D97-AF65-F5344CB8AC3E}">
        <p14:creationId xmlns:p14="http://schemas.microsoft.com/office/powerpoint/2010/main" val="930734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7F6559B-47FD-41FC-8DD2-06EA97FDB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427" y="704007"/>
            <a:ext cx="9683144" cy="61200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301F10A-7623-443A-B153-328E2C57CFB9}"/>
              </a:ext>
            </a:extLst>
          </p:cNvPr>
          <p:cNvSpPr txBox="1"/>
          <p:nvPr/>
        </p:nvSpPr>
        <p:spPr>
          <a:xfrm>
            <a:off x="2606308" y="221247"/>
            <a:ext cx="6979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东亚：检验和拓展板块构造理论的理想场所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C679952-141F-418D-9692-850DFA64E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9794" y="2055377"/>
            <a:ext cx="5467191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34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BA12130-9F9E-4735-A5C6-8AA5A4403F81}"/>
              </a:ext>
            </a:extLst>
          </p:cNvPr>
          <p:cNvSpPr txBox="1"/>
          <p:nvPr/>
        </p:nvSpPr>
        <p:spPr>
          <a:xfrm>
            <a:off x="3462543" y="221247"/>
            <a:ext cx="5441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东亚大陆“成长史”的时空基本观念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952E87F-934E-4413-A609-29103F029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054" y="1827064"/>
            <a:ext cx="2708342" cy="1800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DA3564A-23A2-435D-B32F-64C637FEA43C}"/>
              </a:ext>
            </a:extLst>
          </p:cNvPr>
          <p:cNvSpPr txBox="1"/>
          <p:nvPr/>
        </p:nvSpPr>
        <p:spPr>
          <a:xfrm>
            <a:off x="365937" y="3760100"/>
            <a:ext cx="2764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华北克拉通基底构造图</a:t>
            </a:r>
            <a:endParaRPr lang="en-US" altLang="zh-CN"/>
          </a:p>
          <a:p>
            <a:r>
              <a:rPr lang="en-US" altLang="zh-CN"/>
              <a:t>(Zhao et al., 2005, PR)</a:t>
            </a:r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FF46497-B72D-47E5-82C0-9DCC238F718B}"/>
              </a:ext>
            </a:extLst>
          </p:cNvPr>
          <p:cNvSpPr txBox="1"/>
          <p:nvPr/>
        </p:nvSpPr>
        <p:spPr>
          <a:xfrm>
            <a:off x="96269" y="1372033"/>
            <a:ext cx="3237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古老大陆核的形成（</a:t>
            </a:r>
            <a:r>
              <a:rPr lang="en-US" altLang="zh-CN"/>
              <a:t>&gt; 18 </a:t>
            </a:r>
            <a:r>
              <a:rPr lang="zh-CN" altLang="en-US"/>
              <a:t>亿年）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B7EAE60-7E2E-4051-AF88-3344B5149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3076" y="2280059"/>
            <a:ext cx="5772124" cy="3240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506B25F-67B3-4652-A93C-E864BE854B14}"/>
              </a:ext>
            </a:extLst>
          </p:cNvPr>
          <p:cNvSpPr txBox="1"/>
          <p:nvPr/>
        </p:nvSpPr>
        <p:spPr>
          <a:xfrm>
            <a:off x="609374" y="5990429"/>
            <a:ext cx="1844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邱启佳等，</a:t>
            </a:r>
            <a:r>
              <a:rPr lang="en-US" altLang="zh-CN"/>
              <a:t>2024</a:t>
            </a:r>
            <a:r>
              <a:rPr lang="zh-CN" altLang="en-US"/>
              <a:t>，地球物理学报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BD95AC95-15EA-4EFF-84EE-F159F0AD0BCB}"/>
              </a:ext>
            </a:extLst>
          </p:cNvPr>
          <p:cNvSpPr/>
          <p:nvPr/>
        </p:nvSpPr>
        <p:spPr>
          <a:xfrm>
            <a:off x="1068274" y="936044"/>
            <a:ext cx="740421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1</a:t>
            </a:r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B624CF71-E1E7-4D61-9D0A-5EF83EB5CB0B}"/>
              </a:ext>
            </a:extLst>
          </p:cNvPr>
          <p:cNvSpPr/>
          <p:nvPr/>
        </p:nvSpPr>
        <p:spPr>
          <a:xfrm>
            <a:off x="4700169" y="1396970"/>
            <a:ext cx="740421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2</a:t>
            </a:r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FAB0314-BD43-4CE0-B737-B8E62DF0D2BC}"/>
              </a:ext>
            </a:extLst>
          </p:cNvPr>
          <p:cNvSpPr txBox="1"/>
          <p:nvPr/>
        </p:nvSpPr>
        <p:spPr>
          <a:xfrm>
            <a:off x="4661519" y="2043301"/>
            <a:ext cx="39380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/>
              <a:t>  学名：印支运动；应力：挤压；构造背景：秦岭</a:t>
            </a:r>
            <a:r>
              <a:rPr lang="en-US" altLang="zh-CN" sz="1100"/>
              <a:t>-</a:t>
            </a:r>
            <a:r>
              <a:rPr lang="zh-CN" altLang="en-US" sz="1100"/>
              <a:t>大别造山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8005DBF-6CCE-4715-AE0E-BD1437FC5191}"/>
              </a:ext>
            </a:extLst>
          </p:cNvPr>
          <p:cNvSpPr txBox="1"/>
          <p:nvPr/>
        </p:nvSpPr>
        <p:spPr>
          <a:xfrm>
            <a:off x="5753917" y="5547229"/>
            <a:ext cx="17532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/>
              <a:t> 学名：燕山运动</a:t>
            </a:r>
            <a:r>
              <a:rPr lang="en-US" altLang="zh-CN" sz="1100"/>
              <a:t>C</a:t>
            </a:r>
            <a:r>
              <a:rPr lang="zh-CN" altLang="en-US" sz="1100"/>
              <a:t>幕</a:t>
            </a:r>
            <a:endParaRPr lang="en-US" altLang="zh-CN" sz="1100"/>
          </a:p>
          <a:p>
            <a:r>
              <a:rPr lang="zh-CN" altLang="en-US" sz="1100"/>
              <a:t>      应力：伸展</a:t>
            </a:r>
            <a:endParaRPr lang="en-US" altLang="zh-CN" sz="1100"/>
          </a:p>
          <a:p>
            <a:r>
              <a:rPr lang="zh-CN" altLang="en-US" sz="1100"/>
              <a:t>构造背景：俯冲板片回撤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CC95CD0-7E09-47DD-9DBE-83DD86C39F06}"/>
              </a:ext>
            </a:extLst>
          </p:cNvPr>
          <p:cNvSpPr txBox="1"/>
          <p:nvPr/>
        </p:nvSpPr>
        <p:spPr>
          <a:xfrm>
            <a:off x="3902720" y="5547229"/>
            <a:ext cx="151759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/>
              <a:t>学名：燕山运动</a:t>
            </a:r>
            <a:r>
              <a:rPr lang="en-US" altLang="zh-CN" sz="1100"/>
              <a:t>A B</a:t>
            </a:r>
            <a:r>
              <a:rPr lang="zh-CN" altLang="en-US" sz="1100"/>
              <a:t>幕</a:t>
            </a:r>
            <a:endParaRPr lang="en-US" altLang="zh-CN" sz="1100"/>
          </a:p>
          <a:p>
            <a:r>
              <a:rPr lang="zh-CN" altLang="en-US" sz="1100"/>
              <a:t>       应力： 挤压</a:t>
            </a:r>
            <a:endParaRPr lang="en-US" altLang="zh-CN" sz="1100"/>
          </a:p>
          <a:p>
            <a:r>
              <a:rPr lang="zh-CN" altLang="en-US" sz="1100"/>
              <a:t>构造背景：平俯冲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82E3FCE-DA78-44B1-AFBC-817BFFDF472C}"/>
              </a:ext>
            </a:extLst>
          </p:cNvPr>
          <p:cNvSpPr txBox="1"/>
          <p:nvPr/>
        </p:nvSpPr>
        <p:spPr>
          <a:xfrm>
            <a:off x="10060421" y="1171540"/>
            <a:ext cx="2131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印度</a:t>
            </a:r>
            <a:r>
              <a:rPr lang="en-US" altLang="zh-CN"/>
              <a:t>-</a:t>
            </a:r>
            <a:r>
              <a:rPr lang="zh-CN" altLang="en-US"/>
              <a:t>亚洲大陆碰撞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8D90D84C-C3EF-407F-8586-C345829F2A51}"/>
              </a:ext>
            </a:extLst>
          </p:cNvPr>
          <p:cNvSpPr/>
          <p:nvPr/>
        </p:nvSpPr>
        <p:spPr>
          <a:xfrm>
            <a:off x="9197541" y="1171540"/>
            <a:ext cx="740421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3</a:t>
            </a:r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2DDA4D0D-8673-48B8-9FA9-9E2E0D4584C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602" r="3920" b="2228"/>
          <a:stretch/>
        </p:blipFill>
        <p:spPr>
          <a:xfrm>
            <a:off x="9272206" y="2013428"/>
            <a:ext cx="2851399" cy="2880000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523A88FD-3FC7-4EAC-813D-EA48F1A5A615}"/>
              </a:ext>
            </a:extLst>
          </p:cNvPr>
          <p:cNvSpPr txBox="1"/>
          <p:nvPr/>
        </p:nvSpPr>
        <p:spPr>
          <a:xfrm>
            <a:off x="9501663" y="5014945"/>
            <a:ext cx="25069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/>
              <a:t>  学名：喜马拉雅运动；应力：挤压；构造背景：印度</a:t>
            </a:r>
            <a:r>
              <a:rPr lang="en-US" altLang="zh-CN" sz="1100"/>
              <a:t>-</a:t>
            </a:r>
            <a:r>
              <a:rPr lang="zh-CN" altLang="en-US" sz="1100"/>
              <a:t>亚洲大陆碰撞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D64951D-E73D-429F-AEFF-0011F34072AE}"/>
              </a:ext>
            </a:extLst>
          </p:cNvPr>
          <p:cNvSpPr txBox="1"/>
          <p:nvPr/>
        </p:nvSpPr>
        <p:spPr>
          <a:xfrm>
            <a:off x="10440901" y="1618342"/>
            <a:ext cx="7404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/>
              <a:t>&lt; 65 Ma</a:t>
            </a:r>
            <a:endParaRPr lang="zh-CN" altLang="en-US" sz="110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858E73F5-42F2-48FE-A8AB-2D74559A1BC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478"/>
          <a:stretch/>
        </p:blipFill>
        <p:spPr>
          <a:xfrm>
            <a:off x="179146" y="4510388"/>
            <a:ext cx="3330740" cy="1440000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16885C11-B585-407B-845B-A5661C283002}"/>
              </a:ext>
            </a:extLst>
          </p:cNvPr>
          <p:cNvSpPr txBox="1"/>
          <p:nvPr/>
        </p:nvSpPr>
        <p:spPr>
          <a:xfrm>
            <a:off x="5815251" y="1549370"/>
            <a:ext cx="1844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古老大陆的拼贴</a:t>
            </a:r>
          </a:p>
        </p:txBody>
      </p:sp>
    </p:spTree>
    <p:extLst>
      <p:ext uri="{BB962C8B-B14F-4D97-AF65-F5344CB8AC3E}">
        <p14:creationId xmlns:p14="http://schemas.microsoft.com/office/powerpoint/2010/main" val="3957956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42823B2-66D8-4279-B76A-0A987F0F3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" y="1229063"/>
            <a:ext cx="4990873" cy="4680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5AF92DD-6D10-41A0-8499-25B9A4572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1946" y="1169598"/>
            <a:ext cx="5905596" cy="4680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55CA4EEC-265A-4482-8B6C-4ADC86281F5D}"/>
              </a:ext>
            </a:extLst>
          </p:cNvPr>
          <p:cNvSpPr txBox="1"/>
          <p:nvPr/>
        </p:nvSpPr>
        <p:spPr>
          <a:xfrm>
            <a:off x="1852055" y="6068291"/>
            <a:ext cx="2466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Zhang et al., 2025, JGR</a:t>
            </a:r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A6ED8FA-9B9E-4298-BF0B-753259637D6C}"/>
              </a:ext>
            </a:extLst>
          </p:cNvPr>
          <p:cNvSpPr txBox="1"/>
          <p:nvPr/>
        </p:nvSpPr>
        <p:spPr>
          <a:xfrm>
            <a:off x="8081059" y="6068291"/>
            <a:ext cx="2466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Zhang et al., 2019, GJI</a:t>
            </a:r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BE3AEF2-55C3-4099-93C5-FB19CB1ACD3A}"/>
              </a:ext>
            </a:extLst>
          </p:cNvPr>
          <p:cNvSpPr txBox="1"/>
          <p:nvPr/>
        </p:nvSpPr>
        <p:spPr>
          <a:xfrm>
            <a:off x="3569257" y="221247"/>
            <a:ext cx="52025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第一问：东亚大陆岩石圈有多厚？</a:t>
            </a:r>
          </a:p>
        </p:txBody>
      </p:sp>
    </p:spTree>
    <p:extLst>
      <p:ext uri="{BB962C8B-B14F-4D97-AF65-F5344CB8AC3E}">
        <p14:creationId xmlns:p14="http://schemas.microsoft.com/office/powerpoint/2010/main" val="1609313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3B044B3B-C049-40EF-981B-4D3D71AC8013}"/>
              </a:ext>
            </a:extLst>
          </p:cNvPr>
          <p:cNvSpPr txBox="1"/>
          <p:nvPr/>
        </p:nvSpPr>
        <p:spPr>
          <a:xfrm>
            <a:off x="3569257" y="221247"/>
            <a:ext cx="52025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第一问：东亚大陆岩石圈有多厚？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8176054-6C10-4AA3-9315-B30AF24A9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045" y="744467"/>
            <a:ext cx="3929790" cy="288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2A9B7CA-5BCF-4636-AAC5-0FCFAB300B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572" y="3994626"/>
            <a:ext cx="4227020" cy="2520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939B001-05BB-4258-9098-778A0C783B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19"/>
          <a:stretch/>
        </p:blipFill>
        <p:spPr>
          <a:xfrm>
            <a:off x="5023650" y="801183"/>
            <a:ext cx="6245854" cy="257706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FF052343-215F-4479-916E-A7C88EB14911}"/>
              </a:ext>
            </a:extLst>
          </p:cNvPr>
          <p:cNvSpPr txBox="1"/>
          <p:nvPr/>
        </p:nvSpPr>
        <p:spPr>
          <a:xfrm>
            <a:off x="1649697" y="3624467"/>
            <a:ext cx="2595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Eaton et al., 2009, Lithos</a:t>
            </a:r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1CCE9EF-5DFD-4B5E-B091-EB7A37E2EB72}"/>
              </a:ext>
            </a:extLst>
          </p:cNvPr>
          <p:cNvSpPr txBox="1"/>
          <p:nvPr/>
        </p:nvSpPr>
        <p:spPr>
          <a:xfrm>
            <a:off x="1649697" y="6452087"/>
            <a:ext cx="2595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Griffin et al., 2009, JP</a:t>
            </a:r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E52D09B-8241-4754-9FDE-D60788B80B30}"/>
              </a:ext>
            </a:extLst>
          </p:cNvPr>
          <p:cNvSpPr txBox="1"/>
          <p:nvPr/>
        </p:nvSpPr>
        <p:spPr>
          <a:xfrm>
            <a:off x="9583924" y="719350"/>
            <a:ext cx="1890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Artemieva , 2011</a:t>
            </a:r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C867554-EC40-4259-B55A-039121221C63}"/>
              </a:ext>
            </a:extLst>
          </p:cNvPr>
          <p:cNvSpPr/>
          <p:nvPr/>
        </p:nvSpPr>
        <p:spPr>
          <a:xfrm>
            <a:off x="8922365" y="1039287"/>
            <a:ext cx="309969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b="1">
                <a:solidFill>
                  <a:srgbClr val="000000"/>
                </a:solidFill>
                <a:latin typeface="Arial" panose="020B0604020202020204" pitchFamily="34" charset="0"/>
              </a:rPr>
              <a:t>《The lithosphere:An interdisciplinary approach》</a:t>
            </a:r>
            <a:endParaRPr lang="zh-CN" altLang="en-US" sz="100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EA08E33-163D-4DD6-912C-2EFB5B040FC7}"/>
              </a:ext>
            </a:extLst>
          </p:cNvPr>
          <p:cNvSpPr txBox="1"/>
          <p:nvPr/>
        </p:nvSpPr>
        <p:spPr>
          <a:xfrm>
            <a:off x="73101" y="2951946"/>
            <a:ext cx="10514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/>
              <a:t>LAB </a:t>
            </a:r>
            <a:r>
              <a:rPr lang="zh-CN" altLang="en-US" sz="2800"/>
              <a:t>定义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E8D09A0-2627-4D5C-9330-74A5CC382C3F}"/>
              </a:ext>
            </a:extLst>
          </p:cNvPr>
          <p:cNvSpPr txBox="1"/>
          <p:nvPr/>
        </p:nvSpPr>
        <p:spPr>
          <a:xfrm>
            <a:off x="5399357" y="3408796"/>
            <a:ext cx="5441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LAB: </a:t>
            </a:r>
            <a:r>
              <a:rPr lang="zh-CN" altLang="en-US"/>
              <a:t>层析成像</a:t>
            </a:r>
            <a:r>
              <a:rPr lang="en-US" altLang="zh-CN"/>
              <a:t>&gt;S</a:t>
            </a:r>
            <a:r>
              <a:rPr lang="zh-CN" altLang="en-US"/>
              <a:t>波接收函数</a:t>
            </a:r>
            <a:r>
              <a:rPr lang="en-US" altLang="zh-CN"/>
              <a:t>&gt;</a:t>
            </a:r>
            <a:r>
              <a:rPr lang="zh-CN" altLang="en-US"/>
              <a:t>热岩石圈</a:t>
            </a:r>
            <a:r>
              <a:rPr lang="en-US" altLang="zh-CN"/>
              <a:t>&gt;</a:t>
            </a:r>
            <a:r>
              <a:rPr lang="zh-CN" altLang="en-US"/>
              <a:t>化学岩石圈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C86F83A-2F6C-442A-9119-3BBB99BE3E4D}"/>
              </a:ext>
            </a:extLst>
          </p:cNvPr>
          <p:cNvSpPr txBox="1"/>
          <p:nvPr/>
        </p:nvSpPr>
        <p:spPr>
          <a:xfrm>
            <a:off x="5953701" y="6452087"/>
            <a:ext cx="5082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未来需要加大对岩石圈地幔内部不连续面的研究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29D20A99-8693-4AFC-8023-3C19F65BE6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143" y="3850254"/>
            <a:ext cx="4836000" cy="2520000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2AD958BE-ACEA-4F35-91E1-B96998A40851}"/>
              </a:ext>
            </a:extLst>
          </p:cNvPr>
          <p:cNvSpPr txBox="1"/>
          <p:nvPr/>
        </p:nvSpPr>
        <p:spPr>
          <a:xfrm>
            <a:off x="10229716" y="4002334"/>
            <a:ext cx="1658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  Chen et al., 2014, Geology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8961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A410D161-55FA-4215-87F2-6D82EF8ECE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273116"/>
              </p:ext>
            </p:extLst>
          </p:nvPr>
        </p:nvGraphicFramePr>
        <p:xfrm>
          <a:off x="5666099" y="1625728"/>
          <a:ext cx="6044008" cy="4451504"/>
        </p:xfrm>
        <a:graphic>
          <a:graphicData uri="http://schemas.openxmlformats.org/drawingml/2006/table">
            <a:tbl>
              <a:tblPr/>
              <a:tblGrid>
                <a:gridCol w="2123289">
                  <a:extLst>
                    <a:ext uri="{9D8B030D-6E8A-4147-A177-3AD203B41FA5}">
                      <a16:colId xmlns:a16="http://schemas.microsoft.com/office/drawing/2014/main" val="2011515828"/>
                    </a:ext>
                  </a:extLst>
                </a:gridCol>
                <a:gridCol w="1961098">
                  <a:extLst>
                    <a:ext uri="{9D8B030D-6E8A-4147-A177-3AD203B41FA5}">
                      <a16:colId xmlns:a16="http://schemas.microsoft.com/office/drawing/2014/main" val="3052104768"/>
                    </a:ext>
                  </a:extLst>
                </a:gridCol>
                <a:gridCol w="1959621">
                  <a:extLst>
                    <a:ext uri="{9D8B030D-6E8A-4147-A177-3AD203B41FA5}">
                      <a16:colId xmlns:a16="http://schemas.microsoft.com/office/drawing/2014/main" val="2994965678"/>
                    </a:ext>
                  </a:extLst>
                </a:gridCol>
              </a:tblGrid>
              <a:tr h="245284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100" b="1">
                          <a:solidFill>
                            <a:srgbClr val="404040"/>
                          </a:solidFill>
                          <a:effectLst/>
                        </a:rPr>
                        <a:t>特征分类</a:t>
                      </a:r>
                    </a:p>
                  </a:txBody>
                  <a:tcPr marL="56176" marR="29259" marT="29259" marB="292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643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1">
                          <a:solidFill>
                            <a:srgbClr val="404040"/>
                          </a:solidFill>
                          <a:effectLst/>
                        </a:rPr>
                        <a:t>NSGL</a:t>
                      </a:r>
                      <a:r>
                        <a:rPr lang="zh-CN" altLang="en-US" sz="1100" b="1">
                          <a:solidFill>
                            <a:srgbClr val="404040"/>
                          </a:solidFill>
                          <a:effectLst/>
                        </a:rPr>
                        <a:t>西侧区域</a:t>
                      </a:r>
                    </a:p>
                  </a:txBody>
                  <a:tcPr marL="29259" marR="29259" marT="29259" marB="292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643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1">
                          <a:solidFill>
                            <a:srgbClr val="404040"/>
                          </a:solidFill>
                          <a:effectLst/>
                        </a:rPr>
                        <a:t>NSGL</a:t>
                      </a:r>
                      <a:r>
                        <a:rPr lang="zh-CN" altLang="en-US" sz="1100" b="1">
                          <a:solidFill>
                            <a:srgbClr val="404040"/>
                          </a:solidFill>
                          <a:effectLst/>
                        </a:rPr>
                        <a:t>东侧区域</a:t>
                      </a:r>
                    </a:p>
                  </a:txBody>
                  <a:tcPr marL="29259" marR="29259" marT="29259" marB="292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643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366567"/>
                  </a:ext>
                </a:extLst>
              </a:tr>
              <a:tr h="7907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地形</a:t>
                      </a:r>
                      <a:endParaRPr kumimoji="0" lang="zh-CN" altLang="en-US" sz="1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6176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>
                          <a:effectLst/>
                        </a:rPr>
                        <a:t>高海拔（</a:t>
                      </a:r>
                      <a:r>
                        <a:rPr lang="en-US" altLang="zh-CN" sz="1100">
                          <a:effectLst/>
                        </a:rPr>
                        <a:t>&gt;1000 m</a:t>
                      </a:r>
                      <a:r>
                        <a:rPr lang="zh-CN" altLang="en-US" sz="1100">
                          <a:effectLst/>
                        </a:rPr>
                        <a:t>，如太行山、鄂尔多斯高原）</a:t>
                      </a:r>
                    </a:p>
                    <a:p>
                      <a:endParaRPr lang="en-US" sz="1100">
                        <a:effectLst/>
                      </a:endParaRPr>
                    </a:p>
                  </a:txBody>
                  <a:tcPr marL="29259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>
                          <a:effectLst/>
                        </a:rPr>
                        <a:t>低海拔（</a:t>
                      </a:r>
                      <a:r>
                        <a:rPr lang="en-US" altLang="zh-CN" sz="1100">
                          <a:effectLst/>
                        </a:rPr>
                        <a:t>&lt;100 m</a:t>
                      </a:r>
                      <a:r>
                        <a:rPr lang="zh-CN" altLang="en-US" sz="1100">
                          <a:effectLst/>
                        </a:rPr>
                        <a:t>，如华北平原、松辽盆地）</a:t>
                      </a:r>
                      <a:endParaRPr lang="en-US" sz="1100">
                        <a:effectLst/>
                      </a:endParaRPr>
                    </a:p>
                  </a:txBody>
                  <a:tcPr marL="29259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175284"/>
                  </a:ext>
                </a:extLst>
              </a:tr>
              <a:tr h="608919">
                <a:tc>
                  <a:txBody>
                    <a:bodyPr/>
                    <a:lstStyle/>
                    <a:p>
                      <a:r>
                        <a:rPr lang="zh-CN" altLang="en-US" sz="1100" b="1">
                          <a:effectLst/>
                        </a:rPr>
                        <a:t>重力异常</a:t>
                      </a:r>
                      <a:endParaRPr lang="zh-CN" altLang="en-US" sz="1100">
                        <a:effectLst/>
                      </a:endParaRPr>
                    </a:p>
                  </a:txBody>
                  <a:tcPr marL="56176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>
                          <a:effectLst/>
                        </a:rPr>
                        <a:t>布格重力值低（</a:t>
                      </a:r>
                      <a:r>
                        <a:rPr lang="en-US" altLang="zh-CN" sz="1100">
                          <a:effectLst/>
                        </a:rPr>
                        <a:t>&lt;-100 mGal）</a:t>
                      </a:r>
                      <a:endParaRPr lang="zh-CN" altLang="en-US" sz="1100">
                        <a:effectLst/>
                      </a:endParaRPr>
                    </a:p>
                  </a:txBody>
                  <a:tcPr marL="29259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>
                          <a:effectLst/>
                        </a:rPr>
                        <a:t>布格重力值高（</a:t>
                      </a:r>
                      <a:r>
                        <a:rPr lang="en-US" altLang="zh-CN" sz="1100">
                          <a:effectLst/>
                        </a:rPr>
                        <a:t>&gt;-40 mGal）</a:t>
                      </a:r>
                    </a:p>
                    <a:p>
                      <a:endParaRPr lang="zh-CN" altLang="en-US" sz="1100">
                        <a:effectLst/>
                      </a:endParaRPr>
                    </a:p>
                  </a:txBody>
                  <a:tcPr marL="29259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103561"/>
                  </a:ext>
                </a:extLst>
              </a:tr>
              <a:tr h="316999">
                <a:tc>
                  <a:txBody>
                    <a:bodyPr/>
                    <a:lstStyle/>
                    <a:p>
                      <a:r>
                        <a:rPr lang="zh-CN" altLang="en-US" sz="1100" b="1">
                          <a:effectLst/>
                        </a:rPr>
                        <a:t>地壳厚度</a:t>
                      </a:r>
                      <a:endParaRPr lang="zh-CN" altLang="en-US" sz="1100">
                        <a:effectLst/>
                      </a:endParaRPr>
                    </a:p>
                  </a:txBody>
                  <a:tcPr marL="56176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>
                          <a:effectLst/>
                        </a:rPr>
                        <a:t>较厚（</a:t>
                      </a:r>
                      <a:r>
                        <a:rPr lang="en-US" altLang="zh-CN" sz="1100">
                          <a:effectLst/>
                        </a:rPr>
                        <a:t>35–50 </a:t>
                      </a:r>
                      <a:r>
                        <a:rPr lang="en-US" sz="1100">
                          <a:effectLst/>
                        </a:rPr>
                        <a:t>km）</a:t>
                      </a:r>
                    </a:p>
                  </a:txBody>
                  <a:tcPr marL="29259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>
                          <a:effectLst/>
                        </a:rPr>
                        <a:t>较薄（</a:t>
                      </a:r>
                      <a:r>
                        <a:rPr lang="en-US" altLang="zh-CN" sz="1100">
                          <a:effectLst/>
                        </a:rPr>
                        <a:t>&lt;30–35 </a:t>
                      </a:r>
                      <a:r>
                        <a:rPr lang="en-US" sz="1100">
                          <a:effectLst/>
                        </a:rPr>
                        <a:t>km）</a:t>
                      </a:r>
                    </a:p>
                  </a:txBody>
                  <a:tcPr marL="29259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0153997"/>
                  </a:ext>
                </a:extLst>
              </a:tr>
              <a:tr h="245284">
                <a:tc>
                  <a:txBody>
                    <a:bodyPr/>
                    <a:lstStyle/>
                    <a:p>
                      <a:r>
                        <a:rPr lang="zh-CN" altLang="en-US" sz="1100" b="1">
                          <a:effectLst/>
                        </a:rPr>
                        <a:t>岩石圈厚度</a:t>
                      </a:r>
                      <a:endParaRPr lang="zh-CN" altLang="en-US" sz="1100">
                        <a:effectLst/>
                      </a:endParaRPr>
                    </a:p>
                  </a:txBody>
                  <a:tcPr marL="56176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>
                          <a:effectLst/>
                        </a:rPr>
                        <a:t>厚（</a:t>
                      </a:r>
                      <a:r>
                        <a:rPr lang="en-US" altLang="zh-CN" sz="1100">
                          <a:effectLst/>
                        </a:rPr>
                        <a:t>160–220 </a:t>
                      </a:r>
                      <a:r>
                        <a:rPr lang="en-US" sz="1100">
                          <a:effectLst/>
                        </a:rPr>
                        <a:t>km）</a:t>
                      </a:r>
                    </a:p>
                  </a:txBody>
                  <a:tcPr marL="29259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>
                          <a:effectLst/>
                        </a:rPr>
                        <a:t>薄（</a:t>
                      </a:r>
                      <a:r>
                        <a:rPr lang="en-US" altLang="zh-CN" sz="1100">
                          <a:effectLst/>
                        </a:rPr>
                        <a:t>&lt;100 </a:t>
                      </a:r>
                      <a:r>
                        <a:rPr lang="en-US" sz="1100">
                          <a:effectLst/>
                        </a:rPr>
                        <a:t>km）</a:t>
                      </a:r>
                    </a:p>
                  </a:txBody>
                  <a:tcPr marL="29259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0687930"/>
                  </a:ext>
                </a:extLst>
              </a:tr>
              <a:tr h="245284">
                <a:tc>
                  <a:txBody>
                    <a:bodyPr/>
                    <a:lstStyle/>
                    <a:p>
                      <a:r>
                        <a:rPr lang="zh-CN" altLang="en-US" sz="1100" b="1">
                          <a:effectLst/>
                        </a:rPr>
                        <a:t>热流值</a:t>
                      </a:r>
                      <a:endParaRPr lang="zh-CN" altLang="en-US" sz="1100">
                        <a:effectLst/>
                      </a:endParaRPr>
                    </a:p>
                  </a:txBody>
                  <a:tcPr marL="56176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>
                          <a:effectLst/>
                        </a:rPr>
                        <a:t>较低</a:t>
                      </a:r>
                    </a:p>
                  </a:txBody>
                  <a:tcPr marL="29259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>
                          <a:effectLst/>
                        </a:rPr>
                        <a:t>较高</a:t>
                      </a:r>
                    </a:p>
                  </a:txBody>
                  <a:tcPr marL="29259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150219"/>
                  </a:ext>
                </a:extLst>
              </a:tr>
              <a:tr h="316999">
                <a:tc>
                  <a:txBody>
                    <a:bodyPr/>
                    <a:lstStyle/>
                    <a:p>
                      <a:r>
                        <a:rPr lang="zh-CN" altLang="en-US" sz="1100" b="1">
                          <a:effectLst/>
                        </a:rPr>
                        <a:t>岩石圈地幔平均组分（</a:t>
                      </a:r>
                      <a:r>
                        <a:rPr lang="en-US" altLang="zh-CN" sz="1100" b="1">
                          <a:effectLst/>
                        </a:rPr>
                        <a:t>Mg#)</a:t>
                      </a:r>
                      <a:r>
                        <a:rPr lang="zh-CN" altLang="en-US" sz="1100" b="1">
                          <a:effectLst/>
                        </a:rPr>
                        <a:t>）</a:t>
                      </a:r>
                      <a:endParaRPr lang="zh-CN" altLang="en-US" sz="1100">
                        <a:effectLst/>
                      </a:endParaRPr>
                    </a:p>
                  </a:txBody>
                  <a:tcPr marL="56176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>
                          <a:effectLst/>
                        </a:rPr>
                        <a:t>克拉通型，难熔（</a:t>
                      </a:r>
                      <a:r>
                        <a:rPr lang="en-US" altLang="zh-CN" sz="1100">
                          <a:effectLst/>
                        </a:rPr>
                        <a:t>Mg# &gt;92</a:t>
                      </a:r>
                      <a:r>
                        <a:rPr lang="zh-CN" altLang="en-US" sz="1100">
                          <a:effectLst/>
                        </a:rPr>
                        <a:t>）</a:t>
                      </a:r>
                    </a:p>
                  </a:txBody>
                  <a:tcPr marL="29259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>
                          <a:effectLst/>
                        </a:rPr>
                        <a:t>大洋型，过渡型与饱满</a:t>
                      </a:r>
                      <a:r>
                        <a:rPr lang="en-US" altLang="zh-CN" sz="1100">
                          <a:effectLst/>
                        </a:rPr>
                        <a:t>(Mg &lt;92)</a:t>
                      </a:r>
                      <a:endParaRPr lang="zh-CN" altLang="en-US" sz="1100">
                        <a:effectLst/>
                      </a:endParaRPr>
                    </a:p>
                  </a:txBody>
                  <a:tcPr marL="29259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0047559"/>
                  </a:ext>
                </a:extLst>
              </a:tr>
              <a:tr h="452053">
                <a:tc>
                  <a:txBody>
                    <a:bodyPr/>
                    <a:lstStyle/>
                    <a:p>
                      <a:r>
                        <a:rPr lang="zh-CN" altLang="en-US" sz="1100" b="1">
                          <a:effectLst/>
                        </a:rPr>
                        <a:t>上地幔顶部结构</a:t>
                      </a:r>
                      <a:endParaRPr lang="zh-CN" altLang="en-US" sz="1100">
                        <a:effectLst/>
                      </a:endParaRPr>
                    </a:p>
                  </a:txBody>
                  <a:tcPr marL="56176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>
                          <a:effectLst/>
                        </a:rPr>
                        <a:t>无显著低速异常</a:t>
                      </a:r>
                    </a:p>
                  </a:txBody>
                  <a:tcPr marL="29259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>
                          <a:effectLst/>
                        </a:rPr>
                        <a:t>上地幔低速带</a:t>
                      </a:r>
                    </a:p>
                  </a:txBody>
                  <a:tcPr marL="29259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045277"/>
                  </a:ext>
                </a:extLst>
              </a:tr>
              <a:tr h="350547">
                <a:tc>
                  <a:txBody>
                    <a:bodyPr/>
                    <a:lstStyle/>
                    <a:p>
                      <a:r>
                        <a:rPr lang="zh-CN" altLang="en-US" sz="1100" b="1">
                          <a:effectLst/>
                        </a:rPr>
                        <a:t>构造活动</a:t>
                      </a:r>
                      <a:endParaRPr lang="zh-CN" altLang="en-US" sz="1100">
                        <a:effectLst/>
                      </a:endParaRPr>
                    </a:p>
                  </a:txBody>
                  <a:tcPr marL="56176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>
                          <a:effectLst/>
                        </a:rPr>
                        <a:t>挤压构造</a:t>
                      </a:r>
                    </a:p>
                  </a:txBody>
                  <a:tcPr marL="29259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>
                          <a:effectLst/>
                        </a:rPr>
                        <a:t>伸展构造</a:t>
                      </a:r>
                    </a:p>
                  </a:txBody>
                  <a:tcPr marL="29259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385084"/>
                  </a:ext>
                </a:extLst>
              </a:tr>
              <a:tr h="452053">
                <a:tc>
                  <a:txBody>
                    <a:bodyPr/>
                    <a:lstStyle/>
                    <a:p>
                      <a:r>
                        <a:rPr lang="zh-CN" altLang="en-US" sz="1100" b="1">
                          <a:effectLst/>
                        </a:rPr>
                        <a:t>地幔过渡带关联</a:t>
                      </a:r>
                      <a:endParaRPr lang="zh-CN" altLang="en-US" sz="1100">
                        <a:effectLst/>
                      </a:endParaRPr>
                    </a:p>
                  </a:txBody>
                  <a:tcPr marL="56176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>
                          <a:effectLst/>
                        </a:rPr>
                        <a:t>无直接关联</a:t>
                      </a:r>
                    </a:p>
                  </a:txBody>
                  <a:tcPr marL="29259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>
                          <a:effectLst/>
                        </a:rPr>
                        <a:t>停滞板块西边界重合</a:t>
                      </a:r>
                    </a:p>
                  </a:txBody>
                  <a:tcPr marL="29259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2299124"/>
                  </a:ext>
                </a:extLst>
              </a:tr>
              <a:tr h="350547">
                <a:tc>
                  <a:txBody>
                    <a:bodyPr/>
                    <a:lstStyle/>
                    <a:p>
                      <a:r>
                        <a:rPr lang="zh-CN" altLang="en-US" sz="1100" b="1">
                          <a:effectLst/>
                        </a:rPr>
                        <a:t>岩石圈演化</a:t>
                      </a:r>
                      <a:endParaRPr lang="zh-CN" altLang="en-US" sz="1100">
                        <a:effectLst/>
                      </a:endParaRPr>
                    </a:p>
                  </a:txBody>
                  <a:tcPr marL="56176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>
                          <a:effectLst/>
                        </a:rPr>
                        <a:t>保存古老克拉通属性</a:t>
                      </a:r>
                    </a:p>
                  </a:txBody>
                  <a:tcPr marL="29259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>
                          <a:effectLst/>
                        </a:rPr>
                        <a:t>强烈改造</a:t>
                      </a:r>
                    </a:p>
                  </a:txBody>
                  <a:tcPr marL="29259" marR="29259" marT="29259" marB="29259" anchor="ctr">
                    <a:lnL>
                      <a:noFill/>
                    </a:lnL>
                    <a:lnR>
                      <a:noFill/>
                    </a:lnR>
                    <a:lnT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643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015162"/>
                  </a:ext>
                </a:extLst>
              </a:tr>
            </a:tbl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81037E32-2BCB-4933-8738-A2AE528F2082}"/>
              </a:ext>
            </a:extLst>
          </p:cNvPr>
          <p:cNvSpPr txBox="1"/>
          <p:nvPr/>
        </p:nvSpPr>
        <p:spPr>
          <a:xfrm>
            <a:off x="6822284" y="1133145"/>
            <a:ext cx="3880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南北重力梯度带两侧区域的差异特征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74B48B6-308A-457B-9DC1-F9178DA21B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050"/>
          <a:stretch/>
        </p:blipFill>
        <p:spPr>
          <a:xfrm>
            <a:off x="1489629" y="910355"/>
            <a:ext cx="4043329" cy="57600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67A74BE-A2F5-4C5F-9840-019F0B66328E}"/>
              </a:ext>
            </a:extLst>
          </p:cNvPr>
          <p:cNvSpPr txBox="1"/>
          <p:nvPr/>
        </p:nvSpPr>
        <p:spPr>
          <a:xfrm>
            <a:off x="3880798" y="221247"/>
            <a:ext cx="5534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第二问：南北重力梯度带如何形成？</a:t>
            </a:r>
          </a:p>
        </p:txBody>
      </p:sp>
    </p:spTree>
    <p:extLst>
      <p:ext uri="{BB962C8B-B14F-4D97-AF65-F5344CB8AC3E}">
        <p14:creationId xmlns:p14="http://schemas.microsoft.com/office/powerpoint/2010/main" val="1661289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3C912C2-F8D9-44E7-99D3-AA510138BA4D}"/>
              </a:ext>
            </a:extLst>
          </p:cNvPr>
          <p:cNvSpPr txBox="1"/>
          <p:nvPr/>
        </p:nvSpPr>
        <p:spPr>
          <a:xfrm>
            <a:off x="3787740" y="221247"/>
            <a:ext cx="5534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第二问：南北重力梯度带如何形成？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CA5B1F7-98FA-4920-AA32-A13122BE18BA}"/>
              </a:ext>
            </a:extLst>
          </p:cNvPr>
          <p:cNvSpPr txBox="1"/>
          <p:nvPr/>
        </p:nvSpPr>
        <p:spPr>
          <a:xfrm>
            <a:off x="768745" y="6150817"/>
            <a:ext cx="10776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prstClr val="black"/>
                </a:solidFill>
              </a:rPr>
              <a:t>问题：方式：板片还“剩”多少水？ </a:t>
            </a:r>
            <a:r>
              <a:rPr lang="zh-CN" altLang="en-US"/>
              <a:t>拆沉</a:t>
            </a:r>
            <a:r>
              <a:rPr lang="en-US" altLang="zh-CN"/>
              <a:t>VS</a:t>
            </a:r>
            <a:r>
              <a:rPr lang="zh-CN" altLang="en-US"/>
              <a:t>其他，刻舟求剑？ 先存构造薄弱带（造山带，断裂带，</a:t>
            </a:r>
            <a:r>
              <a:rPr lang="en-US" altLang="zh-CN"/>
              <a:t>MLD</a:t>
            </a:r>
            <a:r>
              <a:rPr lang="zh-CN" altLang="en-US"/>
              <a:t>）？</a:t>
            </a:r>
            <a:endParaRPr lang="en-US" altLang="zh-CN"/>
          </a:p>
          <a:p>
            <a:r>
              <a:rPr lang="zh-CN" altLang="en-US">
                <a:solidFill>
                  <a:prstClr val="black"/>
                </a:solidFill>
              </a:rPr>
              <a:t>           时间：快速形成</a:t>
            </a:r>
            <a:r>
              <a:rPr lang="en-US" altLang="zh-CN">
                <a:solidFill>
                  <a:prstClr val="black"/>
                </a:solidFill>
              </a:rPr>
              <a:t>VS</a:t>
            </a:r>
            <a:r>
              <a:rPr lang="zh-CN" altLang="en-US">
                <a:solidFill>
                  <a:prstClr val="black"/>
                </a:solidFill>
              </a:rPr>
              <a:t>渐变形成？现今太平洋板块后撤？</a:t>
            </a:r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BC6C833-24E3-49CE-B24F-B59F65B83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6818" y="2917167"/>
            <a:ext cx="4790509" cy="3240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E1C06C5-FF4F-41F5-B33B-EA3EF100F208}"/>
              </a:ext>
            </a:extLst>
          </p:cNvPr>
          <p:cNvSpPr txBox="1"/>
          <p:nvPr/>
        </p:nvSpPr>
        <p:spPr>
          <a:xfrm>
            <a:off x="9986236" y="3287369"/>
            <a:ext cx="20533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其中一种机制：停滞在地幔过渡带的古太平洋（</a:t>
            </a:r>
            <a:r>
              <a:rPr lang="zh-CN" altLang="en-US">
                <a:solidFill>
                  <a:srgbClr val="FF0000"/>
                </a:solidFill>
              </a:rPr>
              <a:t>时间</a:t>
            </a:r>
            <a:r>
              <a:rPr lang="zh-CN" altLang="en-US"/>
              <a:t>）板块脱水，降低软流圈密度和粘度，诱导下部岩石圈地幔拆沉，引起岩石圈</a:t>
            </a:r>
            <a:r>
              <a:rPr lang="zh-CN" altLang="en-US">
                <a:solidFill>
                  <a:prstClr val="black"/>
                </a:solidFill>
              </a:rPr>
              <a:t>伸展和</a:t>
            </a:r>
            <a:r>
              <a:rPr lang="zh-CN" altLang="en-US"/>
              <a:t>减薄（</a:t>
            </a:r>
            <a:r>
              <a:rPr lang="zh-CN" altLang="en-US">
                <a:solidFill>
                  <a:srgbClr val="FF0000"/>
                </a:solidFill>
              </a:rPr>
              <a:t>方式</a:t>
            </a:r>
            <a:r>
              <a:rPr lang="zh-CN" altLang="en-US"/>
              <a:t>）。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96A87B-EA2A-4972-BAD2-B8EA49655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190" y="750817"/>
            <a:ext cx="4068862" cy="5400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56A66F7-7226-44D0-8918-3CFF88B2CC7C}"/>
              </a:ext>
            </a:extLst>
          </p:cNvPr>
          <p:cNvSpPr txBox="1"/>
          <p:nvPr/>
        </p:nvSpPr>
        <p:spPr>
          <a:xfrm>
            <a:off x="203315" y="2712153"/>
            <a:ext cx="11652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共识：开始形成于</a:t>
            </a:r>
            <a:r>
              <a:rPr lang="zh-CN" altLang="en-US">
                <a:solidFill>
                  <a:srgbClr val="FF0000"/>
                </a:solidFill>
              </a:rPr>
              <a:t>早白垩世</a:t>
            </a:r>
            <a:r>
              <a:rPr lang="zh-CN" altLang="en-US"/>
              <a:t>，与</a:t>
            </a:r>
            <a:r>
              <a:rPr lang="zh-CN" altLang="en-US">
                <a:solidFill>
                  <a:srgbClr val="FF0000"/>
                </a:solidFill>
              </a:rPr>
              <a:t>古太平洋</a:t>
            </a:r>
            <a:r>
              <a:rPr lang="zh-CN" altLang="en-US"/>
              <a:t>俯冲后撤形成的大地幔楔背景相关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DF14A1D-E2E0-448C-B867-4378E584CB71}"/>
              </a:ext>
            </a:extLst>
          </p:cNvPr>
          <p:cNvSpPr/>
          <p:nvPr/>
        </p:nvSpPr>
        <p:spPr>
          <a:xfrm>
            <a:off x="263201" y="2336732"/>
            <a:ext cx="10454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>
                <a:solidFill>
                  <a:prstClr val="black"/>
                </a:solidFill>
              </a:rPr>
              <a:t>Xu, 2007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85A1A12-020C-474B-B448-A0F8727FB2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7966" y="978105"/>
            <a:ext cx="2567422" cy="1800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1D4E925-908E-418D-9115-13A088F2B9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5388" y="1256732"/>
            <a:ext cx="3370052" cy="1080000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76B05144-9045-48CB-8124-D7F819B44A73}"/>
              </a:ext>
            </a:extLst>
          </p:cNvPr>
          <p:cNvSpPr/>
          <p:nvPr/>
        </p:nvSpPr>
        <p:spPr>
          <a:xfrm>
            <a:off x="8512704" y="2426729"/>
            <a:ext cx="2935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>
                <a:solidFill>
                  <a:prstClr val="black"/>
                </a:solidFill>
              </a:rPr>
              <a:t>Huang and Zhao, 2006, JGR</a:t>
            </a:r>
          </a:p>
        </p:txBody>
      </p:sp>
    </p:spTree>
    <p:extLst>
      <p:ext uri="{BB962C8B-B14F-4D97-AF65-F5344CB8AC3E}">
        <p14:creationId xmlns:p14="http://schemas.microsoft.com/office/powerpoint/2010/main" val="2663830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6BBFE55-D237-4965-B1F0-FCAAFE19C8FB}"/>
              </a:ext>
            </a:extLst>
          </p:cNvPr>
          <p:cNvSpPr txBox="1"/>
          <p:nvPr/>
        </p:nvSpPr>
        <p:spPr>
          <a:xfrm>
            <a:off x="2104604" y="221247"/>
            <a:ext cx="7694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第三问：印度板块在青藏高原下的北向延伸范围？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181DEF0-6606-419C-A7A5-AF3A4992F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90" y="1696960"/>
            <a:ext cx="4964537" cy="2160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95414A8-7B67-43D7-BED2-DD189E7E9394}"/>
              </a:ext>
            </a:extLst>
          </p:cNvPr>
          <p:cNvSpPr txBox="1"/>
          <p:nvPr/>
        </p:nvSpPr>
        <p:spPr>
          <a:xfrm>
            <a:off x="1587884" y="1297217"/>
            <a:ext cx="9530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青藏高原</a:t>
            </a:r>
            <a:r>
              <a:rPr lang="zh-CN" altLang="en-US">
                <a:solidFill>
                  <a:srgbClr val="FF0000"/>
                </a:solidFill>
              </a:rPr>
              <a:t>现今</a:t>
            </a:r>
            <a:r>
              <a:rPr lang="zh-CN" altLang="en-US"/>
              <a:t>构造格架：藏南印度板片撕裂，藏北大范围低速，可能与拆沉岩石圈拆沉有关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ED63CDB-FD68-49C2-A545-499CF5DE4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39" y="3915281"/>
            <a:ext cx="4176174" cy="28800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707C1BA4-CE9E-4DB5-A61E-955F2BE16D63}"/>
              </a:ext>
            </a:extLst>
          </p:cNvPr>
          <p:cNvSpPr/>
          <p:nvPr/>
        </p:nvSpPr>
        <p:spPr>
          <a:xfrm>
            <a:off x="329177" y="3545949"/>
            <a:ext cx="21483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prstClr val="black"/>
                </a:solidFill>
              </a:rPr>
              <a:t>(Li et al., 2024, NSR)</a:t>
            </a:r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7A67D34-A34C-4FB7-AF21-A79D5F9F6414}"/>
              </a:ext>
            </a:extLst>
          </p:cNvPr>
          <p:cNvSpPr/>
          <p:nvPr/>
        </p:nvSpPr>
        <p:spPr>
          <a:xfrm>
            <a:off x="621277" y="6314941"/>
            <a:ext cx="2571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prstClr val="black"/>
                </a:solidFill>
              </a:rPr>
              <a:t>(Ding et al., 2022, NREE)</a:t>
            </a:r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F97DF57B-3425-4E57-9FD3-03D2B2BF48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3843" y="1604503"/>
            <a:ext cx="3341819" cy="2520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6DB5C9E-ED96-4130-8993-7A844FBC31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8425" y="4422775"/>
            <a:ext cx="3943742" cy="21600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3811BC57-D2B3-4AC7-BFCE-36843F87FB25}"/>
              </a:ext>
            </a:extLst>
          </p:cNvPr>
          <p:cNvSpPr/>
          <p:nvPr/>
        </p:nvSpPr>
        <p:spPr>
          <a:xfrm>
            <a:off x="9318347" y="4124503"/>
            <a:ext cx="2765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prstClr val="black"/>
                </a:solidFill>
              </a:rPr>
              <a:t>(Li and Song, 2018, PNAS)</a:t>
            </a:r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D74D429-5103-4886-AACC-469C206FB38C}"/>
              </a:ext>
            </a:extLst>
          </p:cNvPr>
          <p:cNvSpPr txBox="1"/>
          <p:nvPr/>
        </p:nvSpPr>
        <p:spPr>
          <a:xfrm>
            <a:off x="5391342" y="814279"/>
            <a:ext cx="1409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一些共识</a:t>
            </a:r>
          </a:p>
        </p:txBody>
      </p:sp>
    </p:spTree>
    <p:extLst>
      <p:ext uri="{BB962C8B-B14F-4D97-AF65-F5344CB8AC3E}">
        <p14:creationId xmlns:p14="http://schemas.microsoft.com/office/powerpoint/2010/main" val="3946142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7B87453-F81A-425A-85A4-0A7DE216F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044" y="1259475"/>
            <a:ext cx="6150309" cy="4680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A72D74B-A1EA-42C1-968B-32AE1C8E1B56}"/>
              </a:ext>
            </a:extLst>
          </p:cNvPr>
          <p:cNvSpPr txBox="1"/>
          <p:nvPr/>
        </p:nvSpPr>
        <p:spPr>
          <a:xfrm>
            <a:off x="2104604" y="221247"/>
            <a:ext cx="7694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第三问：印度板块在青藏高原下的北向延伸范围？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B05905C-92DB-4A60-96EC-A5D1D6AFE3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683" y="958080"/>
            <a:ext cx="3574338" cy="324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C148D2C-43F3-49AD-AE95-3BC4549ABB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78" y="4311680"/>
            <a:ext cx="5704616" cy="2160000"/>
          </a:xfrm>
          <a:prstGeom prst="rect">
            <a:avLst/>
          </a:prstGeom>
        </p:spPr>
      </p:pic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AE214923-3890-4322-9C76-DE180EF0A1A1}"/>
              </a:ext>
            </a:extLst>
          </p:cNvPr>
          <p:cNvCxnSpPr/>
          <p:nvPr/>
        </p:nvCxnSpPr>
        <p:spPr>
          <a:xfrm>
            <a:off x="3500434" y="3429000"/>
            <a:ext cx="485775" cy="1309688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D27CF5EA-51C3-4145-8E61-2B245080EAC9}"/>
              </a:ext>
            </a:extLst>
          </p:cNvPr>
          <p:cNvCxnSpPr>
            <a:cxnSpLocks/>
          </p:cNvCxnSpPr>
          <p:nvPr/>
        </p:nvCxnSpPr>
        <p:spPr>
          <a:xfrm>
            <a:off x="2543964" y="3102005"/>
            <a:ext cx="103983" cy="138427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3C7057FC-6029-40BE-B7AC-FB119D685C83}"/>
              </a:ext>
            </a:extLst>
          </p:cNvPr>
          <p:cNvCxnSpPr>
            <a:cxnSpLocks/>
          </p:cNvCxnSpPr>
          <p:nvPr/>
        </p:nvCxnSpPr>
        <p:spPr>
          <a:xfrm flipH="1">
            <a:off x="1325271" y="3052763"/>
            <a:ext cx="630881" cy="1433512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8D066777-344E-48EA-A13D-35232FB7A251}"/>
              </a:ext>
            </a:extLst>
          </p:cNvPr>
          <p:cNvSpPr/>
          <p:nvPr/>
        </p:nvSpPr>
        <p:spPr>
          <a:xfrm>
            <a:off x="184343" y="6333679"/>
            <a:ext cx="2124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>
                <a:solidFill>
                  <a:prstClr val="black"/>
                </a:solidFill>
              </a:rPr>
              <a:t>Li et al.,  2008, EPSL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F9CEF75-3D99-497C-8E73-E3AAFF9C8821}"/>
              </a:ext>
            </a:extLst>
          </p:cNvPr>
          <p:cNvSpPr/>
          <p:nvPr/>
        </p:nvSpPr>
        <p:spPr>
          <a:xfrm>
            <a:off x="8147246" y="6149013"/>
            <a:ext cx="2374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>
                <a:solidFill>
                  <a:prstClr val="black"/>
                </a:solidFill>
              </a:rPr>
              <a:t>Ma et al.,  2025, PNAS</a:t>
            </a:r>
          </a:p>
        </p:txBody>
      </p:sp>
    </p:spTree>
    <p:extLst>
      <p:ext uri="{BB962C8B-B14F-4D97-AF65-F5344CB8AC3E}">
        <p14:creationId xmlns:p14="http://schemas.microsoft.com/office/powerpoint/2010/main" val="572842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AA2C9298-0ADA-4862-A9A2-EEC5F9E4B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722" y="1528762"/>
            <a:ext cx="4619789" cy="4680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913A96B-3A3F-4C60-9CB8-876D5F4C0385}"/>
              </a:ext>
            </a:extLst>
          </p:cNvPr>
          <p:cNvSpPr txBox="1"/>
          <p:nvPr/>
        </p:nvSpPr>
        <p:spPr>
          <a:xfrm>
            <a:off x="2104604" y="221247"/>
            <a:ext cx="7694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第三问：印度板块在青藏高原下的北向延伸范围？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DE2E8AF-56D7-421C-8014-4B84DBE665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7739" y="919162"/>
            <a:ext cx="6756127" cy="5400000"/>
          </a:xfrm>
          <a:prstGeom prst="rect">
            <a:avLst/>
          </a:prstGeom>
        </p:spPr>
      </p:pic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96EACD3B-F537-4552-A7FE-A09A9D0E300F}"/>
              </a:ext>
            </a:extLst>
          </p:cNvPr>
          <p:cNvCxnSpPr>
            <a:cxnSpLocks/>
          </p:cNvCxnSpPr>
          <p:nvPr/>
        </p:nvCxnSpPr>
        <p:spPr>
          <a:xfrm flipH="1">
            <a:off x="4873190" y="2382976"/>
            <a:ext cx="3135963" cy="126862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128296FD-83C9-41EC-88D0-B71B39617CF0}"/>
              </a:ext>
            </a:extLst>
          </p:cNvPr>
          <p:cNvSpPr txBox="1"/>
          <p:nvPr/>
        </p:nvSpPr>
        <p:spPr>
          <a:xfrm>
            <a:off x="612998" y="1159430"/>
            <a:ext cx="4505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11Ma</a:t>
            </a:r>
            <a:r>
              <a:rPr lang="zh-CN" altLang="en-US"/>
              <a:t>超钾质岩石极低的</a:t>
            </a:r>
            <a:r>
              <a:rPr lang="en-US" altLang="zh-CN"/>
              <a:t>Pb-Nd</a:t>
            </a:r>
            <a:r>
              <a:rPr lang="zh-CN" altLang="en-US"/>
              <a:t>同位素组成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7B9617C-7996-46DB-B22B-DFA0BD12C80E}"/>
              </a:ext>
            </a:extLst>
          </p:cNvPr>
          <p:cNvSpPr txBox="1"/>
          <p:nvPr/>
        </p:nvSpPr>
        <p:spPr>
          <a:xfrm>
            <a:off x="19861" y="6245061"/>
            <a:ext cx="5510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源区</a:t>
            </a:r>
            <a:r>
              <a:rPr lang="en-US" altLang="zh-CN"/>
              <a:t>:</a:t>
            </a:r>
            <a:r>
              <a:rPr lang="zh-CN" altLang="en-US"/>
              <a:t>古老封闭（</a:t>
            </a:r>
            <a:r>
              <a:rPr lang="en-US" altLang="zh-CN"/>
              <a:t>&gt;27 </a:t>
            </a:r>
            <a:r>
              <a:rPr lang="zh-CN" altLang="en-US"/>
              <a:t>亿年）的交代克拉通岩石圈地幔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02667E4-040A-42AF-9783-D002BB21B32A}"/>
              </a:ext>
            </a:extLst>
          </p:cNvPr>
          <p:cNvSpPr/>
          <p:nvPr/>
        </p:nvSpPr>
        <p:spPr>
          <a:xfrm>
            <a:off x="6427984" y="6267421"/>
            <a:ext cx="29161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>
                <a:solidFill>
                  <a:prstClr val="black"/>
                </a:solidFill>
              </a:rPr>
              <a:t>Wang et al.,  2025, Geology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18B6D0A3-9063-4698-9F95-A2FEFC6694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0561" y="1008069"/>
            <a:ext cx="5537394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385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5F2D8DB-4EA5-4229-B63C-96C3D38135BE}"/>
              </a:ext>
            </a:extLst>
          </p:cNvPr>
          <p:cNvSpPr txBox="1"/>
          <p:nvPr/>
        </p:nvSpPr>
        <p:spPr>
          <a:xfrm>
            <a:off x="2385591" y="221247"/>
            <a:ext cx="7888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第四问：青藏高原</a:t>
            </a:r>
            <a:r>
              <a:rPr lang="zh-CN" altLang="en-US" sz="2800">
                <a:solidFill>
                  <a:prstClr val="black"/>
                </a:solidFill>
              </a:rPr>
              <a:t>扩张</a:t>
            </a:r>
            <a:r>
              <a:rPr lang="zh-CN" altLang="en-US" sz="2800"/>
              <a:t>到周边的亚洲大陆板块？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B4A7221-9F7A-4AC4-B2A5-38EAF6D60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4008" y="1586289"/>
            <a:ext cx="6635923" cy="4320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5571A53C-D9C4-44FD-9F35-D7682891BA3C}"/>
              </a:ext>
            </a:extLst>
          </p:cNvPr>
          <p:cNvSpPr txBox="1"/>
          <p:nvPr/>
        </p:nvSpPr>
        <p:spPr>
          <a:xfrm>
            <a:off x="660400" y="1806212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  几种典型的青藏高原隆升模型</a:t>
            </a:r>
            <a:endParaRPr lang="en-US" altLang="zh-CN"/>
          </a:p>
          <a:p>
            <a:r>
              <a:rPr lang="zh-CN" altLang="en-US"/>
              <a:t>（梁晓峰等，</a:t>
            </a:r>
            <a:r>
              <a:rPr lang="en-US" altLang="zh-CN"/>
              <a:t>2023</a:t>
            </a:r>
            <a:r>
              <a:rPr lang="zh-CN" altLang="en-US"/>
              <a:t>，中国科学）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EFCCBE4-CEBE-466C-B342-C75B4B7A582F}"/>
              </a:ext>
            </a:extLst>
          </p:cNvPr>
          <p:cNvSpPr txBox="1"/>
          <p:nvPr/>
        </p:nvSpPr>
        <p:spPr>
          <a:xfrm>
            <a:off x="6160420" y="980712"/>
            <a:ext cx="540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差异隆升模型：两山夹一盆</a:t>
            </a:r>
            <a:r>
              <a:rPr lang="en-US" altLang="zh-CN"/>
              <a:t>(Ding et al., 2022, NREE)</a:t>
            </a:r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A8F83636-DDC4-4572-938E-B817988FE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441839"/>
            <a:ext cx="5227717" cy="2700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AAD47CE-2B89-4A8D-9E19-44ED030BEA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7166" y="1510089"/>
            <a:ext cx="8941902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45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CA1FF21-7B0A-42E8-8F0F-66477781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351"/>
          <a:stretch/>
        </p:blipFill>
        <p:spPr>
          <a:xfrm>
            <a:off x="1063175" y="4214674"/>
            <a:ext cx="3013059" cy="21600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0F9261B7-B52B-4A6F-8C6D-1A5119A2B598}"/>
              </a:ext>
            </a:extLst>
          </p:cNvPr>
          <p:cNvSpPr/>
          <p:nvPr/>
        </p:nvSpPr>
        <p:spPr>
          <a:xfrm>
            <a:off x="389469" y="6483321"/>
            <a:ext cx="45448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>
                <a:solidFill>
                  <a:prstClr val="black"/>
                </a:solidFill>
              </a:rPr>
              <a:t>Taken from Peter Molnar's PPT presentation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9A20330-EBEA-450D-B547-EAE231C33757}"/>
              </a:ext>
            </a:extLst>
          </p:cNvPr>
          <p:cNvSpPr txBox="1"/>
          <p:nvPr/>
        </p:nvSpPr>
        <p:spPr>
          <a:xfrm>
            <a:off x="2023640" y="221247"/>
            <a:ext cx="8611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第四问：青藏高原已经扩张到周边的亚洲大陆板块？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8F10A78-408F-437E-9076-04982D79260C}"/>
              </a:ext>
            </a:extLst>
          </p:cNvPr>
          <p:cNvSpPr/>
          <p:nvPr/>
        </p:nvSpPr>
        <p:spPr>
          <a:xfrm>
            <a:off x="5221156" y="84309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>
                <a:solidFill>
                  <a:prstClr val="black"/>
                </a:solidFill>
              </a:rPr>
              <a:t>什么时候</a:t>
            </a:r>
            <a:endParaRPr lang="en-US" altLang="zh-CN">
              <a:solidFill>
                <a:prstClr val="black"/>
              </a:solidFill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EAC8404-6B70-4E2B-8DE2-7BE8DDCF9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7820" y="1905034"/>
            <a:ext cx="3663137" cy="2520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291DDC4-3FA4-4F06-B05D-27A21562B5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7982" y="1806405"/>
            <a:ext cx="3006038" cy="2520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7EB5A61D-9EBD-4EE2-BCFE-A7B5A80A3A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6630" y="4587716"/>
            <a:ext cx="4782380" cy="18000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7299BDCA-1004-47F2-90C9-148733EEE35C}"/>
              </a:ext>
            </a:extLst>
          </p:cNvPr>
          <p:cNvSpPr/>
          <p:nvPr/>
        </p:nvSpPr>
        <p:spPr>
          <a:xfrm>
            <a:off x="9350404" y="1226260"/>
            <a:ext cx="10230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>
                <a:solidFill>
                  <a:prstClr val="black"/>
                </a:solidFill>
              </a:rPr>
              <a:t>~ 50 Ma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7F48999-78C2-4430-AF4C-321D10CB3D3A}"/>
              </a:ext>
            </a:extLst>
          </p:cNvPr>
          <p:cNvSpPr/>
          <p:nvPr/>
        </p:nvSpPr>
        <p:spPr>
          <a:xfrm>
            <a:off x="2201684" y="1182004"/>
            <a:ext cx="10230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>
                <a:solidFill>
                  <a:prstClr val="black"/>
                </a:solidFill>
              </a:rPr>
              <a:t>&lt; 15 Ma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FE59CCB-B9E2-4E2F-BDA1-8BAAA25B38BE}"/>
              </a:ext>
            </a:extLst>
          </p:cNvPr>
          <p:cNvSpPr/>
          <p:nvPr/>
        </p:nvSpPr>
        <p:spPr>
          <a:xfrm>
            <a:off x="7229504" y="1378660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>
                <a:solidFill>
                  <a:prstClr val="black"/>
                </a:solidFill>
              </a:rPr>
              <a:t>Clark et al., 2010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B618BFF3-465E-42CB-831A-66241A8A8E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175" y="1563326"/>
            <a:ext cx="3197419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012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5F2D8DB-4EA5-4229-B63C-96C3D38135BE}"/>
              </a:ext>
            </a:extLst>
          </p:cNvPr>
          <p:cNvSpPr txBox="1"/>
          <p:nvPr/>
        </p:nvSpPr>
        <p:spPr>
          <a:xfrm>
            <a:off x="2023640" y="221247"/>
            <a:ext cx="8611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第四问：青藏高原</a:t>
            </a:r>
            <a:r>
              <a:rPr lang="zh-CN" altLang="en-US" sz="2800">
                <a:solidFill>
                  <a:prstClr val="black"/>
                </a:solidFill>
              </a:rPr>
              <a:t>已经扩张到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周边的亚洲大陆板块？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F6B15E87-5B3F-40F9-BC9E-615ED48192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208" y="1519053"/>
            <a:ext cx="3598559" cy="2880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C41FA23-ACFE-4EB9-B7F5-F06FF20F5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162" y="4496933"/>
            <a:ext cx="4354652" cy="21600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2148D4BC-387A-4F02-A236-7CA3073BE470}"/>
              </a:ext>
            </a:extLst>
          </p:cNvPr>
          <p:cNvSpPr/>
          <p:nvPr/>
        </p:nvSpPr>
        <p:spPr>
          <a:xfrm>
            <a:off x="1622858" y="1051842"/>
            <a:ext cx="23936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>
                <a:solidFill>
                  <a:prstClr val="black"/>
                </a:solidFill>
              </a:rPr>
              <a:t>Shen et al., 2020, EPSL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A49B7E5D-A60E-4C2C-B688-A8A71583F0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7050" y="1371255"/>
            <a:ext cx="2141950" cy="21600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A6ADD6CB-8BA4-40F0-8E84-B904572DD2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7406" y="1415050"/>
            <a:ext cx="3380870" cy="21600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3A9B583-7B57-4CC0-A42D-F024DC9C9F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7050" y="3840543"/>
            <a:ext cx="4917501" cy="2880000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3C2E9222-8AE8-436B-8F1C-593F16AFD622}"/>
              </a:ext>
            </a:extLst>
          </p:cNvPr>
          <p:cNvSpPr/>
          <p:nvPr/>
        </p:nvSpPr>
        <p:spPr>
          <a:xfrm>
            <a:off x="7411639" y="1053874"/>
            <a:ext cx="21483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>
                <a:solidFill>
                  <a:prstClr val="black"/>
                </a:solidFill>
              </a:rPr>
              <a:t>Ye et al., 2015, EPSL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219066E-E4E9-4B1B-989E-E74E0AEEB470}"/>
              </a:ext>
            </a:extLst>
          </p:cNvPr>
          <p:cNvSpPr/>
          <p:nvPr/>
        </p:nvSpPr>
        <p:spPr>
          <a:xfrm>
            <a:off x="5524163" y="768317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>
                <a:solidFill>
                  <a:prstClr val="black"/>
                </a:solidFill>
              </a:rPr>
              <a:t>亚洲岩石圈有没有俯冲？</a:t>
            </a:r>
            <a:endParaRPr lang="en-US" altLang="zh-C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599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08253942-388E-4576-B1AB-BB57FE05C64F}"/>
              </a:ext>
            </a:extLst>
          </p:cNvPr>
          <p:cNvSpPr txBox="1"/>
          <p:nvPr/>
        </p:nvSpPr>
        <p:spPr>
          <a:xfrm>
            <a:off x="3438168" y="221247"/>
            <a:ext cx="6613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第</a:t>
            </a:r>
            <a:r>
              <a:rPr lang="zh-CN" altLang="en-US" sz="280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五</a:t>
            </a:r>
            <a:r>
              <a:rPr lang="zh-CN" altLang="en-US" sz="2800">
                <a:solidFill>
                  <a:prstClr val="black"/>
                </a:solidFill>
              </a:rPr>
              <a:t>问：天山新生代陆内造山的驱动机制？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9E8030-31C4-4953-A114-A0F59109A976}"/>
              </a:ext>
            </a:extLst>
          </p:cNvPr>
          <p:cNvSpPr txBox="1"/>
          <p:nvPr/>
        </p:nvSpPr>
        <p:spPr>
          <a:xfrm>
            <a:off x="3949700" y="848009"/>
            <a:ext cx="5441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应变优先集中于继承性构造薄弱带，使得构造再活化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E1B2FE1-AF3F-4196-97A8-ED69E039E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450" y="3584201"/>
            <a:ext cx="5074573" cy="2880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662BBF3-A242-4E31-BD85-8EAFFB4B6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4010" y="2049991"/>
            <a:ext cx="6389540" cy="396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7C6F293-F411-436A-AFC1-36D1C77ACF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301" y="1320883"/>
            <a:ext cx="2095340" cy="21600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0CACAE18-4AC4-4501-91FE-72DE6599455E}"/>
              </a:ext>
            </a:extLst>
          </p:cNvPr>
          <p:cNvSpPr/>
          <p:nvPr/>
        </p:nvSpPr>
        <p:spPr>
          <a:xfrm>
            <a:off x="3784337" y="2216105"/>
            <a:ext cx="1904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>
                <a:solidFill>
                  <a:prstClr val="black"/>
                </a:solidFill>
              </a:rPr>
              <a:t>Li et al., 2022, NC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FAF5073F-456D-4240-81DA-BF8D1BC290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5736" y="884201"/>
            <a:ext cx="7200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09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08253942-388E-4576-B1AB-BB57FE05C64F}"/>
              </a:ext>
            </a:extLst>
          </p:cNvPr>
          <p:cNvSpPr txBox="1"/>
          <p:nvPr/>
        </p:nvSpPr>
        <p:spPr>
          <a:xfrm>
            <a:off x="3438168" y="221247"/>
            <a:ext cx="6613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第五问：天山新生代陆内造山的驱动机制？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9E8030-31C4-4953-A114-A0F59109A976}"/>
              </a:ext>
            </a:extLst>
          </p:cNvPr>
          <p:cNvSpPr txBox="1"/>
          <p:nvPr/>
        </p:nvSpPr>
        <p:spPr>
          <a:xfrm>
            <a:off x="5251450" y="848009"/>
            <a:ext cx="2715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再活化的时间是一个问题？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CACAE18-4AC4-4501-91FE-72DE6599455E}"/>
              </a:ext>
            </a:extLst>
          </p:cNvPr>
          <p:cNvSpPr/>
          <p:nvPr/>
        </p:nvSpPr>
        <p:spPr>
          <a:xfrm>
            <a:off x="9149157" y="2278204"/>
            <a:ext cx="9605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&gt;30 Ma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0DF62FE-A3E9-44AA-BC65-D25F904E05CF}"/>
              </a:ext>
            </a:extLst>
          </p:cNvPr>
          <p:cNvSpPr txBox="1"/>
          <p:nvPr/>
        </p:nvSpPr>
        <p:spPr>
          <a:xfrm>
            <a:off x="374641" y="1756472"/>
            <a:ext cx="6496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低温热年代学：裂变径迹</a:t>
            </a:r>
            <a:r>
              <a:rPr lang="zh-CN" altLang="en-US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法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，</a:t>
            </a:r>
            <a:r>
              <a:rPr kumimoji="0" lang="en-US" altLang="zh-CN" sz="18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40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Ar-</a:t>
            </a:r>
            <a:r>
              <a:rPr kumimoji="0" lang="en-US" altLang="zh-CN" sz="18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39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Ar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定年法，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U-Th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（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He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）等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D74AEB4-3406-4FD9-95B2-BDC350038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318" y="2597150"/>
            <a:ext cx="2991740" cy="3600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B8876BA-5D45-44BF-83A1-FA84D0159A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2666" y="2762333"/>
            <a:ext cx="2843342" cy="3600000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9018C04C-38C0-4937-8F32-6DA042A834D5}"/>
              </a:ext>
            </a:extLst>
          </p:cNvPr>
          <p:cNvSpPr/>
          <p:nvPr/>
        </p:nvSpPr>
        <p:spPr>
          <a:xfrm>
            <a:off x="2957908" y="2283108"/>
            <a:ext cx="9605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~20 Ma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0389629-1767-4F3C-B0E0-96EEFF676527}"/>
              </a:ext>
            </a:extLst>
          </p:cNvPr>
          <p:cNvSpPr txBox="1"/>
          <p:nvPr/>
        </p:nvSpPr>
        <p:spPr>
          <a:xfrm>
            <a:off x="7426801" y="1756472"/>
            <a:ext cx="4161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>
                <a:solidFill>
                  <a:prstClr val="black"/>
                </a:solidFill>
              </a:rPr>
              <a:t>塔里木盆地北缘沉积记录显示早期隆升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8D8D1A71-0F11-4CDE-90F9-ECBB8D0C8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8072" y="2647536"/>
            <a:ext cx="2990769" cy="3600000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2320E9A3-143F-4C3E-8C49-A5DF30E89140}"/>
              </a:ext>
            </a:extLst>
          </p:cNvPr>
          <p:cNvSpPr/>
          <p:nvPr/>
        </p:nvSpPr>
        <p:spPr>
          <a:xfrm>
            <a:off x="2332896" y="1336133"/>
            <a:ext cx="3171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>
                <a:solidFill>
                  <a:prstClr val="black"/>
                </a:solidFill>
              </a:rPr>
              <a:t>(Hendrix et al., 1994,</a:t>
            </a:r>
            <a:r>
              <a:rPr lang="zh-CN" altLang="en-US">
                <a:solidFill>
                  <a:prstClr val="black"/>
                </a:solidFill>
              </a:rPr>
              <a:t> </a:t>
            </a:r>
            <a:r>
              <a:rPr lang="en-US" altLang="zh-CN">
                <a:solidFill>
                  <a:prstClr val="black"/>
                </a:solidFill>
              </a:rPr>
              <a:t>Geology)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B27BF41-0B6D-4B87-B27C-C638EA63CD44}"/>
              </a:ext>
            </a:extLst>
          </p:cNvPr>
          <p:cNvSpPr/>
          <p:nvPr/>
        </p:nvSpPr>
        <p:spPr>
          <a:xfrm>
            <a:off x="7677925" y="1336133"/>
            <a:ext cx="32480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>
                <a:solidFill>
                  <a:prstClr val="black"/>
                </a:solidFill>
              </a:rPr>
              <a:t>(Yang and Liu, 2002,</a:t>
            </a:r>
            <a:r>
              <a:rPr lang="zh-CN" altLang="en-US">
                <a:solidFill>
                  <a:prstClr val="black"/>
                </a:solidFill>
              </a:rPr>
              <a:t> </a:t>
            </a:r>
            <a:r>
              <a:rPr lang="en-US" altLang="zh-CN">
                <a:solidFill>
                  <a:prstClr val="black"/>
                </a:solidFill>
              </a:rPr>
              <a:t>Tectonics)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51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F26B87D-8A28-4F57-A3C1-A339263F01B9}"/>
              </a:ext>
            </a:extLst>
          </p:cNvPr>
          <p:cNvSpPr txBox="1"/>
          <p:nvPr/>
        </p:nvSpPr>
        <p:spPr>
          <a:xfrm>
            <a:off x="2849024" y="221247"/>
            <a:ext cx="7585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第</a:t>
            </a:r>
            <a:r>
              <a:rPr lang="zh-CN" altLang="en-US" sz="280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六</a:t>
            </a:r>
            <a:r>
              <a:rPr lang="zh-CN" altLang="en-US" sz="2800">
                <a:solidFill>
                  <a:prstClr val="black"/>
                </a:solidFill>
              </a:rPr>
              <a:t>问：印度</a:t>
            </a:r>
            <a:r>
              <a:rPr lang="en-US" altLang="zh-CN" sz="2800">
                <a:solidFill>
                  <a:prstClr val="black"/>
                </a:solidFill>
              </a:rPr>
              <a:t>-</a:t>
            </a:r>
            <a:r>
              <a:rPr lang="zh-CN" altLang="en-US" sz="2800">
                <a:solidFill>
                  <a:prstClr val="black"/>
                </a:solidFill>
              </a:rPr>
              <a:t>亚洲碰撞是否驱动地幔向东流动？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C041AE5-B481-4FA2-AED3-B2A728B61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219" y="1088380"/>
            <a:ext cx="5918520" cy="4320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6AD0162-52AF-4C1B-9B55-4E3990DAE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1323" y="1383642"/>
            <a:ext cx="4122042" cy="3600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6B1B6450-84DF-4C35-8B9C-C109AD7503DC}"/>
              </a:ext>
            </a:extLst>
          </p:cNvPr>
          <p:cNvSpPr/>
          <p:nvPr/>
        </p:nvSpPr>
        <p:spPr>
          <a:xfrm>
            <a:off x="1718141" y="5504034"/>
            <a:ext cx="33762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>
                <a:solidFill>
                  <a:prstClr val="black"/>
                </a:solidFill>
              </a:rPr>
              <a:t>(Liu et al., 2004,</a:t>
            </a:r>
            <a:r>
              <a:rPr lang="zh-CN" altLang="en-US">
                <a:solidFill>
                  <a:prstClr val="black"/>
                </a:solidFill>
              </a:rPr>
              <a:t> </a:t>
            </a:r>
            <a:r>
              <a:rPr lang="en-US" altLang="zh-CN">
                <a:solidFill>
                  <a:prstClr val="black"/>
                </a:solidFill>
              </a:rPr>
              <a:t>Tectonophysics)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0A98B11-65DF-4B50-8BC9-6624EE223A24}"/>
              </a:ext>
            </a:extLst>
          </p:cNvPr>
          <p:cNvSpPr/>
          <p:nvPr/>
        </p:nvSpPr>
        <p:spPr>
          <a:xfrm>
            <a:off x="7907189" y="4983642"/>
            <a:ext cx="27703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>
                <a:solidFill>
                  <a:prstClr val="black"/>
                </a:solidFill>
              </a:rPr>
              <a:t>(Yu and Chen,</a:t>
            </a:r>
            <a:r>
              <a:rPr lang="zh-CN" altLang="en-US">
                <a:solidFill>
                  <a:prstClr val="black"/>
                </a:solidFill>
              </a:rPr>
              <a:t> </a:t>
            </a:r>
            <a:r>
              <a:rPr lang="en-US" altLang="zh-CN">
                <a:solidFill>
                  <a:prstClr val="black"/>
                </a:solidFill>
              </a:rPr>
              <a:t>2016, EPSL)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F632396-1E0B-4957-94B3-ADAE7942278B}"/>
              </a:ext>
            </a:extLst>
          </p:cNvPr>
          <p:cNvSpPr/>
          <p:nvPr/>
        </p:nvSpPr>
        <p:spPr>
          <a:xfrm>
            <a:off x="7317650" y="5584954"/>
            <a:ext cx="4626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造山带残留化石各向异性 </a:t>
            </a:r>
            <a:r>
              <a:rPr lang="en-US" altLang="zh-CN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OR </a:t>
            </a:r>
            <a:r>
              <a:rPr lang="zh-CN" altLang="en-US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地幔物质东流？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BB76C38-8349-456F-8254-92311952E082}"/>
              </a:ext>
            </a:extLst>
          </p:cNvPr>
          <p:cNvSpPr/>
          <p:nvPr/>
        </p:nvSpPr>
        <p:spPr>
          <a:xfrm>
            <a:off x="1069419" y="6005434"/>
            <a:ext cx="5026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印度</a:t>
            </a:r>
            <a:r>
              <a:rPr lang="en-US" altLang="zh-CN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-</a:t>
            </a:r>
            <a:r>
              <a:rPr lang="zh-CN" altLang="en-US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亚洲碰撞驱动 还是 太平洋板块俯冲驱动？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30065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DC949A3-F96B-48C4-BB9F-01762B1F9B3A}"/>
              </a:ext>
            </a:extLst>
          </p:cNvPr>
          <p:cNvSpPr txBox="1"/>
          <p:nvPr/>
        </p:nvSpPr>
        <p:spPr>
          <a:xfrm>
            <a:off x="4132380" y="221247"/>
            <a:ext cx="39352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第</a:t>
            </a:r>
            <a:r>
              <a:rPr lang="en-US" altLang="zh-CN" sz="2800"/>
              <a:t>7</a:t>
            </a:r>
            <a:r>
              <a:rPr lang="zh-CN" altLang="en-US" sz="2800"/>
              <a:t>问：山西裂谷的成因？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6D2376C-66B6-45BB-82AA-1CCA87E39A9B}"/>
              </a:ext>
            </a:extLst>
          </p:cNvPr>
          <p:cNvSpPr txBox="1"/>
          <p:nvPr/>
        </p:nvSpPr>
        <p:spPr>
          <a:xfrm>
            <a:off x="3851498" y="832590"/>
            <a:ext cx="4782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继承的构造薄弱带是山西裂谷形成的构造基础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DCD3A37-2A4C-4A83-9734-331C8E666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382" y="1958788"/>
            <a:ext cx="5416684" cy="3600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729B4AF-2828-4BC9-9B08-6C18DC378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278" y="2753249"/>
            <a:ext cx="6120540" cy="32400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8C8C806-94C5-4297-8EB6-E16666BFDBB7}"/>
              </a:ext>
            </a:extLst>
          </p:cNvPr>
          <p:cNvSpPr txBox="1"/>
          <p:nvPr/>
        </p:nvSpPr>
        <p:spPr>
          <a:xfrm>
            <a:off x="790732" y="6080570"/>
            <a:ext cx="4546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应变集中于薄弱带处</a:t>
            </a:r>
            <a:r>
              <a:rPr lang="en-US" altLang="zh-CN"/>
              <a:t>(Lin and Liu, 2019, JGG)</a:t>
            </a:r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37C8150-9464-49D0-9366-6FF2F628C7EB}"/>
              </a:ext>
            </a:extLst>
          </p:cNvPr>
          <p:cNvSpPr txBox="1"/>
          <p:nvPr/>
        </p:nvSpPr>
        <p:spPr>
          <a:xfrm>
            <a:off x="7136468" y="5730972"/>
            <a:ext cx="4767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华北克拉通基底构造图</a:t>
            </a:r>
            <a:r>
              <a:rPr lang="en-US" altLang="zh-CN"/>
              <a:t>(Zhao et al., 2005, PR)</a:t>
            </a:r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3F5B746-61AC-4866-9C15-3D5D897BAF49}"/>
              </a:ext>
            </a:extLst>
          </p:cNvPr>
          <p:cNvSpPr txBox="1"/>
          <p:nvPr/>
        </p:nvSpPr>
        <p:spPr>
          <a:xfrm>
            <a:off x="3719023" y="1792661"/>
            <a:ext cx="2096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时间</a:t>
            </a:r>
            <a:r>
              <a:rPr lang="en-US" altLang="zh-CN"/>
              <a:t>&lt; 23 Ma</a:t>
            </a:r>
            <a:r>
              <a:rPr lang="zh-CN" altLang="en-US"/>
              <a:t>，主体于</a:t>
            </a:r>
            <a:r>
              <a:rPr lang="en-US" altLang="zh-CN"/>
              <a:t>5 Ma</a:t>
            </a:r>
            <a:r>
              <a:rPr lang="zh-CN" altLang="en-US"/>
              <a:t>以来形成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52B3161-F04B-400C-8C7B-A95A6FB62B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495" y="1201922"/>
            <a:ext cx="1961964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7496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DC949A3-F96B-48C4-BB9F-01762B1F9B3A}"/>
              </a:ext>
            </a:extLst>
          </p:cNvPr>
          <p:cNvSpPr txBox="1"/>
          <p:nvPr/>
        </p:nvSpPr>
        <p:spPr>
          <a:xfrm>
            <a:off x="4132380" y="221247"/>
            <a:ext cx="39352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第</a:t>
            </a:r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7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问：山西裂谷的成因？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37C8150-9464-49D0-9366-6FF2F628C7EB}"/>
              </a:ext>
            </a:extLst>
          </p:cNvPr>
          <p:cNvSpPr txBox="1"/>
          <p:nvPr/>
        </p:nvSpPr>
        <p:spPr>
          <a:xfrm>
            <a:off x="726904" y="861460"/>
            <a:ext cx="10738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动力学背景存在争议</a:t>
            </a:r>
            <a:r>
              <a:rPr lang="en-US" altLang="zh-CN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: </a:t>
            </a:r>
            <a:r>
              <a:rPr lang="zh-CN" altLang="en-US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印度</a:t>
            </a:r>
            <a:r>
              <a:rPr lang="en-US" altLang="zh-CN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-</a:t>
            </a:r>
            <a:r>
              <a:rPr lang="zh-CN" altLang="en-US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欧亚大陆碰撞（</a:t>
            </a:r>
            <a:r>
              <a:rPr lang="en-US" altLang="zh-CN">
                <a:solidFill>
                  <a:prstClr val="black"/>
                </a:solidFill>
              </a:rPr>
              <a:t>Tapponnier et al., 1982</a:t>
            </a:r>
            <a:r>
              <a:rPr lang="zh-CN" altLang="en-US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） 或者 太平洋板块俯冲回撤</a:t>
            </a:r>
            <a:r>
              <a:rPr lang="en-US" altLang="zh-CN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(Yin, 2010)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B1C9B0C-52F2-48DA-A40F-E88AB2F5C7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99" y="2457448"/>
            <a:ext cx="1746463" cy="2520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E0380B5-1ABF-4CCC-9D54-960EA9436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347" y="1147995"/>
            <a:ext cx="4614242" cy="5400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7C6C48BE-EACC-4BE2-BEAA-D2DE4C974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5589" y="1967032"/>
            <a:ext cx="5480198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083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E8D01C5-B075-4D5C-92E5-4292806AEE73}"/>
              </a:ext>
            </a:extLst>
          </p:cNvPr>
          <p:cNvSpPr txBox="1"/>
          <p:nvPr/>
        </p:nvSpPr>
        <p:spPr>
          <a:xfrm>
            <a:off x="3956166" y="221247"/>
            <a:ext cx="4544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第八问：长白山火山的起源？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59B1CD7-6280-477E-B14A-2D805D79B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0415" y="3931230"/>
            <a:ext cx="3724050" cy="252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67DB677-CEE9-4644-B12D-9447746D6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957" y="850864"/>
            <a:ext cx="3539189" cy="3240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7A007F7-C9DE-4FF0-BF0F-8EB53AD8BA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70" y="4090864"/>
            <a:ext cx="3281562" cy="252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175ED0D-27B1-40E0-A700-CE67B9CB35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236" y="940153"/>
            <a:ext cx="3522226" cy="2520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E05FB85-060E-44B4-863A-132E2774C5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1483" y="940153"/>
            <a:ext cx="3408435" cy="2520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D5A609E8-6FDE-453B-926A-35BEC381A403}"/>
              </a:ext>
            </a:extLst>
          </p:cNvPr>
          <p:cNvSpPr/>
          <p:nvPr/>
        </p:nvSpPr>
        <p:spPr>
          <a:xfrm>
            <a:off x="5174335" y="6452087"/>
            <a:ext cx="20762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>
                <a:solidFill>
                  <a:prstClr val="black"/>
                </a:solidFill>
              </a:rPr>
              <a:t>Li et al.,  2017, NSR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BBA2857-14C6-4AA2-A487-2F50678B0080}"/>
              </a:ext>
            </a:extLst>
          </p:cNvPr>
          <p:cNvSpPr/>
          <p:nvPr/>
        </p:nvSpPr>
        <p:spPr>
          <a:xfrm>
            <a:off x="6955510" y="3376804"/>
            <a:ext cx="2497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>
                <a:solidFill>
                  <a:prstClr val="black"/>
                </a:solidFill>
              </a:rPr>
              <a:t>Zhang et al.,  2018, ESR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372C337-E14F-41F3-9CBB-1A5CC860172A}"/>
              </a:ext>
            </a:extLst>
          </p:cNvPr>
          <p:cNvSpPr/>
          <p:nvPr/>
        </p:nvSpPr>
        <p:spPr>
          <a:xfrm>
            <a:off x="9060531" y="4024504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>
                <a:solidFill>
                  <a:prstClr val="black"/>
                </a:solidFill>
              </a:rPr>
              <a:t>长白山火山源区</a:t>
            </a: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13" name="Shape 795">
            <a:extLst>
              <a:ext uri="{FF2B5EF4-FFF2-40B4-BE49-F238E27FC236}">
                <a16:creationId xmlns:a16="http://schemas.microsoft.com/office/drawing/2014/main" id="{5677DB1E-050C-4903-9C0B-98ED927556F6}"/>
              </a:ext>
            </a:extLst>
          </p:cNvPr>
          <p:cNvSpPr/>
          <p:nvPr/>
        </p:nvSpPr>
        <p:spPr>
          <a:xfrm>
            <a:off x="8328732" y="4615659"/>
            <a:ext cx="417753" cy="253915"/>
          </a:xfrm>
          <a:prstGeom prst="ellipse">
            <a:avLst/>
          </a:prstGeom>
          <a:solidFill>
            <a:srgbClr val="A5A5A5"/>
          </a:solidFill>
          <a:ln w="12700" cap="flat">
            <a:noFill/>
            <a:miter lim="400000"/>
            <a:tailEnd type="triangle" w="med" len="med"/>
          </a:ln>
          <a:effectLst/>
        </p:spPr>
        <p:txBody>
          <a:bodyPr lIns="35718" tIns="35718" rIns="35718" bIns="35718" anchor="ctr"/>
          <a:lstStyle/>
          <a:p>
            <a:pPr defTabSz="17335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en-US" altLang="zh-CN" sz="1600" noProof="1"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sz="1600" noProof="1">
              <a:latin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Shape 795">
            <a:extLst>
              <a:ext uri="{FF2B5EF4-FFF2-40B4-BE49-F238E27FC236}">
                <a16:creationId xmlns:a16="http://schemas.microsoft.com/office/drawing/2014/main" id="{2CA7988B-5DD6-425C-A0DC-55D05B317E3A}"/>
              </a:ext>
            </a:extLst>
          </p:cNvPr>
          <p:cNvSpPr/>
          <p:nvPr/>
        </p:nvSpPr>
        <p:spPr>
          <a:xfrm>
            <a:off x="8329015" y="5137223"/>
            <a:ext cx="417753" cy="253915"/>
          </a:xfrm>
          <a:prstGeom prst="ellipse">
            <a:avLst/>
          </a:prstGeom>
          <a:solidFill>
            <a:srgbClr val="A5A5A5"/>
          </a:solidFill>
          <a:ln w="12700" cap="flat">
            <a:noFill/>
            <a:miter lim="400000"/>
            <a:tailEnd type="triangle" w="med" len="med"/>
          </a:ln>
          <a:effectLst/>
        </p:spPr>
        <p:txBody>
          <a:bodyPr lIns="35718" tIns="35718" rIns="35718" bIns="35718" anchor="ctr"/>
          <a:lstStyle/>
          <a:p>
            <a:pPr defTabSz="17335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en-US" altLang="zh-CN" sz="1600" noProof="1"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sz="1600" noProof="1">
              <a:latin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Shape 795">
            <a:extLst>
              <a:ext uri="{FF2B5EF4-FFF2-40B4-BE49-F238E27FC236}">
                <a16:creationId xmlns:a16="http://schemas.microsoft.com/office/drawing/2014/main" id="{B3E4EFB9-4A67-4A15-BDA1-102470BCE379}"/>
              </a:ext>
            </a:extLst>
          </p:cNvPr>
          <p:cNvSpPr/>
          <p:nvPr/>
        </p:nvSpPr>
        <p:spPr>
          <a:xfrm>
            <a:off x="8350098" y="5615550"/>
            <a:ext cx="417753" cy="253915"/>
          </a:xfrm>
          <a:prstGeom prst="ellipse">
            <a:avLst/>
          </a:prstGeom>
          <a:solidFill>
            <a:srgbClr val="A5A5A5"/>
          </a:solidFill>
          <a:ln w="12700" cap="flat">
            <a:noFill/>
            <a:miter lim="400000"/>
            <a:tailEnd type="triangle" w="med" len="med"/>
          </a:ln>
          <a:effectLst/>
        </p:spPr>
        <p:txBody>
          <a:bodyPr lIns="35718" tIns="35718" rIns="35718" bIns="35718" anchor="ctr"/>
          <a:lstStyle/>
          <a:p>
            <a:pPr defTabSz="17335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en-US" altLang="zh-CN" sz="1600" noProof="1"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sz="1600" noProof="1">
              <a:latin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Shape 795">
            <a:extLst>
              <a:ext uri="{FF2B5EF4-FFF2-40B4-BE49-F238E27FC236}">
                <a16:creationId xmlns:a16="http://schemas.microsoft.com/office/drawing/2014/main" id="{49F0B159-492D-4127-9B62-30028C051520}"/>
              </a:ext>
            </a:extLst>
          </p:cNvPr>
          <p:cNvSpPr/>
          <p:nvPr/>
        </p:nvSpPr>
        <p:spPr>
          <a:xfrm>
            <a:off x="8350097" y="6046626"/>
            <a:ext cx="417753" cy="253915"/>
          </a:xfrm>
          <a:prstGeom prst="ellipse">
            <a:avLst/>
          </a:prstGeom>
          <a:solidFill>
            <a:srgbClr val="A5A5A5"/>
          </a:solidFill>
          <a:ln w="12700" cap="flat">
            <a:noFill/>
            <a:miter lim="400000"/>
            <a:tailEnd type="triangle" w="med" len="med"/>
          </a:ln>
          <a:effectLst/>
        </p:spPr>
        <p:txBody>
          <a:bodyPr lIns="35718" tIns="35718" rIns="35718" bIns="35718" anchor="ctr"/>
          <a:lstStyle/>
          <a:p>
            <a:pPr defTabSz="17335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en-US" altLang="zh-CN" sz="1600" noProof="1"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endParaRPr sz="1600" noProof="1">
              <a:latin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3EE51FC-8CB5-4DC3-A5D7-6478B9643C04}"/>
              </a:ext>
            </a:extLst>
          </p:cNvPr>
          <p:cNvSpPr/>
          <p:nvPr/>
        </p:nvSpPr>
        <p:spPr>
          <a:xfrm>
            <a:off x="8779543" y="4552837"/>
            <a:ext cx="19884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>
                <a:solidFill>
                  <a:prstClr val="black"/>
                </a:solidFill>
              </a:rPr>
              <a:t>亏损地幔（</a:t>
            </a:r>
            <a:r>
              <a:rPr lang="en-US" altLang="zh-CN">
                <a:solidFill>
                  <a:prstClr val="black"/>
                </a:solidFill>
              </a:rPr>
              <a:t>DMM</a:t>
            </a:r>
            <a:r>
              <a:rPr lang="zh-CN" altLang="en-US">
                <a:solidFill>
                  <a:prstClr val="black"/>
                </a:solidFill>
              </a:rPr>
              <a:t>）</a:t>
            </a: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641E155-27E5-487E-B3AB-BE39C74F7A83}"/>
              </a:ext>
            </a:extLst>
          </p:cNvPr>
          <p:cNvSpPr/>
          <p:nvPr/>
        </p:nvSpPr>
        <p:spPr>
          <a:xfrm>
            <a:off x="8779543" y="5069389"/>
            <a:ext cx="22174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>
                <a:solidFill>
                  <a:prstClr val="black"/>
                </a:solidFill>
              </a:rPr>
              <a:t>1</a:t>
            </a:r>
            <a:r>
              <a:rPr lang="zh-CN" altLang="en-US">
                <a:solidFill>
                  <a:prstClr val="black"/>
                </a:solidFill>
              </a:rPr>
              <a:t>型富集地幔（</a:t>
            </a:r>
            <a:r>
              <a:rPr lang="en-US" altLang="zh-CN">
                <a:solidFill>
                  <a:prstClr val="black"/>
                </a:solidFill>
              </a:rPr>
              <a:t>EM1</a:t>
            </a:r>
            <a:r>
              <a:rPr lang="zh-CN" altLang="en-US">
                <a:solidFill>
                  <a:prstClr val="black"/>
                </a:solidFill>
              </a:rPr>
              <a:t>）</a:t>
            </a: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E8F2E56-032B-46F9-ABC9-469F54452E37}"/>
              </a:ext>
            </a:extLst>
          </p:cNvPr>
          <p:cNvSpPr/>
          <p:nvPr/>
        </p:nvSpPr>
        <p:spPr>
          <a:xfrm>
            <a:off x="8779543" y="5539644"/>
            <a:ext cx="28314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>
                <a:solidFill>
                  <a:prstClr val="black"/>
                </a:solidFill>
              </a:rPr>
              <a:t>太平洋俯冲沉积物（</a:t>
            </a:r>
            <a:r>
              <a:rPr lang="en-US" altLang="zh-CN">
                <a:solidFill>
                  <a:prstClr val="black"/>
                </a:solidFill>
              </a:rPr>
              <a:t>PSSJ</a:t>
            </a:r>
            <a:r>
              <a:rPr lang="zh-CN" altLang="en-US">
                <a:solidFill>
                  <a:prstClr val="black"/>
                </a:solidFill>
              </a:rPr>
              <a:t>）</a:t>
            </a:r>
            <a:endParaRPr lang="en-US" altLang="zh-CN">
              <a:solidFill>
                <a:prstClr val="black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74FD59B-58B5-498A-853C-86FAA6B80547}"/>
              </a:ext>
            </a:extLst>
          </p:cNvPr>
          <p:cNvSpPr/>
          <p:nvPr/>
        </p:nvSpPr>
        <p:spPr>
          <a:xfrm>
            <a:off x="8711877" y="5964533"/>
            <a:ext cx="2497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>
                <a:solidFill>
                  <a:prstClr val="black"/>
                </a:solidFill>
              </a:rPr>
              <a:t>   碳酸岩化橄榄岩</a:t>
            </a:r>
            <a:r>
              <a:rPr lang="en-US" altLang="zh-CN">
                <a:solidFill>
                  <a:prstClr val="black"/>
                </a:solidFill>
              </a:rPr>
              <a:t>(Carbonated Peridotite)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E2EE4F5E-3163-4DA1-814A-89EF5D4419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1900" y="972486"/>
            <a:ext cx="5901114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21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E57147E-F627-470F-A0EE-3B917DEF36CA}"/>
              </a:ext>
            </a:extLst>
          </p:cNvPr>
          <p:cNvSpPr txBox="1"/>
          <p:nvPr/>
        </p:nvSpPr>
        <p:spPr>
          <a:xfrm>
            <a:off x="3956166" y="221247"/>
            <a:ext cx="4544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第八问：长白山火山的起源？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C35570B-6406-480D-BF04-7EA58A977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122" y="4016646"/>
            <a:ext cx="4514674" cy="270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0C3A0D6-F04E-407E-983E-00ADACA15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1" y="1231893"/>
            <a:ext cx="5439653" cy="27000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2216B2BE-6722-4E3D-9F89-CD8396C97B49}"/>
              </a:ext>
            </a:extLst>
          </p:cNvPr>
          <p:cNvSpPr/>
          <p:nvPr/>
        </p:nvSpPr>
        <p:spPr>
          <a:xfrm>
            <a:off x="255508" y="862561"/>
            <a:ext cx="59731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>
                <a:solidFill>
                  <a:prstClr val="black"/>
                </a:solidFill>
              </a:rPr>
              <a:t>大地幔楔模型</a:t>
            </a:r>
            <a:r>
              <a:rPr lang="en-US" altLang="zh-CN">
                <a:solidFill>
                  <a:prstClr val="black"/>
                </a:solidFill>
              </a:rPr>
              <a:t>(Huang and Zhao, 2006; Lei and Zhao, 2005)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90F257C-23E8-4FA6-85D8-4E2A4AF36CDA}"/>
              </a:ext>
            </a:extLst>
          </p:cNvPr>
          <p:cNvSpPr/>
          <p:nvPr/>
        </p:nvSpPr>
        <p:spPr>
          <a:xfrm>
            <a:off x="7055519" y="862561"/>
            <a:ext cx="48221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>
                <a:solidFill>
                  <a:prstClr val="black"/>
                </a:solidFill>
              </a:rPr>
              <a:t>板片窗模型</a:t>
            </a:r>
            <a:r>
              <a:rPr lang="en-US" altLang="zh-CN">
                <a:solidFill>
                  <a:prstClr val="black"/>
                </a:solidFill>
              </a:rPr>
              <a:t>(Tang et al., 2014; Gao et al., 2025) 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44E4309-A514-4BD0-A48E-FDC38ACFC7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4638" y="1269993"/>
            <a:ext cx="4328090" cy="2520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B0DB916-18CB-4A53-8CD5-EC328AE60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2254" y="4016646"/>
            <a:ext cx="2956955" cy="2700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5FBA2BC-6EB4-4591-875D-5EED54B342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0028" y="4020717"/>
            <a:ext cx="2999637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002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C9B29D3-C16C-42F1-B1AA-7618ED38156B}"/>
              </a:ext>
            </a:extLst>
          </p:cNvPr>
          <p:cNvSpPr txBox="1"/>
          <p:nvPr/>
        </p:nvSpPr>
        <p:spPr>
          <a:xfrm>
            <a:off x="3213208" y="221247"/>
            <a:ext cx="58984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第九问：华北克拉通破坏机制是什么？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433A3E9-2D95-41A5-8C67-74718D2D3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33" y="1627256"/>
            <a:ext cx="4754077" cy="32400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95D63020-3C90-4E08-9BD2-11637701688E}"/>
              </a:ext>
            </a:extLst>
          </p:cNvPr>
          <p:cNvSpPr/>
          <p:nvPr/>
        </p:nvSpPr>
        <p:spPr>
          <a:xfrm>
            <a:off x="1765591" y="4961953"/>
            <a:ext cx="24133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600" dirty="0">
                <a:latin typeface="+mn-ea"/>
                <a:cs typeface="宋体" panose="02010600030101010101" pitchFamily="2" charset="-122"/>
              </a:rPr>
              <a:t>古老的（</a:t>
            </a:r>
            <a:r>
              <a:rPr lang="en-US" altLang="zh-CN" sz="1600" dirty="0">
                <a:latin typeface="+mn-ea"/>
                <a:cs typeface="宋体" panose="02010600030101010101" pitchFamily="2" charset="-122"/>
              </a:rPr>
              <a:t>T</a:t>
            </a:r>
            <a:r>
              <a:rPr lang="en-US" altLang="zh-CN" sz="1600" baseline="-25000" dirty="0">
                <a:latin typeface="+mn-ea"/>
                <a:cs typeface="宋体" panose="02010600030101010101" pitchFamily="2" charset="-122"/>
              </a:rPr>
              <a:t>RD</a:t>
            </a:r>
            <a:r>
              <a:rPr lang="zh-CN" altLang="en-US" sz="1600" dirty="0">
                <a:latin typeface="+mn-ea"/>
                <a:cs typeface="宋体" panose="02010600030101010101" pitchFamily="2" charset="-122"/>
              </a:rPr>
              <a:t>＞</a:t>
            </a:r>
            <a:r>
              <a:rPr lang="en-US" altLang="zh-CN" sz="1600" dirty="0">
                <a:latin typeface="+mn-ea"/>
                <a:cs typeface="宋体" panose="02010600030101010101" pitchFamily="2" charset="-122"/>
              </a:rPr>
              <a:t>25</a:t>
            </a:r>
            <a:r>
              <a:rPr lang="zh-CN" altLang="en-US" sz="1600" dirty="0">
                <a:latin typeface="+mn-ea"/>
                <a:cs typeface="宋体" panose="02010600030101010101" pitchFamily="2" charset="-122"/>
              </a:rPr>
              <a:t> 亿年）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9A7940A-A913-48E3-8BA1-B9BEFDC3BAF3}"/>
              </a:ext>
            </a:extLst>
          </p:cNvPr>
          <p:cNvSpPr/>
          <p:nvPr/>
        </p:nvSpPr>
        <p:spPr>
          <a:xfrm>
            <a:off x="1765591" y="5687721"/>
            <a:ext cx="20411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600" dirty="0">
                <a:latin typeface="+mn-ea"/>
                <a:cs typeface="宋体" panose="02010600030101010101" pitchFamily="2" charset="-122"/>
              </a:rPr>
              <a:t>冷的（</a:t>
            </a:r>
            <a:r>
              <a:rPr lang="en-US" altLang="zh-CN" sz="1600" dirty="0">
                <a:latin typeface="+mn-ea"/>
                <a:cs typeface="宋体" panose="02010600030101010101" pitchFamily="2" charset="-122"/>
              </a:rPr>
              <a:t>~40 mw/m^2</a:t>
            </a:r>
            <a:r>
              <a:rPr lang="zh-CN" altLang="en-US" sz="1600" dirty="0">
                <a:latin typeface="+mn-ea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089EDF5-A73F-439C-B77C-03995E2B4648}"/>
              </a:ext>
            </a:extLst>
          </p:cNvPr>
          <p:cNvSpPr/>
          <p:nvPr/>
        </p:nvSpPr>
        <p:spPr>
          <a:xfrm>
            <a:off x="1765591" y="5325344"/>
            <a:ext cx="19800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zh-CN" altLang="en-US" sz="1600" dirty="0">
                <a:latin typeface="+mn-ea"/>
                <a:cs typeface="宋体" panose="02010600030101010101" pitchFamily="2" charset="-122"/>
              </a:rPr>
              <a:t>难熔的（</a:t>
            </a:r>
            <a:r>
              <a:rPr lang="en-US" altLang="zh-CN" sz="1600" dirty="0">
                <a:latin typeface="+mn-ea"/>
                <a:cs typeface="宋体" panose="02010600030101010101" pitchFamily="2" charset="-122"/>
              </a:rPr>
              <a:t>Mg#&gt;92</a:t>
            </a:r>
            <a:r>
              <a:rPr lang="zh-CN" altLang="en-US" sz="1600" dirty="0">
                <a:latin typeface="+mn-ea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9AB60D5-DDFF-44B9-BF31-228B722CC3FF}"/>
              </a:ext>
            </a:extLst>
          </p:cNvPr>
          <p:cNvSpPr/>
          <p:nvPr/>
        </p:nvSpPr>
        <p:spPr>
          <a:xfrm>
            <a:off x="1765591" y="6033447"/>
            <a:ext cx="1810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600" dirty="0">
                <a:latin typeface="+mn-ea"/>
                <a:cs typeface="宋体" panose="02010600030101010101" pitchFamily="2" charset="-122"/>
              </a:rPr>
              <a:t>巨厚的（</a:t>
            </a:r>
            <a:r>
              <a:rPr lang="en-US" altLang="zh-CN" sz="1600" dirty="0">
                <a:latin typeface="+mn-ea"/>
                <a:cs typeface="宋体" panose="02010600030101010101" pitchFamily="2" charset="-122"/>
              </a:rPr>
              <a:t>~200 km</a:t>
            </a:r>
            <a:r>
              <a:rPr lang="zh-CN" altLang="en-US" sz="1600" dirty="0">
                <a:latin typeface="+mn-ea"/>
                <a:cs typeface="宋体" panose="02010600030101010101" pitchFamily="2" charset="-122"/>
              </a:rPr>
              <a:t>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7C721A00-02EF-4722-9BC0-581C5B5C7305}"/>
                  </a:ext>
                </a:extLst>
              </p:cNvPr>
              <p:cNvSpPr/>
              <p:nvPr/>
            </p:nvSpPr>
            <p:spPr>
              <a:xfrm>
                <a:off x="1765591" y="6312776"/>
                <a:ext cx="3508747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4400"/>
                <a:r>
                  <a:rPr lang="zh-CN" altLang="en-US" sz="1600">
                    <a:solidFill>
                      <a:schemeClr val="tx1"/>
                    </a:solidFill>
                    <a:latin typeface="+mn-ea"/>
                    <a:cs typeface="宋体" panose="02010600030101010101" pitchFamily="2" charset="-122"/>
                  </a:rPr>
                  <a:t>锶</a:t>
                </a:r>
                <a:r>
                  <a:rPr lang="en-US" altLang="zh-CN" sz="1600">
                    <a:solidFill>
                      <a:schemeClr val="tx1"/>
                    </a:solidFill>
                    <a:latin typeface="+mn-ea"/>
                    <a:cs typeface="宋体" panose="02010600030101010101" pitchFamily="2" charset="-122"/>
                  </a:rPr>
                  <a:t>-</a:t>
                </a:r>
                <a:r>
                  <a:rPr lang="zh-CN" altLang="en-US" sz="1600">
                    <a:solidFill>
                      <a:schemeClr val="tx1"/>
                    </a:solidFill>
                    <a:latin typeface="+mn-ea"/>
                    <a:cs typeface="宋体" panose="02010600030101010101" pitchFamily="2" charset="-122"/>
                  </a:rPr>
                  <a:t>钕同位素富集的（</a:t>
                </a:r>
                <a14:m>
                  <m:oMath xmlns:m="http://schemas.openxmlformats.org/officeDocument/2006/math">
                    <m:r>
                      <a:rPr lang="zh-CN" alt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𝜀</m:t>
                    </m:r>
                    <m:r>
                      <m:rPr>
                        <m:sty m:val="p"/>
                      </m:rPr>
                      <a:rPr lang="en-US" altLang="zh-CN" sz="1600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Nd</m:t>
                    </m:r>
                  </m:oMath>
                </a14:m>
                <a:r>
                  <a:rPr lang="en-US" altLang="zh-CN" sz="1600">
                    <a:solidFill>
                      <a:schemeClr val="tx1"/>
                    </a:solidFill>
                    <a:latin typeface="+mn-ea"/>
                    <a:cs typeface="宋体" panose="02010600030101010101" pitchFamily="2" charset="-122"/>
                  </a:rPr>
                  <a:t>&lt;0</a:t>
                </a:r>
                <a:r>
                  <a:rPr lang="zh-CN" altLang="en-US" sz="1600">
                    <a:solidFill>
                      <a:schemeClr val="tx1"/>
                    </a:solidFill>
                    <a:latin typeface="+mn-ea"/>
                    <a:cs typeface="宋体" panose="02010600030101010101" pitchFamily="2" charset="-122"/>
                  </a:rPr>
                  <a:t>；</a:t>
                </a:r>
                <a14:m>
                  <m:oMath xmlns:m="http://schemas.openxmlformats.org/officeDocument/2006/math">
                    <m:r>
                      <a:rPr lang="zh-CN" altLang="en-US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𝜀</m:t>
                    </m:r>
                    <m:r>
                      <m:rPr>
                        <m:sty m:val="p"/>
                      </m:rPr>
                      <a:rPr lang="en-US" altLang="zh-CN" sz="1600" i="1" baseline="-250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Sr</m:t>
                    </m:r>
                  </m:oMath>
                </a14:m>
                <a:r>
                  <a:rPr lang="en-US" altLang="zh-CN" sz="1600">
                    <a:solidFill>
                      <a:schemeClr val="tx1"/>
                    </a:solidFill>
                    <a:latin typeface="+mn-ea"/>
                    <a:cs typeface="宋体" panose="02010600030101010101" pitchFamily="2" charset="-122"/>
                  </a:rPr>
                  <a:t>&gt;0 </a:t>
                </a:r>
                <a:r>
                  <a:rPr lang="zh-CN" altLang="en-US" sz="1600">
                    <a:solidFill>
                      <a:schemeClr val="tx1"/>
                    </a:solidFill>
                    <a:latin typeface="+mn-ea"/>
                    <a:cs typeface="宋体" panose="02010600030101010101" pitchFamily="2" charset="-122"/>
                  </a:rPr>
                  <a:t>）</a:t>
                </a:r>
                <a:endParaRPr lang="zh-CN" altLang="en-US" sz="1600" dirty="0">
                  <a:solidFill>
                    <a:schemeClr val="tx1"/>
                  </a:solidFill>
                  <a:latin typeface="+mn-ea"/>
                  <a:cs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7C721A00-02EF-4722-9BC0-581C5B5C73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5591" y="6312776"/>
                <a:ext cx="3508747" cy="338554"/>
              </a:xfrm>
              <a:prstGeom prst="rect">
                <a:avLst/>
              </a:prstGeom>
              <a:blipFill>
                <a:blip r:embed="rId3"/>
                <a:stretch>
                  <a:fillRect l="-1043" t="-5455" r="-6957" b="-236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图片 17">
            <a:extLst>
              <a:ext uri="{FF2B5EF4-FFF2-40B4-BE49-F238E27FC236}">
                <a16:creationId xmlns:a16="http://schemas.microsoft.com/office/drawing/2014/main" id="{9D94A69E-026E-4999-A692-035B25D3E5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5764" y="1632004"/>
            <a:ext cx="4711399" cy="3240000"/>
          </a:xfrm>
          <a:prstGeom prst="rect">
            <a:avLst/>
          </a:prstGeom>
        </p:spPr>
      </p:pic>
      <p:sp>
        <p:nvSpPr>
          <p:cNvPr id="19" name="箭头: 右 18">
            <a:extLst>
              <a:ext uri="{FF2B5EF4-FFF2-40B4-BE49-F238E27FC236}">
                <a16:creationId xmlns:a16="http://schemas.microsoft.com/office/drawing/2014/main" id="{692012CA-73B8-43CF-AD8B-6BCE148924AB}"/>
              </a:ext>
            </a:extLst>
          </p:cNvPr>
          <p:cNvSpPr/>
          <p:nvPr/>
        </p:nvSpPr>
        <p:spPr>
          <a:xfrm>
            <a:off x="5519568" y="3172964"/>
            <a:ext cx="528706" cy="1729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Shape 795">
            <a:extLst>
              <a:ext uri="{FF2B5EF4-FFF2-40B4-BE49-F238E27FC236}">
                <a16:creationId xmlns:a16="http://schemas.microsoft.com/office/drawing/2014/main" id="{220F7FA6-E06F-4AE1-9861-5BE4B1857E11}"/>
              </a:ext>
            </a:extLst>
          </p:cNvPr>
          <p:cNvSpPr/>
          <p:nvPr/>
        </p:nvSpPr>
        <p:spPr>
          <a:xfrm>
            <a:off x="7204754" y="4978221"/>
            <a:ext cx="417753" cy="253915"/>
          </a:xfrm>
          <a:prstGeom prst="ellipse">
            <a:avLst/>
          </a:prstGeom>
          <a:solidFill>
            <a:srgbClr val="A5A5A5"/>
          </a:solidFill>
          <a:ln w="12700" cap="flat">
            <a:noFill/>
            <a:miter lim="400000"/>
            <a:tailEnd type="triangle" w="med" len="med"/>
          </a:ln>
          <a:effectLst/>
        </p:spPr>
        <p:txBody>
          <a:bodyPr lIns="35718" tIns="35718" rIns="35718" bIns="35718" anchor="ctr"/>
          <a:lstStyle/>
          <a:p>
            <a:pPr defTabSz="17335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en-US" altLang="zh-CN" sz="1600" noProof="1"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sz="1600" noProof="1">
              <a:latin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AF61151-7D87-4BC1-8D33-4EA605FBAB6B}"/>
              </a:ext>
            </a:extLst>
          </p:cNvPr>
          <p:cNvSpPr/>
          <p:nvPr/>
        </p:nvSpPr>
        <p:spPr>
          <a:xfrm>
            <a:off x="7729178" y="4930940"/>
            <a:ext cx="23441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600">
                <a:latin typeface="+mn-ea"/>
                <a:cs typeface="宋体" panose="02010600030101010101" pitchFamily="2" charset="-122"/>
              </a:rPr>
              <a:t>年轻的（</a:t>
            </a:r>
            <a:r>
              <a:rPr lang="en-US" altLang="zh-CN" sz="1600">
                <a:latin typeface="+mn-ea"/>
                <a:cs typeface="宋体" panose="02010600030101010101" pitchFamily="2" charset="-122"/>
              </a:rPr>
              <a:t>T</a:t>
            </a:r>
            <a:r>
              <a:rPr lang="en-US" altLang="zh-CN" sz="1600" baseline="-25000">
                <a:latin typeface="+mn-ea"/>
                <a:cs typeface="宋体" panose="02010600030101010101" pitchFamily="2" charset="-122"/>
              </a:rPr>
              <a:t>RD</a:t>
            </a:r>
            <a:r>
              <a:rPr lang="zh-CN" altLang="en-US" sz="1600" baseline="-25000">
                <a:latin typeface="+mn-ea"/>
                <a:cs typeface="宋体" panose="02010600030101010101" pitchFamily="2" charset="-122"/>
              </a:rPr>
              <a:t> </a:t>
            </a:r>
            <a:r>
              <a:rPr lang="en-US" altLang="zh-CN" sz="1600">
                <a:latin typeface="+mn-ea"/>
                <a:cs typeface="宋体" panose="02010600030101010101" pitchFamily="2" charset="-122"/>
              </a:rPr>
              <a:t>&lt;25</a:t>
            </a:r>
            <a:r>
              <a:rPr lang="zh-CN" altLang="en-US" sz="1600">
                <a:latin typeface="+mn-ea"/>
                <a:cs typeface="宋体" panose="02010600030101010101" pitchFamily="2" charset="-122"/>
              </a:rPr>
              <a:t> </a:t>
            </a:r>
            <a:r>
              <a:rPr lang="zh-CN" altLang="en-US" sz="1600" dirty="0">
                <a:latin typeface="+mn-ea"/>
                <a:cs typeface="宋体" panose="02010600030101010101" pitchFamily="2" charset="-122"/>
              </a:rPr>
              <a:t>亿年）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F92F379-7945-40C8-A3FE-CBC78BB2D345}"/>
              </a:ext>
            </a:extLst>
          </p:cNvPr>
          <p:cNvSpPr/>
          <p:nvPr/>
        </p:nvSpPr>
        <p:spPr>
          <a:xfrm>
            <a:off x="7738432" y="5655353"/>
            <a:ext cx="20172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600" dirty="0">
                <a:latin typeface="+mn-ea"/>
                <a:cs typeface="宋体" panose="02010600030101010101" pitchFamily="2" charset="-122"/>
              </a:rPr>
              <a:t>热</a:t>
            </a:r>
            <a:r>
              <a:rPr lang="zh-CN" altLang="en-US" sz="1600">
                <a:latin typeface="+mn-ea"/>
                <a:cs typeface="宋体" panose="02010600030101010101" pitchFamily="2" charset="-122"/>
              </a:rPr>
              <a:t>的（</a:t>
            </a:r>
            <a:r>
              <a:rPr lang="en-US" altLang="zh-CN" sz="1600">
                <a:latin typeface="+mn-ea"/>
                <a:cs typeface="宋体" panose="02010600030101010101" pitchFamily="2" charset="-122"/>
              </a:rPr>
              <a:t>~65 </a:t>
            </a:r>
            <a:r>
              <a:rPr lang="en-US" altLang="zh-CN" sz="1600" dirty="0">
                <a:latin typeface="+mn-ea"/>
                <a:cs typeface="宋体" panose="02010600030101010101" pitchFamily="2" charset="-122"/>
              </a:rPr>
              <a:t>mw/m^2</a:t>
            </a:r>
            <a:r>
              <a:rPr lang="zh-CN" altLang="en-US" sz="1600" dirty="0">
                <a:latin typeface="+mn-ea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08A87F1-27EC-40CF-96AD-19F8D98335DE}"/>
              </a:ext>
            </a:extLst>
          </p:cNvPr>
          <p:cNvSpPr/>
          <p:nvPr/>
        </p:nvSpPr>
        <p:spPr>
          <a:xfrm>
            <a:off x="7729178" y="5292976"/>
            <a:ext cx="19800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zh-CN" altLang="en-US" sz="1600">
                <a:latin typeface="+mn-ea"/>
                <a:cs typeface="宋体" panose="02010600030101010101" pitchFamily="2" charset="-122"/>
              </a:rPr>
              <a:t>饱满的</a:t>
            </a:r>
            <a:r>
              <a:rPr lang="zh-CN" altLang="en-US" sz="1600" dirty="0">
                <a:latin typeface="+mn-ea"/>
                <a:cs typeface="宋体" panose="02010600030101010101" pitchFamily="2" charset="-122"/>
              </a:rPr>
              <a:t>（</a:t>
            </a:r>
            <a:r>
              <a:rPr lang="en-US" altLang="zh-CN" sz="1600">
                <a:latin typeface="+mn-ea"/>
                <a:cs typeface="宋体" panose="02010600030101010101" pitchFamily="2" charset="-122"/>
              </a:rPr>
              <a:t>Mg#&lt;90</a:t>
            </a:r>
            <a:r>
              <a:rPr lang="zh-CN" altLang="en-US" sz="1600">
                <a:latin typeface="+mn-ea"/>
                <a:cs typeface="宋体" panose="02010600030101010101" pitchFamily="2" charset="-122"/>
              </a:rPr>
              <a:t>）</a:t>
            </a:r>
            <a:endParaRPr lang="zh-CN" altLang="en-US" sz="1600" dirty="0">
              <a:latin typeface="+mn-ea"/>
              <a:cs typeface="宋体" panose="02010600030101010101" pitchFamily="2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50D173B-7E9D-4EC2-9F3C-2C5832B45D8F}"/>
              </a:ext>
            </a:extLst>
          </p:cNvPr>
          <p:cNvSpPr/>
          <p:nvPr/>
        </p:nvSpPr>
        <p:spPr>
          <a:xfrm>
            <a:off x="7738432" y="6001079"/>
            <a:ext cx="17089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600">
                <a:latin typeface="+mn-ea"/>
                <a:cs typeface="宋体" panose="02010600030101010101" pitchFamily="2" charset="-122"/>
              </a:rPr>
              <a:t>薄的（</a:t>
            </a:r>
            <a:r>
              <a:rPr lang="en-US" altLang="zh-CN" sz="1600">
                <a:latin typeface="+mn-ea"/>
                <a:cs typeface="宋体" panose="02010600030101010101" pitchFamily="2" charset="-122"/>
              </a:rPr>
              <a:t>60-80 </a:t>
            </a:r>
            <a:r>
              <a:rPr lang="en-US" altLang="zh-CN" sz="1600" dirty="0">
                <a:latin typeface="+mn-ea"/>
                <a:cs typeface="宋体" panose="02010600030101010101" pitchFamily="2" charset="-122"/>
              </a:rPr>
              <a:t>km</a:t>
            </a:r>
            <a:r>
              <a:rPr lang="zh-CN" altLang="en-US" sz="1600" dirty="0">
                <a:latin typeface="+mn-ea"/>
                <a:cs typeface="宋体" panose="02010600030101010101" pitchFamily="2" charset="-122"/>
              </a:rPr>
              <a:t>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E3262B0D-408C-4F66-98CC-9BFE747D4236}"/>
                  </a:ext>
                </a:extLst>
              </p:cNvPr>
              <p:cNvSpPr/>
              <p:nvPr/>
            </p:nvSpPr>
            <p:spPr>
              <a:xfrm>
                <a:off x="7750571" y="6339633"/>
                <a:ext cx="342857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4400"/>
                <a:r>
                  <a:rPr lang="zh-CN" altLang="en-US" sz="1600">
                    <a:solidFill>
                      <a:schemeClr val="tx1"/>
                    </a:solidFill>
                    <a:latin typeface="+mn-ea"/>
                    <a:cs typeface="宋体" panose="02010600030101010101" pitchFamily="2" charset="-122"/>
                  </a:rPr>
                  <a:t>锶</a:t>
                </a:r>
                <a:r>
                  <a:rPr lang="en-US" altLang="zh-CN" sz="1600">
                    <a:solidFill>
                      <a:schemeClr val="tx1"/>
                    </a:solidFill>
                    <a:latin typeface="+mn-ea"/>
                    <a:cs typeface="宋体" panose="02010600030101010101" pitchFamily="2" charset="-122"/>
                  </a:rPr>
                  <a:t>-</a:t>
                </a:r>
                <a:r>
                  <a:rPr lang="zh-CN" altLang="en-US" sz="1600">
                    <a:solidFill>
                      <a:schemeClr val="tx1"/>
                    </a:solidFill>
                    <a:latin typeface="+mn-ea"/>
                    <a:cs typeface="宋体" panose="02010600030101010101" pitchFamily="2" charset="-122"/>
                  </a:rPr>
                  <a:t>钕同位素亏损的（</a:t>
                </a:r>
                <a14:m>
                  <m:oMath xmlns:m="http://schemas.openxmlformats.org/officeDocument/2006/math">
                    <m:r>
                      <a:rPr lang="zh-CN" alt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𝜀</m:t>
                    </m:r>
                    <m:r>
                      <m:rPr>
                        <m:sty m:val="p"/>
                      </m:rPr>
                      <a:rPr lang="en-US" altLang="zh-CN" sz="1600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Nd</m:t>
                    </m:r>
                  </m:oMath>
                </a14:m>
                <a:r>
                  <a:rPr lang="en-US" altLang="zh-CN" sz="1600">
                    <a:solidFill>
                      <a:schemeClr val="tx1"/>
                    </a:solidFill>
                    <a:latin typeface="+mn-ea"/>
                    <a:cs typeface="宋体" panose="02010600030101010101" pitchFamily="2" charset="-122"/>
                  </a:rPr>
                  <a:t>&gt;0</a:t>
                </a:r>
                <a:r>
                  <a:rPr lang="zh-CN" altLang="en-US" sz="1600">
                    <a:solidFill>
                      <a:schemeClr val="tx1"/>
                    </a:solidFill>
                    <a:latin typeface="+mn-ea"/>
                    <a:cs typeface="宋体" panose="02010600030101010101" pitchFamily="2" charset="-122"/>
                  </a:rPr>
                  <a:t>；</a:t>
                </a:r>
                <a14:m>
                  <m:oMath xmlns:m="http://schemas.openxmlformats.org/officeDocument/2006/math">
                    <m:r>
                      <a:rPr lang="zh-CN" altLang="en-US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𝜀</m:t>
                    </m:r>
                    <m:r>
                      <m:rPr>
                        <m:sty m:val="p"/>
                      </m:rPr>
                      <a:rPr lang="en-US" altLang="zh-CN" sz="1600" i="1" baseline="-250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Sr</m:t>
                    </m:r>
                  </m:oMath>
                </a14:m>
                <a:r>
                  <a:rPr lang="en-US" altLang="zh-CN" sz="1600">
                    <a:solidFill>
                      <a:schemeClr val="tx1"/>
                    </a:solidFill>
                    <a:latin typeface="+mn-ea"/>
                    <a:cs typeface="宋体" panose="02010600030101010101" pitchFamily="2" charset="-122"/>
                  </a:rPr>
                  <a:t>&lt;0 </a:t>
                </a:r>
                <a:r>
                  <a:rPr lang="zh-CN" altLang="en-US" sz="1600">
                    <a:solidFill>
                      <a:schemeClr val="tx1"/>
                    </a:solidFill>
                    <a:latin typeface="+mn-ea"/>
                    <a:cs typeface="宋体" panose="02010600030101010101" pitchFamily="2" charset="-122"/>
                  </a:rPr>
                  <a:t>）</a:t>
                </a:r>
                <a:endParaRPr lang="zh-CN" altLang="en-US" sz="1600" dirty="0">
                  <a:solidFill>
                    <a:schemeClr val="tx1"/>
                  </a:solidFill>
                  <a:latin typeface="+mn-ea"/>
                  <a:cs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E3262B0D-408C-4F66-98CC-9BFE747D42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0571" y="6339633"/>
                <a:ext cx="3428578" cy="338554"/>
              </a:xfrm>
              <a:prstGeom prst="rect">
                <a:avLst/>
              </a:prstGeom>
              <a:blipFill>
                <a:blip r:embed="rId5"/>
                <a:stretch>
                  <a:fillRect l="-888" t="-5357" r="-6927" b="-214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文本框 30">
            <a:extLst>
              <a:ext uri="{FF2B5EF4-FFF2-40B4-BE49-F238E27FC236}">
                <a16:creationId xmlns:a16="http://schemas.microsoft.com/office/drawing/2014/main" id="{8B6052C2-CECC-4111-849B-BA3214893EAD}"/>
              </a:ext>
            </a:extLst>
          </p:cNvPr>
          <p:cNvSpPr txBox="1"/>
          <p:nvPr/>
        </p:nvSpPr>
        <p:spPr>
          <a:xfrm>
            <a:off x="9111635" y="3895550"/>
            <a:ext cx="17537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800">
                <a:latin typeface="+mn-ea"/>
              </a:rPr>
              <a:t>        《</a:t>
            </a:r>
            <a:r>
              <a:rPr lang="zh-CN" altLang="en-US" sz="800">
                <a:latin typeface="+mn-ea"/>
              </a:rPr>
              <a:t>华北克拉通破坏</a:t>
            </a:r>
            <a:r>
              <a:rPr lang="en-US" altLang="zh-CN" sz="800">
                <a:latin typeface="+mn-ea"/>
              </a:rPr>
              <a:t>》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800">
                <a:latin typeface="+mn-ea"/>
              </a:rPr>
              <a:t>朱日祥、朱光、李建威等 著 </a:t>
            </a:r>
            <a:r>
              <a:rPr lang="en-US" altLang="zh-CN" sz="800">
                <a:latin typeface="+mn-ea"/>
              </a:rPr>
              <a:t>2020</a:t>
            </a:r>
            <a:endParaRPr lang="zh-CN" altLang="en-US" sz="800" dirty="0">
              <a:latin typeface="+mn-ea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52F286F-755A-4267-8761-A8CC4AE64BE2}"/>
              </a:ext>
            </a:extLst>
          </p:cNvPr>
          <p:cNvSpPr txBox="1"/>
          <p:nvPr/>
        </p:nvSpPr>
        <p:spPr>
          <a:xfrm>
            <a:off x="3427097" y="801601"/>
            <a:ext cx="547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什么是克拉通破坏：岩石圈地幔物理化学性质的转变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9E282A1A-B927-4741-8168-EC5D72DD4609}"/>
              </a:ext>
            </a:extLst>
          </p:cNvPr>
          <p:cNvSpPr txBox="1"/>
          <p:nvPr/>
        </p:nvSpPr>
        <p:spPr>
          <a:xfrm>
            <a:off x="1780617" y="1268708"/>
            <a:ext cx="3794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古生代：典型的克拉通型地幔  稳定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14E52A19-73E2-4A5D-B376-81EAA45E336B}"/>
              </a:ext>
            </a:extLst>
          </p:cNvPr>
          <p:cNvSpPr txBox="1"/>
          <p:nvPr/>
        </p:nvSpPr>
        <p:spPr>
          <a:xfrm>
            <a:off x="6692216" y="1267726"/>
            <a:ext cx="4838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新生代（现今）：大洋型岩石圈地幔 地震频发</a:t>
            </a:r>
          </a:p>
        </p:txBody>
      </p:sp>
      <p:sp>
        <p:nvSpPr>
          <p:cNvPr id="35" name="Shape 795">
            <a:extLst>
              <a:ext uri="{FF2B5EF4-FFF2-40B4-BE49-F238E27FC236}">
                <a16:creationId xmlns:a16="http://schemas.microsoft.com/office/drawing/2014/main" id="{AB7CF745-35C8-4F29-AFB8-989FE80DDDB7}"/>
              </a:ext>
            </a:extLst>
          </p:cNvPr>
          <p:cNvSpPr/>
          <p:nvPr/>
        </p:nvSpPr>
        <p:spPr>
          <a:xfrm>
            <a:off x="7204754" y="5331552"/>
            <a:ext cx="417753" cy="253915"/>
          </a:xfrm>
          <a:prstGeom prst="ellipse">
            <a:avLst/>
          </a:prstGeom>
          <a:solidFill>
            <a:srgbClr val="A5A5A5"/>
          </a:solidFill>
          <a:ln w="12700" cap="flat">
            <a:noFill/>
            <a:miter lim="400000"/>
            <a:tailEnd type="triangle" w="med" len="med"/>
          </a:ln>
          <a:effectLst/>
        </p:spPr>
        <p:txBody>
          <a:bodyPr lIns="35718" tIns="35718" rIns="35718" bIns="35718" anchor="ctr"/>
          <a:lstStyle/>
          <a:p>
            <a:pPr defTabSz="17335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en-US" altLang="zh-CN" sz="1600" noProof="1"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sz="1600" noProof="1">
              <a:latin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Shape 795">
            <a:extLst>
              <a:ext uri="{FF2B5EF4-FFF2-40B4-BE49-F238E27FC236}">
                <a16:creationId xmlns:a16="http://schemas.microsoft.com/office/drawing/2014/main" id="{057F5CBA-9A3E-46EE-9AEE-8537362DB0B8}"/>
              </a:ext>
            </a:extLst>
          </p:cNvPr>
          <p:cNvSpPr/>
          <p:nvPr/>
        </p:nvSpPr>
        <p:spPr>
          <a:xfrm>
            <a:off x="7199177" y="5682826"/>
            <a:ext cx="417753" cy="253915"/>
          </a:xfrm>
          <a:prstGeom prst="ellipse">
            <a:avLst/>
          </a:prstGeom>
          <a:solidFill>
            <a:srgbClr val="A5A5A5"/>
          </a:solidFill>
          <a:ln w="12700" cap="flat">
            <a:noFill/>
            <a:miter lim="400000"/>
            <a:tailEnd type="triangle" w="med" len="med"/>
          </a:ln>
          <a:effectLst/>
        </p:spPr>
        <p:txBody>
          <a:bodyPr lIns="35718" tIns="35718" rIns="35718" bIns="35718" anchor="ctr"/>
          <a:lstStyle/>
          <a:p>
            <a:pPr defTabSz="17335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en-US" altLang="zh-CN" sz="1600" noProof="1"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sz="1600" noProof="1">
              <a:latin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Shape 795">
            <a:extLst>
              <a:ext uri="{FF2B5EF4-FFF2-40B4-BE49-F238E27FC236}">
                <a16:creationId xmlns:a16="http://schemas.microsoft.com/office/drawing/2014/main" id="{8FB70558-1BA2-4654-8EB4-DB2D10974719}"/>
              </a:ext>
            </a:extLst>
          </p:cNvPr>
          <p:cNvSpPr/>
          <p:nvPr/>
        </p:nvSpPr>
        <p:spPr>
          <a:xfrm>
            <a:off x="7204506" y="6026493"/>
            <a:ext cx="417753" cy="253915"/>
          </a:xfrm>
          <a:prstGeom prst="ellipse">
            <a:avLst/>
          </a:prstGeom>
          <a:solidFill>
            <a:srgbClr val="A5A5A5"/>
          </a:solidFill>
          <a:ln w="12700" cap="flat">
            <a:noFill/>
            <a:miter lim="400000"/>
            <a:tailEnd type="triangle" w="med" len="med"/>
          </a:ln>
          <a:effectLst/>
        </p:spPr>
        <p:txBody>
          <a:bodyPr lIns="35718" tIns="35718" rIns="35718" bIns="35718" anchor="ctr"/>
          <a:lstStyle/>
          <a:p>
            <a:pPr defTabSz="17335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en-US" altLang="zh-CN" sz="1600" noProof="1"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endParaRPr sz="1600" noProof="1">
              <a:latin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Shape 795">
            <a:extLst>
              <a:ext uri="{FF2B5EF4-FFF2-40B4-BE49-F238E27FC236}">
                <a16:creationId xmlns:a16="http://schemas.microsoft.com/office/drawing/2014/main" id="{2DF4FB2F-EC15-416A-9005-42925E00CAAD}"/>
              </a:ext>
            </a:extLst>
          </p:cNvPr>
          <p:cNvSpPr/>
          <p:nvPr/>
        </p:nvSpPr>
        <p:spPr>
          <a:xfrm>
            <a:off x="7216644" y="6370160"/>
            <a:ext cx="417753" cy="253915"/>
          </a:xfrm>
          <a:prstGeom prst="ellipse">
            <a:avLst/>
          </a:prstGeom>
          <a:solidFill>
            <a:srgbClr val="A5A5A5"/>
          </a:solidFill>
          <a:ln w="12700" cap="flat">
            <a:noFill/>
            <a:miter lim="400000"/>
            <a:tailEnd type="triangle" w="med" len="med"/>
          </a:ln>
          <a:effectLst/>
        </p:spPr>
        <p:txBody>
          <a:bodyPr lIns="35718" tIns="35718" rIns="35718" bIns="35718" anchor="ctr"/>
          <a:lstStyle/>
          <a:p>
            <a:pPr defTabSz="17335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en-US" altLang="zh-CN" sz="1600" noProof="1"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05</a:t>
            </a:r>
            <a:endParaRPr sz="1600" noProof="1">
              <a:latin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Shape 795">
            <a:extLst>
              <a:ext uri="{FF2B5EF4-FFF2-40B4-BE49-F238E27FC236}">
                <a16:creationId xmlns:a16="http://schemas.microsoft.com/office/drawing/2014/main" id="{A832C695-C59A-4821-BD27-BB2F3FB3F07B}"/>
              </a:ext>
            </a:extLst>
          </p:cNvPr>
          <p:cNvSpPr/>
          <p:nvPr/>
        </p:nvSpPr>
        <p:spPr>
          <a:xfrm>
            <a:off x="1279293" y="4991613"/>
            <a:ext cx="417753" cy="253915"/>
          </a:xfrm>
          <a:prstGeom prst="ellipse">
            <a:avLst/>
          </a:prstGeom>
          <a:solidFill>
            <a:srgbClr val="A5A5A5"/>
          </a:solidFill>
          <a:ln w="12700" cap="flat">
            <a:noFill/>
            <a:miter lim="400000"/>
            <a:tailEnd type="triangle" w="med" len="med"/>
          </a:ln>
          <a:effectLst/>
        </p:spPr>
        <p:txBody>
          <a:bodyPr lIns="35718" tIns="35718" rIns="35718" bIns="35718" anchor="ctr"/>
          <a:lstStyle/>
          <a:p>
            <a:pPr defTabSz="17335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en-US" altLang="zh-CN" sz="1600" noProof="1"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sz="1600" noProof="1">
              <a:latin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" name="Shape 795">
            <a:extLst>
              <a:ext uri="{FF2B5EF4-FFF2-40B4-BE49-F238E27FC236}">
                <a16:creationId xmlns:a16="http://schemas.microsoft.com/office/drawing/2014/main" id="{39711A9A-E356-4EFE-AE9E-39B9C03BB3F8}"/>
              </a:ext>
            </a:extLst>
          </p:cNvPr>
          <p:cNvSpPr/>
          <p:nvPr/>
        </p:nvSpPr>
        <p:spPr>
          <a:xfrm>
            <a:off x="1279293" y="5344944"/>
            <a:ext cx="417753" cy="253915"/>
          </a:xfrm>
          <a:prstGeom prst="ellipse">
            <a:avLst/>
          </a:prstGeom>
          <a:solidFill>
            <a:srgbClr val="A5A5A5"/>
          </a:solidFill>
          <a:ln w="12700" cap="flat">
            <a:noFill/>
            <a:miter lim="400000"/>
            <a:tailEnd type="triangle" w="med" len="med"/>
          </a:ln>
          <a:effectLst/>
        </p:spPr>
        <p:txBody>
          <a:bodyPr lIns="35718" tIns="35718" rIns="35718" bIns="35718" anchor="ctr"/>
          <a:lstStyle/>
          <a:p>
            <a:pPr defTabSz="17335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en-US" altLang="zh-CN" sz="1600" noProof="1"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sz="1600" noProof="1">
              <a:latin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" name="Shape 795">
            <a:extLst>
              <a:ext uri="{FF2B5EF4-FFF2-40B4-BE49-F238E27FC236}">
                <a16:creationId xmlns:a16="http://schemas.microsoft.com/office/drawing/2014/main" id="{20B38CAD-A190-4B86-B6EB-BE142BD44EC0}"/>
              </a:ext>
            </a:extLst>
          </p:cNvPr>
          <p:cNvSpPr/>
          <p:nvPr/>
        </p:nvSpPr>
        <p:spPr>
          <a:xfrm>
            <a:off x="1273716" y="5696218"/>
            <a:ext cx="417753" cy="253915"/>
          </a:xfrm>
          <a:prstGeom prst="ellipse">
            <a:avLst/>
          </a:prstGeom>
          <a:solidFill>
            <a:srgbClr val="A5A5A5"/>
          </a:solidFill>
          <a:ln w="12700" cap="flat">
            <a:noFill/>
            <a:miter lim="400000"/>
            <a:tailEnd type="triangle" w="med" len="med"/>
          </a:ln>
          <a:effectLst/>
        </p:spPr>
        <p:txBody>
          <a:bodyPr lIns="35718" tIns="35718" rIns="35718" bIns="35718" anchor="ctr"/>
          <a:lstStyle/>
          <a:p>
            <a:pPr defTabSz="17335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en-US" altLang="zh-CN" sz="1600" noProof="1"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sz="1600" noProof="1">
              <a:latin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Shape 795">
            <a:extLst>
              <a:ext uri="{FF2B5EF4-FFF2-40B4-BE49-F238E27FC236}">
                <a16:creationId xmlns:a16="http://schemas.microsoft.com/office/drawing/2014/main" id="{A8BBFE8D-D6B2-46A8-9A96-1791F7E3AD62}"/>
              </a:ext>
            </a:extLst>
          </p:cNvPr>
          <p:cNvSpPr/>
          <p:nvPr/>
        </p:nvSpPr>
        <p:spPr>
          <a:xfrm>
            <a:off x="1279045" y="6039885"/>
            <a:ext cx="417753" cy="253915"/>
          </a:xfrm>
          <a:prstGeom prst="ellipse">
            <a:avLst/>
          </a:prstGeom>
          <a:solidFill>
            <a:srgbClr val="A5A5A5"/>
          </a:solidFill>
          <a:ln w="12700" cap="flat">
            <a:noFill/>
            <a:miter lim="400000"/>
            <a:tailEnd type="triangle" w="med" len="med"/>
          </a:ln>
          <a:effectLst/>
        </p:spPr>
        <p:txBody>
          <a:bodyPr lIns="35718" tIns="35718" rIns="35718" bIns="35718" anchor="ctr"/>
          <a:lstStyle/>
          <a:p>
            <a:pPr defTabSz="17335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en-US" altLang="zh-CN" sz="1600" noProof="1"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endParaRPr sz="1600" noProof="1">
              <a:latin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3" name="Shape 795">
            <a:extLst>
              <a:ext uri="{FF2B5EF4-FFF2-40B4-BE49-F238E27FC236}">
                <a16:creationId xmlns:a16="http://schemas.microsoft.com/office/drawing/2014/main" id="{A66F0B35-2F91-48AD-90B8-95E6A6E386D6}"/>
              </a:ext>
            </a:extLst>
          </p:cNvPr>
          <p:cNvSpPr/>
          <p:nvPr/>
        </p:nvSpPr>
        <p:spPr>
          <a:xfrm>
            <a:off x="1291183" y="6383552"/>
            <a:ext cx="417753" cy="253915"/>
          </a:xfrm>
          <a:prstGeom prst="ellipse">
            <a:avLst/>
          </a:prstGeom>
          <a:solidFill>
            <a:srgbClr val="A5A5A5"/>
          </a:solidFill>
          <a:ln w="12700" cap="flat">
            <a:noFill/>
            <a:miter lim="400000"/>
            <a:tailEnd type="triangle" w="med" len="med"/>
          </a:ln>
          <a:effectLst/>
        </p:spPr>
        <p:txBody>
          <a:bodyPr lIns="35718" tIns="35718" rIns="35718" bIns="35718" anchor="ctr"/>
          <a:lstStyle/>
          <a:p>
            <a:pPr defTabSz="17335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3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en-US" altLang="zh-CN" sz="1600" noProof="1"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05</a:t>
            </a:r>
            <a:endParaRPr sz="1600" noProof="1">
              <a:latin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213339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70CD01D-524D-482F-9AB7-EA3B77388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110" y="3113403"/>
            <a:ext cx="2054227" cy="1800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1C13CDA-3ED6-4DEA-8F18-3D98368AD247}"/>
              </a:ext>
            </a:extLst>
          </p:cNvPr>
          <p:cNvSpPr txBox="1"/>
          <p:nvPr/>
        </p:nvSpPr>
        <p:spPr>
          <a:xfrm>
            <a:off x="3213208" y="221247"/>
            <a:ext cx="58984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第九问：华北克拉通破坏机制是什么？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81C7762-C5E8-4423-8FC4-C11F3C047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804" y="3899627"/>
            <a:ext cx="5234882" cy="2520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1325B71F-2BE0-4C7E-8D24-6C5B9A8037C9}"/>
              </a:ext>
            </a:extLst>
          </p:cNvPr>
          <p:cNvSpPr txBox="1"/>
          <p:nvPr/>
        </p:nvSpPr>
        <p:spPr>
          <a:xfrm>
            <a:off x="2234479" y="6357648"/>
            <a:ext cx="3720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>
                <a:latin typeface="+mn-ea"/>
              </a:rPr>
              <a:t>朱日祥和徐义刚，</a:t>
            </a:r>
            <a:r>
              <a:rPr lang="en-US" altLang="zh-CN">
                <a:latin typeface="+mn-ea"/>
              </a:rPr>
              <a:t>2019</a:t>
            </a:r>
            <a:r>
              <a:rPr lang="zh-CN" altLang="en-US">
                <a:latin typeface="+mn-ea"/>
              </a:rPr>
              <a:t>，中国科学</a:t>
            </a:r>
            <a:endParaRPr lang="zh-CN" altLang="en-US" dirty="0">
              <a:latin typeface="+mn-ea"/>
            </a:endParaRPr>
          </a:p>
        </p:txBody>
      </p:sp>
      <p:sp>
        <p:nvSpPr>
          <p:cNvPr id="11" name="文本框 11">
            <a:extLst>
              <a:ext uri="{FF2B5EF4-FFF2-40B4-BE49-F238E27FC236}">
                <a16:creationId xmlns:a16="http://schemas.microsoft.com/office/drawing/2014/main" id="{CCF54677-9963-4618-B142-A783D047F8AB}"/>
              </a:ext>
            </a:extLst>
          </p:cNvPr>
          <p:cNvSpPr txBox="1"/>
          <p:nvPr/>
        </p:nvSpPr>
        <p:spPr>
          <a:xfrm>
            <a:off x="2460175" y="750746"/>
            <a:ext cx="3374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共识：破坏一级大地构造背景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F396509-5677-4CC8-886A-E6181103BC60}"/>
              </a:ext>
            </a:extLst>
          </p:cNvPr>
          <p:cNvSpPr txBox="1"/>
          <p:nvPr/>
        </p:nvSpPr>
        <p:spPr>
          <a:xfrm>
            <a:off x="8103831" y="750746"/>
            <a:ext cx="1878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>
                <a:latin typeface="+mn-ea"/>
              </a:rPr>
              <a:t>争议：破坏机制</a:t>
            </a:r>
            <a:endParaRPr lang="zh-CN" altLang="en-US" dirty="0">
              <a:latin typeface="+mn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161F5B2-6428-4947-9F7B-51F6F5CB2906}"/>
              </a:ext>
            </a:extLst>
          </p:cNvPr>
          <p:cNvSpPr txBox="1"/>
          <p:nvPr/>
        </p:nvSpPr>
        <p:spPr>
          <a:xfrm>
            <a:off x="1062296" y="2658625"/>
            <a:ext cx="1129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>
                <a:latin typeface="+mn-ea"/>
              </a:rPr>
              <a:t>关键证据</a:t>
            </a:r>
            <a:endParaRPr lang="zh-CN" altLang="en-US" dirty="0">
              <a:latin typeface="+mn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C73AD44-BC3E-465A-B1A3-A98614B1B9A8}"/>
              </a:ext>
            </a:extLst>
          </p:cNvPr>
          <p:cNvSpPr txBox="1"/>
          <p:nvPr/>
        </p:nvSpPr>
        <p:spPr>
          <a:xfrm>
            <a:off x="493025" y="5084296"/>
            <a:ext cx="2496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>
                <a:latin typeface="+mn-ea"/>
              </a:rPr>
              <a:t>Wu et al., 2019, AREPS</a:t>
            </a:r>
            <a:endParaRPr lang="zh-CN" altLang="en-US" dirty="0">
              <a:latin typeface="+mn-ea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865A4168-9752-4E1F-8D37-146B79163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8804" y="1364016"/>
            <a:ext cx="5202138" cy="21600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E8F9BAC0-DBA5-4D86-956A-DF4667F138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8380" y="1246713"/>
            <a:ext cx="2803613" cy="5040000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00ED16A9-6BB1-4A3B-BA84-91D9C3964CEB}"/>
              </a:ext>
            </a:extLst>
          </p:cNvPr>
          <p:cNvSpPr txBox="1"/>
          <p:nvPr/>
        </p:nvSpPr>
        <p:spPr>
          <a:xfrm>
            <a:off x="7556805" y="3522742"/>
            <a:ext cx="3032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>
                <a:latin typeface="+mn-ea"/>
              </a:rPr>
              <a:t>徐义刚等，</a:t>
            </a:r>
            <a:r>
              <a:rPr lang="en-US" altLang="zh-CN">
                <a:latin typeface="+mn-ea"/>
              </a:rPr>
              <a:t>2009</a:t>
            </a:r>
            <a:r>
              <a:rPr lang="zh-CN" altLang="en-US">
                <a:latin typeface="+mn-ea"/>
              </a:rPr>
              <a:t>，科学通报</a:t>
            </a:r>
            <a:endParaRPr lang="zh-CN" altLang="en-US" dirty="0">
              <a:latin typeface="+mn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71E3EA9-8F01-4131-A52E-506201AD4AC9}"/>
              </a:ext>
            </a:extLst>
          </p:cNvPr>
          <p:cNvSpPr txBox="1"/>
          <p:nvPr/>
        </p:nvSpPr>
        <p:spPr>
          <a:xfrm>
            <a:off x="7831454" y="6357648"/>
            <a:ext cx="2483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>
                <a:latin typeface="+mn-ea"/>
              </a:rPr>
              <a:t>Wu et al.</a:t>
            </a:r>
            <a:r>
              <a:rPr lang="zh-CN" altLang="en-US">
                <a:latin typeface="+mn-ea"/>
              </a:rPr>
              <a:t>，</a:t>
            </a:r>
            <a:r>
              <a:rPr lang="en-US" altLang="zh-CN">
                <a:latin typeface="+mn-ea"/>
              </a:rPr>
              <a:t>2011</a:t>
            </a:r>
            <a:r>
              <a:rPr lang="zh-CN" altLang="en-US">
                <a:latin typeface="+mn-ea"/>
              </a:rPr>
              <a:t>，</a:t>
            </a:r>
            <a:r>
              <a:rPr lang="en-US" altLang="zh-CN">
                <a:latin typeface="+mn-ea"/>
              </a:rPr>
              <a:t>JAES</a:t>
            </a:r>
            <a:endParaRPr lang="zh-CN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237605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F1C13CDA-3ED6-4DEA-8F18-3D98368AD247}"/>
              </a:ext>
            </a:extLst>
          </p:cNvPr>
          <p:cNvSpPr txBox="1"/>
          <p:nvPr/>
        </p:nvSpPr>
        <p:spPr>
          <a:xfrm>
            <a:off x="3213208" y="221247"/>
            <a:ext cx="58984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第九问：华北克拉通破坏机制是什么？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325B71F-2BE0-4C7E-8D24-6C5B9A8037C9}"/>
              </a:ext>
            </a:extLst>
          </p:cNvPr>
          <p:cNvSpPr txBox="1"/>
          <p:nvPr/>
        </p:nvSpPr>
        <p:spPr>
          <a:xfrm>
            <a:off x="1932892" y="757830"/>
            <a:ext cx="9081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>
                <a:solidFill>
                  <a:prstClr val="black"/>
                </a:solidFill>
                <a:latin typeface="等线" panose="02010600030101010101" pitchFamily="2" charset="-122"/>
              </a:rPr>
              <a:t>两阶段模型：侏罗纪先拆沉（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MLD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之下的岩石圈地幔）），然后白垩纪发生热化学侵蚀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71E3EA9-8F01-4131-A52E-506201AD4AC9}"/>
              </a:ext>
            </a:extLst>
          </p:cNvPr>
          <p:cNvSpPr txBox="1"/>
          <p:nvPr/>
        </p:nvSpPr>
        <p:spPr>
          <a:xfrm>
            <a:off x="3931801" y="6452087"/>
            <a:ext cx="3723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Liu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et al.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，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2017, 2018, 2019</a:t>
            </a:r>
            <a:r>
              <a:rPr lang="en-US" altLang="zh-CN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,</a:t>
            </a:r>
            <a:r>
              <a:rPr lang="zh-CN" altLang="en-US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JGR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" name="jgrb52945-sup-0006-2017jb015372-ms05">
            <a:hlinkClick r:id="" action="ppaction://media"/>
            <a:extLst>
              <a:ext uri="{FF2B5EF4-FFF2-40B4-BE49-F238E27FC236}">
                <a16:creationId xmlns:a16="http://schemas.microsoft.com/office/drawing/2014/main" id="{FBBB4D70-2A59-4F68-B116-AF5EFE6B9B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005841" y="1238775"/>
            <a:ext cx="3360000" cy="2520000"/>
          </a:xfrm>
          <a:prstGeom prst="rect">
            <a:avLst/>
          </a:prstGeom>
        </p:spPr>
      </p:pic>
      <p:pic>
        <p:nvPicPr>
          <p:cNvPr id="4" name="jgrb52945-sup-0011-2017jb015372-ms10">
            <a:hlinkClick r:id="" action="ppaction://media"/>
            <a:extLst>
              <a:ext uri="{FF2B5EF4-FFF2-40B4-BE49-F238E27FC236}">
                <a16:creationId xmlns:a16="http://schemas.microsoft.com/office/drawing/2014/main" id="{54986349-DC19-4223-AE76-D0FE1574520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005841" y="3903423"/>
            <a:ext cx="3368773" cy="2520000"/>
          </a:xfrm>
          <a:prstGeom prst="rect">
            <a:avLst/>
          </a:prstGeom>
        </p:spPr>
      </p:pic>
      <p:pic>
        <p:nvPicPr>
          <p:cNvPr id="6" name="jgrb52944-sup-0006-2017jb015374-s5">
            <a:hlinkClick r:id="" action="ppaction://media"/>
            <a:extLst>
              <a:ext uri="{FF2B5EF4-FFF2-40B4-BE49-F238E27FC236}">
                <a16:creationId xmlns:a16="http://schemas.microsoft.com/office/drawing/2014/main" id="{A4BEE201-F885-41BF-AE9C-E5C050B32687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125565" y="1224973"/>
            <a:ext cx="3360000" cy="2520000"/>
          </a:xfrm>
          <a:prstGeom prst="rect">
            <a:avLst/>
          </a:prstGeom>
        </p:spPr>
      </p:pic>
      <p:pic>
        <p:nvPicPr>
          <p:cNvPr id="7" name="jgrb52944-sup-0010-2017jb015374-s9">
            <a:hlinkClick r:id="" action="ppaction://media"/>
            <a:extLst>
              <a:ext uri="{FF2B5EF4-FFF2-40B4-BE49-F238E27FC236}">
                <a16:creationId xmlns:a16="http://schemas.microsoft.com/office/drawing/2014/main" id="{B2CAA54B-DF2B-47A7-9306-73ED2809DDB9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196882" y="3903423"/>
            <a:ext cx="3368773" cy="2520000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E5049242-224F-4F71-9D27-945E6A6E3767}"/>
              </a:ext>
            </a:extLst>
          </p:cNvPr>
          <p:cNvCxnSpPr/>
          <p:nvPr/>
        </p:nvCxnSpPr>
        <p:spPr>
          <a:xfrm>
            <a:off x="6269576" y="1186176"/>
            <a:ext cx="32344" cy="4664365"/>
          </a:xfrm>
          <a:prstGeom prst="line">
            <a:avLst/>
          </a:prstGeom>
          <a:ln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B4262EFB-9E66-4BF3-AE7F-2A10E2810178}"/>
              </a:ext>
            </a:extLst>
          </p:cNvPr>
          <p:cNvSpPr txBox="1"/>
          <p:nvPr/>
        </p:nvSpPr>
        <p:spPr>
          <a:xfrm>
            <a:off x="196856" y="3574109"/>
            <a:ext cx="1616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拆沉模型模拟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E4C7489-9880-4AB6-88E0-70EB732829C7}"/>
              </a:ext>
            </a:extLst>
          </p:cNvPr>
          <p:cNvSpPr txBox="1"/>
          <p:nvPr/>
        </p:nvSpPr>
        <p:spPr>
          <a:xfrm>
            <a:off x="9758996" y="3574109"/>
            <a:ext cx="2271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热化学侵蚀模型模拟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6035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8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312EBF46-EA88-41FB-A2BB-09549D3796B8}"/>
              </a:ext>
            </a:extLst>
          </p:cNvPr>
          <p:cNvSpPr txBox="1"/>
          <p:nvPr/>
        </p:nvSpPr>
        <p:spPr>
          <a:xfrm>
            <a:off x="3065567" y="221247"/>
            <a:ext cx="6311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第十问：华南中生代大花岗岩省的成因？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2E0F1C6-DE3E-4640-82CE-1E6FE0140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58" y="1269000"/>
            <a:ext cx="5940942" cy="43200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DD2DCDDA-94D7-430E-B509-6CC8535AFBC4}"/>
              </a:ext>
            </a:extLst>
          </p:cNvPr>
          <p:cNvSpPr txBox="1"/>
          <p:nvPr/>
        </p:nvSpPr>
        <p:spPr>
          <a:xfrm>
            <a:off x="1520100" y="5752810"/>
            <a:ext cx="3356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>
                <a:latin typeface="+mn-ea"/>
              </a:rPr>
              <a:t>华南中生代花岗岩</a:t>
            </a:r>
            <a:r>
              <a:rPr lang="en-US" altLang="zh-CN">
                <a:latin typeface="+mn-ea"/>
              </a:rPr>
              <a:t>-</a:t>
            </a:r>
            <a:r>
              <a:rPr lang="zh-CN" altLang="en-US">
                <a:latin typeface="+mn-ea"/>
              </a:rPr>
              <a:t>火山岩分布</a:t>
            </a:r>
            <a:endParaRPr lang="zh-CN" altLang="en-US" dirty="0">
              <a:latin typeface="+mn-ea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A810A18-7634-45EC-841F-BE4011943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946" y="1114030"/>
            <a:ext cx="3116843" cy="2160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6C5547EB-3F3D-4231-B57B-BD3757938768}"/>
              </a:ext>
            </a:extLst>
          </p:cNvPr>
          <p:cNvSpPr txBox="1"/>
          <p:nvPr/>
        </p:nvSpPr>
        <p:spPr>
          <a:xfrm>
            <a:off x="5831723" y="6028794"/>
            <a:ext cx="5779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>
                <a:latin typeface="+mn-ea"/>
              </a:rPr>
              <a:t>华南风化壳型稀土矿床</a:t>
            </a:r>
            <a:r>
              <a:rPr lang="en-US" altLang="zh-CN">
                <a:latin typeface="+mn-ea"/>
              </a:rPr>
              <a:t>(</a:t>
            </a:r>
            <a:r>
              <a:rPr lang="zh-CN" altLang="en-US">
                <a:latin typeface="+mn-ea"/>
              </a:rPr>
              <a:t>何宏平等，</a:t>
            </a:r>
            <a:r>
              <a:rPr lang="en-US" altLang="zh-CN">
                <a:latin typeface="+mn-ea"/>
              </a:rPr>
              <a:t>2024</a:t>
            </a:r>
            <a:r>
              <a:rPr lang="zh-CN" altLang="en-US">
                <a:latin typeface="+mn-ea"/>
              </a:rPr>
              <a:t>，地质力学学报</a:t>
            </a:r>
            <a:r>
              <a:rPr lang="en-US" altLang="zh-CN">
                <a:latin typeface="+mn-ea"/>
              </a:rPr>
              <a:t>)</a:t>
            </a:r>
            <a:endParaRPr lang="zh-CN" altLang="en-US" dirty="0">
              <a:latin typeface="+mn-ea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EA7F3E6-B7C7-4C6A-8295-CE48DC0E19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9399" y="3689167"/>
            <a:ext cx="3732857" cy="2160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FE46C0A8-629B-4E95-A881-AAD5EA83B096}"/>
              </a:ext>
            </a:extLst>
          </p:cNvPr>
          <p:cNvSpPr/>
          <p:nvPr/>
        </p:nvSpPr>
        <p:spPr>
          <a:xfrm>
            <a:off x="6351250" y="3231625"/>
            <a:ext cx="47402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>
                <a:solidFill>
                  <a:prstClr val="black"/>
                </a:solidFill>
                <a:latin typeface="等线" panose="02010600030101010101" pitchFamily="2" charset="-122"/>
              </a:rPr>
              <a:t>华南矿床分布（</a:t>
            </a:r>
            <a:r>
              <a:rPr lang="en-US" altLang="zh-CN">
                <a:solidFill>
                  <a:prstClr val="black"/>
                </a:solidFill>
                <a:latin typeface="等线" panose="02010600030101010101" pitchFamily="2" charset="-122"/>
              </a:rPr>
              <a:t> Zhang et al., 2023, Geology </a:t>
            </a:r>
            <a:r>
              <a:rPr lang="zh-CN" altLang="en-US">
                <a:solidFill>
                  <a:prstClr val="black"/>
                </a:solidFill>
                <a:latin typeface="等线" panose="02010600030101010101" pitchFamily="2" charset="-122"/>
              </a:rPr>
              <a:t>）</a:t>
            </a:r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0E8DDEF-6207-4735-A299-A5481DD70E40}"/>
              </a:ext>
            </a:extLst>
          </p:cNvPr>
          <p:cNvSpPr/>
          <p:nvPr/>
        </p:nvSpPr>
        <p:spPr>
          <a:xfrm>
            <a:off x="10604950" y="1870864"/>
            <a:ext cx="13712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prstClr val="black"/>
                </a:solidFill>
                <a:latin typeface="等线" panose="02010600030101010101" pitchFamily="2" charset="-122"/>
              </a:rPr>
              <a:t>W(</a:t>
            </a:r>
            <a:r>
              <a:rPr lang="zh-CN" altLang="en-US">
                <a:solidFill>
                  <a:prstClr val="black"/>
                </a:solidFill>
                <a:latin typeface="等线" panose="02010600030101010101" pitchFamily="2" charset="-122"/>
              </a:rPr>
              <a:t>钨）储量世界第一</a:t>
            </a:r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FAA4AC9-7121-4186-B637-8E8793E97382}"/>
              </a:ext>
            </a:extLst>
          </p:cNvPr>
          <p:cNvSpPr/>
          <p:nvPr/>
        </p:nvSpPr>
        <p:spPr>
          <a:xfrm>
            <a:off x="10637318" y="4525548"/>
            <a:ext cx="1464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>
                <a:solidFill>
                  <a:prstClr val="black"/>
                </a:solidFill>
                <a:latin typeface="等线" panose="02010600030101010101" pitchFamily="2" charset="-122"/>
              </a:rPr>
              <a:t>提供全球</a:t>
            </a:r>
            <a:r>
              <a:rPr lang="en-US" altLang="zh-CN">
                <a:solidFill>
                  <a:prstClr val="black"/>
                </a:solidFill>
                <a:latin typeface="等线" panose="02010600030101010101" pitchFamily="2" charset="-122"/>
              </a:rPr>
              <a:t>90%</a:t>
            </a:r>
            <a:r>
              <a:rPr lang="zh-CN" altLang="en-US">
                <a:solidFill>
                  <a:prstClr val="black"/>
                </a:solidFill>
                <a:latin typeface="等线" panose="02010600030101010101" pitchFamily="2" charset="-122"/>
              </a:rPr>
              <a:t>重稀土矿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18534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0B808923-F88F-4220-818D-5407FA3B0D80}"/>
              </a:ext>
            </a:extLst>
          </p:cNvPr>
          <p:cNvSpPr txBox="1"/>
          <p:nvPr/>
        </p:nvSpPr>
        <p:spPr>
          <a:xfrm>
            <a:off x="3065567" y="221247"/>
            <a:ext cx="6311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第十问：华南中生代大花岗岩省的成因？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827B8CF-1896-467A-8109-A3642ABB0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151" y="4822542"/>
            <a:ext cx="2797533" cy="1440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1B17BC11-2A0E-48D4-8F60-220F93ACA883}"/>
              </a:ext>
            </a:extLst>
          </p:cNvPr>
          <p:cNvSpPr txBox="1"/>
          <p:nvPr/>
        </p:nvSpPr>
        <p:spPr>
          <a:xfrm>
            <a:off x="1436591" y="806384"/>
            <a:ext cx="2332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>
                <a:latin typeface="+mn-ea"/>
              </a:rPr>
              <a:t>岩石圈地幔拆沉模型</a:t>
            </a:r>
            <a:endParaRPr lang="zh-CN" altLang="en-US" dirty="0">
              <a:latin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935AF2B-ED31-45EE-804A-3C59E7F35509}"/>
              </a:ext>
            </a:extLst>
          </p:cNvPr>
          <p:cNvSpPr txBox="1"/>
          <p:nvPr/>
        </p:nvSpPr>
        <p:spPr>
          <a:xfrm>
            <a:off x="1346100" y="1175716"/>
            <a:ext cx="248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>
                <a:latin typeface="+mn-ea"/>
              </a:rPr>
              <a:t>Zhang et al., 2023, NC</a:t>
            </a:r>
            <a:endParaRPr lang="zh-CN" altLang="en-US" dirty="0">
              <a:latin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BC31F7E-717A-4BD7-94BE-B96B9B6BBD78}"/>
              </a:ext>
            </a:extLst>
          </p:cNvPr>
          <p:cNvSpPr txBox="1"/>
          <p:nvPr/>
        </p:nvSpPr>
        <p:spPr>
          <a:xfrm>
            <a:off x="8075522" y="806384"/>
            <a:ext cx="1635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>
                <a:latin typeface="+mn-ea"/>
              </a:rPr>
              <a:t>平板俯冲模型</a:t>
            </a:r>
            <a:endParaRPr lang="zh-CN" altLang="en-US" dirty="0">
              <a:latin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0129E27-8543-40B0-A823-98B0A5CC3C3D}"/>
              </a:ext>
            </a:extLst>
          </p:cNvPr>
          <p:cNvSpPr txBox="1"/>
          <p:nvPr/>
        </p:nvSpPr>
        <p:spPr>
          <a:xfrm>
            <a:off x="7656421" y="1175716"/>
            <a:ext cx="2618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>
                <a:latin typeface="+mn-ea"/>
              </a:rPr>
              <a:t>Li and Li, 2014, Geology</a:t>
            </a:r>
            <a:endParaRPr lang="zh-CN" altLang="en-US" dirty="0">
              <a:latin typeface="+mn-ea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6289E35C-A7F7-47F4-940F-2444D38F0A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7380" y="3367795"/>
            <a:ext cx="3049682" cy="1800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A7F3361-2FBF-4AEC-B006-CCBEBE6D5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705" y="1855060"/>
            <a:ext cx="4530525" cy="43200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8317C96C-8A11-43FB-9C04-1F00773BF0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4599" y="1855060"/>
            <a:ext cx="5154185" cy="43200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85821C9C-6B85-4F3F-9E4C-9847A7EC50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160" y="3202542"/>
            <a:ext cx="3413624" cy="14400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10210074-E49D-43B0-AFC2-385BA46962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786" y="1762542"/>
            <a:ext cx="3216264" cy="144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ADC14CC-67F1-40EC-8B0C-A68FADD8302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52022"/>
          <a:stretch/>
        </p:blipFill>
        <p:spPr>
          <a:xfrm>
            <a:off x="827826" y="2460567"/>
            <a:ext cx="3071074" cy="155449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AFB3D6FD-5ECB-4125-9A6E-914F67A4C51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49988"/>
          <a:stretch/>
        </p:blipFill>
        <p:spPr>
          <a:xfrm>
            <a:off x="822151" y="4188280"/>
            <a:ext cx="3071074" cy="162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97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3803</TotalTime>
  <Words>1609</Words>
  <Application>Microsoft Office PowerPoint</Application>
  <PresentationFormat>宽屏</PresentationFormat>
  <Paragraphs>194</Paragraphs>
  <Slides>25</Slides>
  <Notes>0</Notes>
  <HiddenSlides>0</HiddenSlides>
  <MMClips>4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DeepSeek-CJK-patch</vt:lpstr>
      <vt:lpstr>PingFang SC</vt:lpstr>
      <vt:lpstr>等线</vt:lpstr>
      <vt:lpstr>等线 Light</vt:lpstr>
      <vt:lpstr>黑体</vt:lpstr>
      <vt:lpstr>宋体</vt:lpstr>
      <vt:lpstr>微软雅黑</vt:lpstr>
      <vt:lpstr>Arial</vt:lpstr>
      <vt:lpstr>Cambria Math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149</cp:revision>
  <dcterms:created xsi:type="dcterms:W3CDTF">2025-05-15T09:28:08Z</dcterms:created>
  <dcterms:modified xsi:type="dcterms:W3CDTF">2025-05-29T09:52:44Z</dcterms:modified>
</cp:coreProperties>
</file>