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98" r:id="rId3"/>
    <p:sldId id="425" r:id="rId4"/>
    <p:sldId id="459" r:id="rId5"/>
    <p:sldId id="460" r:id="rId6"/>
    <p:sldId id="461" r:id="rId7"/>
    <p:sldId id="462" r:id="rId8"/>
    <p:sldId id="463" r:id="rId9"/>
    <p:sldId id="464" r:id="rId10"/>
    <p:sldId id="465" r:id="rId11"/>
    <p:sldId id="466" r:id="rId12"/>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0800"/>
    <a:srgbClr val="115740"/>
    <a:srgbClr val="FF7F0E"/>
    <a:srgbClr val="4672C4"/>
    <a:srgbClr val="95D453"/>
    <a:srgbClr val="4772C5"/>
    <a:srgbClr val="7394FE"/>
    <a:srgbClr val="3333FF"/>
    <a:srgbClr val="385D8A"/>
    <a:srgbClr val="0079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19" autoAdjust="0"/>
    <p:restoredTop sz="80406" autoAdjust="0"/>
  </p:normalViewPr>
  <p:slideViewPr>
    <p:cSldViewPr>
      <p:cViewPr varScale="1">
        <p:scale>
          <a:sx n="71" d="100"/>
          <a:sy n="71" d="100"/>
        </p:scale>
        <p:origin x="79" y="202"/>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D9C09A-D5F6-493F-81AA-094DE5F33DF3}" type="datetimeFigureOut">
              <a:rPr lang="zh-CN" altLang="en-US" smtClean="0"/>
              <a:t>2025/5/29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2B34BE-9896-4FE0-933A-1E2A80AC7A37}" type="slidenum">
              <a:rPr lang="zh-CN" altLang="en-US" smtClean="0"/>
              <a:t>‹#›</a:t>
            </a:fld>
            <a:endParaRPr lang="zh-CN" altLang="en-US"/>
          </a:p>
        </p:txBody>
      </p:sp>
    </p:spTree>
    <p:extLst>
      <p:ext uri="{BB962C8B-B14F-4D97-AF65-F5344CB8AC3E}">
        <p14:creationId xmlns:p14="http://schemas.microsoft.com/office/powerpoint/2010/main" val="794058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 [ˈ</a:t>
            </a:r>
            <a:r>
              <a:rPr lang="en-US" altLang="zh-CN" sz="1200" b="0" i="0" kern="1200" dirty="0" err="1">
                <a:solidFill>
                  <a:schemeClr val="tx1"/>
                </a:solidFill>
                <a:effectLst/>
                <a:latin typeface="+mn-lt"/>
                <a:ea typeface="+mn-ea"/>
                <a:cs typeface="+mn-cs"/>
              </a:rPr>
              <a:t>vɒlətaɪl</a:t>
            </a:r>
            <a:r>
              <a:rPr lang="en-US" altLang="zh-CN"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mægmətɪk</a:t>
            </a:r>
            <a:r>
              <a:rPr lang="en-US" altLang="zh-CN"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a:t>
            </a:fld>
            <a:endParaRPr lang="zh-CN" altLang="en-US"/>
          </a:p>
        </p:txBody>
      </p:sp>
    </p:spTree>
    <p:extLst>
      <p:ext uri="{BB962C8B-B14F-4D97-AF65-F5344CB8AC3E}">
        <p14:creationId xmlns:p14="http://schemas.microsoft.com/office/powerpoint/2010/main" val="1314157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a:t>
            </a:fld>
            <a:endParaRPr lang="zh-CN" altLang="en-US"/>
          </a:p>
        </p:txBody>
      </p:sp>
    </p:spTree>
    <p:extLst>
      <p:ext uri="{BB962C8B-B14F-4D97-AF65-F5344CB8AC3E}">
        <p14:creationId xmlns:p14="http://schemas.microsoft.com/office/powerpoint/2010/main" val="2635100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也不一定是气体，可能是超临界流体。</a:t>
            </a:r>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3</a:t>
            </a:fld>
            <a:endParaRPr lang="zh-CN" altLang="en-US"/>
          </a:p>
        </p:txBody>
      </p:sp>
    </p:spTree>
    <p:extLst>
      <p:ext uri="{BB962C8B-B14F-4D97-AF65-F5344CB8AC3E}">
        <p14:creationId xmlns:p14="http://schemas.microsoft.com/office/powerpoint/2010/main" val="2784169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地震速度模型往往呈现出一种平滑的特征，导致分辨率较低，只能确定宽泛的范围</a:t>
            </a:r>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4</a:t>
            </a:fld>
            <a:endParaRPr lang="zh-CN" altLang="en-US"/>
          </a:p>
        </p:txBody>
      </p:sp>
    </p:spTree>
    <p:extLst>
      <p:ext uri="{BB962C8B-B14F-4D97-AF65-F5344CB8AC3E}">
        <p14:creationId xmlns:p14="http://schemas.microsoft.com/office/powerpoint/2010/main" val="1158858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 </a:t>
            </a:r>
            <a:r>
              <a:rPr lang="zh-CN" altLang="en-US" sz="1200" b="0" i="0" kern="1200" dirty="0">
                <a:solidFill>
                  <a:schemeClr val="tx1"/>
                </a:solidFill>
                <a:effectLst/>
                <a:latin typeface="+mn-lt"/>
                <a:ea typeface="+mn-ea"/>
                <a:cs typeface="+mn-cs"/>
              </a:rPr>
              <a:t>黄石火山口东北部分调查位置图及岩浆储层反射证据。</a:t>
            </a:r>
            <a:br>
              <a:rPr lang="zh-CN" altLang="en-US" dirty="0"/>
            </a:br>
            <a:r>
              <a:rPr lang="en-US" altLang="zh-CN" sz="1200" b="0" i="0" kern="1200" dirty="0">
                <a:solidFill>
                  <a:schemeClr val="tx1"/>
                </a:solidFill>
                <a:effectLst/>
                <a:latin typeface="+mn-lt"/>
                <a:ea typeface="+mn-ea"/>
                <a:cs typeface="+mn-cs"/>
              </a:rPr>
              <a:t>a. </a:t>
            </a:r>
            <a:r>
              <a:rPr lang="zh-CN" altLang="en-US" sz="1200" b="0" i="0" kern="1200" dirty="0">
                <a:solidFill>
                  <a:schemeClr val="tx1"/>
                </a:solidFill>
                <a:effectLst/>
                <a:latin typeface="+mn-lt"/>
                <a:ea typeface="+mn-ea"/>
                <a:cs typeface="+mn-cs"/>
              </a:rPr>
              <a:t>黑色实线轮廓标记了</a:t>
            </a:r>
            <a:r>
              <a:rPr lang="en-US" altLang="zh-CN" sz="1200" b="0" i="0" kern="1200" dirty="0">
                <a:solidFill>
                  <a:schemeClr val="tx1"/>
                </a:solidFill>
                <a:effectLst/>
                <a:latin typeface="+mn-lt"/>
                <a:ea typeface="+mn-ea"/>
                <a:cs typeface="+mn-cs"/>
              </a:rPr>
              <a:t>0.63 Ma</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63</a:t>
            </a:r>
            <a:r>
              <a:rPr lang="zh-CN" altLang="en-US" sz="1200" b="0" i="0" kern="1200" dirty="0">
                <a:solidFill>
                  <a:schemeClr val="tx1"/>
                </a:solidFill>
                <a:effectLst/>
                <a:latin typeface="+mn-lt"/>
                <a:ea typeface="+mn-ea"/>
                <a:cs typeface="+mn-cs"/>
              </a:rPr>
              <a:t>万年前）的火山口边界，黄色虚线包围了</a:t>
            </a:r>
            <a:r>
              <a:rPr lang="en-US" altLang="zh-CN" sz="1200" b="0" i="0" kern="1200" dirty="0">
                <a:solidFill>
                  <a:schemeClr val="tx1"/>
                </a:solidFill>
                <a:effectLst/>
                <a:latin typeface="+mn-lt"/>
                <a:ea typeface="+mn-ea"/>
                <a:cs typeface="+mn-cs"/>
              </a:rPr>
              <a:t>Sour Creek</a:t>
            </a:r>
            <a:r>
              <a:rPr lang="zh-CN" altLang="en-US" sz="1200" b="0" i="0" kern="1200" dirty="0">
                <a:solidFill>
                  <a:schemeClr val="tx1"/>
                </a:solidFill>
                <a:effectLst/>
                <a:latin typeface="+mn-lt"/>
                <a:ea typeface="+mn-ea"/>
                <a:cs typeface="+mn-cs"/>
              </a:rPr>
              <a:t>复活穹隆，灰色虚线轮廓包围了来自参考文献</a:t>
            </a:r>
            <a:r>
              <a:rPr lang="en-US" altLang="zh-CN" sz="1200" b="0" i="0" kern="1200" dirty="0">
                <a:solidFill>
                  <a:schemeClr val="tx1"/>
                </a:solidFill>
                <a:effectLst/>
                <a:latin typeface="+mn-lt"/>
                <a:ea typeface="+mn-ea"/>
                <a:cs typeface="+mn-cs"/>
              </a:rPr>
              <a:t>6</a:t>
            </a:r>
            <a:r>
              <a:rPr lang="zh-CN" altLang="en-US" sz="1200" b="0" i="0" kern="1200" dirty="0">
                <a:solidFill>
                  <a:schemeClr val="tx1"/>
                </a:solidFill>
                <a:effectLst/>
                <a:latin typeface="+mn-lt"/>
                <a:ea typeface="+mn-ea"/>
                <a:cs typeface="+mn-cs"/>
              </a:rPr>
              <a:t>的</a:t>
            </a:r>
            <a:r>
              <a:rPr lang="en-US" altLang="zh-CN" sz="1200" b="0" i="0" kern="1200" dirty="0">
                <a:solidFill>
                  <a:schemeClr val="tx1"/>
                </a:solidFill>
                <a:effectLst/>
                <a:latin typeface="+mn-lt"/>
                <a:ea typeface="+mn-ea"/>
                <a:cs typeface="+mn-cs"/>
              </a:rPr>
              <a:t>5</a:t>
            </a:r>
            <a:r>
              <a:rPr lang="zh-CN" altLang="en-US" sz="1200" b="0" i="0" kern="1200" dirty="0">
                <a:solidFill>
                  <a:schemeClr val="tx1"/>
                </a:solidFill>
                <a:effectLst/>
                <a:latin typeface="+mn-lt"/>
                <a:ea typeface="+mn-ea"/>
                <a:cs typeface="+mn-cs"/>
              </a:rPr>
              <a:t>公里深度处的剪切波速度异常。图中显示了地震测线及用于二维成像的测线投影，以及</a:t>
            </a:r>
            <a:r>
              <a:rPr lang="en-US" altLang="zh-CN" sz="1200" b="0" i="0" kern="1200" dirty="0">
                <a:solidFill>
                  <a:schemeClr val="tx1"/>
                </a:solidFill>
                <a:effectLst/>
                <a:latin typeface="+mn-lt"/>
                <a:ea typeface="+mn-ea"/>
                <a:cs typeface="+mn-cs"/>
              </a:rPr>
              <a:t>Mud Volcano</a:t>
            </a:r>
            <a:r>
              <a:rPr lang="zh-CN" altLang="en-US" sz="1200" b="0" i="0" kern="1200" dirty="0">
                <a:solidFill>
                  <a:schemeClr val="tx1"/>
                </a:solidFill>
                <a:effectLst/>
                <a:latin typeface="+mn-lt"/>
                <a:ea typeface="+mn-ea"/>
                <a:cs typeface="+mn-cs"/>
              </a:rPr>
              <a:t>（泥火山），这是一个岩浆气体集中排放的区域。右下角的面板显示了在数据</a:t>
            </a:r>
            <a:r>
              <a:rPr lang="en-US" altLang="zh-CN" sz="1200" b="0" i="0" kern="1200" dirty="0">
                <a:solidFill>
                  <a:schemeClr val="tx1"/>
                </a:solidFill>
                <a:effectLst/>
                <a:latin typeface="+mn-lt"/>
                <a:ea typeface="+mn-ea"/>
                <a:cs typeface="+mn-cs"/>
              </a:rPr>
              <a:t>b–d</a:t>
            </a:r>
            <a:r>
              <a:rPr lang="zh-CN" altLang="en-US" sz="1200" b="0" i="0" kern="1200" dirty="0">
                <a:solidFill>
                  <a:schemeClr val="tx1"/>
                </a:solidFill>
                <a:effectLst/>
                <a:latin typeface="+mn-lt"/>
                <a:ea typeface="+mn-ea"/>
                <a:cs typeface="+mn-cs"/>
              </a:rPr>
              <a:t>中识别的反射地震相位的射线路径示意图。</a:t>
            </a:r>
            <a:endParaRPr lang="en-US" altLang="zh-CN"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b="1" i="0" kern="1200" dirty="0">
                <a:solidFill>
                  <a:schemeClr val="tx1"/>
                </a:solidFill>
                <a:effectLst/>
                <a:latin typeface="+mn-lt"/>
                <a:ea typeface="+mn-ea"/>
                <a:cs typeface="+mn-cs"/>
              </a:rPr>
              <a:t>测线投影（</a:t>
            </a:r>
            <a:r>
              <a:rPr lang="en-US" altLang="zh-CN" sz="1200" b="1" i="0" kern="1200" dirty="0">
                <a:solidFill>
                  <a:schemeClr val="tx1"/>
                </a:solidFill>
                <a:effectLst/>
                <a:latin typeface="+mn-lt"/>
                <a:ea typeface="+mn-ea"/>
                <a:cs typeface="+mn-cs"/>
              </a:rPr>
              <a:t>Line Projection</a:t>
            </a:r>
            <a:r>
              <a:rPr lang="zh-CN" altLang="en-US" sz="1200" b="1"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：由于实际测线可能在地表有一定的弯曲或不规则性，为了简化数据处理和成像，通常会将其投影到一个二维平面上（通常是直线）。这种投影称为测线投影，用于生成二维地震反射图像。</a:t>
            </a:r>
          </a:p>
          <a:p>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5</a:t>
            </a:fld>
            <a:endParaRPr lang="zh-CN" altLang="en-US"/>
          </a:p>
        </p:txBody>
      </p:sp>
    </p:spTree>
    <p:extLst>
      <p:ext uri="{BB962C8B-B14F-4D97-AF65-F5344CB8AC3E}">
        <p14:creationId xmlns:p14="http://schemas.microsoft.com/office/powerpoint/2010/main" val="15951099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0.1s</a:t>
            </a:r>
            <a:r>
              <a:rPr lang="zh-CN" altLang="en-US"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0.5s</a:t>
            </a:r>
            <a:r>
              <a:rPr lang="zh-CN" altLang="en-US" sz="1200" kern="1200" dirty="0">
                <a:solidFill>
                  <a:schemeClr val="tx1"/>
                </a:solidFill>
                <a:effectLst/>
                <a:latin typeface="+mn-lt"/>
                <a:ea typeface="+mn-ea"/>
                <a:cs typeface="+mn-cs"/>
              </a:rPr>
              <a:t>的</a:t>
            </a:r>
            <a:endParaRPr lang="en-US" altLang="zh-CN" sz="120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b–d. </a:t>
            </a:r>
            <a:r>
              <a:rPr lang="zh-CN" altLang="en-US" sz="1200" b="0" i="0" kern="1200" dirty="0">
                <a:solidFill>
                  <a:schemeClr val="tx1"/>
                </a:solidFill>
                <a:effectLst/>
                <a:latin typeface="+mn-lt"/>
                <a:ea typeface="+mn-ea"/>
                <a:cs typeface="+mn-cs"/>
              </a:rPr>
              <a:t>在</a:t>
            </a:r>
            <a:r>
              <a:rPr lang="en-US" altLang="zh-CN" sz="1200" b="0" i="0" kern="1200" dirty="0">
                <a:solidFill>
                  <a:schemeClr val="tx1"/>
                </a:solidFill>
                <a:effectLst/>
                <a:latin typeface="+mn-lt"/>
                <a:ea typeface="+mn-ea"/>
                <a:cs typeface="+mn-cs"/>
              </a:rPr>
              <a:t>100</a:t>
            </a:r>
            <a:r>
              <a:rPr lang="zh-CN" altLang="en-US" sz="1200" b="0" i="0" kern="1200" dirty="0">
                <a:solidFill>
                  <a:schemeClr val="tx1"/>
                </a:solidFill>
                <a:effectLst/>
                <a:latin typeface="+mn-lt"/>
                <a:ea typeface="+mn-ea"/>
                <a:cs typeface="+mn-cs"/>
              </a:rPr>
              <a:t>米偏移距分箱内叠加的</a:t>
            </a:r>
            <a:r>
              <a:rPr lang="en-US" altLang="zh-CN" sz="1200" b="0" i="0" kern="1200" dirty="0">
                <a:solidFill>
                  <a:schemeClr val="tx1"/>
                </a:solidFill>
                <a:effectLst/>
                <a:latin typeface="+mn-lt"/>
                <a:ea typeface="+mn-ea"/>
                <a:cs typeface="+mn-cs"/>
              </a:rPr>
              <a:t>STA/LTA</a:t>
            </a:r>
            <a:r>
              <a:rPr lang="zh-CN" altLang="en-US" sz="1200" b="0" i="0" kern="1200" dirty="0">
                <a:solidFill>
                  <a:schemeClr val="tx1"/>
                </a:solidFill>
                <a:effectLst/>
                <a:latin typeface="+mn-lt"/>
                <a:ea typeface="+mn-ea"/>
                <a:cs typeface="+mn-cs"/>
              </a:rPr>
              <a:t>比值分别显示了垂直分量（</a:t>
            </a:r>
            <a:r>
              <a:rPr lang="en-US" altLang="zh-CN" sz="1200" b="0" i="0" kern="1200" dirty="0">
                <a:solidFill>
                  <a:schemeClr val="tx1"/>
                </a:solidFill>
                <a:effectLst/>
                <a:latin typeface="+mn-lt"/>
                <a:ea typeface="+mn-ea"/>
                <a:cs typeface="+mn-cs"/>
              </a:rPr>
              <a:t>Z</a:t>
            </a:r>
            <a:r>
              <a:rPr lang="zh-CN" altLang="en-US" sz="1200" b="0" i="0" kern="1200" dirty="0">
                <a:solidFill>
                  <a:schemeClr val="tx1"/>
                </a:solidFill>
                <a:effectLst/>
                <a:latin typeface="+mn-lt"/>
                <a:ea typeface="+mn-ea"/>
                <a:cs typeface="+mn-cs"/>
              </a:rPr>
              <a:t>）、径向分量（</a:t>
            </a:r>
            <a:r>
              <a:rPr lang="en-US" altLang="zh-CN" sz="1200" b="0" i="0" kern="1200" dirty="0">
                <a:solidFill>
                  <a:schemeClr val="tx1"/>
                </a:solidFill>
                <a:effectLst/>
                <a:latin typeface="+mn-lt"/>
                <a:ea typeface="+mn-ea"/>
                <a:cs typeface="+mn-cs"/>
              </a:rPr>
              <a:t>R</a:t>
            </a:r>
            <a:r>
              <a:rPr lang="zh-CN" altLang="en-US" sz="1200" b="0" i="0" kern="1200" dirty="0">
                <a:solidFill>
                  <a:schemeClr val="tx1"/>
                </a:solidFill>
                <a:effectLst/>
                <a:latin typeface="+mn-lt"/>
                <a:ea typeface="+mn-ea"/>
                <a:cs typeface="+mn-cs"/>
              </a:rPr>
              <a:t>）和横向分量（</a:t>
            </a:r>
            <a:r>
              <a:rPr lang="en-US" altLang="zh-CN" sz="1200" b="0" i="0" kern="1200" dirty="0">
                <a:solidFill>
                  <a:schemeClr val="tx1"/>
                </a:solidFill>
                <a:effectLst/>
                <a:latin typeface="+mn-lt"/>
                <a:ea typeface="+mn-ea"/>
                <a:cs typeface="+mn-cs"/>
              </a:rPr>
              <a:t>T</a:t>
            </a:r>
            <a:r>
              <a:rPr lang="zh-CN" altLang="en-US" sz="1200" b="0" i="0" kern="1200" dirty="0">
                <a:solidFill>
                  <a:schemeClr val="tx1"/>
                </a:solidFill>
                <a:effectLst/>
                <a:latin typeface="+mn-lt"/>
                <a:ea typeface="+mn-ea"/>
                <a:cs typeface="+mn-cs"/>
              </a:rPr>
              <a:t>）上振动源（</a:t>
            </a:r>
            <a:r>
              <a:rPr lang="en-US" altLang="zh-CN" sz="1200" b="0" i="0" kern="1200" dirty="0" err="1">
                <a:solidFill>
                  <a:schemeClr val="tx1"/>
                </a:solidFill>
                <a:effectLst/>
                <a:latin typeface="+mn-lt"/>
                <a:ea typeface="+mn-ea"/>
                <a:cs typeface="+mn-cs"/>
              </a:rPr>
              <a:t>vibroseis</a:t>
            </a:r>
            <a:r>
              <a:rPr lang="zh-CN" altLang="en-US" sz="1200" b="0" i="0" kern="1200" dirty="0">
                <a:solidFill>
                  <a:schemeClr val="tx1"/>
                </a:solidFill>
                <a:effectLst/>
                <a:latin typeface="+mn-lt"/>
                <a:ea typeface="+mn-ea"/>
                <a:cs typeface="+mn-cs"/>
              </a:rPr>
              <a:t>）数据中的主要信号。黑色实线标记了数据中被“静默”或排除在反射成像之外的部分，以避免直接</a:t>
            </a:r>
            <a:r>
              <a:rPr lang="en-US" altLang="zh-CN" sz="1200" b="0" i="0" kern="1200" dirty="0">
                <a:solidFill>
                  <a:schemeClr val="tx1"/>
                </a:solidFill>
                <a:effectLst/>
                <a:latin typeface="+mn-lt"/>
                <a:ea typeface="+mn-ea"/>
                <a:cs typeface="+mn-cs"/>
              </a:rPr>
              <a:t>P</a:t>
            </a:r>
            <a:r>
              <a:rPr lang="zh-CN" altLang="en-US" sz="1200" b="0" i="0" kern="1200" dirty="0">
                <a:solidFill>
                  <a:schemeClr val="tx1"/>
                </a:solidFill>
                <a:effectLst/>
                <a:latin typeface="+mn-lt"/>
                <a:ea typeface="+mn-ea"/>
                <a:cs typeface="+mn-cs"/>
              </a:rPr>
              <a:t>波信号和声波的干扰。</a:t>
            </a:r>
            <a:r>
              <a:rPr lang="en-US" altLang="zh-CN" sz="1200" b="0" i="0" kern="1200" dirty="0" err="1">
                <a:solidFill>
                  <a:schemeClr val="tx1"/>
                </a:solidFill>
                <a:effectLst/>
                <a:latin typeface="+mn-lt"/>
                <a:ea typeface="+mn-ea"/>
                <a:cs typeface="+mn-cs"/>
              </a:rPr>
              <a:t>PzP</a:t>
            </a:r>
            <a:r>
              <a:rPr lang="zh-CN" altLang="en-US" sz="1200" b="0" i="0" kern="1200" dirty="0">
                <a:solidFill>
                  <a:schemeClr val="tx1"/>
                </a:solidFill>
                <a:effectLst/>
                <a:latin typeface="+mn-lt"/>
                <a:ea typeface="+mn-ea"/>
                <a:cs typeface="+mn-cs"/>
              </a:rPr>
              <a:t>和</a:t>
            </a:r>
            <a:r>
              <a:rPr lang="en-US" altLang="zh-CN" sz="1200" b="0" i="0" kern="1200" dirty="0" err="1">
                <a:solidFill>
                  <a:schemeClr val="tx1"/>
                </a:solidFill>
                <a:effectLst/>
                <a:latin typeface="+mn-lt"/>
                <a:ea typeface="+mn-ea"/>
                <a:cs typeface="+mn-cs"/>
              </a:rPr>
              <a:t>PzS</a:t>
            </a:r>
            <a:r>
              <a:rPr lang="zh-CN" altLang="en-US" sz="1200" b="0" i="0" kern="1200" dirty="0">
                <a:solidFill>
                  <a:schemeClr val="tx1"/>
                </a:solidFill>
                <a:effectLst/>
                <a:latin typeface="+mn-lt"/>
                <a:ea typeface="+mn-ea"/>
                <a:cs typeface="+mn-cs"/>
              </a:rPr>
              <a:t>表示根据局部优化的一维速度模型预测的从共同深度（</a:t>
            </a:r>
            <a:r>
              <a:rPr lang="en-US" altLang="zh-CN" sz="1200" b="0" i="0" kern="1200" dirty="0">
                <a:solidFill>
                  <a:schemeClr val="tx1"/>
                </a:solidFill>
                <a:effectLst/>
                <a:latin typeface="+mn-lt"/>
                <a:ea typeface="+mn-ea"/>
                <a:cs typeface="+mn-cs"/>
              </a:rPr>
              <a:t>z</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3.8</a:t>
            </a:r>
            <a:r>
              <a:rPr lang="zh-CN" altLang="en-US" sz="1200" b="0" i="0" kern="1200" dirty="0">
                <a:solidFill>
                  <a:schemeClr val="tx1"/>
                </a:solidFill>
                <a:effectLst/>
                <a:latin typeface="+mn-lt"/>
                <a:ea typeface="+mn-ea"/>
                <a:cs typeface="+mn-cs"/>
              </a:rPr>
              <a:t>公里处反射的走时</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分箱：</a:t>
            </a:r>
            <a:endParaRPr lang="en-US" altLang="zh-CN" sz="1200" b="0" i="0" kern="1200" dirty="0">
              <a:solidFill>
                <a:schemeClr val="tx1"/>
              </a:solidFill>
              <a:effectLst/>
              <a:latin typeface="+mn-lt"/>
              <a:ea typeface="+mn-ea"/>
              <a:cs typeface="+mn-cs"/>
            </a:endParaRPr>
          </a:p>
          <a:p>
            <a:r>
              <a:rPr lang="zh-CN" altLang="en-US" sz="1200" b="1" i="0" kern="1200" dirty="0">
                <a:solidFill>
                  <a:schemeClr val="tx1"/>
                </a:solidFill>
                <a:effectLst/>
                <a:latin typeface="+mn-lt"/>
                <a:ea typeface="+mn-ea"/>
                <a:cs typeface="+mn-cs"/>
              </a:rPr>
              <a:t>数据分组</a:t>
            </a:r>
            <a:r>
              <a:rPr lang="zh-CN" altLang="en-US" sz="1200" b="0" i="0" kern="1200" dirty="0">
                <a:solidFill>
                  <a:schemeClr val="tx1"/>
                </a:solidFill>
                <a:effectLst/>
                <a:latin typeface="+mn-lt"/>
                <a:ea typeface="+mn-ea"/>
                <a:cs typeface="+mn-cs"/>
              </a:rPr>
              <a:t>：将所有接收器记录的地震数据按照偏移距进行分组，例如将偏移距在</a:t>
            </a:r>
            <a:r>
              <a:rPr lang="en-US" altLang="zh-CN" sz="1200" b="0" i="0" kern="1200" dirty="0">
                <a:solidFill>
                  <a:schemeClr val="tx1"/>
                </a:solidFill>
                <a:effectLst/>
                <a:latin typeface="+mn-lt"/>
                <a:ea typeface="+mn-ea"/>
                <a:cs typeface="+mn-cs"/>
              </a:rPr>
              <a:t>0–100</a:t>
            </a:r>
            <a:r>
              <a:rPr lang="zh-CN" altLang="en-US" sz="1200" b="0" i="0" kern="1200" dirty="0">
                <a:solidFill>
                  <a:schemeClr val="tx1"/>
                </a:solidFill>
                <a:effectLst/>
                <a:latin typeface="+mn-lt"/>
                <a:ea typeface="+mn-ea"/>
                <a:cs typeface="+mn-cs"/>
              </a:rPr>
              <a:t>米的数据归为第一组，</a:t>
            </a:r>
            <a:r>
              <a:rPr lang="en-US" altLang="zh-CN" sz="1200" b="0" i="0" kern="1200" dirty="0">
                <a:solidFill>
                  <a:schemeClr val="tx1"/>
                </a:solidFill>
                <a:effectLst/>
                <a:latin typeface="+mn-lt"/>
                <a:ea typeface="+mn-ea"/>
                <a:cs typeface="+mn-cs"/>
              </a:rPr>
              <a:t>100–200</a:t>
            </a:r>
            <a:r>
              <a:rPr lang="zh-CN" altLang="en-US" sz="1200" b="0" i="0" kern="1200" dirty="0">
                <a:solidFill>
                  <a:schemeClr val="tx1"/>
                </a:solidFill>
                <a:effectLst/>
                <a:latin typeface="+mn-lt"/>
                <a:ea typeface="+mn-ea"/>
                <a:cs typeface="+mn-cs"/>
              </a:rPr>
              <a:t>米的数据归为第二组，以此类推。</a:t>
            </a:r>
          </a:p>
          <a:p>
            <a:r>
              <a:rPr lang="zh-CN" altLang="en-US" sz="1200" b="1" i="0" kern="1200" dirty="0">
                <a:solidFill>
                  <a:schemeClr val="tx1"/>
                </a:solidFill>
                <a:effectLst/>
                <a:latin typeface="+mn-lt"/>
                <a:ea typeface="+mn-ea"/>
                <a:cs typeface="+mn-cs"/>
              </a:rPr>
              <a:t>数据叠加</a:t>
            </a:r>
            <a:r>
              <a:rPr lang="zh-CN" altLang="en-US" sz="1200" b="0" i="0" kern="1200" dirty="0">
                <a:solidFill>
                  <a:schemeClr val="tx1"/>
                </a:solidFill>
                <a:effectLst/>
                <a:latin typeface="+mn-lt"/>
                <a:ea typeface="+mn-ea"/>
                <a:cs typeface="+mn-cs"/>
              </a:rPr>
              <a:t>：在每个分箱内，对数据进行叠加（平均）。例如，将第一组（</a:t>
            </a:r>
            <a:r>
              <a:rPr lang="en-US" altLang="zh-CN" sz="1200" b="0" i="0" kern="1200" dirty="0">
                <a:solidFill>
                  <a:schemeClr val="tx1"/>
                </a:solidFill>
                <a:effectLst/>
                <a:latin typeface="+mn-lt"/>
                <a:ea typeface="+mn-ea"/>
                <a:cs typeface="+mn-cs"/>
              </a:rPr>
              <a:t>0–100</a:t>
            </a:r>
            <a:r>
              <a:rPr lang="zh-CN" altLang="en-US" sz="1200" b="0" i="0" kern="1200" dirty="0">
                <a:solidFill>
                  <a:schemeClr val="tx1"/>
                </a:solidFill>
                <a:effectLst/>
                <a:latin typeface="+mn-lt"/>
                <a:ea typeface="+mn-ea"/>
                <a:cs typeface="+mn-cs"/>
              </a:rPr>
              <a:t>米）中所有接收器记录的</a:t>
            </a:r>
            <a:r>
              <a:rPr lang="en-US" altLang="zh-CN" sz="1200" b="0" i="0" kern="1200" dirty="0">
                <a:solidFill>
                  <a:schemeClr val="tx1"/>
                </a:solidFill>
                <a:effectLst/>
                <a:latin typeface="+mn-lt"/>
                <a:ea typeface="+mn-ea"/>
                <a:cs typeface="+mn-cs"/>
              </a:rPr>
              <a:t>STA/LTA</a:t>
            </a:r>
            <a:r>
              <a:rPr lang="zh-CN" altLang="en-US" sz="1200" b="0" i="0" kern="1200" dirty="0">
                <a:solidFill>
                  <a:schemeClr val="tx1"/>
                </a:solidFill>
                <a:effectLst/>
                <a:latin typeface="+mn-lt"/>
                <a:ea typeface="+mn-ea"/>
                <a:cs typeface="+mn-cs"/>
              </a:rPr>
              <a:t>比值进行平均，得到一个代表该偏移距分箱的</a:t>
            </a:r>
            <a:r>
              <a:rPr lang="en-US" altLang="zh-CN" sz="1200" b="0" i="0" kern="1200" dirty="0">
                <a:solidFill>
                  <a:schemeClr val="tx1"/>
                </a:solidFill>
                <a:effectLst/>
                <a:latin typeface="+mn-lt"/>
                <a:ea typeface="+mn-ea"/>
                <a:cs typeface="+mn-cs"/>
              </a:rPr>
              <a:t>STA/LTA</a:t>
            </a:r>
            <a:r>
              <a:rPr lang="zh-CN" altLang="en-US" sz="1200" b="0" i="0" kern="1200" dirty="0">
                <a:solidFill>
                  <a:schemeClr val="tx1"/>
                </a:solidFill>
                <a:effectLst/>
                <a:latin typeface="+mn-lt"/>
                <a:ea typeface="+mn-ea"/>
                <a:cs typeface="+mn-cs"/>
              </a:rPr>
              <a:t>值。</a:t>
            </a:r>
          </a:p>
          <a:p>
            <a:r>
              <a:rPr lang="zh-CN" altLang="en-US" sz="1200" b="1" i="0" kern="1200" dirty="0">
                <a:solidFill>
                  <a:schemeClr val="tx1"/>
                </a:solidFill>
                <a:effectLst/>
                <a:latin typeface="+mn-lt"/>
                <a:ea typeface="+mn-ea"/>
                <a:cs typeface="+mn-cs"/>
              </a:rPr>
              <a:t>生成图像</a:t>
            </a:r>
            <a:r>
              <a:rPr lang="zh-CN" altLang="en-US" sz="1200" b="0" i="0" kern="1200" dirty="0">
                <a:solidFill>
                  <a:schemeClr val="tx1"/>
                </a:solidFill>
                <a:effectLst/>
                <a:latin typeface="+mn-lt"/>
                <a:ea typeface="+mn-ea"/>
                <a:cs typeface="+mn-cs"/>
              </a:rPr>
              <a:t>：将每个分箱的叠加结果按偏移距排列，生成地震反射图像，从而清晰地展示地下界面的特征。</a:t>
            </a:r>
            <a:endParaRPr lang="en-US" altLang="zh-CN" sz="1200" b="0" i="0" kern="1200" dirty="0">
              <a:solidFill>
                <a:schemeClr val="tx1"/>
              </a:solidFill>
              <a:effectLst/>
              <a:latin typeface="+mn-lt"/>
              <a:ea typeface="+mn-ea"/>
              <a:cs typeface="+mn-cs"/>
            </a:endParaRPr>
          </a:p>
          <a:p>
            <a:r>
              <a:rPr lang="en-US" altLang="zh-CN" sz="1200" b="1" i="0" kern="1200" dirty="0">
                <a:solidFill>
                  <a:schemeClr val="tx1"/>
                </a:solidFill>
                <a:effectLst/>
                <a:latin typeface="+mn-lt"/>
                <a:ea typeface="+mn-ea"/>
                <a:cs typeface="+mn-cs"/>
              </a:rPr>
              <a:t>STA/LTA</a:t>
            </a:r>
            <a:r>
              <a:rPr lang="zh-CN" altLang="en-US" sz="1200" b="1" i="0" kern="1200" dirty="0">
                <a:solidFill>
                  <a:schemeClr val="tx1"/>
                </a:solidFill>
                <a:effectLst/>
                <a:latin typeface="+mn-lt"/>
                <a:ea typeface="+mn-ea"/>
                <a:cs typeface="+mn-cs"/>
              </a:rPr>
              <a:t>图的特点</a:t>
            </a:r>
            <a:r>
              <a:rPr lang="zh-CN" altLang="en-US" sz="1200" b="0" i="0" kern="1200" dirty="0">
                <a:solidFill>
                  <a:schemeClr val="tx1"/>
                </a:solidFill>
                <a:effectLst/>
                <a:latin typeface="+mn-lt"/>
                <a:ea typeface="+mn-ea"/>
                <a:cs typeface="+mn-cs"/>
              </a:rPr>
              <a:t>：对于相同的偏移距分箱，虽然震源位置不同，但由于偏移距相同，地震波的传播路径和反射界面的位置是相似的。因此，这些</a:t>
            </a:r>
            <a:r>
              <a:rPr lang="en-US" altLang="zh-CN" sz="1200" b="0" i="0" kern="1200" dirty="0">
                <a:solidFill>
                  <a:schemeClr val="tx1"/>
                </a:solidFill>
                <a:effectLst/>
                <a:latin typeface="+mn-lt"/>
                <a:ea typeface="+mn-ea"/>
                <a:cs typeface="+mn-cs"/>
              </a:rPr>
              <a:t>STA/LTA</a:t>
            </a:r>
            <a:r>
              <a:rPr lang="zh-CN" altLang="en-US" sz="1200" b="0" i="0" kern="1200" dirty="0">
                <a:solidFill>
                  <a:schemeClr val="tx1"/>
                </a:solidFill>
                <a:effectLst/>
                <a:latin typeface="+mn-lt"/>
                <a:ea typeface="+mn-ea"/>
                <a:cs typeface="+mn-cs"/>
              </a:rPr>
              <a:t>图在形态上具有一定的相似性</a:t>
            </a:r>
          </a:p>
          <a:p>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6</a:t>
            </a:fld>
            <a:endParaRPr lang="zh-CN" altLang="en-US"/>
          </a:p>
        </p:txBody>
      </p:sp>
    </p:spTree>
    <p:extLst>
      <p:ext uri="{BB962C8B-B14F-4D97-AF65-F5344CB8AC3E}">
        <p14:creationId xmlns:p14="http://schemas.microsoft.com/office/powerpoint/2010/main" val="1400902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err="1">
                <a:solidFill>
                  <a:srgbClr val="3A3A3C"/>
                </a:solidFill>
                <a:latin typeface="-apple-system"/>
              </a:rPr>
              <a:t>PzP</a:t>
            </a:r>
            <a:r>
              <a:rPr lang="zh-CN" altLang="en-US" sz="1200" dirty="0">
                <a:solidFill>
                  <a:srgbClr val="3A3A3C"/>
                </a:solidFill>
                <a:latin typeface="-apple-system"/>
              </a:rPr>
              <a:t>反射率在沿测线约</a:t>
            </a:r>
            <a:r>
              <a:rPr lang="en-US" altLang="zh-CN" sz="1200" dirty="0">
                <a:solidFill>
                  <a:srgbClr val="3A3A3C"/>
                </a:solidFill>
                <a:latin typeface="-apple-system"/>
              </a:rPr>
              <a:t>11–14</a:t>
            </a:r>
            <a:r>
              <a:rPr lang="zh-CN" altLang="en-US" sz="1200" dirty="0">
                <a:solidFill>
                  <a:srgbClr val="3A3A3C"/>
                </a:solidFill>
                <a:latin typeface="-apple-system"/>
              </a:rPr>
              <a:t>公里范围内最强，靠近标为“泥火山”（</a:t>
            </a:r>
            <a:r>
              <a:rPr lang="en-US" altLang="zh-CN" sz="1200" dirty="0">
                <a:solidFill>
                  <a:srgbClr val="3A3A3C"/>
                </a:solidFill>
                <a:latin typeface="-apple-system"/>
              </a:rPr>
              <a:t>Mud Volcano</a:t>
            </a:r>
            <a:r>
              <a:rPr lang="zh-CN" altLang="en-US" sz="1200" dirty="0">
                <a:solidFill>
                  <a:srgbClr val="3A3A3C"/>
                </a:solidFill>
                <a:latin typeface="-apple-system"/>
              </a:rPr>
              <a:t>）的集中热液活动区域（图</a:t>
            </a:r>
            <a:r>
              <a:rPr lang="en-US" altLang="zh-CN" sz="1200" dirty="0">
                <a:solidFill>
                  <a:srgbClr val="3A3A3C"/>
                </a:solidFill>
                <a:latin typeface="-apple-system"/>
              </a:rPr>
              <a:t>2</a:t>
            </a:r>
            <a:r>
              <a:rPr lang="zh-CN" altLang="en-US" sz="1200" dirty="0">
                <a:solidFill>
                  <a:srgbClr val="3A3A3C"/>
                </a:solidFill>
                <a:latin typeface="-apple-system"/>
              </a:rPr>
              <a:t>）。</a:t>
            </a:r>
            <a:r>
              <a:rPr lang="en-US" altLang="zh-CN" sz="1200" dirty="0" err="1">
                <a:solidFill>
                  <a:srgbClr val="3A3A3C"/>
                </a:solidFill>
                <a:latin typeface="-apple-system"/>
              </a:rPr>
              <a:t>PzP</a:t>
            </a:r>
            <a:r>
              <a:rPr lang="zh-CN" altLang="en-US" sz="1200" dirty="0">
                <a:solidFill>
                  <a:srgbClr val="3A3A3C"/>
                </a:solidFill>
                <a:latin typeface="-apple-system"/>
              </a:rPr>
              <a:t>图像显示，在沿测线约</a:t>
            </a:r>
            <a:r>
              <a:rPr lang="en-US" altLang="zh-CN" sz="1200" dirty="0">
                <a:solidFill>
                  <a:srgbClr val="3A3A3C"/>
                </a:solidFill>
                <a:latin typeface="-apple-system"/>
              </a:rPr>
              <a:t>16–20</a:t>
            </a:r>
            <a:r>
              <a:rPr lang="zh-CN" altLang="en-US" sz="1200" dirty="0">
                <a:solidFill>
                  <a:srgbClr val="3A3A3C"/>
                </a:solidFill>
                <a:latin typeface="-apple-system"/>
              </a:rPr>
              <a:t>公里处，反射界面出现扭曲，这是由于调查中使用的道路弯曲以及震源和接收器密度降低所致，这些限制是由于在黄石国家公园内操作的物流限制（图</a:t>
            </a:r>
            <a:r>
              <a:rPr lang="en-US" altLang="zh-CN" sz="1200" dirty="0">
                <a:solidFill>
                  <a:srgbClr val="3A3A3C"/>
                </a:solidFill>
                <a:latin typeface="-apple-system"/>
              </a:rPr>
              <a:t>1</a:t>
            </a:r>
            <a:r>
              <a:rPr lang="zh-CN" altLang="en-US" sz="1200" dirty="0">
                <a:solidFill>
                  <a:srgbClr val="3A3A3C"/>
                </a:solidFill>
                <a:latin typeface="-apple-system"/>
              </a:rPr>
              <a:t>）。</a:t>
            </a:r>
            <a:r>
              <a:rPr lang="en-US" altLang="zh-CN" sz="1200" dirty="0" err="1">
                <a:solidFill>
                  <a:srgbClr val="3A3A3C"/>
                </a:solidFill>
                <a:latin typeface="-apple-system"/>
              </a:rPr>
              <a:t>PzS</a:t>
            </a:r>
            <a:r>
              <a:rPr lang="zh-CN" altLang="en-US" sz="1200" dirty="0">
                <a:solidFill>
                  <a:srgbClr val="3A3A3C"/>
                </a:solidFill>
                <a:latin typeface="-apple-system"/>
              </a:rPr>
              <a:t>图像中的界面沿测线更加连贯，其分辨率得益于较大偏移距的观测（约</a:t>
            </a:r>
            <a:r>
              <a:rPr lang="en-US" altLang="zh-CN" sz="1200" dirty="0">
                <a:solidFill>
                  <a:srgbClr val="3A3A3C"/>
                </a:solidFill>
                <a:latin typeface="-apple-system"/>
              </a:rPr>
              <a:t>6–10</a:t>
            </a:r>
            <a:r>
              <a:rPr lang="zh-CN" altLang="en-US" sz="1200" dirty="0">
                <a:solidFill>
                  <a:srgbClr val="3A3A3C"/>
                </a:solidFill>
                <a:latin typeface="-apple-system"/>
              </a:rPr>
              <a:t>公里），在这些偏移距下，</a:t>
            </a:r>
            <a:r>
              <a:rPr lang="en-US" altLang="zh-CN" sz="1200" dirty="0" err="1">
                <a:solidFill>
                  <a:srgbClr val="3A3A3C"/>
                </a:solidFill>
                <a:latin typeface="-apple-system"/>
              </a:rPr>
              <a:t>PzP</a:t>
            </a:r>
            <a:r>
              <a:rPr lang="zh-CN" altLang="en-US" sz="1200" dirty="0">
                <a:solidFill>
                  <a:srgbClr val="3A3A3C"/>
                </a:solidFill>
                <a:latin typeface="-apple-system"/>
              </a:rPr>
              <a:t>相位受到直达</a:t>
            </a:r>
            <a:r>
              <a:rPr lang="en-US" altLang="zh-CN" sz="1200" dirty="0">
                <a:solidFill>
                  <a:srgbClr val="3A3A3C"/>
                </a:solidFill>
                <a:latin typeface="-apple-system"/>
              </a:rPr>
              <a:t>P</a:t>
            </a:r>
            <a:r>
              <a:rPr lang="zh-CN" altLang="en-US" sz="1200" dirty="0">
                <a:solidFill>
                  <a:srgbClr val="3A3A3C"/>
                </a:solidFill>
                <a:latin typeface="-apple-system"/>
              </a:rPr>
              <a:t>波的干扰（图</a:t>
            </a:r>
            <a:r>
              <a:rPr lang="en-US" altLang="zh-CN" sz="1200" dirty="0">
                <a:solidFill>
                  <a:srgbClr val="3A3A3C"/>
                </a:solidFill>
                <a:latin typeface="-apple-system"/>
              </a:rPr>
              <a:t>1</a:t>
            </a:r>
            <a:r>
              <a:rPr lang="zh-CN" altLang="en-US" sz="1200" dirty="0">
                <a:solidFill>
                  <a:srgbClr val="3A3A3C"/>
                </a:solidFill>
                <a:latin typeface="-apple-system"/>
              </a:rPr>
              <a:t>）。因此，我们解释为，</a:t>
            </a:r>
            <a:r>
              <a:rPr lang="en-US" altLang="zh-CN" sz="1200" dirty="0" err="1">
                <a:solidFill>
                  <a:srgbClr val="3A3A3C"/>
                </a:solidFill>
                <a:latin typeface="-apple-system"/>
              </a:rPr>
              <a:t>PzP</a:t>
            </a:r>
            <a:r>
              <a:rPr lang="zh-CN" altLang="en-US" sz="1200" dirty="0">
                <a:solidFill>
                  <a:srgbClr val="3A3A3C"/>
                </a:solidFill>
                <a:latin typeface="-apple-system"/>
              </a:rPr>
              <a:t>图像中沿测线约</a:t>
            </a:r>
            <a:r>
              <a:rPr lang="en-US" altLang="zh-CN" sz="1200" dirty="0">
                <a:solidFill>
                  <a:srgbClr val="3A3A3C"/>
                </a:solidFill>
                <a:latin typeface="-apple-system"/>
              </a:rPr>
              <a:t>16–20</a:t>
            </a:r>
            <a:r>
              <a:rPr lang="zh-CN" altLang="en-US" sz="1200" dirty="0">
                <a:solidFill>
                  <a:srgbClr val="3A3A3C"/>
                </a:solidFill>
                <a:latin typeface="-apple-system"/>
              </a:rPr>
              <a:t>公里处界面的中断主要是由于波场照明减弱所致，而锐利的界面可能在约</a:t>
            </a:r>
            <a:r>
              <a:rPr lang="en-US" altLang="zh-CN" sz="1200" dirty="0">
                <a:solidFill>
                  <a:srgbClr val="3A3A3C"/>
                </a:solidFill>
                <a:latin typeface="-apple-system"/>
              </a:rPr>
              <a:t>25</a:t>
            </a:r>
            <a:r>
              <a:rPr lang="zh-CN" altLang="en-US" sz="1200" dirty="0">
                <a:solidFill>
                  <a:srgbClr val="3A3A3C"/>
                </a:solidFill>
                <a:latin typeface="-apple-system"/>
              </a:rPr>
              <a:t>公里宽度范围内连续，如</a:t>
            </a:r>
            <a:r>
              <a:rPr lang="en-US" altLang="zh-CN" sz="1200" dirty="0" err="1">
                <a:solidFill>
                  <a:srgbClr val="3A3A3C"/>
                </a:solidFill>
                <a:latin typeface="-apple-system"/>
              </a:rPr>
              <a:t>PzS</a:t>
            </a:r>
            <a:r>
              <a:rPr lang="zh-CN" altLang="en-US" sz="1200" dirty="0">
                <a:solidFill>
                  <a:srgbClr val="3A3A3C"/>
                </a:solidFill>
                <a:latin typeface="-apple-system"/>
              </a:rPr>
              <a:t>图像所示（图</a:t>
            </a:r>
            <a:r>
              <a:rPr lang="en-US" altLang="zh-CN" sz="1200" dirty="0">
                <a:solidFill>
                  <a:srgbClr val="3A3A3C"/>
                </a:solidFill>
                <a:latin typeface="-apple-system"/>
              </a:rPr>
              <a:t>2</a:t>
            </a:r>
            <a:r>
              <a:rPr lang="zh-CN" altLang="en-US" sz="1200" dirty="0">
                <a:solidFill>
                  <a:srgbClr val="3A3A3C"/>
                </a:solidFill>
                <a:latin typeface="-apple-system"/>
              </a:rPr>
              <a:t>）。</a:t>
            </a:r>
            <a:endParaRPr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a:t>
            </a:r>
            <a:r>
              <a:rPr lang="en-US" altLang="zh-CN" sz="1200" b="0" i="0" kern="1200" dirty="0" err="1">
                <a:solidFill>
                  <a:schemeClr val="tx1"/>
                </a:solidFill>
                <a:effectLst/>
                <a:latin typeface="+mn-lt"/>
                <a:ea typeface="+mn-ea"/>
                <a:cs typeface="+mn-cs"/>
              </a:rPr>
              <a:t>ə‘dʒɔɪnt</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全波场伴随成像</a:t>
            </a:r>
            <a:endParaRPr lang="en-US" altLang="zh-CN" sz="1200" b="0" i="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 adjoint wave equation imaging</a:t>
            </a:r>
            <a:r>
              <a:rPr lang="zh-CN" altLang="en-US" sz="1200" kern="1200" dirty="0">
                <a:solidFill>
                  <a:schemeClr val="tx1"/>
                </a:solidFill>
                <a:effectLst/>
                <a:latin typeface="+mn-lt"/>
                <a:ea typeface="+mn-ea"/>
                <a:cs typeface="+mn-cs"/>
              </a:rPr>
              <a:t>伴随波动方程成像</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下降为蓝色？</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波峰与波谷？</a:t>
            </a:r>
            <a:endParaRPr lang="en-US" altLang="zh-CN"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图</a:t>
            </a:r>
            <a:r>
              <a:rPr lang="en-US" altLang="zh-CN" sz="1200" kern="1200" dirty="0">
                <a:solidFill>
                  <a:schemeClr val="tx1"/>
                </a:solidFill>
                <a:effectLst/>
                <a:latin typeface="+mn-lt"/>
                <a:ea typeface="+mn-ea"/>
                <a:cs typeface="+mn-cs"/>
              </a:rPr>
              <a:t>2 | </a:t>
            </a:r>
            <a:r>
              <a:rPr lang="zh-CN" altLang="en-US" sz="1200" kern="1200" dirty="0">
                <a:solidFill>
                  <a:schemeClr val="tx1"/>
                </a:solidFill>
                <a:effectLst/>
                <a:latin typeface="+mn-lt"/>
                <a:ea typeface="+mn-ea"/>
                <a:cs typeface="+mn-cs"/>
              </a:rPr>
              <a:t>岩浆储层顶部的二维反射率成像。</a:t>
            </a:r>
          </a:p>
          <a:p>
            <a:r>
              <a:rPr lang="en-US" altLang="zh-CN" sz="1200" kern="1200" dirty="0">
                <a:solidFill>
                  <a:schemeClr val="tx1"/>
                </a:solidFill>
                <a:effectLst/>
                <a:latin typeface="+mn-lt"/>
                <a:ea typeface="+mn-ea"/>
                <a:cs typeface="+mn-cs"/>
              </a:rPr>
              <a:t>a. </a:t>
            </a:r>
            <a:r>
              <a:rPr lang="en-US" altLang="zh-CN" sz="1200" kern="1200" dirty="0" err="1">
                <a:solidFill>
                  <a:schemeClr val="tx1"/>
                </a:solidFill>
                <a:effectLst/>
                <a:latin typeface="+mn-lt"/>
                <a:ea typeface="+mn-ea"/>
                <a:cs typeface="+mn-cs"/>
              </a:rPr>
              <a:t>PzP</a:t>
            </a:r>
            <a:r>
              <a:rPr lang="zh-CN" altLang="en-US" sz="1200" kern="1200" dirty="0">
                <a:solidFill>
                  <a:schemeClr val="tx1"/>
                </a:solidFill>
                <a:effectLst/>
                <a:latin typeface="+mn-lt"/>
                <a:ea typeface="+mn-ea"/>
                <a:cs typeface="+mn-cs"/>
              </a:rPr>
              <a:t>反射图像显示在约</a:t>
            </a:r>
            <a:r>
              <a:rPr lang="en-US" altLang="zh-CN" sz="1200" kern="1200" dirty="0">
                <a:solidFill>
                  <a:schemeClr val="tx1"/>
                </a:solidFill>
                <a:effectLst/>
                <a:latin typeface="+mn-lt"/>
                <a:ea typeface="+mn-ea"/>
                <a:cs typeface="+mn-cs"/>
              </a:rPr>
              <a:t>3.5–4.0</a:t>
            </a:r>
            <a:r>
              <a:rPr lang="zh-CN" altLang="en-US" sz="1200" kern="1200" dirty="0">
                <a:solidFill>
                  <a:schemeClr val="tx1"/>
                </a:solidFill>
                <a:effectLst/>
                <a:latin typeface="+mn-lt"/>
                <a:ea typeface="+mn-ea"/>
                <a:cs typeface="+mn-cs"/>
              </a:rPr>
              <a:t>公里深度处存在一个显著的反射界面。虚线轮廓显示了来自表面波层析成像的</a:t>
            </a:r>
            <a:r>
              <a:rPr lang="en-US" altLang="zh-CN" sz="1200" kern="1200" dirty="0" err="1">
                <a:solidFill>
                  <a:schemeClr val="tx1"/>
                </a:solidFill>
                <a:effectLst/>
                <a:latin typeface="+mn-lt"/>
                <a:ea typeface="+mn-ea"/>
                <a:cs typeface="+mn-cs"/>
              </a:rPr>
              <a:t>dVS</a:t>
            </a:r>
            <a:r>
              <a:rPr lang="zh-CN" altLang="en-US" sz="1200" kern="1200" dirty="0">
                <a:solidFill>
                  <a:schemeClr val="tx1"/>
                </a:solidFill>
                <a:effectLst/>
                <a:latin typeface="+mn-lt"/>
                <a:ea typeface="+mn-ea"/>
                <a:cs typeface="+mn-cs"/>
              </a:rPr>
              <a:t>（剪切波速度异常），表明反射界面下方的大体积区域具有低剪切波速度，与高达约</a:t>
            </a:r>
            <a:r>
              <a:rPr lang="en-US" altLang="zh-CN" sz="1200" kern="1200" dirty="0">
                <a:solidFill>
                  <a:schemeClr val="tx1"/>
                </a:solidFill>
                <a:effectLst/>
                <a:latin typeface="+mn-lt"/>
                <a:ea typeface="+mn-ea"/>
                <a:cs typeface="+mn-cs"/>
              </a:rPr>
              <a:t>16–20%</a:t>
            </a:r>
            <a:r>
              <a:rPr lang="zh-CN" altLang="en-US" sz="1200" kern="1200" dirty="0">
                <a:solidFill>
                  <a:schemeClr val="tx1"/>
                </a:solidFill>
                <a:effectLst/>
                <a:latin typeface="+mn-lt"/>
                <a:ea typeface="+mn-ea"/>
                <a:cs typeface="+mn-cs"/>
              </a:rPr>
              <a:t>的硅酸盐部分熔融一致。</a:t>
            </a:r>
          </a:p>
          <a:p>
            <a:r>
              <a:rPr lang="en-US" altLang="zh-CN" sz="1200" kern="1200" dirty="0">
                <a:solidFill>
                  <a:schemeClr val="tx1"/>
                </a:solidFill>
                <a:effectLst/>
                <a:latin typeface="+mn-lt"/>
                <a:ea typeface="+mn-ea"/>
                <a:cs typeface="+mn-cs"/>
              </a:rPr>
              <a:t>b. </a:t>
            </a:r>
            <a:r>
              <a:rPr lang="en-US" altLang="zh-CN" sz="1200" kern="1200" dirty="0" err="1">
                <a:solidFill>
                  <a:schemeClr val="tx1"/>
                </a:solidFill>
                <a:effectLst/>
                <a:latin typeface="+mn-lt"/>
                <a:ea typeface="+mn-ea"/>
                <a:cs typeface="+mn-cs"/>
              </a:rPr>
              <a:t>PzS</a:t>
            </a:r>
            <a:r>
              <a:rPr lang="zh-CN" altLang="en-US" sz="1200" kern="1200" dirty="0">
                <a:solidFill>
                  <a:schemeClr val="tx1"/>
                </a:solidFill>
                <a:effectLst/>
                <a:latin typeface="+mn-lt"/>
                <a:ea typeface="+mn-ea"/>
                <a:cs typeface="+mn-cs"/>
              </a:rPr>
              <a:t>反射图像同样展示了来自表面波层析成像的</a:t>
            </a:r>
            <a:r>
              <a:rPr lang="en-US" altLang="zh-CN" sz="1200" kern="1200" dirty="0" err="1">
                <a:solidFill>
                  <a:schemeClr val="tx1"/>
                </a:solidFill>
                <a:effectLst/>
                <a:latin typeface="+mn-lt"/>
                <a:ea typeface="+mn-ea"/>
                <a:cs typeface="+mn-cs"/>
              </a:rPr>
              <a:t>dVS</a:t>
            </a:r>
            <a:r>
              <a:rPr lang="zh-CN" altLang="en-US" sz="1200" kern="1200" dirty="0">
                <a:solidFill>
                  <a:schemeClr val="tx1"/>
                </a:solidFill>
                <a:effectLst/>
                <a:latin typeface="+mn-lt"/>
                <a:ea typeface="+mn-ea"/>
                <a:cs typeface="+mn-cs"/>
              </a:rPr>
              <a:t>轮廓。</a:t>
            </a:r>
            <a:r>
              <a:rPr lang="en-US" altLang="zh-CN" sz="1200" kern="1200" dirty="0" err="1">
                <a:solidFill>
                  <a:schemeClr val="tx1"/>
                </a:solidFill>
                <a:effectLst/>
                <a:latin typeface="+mn-lt"/>
                <a:ea typeface="+mn-ea"/>
                <a:cs typeface="+mn-cs"/>
              </a:rPr>
              <a:t>PzS</a:t>
            </a:r>
            <a:r>
              <a:rPr lang="zh-CN" altLang="en-US" sz="1200" kern="1200" dirty="0">
                <a:solidFill>
                  <a:schemeClr val="tx1"/>
                </a:solidFill>
                <a:effectLst/>
                <a:latin typeface="+mn-lt"/>
                <a:ea typeface="+mn-ea"/>
                <a:cs typeface="+mn-cs"/>
              </a:rPr>
              <a:t>相位在较大偏移距下被观测到，这导致了更多的震源</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接收器对，从而提高了分辨率。</a:t>
            </a:r>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7</a:t>
            </a:fld>
            <a:endParaRPr lang="zh-CN" altLang="en-US"/>
          </a:p>
        </p:txBody>
      </p:sp>
    </p:spTree>
    <p:extLst>
      <p:ext uri="{BB962C8B-B14F-4D97-AF65-F5344CB8AC3E}">
        <p14:creationId xmlns:p14="http://schemas.microsoft.com/office/powerpoint/2010/main" val="1557151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在总孔隙度为</a:t>
            </a:r>
            <a:r>
              <a:rPr lang="en-US" altLang="zh-CN" sz="1200" kern="1200" dirty="0">
                <a:solidFill>
                  <a:schemeClr val="tx1"/>
                </a:solidFill>
                <a:effectLst/>
                <a:latin typeface="+mn-lt"/>
                <a:ea typeface="+mn-ea"/>
                <a:cs typeface="+mn-cs"/>
              </a:rPr>
              <a:t>10–14%</a:t>
            </a:r>
            <a:r>
              <a:rPr lang="zh-CN" altLang="en-US" sz="1200" kern="1200" dirty="0">
                <a:solidFill>
                  <a:schemeClr val="tx1"/>
                </a:solidFill>
                <a:effectLst/>
                <a:latin typeface="+mn-lt"/>
                <a:ea typeface="+mn-ea"/>
                <a:cs typeface="+mn-cs"/>
              </a:rPr>
              <a:t>的范围内，假设超临界</a:t>
            </a:r>
            <a:r>
              <a:rPr lang="en-US" altLang="zh-CN" sz="1200" kern="1200" dirty="0">
                <a:solidFill>
                  <a:schemeClr val="tx1"/>
                </a:solidFill>
                <a:effectLst/>
                <a:latin typeface="+mn-lt"/>
                <a:ea typeface="+mn-ea"/>
                <a:cs typeface="+mn-cs"/>
              </a:rPr>
              <a:t>H2O</a:t>
            </a:r>
            <a:r>
              <a:rPr lang="zh-CN" altLang="en-US" sz="1200" kern="1200" dirty="0">
                <a:solidFill>
                  <a:schemeClr val="tx1"/>
                </a:solidFill>
                <a:effectLst/>
                <a:latin typeface="+mn-lt"/>
                <a:ea typeface="+mn-ea"/>
                <a:cs typeface="+mn-cs"/>
              </a:rPr>
              <a:t>与流纹岩熔融体（</a:t>
            </a:r>
            <a:r>
              <a:rPr lang="en-US" altLang="zh-CN" sz="1200" kern="1200" dirty="0">
                <a:solidFill>
                  <a:schemeClr val="tx1"/>
                </a:solidFill>
                <a:effectLst/>
                <a:latin typeface="+mn-lt"/>
                <a:ea typeface="+mn-ea"/>
                <a:cs typeface="+mn-cs"/>
              </a:rPr>
              <a:t>700 °C</a:t>
            </a:r>
            <a:r>
              <a:rPr lang="zh-CN" altLang="en-US"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100 MPa</a:t>
            </a:r>
            <a:r>
              <a:rPr lang="zh-CN" altLang="en-US" sz="1200" kern="1200" dirty="0">
                <a:solidFill>
                  <a:schemeClr val="tx1"/>
                </a:solidFill>
                <a:effectLst/>
                <a:latin typeface="+mn-lt"/>
                <a:ea typeface="+mn-ea"/>
                <a:cs typeface="+mn-cs"/>
              </a:rPr>
              <a:t>）混合的模型能够更好地拟合测量的</a:t>
            </a:r>
            <a:r>
              <a:rPr lang="en-US" altLang="zh-CN" sz="1200" kern="1200" dirty="0" err="1">
                <a:solidFill>
                  <a:schemeClr val="tx1"/>
                </a:solidFill>
                <a:effectLst/>
                <a:latin typeface="+mn-lt"/>
                <a:ea typeface="+mn-ea"/>
                <a:cs typeface="+mn-cs"/>
              </a:rPr>
              <a:t>PzS</a:t>
            </a:r>
            <a:r>
              <a:rPr lang="en-US" altLang="zh-CN" sz="1200" kern="1200" dirty="0">
                <a:solidFill>
                  <a:schemeClr val="tx1"/>
                </a:solidFill>
                <a:effectLst/>
                <a:latin typeface="+mn-lt"/>
                <a:ea typeface="+mn-ea"/>
                <a:cs typeface="+mn-cs"/>
              </a:rPr>
              <a:t>/</a:t>
            </a:r>
            <a:r>
              <a:rPr lang="en-US" altLang="zh-CN" sz="1200" kern="1200" dirty="0" err="1">
                <a:solidFill>
                  <a:schemeClr val="tx1"/>
                </a:solidFill>
                <a:effectLst/>
                <a:latin typeface="+mn-lt"/>
                <a:ea typeface="+mn-ea"/>
                <a:cs typeface="+mn-cs"/>
              </a:rPr>
              <a:t>PzP</a:t>
            </a:r>
            <a:r>
              <a:rPr lang="zh-CN" altLang="en-US" sz="1200" kern="1200" dirty="0">
                <a:solidFill>
                  <a:schemeClr val="tx1"/>
                </a:solidFill>
                <a:effectLst/>
                <a:latin typeface="+mn-lt"/>
                <a:ea typeface="+mn-ea"/>
                <a:cs typeface="+mn-cs"/>
              </a:rPr>
              <a:t>振幅，其卡方误差小于</a:t>
            </a:r>
            <a:r>
              <a:rPr lang="en-US" altLang="zh-CN" sz="1200" kern="1200" dirty="0">
                <a:solidFill>
                  <a:schemeClr val="tx1"/>
                </a:solidFill>
                <a:effectLst/>
                <a:latin typeface="+mn-lt"/>
                <a:ea typeface="+mn-ea"/>
                <a:cs typeface="+mn-cs"/>
              </a:rPr>
              <a:t>4</a:t>
            </a:r>
            <a:r>
              <a:rPr lang="zh-CN" altLang="en-US" sz="1200" kern="1200" dirty="0">
                <a:solidFill>
                  <a:schemeClr val="tx1"/>
                </a:solidFill>
                <a:effectLst/>
                <a:latin typeface="+mn-lt"/>
                <a:ea typeface="+mn-ea"/>
                <a:cs typeface="+mn-cs"/>
              </a:rPr>
              <a:t>。最佳拟合模型的卡方误差为</a:t>
            </a:r>
            <a:r>
              <a:rPr lang="en-US" altLang="zh-CN" sz="1200" kern="1200" dirty="0">
                <a:solidFill>
                  <a:schemeClr val="tx1"/>
                </a:solidFill>
                <a:effectLst/>
                <a:latin typeface="+mn-lt"/>
                <a:ea typeface="+mn-ea"/>
                <a:cs typeface="+mn-cs"/>
              </a:rPr>
              <a:t>2.6</a:t>
            </a:r>
            <a:r>
              <a:rPr lang="zh-CN" altLang="en-US" sz="1200" kern="1200" dirty="0">
                <a:solidFill>
                  <a:schemeClr val="tx1"/>
                </a:solidFill>
                <a:effectLst/>
                <a:latin typeface="+mn-lt"/>
                <a:ea typeface="+mn-ea"/>
                <a:cs typeface="+mn-cs"/>
              </a:rPr>
              <a:t>，假设总孔隙度为</a:t>
            </a:r>
            <a:r>
              <a:rPr lang="en-US" altLang="zh-CN" sz="1200" kern="1200" dirty="0">
                <a:solidFill>
                  <a:schemeClr val="tx1"/>
                </a:solidFill>
                <a:effectLst/>
                <a:latin typeface="+mn-lt"/>
                <a:ea typeface="+mn-ea"/>
                <a:cs typeface="+mn-cs"/>
              </a:rPr>
              <a:t>14%</a:t>
            </a:r>
            <a:r>
              <a:rPr lang="zh-CN" altLang="en-US" sz="1200" kern="1200" dirty="0">
                <a:solidFill>
                  <a:schemeClr val="tx1"/>
                </a:solidFill>
                <a:effectLst/>
                <a:latin typeface="+mn-lt"/>
                <a:ea typeface="+mn-ea"/>
                <a:cs typeface="+mn-cs"/>
              </a:rPr>
              <a:t>时，超临界</a:t>
            </a:r>
            <a:r>
              <a:rPr lang="en-US" altLang="zh-CN" sz="1200" kern="1200" dirty="0">
                <a:solidFill>
                  <a:schemeClr val="tx1"/>
                </a:solidFill>
                <a:effectLst/>
                <a:latin typeface="+mn-lt"/>
                <a:ea typeface="+mn-ea"/>
                <a:cs typeface="+mn-cs"/>
              </a:rPr>
              <a:t>H2O</a:t>
            </a:r>
            <a:r>
              <a:rPr lang="zh-CN" altLang="en-US" sz="1200" kern="1200" dirty="0">
                <a:solidFill>
                  <a:schemeClr val="tx1"/>
                </a:solidFill>
                <a:effectLst/>
                <a:latin typeface="+mn-lt"/>
                <a:ea typeface="+mn-ea"/>
                <a:cs typeface="+mn-cs"/>
              </a:rPr>
              <a:t>和流纹岩熔融体各占</a:t>
            </a:r>
            <a:r>
              <a:rPr lang="en-US" altLang="zh-CN" sz="1200" kern="1200" dirty="0">
                <a:solidFill>
                  <a:schemeClr val="tx1"/>
                </a:solidFill>
                <a:effectLst/>
                <a:latin typeface="+mn-lt"/>
                <a:ea typeface="+mn-ea"/>
                <a:cs typeface="+mn-cs"/>
              </a:rPr>
              <a:t>50%</a:t>
            </a:r>
            <a:r>
              <a:rPr lang="zh-CN" altLang="en-US" sz="1200" kern="1200" dirty="0">
                <a:solidFill>
                  <a:schemeClr val="tx1"/>
                </a:solidFill>
                <a:effectLst/>
                <a:latin typeface="+mn-lt"/>
                <a:ea typeface="+mn-ea"/>
                <a:cs typeface="+mn-cs"/>
              </a:rPr>
              <a:t>（因此，岩浆挥发相的体积分数为</a:t>
            </a:r>
            <a:r>
              <a:rPr lang="en-US" altLang="zh-CN" sz="1200" kern="1200" dirty="0">
                <a:solidFill>
                  <a:schemeClr val="tx1"/>
                </a:solidFill>
                <a:effectLst/>
                <a:latin typeface="+mn-lt"/>
                <a:ea typeface="+mn-ea"/>
                <a:cs typeface="+mn-cs"/>
              </a:rPr>
              <a:t>7%</a:t>
            </a:r>
            <a:r>
              <a:rPr lang="zh-CN" altLang="en-US" sz="1200" kern="1200" dirty="0">
                <a:solidFill>
                  <a:schemeClr val="tx1"/>
                </a:solidFill>
                <a:effectLst/>
                <a:latin typeface="+mn-lt"/>
                <a:ea typeface="+mn-ea"/>
                <a:cs typeface="+mn-cs"/>
              </a:rPr>
              <a:t>）。相比之下，假设无气泡的流纹岩熔融体的模型拟合效果较差，卡方误差大于</a:t>
            </a:r>
            <a:r>
              <a:rPr lang="en-US" altLang="zh-CN" sz="1200" kern="1200" dirty="0">
                <a:solidFill>
                  <a:schemeClr val="tx1"/>
                </a:solidFill>
                <a:effectLst/>
                <a:latin typeface="+mn-lt"/>
                <a:ea typeface="+mn-ea"/>
                <a:cs typeface="+mn-cs"/>
              </a:rPr>
              <a:t>300</a:t>
            </a:r>
            <a:r>
              <a:rPr lang="zh-CN" altLang="en-US" sz="1200" kern="1200" dirty="0">
                <a:solidFill>
                  <a:schemeClr val="tx1"/>
                </a:solidFill>
                <a:effectLst/>
                <a:latin typeface="+mn-lt"/>
                <a:ea typeface="+mn-ea"/>
                <a:cs typeface="+mn-cs"/>
              </a:rPr>
              <a:t>。因此，我们解释为储层顶部附近的孔隙空间填充了超临界流体气泡和流纹岩熔融体的混合物。根据黄石火山口地表</a:t>
            </a:r>
            <a:r>
              <a:rPr lang="en-US" altLang="zh-CN" sz="1200" kern="1200" dirty="0">
                <a:solidFill>
                  <a:schemeClr val="tx1"/>
                </a:solidFill>
                <a:effectLst/>
                <a:latin typeface="+mn-lt"/>
                <a:ea typeface="+mn-ea"/>
                <a:cs typeface="+mn-cs"/>
              </a:rPr>
              <a:t>CO2</a:t>
            </a:r>
            <a:r>
              <a:rPr lang="zh-CN" altLang="en-US" sz="1200" kern="1200" dirty="0">
                <a:solidFill>
                  <a:schemeClr val="tx1"/>
                </a:solidFill>
                <a:effectLst/>
                <a:latin typeface="+mn-lt"/>
                <a:ea typeface="+mn-ea"/>
                <a:cs typeface="+mn-cs"/>
              </a:rPr>
              <a:t>的高通量</a:t>
            </a:r>
            <a:r>
              <a:rPr lang="en-US" altLang="zh-CN" sz="1200" kern="1200" dirty="0">
                <a:solidFill>
                  <a:schemeClr val="tx1"/>
                </a:solidFill>
                <a:effectLst/>
                <a:latin typeface="+mn-lt"/>
                <a:ea typeface="+mn-ea"/>
                <a:cs typeface="+mn-cs"/>
              </a:rPr>
              <a:t>13,14</a:t>
            </a:r>
            <a:r>
              <a:rPr lang="zh-CN" altLang="en-US" sz="1200" kern="1200" dirty="0">
                <a:solidFill>
                  <a:schemeClr val="tx1"/>
                </a:solidFill>
                <a:effectLst/>
                <a:latin typeface="+mn-lt"/>
                <a:ea typeface="+mn-ea"/>
                <a:cs typeface="+mn-cs"/>
              </a:rPr>
              <a:t>，储层中预计还含有除</a:t>
            </a:r>
            <a:r>
              <a:rPr lang="en-US" altLang="zh-CN" sz="1200" kern="1200" dirty="0">
                <a:solidFill>
                  <a:schemeClr val="tx1"/>
                </a:solidFill>
                <a:effectLst/>
                <a:latin typeface="+mn-lt"/>
                <a:ea typeface="+mn-ea"/>
                <a:cs typeface="+mn-cs"/>
              </a:rPr>
              <a:t>H2O</a:t>
            </a:r>
            <a:r>
              <a:rPr lang="zh-CN" altLang="en-US" sz="1200" kern="1200" dirty="0">
                <a:solidFill>
                  <a:schemeClr val="tx1"/>
                </a:solidFill>
                <a:effectLst/>
                <a:latin typeface="+mn-lt"/>
                <a:ea typeface="+mn-ea"/>
                <a:cs typeface="+mn-cs"/>
              </a:rPr>
              <a:t>以外的其他挥发分，特别是</a:t>
            </a:r>
            <a:r>
              <a:rPr lang="en-US" altLang="zh-CN" sz="1200" kern="1200" dirty="0">
                <a:solidFill>
                  <a:schemeClr val="tx1"/>
                </a:solidFill>
                <a:effectLst/>
                <a:latin typeface="+mn-lt"/>
                <a:ea typeface="+mn-ea"/>
                <a:cs typeface="+mn-cs"/>
              </a:rPr>
              <a:t>CO2</a:t>
            </a:r>
            <a:r>
              <a:rPr lang="zh-CN" altLang="en-US" sz="1200" kern="1200" dirty="0">
                <a:solidFill>
                  <a:schemeClr val="tx1"/>
                </a:solidFill>
                <a:effectLst/>
                <a:latin typeface="+mn-lt"/>
                <a:ea typeface="+mn-ea"/>
                <a:cs typeface="+mn-cs"/>
              </a:rPr>
              <a:t>。然而，</a:t>
            </a:r>
            <a:r>
              <a:rPr lang="en-US" altLang="zh-CN" sz="1200" kern="1200" dirty="0">
                <a:solidFill>
                  <a:schemeClr val="tx1"/>
                </a:solidFill>
                <a:effectLst/>
                <a:latin typeface="+mn-lt"/>
                <a:ea typeface="+mn-ea"/>
                <a:cs typeface="+mn-cs"/>
              </a:rPr>
              <a:t>H2O</a:t>
            </a:r>
            <a:r>
              <a:rPr lang="zh-CN" altLang="en-US" sz="1200" kern="1200" dirty="0">
                <a:solidFill>
                  <a:schemeClr val="tx1"/>
                </a:solidFill>
                <a:effectLst/>
                <a:latin typeface="+mn-lt"/>
                <a:ea typeface="+mn-ea"/>
                <a:cs typeface="+mn-cs"/>
              </a:rPr>
              <a:t>预计更为丰富，且</a:t>
            </a:r>
            <a:r>
              <a:rPr lang="en-US" altLang="zh-CN" sz="1200" kern="1200" dirty="0">
                <a:solidFill>
                  <a:schemeClr val="tx1"/>
                </a:solidFill>
                <a:effectLst/>
                <a:latin typeface="+mn-lt"/>
                <a:ea typeface="+mn-ea"/>
                <a:cs typeface="+mn-cs"/>
              </a:rPr>
              <a:t>H2O</a:t>
            </a:r>
            <a:r>
              <a:rPr lang="zh-CN" altLang="en-US" sz="1200" kern="1200" dirty="0">
                <a:solidFill>
                  <a:schemeClr val="tx1"/>
                </a:solidFill>
                <a:effectLst/>
                <a:latin typeface="+mn-lt"/>
                <a:ea typeface="+mn-ea"/>
                <a:cs typeface="+mn-cs"/>
              </a:rPr>
              <a:t>和</a:t>
            </a:r>
            <a:r>
              <a:rPr lang="en-US" altLang="zh-CN" sz="1200" kern="1200" dirty="0">
                <a:solidFill>
                  <a:schemeClr val="tx1"/>
                </a:solidFill>
                <a:effectLst/>
                <a:latin typeface="+mn-lt"/>
                <a:ea typeface="+mn-ea"/>
                <a:cs typeface="+mn-cs"/>
              </a:rPr>
              <a:t>CO2</a:t>
            </a:r>
            <a:r>
              <a:rPr lang="zh-CN" altLang="en-US" sz="1200" kern="1200" dirty="0">
                <a:solidFill>
                  <a:schemeClr val="tx1"/>
                </a:solidFill>
                <a:effectLst/>
                <a:latin typeface="+mn-lt"/>
                <a:ea typeface="+mn-ea"/>
                <a:cs typeface="+mn-cs"/>
              </a:rPr>
              <a:t>超临界流体的体积模量比流纹岩熔融体低两个数量级</a:t>
            </a:r>
            <a:r>
              <a:rPr lang="en-US" altLang="zh-CN" sz="1200" kern="1200" dirty="0">
                <a:solidFill>
                  <a:schemeClr val="tx1"/>
                </a:solidFill>
                <a:effectLst/>
                <a:latin typeface="+mn-lt"/>
                <a:ea typeface="+mn-ea"/>
                <a:cs typeface="+mn-cs"/>
              </a:rPr>
              <a:t>32,33</a:t>
            </a:r>
            <a:r>
              <a:rPr lang="zh-CN" altLang="en-US" sz="1200" kern="1200" dirty="0">
                <a:solidFill>
                  <a:schemeClr val="tx1"/>
                </a:solidFill>
                <a:effectLst/>
                <a:latin typeface="+mn-lt"/>
                <a:ea typeface="+mn-ea"/>
                <a:cs typeface="+mn-cs"/>
              </a:rPr>
              <a:t>。因此，超临界流体更好地拟合地震数据的发现并不依赖于挥发分组成的细微变化。</a:t>
            </a:r>
          </a:p>
          <a:p>
            <a:endParaRPr lang="zh-CN" altLang="en-US" sz="1200" kern="1200" dirty="0">
              <a:solidFill>
                <a:schemeClr val="tx1"/>
              </a:solidFill>
              <a:effectLst/>
              <a:latin typeface="+mn-lt"/>
              <a:ea typeface="+mn-ea"/>
              <a:cs typeface="+mn-cs"/>
            </a:endParaRPr>
          </a:p>
          <a:p>
            <a:r>
              <a:rPr lang="zh-CN" altLang="en-US" sz="1200" kern="1200" dirty="0">
                <a:solidFill>
                  <a:schemeClr val="tx1"/>
                </a:solidFill>
                <a:effectLst/>
                <a:latin typeface="+mn-lt"/>
                <a:ea typeface="+mn-ea"/>
                <a:cs typeface="+mn-cs"/>
              </a:rPr>
              <a:t>基于未发现第二反射界面以及浮力气泡在糊状岩浆储层孔隙空间中上升的预期</a:t>
            </a:r>
            <a:r>
              <a:rPr lang="en-US" altLang="zh-CN" sz="1200" kern="1200" dirty="0">
                <a:solidFill>
                  <a:schemeClr val="tx1"/>
                </a:solidFill>
                <a:effectLst/>
                <a:latin typeface="+mn-lt"/>
                <a:ea typeface="+mn-ea"/>
                <a:cs typeface="+mn-cs"/>
              </a:rPr>
              <a:t>34</a:t>
            </a:r>
            <a:r>
              <a:rPr lang="zh-CN" altLang="en-US" sz="1200" kern="1200" dirty="0">
                <a:solidFill>
                  <a:schemeClr val="tx1"/>
                </a:solidFill>
                <a:effectLst/>
                <a:latin typeface="+mn-lt"/>
                <a:ea typeface="+mn-ea"/>
                <a:cs typeface="+mn-cs"/>
              </a:rPr>
              <a:t>，我们解释为气泡分数随深度增加而逐渐减少（图</a:t>
            </a:r>
            <a:r>
              <a:rPr lang="en-US" altLang="zh-CN" sz="1200" kern="1200" dirty="0">
                <a:solidFill>
                  <a:schemeClr val="tx1"/>
                </a:solidFill>
                <a:effectLst/>
                <a:latin typeface="+mn-lt"/>
                <a:ea typeface="+mn-ea"/>
                <a:cs typeface="+mn-cs"/>
              </a:rPr>
              <a:t>3</a:t>
            </a:r>
            <a:r>
              <a:rPr lang="zh-CN" altLang="en-US" sz="1200" kern="1200" dirty="0">
                <a:solidFill>
                  <a:schemeClr val="tx1"/>
                </a:solidFill>
                <a:effectLst/>
                <a:latin typeface="+mn-lt"/>
                <a:ea typeface="+mn-ea"/>
                <a:cs typeface="+mn-cs"/>
              </a:rPr>
              <a:t>）。在水平界面下方，可能由于向下流变学转变为韧性变形，在背景应变速率下形成自密封边界（低渗透率带），从而导致挥发分和岩浆的潜在积累。在瞬态高应变速率事件期间，这种边界可能被脆性破坏</a:t>
            </a:r>
            <a:r>
              <a:rPr lang="en-US" altLang="zh-CN" sz="1200" kern="1200" dirty="0">
                <a:solidFill>
                  <a:schemeClr val="tx1"/>
                </a:solidFill>
                <a:effectLst/>
                <a:latin typeface="+mn-lt"/>
                <a:ea typeface="+mn-ea"/>
                <a:cs typeface="+mn-cs"/>
              </a:rPr>
              <a:t>36</a:t>
            </a:r>
            <a:r>
              <a:rPr lang="zh-CN" altLang="en-US" sz="1200" kern="1200" dirty="0">
                <a:solidFill>
                  <a:schemeClr val="tx1"/>
                </a:solidFill>
                <a:effectLst/>
                <a:latin typeface="+mn-lt"/>
                <a:ea typeface="+mn-ea"/>
                <a:cs typeface="+mn-cs"/>
              </a:rPr>
              <a:t>。在富含石英的大陆岩浆</a:t>
            </a:r>
            <a:r>
              <a:rPr lang="en-US" altLang="zh-CN" sz="1200" kern="1200" dirty="0">
                <a:solidFill>
                  <a:schemeClr val="tx1"/>
                </a:solidFill>
                <a:effectLst/>
                <a:latin typeface="+mn-lt"/>
                <a:ea typeface="+mn-ea"/>
                <a:cs typeface="+mn-cs"/>
              </a:rPr>
              <a:t>-</a:t>
            </a:r>
            <a:r>
              <a:rPr lang="zh-CN" altLang="en-US" sz="1200" kern="1200" dirty="0">
                <a:solidFill>
                  <a:schemeClr val="tx1"/>
                </a:solidFill>
                <a:effectLst/>
                <a:latin typeface="+mn-lt"/>
                <a:ea typeface="+mn-ea"/>
                <a:cs typeface="+mn-cs"/>
              </a:rPr>
              <a:t>热液系统中，这种转变通常发生在约</a:t>
            </a:r>
            <a:r>
              <a:rPr lang="en-US" altLang="zh-CN" sz="1200" kern="1200" dirty="0">
                <a:solidFill>
                  <a:schemeClr val="tx1"/>
                </a:solidFill>
                <a:effectLst/>
                <a:latin typeface="+mn-lt"/>
                <a:ea typeface="+mn-ea"/>
                <a:cs typeface="+mn-cs"/>
              </a:rPr>
              <a:t>350–400 °C</a:t>
            </a:r>
            <a:r>
              <a:rPr lang="zh-CN" altLang="en-US" sz="1200" kern="1200" dirty="0">
                <a:solidFill>
                  <a:schemeClr val="tx1"/>
                </a:solidFill>
                <a:effectLst/>
                <a:latin typeface="+mn-lt"/>
                <a:ea typeface="+mn-ea"/>
                <a:cs typeface="+mn-cs"/>
              </a:rPr>
              <a:t>的温度和约</a:t>
            </a:r>
            <a:r>
              <a:rPr lang="en-US" altLang="zh-CN" sz="1200" kern="1200" dirty="0">
                <a:solidFill>
                  <a:schemeClr val="tx1"/>
                </a:solidFill>
                <a:effectLst/>
                <a:latin typeface="+mn-lt"/>
                <a:ea typeface="+mn-ea"/>
                <a:cs typeface="+mn-cs"/>
              </a:rPr>
              <a:t>2–6 km</a:t>
            </a:r>
            <a:r>
              <a:rPr lang="zh-CN" altLang="en-US" sz="1200" kern="1200" dirty="0">
                <a:solidFill>
                  <a:schemeClr val="tx1"/>
                </a:solidFill>
                <a:effectLst/>
                <a:latin typeface="+mn-lt"/>
                <a:ea typeface="+mn-ea"/>
                <a:cs typeface="+mn-cs"/>
              </a:rPr>
              <a:t>的深度</a:t>
            </a:r>
            <a:r>
              <a:rPr lang="en-US" altLang="zh-CN" sz="1200" kern="1200" dirty="0">
                <a:solidFill>
                  <a:schemeClr val="tx1"/>
                </a:solidFill>
                <a:effectLst/>
                <a:latin typeface="+mn-lt"/>
                <a:ea typeface="+mn-ea"/>
                <a:cs typeface="+mn-cs"/>
              </a:rPr>
              <a:t>35,37</a:t>
            </a:r>
            <a:r>
              <a:rPr lang="zh-CN" altLang="en-US" sz="1200" kern="1200" dirty="0">
                <a:solidFill>
                  <a:schemeClr val="tx1"/>
                </a:solidFill>
                <a:effectLst/>
                <a:latin typeface="+mn-lt"/>
                <a:ea typeface="+mn-ea"/>
                <a:cs typeface="+mn-cs"/>
              </a:rPr>
              <a:t>，在此之下，温度梯度迅速上升到流纹岩固相线（约</a:t>
            </a:r>
            <a:r>
              <a:rPr lang="en-US" altLang="zh-CN" sz="1200" kern="1200" dirty="0">
                <a:solidFill>
                  <a:schemeClr val="tx1"/>
                </a:solidFill>
                <a:effectLst/>
                <a:latin typeface="+mn-lt"/>
                <a:ea typeface="+mn-ea"/>
                <a:cs typeface="+mn-cs"/>
              </a:rPr>
              <a:t>700 °C</a:t>
            </a:r>
            <a:r>
              <a:rPr lang="zh-CN" altLang="en-US" sz="1200" kern="1200" dirty="0">
                <a:solidFill>
                  <a:schemeClr val="tx1"/>
                </a:solidFill>
                <a:effectLst/>
                <a:latin typeface="+mn-lt"/>
                <a:ea typeface="+mn-ea"/>
                <a:cs typeface="+mn-cs"/>
              </a:rPr>
              <a:t>），并且挥发相转变为超临界流体。</a:t>
            </a:r>
            <a:endParaRPr lang="en-US" altLang="zh-CN" sz="1200" kern="1200" dirty="0">
              <a:solidFill>
                <a:schemeClr val="tx1"/>
              </a:solidFill>
              <a:effectLst/>
              <a:latin typeface="+mn-lt"/>
              <a:ea typeface="+mn-ea"/>
              <a:cs typeface="+mn-cs"/>
            </a:endParaRPr>
          </a:p>
          <a:p>
            <a:r>
              <a:rPr lang="zh-CN" altLang="en-US" sz="1200" b="1" i="0" kern="1200" dirty="0">
                <a:solidFill>
                  <a:schemeClr val="tx1"/>
                </a:solidFill>
                <a:effectLst/>
                <a:latin typeface="+mn-lt"/>
                <a:ea typeface="+mn-ea"/>
                <a:cs typeface="+mn-cs"/>
              </a:rPr>
              <a:t>图</a:t>
            </a:r>
            <a:r>
              <a:rPr lang="en-US" altLang="zh-CN" sz="1200" b="1" i="0" kern="1200" dirty="0">
                <a:solidFill>
                  <a:schemeClr val="tx1"/>
                </a:solidFill>
                <a:effectLst/>
                <a:latin typeface="+mn-lt"/>
                <a:ea typeface="+mn-ea"/>
                <a:cs typeface="+mn-cs"/>
              </a:rPr>
              <a:t>3 | </a:t>
            </a:r>
            <a:r>
              <a:rPr lang="zh-CN" altLang="en-US" sz="1200" b="1" i="0" kern="1200" dirty="0">
                <a:solidFill>
                  <a:schemeClr val="tx1"/>
                </a:solidFill>
                <a:effectLst/>
                <a:latin typeface="+mn-lt"/>
                <a:ea typeface="+mn-ea"/>
                <a:cs typeface="+mn-cs"/>
              </a:rPr>
              <a:t>估算岩浆储层顶部的流体类型和孔隙度。</a:t>
            </a:r>
            <a:endParaRPr lang="zh-CN" altLang="en-US" sz="1200" b="0" i="0" kern="1200" dirty="0">
              <a:solidFill>
                <a:schemeClr val="tx1"/>
              </a:solidFill>
              <a:effectLst/>
              <a:latin typeface="+mn-lt"/>
              <a:ea typeface="+mn-ea"/>
              <a:cs typeface="+mn-cs"/>
            </a:endParaRPr>
          </a:p>
          <a:p>
            <a:r>
              <a:rPr lang="en-US" altLang="zh-CN" sz="1200" b="1" i="0" kern="1200" dirty="0">
                <a:solidFill>
                  <a:schemeClr val="tx1"/>
                </a:solidFill>
                <a:effectLst/>
                <a:latin typeface="+mn-lt"/>
                <a:ea typeface="+mn-ea"/>
                <a:cs typeface="+mn-cs"/>
              </a:rPr>
              <a:t>a</a:t>
            </a:r>
            <a:r>
              <a:rPr lang="zh-CN" altLang="en-US" sz="1200" b="1" i="0" kern="1200" dirty="0">
                <a:solidFill>
                  <a:schemeClr val="tx1"/>
                </a:solidFill>
                <a:effectLst/>
                <a:latin typeface="+mn-lt"/>
                <a:ea typeface="+mn-ea"/>
                <a:cs typeface="+mn-cs"/>
              </a:rPr>
              <a:t>，不同总孔隙度和流体类型下</a:t>
            </a:r>
            <a:r>
              <a:rPr lang="en-US" altLang="zh-CN" sz="1200" b="1" i="0" kern="1200" dirty="0" err="1">
                <a:solidFill>
                  <a:schemeClr val="tx1"/>
                </a:solidFill>
                <a:effectLst/>
                <a:latin typeface="+mn-lt"/>
                <a:ea typeface="+mn-ea"/>
                <a:cs typeface="+mn-cs"/>
              </a:rPr>
              <a:t>PzS</a:t>
            </a:r>
            <a:r>
              <a:rPr lang="en-US" altLang="zh-CN" sz="1200" b="1" i="0" kern="1200" dirty="0">
                <a:solidFill>
                  <a:schemeClr val="tx1"/>
                </a:solidFill>
                <a:effectLst/>
                <a:latin typeface="+mn-lt"/>
                <a:ea typeface="+mn-ea"/>
                <a:cs typeface="+mn-cs"/>
              </a:rPr>
              <a:t>/</a:t>
            </a:r>
            <a:r>
              <a:rPr lang="en-US" altLang="zh-CN" sz="1200" b="1" i="0" kern="1200" dirty="0" err="1">
                <a:solidFill>
                  <a:schemeClr val="tx1"/>
                </a:solidFill>
                <a:effectLst/>
                <a:latin typeface="+mn-lt"/>
                <a:ea typeface="+mn-ea"/>
                <a:cs typeface="+mn-cs"/>
              </a:rPr>
              <a:t>PzP</a:t>
            </a:r>
            <a:r>
              <a:rPr lang="zh-CN" altLang="en-US" sz="1200" b="1" i="0" kern="1200" dirty="0">
                <a:solidFill>
                  <a:schemeClr val="tx1"/>
                </a:solidFill>
                <a:effectLst/>
                <a:latin typeface="+mn-lt"/>
                <a:ea typeface="+mn-ea"/>
                <a:cs typeface="+mn-cs"/>
              </a:rPr>
              <a:t>振幅随距离的拟合情况。</a:t>
            </a:r>
            <a:br>
              <a:rPr lang="zh-CN" altLang="en-US" sz="1200" b="0" i="0" kern="1200" dirty="0">
                <a:solidFill>
                  <a:schemeClr val="tx1"/>
                </a:solidFill>
                <a:effectLst/>
                <a:latin typeface="+mn-lt"/>
                <a:ea typeface="+mn-ea"/>
                <a:cs typeface="+mn-cs"/>
              </a:rPr>
            </a:br>
            <a:r>
              <a:rPr lang="zh-CN" altLang="en-US" sz="1200" b="0" i="0" kern="1200" dirty="0">
                <a:solidFill>
                  <a:schemeClr val="tx1"/>
                </a:solidFill>
                <a:effectLst/>
                <a:latin typeface="+mn-lt"/>
                <a:ea typeface="+mn-ea"/>
                <a:cs typeface="+mn-cs"/>
              </a:rPr>
              <a:t>假设总孔隙度为</a:t>
            </a:r>
            <a:r>
              <a:rPr lang="en-US" altLang="zh-CN" sz="1200" b="0" i="0" kern="1200" dirty="0">
                <a:solidFill>
                  <a:schemeClr val="tx1"/>
                </a:solidFill>
                <a:effectLst/>
                <a:latin typeface="+mn-lt"/>
                <a:ea typeface="+mn-ea"/>
                <a:cs typeface="+mn-cs"/>
              </a:rPr>
              <a:t>14%</a:t>
            </a:r>
            <a:r>
              <a:rPr lang="zh-CN" altLang="en-US" sz="1200" b="0" i="0" kern="1200" dirty="0">
                <a:solidFill>
                  <a:schemeClr val="tx1"/>
                </a:solidFill>
                <a:effectLst/>
                <a:latin typeface="+mn-lt"/>
                <a:ea typeface="+mn-ea"/>
                <a:cs typeface="+mn-cs"/>
              </a:rPr>
              <a:t>时，超临界</a:t>
            </a:r>
            <a:r>
              <a:rPr lang="en-US" altLang="zh-CN" sz="1200" b="0" i="0" kern="1200" dirty="0">
                <a:solidFill>
                  <a:schemeClr val="tx1"/>
                </a:solidFill>
                <a:effectLst/>
                <a:latin typeface="+mn-lt"/>
                <a:ea typeface="+mn-ea"/>
                <a:cs typeface="+mn-cs"/>
              </a:rPr>
              <a:t>H2O</a:t>
            </a:r>
            <a:r>
              <a:rPr lang="zh-CN" altLang="en-US" sz="1200" b="0" i="0" kern="1200" dirty="0">
                <a:solidFill>
                  <a:schemeClr val="tx1"/>
                </a:solidFill>
                <a:effectLst/>
                <a:latin typeface="+mn-lt"/>
                <a:ea typeface="+mn-ea"/>
                <a:cs typeface="+mn-cs"/>
              </a:rPr>
              <a:t>与流纹岩熔融体等体积混合的流体提供了最佳拟合，其卡方误差为</a:t>
            </a:r>
            <a:r>
              <a:rPr lang="en-US" altLang="zh-CN" sz="1200" b="0" i="0" kern="1200" dirty="0">
                <a:solidFill>
                  <a:schemeClr val="tx1"/>
                </a:solidFill>
                <a:effectLst/>
                <a:latin typeface="+mn-lt"/>
                <a:ea typeface="+mn-ea"/>
                <a:cs typeface="+mn-cs"/>
              </a:rPr>
              <a:t>2.6</a:t>
            </a:r>
            <a:r>
              <a:rPr lang="zh-CN" altLang="en-US" sz="1200" b="0" i="0" kern="1200" dirty="0">
                <a:solidFill>
                  <a:schemeClr val="tx1"/>
                </a:solidFill>
                <a:effectLst/>
                <a:latin typeface="+mn-lt"/>
                <a:ea typeface="+mn-ea"/>
                <a:cs typeface="+mn-cs"/>
              </a:rPr>
              <a:t>。带误差条的黑色圆点为观测的</a:t>
            </a:r>
            <a:r>
              <a:rPr lang="en-US" altLang="zh-CN" sz="1200" b="0" i="0" kern="1200" dirty="0" err="1">
                <a:solidFill>
                  <a:schemeClr val="tx1"/>
                </a:solidFill>
                <a:effectLst/>
                <a:latin typeface="+mn-lt"/>
                <a:ea typeface="+mn-ea"/>
                <a:cs typeface="+mn-cs"/>
              </a:rPr>
              <a:t>PzS</a:t>
            </a:r>
            <a:r>
              <a:rPr lang="en-US" altLang="zh-CN" sz="1200" b="0" i="0" kern="1200" dirty="0">
                <a:solidFill>
                  <a:schemeClr val="tx1"/>
                </a:solidFill>
                <a:effectLst/>
                <a:latin typeface="+mn-lt"/>
                <a:ea typeface="+mn-ea"/>
                <a:cs typeface="+mn-cs"/>
              </a:rPr>
              <a:t>/</a:t>
            </a:r>
            <a:r>
              <a:rPr lang="en-US" altLang="zh-CN" sz="1200" b="0" i="0" kern="1200" dirty="0" err="1">
                <a:solidFill>
                  <a:schemeClr val="tx1"/>
                </a:solidFill>
                <a:effectLst/>
                <a:latin typeface="+mn-lt"/>
                <a:ea typeface="+mn-ea"/>
                <a:cs typeface="+mn-cs"/>
              </a:rPr>
              <a:t>PzP</a:t>
            </a:r>
            <a:r>
              <a:rPr lang="zh-CN" altLang="en-US" sz="1200" b="0" i="0" kern="1200" dirty="0">
                <a:solidFill>
                  <a:schemeClr val="tx1"/>
                </a:solidFill>
                <a:effectLst/>
                <a:latin typeface="+mn-lt"/>
                <a:ea typeface="+mn-ea"/>
                <a:cs typeface="+mn-cs"/>
              </a:rPr>
              <a:t>振幅比，其标准偏差通过</a:t>
            </a:r>
            <a:r>
              <a:rPr lang="en-US" altLang="zh-CN" sz="1200" b="0" i="0" kern="1200" dirty="0">
                <a:solidFill>
                  <a:schemeClr val="tx1"/>
                </a:solidFill>
                <a:effectLst/>
                <a:latin typeface="+mn-lt"/>
                <a:ea typeface="+mn-ea"/>
                <a:cs typeface="+mn-cs"/>
              </a:rPr>
              <a:t>1,000</a:t>
            </a:r>
            <a:r>
              <a:rPr lang="zh-CN" altLang="en-US" sz="1200" b="0" i="0" kern="1200" dirty="0">
                <a:solidFill>
                  <a:schemeClr val="tx1"/>
                </a:solidFill>
                <a:effectLst/>
                <a:latin typeface="+mn-lt"/>
                <a:ea typeface="+mn-ea"/>
                <a:cs typeface="+mn-cs"/>
              </a:rPr>
              <a:t>次自举重采样计算得出。</a:t>
            </a:r>
            <a:r>
              <a:rPr lang="en-US" altLang="zh-CN" sz="1200" b="0" i="0" kern="1200" dirty="0">
                <a:solidFill>
                  <a:schemeClr val="tx1"/>
                </a:solidFill>
                <a:effectLst/>
                <a:latin typeface="+mn-lt"/>
                <a:ea typeface="+mn-ea"/>
                <a:cs typeface="+mn-cs"/>
              </a:rPr>
              <a:t>Bootstrap Resampling</a:t>
            </a:r>
            <a:endParaRPr lang="zh-CN" altLang="en-US" sz="1200" b="0" i="0" kern="1200" dirty="0">
              <a:solidFill>
                <a:schemeClr val="tx1"/>
              </a:solidFill>
              <a:effectLst/>
              <a:latin typeface="+mn-lt"/>
              <a:ea typeface="+mn-ea"/>
              <a:cs typeface="+mn-cs"/>
            </a:endParaRPr>
          </a:p>
          <a:p>
            <a:r>
              <a:rPr lang="en-US" altLang="zh-CN" sz="1200" b="1" i="0" kern="1200" dirty="0">
                <a:solidFill>
                  <a:schemeClr val="tx1"/>
                </a:solidFill>
                <a:effectLst/>
                <a:latin typeface="+mn-lt"/>
                <a:ea typeface="+mn-ea"/>
                <a:cs typeface="+mn-cs"/>
              </a:rPr>
              <a:t>b</a:t>
            </a:r>
            <a:r>
              <a:rPr lang="zh-CN" altLang="en-US" sz="1200" b="1" i="0" kern="1200" dirty="0">
                <a:solidFill>
                  <a:schemeClr val="tx1"/>
                </a:solidFill>
                <a:effectLst/>
                <a:latin typeface="+mn-lt"/>
                <a:ea typeface="+mn-ea"/>
                <a:cs typeface="+mn-cs"/>
              </a:rPr>
              <a:t>，假设孔隙空间仅填充无气泡流纹岩熔融体时，</a:t>
            </a:r>
            <a:r>
              <a:rPr lang="en-US" altLang="zh-CN" sz="1200" b="1" i="0" kern="1200" dirty="0" err="1">
                <a:solidFill>
                  <a:schemeClr val="tx1"/>
                </a:solidFill>
                <a:effectLst/>
                <a:latin typeface="+mn-lt"/>
                <a:ea typeface="+mn-ea"/>
                <a:cs typeface="+mn-cs"/>
              </a:rPr>
              <a:t>PzS</a:t>
            </a:r>
            <a:r>
              <a:rPr lang="en-US" altLang="zh-CN" sz="1200" b="1" i="0" kern="1200" dirty="0">
                <a:solidFill>
                  <a:schemeClr val="tx1"/>
                </a:solidFill>
                <a:effectLst/>
                <a:latin typeface="+mn-lt"/>
                <a:ea typeface="+mn-ea"/>
                <a:cs typeface="+mn-cs"/>
              </a:rPr>
              <a:t>/</a:t>
            </a:r>
            <a:r>
              <a:rPr lang="en-US" altLang="zh-CN" sz="1200" b="1" i="0" kern="1200" dirty="0" err="1">
                <a:solidFill>
                  <a:schemeClr val="tx1"/>
                </a:solidFill>
                <a:effectLst/>
                <a:latin typeface="+mn-lt"/>
                <a:ea typeface="+mn-ea"/>
                <a:cs typeface="+mn-cs"/>
              </a:rPr>
              <a:t>PzP</a:t>
            </a:r>
            <a:r>
              <a:rPr lang="zh-CN" altLang="en-US" sz="1200" b="1" i="0" kern="1200" dirty="0">
                <a:solidFill>
                  <a:schemeClr val="tx1"/>
                </a:solidFill>
                <a:effectLst/>
                <a:latin typeface="+mn-lt"/>
                <a:ea typeface="+mn-ea"/>
                <a:cs typeface="+mn-cs"/>
              </a:rPr>
              <a:t>振幅随距离的拟合效果较差，所有卡方误差均大于</a:t>
            </a:r>
            <a:r>
              <a:rPr lang="en-US" altLang="zh-CN" sz="1200" b="1" i="0" kern="1200" dirty="0">
                <a:solidFill>
                  <a:schemeClr val="tx1"/>
                </a:solidFill>
                <a:effectLst/>
                <a:latin typeface="+mn-lt"/>
                <a:ea typeface="+mn-ea"/>
                <a:cs typeface="+mn-cs"/>
              </a:rPr>
              <a:t>300</a:t>
            </a:r>
            <a:r>
              <a:rPr lang="zh-CN" altLang="en-US" sz="1200" b="1" i="0" kern="1200" dirty="0">
                <a:solidFill>
                  <a:schemeClr val="tx1"/>
                </a:solidFill>
                <a:effectLst/>
                <a:latin typeface="+mn-lt"/>
                <a:ea typeface="+mn-ea"/>
                <a:cs typeface="+mn-cs"/>
              </a:rPr>
              <a:t>。</a:t>
            </a:r>
            <a:endParaRPr lang="zh-CN" altLang="en-US" sz="1200" b="0" i="0" kern="1200" dirty="0">
              <a:solidFill>
                <a:schemeClr val="tx1"/>
              </a:solidFill>
              <a:effectLst/>
              <a:latin typeface="+mn-lt"/>
              <a:ea typeface="+mn-ea"/>
              <a:cs typeface="+mn-cs"/>
            </a:endParaRPr>
          </a:p>
          <a:p>
            <a:r>
              <a:rPr lang="en-US" altLang="zh-CN" sz="1200" b="1" i="0" kern="1200" dirty="0">
                <a:solidFill>
                  <a:schemeClr val="tx1"/>
                </a:solidFill>
                <a:effectLst/>
                <a:latin typeface="+mn-lt"/>
                <a:ea typeface="+mn-ea"/>
                <a:cs typeface="+mn-cs"/>
              </a:rPr>
              <a:t>c</a:t>
            </a:r>
            <a:r>
              <a:rPr lang="zh-CN" altLang="en-US" sz="1200" b="1" i="0" kern="1200" dirty="0">
                <a:solidFill>
                  <a:schemeClr val="tx1"/>
                </a:solidFill>
                <a:effectLst/>
                <a:latin typeface="+mn-lt"/>
                <a:ea typeface="+mn-ea"/>
                <a:cs typeface="+mn-cs"/>
              </a:rPr>
              <a:t>，岩浆储层结构的示意图解释。</a:t>
            </a:r>
            <a:br>
              <a:rPr lang="zh-CN" altLang="en-US" sz="1200" b="0" i="0" kern="1200" dirty="0">
                <a:solidFill>
                  <a:schemeClr val="tx1"/>
                </a:solidFill>
                <a:effectLst/>
                <a:latin typeface="+mn-lt"/>
                <a:ea typeface="+mn-ea"/>
                <a:cs typeface="+mn-cs"/>
              </a:rPr>
            </a:br>
            <a:r>
              <a:rPr lang="zh-CN" altLang="en-US" sz="1200" b="0" i="0" kern="1200" dirty="0">
                <a:solidFill>
                  <a:schemeClr val="tx1"/>
                </a:solidFill>
                <a:effectLst/>
                <a:latin typeface="+mn-lt"/>
                <a:ea typeface="+mn-ea"/>
                <a:cs typeface="+mn-cs"/>
              </a:rPr>
              <a:t>图中显示了一个厚层的晶体糊状物，其孔隙空间中填充硅酸盐熔融体，而最上层的薄层孔隙空间则填充了析出挥发分和熔融体的混合物。</a:t>
            </a:r>
            <a:endParaRPr lang="en-US" altLang="zh-CN" sz="1200" b="0" i="0" kern="1200" dirty="0">
              <a:solidFill>
                <a:schemeClr val="tx1"/>
              </a:solidFill>
              <a:effectLst/>
              <a:latin typeface="+mn-lt"/>
              <a:ea typeface="+mn-ea"/>
              <a:cs typeface="+mn-cs"/>
            </a:endParaRPr>
          </a:p>
          <a:p>
            <a:r>
              <a:rPr lang="zh-CN" altLang="en-US" sz="1200" b="0" i="0" kern="1200" dirty="0">
                <a:solidFill>
                  <a:schemeClr val="tx1"/>
                </a:solidFill>
                <a:effectLst/>
                <a:latin typeface="+mn-lt"/>
                <a:ea typeface="+mn-ea"/>
                <a:cs typeface="+mn-cs"/>
              </a:rPr>
              <a:t>这段话主要描述了岩浆储层中气泡分布和挥发分积累的机制，以及流变学转变对储层结构的影响。以下是逐句解释：</a:t>
            </a:r>
          </a:p>
          <a:p>
            <a:r>
              <a:rPr lang="en-US" altLang="zh-CN" sz="1200" b="1" i="0" kern="1200" dirty="0">
                <a:solidFill>
                  <a:schemeClr val="tx1"/>
                </a:solidFill>
                <a:effectLst/>
                <a:latin typeface="+mn-lt"/>
                <a:ea typeface="+mn-ea"/>
                <a:cs typeface="+mn-cs"/>
              </a:rPr>
              <a:t>1. “</a:t>
            </a:r>
            <a:r>
              <a:rPr lang="zh-CN" altLang="en-US" sz="1200" b="1" i="0" kern="1200" dirty="0">
                <a:solidFill>
                  <a:schemeClr val="tx1"/>
                </a:solidFill>
                <a:effectLst/>
                <a:latin typeface="+mn-lt"/>
                <a:ea typeface="+mn-ea"/>
                <a:cs typeface="+mn-cs"/>
              </a:rPr>
              <a:t>基于未发现第二反射界面以及浮力气泡在糊状岩浆储层孔隙空间中上升的预期</a:t>
            </a:r>
            <a:r>
              <a:rPr lang="en-US" altLang="zh-CN" sz="1200" b="1" i="0" kern="1200" dirty="0">
                <a:solidFill>
                  <a:schemeClr val="tx1"/>
                </a:solidFill>
                <a:effectLst/>
                <a:latin typeface="+mn-lt"/>
                <a:ea typeface="+mn-ea"/>
                <a:cs typeface="+mn-cs"/>
              </a:rPr>
              <a:t>34</a:t>
            </a:r>
            <a:r>
              <a:rPr lang="zh-CN" altLang="en-US" sz="1200" b="1" i="0" kern="1200" dirty="0">
                <a:solidFill>
                  <a:schemeClr val="tx1"/>
                </a:solidFill>
                <a:effectLst/>
                <a:latin typeface="+mn-lt"/>
                <a:ea typeface="+mn-ea"/>
                <a:cs typeface="+mn-cs"/>
              </a:rPr>
              <a:t>，我们解释为气泡分数随深度增加而逐渐减少（图</a:t>
            </a:r>
            <a:r>
              <a:rPr lang="en-US" altLang="zh-CN" sz="1200" b="1" i="0" kern="1200" dirty="0">
                <a:solidFill>
                  <a:schemeClr val="tx1"/>
                </a:solidFill>
                <a:effectLst/>
                <a:latin typeface="+mn-lt"/>
                <a:ea typeface="+mn-ea"/>
                <a:cs typeface="+mn-cs"/>
              </a:rPr>
              <a:t>3</a:t>
            </a:r>
            <a:r>
              <a:rPr lang="zh-CN" altLang="en-US" sz="1200" b="1" i="0" kern="1200" dirty="0">
                <a:solidFill>
                  <a:schemeClr val="tx1"/>
                </a:solidFill>
                <a:effectLst/>
                <a:latin typeface="+mn-lt"/>
                <a:ea typeface="+mn-ea"/>
                <a:cs typeface="+mn-cs"/>
              </a:rPr>
              <a:t>）。”</a:t>
            </a:r>
          </a:p>
          <a:p>
            <a:r>
              <a:rPr lang="zh-CN" altLang="en-US" sz="1200" b="1" i="0" kern="1200" dirty="0">
                <a:solidFill>
                  <a:schemeClr val="tx1"/>
                </a:solidFill>
                <a:effectLst/>
                <a:latin typeface="+mn-lt"/>
                <a:ea typeface="+mn-ea"/>
                <a:cs typeface="+mn-cs"/>
              </a:rPr>
              <a:t>未发现第二反射界面</a:t>
            </a:r>
            <a:r>
              <a:rPr lang="zh-CN" altLang="en-US" sz="1200" b="0" i="0" kern="1200" dirty="0">
                <a:solidFill>
                  <a:schemeClr val="tx1"/>
                </a:solidFill>
                <a:effectLst/>
                <a:latin typeface="+mn-lt"/>
                <a:ea typeface="+mn-ea"/>
                <a:cs typeface="+mn-cs"/>
              </a:rPr>
              <a:t>：地震数据中没有检测到第二个明显的反射界面，这表明岩浆储层的内部结构在垂直方向上没有显著的分层。</a:t>
            </a:r>
          </a:p>
          <a:p>
            <a:r>
              <a:rPr lang="zh-CN" altLang="en-US" sz="1200" b="1" i="0" kern="1200" dirty="0">
                <a:solidFill>
                  <a:schemeClr val="tx1"/>
                </a:solidFill>
                <a:effectLst/>
                <a:latin typeface="+mn-lt"/>
                <a:ea typeface="+mn-ea"/>
                <a:cs typeface="+mn-cs"/>
              </a:rPr>
              <a:t>浮力气泡上升</a:t>
            </a:r>
            <a:r>
              <a:rPr lang="zh-CN" altLang="en-US" sz="1200" b="0" i="0" kern="1200" dirty="0">
                <a:solidFill>
                  <a:schemeClr val="tx1"/>
                </a:solidFill>
                <a:effectLst/>
                <a:latin typeface="+mn-lt"/>
                <a:ea typeface="+mn-ea"/>
                <a:cs typeface="+mn-cs"/>
              </a:rPr>
              <a:t>：在糊状岩浆储层（即含有部分熔融体和晶体的半固态岩浆）中，气泡由于浮力作用会向上移动。</a:t>
            </a:r>
          </a:p>
          <a:p>
            <a:r>
              <a:rPr lang="zh-CN" altLang="en-US" sz="1200" b="1" i="0" kern="1200" dirty="0">
                <a:solidFill>
                  <a:schemeClr val="tx1"/>
                </a:solidFill>
                <a:effectLst/>
                <a:latin typeface="+mn-lt"/>
                <a:ea typeface="+mn-ea"/>
                <a:cs typeface="+mn-cs"/>
              </a:rPr>
              <a:t>气泡分数随深度减少</a:t>
            </a:r>
            <a:r>
              <a:rPr lang="zh-CN" altLang="en-US" sz="1200" b="0" i="0" kern="1200" dirty="0">
                <a:solidFill>
                  <a:schemeClr val="tx1"/>
                </a:solidFill>
                <a:effectLst/>
                <a:latin typeface="+mn-lt"/>
                <a:ea typeface="+mn-ea"/>
                <a:cs typeface="+mn-cs"/>
              </a:rPr>
              <a:t>：由于气泡向上移动，深度的增加会导致气泡的浓度逐渐降低。因此，岩浆储层顶部的气泡分数较高，而深部的气泡分数较低。</a:t>
            </a:r>
          </a:p>
          <a:p>
            <a:r>
              <a:rPr lang="en-US" altLang="zh-CN" sz="1200" b="1" i="0" kern="1200" dirty="0">
                <a:solidFill>
                  <a:schemeClr val="tx1"/>
                </a:solidFill>
                <a:effectLst/>
                <a:latin typeface="+mn-lt"/>
                <a:ea typeface="+mn-ea"/>
                <a:cs typeface="+mn-cs"/>
              </a:rPr>
              <a:t>2. “</a:t>
            </a:r>
            <a:r>
              <a:rPr lang="zh-CN" altLang="en-US" sz="1200" b="1" i="0" kern="1200" dirty="0">
                <a:solidFill>
                  <a:schemeClr val="tx1"/>
                </a:solidFill>
                <a:effectLst/>
                <a:latin typeface="+mn-lt"/>
                <a:ea typeface="+mn-ea"/>
                <a:cs typeface="+mn-cs"/>
              </a:rPr>
              <a:t>在水平界面下方，可能由于向下流变学转变为韧性变形，在背景应变速率下形成自密封边界（低渗透率带）</a:t>
            </a:r>
            <a:r>
              <a:rPr lang="en-US" altLang="zh-CN" sz="1200" b="1" i="0" kern="1200" dirty="0">
                <a:solidFill>
                  <a:schemeClr val="tx1"/>
                </a:solidFill>
                <a:effectLst/>
                <a:latin typeface="+mn-lt"/>
                <a:ea typeface="+mn-ea"/>
                <a:cs typeface="+mn-cs"/>
              </a:rPr>
              <a:t>35</a:t>
            </a:r>
            <a:r>
              <a:rPr lang="zh-CN" altLang="en-US" sz="1200" b="1" i="0" kern="1200" dirty="0">
                <a:solidFill>
                  <a:schemeClr val="tx1"/>
                </a:solidFill>
                <a:effectLst/>
                <a:latin typeface="+mn-lt"/>
                <a:ea typeface="+mn-ea"/>
                <a:cs typeface="+mn-cs"/>
              </a:rPr>
              <a:t>，从而导致挥发分和岩浆的潜在积累。”</a:t>
            </a:r>
          </a:p>
          <a:p>
            <a:r>
              <a:rPr lang="zh-CN" altLang="en-US" sz="1200" b="1" i="0" kern="1200" dirty="0">
                <a:solidFill>
                  <a:schemeClr val="tx1"/>
                </a:solidFill>
                <a:effectLst/>
                <a:latin typeface="+mn-lt"/>
                <a:ea typeface="+mn-ea"/>
                <a:cs typeface="+mn-cs"/>
              </a:rPr>
              <a:t>流变学转变</a:t>
            </a:r>
            <a:r>
              <a:rPr lang="zh-CN" altLang="en-US" sz="1200" b="0" i="0" kern="1200" dirty="0">
                <a:solidFill>
                  <a:schemeClr val="tx1"/>
                </a:solidFill>
                <a:effectLst/>
                <a:latin typeface="+mn-lt"/>
                <a:ea typeface="+mn-ea"/>
                <a:cs typeface="+mn-cs"/>
              </a:rPr>
              <a:t>：流变学是研究物质变形和流动的科学。在这里，流变学转变指的是岩浆储层中物质从脆性（易断裂）向韧性（易塑性变形）的转变。</a:t>
            </a:r>
          </a:p>
          <a:p>
            <a:r>
              <a:rPr lang="zh-CN" altLang="en-US" sz="1200" b="1" i="0" kern="1200" dirty="0">
                <a:solidFill>
                  <a:schemeClr val="tx1"/>
                </a:solidFill>
                <a:effectLst/>
                <a:latin typeface="+mn-lt"/>
                <a:ea typeface="+mn-ea"/>
                <a:cs typeface="+mn-cs"/>
              </a:rPr>
              <a:t>自密封边界（低渗透率带）</a:t>
            </a:r>
            <a:r>
              <a:rPr lang="zh-CN" altLang="en-US" sz="1200" b="0" i="0" kern="1200" dirty="0">
                <a:solidFill>
                  <a:schemeClr val="tx1"/>
                </a:solidFill>
                <a:effectLst/>
                <a:latin typeface="+mn-lt"/>
                <a:ea typeface="+mn-ea"/>
                <a:cs typeface="+mn-cs"/>
              </a:rPr>
              <a:t>：在韧性变形区域，物质的渗透率降低，形成一种“自密封”的边界，阻止挥发分和岩浆的进一步迁移。</a:t>
            </a:r>
          </a:p>
          <a:p>
            <a:r>
              <a:rPr lang="zh-CN" altLang="en-US" sz="1200" b="1" i="0" kern="1200" dirty="0">
                <a:solidFill>
                  <a:schemeClr val="tx1"/>
                </a:solidFill>
                <a:effectLst/>
                <a:latin typeface="+mn-lt"/>
                <a:ea typeface="+mn-ea"/>
                <a:cs typeface="+mn-cs"/>
              </a:rPr>
              <a:t>挥发分和岩浆的积累</a:t>
            </a:r>
            <a:r>
              <a:rPr lang="zh-CN" altLang="en-US" sz="1200" b="0" i="0" kern="1200" dirty="0">
                <a:solidFill>
                  <a:schemeClr val="tx1"/>
                </a:solidFill>
                <a:effectLst/>
                <a:latin typeface="+mn-lt"/>
                <a:ea typeface="+mn-ea"/>
                <a:cs typeface="+mn-cs"/>
              </a:rPr>
              <a:t>：由于自密封边界的存在，挥发分（如</a:t>
            </a:r>
            <a:r>
              <a:rPr lang="en-US" altLang="zh-CN" sz="1200" b="0" i="0" kern="1200" dirty="0">
                <a:solidFill>
                  <a:schemeClr val="tx1"/>
                </a:solidFill>
                <a:effectLst/>
                <a:latin typeface="+mn-lt"/>
                <a:ea typeface="+mn-ea"/>
                <a:cs typeface="+mn-cs"/>
              </a:rPr>
              <a:t>H2O</a:t>
            </a:r>
            <a:r>
              <a:rPr lang="zh-CN" altLang="en-US" sz="1200" b="0" i="0" kern="1200" dirty="0">
                <a:solidFill>
                  <a:schemeClr val="tx1"/>
                </a:solidFill>
                <a:effectLst/>
                <a:latin typeface="+mn-lt"/>
                <a:ea typeface="+mn-ea"/>
                <a:cs typeface="+mn-cs"/>
              </a:rPr>
              <a:t>和</a:t>
            </a:r>
            <a:r>
              <a:rPr lang="en-US" altLang="zh-CN" sz="1200" b="0" i="0" kern="1200" dirty="0">
                <a:solidFill>
                  <a:schemeClr val="tx1"/>
                </a:solidFill>
                <a:effectLst/>
                <a:latin typeface="+mn-lt"/>
                <a:ea typeface="+mn-ea"/>
                <a:cs typeface="+mn-cs"/>
              </a:rPr>
              <a:t>CO2</a:t>
            </a:r>
            <a:r>
              <a:rPr lang="zh-CN" altLang="en-US" sz="1200" b="0" i="0" kern="1200" dirty="0">
                <a:solidFill>
                  <a:schemeClr val="tx1"/>
                </a:solidFill>
                <a:effectLst/>
                <a:latin typeface="+mn-lt"/>
                <a:ea typeface="+mn-ea"/>
                <a:cs typeface="+mn-cs"/>
              </a:rPr>
              <a:t>）和岩浆可能会在水平界面下方逐渐积累。</a:t>
            </a:r>
          </a:p>
          <a:p>
            <a:r>
              <a:rPr lang="en-US" altLang="zh-CN" sz="1200" b="1" i="0" kern="1200" dirty="0">
                <a:solidFill>
                  <a:schemeClr val="tx1"/>
                </a:solidFill>
                <a:effectLst/>
                <a:latin typeface="+mn-lt"/>
                <a:ea typeface="+mn-ea"/>
                <a:cs typeface="+mn-cs"/>
              </a:rPr>
              <a:t>3. “</a:t>
            </a:r>
            <a:r>
              <a:rPr lang="zh-CN" altLang="en-US" sz="1200" b="1" i="0" kern="1200" dirty="0">
                <a:solidFill>
                  <a:schemeClr val="tx1"/>
                </a:solidFill>
                <a:effectLst/>
                <a:latin typeface="+mn-lt"/>
                <a:ea typeface="+mn-ea"/>
                <a:cs typeface="+mn-cs"/>
              </a:rPr>
              <a:t>在瞬态高应变速率事件期间，这种边界可能被脆性破坏</a:t>
            </a:r>
            <a:r>
              <a:rPr lang="en-US" altLang="zh-CN" sz="1200" b="1" i="0" kern="1200" dirty="0">
                <a:solidFill>
                  <a:schemeClr val="tx1"/>
                </a:solidFill>
                <a:effectLst/>
                <a:latin typeface="+mn-lt"/>
                <a:ea typeface="+mn-ea"/>
                <a:cs typeface="+mn-cs"/>
              </a:rPr>
              <a:t>36</a:t>
            </a:r>
            <a:r>
              <a:rPr lang="zh-CN" altLang="en-US" sz="1200" b="1" i="0" kern="1200" dirty="0">
                <a:solidFill>
                  <a:schemeClr val="tx1"/>
                </a:solidFill>
                <a:effectLst/>
                <a:latin typeface="+mn-lt"/>
                <a:ea typeface="+mn-ea"/>
                <a:cs typeface="+mn-cs"/>
              </a:rPr>
              <a:t>。”</a:t>
            </a:r>
          </a:p>
          <a:p>
            <a:r>
              <a:rPr lang="zh-CN" altLang="en-US" sz="1200" b="1" i="0" kern="1200" dirty="0">
                <a:solidFill>
                  <a:schemeClr val="tx1"/>
                </a:solidFill>
                <a:effectLst/>
                <a:latin typeface="+mn-lt"/>
                <a:ea typeface="+mn-ea"/>
                <a:cs typeface="+mn-cs"/>
              </a:rPr>
              <a:t>瞬态高应变速率事件</a:t>
            </a:r>
            <a:r>
              <a:rPr lang="zh-CN" altLang="en-US" sz="1200" b="0" i="0" kern="1200" dirty="0">
                <a:solidFill>
                  <a:schemeClr val="tx1"/>
                </a:solidFill>
                <a:effectLst/>
                <a:latin typeface="+mn-lt"/>
                <a:ea typeface="+mn-ea"/>
                <a:cs typeface="+mn-cs"/>
              </a:rPr>
              <a:t>：在某些地质活动（如地震或岩浆侵入）期间，应变速率会突然增加。</a:t>
            </a:r>
          </a:p>
          <a:p>
            <a:r>
              <a:rPr lang="zh-CN" altLang="en-US" sz="1200" b="1" i="0" kern="1200" dirty="0">
                <a:solidFill>
                  <a:schemeClr val="tx1"/>
                </a:solidFill>
                <a:effectLst/>
                <a:latin typeface="+mn-lt"/>
                <a:ea typeface="+mn-ea"/>
                <a:cs typeface="+mn-cs"/>
              </a:rPr>
              <a:t>脆性破坏</a:t>
            </a:r>
            <a:r>
              <a:rPr lang="zh-CN" altLang="en-US" sz="1200" b="0" i="0" kern="1200" dirty="0">
                <a:solidFill>
                  <a:schemeClr val="tx1"/>
                </a:solidFill>
                <a:effectLst/>
                <a:latin typeface="+mn-lt"/>
                <a:ea typeface="+mn-ea"/>
                <a:cs typeface="+mn-cs"/>
              </a:rPr>
              <a:t>：在高应变速率下，原本韧性变形的区域可能会重新表现出脆性行为，导致自密封边界被破坏。</a:t>
            </a:r>
          </a:p>
          <a:p>
            <a:r>
              <a:rPr lang="zh-CN" altLang="en-US" sz="1200" b="1" i="0" kern="1200" dirty="0">
                <a:solidFill>
                  <a:schemeClr val="tx1"/>
                </a:solidFill>
                <a:effectLst/>
                <a:latin typeface="+mn-lt"/>
                <a:ea typeface="+mn-ea"/>
                <a:cs typeface="+mn-cs"/>
              </a:rPr>
              <a:t>结果</a:t>
            </a:r>
            <a:r>
              <a:rPr lang="zh-CN" altLang="en-US" sz="1200" b="0" i="0" kern="1200" dirty="0">
                <a:solidFill>
                  <a:schemeClr val="tx1"/>
                </a:solidFill>
                <a:effectLst/>
                <a:latin typeface="+mn-lt"/>
                <a:ea typeface="+mn-ea"/>
                <a:cs typeface="+mn-cs"/>
              </a:rPr>
              <a:t>：边界的破坏可能引发挥发分和岩浆的突然释放，甚至可能触发火山喷发。</a:t>
            </a:r>
          </a:p>
          <a:p>
            <a:r>
              <a:rPr lang="en-US" altLang="zh-CN" sz="1200" b="1" i="0" kern="1200" dirty="0">
                <a:solidFill>
                  <a:schemeClr val="tx1"/>
                </a:solidFill>
                <a:effectLst/>
                <a:latin typeface="+mn-lt"/>
                <a:ea typeface="+mn-ea"/>
                <a:cs typeface="+mn-cs"/>
              </a:rPr>
              <a:t>4. “</a:t>
            </a:r>
            <a:r>
              <a:rPr lang="zh-CN" altLang="en-US" sz="1200" b="1" i="0" kern="1200" dirty="0">
                <a:solidFill>
                  <a:schemeClr val="tx1"/>
                </a:solidFill>
                <a:effectLst/>
                <a:latin typeface="+mn-lt"/>
                <a:ea typeface="+mn-ea"/>
                <a:cs typeface="+mn-cs"/>
              </a:rPr>
              <a:t>在富含石英的大陆岩浆</a:t>
            </a:r>
            <a:r>
              <a:rPr lang="en-US" altLang="zh-CN" sz="1200" b="1"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热液系统中，这种转变通常发生在约</a:t>
            </a:r>
            <a:r>
              <a:rPr lang="en-US" altLang="zh-CN" sz="1200" b="1" i="0" kern="1200" dirty="0">
                <a:solidFill>
                  <a:schemeClr val="tx1"/>
                </a:solidFill>
                <a:effectLst/>
                <a:latin typeface="+mn-lt"/>
                <a:ea typeface="+mn-ea"/>
                <a:cs typeface="+mn-cs"/>
              </a:rPr>
              <a:t>350–400 °C</a:t>
            </a:r>
            <a:r>
              <a:rPr lang="zh-CN" altLang="en-US" sz="1200" b="1" i="0" kern="1200" dirty="0">
                <a:solidFill>
                  <a:schemeClr val="tx1"/>
                </a:solidFill>
                <a:effectLst/>
                <a:latin typeface="+mn-lt"/>
                <a:ea typeface="+mn-ea"/>
                <a:cs typeface="+mn-cs"/>
              </a:rPr>
              <a:t>的温度和约</a:t>
            </a:r>
            <a:r>
              <a:rPr lang="en-US" altLang="zh-CN" sz="1200" b="1" i="0" kern="1200" dirty="0">
                <a:solidFill>
                  <a:schemeClr val="tx1"/>
                </a:solidFill>
                <a:effectLst/>
                <a:latin typeface="+mn-lt"/>
                <a:ea typeface="+mn-ea"/>
                <a:cs typeface="+mn-cs"/>
              </a:rPr>
              <a:t>2–6 km</a:t>
            </a:r>
            <a:r>
              <a:rPr lang="zh-CN" altLang="en-US" sz="1200" b="1" i="0" kern="1200" dirty="0">
                <a:solidFill>
                  <a:schemeClr val="tx1"/>
                </a:solidFill>
                <a:effectLst/>
                <a:latin typeface="+mn-lt"/>
                <a:ea typeface="+mn-ea"/>
                <a:cs typeface="+mn-cs"/>
              </a:rPr>
              <a:t>的深度</a:t>
            </a:r>
            <a:r>
              <a:rPr lang="en-US" altLang="zh-CN" sz="1200" b="1" i="0" kern="1200" dirty="0">
                <a:solidFill>
                  <a:schemeClr val="tx1"/>
                </a:solidFill>
                <a:effectLst/>
                <a:latin typeface="+mn-lt"/>
                <a:ea typeface="+mn-ea"/>
                <a:cs typeface="+mn-cs"/>
              </a:rPr>
              <a:t>35,37</a:t>
            </a:r>
            <a:r>
              <a:rPr lang="zh-CN" altLang="en-US" sz="1200" b="1" i="0" kern="1200" dirty="0">
                <a:solidFill>
                  <a:schemeClr val="tx1"/>
                </a:solidFill>
                <a:effectLst/>
                <a:latin typeface="+mn-lt"/>
                <a:ea typeface="+mn-ea"/>
                <a:cs typeface="+mn-cs"/>
              </a:rPr>
              <a:t>，在此之下，温度梯度迅速上升到流纹岩固相线（约</a:t>
            </a:r>
            <a:r>
              <a:rPr lang="en-US" altLang="zh-CN" sz="1200" b="1" i="0" kern="1200" dirty="0">
                <a:solidFill>
                  <a:schemeClr val="tx1"/>
                </a:solidFill>
                <a:effectLst/>
                <a:latin typeface="+mn-lt"/>
                <a:ea typeface="+mn-ea"/>
                <a:cs typeface="+mn-cs"/>
              </a:rPr>
              <a:t>700 °C</a:t>
            </a:r>
            <a:r>
              <a:rPr lang="zh-CN" altLang="en-US" sz="1200" b="1" i="0" kern="1200" dirty="0">
                <a:solidFill>
                  <a:schemeClr val="tx1"/>
                </a:solidFill>
                <a:effectLst/>
                <a:latin typeface="+mn-lt"/>
                <a:ea typeface="+mn-ea"/>
                <a:cs typeface="+mn-cs"/>
              </a:rPr>
              <a:t>），并且挥发相转变为超临界流体。”</a:t>
            </a:r>
          </a:p>
          <a:p>
            <a:r>
              <a:rPr lang="zh-CN" altLang="en-US" sz="1200" b="1" i="0" kern="1200" dirty="0">
                <a:solidFill>
                  <a:schemeClr val="tx1"/>
                </a:solidFill>
                <a:effectLst/>
                <a:latin typeface="+mn-lt"/>
                <a:ea typeface="+mn-ea"/>
                <a:cs typeface="+mn-cs"/>
              </a:rPr>
              <a:t>富含石英的大陆岩浆</a:t>
            </a:r>
            <a:r>
              <a:rPr lang="en-US" altLang="zh-CN" sz="1200" b="1" i="0" kern="1200" dirty="0">
                <a:solidFill>
                  <a:schemeClr val="tx1"/>
                </a:solidFill>
                <a:effectLst/>
                <a:latin typeface="+mn-lt"/>
                <a:ea typeface="+mn-ea"/>
                <a:cs typeface="+mn-cs"/>
              </a:rPr>
              <a:t>-</a:t>
            </a:r>
            <a:r>
              <a:rPr lang="zh-CN" altLang="en-US" sz="1200" b="1" i="0" kern="1200" dirty="0">
                <a:solidFill>
                  <a:schemeClr val="tx1"/>
                </a:solidFill>
                <a:effectLst/>
                <a:latin typeface="+mn-lt"/>
                <a:ea typeface="+mn-ea"/>
                <a:cs typeface="+mn-cs"/>
              </a:rPr>
              <a:t>热液系统</a:t>
            </a:r>
            <a:r>
              <a:rPr lang="zh-CN" altLang="en-US" sz="1200" b="0" i="0" kern="1200" dirty="0">
                <a:solidFill>
                  <a:schemeClr val="tx1"/>
                </a:solidFill>
                <a:effectLst/>
                <a:latin typeface="+mn-lt"/>
                <a:ea typeface="+mn-ea"/>
                <a:cs typeface="+mn-cs"/>
              </a:rPr>
              <a:t>：这种系统通常存在于大陆地壳中，石英是其主要矿物成分。</a:t>
            </a:r>
          </a:p>
          <a:p>
            <a:r>
              <a:rPr lang="zh-CN" altLang="en-US" sz="1200" b="1" i="0" kern="1200" dirty="0">
                <a:solidFill>
                  <a:schemeClr val="tx1"/>
                </a:solidFill>
                <a:effectLst/>
                <a:latin typeface="+mn-lt"/>
                <a:ea typeface="+mn-ea"/>
                <a:cs typeface="+mn-cs"/>
              </a:rPr>
              <a:t>转变的温度和深度</a:t>
            </a:r>
            <a:r>
              <a:rPr lang="zh-CN" altLang="en-US" sz="1200" b="0" i="0" kern="1200" dirty="0">
                <a:solidFill>
                  <a:schemeClr val="tx1"/>
                </a:solidFill>
                <a:effectLst/>
                <a:latin typeface="+mn-lt"/>
                <a:ea typeface="+mn-ea"/>
                <a:cs typeface="+mn-cs"/>
              </a:rPr>
              <a:t>：流变学从脆性向韧性的转变通常发生在</a:t>
            </a:r>
            <a:r>
              <a:rPr lang="en-US" altLang="zh-CN" sz="1200" b="0" i="0" kern="1200" dirty="0">
                <a:solidFill>
                  <a:schemeClr val="tx1"/>
                </a:solidFill>
                <a:effectLst/>
                <a:latin typeface="+mn-lt"/>
                <a:ea typeface="+mn-ea"/>
                <a:cs typeface="+mn-cs"/>
              </a:rPr>
              <a:t>350–400 °C</a:t>
            </a:r>
            <a:r>
              <a:rPr lang="zh-CN" altLang="en-US" sz="1200" b="0" i="0" kern="1200" dirty="0">
                <a:solidFill>
                  <a:schemeClr val="tx1"/>
                </a:solidFill>
                <a:effectLst/>
                <a:latin typeface="+mn-lt"/>
                <a:ea typeface="+mn-ea"/>
                <a:cs typeface="+mn-cs"/>
              </a:rPr>
              <a:t>的温度和</a:t>
            </a:r>
            <a:r>
              <a:rPr lang="en-US" altLang="zh-CN" sz="1200" b="0" i="0" kern="1200" dirty="0">
                <a:solidFill>
                  <a:schemeClr val="tx1"/>
                </a:solidFill>
                <a:effectLst/>
                <a:latin typeface="+mn-lt"/>
                <a:ea typeface="+mn-ea"/>
                <a:cs typeface="+mn-cs"/>
              </a:rPr>
              <a:t>2–6 km</a:t>
            </a:r>
            <a:r>
              <a:rPr lang="zh-CN" altLang="en-US" sz="1200" b="0" i="0" kern="1200" dirty="0">
                <a:solidFill>
                  <a:schemeClr val="tx1"/>
                </a:solidFill>
                <a:effectLst/>
                <a:latin typeface="+mn-lt"/>
                <a:ea typeface="+mn-ea"/>
                <a:cs typeface="+mn-cs"/>
              </a:rPr>
              <a:t>的深度范围内。</a:t>
            </a:r>
          </a:p>
          <a:p>
            <a:r>
              <a:rPr lang="zh-CN" altLang="en-US" sz="1200" b="1" i="0" kern="1200" dirty="0">
                <a:solidFill>
                  <a:schemeClr val="tx1"/>
                </a:solidFill>
                <a:effectLst/>
                <a:latin typeface="+mn-lt"/>
                <a:ea typeface="+mn-ea"/>
                <a:cs typeface="+mn-cs"/>
              </a:rPr>
              <a:t>温度梯度上升</a:t>
            </a:r>
            <a:r>
              <a:rPr lang="zh-CN" altLang="en-US" sz="1200" b="0" i="0" kern="1200" dirty="0">
                <a:solidFill>
                  <a:schemeClr val="tx1"/>
                </a:solidFill>
                <a:effectLst/>
                <a:latin typeface="+mn-lt"/>
                <a:ea typeface="+mn-ea"/>
                <a:cs typeface="+mn-cs"/>
              </a:rPr>
              <a:t>：在此深度之下，温度迅速升高，达到流纹岩的固相线（约</a:t>
            </a:r>
            <a:r>
              <a:rPr lang="en-US" altLang="zh-CN" sz="1200" b="0" i="0" kern="1200" dirty="0">
                <a:solidFill>
                  <a:schemeClr val="tx1"/>
                </a:solidFill>
                <a:effectLst/>
                <a:latin typeface="+mn-lt"/>
                <a:ea typeface="+mn-ea"/>
                <a:cs typeface="+mn-cs"/>
              </a:rPr>
              <a:t>700 °C</a:t>
            </a:r>
            <a:r>
              <a:rPr lang="zh-CN" altLang="en-US" sz="1200" b="0" i="0" kern="1200" dirty="0">
                <a:solidFill>
                  <a:schemeClr val="tx1"/>
                </a:solidFill>
                <a:effectLst/>
                <a:latin typeface="+mn-lt"/>
                <a:ea typeface="+mn-ea"/>
                <a:cs typeface="+mn-cs"/>
              </a:rPr>
              <a:t>），即流纹岩开始熔融的温度。</a:t>
            </a:r>
          </a:p>
          <a:p>
            <a:r>
              <a:rPr lang="zh-CN" altLang="en-US" sz="1200" b="1" i="0" kern="1200" dirty="0">
                <a:solidFill>
                  <a:schemeClr val="tx1"/>
                </a:solidFill>
                <a:effectLst/>
                <a:latin typeface="+mn-lt"/>
                <a:ea typeface="+mn-ea"/>
                <a:cs typeface="+mn-cs"/>
              </a:rPr>
              <a:t>挥发相转变为超临界流体</a:t>
            </a:r>
            <a:r>
              <a:rPr lang="zh-CN" altLang="en-US" sz="1200" b="0" i="0" kern="1200" dirty="0">
                <a:solidFill>
                  <a:schemeClr val="tx1"/>
                </a:solidFill>
                <a:effectLst/>
                <a:latin typeface="+mn-lt"/>
                <a:ea typeface="+mn-ea"/>
                <a:cs typeface="+mn-cs"/>
              </a:rPr>
              <a:t>：在高温高压条件下，挥发分（如</a:t>
            </a:r>
            <a:r>
              <a:rPr lang="en-US" altLang="zh-CN" sz="1200" b="0" i="0" kern="1200" dirty="0">
                <a:solidFill>
                  <a:schemeClr val="tx1"/>
                </a:solidFill>
                <a:effectLst/>
                <a:latin typeface="+mn-lt"/>
                <a:ea typeface="+mn-ea"/>
                <a:cs typeface="+mn-cs"/>
              </a:rPr>
              <a:t>H2O</a:t>
            </a:r>
            <a:r>
              <a:rPr lang="zh-CN" altLang="en-US" sz="1200" b="0" i="0" kern="1200" dirty="0">
                <a:solidFill>
                  <a:schemeClr val="tx1"/>
                </a:solidFill>
                <a:effectLst/>
                <a:latin typeface="+mn-lt"/>
                <a:ea typeface="+mn-ea"/>
                <a:cs typeface="+mn-cs"/>
              </a:rPr>
              <a:t>和</a:t>
            </a:r>
            <a:r>
              <a:rPr lang="en-US" altLang="zh-CN" sz="1200" b="0" i="0" kern="1200" dirty="0">
                <a:solidFill>
                  <a:schemeClr val="tx1"/>
                </a:solidFill>
                <a:effectLst/>
                <a:latin typeface="+mn-lt"/>
                <a:ea typeface="+mn-ea"/>
                <a:cs typeface="+mn-cs"/>
              </a:rPr>
              <a:t>CO2</a:t>
            </a:r>
            <a:r>
              <a:rPr lang="zh-CN" altLang="en-US" sz="1200" b="0" i="0" kern="1200" dirty="0">
                <a:solidFill>
                  <a:schemeClr val="tx1"/>
                </a:solidFill>
                <a:effectLst/>
                <a:latin typeface="+mn-lt"/>
                <a:ea typeface="+mn-ea"/>
                <a:cs typeface="+mn-cs"/>
              </a:rPr>
              <a:t>）会转变为超临界流体，这种流体兼具气体和液体的特性。</a:t>
            </a:r>
          </a:p>
          <a:p>
            <a:r>
              <a:rPr lang="zh-CN" altLang="en-US" sz="1200" b="1" i="0" kern="1200" dirty="0">
                <a:solidFill>
                  <a:schemeClr val="tx1"/>
                </a:solidFill>
                <a:effectLst/>
                <a:latin typeface="+mn-lt"/>
                <a:ea typeface="+mn-ea"/>
                <a:cs typeface="+mn-cs"/>
              </a:rPr>
              <a:t>总结：</a:t>
            </a:r>
          </a:p>
          <a:p>
            <a:r>
              <a:rPr lang="zh-CN" altLang="en-US" sz="1200" b="0" i="0" kern="1200" dirty="0">
                <a:solidFill>
                  <a:schemeClr val="tx1"/>
                </a:solidFill>
                <a:effectLst/>
                <a:latin typeface="+mn-lt"/>
                <a:ea typeface="+mn-ea"/>
                <a:cs typeface="+mn-cs"/>
              </a:rPr>
              <a:t>这段话的核心内容可以概括为以下几点：</a:t>
            </a:r>
          </a:p>
          <a:p>
            <a:r>
              <a:rPr lang="zh-CN" altLang="en-US" sz="1200" b="1" i="0" kern="1200" dirty="0">
                <a:solidFill>
                  <a:schemeClr val="tx1"/>
                </a:solidFill>
                <a:effectLst/>
                <a:latin typeface="+mn-lt"/>
                <a:ea typeface="+mn-ea"/>
                <a:cs typeface="+mn-cs"/>
              </a:rPr>
              <a:t>气泡分布</a:t>
            </a:r>
            <a:r>
              <a:rPr lang="zh-CN" altLang="en-US" sz="1200" b="0" i="0" kern="1200" dirty="0">
                <a:solidFill>
                  <a:schemeClr val="tx1"/>
                </a:solidFill>
                <a:effectLst/>
                <a:latin typeface="+mn-lt"/>
                <a:ea typeface="+mn-ea"/>
                <a:cs typeface="+mn-cs"/>
              </a:rPr>
              <a:t>：由于浮力作用，气泡在岩浆储层中向上移动，导致气泡分数随深度增加而减少。</a:t>
            </a:r>
          </a:p>
          <a:p>
            <a:r>
              <a:rPr lang="zh-CN" altLang="en-US" sz="1200" b="1" i="0" kern="1200" dirty="0">
                <a:solidFill>
                  <a:schemeClr val="tx1"/>
                </a:solidFill>
                <a:effectLst/>
                <a:latin typeface="+mn-lt"/>
                <a:ea typeface="+mn-ea"/>
                <a:cs typeface="+mn-cs"/>
              </a:rPr>
              <a:t>自密封边界</a:t>
            </a:r>
            <a:r>
              <a:rPr lang="zh-CN" altLang="en-US" sz="1200" b="0" i="0" kern="1200" dirty="0">
                <a:solidFill>
                  <a:schemeClr val="tx1"/>
                </a:solidFill>
                <a:effectLst/>
                <a:latin typeface="+mn-lt"/>
                <a:ea typeface="+mn-ea"/>
                <a:cs typeface="+mn-cs"/>
              </a:rPr>
              <a:t>：在水平界面下方，流变学从脆性向韧性的转变形成低渗透率带，阻止挥发分和岩浆的迁移，导致其积累。</a:t>
            </a:r>
          </a:p>
          <a:p>
            <a:r>
              <a:rPr lang="zh-CN" altLang="en-US" sz="1200" b="1" i="0" kern="1200" dirty="0">
                <a:solidFill>
                  <a:schemeClr val="tx1"/>
                </a:solidFill>
                <a:effectLst/>
                <a:latin typeface="+mn-lt"/>
                <a:ea typeface="+mn-ea"/>
                <a:cs typeface="+mn-cs"/>
              </a:rPr>
              <a:t>边界破坏</a:t>
            </a:r>
            <a:r>
              <a:rPr lang="zh-CN" altLang="en-US" sz="1200" b="0" i="0" kern="1200" dirty="0">
                <a:solidFill>
                  <a:schemeClr val="tx1"/>
                </a:solidFill>
                <a:effectLst/>
                <a:latin typeface="+mn-lt"/>
                <a:ea typeface="+mn-ea"/>
                <a:cs typeface="+mn-cs"/>
              </a:rPr>
              <a:t>：在高应变速率事件期间，自密封边界可能被脆性破坏，引发挥发分和岩浆的突然释放。</a:t>
            </a:r>
          </a:p>
          <a:p>
            <a:r>
              <a:rPr lang="zh-CN" altLang="en-US" sz="1200" b="1" i="0" kern="1200" dirty="0">
                <a:solidFill>
                  <a:schemeClr val="tx1"/>
                </a:solidFill>
                <a:effectLst/>
                <a:latin typeface="+mn-lt"/>
                <a:ea typeface="+mn-ea"/>
                <a:cs typeface="+mn-cs"/>
              </a:rPr>
              <a:t>温度和深度的影响</a:t>
            </a:r>
            <a:r>
              <a:rPr lang="zh-CN" altLang="en-US" sz="1200" b="0" i="0" kern="1200" dirty="0">
                <a:solidFill>
                  <a:schemeClr val="tx1"/>
                </a:solidFill>
                <a:effectLst/>
                <a:latin typeface="+mn-lt"/>
                <a:ea typeface="+mn-ea"/>
                <a:cs typeface="+mn-cs"/>
              </a:rPr>
              <a:t>：在富含石英的大陆岩浆</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热液系统中，流变学转变通常发生在</a:t>
            </a:r>
            <a:r>
              <a:rPr lang="en-US" altLang="zh-CN" sz="1200" b="0" i="0" kern="1200" dirty="0">
                <a:solidFill>
                  <a:schemeClr val="tx1"/>
                </a:solidFill>
                <a:effectLst/>
                <a:latin typeface="+mn-lt"/>
                <a:ea typeface="+mn-ea"/>
                <a:cs typeface="+mn-cs"/>
              </a:rPr>
              <a:t>350–400 °C</a:t>
            </a:r>
            <a:r>
              <a:rPr lang="zh-CN" altLang="en-US" sz="1200" b="0" i="0" kern="1200" dirty="0">
                <a:solidFill>
                  <a:schemeClr val="tx1"/>
                </a:solidFill>
                <a:effectLst/>
                <a:latin typeface="+mn-lt"/>
                <a:ea typeface="+mn-ea"/>
                <a:cs typeface="+mn-cs"/>
              </a:rPr>
              <a:t>和</a:t>
            </a:r>
            <a:r>
              <a:rPr lang="en-US" altLang="zh-CN" sz="1200" b="0" i="0" kern="1200" dirty="0">
                <a:solidFill>
                  <a:schemeClr val="tx1"/>
                </a:solidFill>
                <a:effectLst/>
                <a:latin typeface="+mn-lt"/>
                <a:ea typeface="+mn-ea"/>
                <a:cs typeface="+mn-cs"/>
              </a:rPr>
              <a:t>2–6 km</a:t>
            </a:r>
            <a:r>
              <a:rPr lang="zh-CN" altLang="en-US" sz="1200" b="0" i="0" kern="1200" dirty="0">
                <a:solidFill>
                  <a:schemeClr val="tx1"/>
                </a:solidFill>
                <a:effectLst/>
                <a:latin typeface="+mn-lt"/>
                <a:ea typeface="+mn-ea"/>
                <a:cs typeface="+mn-cs"/>
              </a:rPr>
              <a:t>的深度，此之下温度迅速升高，挥发分转变为超临界流体。</a:t>
            </a:r>
          </a:p>
          <a:p>
            <a:endParaRPr lang="zh-CN" altLang="en-US" sz="1200" b="0" i="0" kern="1200" dirty="0">
              <a:solidFill>
                <a:schemeClr val="tx1"/>
              </a:solidFill>
              <a:effectLst/>
              <a:latin typeface="+mn-lt"/>
              <a:ea typeface="+mn-ea"/>
              <a:cs typeface="+mn-cs"/>
            </a:endParaRPr>
          </a:p>
          <a:p>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8</a:t>
            </a:fld>
            <a:endParaRPr lang="zh-CN" altLang="en-US"/>
          </a:p>
        </p:txBody>
      </p:sp>
    </p:spTree>
    <p:extLst>
      <p:ext uri="{BB962C8B-B14F-4D97-AF65-F5344CB8AC3E}">
        <p14:creationId xmlns:p14="http://schemas.microsoft.com/office/powerpoint/2010/main" val="24106970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9</a:t>
            </a:fld>
            <a:endParaRPr lang="zh-CN" altLang="en-US"/>
          </a:p>
        </p:txBody>
      </p:sp>
    </p:spTree>
    <p:extLst>
      <p:ext uri="{BB962C8B-B14F-4D97-AF65-F5344CB8AC3E}">
        <p14:creationId xmlns:p14="http://schemas.microsoft.com/office/powerpoint/2010/main" val="16060736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Ra</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Ratio of air</a:t>
            </a:r>
            <a:r>
              <a:rPr lang="zh-CN" altLang="en-US" sz="1200" b="0" i="0" kern="1200" dirty="0">
                <a:solidFill>
                  <a:schemeClr val="tx1"/>
                </a:solidFill>
                <a:effectLst/>
                <a:latin typeface="+mn-lt"/>
                <a:ea typeface="+mn-ea"/>
                <a:cs typeface="+mn-cs"/>
              </a:rPr>
              <a:t>）是指氦同位素比值</a:t>
            </a:r>
            <a:r>
              <a:rPr lang="en-US" altLang="zh-CN" sz="1200" b="0" i="0" kern="1200" dirty="0">
                <a:solidFill>
                  <a:schemeClr val="tx1"/>
                </a:solidFill>
                <a:effectLst/>
                <a:latin typeface="+mn-lt"/>
                <a:ea typeface="+mn-ea"/>
                <a:cs typeface="+mn-cs"/>
              </a:rPr>
              <a:t>³He/⁴He</a:t>
            </a:r>
            <a:r>
              <a:rPr lang="zh-CN" altLang="en-US" sz="1200" b="0" i="0" kern="1200" dirty="0">
                <a:solidFill>
                  <a:schemeClr val="tx1"/>
                </a:solidFill>
                <a:effectLst/>
                <a:latin typeface="+mn-lt"/>
                <a:ea typeface="+mn-ea"/>
                <a:cs typeface="+mn-cs"/>
              </a:rPr>
              <a:t>与空气中氦同位素比值的比值。空气中</a:t>
            </a:r>
            <a:r>
              <a:rPr lang="en-US" altLang="zh-CN" sz="1200" b="0" i="0" kern="1200" dirty="0">
                <a:solidFill>
                  <a:schemeClr val="tx1"/>
                </a:solidFill>
                <a:effectLst/>
                <a:latin typeface="+mn-lt"/>
                <a:ea typeface="+mn-ea"/>
                <a:cs typeface="+mn-cs"/>
              </a:rPr>
              <a:t>³He/⁴He</a:t>
            </a:r>
            <a:r>
              <a:rPr lang="zh-CN" altLang="en-US" sz="1200" b="0" i="0" kern="1200" dirty="0">
                <a:solidFill>
                  <a:schemeClr val="tx1"/>
                </a:solidFill>
                <a:effectLst/>
                <a:latin typeface="+mn-lt"/>
                <a:ea typeface="+mn-ea"/>
                <a:cs typeface="+mn-cs"/>
              </a:rPr>
              <a:t>的比值约为</a:t>
            </a:r>
            <a:r>
              <a:rPr lang="en-US" altLang="zh-CN" sz="1200" b="0" i="0" kern="1200" dirty="0">
                <a:solidFill>
                  <a:schemeClr val="tx1"/>
                </a:solidFill>
                <a:effectLst/>
                <a:latin typeface="+mn-lt"/>
                <a:ea typeface="+mn-ea"/>
                <a:cs typeface="+mn-cs"/>
              </a:rPr>
              <a:t>1.4×10⁻⁶</a:t>
            </a:r>
            <a:r>
              <a:rPr lang="zh-CN" altLang="en-US" sz="1200" b="0" i="0" kern="1200" dirty="0">
                <a:solidFill>
                  <a:schemeClr val="tx1"/>
                </a:solidFill>
                <a:effectLst/>
                <a:latin typeface="+mn-lt"/>
                <a:ea typeface="+mn-ea"/>
                <a:cs typeface="+mn-cs"/>
              </a:rPr>
              <a:t>，因此</a:t>
            </a:r>
            <a:r>
              <a:rPr lang="en-US" altLang="zh-CN" sz="1200" b="0" i="0" kern="1200" dirty="0">
                <a:solidFill>
                  <a:schemeClr val="tx1"/>
                </a:solidFill>
                <a:effectLst/>
                <a:latin typeface="+mn-lt"/>
                <a:ea typeface="+mn-ea"/>
                <a:cs typeface="+mn-cs"/>
              </a:rPr>
              <a:t>Ra</a:t>
            </a:r>
            <a:r>
              <a:rPr lang="zh-CN" altLang="en-US" sz="1200" b="0" i="0" kern="1200" dirty="0">
                <a:solidFill>
                  <a:schemeClr val="tx1"/>
                </a:solidFill>
                <a:effectLst/>
                <a:latin typeface="+mn-lt"/>
                <a:ea typeface="+mn-ea"/>
                <a:cs typeface="+mn-cs"/>
              </a:rPr>
              <a:t>是一个无量纲的单位，用于表示样品中</a:t>
            </a:r>
            <a:r>
              <a:rPr lang="en-US" altLang="zh-CN" sz="1200" b="0" i="0" kern="1200" dirty="0">
                <a:solidFill>
                  <a:schemeClr val="tx1"/>
                </a:solidFill>
                <a:effectLst/>
                <a:latin typeface="+mn-lt"/>
                <a:ea typeface="+mn-ea"/>
                <a:cs typeface="+mn-cs"/>
              </a:rPr>
              <a:t>³He/⁴He</a:t>
            </a:r>
            <a:r>
              <a:rPr lang="zh-CN" altLang="en-US" sz="1200" b="0" i="0" kern="1200" dirty="0">
                <a:solidFill>
                  <a:schemeClr val="tx1"/>
                </a:solidFill>
                <a:effectLst/>
                <a:latin typeface="+mn-lt"/>
                <a:ea typeface="+mn-ea"/>
                <a:cs typeface="+mn-cs"/>
              </a:rPr>
              <a:t>比值相对于空气中该比值的倍数。</a:t>
            </a:r>
          </a:p>
          <a:p>
            <a:r>
              <a:rPr lang="zh-CN" altLang="en-US" sz="1200" b="0" i="0" kern="1200" dirty="0">
                <a:solidFill>
                  <a:schemeClr val="tx1"/>
                </a:solidFill>
                <a:effectLst/>
                <a:latin typeface="+mn-lt"/>
                <a:ea typeface="+mn-ea"/>
                <a:cs typeface="+mn-cs"/>
              </a:rPr>
              <a:t>例如，</a:t>
            </a:r>
            <a:r>
              <a:rPr lang="en-US" altLang="zh-CN" sz="1200" b="0" i="0" kern="1200" dirty="0">
                <a:solidFill>
                  <a:schemeClr val="tx1"/>
                </a:solidFill>
                <a:effectLst/>
                <a:latin typeface="+mn-lt"/>
                <a:ea typeface="+mn-ea"/>
                <a:cs typeface="+mn-cs"/>
              </a:rPr>
              <a:t>³He/⁴He</a:t>
            </a:r>
            <a:r>
              <a:rPr lang="zh-CN" altLang="en-US" sz="1200" b="0" i="0" kern="1200" dirty="0">
                <a:solidFill>
                  <a:schemeClr val="tx1"/>
                </a:solidFill>
                <a:effectLst/>
                <a:latin typeface="+mn-lt"/>
                <a:ea typeface="+mn-ea"/>
                <a:cs typeface="+mn-cs"/>
              </a:rPr>
              <a:t>比值为</a:t>
            </a:r>
            <a:r>
              <a:rPr lang="en-US" altLang="zh-CN" sz="1200" b="0" i="0" kern="1200" dirty="0">
                <a:solidFill>
                  <a:schemeClr val="tx1"/>
                </a:solidFill>
                <a:effectLst/>
                <a:latin typeface="+mn-lt"/>
                <a:ea typeface="+mn-ea"/>
                <a:cs typeface="+mn-cs"/>
              </a:rPr>
              <a:t>15 Ra</a:t>
            </a:r>
            <a:r>
              <a:rPr lang="zh-CN" altLang="en-US" sz="1200" b="0" i="0" kern="1200" dirty="0">
                <a:solidFill>
                  <a:schemeClr val="tx1"/>
                </a:solidFill>
                <a:effectLst/>
                <a:latin typeface="+mn-lt"/>
                <a:ea typeface="+mn-ea"/>
                <a:cs typeface="+mn-cs"/>
              </a:rPr>
              <a:t>，意味着样品中的</a:t>
            </a:r>
            <a:r>
              <a:rPr lang="en-US" altLang="zh-CN" sz="1200" b="0" i="0" kern="1200" dirty="0">
                <a:solidFill>
                  <a:schemeClr val="tx1"/>
                </a:solidFill>
                <a:effectLst/>
                <a:latin typeface="+mn-lt"/>
                <a:ea typeface="+mn-ea"/>
                <a:cs typeface="+mn-cs"/>
              </a:rPr>
              <a:t>³He/⁴He</a:t>
            </a:r>
            <a:r>
              <a:rPr lang="zh-CN" altLang="en-US" sz="1200" b="0" i="0" kern="1200" dirty="0">
                <a:solidFill>
                  <a:schemeClr val="tx1"/>
                </a:solidFill>
                <a:effectLst/>
                <a:latin typeface="+mn-lt"/>
                <a:ea typeface="+mn-ea"/>
                <a:cs typeface="+mn-cs"/>
              </a:rPr>
              <a:t>比值是空气中该比值的</a:t>
            </a:r>
            <a:r>
              <a:rPr lang="en-US" altLang="zh-CN" sz="1200" b="0" i="0" kern="1200" dirty="0">
                <a:solidFill>
                  <a:schemeClr val="tx1"/>
                </a:solidFill>
                <a:effectLst/>
                <a:latin typeface="+mn-lt"/>
                <a:ea typeface="+mn-ea"/>
                <a:cs typeface="+mn-cs"/>
              </a:rPr>
              <a:t>15</a:t>
            </a:r>
            <a:r>
              <a:rPr lang="zh-CN" altLang="en-US" sz="1200" b="0" i="0" kern="1200" dirty="0">
                <a:solidFill>
                  <a:schemeClr val="tx1"/>
                </a:solidFill>
                <a:effectLst/>
                <a:latin typeface="+mn-lt"/>
                <a:ea typeface="+mn-ea"/>
                <a:cs typeface="+mn-cs"/>
              </a:rPr>
              <a:t>倍。在地球科学中，</a:t>
            </a:r>
            <a:r>
              <a:rPr lang="en-US" altLang="zh-CN" sz="1200" b="0" i="0" kern="1200" dirty="0">
                <a:solidFill>
                  <a:schemeClr val="tx1"/>
                </a:solidFill>
                <a:effectLst/>
                <a:latin typeface="+mn-lt"/>
                <a:ea typeface="+mn-ea"/>
                <a:cs typeface="+mn-cs"/>
              </a:rPr>
              <a:t>Ra</a:t>
            </a:r>
            <a:r>
              <a:rPr lang="zh-CN" altLang="en-US" sz="1200" b="0" i="0" kern="1200" dirty="0">
                <a:solidFill>
                  <a:schemeClr val="tx1"/>
                </a:solidFill>
                <a:effectLst/>
                <a:latin typeface="+mn-lt"/>
                <a:ea typeface="+mn-ea"/>
                <a:cs typeface="+mn-cs"/>
              </a:rPr>
              <a:t>常用于描述地幔来源的氦同位素特征，因为地幔中的</a:t>
            </a:r>
            <a:r>
              <a:rPr lang="en-US" altLang="zh-CN" sz="1200" b="0" i="0" kern="1200" dirty="0">
                <a:solidFill>
                  <a:schemeClr val="tx1"/>
                </a:solidFill>
                <a:effectLst/>
                <a:latin typeface="+mn-lt"/>
                <a:ea typeface="+mn-ea"/>
                <a:cs typeface="+mn-cs"/>
              </a:rPr>
              <a:t>³He/⁴He</a:t>
            </a:r>
            <a:r>
              <a:rPr lang="zh-CN" altLang="en-US" sz="1200" b="0" i="0" kern="1200" dirty="0">
                <a:solidFill>
                  <a:schemeClr val="tx1"/>
                </a:solidFill>
                <a:effectLst/>
                <a:latin typeface="+mn-lt"/>
                <a:ea typeface="+mn-ea"/>
                <a:cs typeface="+mn-cs"/>
              </a:rPr>
              <a:t>比值通常远高于地壳和大气中的比值。因此，高</a:t>
            </a:r>
            <a:r>
              <a:rPr lang="en-US" altLang="zh-CN" sz="1200" b="0" i="0" kern="1200" dirty="0">
                <a:solidFill>
                  <a:schemeClr val="tx1"/>
                </a:solidFill>
                <a:effectLst/>
                <a:latin typeface="+mn-lt"/>
                <a:ea typeface="+mn-ea"/>
                <a:cs typeface="+mn-cs"/>
              </a:rPr>
              <a:t>Ra</a:t>
            </a:r>
            <a:r>
              <a:rPr lang="zh-CN" altLang="en-US" sz="1200" b="0" i="0" kern="1200" dirty="0">
                <a:solidFill>
                  <a:schemeClr val="tx1"/>
                </a:solidFill>
                <a:effectLst/>
                <a:latin typeface="+mn-lt"/>
                <a:ea typeface="+mn-ea"/>
                <a:cs typeface="+mn-cs"/>
              </a:rPr>
              <a:t>值（如</a:t>
            </a:r>
            <a:r>
              <a:rPr lang="en-US" altLang="zh-CN" sz="1200" b="0" i="0" kern="1200" dirty="0">
                <a:solidFill>
                  <a:schemeClr val="tx1"/>
                </a:solidFill>
                <a:effectLst/>
                <a:latin typeface="+mn-lt"/>
                <a:ea typeface="+mn-ea"/>
                <a:cs typeface="+mn-cs"/>
              </a:rPr>
              <a:t>15 Ra</a:t>
            </a:r>
            <a:r>
              <a:rPr lang="zh-CN" altLang="en-US" sz="1200" b="0" i="0" kern="1200" dirty="0">
                <a:solidFill>
                  <a:schemeClr val="tx1"/>
                </a:solidFill>
                <a:effectLst/>
                <a:latin typeface="+mn-lt"/>
                <a:ea typeface="+mn-ea"/>
                <a:cs typeface="+mn-cs"/>
              </a:rPr>
              <a:t>）通常被认为是地幔来源的指示。</a:t>
            </a:r>
          </a:p>
          <a:p>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10</a:t>
            </a:fld>
            <a:endParaRPr lang="zh-CN" altLang="en-US"/>
          </a:p>
        </p:txBody>
      </p:sp>
    </p:spTree>
    <p:extLst>
      <p:ext uri="{BB962C8B-B14F-4D97-AF65-F5344CB8AC3E}">
        <p14:creationId xmlns:p14="http://schemas.microsoft.com/office/powerpoint/2010/main" val="3518261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11</a:t>
            </a:fld>
            <a:endParaRPr lang="zh-CN" altLang="en-US"/>
          </a:p>
        </p:txBody>
      </p:sp>
    </p:spTree>
    <p:extLst>
      <p:ext uri="{BB962C8B-B14F-4D97-AF65-F5344CB8AC3E}">
        <p14:creationId xmlns:p14="http://schemas.microsoft.com/office/powerpoint/2010/main" val="25074722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4B60AD-EC58-4602-A67F-46DDCF9FB70D}" type="datetime1">
              <a:rPr lang="en-US" altLang="zh-CN" smtClean="0"/>
              <a:t>5/29/2025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CBD796-2AC7-4E1D-B75F-6FB72858BE72}" type="datetime1">
              <a:rPr lang="en-US" altLang="zh-CN" smtClean="0"/>
              <a:t>5/29/2025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87C0EA-B15A-43BD-95FF-091BB53DBA51}" type="datetime1">
              <a:rPr lang="en-US" altLang="zh-CN" smtClean="0"/>
              <a:t>5/29/2025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842A44-F825-42BF-96EF-EC9057AD5B95}" type="datetime1">
              <a:rPr lang="en-US" altLang="zh-CN" smtClean="0"/>
              <a:t>5/29/2025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4BDF06-4380-45F4-9491-C88F60D2E315}" type="datetime1">
              <a:rPr lang="en-US" altLang="zh-CN" smtClean="0"/>
              <a:t>5/29/2025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661D6B-BED8-4F13-AB37-062C12C9B6AB}" type="datetime1">
              <a:rPr lang="en-US" altLang="zh-CN" smtClean="0"/>
              <a:t>5/29/2025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7C4FA1-357B-4AA6-A5FE-648A99EA84D1}" type="datetime1">
              <a:rPr lang="en-US" altLang="zh-CN" smtClean="0"/>
              <a:t>5/29/2025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E354B1-17F0-4A30-97A2-31377B889DFC}" type="datetime1">
              <a:rPr lang="en-US" altLang="zh-CN" smtClean="0"/>
              <a:t>5/29/2025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E09E4C-DAB4-4DC6-BFCA-6736B4293092}" type="datetime1">
              <a:rPr lang="en-US" altLang="zh-CN" smtClean="0"/>
              <a:t>5/29/2025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E08FC-CB38-4F8D-B3B8-D6C8A775DD19}" type="datetime1">
              <a:rPr lang="en-US" altLang="zh-CN" smtClean="0"/>
              <a:t>5/29/2025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1C935E-4B54-4795-9DCB-3243BF4533DA}" type="datetime1">
              <a:rPr lang="en-US" altLang="zh-CN" smtClean="0"/>
              <a:t>5/29/2025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E3DB5C0-415B-418E-8F50-D84FF968F116}" type="datetime1">
              <a:rPr lang="en-US" altLang="zh-CN" smtClean="0"/>
              <a:t>5/29/2025</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A691F96-EDB0-46B2-9025-F22DA4ABF11C}"/>
              </a:ext>
            </a:extLst>
          </p:cNvPr>
          <p:cNvSpPr/>
          <p:nvPr/>
        </p:nvSpPr>
        <p:spPr>
          <a:xfrm>
            <a:off x="0" y="1352550"/>
            <a:ext cx="9144000" cy="1447800"/>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ctrTitle"/>
          </p:nvPr>
        </p:nvSpPr>
        <p:spPr>
          <a:xfrm>
            <a:off x="1076325" y="1657350"/>
            <a:ext cx="6991350" cy="838200"/>
          </a:xfrm>
        </p:spPr>
        <p:txBody>
          <a:bodyPr>
            <a:noAutofit/>
          </a:bodyPr>
          <a:lstStyle/>
          <a:p>
            <a:r>
              <a:rPr lang="zh-CN" altLang="en-US" sz="3600" b="1" spc="100" dirty="0">
                <a:solidFill>
                  <a:schemeClr val="bg1"/>
                </a:solidFill>
                <a:latin typeface="宋体" panose="02010600030101010101" pitchFamily="2" charset="-122"/>
                <a:ea typeface="宋体" panose="02010600030101010101" pitchFamily="2" charset="-122"/>
                <a:cs typeface="Times New Roman" panose="02020603050405020304" pitchFamily="18" charset="0"/>
              </a:rPr>
              <a:t>黄石地区岩浆系统顶部具有富含挥发分的尖锐盖层</a:t>
            </a:r>
            <a:endParaRPr lang="en-US" sz="3600" b="1" spc="100" dirty="0">
              <a:solidFill>
                <a:schemeClr val="bg1"/>
              </a:solidFill>
              <a:latin typeface="宋体" panose="02010600030101010101" pitchFamily="2" charset="-122"/>
              <a:ea typeface="宋体"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2678C677-7141-48E1-8D60-B2CF98BA41EC}"/>
              </a:ext>
            </a:extLst>
          </p:cNvPr>
          <p:cNvSpPr txBox="1"/>
          <p:nvPr/>
        </p:nvSpPr>
        <p:spPr>
          <a:xfrm>
            <a:off x="1466850" y="4019550"/>
            <a:ext cx="6210300" cy="922625"/>
          </a:xfrm>
          <a:prstGeom prst="rect">
            <a:avLst/>
          </a:prstGeom>
          <a:noFill/>
        </p:spPr>
        <p:txBody>
          <a:bodyPr wrap="square" rtlCol="0">
            <a:spAutoFit/>
          </a:bodyPr>
          <a:lstStyle/>
          <a:p>
            <a:pPr algn="ctr">
              <a:lnSpc>
                <a:spcPct val="150000"/>
              </a:lnSpc>
            </a:pPr>
            <a:r>
              <a:rPr lang="zh-CN" altLang="en-US" sz="2000" kern="100" dirty="0">
                <a:effectLst/>
                <a:latin typeface="+mj-ea"/>
                <a:ea typeface="+mj-ea"/>
                <a:cs typeface="Times New Roman" panose="02020603050405020304" pitchFamily="18" charset="0"/>
              </a:rPr>
              <a:t>郑淳元</a:t>
            </a:r>
            <a:endParaRPr lang="en-US" altLang="zh-CN" sz="2000" kern="100" dirty="0">
              <a:effectLst/>
              <a:latin typeface="+mj-ea"/>
              <a:ea typeface="+mj-ea"/>
              <a:cs typeface="Times New Roman" panose="02020603050405020304" pitchFamily="18" charset="0"/>
            </a:endParaRPr>
          </a:p>
          <a:p>
            <a:pPr algn="ctr">
              <a:lnSpc>
                <a:spcPct val="150000"/>
              </a:lnSpc>
            </a:pPr>
            <a:r>
              <a:rPr lang="en-US" altLang="zh-CN" kern="100" dirty="0">
                <a:effectLst/>
                <a:latin typeface="Times New Roman" panose="02020603050405020304" pitchFamily="18" charset="0"/>
                <a:ea typeface="宋体" panose="02010600030101010101" pitchFamily="2" charset="-122"/>
                <a:cs typeface="Times New Roman" panose="02020603050405020304" pitchFamily="18" charset="0"/>
              </a:rPr>
              <a:t>2025</a:t>
            </a:r>
            <a:r>
              <a:rPr lang="en-US" altLang="zh-CN" kern="100" dirty="0">
                <a:latin typeface="Times New Roman" panose="02020603050405020304" pitchFamily="18" charset="0"/>
                <a:ea typeface="宋体" panose="02010600030101010101" pitchFamily="2" charset="-122"/>
                <a:cs typeface="Times New Roman" panose="02020603050405020304" pitchFamily="18" charset="0"/>
              </a:rPr>
              <a:t>/05/29</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1026" name="Picture 2" descr="https://www.whu.edu.cn/__local/5/2F/C2/57EDDD9FB0DF712F3AB627163C2_1EF15655_13FCA.png">
            <a:extLst>
              <a:ext uri="{FF2B5EF4-FFF2-40B4-BE49-F238E27FC236}">
                <a16:creationId xmlns:a16="http://schemas.microsoft.com/office/drawing/2014/main" id="{4D16C1DA-EB72-464C-AAEA-8A8218CB90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57150"/>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a:extLst>
              <a:ext uri="{FF2B5EF4-FFF2-40B4-BE49-F238E27FC236}">
                <a16:creationId xmlns:a16="http://schemas.microsoft.com/office/drawing/2014/main" id="{88C058A6-49C3-41F7-8F5A-1A2D932D0CF1}"/>
              </a:ext>
            </a:extLst>
          </p:cNvPr>
          <p:cNvSpPr/>
          <p:nvPr/>
        </p:nvSpPr>
        <p:spPr>
          <a:xfrm>
            <a:off x="762000" y="2952750"/>
            <a:ext cx="7839074" cy="461665"/>
          </a:xfrm>
          <a:prstGeom prst="rect">
            <a:avLst/>
          </a:prstGeom>
        </p:spPr>
        <p:txBody>
          <a:bodyPr wrap="square">
            <a:spAutoFit/>
          </a:bodyPr>
          <a:lstStyle/>
          <a:p>
            <a:r>
              <a:rPr lang="en-US" altLang="zh-CN" sz="2400" dirty="0"/>
              <a:t>A sharp volatile-rich cap to the Yellowstone magmatic system</a:t>
            </a:r>
            <a:endParaRPr lang="zh-CN" altLang="en-US" sz="2400" dirty="0"/>
          </a:p>
        </p:txBody>
      </p:sp>
      <p:sp>
        <p:nvSpPr>
          <p:cNvPr id="6" name="矩形 5">
            <a:extLst>
              <a:ext uri="{FF2B5EF4-FFF2-40B4-BE49-F238E27FC236}">
                <a16:creationId xmlns:a16="http://schemas.microsoft.com/office/drawing/2014/main" id="{8E8DDA57-7FF5-4943-9C91-C84E0CCA1ED2}"/>
              </a:ext>
            </a:extLst>
          </p:cNvPr>
          <p:cNvSpPr/>
          <p:nvPr/>
        </p:nvSpPr>
        <p:spPr>
          <a:xfrm>
            <a:off x="3534588" y="3503661"/>
            <a:ext cx="2293898" cy="369332"/>
          </a:xfrm>
          <a:prstGeom prst="rect">
            <a:avLst/>
          </a:prstGeom>
        </p:spPr>
        <p:txBody>
          <a:bodyPr wrap="none">
            <a:spAutoFit/>
          </a:bodyPr>
          <a:lstStyle/>
          <a:p>
            <a:r>
              <a:rPr lang="zh-CN" altLang="en-US" dirty="0"/>
              <a:t>Nature | 24 April 2025</a:t>
            </a:r>
          </a:p>
        </p:txBody>
      </p:sp>
    </p:spTree>
    <p:extLst>
      <p:ext uri="{BB962C8B-B14F-4D97-AF65-F5344CB8AC3E}">
        <p14:creationId xmlns:p14="http://schemas.microsoft.com/office/powerpoint/2010/main" val="1524864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2078184" cy="584775"/>
          </a:xfrm>
          <a:prstGeom prst="rect">
            <a:avLst/>
          </a:prstGeom>
          <a:noFill/>
        </p:spPr>
        <p:txBody>
          <a:bodyPr wrap="square" rtlCol="0">
            <a:spAutoFit/>
          </a:bodyPr>
          <a:lstStyle/>
          <a:p>
            <a:r>
              <a:rPr lang="zh-CN" altLang="en-US" sz="3200" b="1">
                <a:solidFill>
                  <a:schemeClr val="bg1"/>
                </a:solidFill>
              </a:rPr>
              <a:t>主要内容</a:t>
            </a:r>
            <a:endParaRPr lang="zh-CN" altLang="en-US" sz="3200" b="1" dirty="0">
              <a:solidFill>
                <a:schemeClr val="bg1"/>
              </a:solidFill>
            </a:endParaRPr>
          </a:p>
        </p:txBody>
      </p:sp>
      <p:sp>
        <p:nvSpPr>
          <p:cNvPr id="2" name="矩形 1">
            <a:extLst>
              <a:ext uri="{FF2B5EF4-FFF2-40B4-BE49-F238E27FC236}">
                <a16:creationId xmlns:a16="http://schemas.microsoft.com/office/drawing/2014/main" id="{7852078D-60DD-4A11-B2CE-DC50993DCD1D}"/>
              </a:ext>
            </a:extLst>
          </p:cNvPr>
          <p:cNvSpPr/>
          <p:nvPr/>
        </p:nvSpPr>
        <p:spPr>
          <a:xfrm>
            <a:off x="685800" y="1504950"/>
            <a:ext cx="7010400" cy="2262158"/>
          </a:xfrm>
          <a:prstGeom prst="rect">
            <a:avLst/>
          </a:prstGeom>
        </p:spPr>
        <p:txBody>
          <a:bodyPr wrap="square">
            <a:spAutoFit/>
          </a:bodyPr>
          <a:lstStyle/>
          <a:p>
            <a:pPr marL="514350" indent="-514350">
              <a:spcAft>
                <a:spcPts val="1800"/>
              </a:spcAft>
              <a:buFont typeface="Arial" panose="020B0604020202020204" pitchFamily="34" charset="0"/>
              <a:buChar char="•"/>
            </a:pPr>
            <a:r>
              <a:rPr lang="zh-CN" altLang="en-US" sz="2400" b="1" dirty="0"/>
              <a:t>研究背景</a:t>
            </a:r>
            <a:endParaRPr lang="en-US" altLang="zh-CN" sz="2400" b="1" dirty="0"/>
          </a:p>
          <a:p>
            <a:pPr marL="514350" indent="-514350">
              <a:spcAft>
                <a:spcPts val="1800"/>
              </a:spcAft>
              <a:buFont typeface="Arial" panose="020B0604020202020204" pitchFamily="34" charset="0"/>
              <a:buChar char="•"/>
            </a:pPr>
            <a:r>
              <a:rPr lang="zh-CN" altLang="en-US" sz="2400" b="1" dirty="0"/>
              <a:t>探测岩浆储层的顶部</a:t>
            </a:r>
            <a:endParaRPr lang="en-US" altLang="zh-CN" sz="2400" b="1" dirty="0"/>
          </a:p>
          <a:p>
            <a:pPr marL="514350" indent="-514350">
              <a:spcAft>
                <a:spcPts val="1800"/>
              </a:spcAft>
              <a:buFont typeface="Arial" panose="020B0604020202020204" pitchFamily="34" charset="0"/>
              <a:buChar char="•"/>
            </a:pPr>
            <a:r>
              <a:rPr lang="zh-CN" altLang="en-US" sz="2400" b="1" dirty="0"/>
              <a:t>熔融体和气泡的影响</a:t>
            </a:r>
            <a:endParaRPr lang="en-US" altLang="zh-CN" sz="2400" b="1" dirty="0"/>
          </a:p>
          <a:p>
            <a:pPr marL="514350" indent="-514350">
              <a:spcAft>
                <a:spcPts val="1800"/>
              </a:spcAft>
              <a:buFont typeface="Arial" panose="020B0604020202020204" pitchFamily="34" charset="0"/>
              <a:buChar char="•"/>
            </a:pPr>
            <a:r>
              <a:rPr lang="zh-CN" altLang="en-US" sz="2400" b="1" dirty="0"/>
              <a:t>富含挥发分的现代岩浆储层</a:t>
            </a:r>
            <a:endParaRPr lang="en-US" altLang="zh-CN" sz="2400" b="1" dirty="0"/>
          </a:p>
        </p:txBody>
      </p:sp>
    </p:spTree>
    <p:extLst>
      <p:ext uri="{BB962C8B-B14F-4D97-AF65-F5344CB8AC3E}">
        <p14:creationId xmlns:p14="http://schemas.microsoft.com/office/powerpoint/2010/main" val="149886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dirty="0">
                <a:solidFill>
                  <a:schemeClr val="bg1"/>
                </a:solidFill>
                <a:cs typeface="Times New Roman" panose="02020603050405020304" pitchFamily="18" charset="0"/>
              </a:rPr>
              <a:t>研究背景</a:t>
            </a: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dirty="0">
                <a:solidFill>
                  <a:srgbClr val="115740"/>
                </a:solidFill>
              </a:rPr>
              <a:t>什么是挥发分？</a:t>
            </a:r>
            <a:endParaRPr lang="en-US" altLang="zh-CN" dirty="0">
              <a:solidFill>
                <a:srgbClr val="115740"/>
              </a:solidFill>
            </a:endParaRPr>
          </a:p>
        </p:txBody>
      </p:sp>
      <p:sp>
        <p:nvSpPr>
          <p:cNvPr id="6" name="矩形 5">
            <a:extLst>
              <a:ext uri="{FF2B5EF4-FFF2-40B4-BE49-F238E27FC236}">
                <a16:creationId xmlns:a16="http://schemas.microsoft.com/office/drawing/2014/main" id="{039B3612-0AE3-44ED-9B4A-C3B2EE99D128}"/>
              </a:ext>
            </a:extLst>
          </p:cNvPr>
          <p:cNvSpPr/>
          <p:nvPr/>
        </p:nvSpPr>
        <p:spPr>
          <a:xfrm>
            <a:off x="446955" y="983219"/>
            <a:ext cx="8153400" cy="3816429"/>
          </a:xfrm>
          <a:prstGeom prst="rect">
            <a:avLst/>
          </a:prstGeom>
        </p:spPr>
        <p:txBody>
          <a:bodyPr wrap="square">
            <a:spAutoFit/>
          </a:bodyPr>
          <a:lstStyle/>
          <a:p>
            <a:pPr>
              <a:buFont typeface="+mj-lt"/>
              <a:buAutoNum type="arabicPeriod"/>
            </a:pPr>
            <a:r>
              <a:rPr lang="zh-CN" altLang="en-US" sz="1600" b="1" dirty="0">
                <a:solidFill>
                  <a:srgbClr val="3A3A3C"/>
                </a:solidFill>
                <a:latin typeface="-apple-system"/>
              </a:rPr>
              <a:t>形成机制</a:t>
            </a:r>
            <a:r>
              <a:rPr lang="zh-CN" altLang="en-US" sz="1600" dirty="0">
                <a:solidFill>
                  <a:srgbClr val="3A3A3C"/>
                </a:solidFill>
                <a:latin typeface="-apple-system"/>
              </a:rPr>
              <a:t>：</a:t>
            </a:r>
            <a:br>
              <a:rPr lang="zh-CN" altLang="en-US" sz="1600" dirty="0">
                <a:solidFill>
                  <a:srgbClr val="3A3A3C"/>
                </a:solidFill>
                <a:latin typeface="-apple-system"/>
              </a:rPr>
            </a:br>
            <a:r>
              <a:rPr lang="en-US" altLang="zh-CN" sz="1600" dirty="0">
                <a:solidFill>
                  <a:srgbClr val="3A3A3C"/>
                </a:solidFill>
                <a:latin typeface="-apple-system"/>
              </a:rPr>
              <a:t>         </a:t>
            </a:r>
            <a:r>
              <a:rPr lang="zh-CN" altLang="en-US" sz="1600" dirty="0">
                <a:solidFill>
                  <a:srgbClr val="3A3A3C"/>
                </a:solidFill>
                <a:latin typeface="-apple-system"/>
              </a:rPr>
              <a:t>当岩浆（</a:t>
            </a:r>
            <a:r>
              <a:rPr lang="en-US" altLang="zh-CN" dirty="0"/>
              <a:t> </a:t>
            </a:r>
            <a:r>
              <a:rPr lang="en-US" altLang="zh-CN" dirty="0">
                <a:latin typeface="Times New Roman" panose="02020603050405020304" pitchFamily="18" charset="0"/>
                <a:cs typeface="Times New Roman" panose="02020603050405020304" pitchFamily="18" charset="0"/>
              </a:rPr>
              <a:t>silicic magmas /silicate melt/ molten rhyolite </a:t>
            </a:r>
            <a:r>
              <a:rPr lang="zh-CN" altLang="en-US" sz="1600" dirty="0">
                <a:solidFill>
                  <a:srgbClr val="3A3A3C"/>
                </a:solidFill>
                <a:latin typeface="-apple-system"/>
              </a:rPr>
              <a:t>）上升到上地壳储层时，压力降低导致挥发分（如水、二氧化碳、二氧化硫等气体）从岩浆中解析出来，形成气泡。由于气泡的浮力作用，它们会向储层顶部迁移并聚集，形成一个富含挥发分的盖层。</a:t>
            </a:r>
          </a:p>
          <a:p>
            <a:pPr>
              <a:buFont typeface="+mj-lt"/>
              <a:buAutoNum type="arabicPeriod"/>
            </a:pPr>
            <a:r>
              <a:rPr lang="zh-CN" altLang="en-US" sz="1600" b="1" dirty="0">
                <a:solidFill>
                  <a:srgbClr val="3A3A3C"/>
                </a:solidFill>
                <a:latin typeface="-apple-system"/>
              </a:rPr>
              <a:t>重要性</a:t>
            </a:r>
            <a:r>
              <a:rPr lang="zh-CN" altLang="en-US" sz="1600" dirty="0">
                <a:solidFill>
                  <a:srgbClr val="3A3A3C"/>
                </a:solidFill>
                <a:latin typeface="-apple-system"/>
              </a:rPr>
              <a:t>：</a:t>
            </a:r>
            <a:endParaRPr lang="en-US" altLang="zh-CN" sz="1600" dirty="0">
              <a:solidFill>
                <a:srgbClr val="3A3A3C"/>
              </a:solidFill>
              <a:latin typeface="-apple-system"/>
            </a:endParaRPr>
          </a:p>
          <a:p>
            <a:pPr marL="285750" indent="-285750">
              <a:buFont typeface="Arial" panose="020B0604020202020204" pitchFamily="34" charset="0"/>
              <a:buChar char="•"/>
            </a:pPr>
            <a:r>
              <a:rPr lang="zh-CN" altLang="en-US" sz="1600" b="1" dirty="0">
                <a:solidFill>
                  <a:srgbClr val="3A3A3C"/>
                </a:solidFill>
                <a:latin typeface="-apple-system"/>
              </a:rPr>
              <a:t>火山喷发潜力</a:t>
            </a:r>
            <a:r>
              <a:rPr lang="zh-CN" altLang="en-US" sz="1600" dirty="0">
                <a:solidFill>
                  <a:srgbClr val="3A3A3C"/>
                </a:solidFill>
                <a:latin typeface="-apple-system"/>
              </a:rPr>
              <a:t>：富含挥发分的盖层可能增加岩浆储层的不稳定性，因为气泡的积累会提高储层内部的压力，从而增加喷发的可能性。</a:t>
            </a:r>
            <a:endParaRPr lang="en-US" altLang="zh-CN" sz="1600" dirty="0">
              <a:solidFill>
                <a:srgbClr val="3A3A3C"/>
              </a:solidFill>
              <a:latin typeface="-apple-system"/>
            </a:endParaRPr>
          </a:p>
          <a:p>
            <a:pPr marL="285750" indent="-285750">
              <a:buFont typeface="Arial" panose="020B0604020202020204" pitchFamily="34" charset="0"/>
              <a:buChar char="•"/>
            </a:pPr>
            <a:r>
              <a:rPr lang="zh-CN" altLang="en-US" sz="1600" b="1" dirty="0">
                <a:solidFill>
                  <a:srgbClr val="3A3A3C"/>
                </a:solidFill>
                <a:latin typeface="-apple-system"/>
              </a:rPr>
              <a:t>气体释放</a:t>
            </a:r>
            <a:r>
              <a:rPr lang="zh-CN" altLang="en-US" sz="1600" dirty="0">
                <a:solidFill>
                  <a:srgbClr val="3A3A3C"/>
                </a:solidFill>
                <a:latin typeface="-apple-system"/>
              </a:rPr>
              <a:t>：在喷发过程中，这些挥发分会以气体的形式释放到大气中，影响喷发的规模和性质。</a:t>
            </a:r>
            <a:endParaRPr lang="en-US" altLang="zh-CN" sz="1600" dirty="0">
              <a:solidFill>
                <a:srgbClr val="3A3A3C"/>
              </a:solidFill>
              <a:latin typeface="-apple-system"/>
            </a:endParaRPr>
          </a:p>
          <a:p>
            <a:pPr marL="285750" indent="-285750">
              <a:buFont typeface="Arial" panose="020B0604020202020204" pitchFamily="34" charset="0"/>
              <a:buChar char="•"/>
            </a:pPr>
            <a:r>
              <a:rPr lang="zh-CN" altLang="en-US" sz="1600" b="1" dirty="0">
                <a:solidFill>
                  <a:srgbClr val="3A3A3C"/>
                </a:solidFill>
                <a:latin typeface="-apple-system"/>
              </a:rPr>
              <a:t>热液系统</a:t>
            </a:r>
            <a:r>
              <a:rPr lang="zh-CN" altLang="en-US" sz="1600" dirty="0">
                <a:solidFill>
                  <a:srgbClr val="3A3A3C"/>
                </a:solidFill>
                <a:latin typeface="-apple-system"/>
              </a:rPr>
              <a:t>：挥发分也可能通过热液系统逃逸到地表，影响地表的地热活动和气体排放。</a:t>
            </a:r>
          </a:p>
          <a:p>
            <a:r>
              <a:rPr lang="en-US" altLang="zh-CN" sz="1600" b="1" dirty="0">
                <a:solidFill>
                  <a:srgbClr val="3A3A3C"/>
                </a:solidFill>
                <a:latin typeface="-apple-system"/>
              </a:rPr>
              <a:t>3.</a:t>
            </a:r>
            <a:r>
              <a:rPr lang="zh-CN" altLang="en-US" sz="1600" b="1" dirty="0">
                <a:solidFill>
                  <a:srgbClr val="3A3A3C"/>
                </a:solidFill>
                <a:latin typeface="-apple-system"/>
              </a:rPr>
              <a:t>研究意义</a:t>
            </a:r>
            <a:r>
              <a:rPr lang="zh-CN" altLang="en-US" sz="1600" dirty="0">
                <a:solidFill>
                  <a:srgbClr val="3A3A3C"/>
                </a:solidFill>
                <a:latin typeface="-apple-system"/>
              </a:rPr>
              <a:t>：</a:t>
            </a:r>
            <a:br>
              <a:rPr lang="zh-CN" altLang="en-US" sz="1600" dirty="0">
                <a:solidFill>
                  <a:srgbClr val="3A3A3C"/>
                </a:solidFill>
                <a:latin typeface="-apple-system"/>
              </a:rPr>
            </a:br>
            <a:r>
              <a:rPr lang="zh-CN" altLang="en-US" sz="1600" dirty="0">
                <a:solidFill>
                  <a:srgbClr val="3A3A3C"/>
                </a:solidFill>
                <a:latin typeface="-apple-system"/>
              </a:rPr>
              <a:t>确定这种富含挥发分盖层的普遍性（即它们在火山系统中的分布和存在频率）有助于：</a:t>
            </a:r>
            <a:endParaRPr lang="en-US" altLang="zh-CN" sz="1600" dirty="0">
              <a:solidFill>
                <a:srgbClr val="3A3A3C"/>
              </a:solidFill>
              <a:latin typeface="-apple-system"/>
            </a:endParaRPr>
          </a:p>
          <a:p>
            <a:pPr marL="285750" indent="-285750">
              <a:buFont typeface="Arial" panose="020B0604020202020204" pitchFamily="34" charset="0"/>
              <a:buChar char="•"/>
            </a:pPr>
            <a:r>
              <a:rPr lang="zh-CN" altLang="en-US" sz="1600" dirty="0">
                <a:solidFill>
                  <a:srgbClr val="3A3A3C"/>
                </a:solidFill>
                <a:latin typeface="-apple-system"/>
              </a:rPr>
              <a:t>评估火山系统的当前状态和未来喷发风险；</a:t>
            </a:r>
            <a:endParaRPr lang="en-US" altLang="zh-CN" sz="1600" dirty="0">
              <a:solidFill>
                <a:srgbClr val="3A3A3C"/>
              </a:solidFill>
              <a:latin typeface="-apple-system"/>
            </a:endParaRPr>
          </a:p>
          <a:p>
            <a:pPr marL="285750" indent="-285750">
              <a:buFont typeface="Arial" panose="020B0604020202020204" pitchFamily="34" charset="0"/>
              <a:buChar char="•"/>
            </a:pPr>
            <a:r>
              <a:rPr lang="zh-CN" altLang="en-US" sz="1600" dirty="0">
                <a:solidFill>
                  <a:srgbClr val="3A3A3C"/>
                </a:solidFill>
                <a:latin typeface="-apple-system"/>
              </a:rPr>
              <a:t>理解挥发分在岩浆演化中的作用；</a:t>
            </a:r>
            <a:endParaRPr lang="en-US" altLang="zh-CN" sz="1600" dirty="0">
              <a:solidFill>
                <a:srgbClr val="3A3A3C"/>
              </a:solidFill>
              <a:latin typeface="-apple-system"/>
            </a:endParaRPr>
          </a:p>
          <a:p>
            <a:pPr marL="285750" indent="-285750">
              <a:buFont typeface="Arial" panose="020B0604020202020204" pitchFamily="34" charset="0"/>
              <a:buChar char="•"/>
            </a:pPr>
            <a:r>
              <a:rPr lang="zh-CN" altLang="en-US" sz="1600" dirty="0">
                <a:solidFill>
                  <a:srgbClr val="3A3A3C"/>
                </a:solidFill>
                <a:latin typeface="-apple-system"/>
              </a:rPr>
              <a:t>为火山监测和灾害预警提供科学依据</a:t>
            </a:r>
            <a:endParaRPr lang="zh-CN" altLang="en-US" sz="1600" b="0" i="0" dirty="0">
              <a:solidFill>
                <a:srgbClr val="3A3A3C"/>
              </a:solidFill>
              <a:effectLst/>
              <a:latin typeface="-apple-system"/>
            </a:endParaRPr>
          </a:p>
        </p:txBody>
      </p:sp>
    </p:spTree>
    <p:extLst>
      <p:ext uri="{BB962C8B-B14F-4D97-AF65-F5344CB8AC3E}">
        <p14:creationId xmlns:p14="http://schemas.microsoft.com/office/powerpoint/2010/main" val="485509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4</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dirty="0">
                <a:solidFill>
                  <a:schemeClr val="bg1"/>
                </a:solidFill>
                <a:cs typeface="Times New Roman" panose="02020603050405020304" pitchFamily="18" charset="0"/>
              </a:rPr>
              <a:t>研究背景</a:t>
            </a: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dirty="0">
                <a:solidFill>
                  <a:srgbClr val="115740"/>
                </a:solidFill>
              </a:rPr>
              <a:t>研究现状</a:t>
            </a:r>
            <a:endParaRPr lang="en-US" altLang="zh-CN" dirty="0">
              <a:solidFill>
                <a:srgbClr val="115740"/>
              </a:solidFill>
            </a:endParaRPr>
          </a:p>
        </p:txBody>
      </p:sp>
      <p:sp>
        <p:nvSpPr>
          <p:cNvPr id="6" name="矩形 5">
            <a:extLst>
              <a:ext uri="{FF2B5EF4-FFF2-40B4-BE49-F238E27FC236}">
                <a16:creationId xmlns:a16="http://schemas.microsoft.com/office/drawing/2014/main" id="{039B3612-0AE3-44ED-9B4A-C3B2EE99D128}"/>
              </a:ext>
            </a:extLst>
          </p:cNvPr>
          <p:cNvSpPr/>
          <p:nvPr/>
        </p:nvSpPr>
        <p:spPr>
          <a:xfrm>
            <a:off x="533400" y="1000521"/>
            <a:ext cx="7543800" cy="4078039"/>
          </a:xfrm>
          <a:prstGeom prst="rect">
            <a:avLst/>
          </a:prstGeom>
        </p:spPr>
        <p:txBody>
          <a:bodyPr wrap="square">
            <a:spAutoFit/>
          </a:bodyPr>
          <a:lstStyle/>
          <a:p>
            <a:pPr marL="342900" indent="-342900">
              <a:lnSpc>
                <a:spcPct val="150000"/>
              </a:lnSpc>
              <a:buFont typeface="+mj-lt"/>
              <a:buAutoNum type="arabicPeriod"/>
            </a:pPr>
            <a:r>
              <a:rPr lang="zh-CN" altLang="en-US" b="1" dirty="0"/>
              <a:t>地震波层析成像</a:t>
            </a:r>
            <a:r>
              <a:rPr lang="zh-CN" altLang="en-US" dirty="0"/>
              <a:t>：该方法通过分析直接传播的体波和面波，能够有效估计岩浆储层的几何形状和内部性质。然而，由于地震速度图像的固有平滑性，对储层顶部的深度估计范围约为</a:t>
            </a:r>
            <a:r>
              <a:rPr lang="en-US" altLang="zh-CN" dirty="0"/>
              <a:t>3–8</a:t>
            </a:r>
            <a:r>
              <a:rPr lang="zh-CN" altLang="en-US" dirty="0"/>
              <a:t>公里。这一范围的不确定性可能导致对挥发分解析和机械稳定性条件的不同解释。</a:t>
            </a:r>
          </a:p>
          <a:p>
            <a:pPr marL="342900" indent="-342900">
              <a:lnSpc>
                <a:spcPct val="150000"/>
              </a:lnSpc>
              <a:buFont typeface="+mj-lt"/>
              <a:buAutoNum type="arabicPeriod"/>
            </a:pPr>
            <a:r>
              <a:rPr lang="zh-CN" altLang="en-US" b="1" dirty="0"/>
              <a:t>地表形变的大地测量数据</a:t>
            </a:r>
            <a:r>
              <a:rPr lang="zh-CN" altLang="en-US" dirty="0"/>
              <a:t>：通过建模地表形变数据，研究人员推断低粘度层顶部深度约为</a:t>
            </a:r>
            <a:r>
              <a:rPr lang="en-US" altLang="zh-CN" dirty="0"/>
              <a:t>3–6</a:t>
            </a:r>
            <a:r>
              <a:rPr lang="zh-CN" altLang="en-US" dirty="0"/>
              <a:t>公里，并在约</a:t>
            </a:r>
            <a:r>
              <a:rPr lang="en-US" altLang="zh-CN" dirty="0"/>
              <a:t>7–10</a:t>
            </a:r>
            <a:r>
              <a:rPr lang="zh-CN" altLang="en-US" dirty="0"/>
              <a:t>公里深度观察到膨胀或收缩事件，这些事件被解释为发生在岩浆储层顶部附近或正上方。通过在储层顶部使用受控源的高频地震反射，可以获得更准确的深度约束和对上地壳储层顶部局部性质的深入见解。</a:t>
            </a:r>
          </a:p>
          <a:p>
            <a:endParaRPr lang="zh-CN" altLang="en-US" sz="1600" b="0" i="0" dirty="0">
              <a:solidFill>
                <a:srgbClr val="3A3A3C"/>
              </a:solidFill>
              <a:effectLst/>
              <a:latin typeface="-apple-system"/>
            </a:endParaRPr>
          </a:p>
        </p:txBody>
      </p:sp>
    </p:spTree>
    <p:extLst>
      <p:ext uri="{BB962C8B-B14F-4D97-AF65-F5344CB8AC3E}">
        <p14:creationId xmlns:p14="http://schemas.microsoft.com/office/powerpoint/2010/main" val="2676116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5</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4187278" cy="584775"/>
          </a:xfrm>
          <a:prstGeom prst="rect">
            <a:avLst/>
          </a:prstGeom>
          <a:noFill/>
        </p:spPr>
        <p:txBody>
          <a:bodyPr wrap="square" rtlCol="0">
            <a:spAutoFit/>
          </a:bodyPr>
          <a:lstStyle/>
          <a:p>
            <a:r>
              <a:rPr lang="zh-CN" altLang="en-US" sz="3200" b="1" dirty="0">
                <a:solidFill>
                  <a:schemeClr val="bg1"/>
                </a:solidFill>
                <a:cs typeface="Times New Roman" panose="02020603050405020304" pitchFamily="18" charset="0"/>
              </a:rPr>
              <a:t>探测岩浆储层的顶部</a:t>
            </a: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dirty="0">
                <a:solidFill>
                  <a:srgbClr val="115740"/>
                </a:solidFill>
              </a:rPr>
              <a:t>仪器布设与数据采集</a:t>
            </a:r>
            <a:endParaRPr lang="en-US" altLang="zh-CN" dirty="0">
              <a:solidFill>
                <a:srgbClr val="115740"/>
              </a:solidFill>
            </a:endParaRPr>
          </a:p>
        </p:txBody>
      </p:sp>
      <p:pic>
        <p:nvPicPr>
          <p:cNvPr id="2" name="图片 1">
            <a:extLst>
              <a:ext uri="{FF2B5EF4-FFF2-40B4-BE49-F238E27FC236}">
                <a16:creationId xmlns:a16="http://schemas.microsoft.com/office/drawing/2014/main" id="{A175550F-7895-4A4B-BCC1-4F5B406FCA0D}"/>
              </a:ext>
            </a:extLst>
          </p:cNvPr>
          <p:cNvPicPr>
            <a:picLocks noChangeAspect="1"/>
          </p:cNvPicPr>
          <p:nvPr/>
        </p:nvPicPr>
        <p:blipFill>
          <a:blip r:embed="rId3"/>
          <a:stretch>
            <a:fillRect/>
          </a:stretch>
        </p:blipFill>
        <p:spPr>
          <a:xfrm>
            <a:off x="4718460" y="786884"/>
            <a:ext cx="3725486" cy="4024705"/>
          </a:xfrm>
          <a:prstGeom prst="rect">
            <a:avLst/>
          </a:prstGeom>
        </p:spPr>
      </p:pic>
      <p:pic>
        <p:nvPicPr>
          <p:cNvPr id="3" name="图片 2">
            <a:extLst>
              <a:ext uri="{FF2B5EF4-FFF2-40B4-BE49-F238E27FC236}">
                <a16:creationId xmlns:a16="http://schemas.microsoft.com/office/drawing/2014/main" id="{3563E0C5-F36B-4E00-A5F8-4D557F970FBC}"/>
              </a:ext>
            </a:extLst>
          </p:cNvPr>
          <p:cNvPicPr>
            <a:picLocks noChangeAspect="1"/>
          </p:cNvPicPr>
          <p:nvPr/>
        </p:nvPicPr>
        <p:blipFill>
          <a:blip r:embed="rId4"/>
          <a:stretch>
            <a:fillRect/>
          </a:stretch>
        </p:blipFill>
        <p:spPr>
          <a:xfrm>
            <a:off x="711147" y="3798937"/>
            <a:ext cx="3467239" cy="1118924"/>
          </a:xfrm>
          <a:prstGeom prst="rect">
            <a:avLst/>
          </a:prstGeom>
        </p:spPr>
      </p:pic>
      <p:sp>
        <p:nvSpPr>
          <p:cNvPr id="5" name="矩形 4">
            <a:extLst>
              <a:ext uri="{FF2B5EF4-FFF2-40B4-BE49-F238E27FC236}">
                <a16:creationId xmlns:a16="http://schemas.microsoft.com/office/drawing/2014/main" id="{BB958CDD-FD55-47A6-89E6-44181AEF8EEA}"/>
              </a:ext>
            </a:extLst>
          </p:cNvPr>
          <p:cNvSpPr/>
          <p:nvPr/>
        </p:nvSpPr>
        <p:spPr>
          <a:xfrm>
            <a:off x="228600" y="1012109"/>
            <a:ext cx="4572000" cy="2677656"/>
          </a:xfrm>
          <a:prstGeom prst="rect">
            <a:avLst/>
          </a:prstGeom>
        </p:spPr>
        <p:txBody>
          <a:bodyPr>
            <a:spAutoFit/>
          </a:bodyPr>
          <a:lstStyle/>
          <a:p>
            <a:r>
              <a:rPr lang="en-US" altLang="zh-CN" sz="1400" dirty="0">
                <a:solidFill>
                  <a:srgbClr val="3A3A3C"/>
                </a:solidFill>
                <a:latin typeface="-apple-system"/>
              </a:rPr>
              <a:t>         </a:t>
            </a:r>
            <a:r>
              <a:rPr lang="zh-CN" altLang="en-US" sz="1400" dirty="0">
                <a:solidFill>
                  <a:srgbClr val="3A3A3C"/>
                </a:solidFill>
                <a:latin typeface="-apple-system"/>
              </a:rPr>
              <a:t>在黄石国家公园内，地震剖面沿着公路网络布设，使用无缆三分量节点地震仪作为接收器，并以垂直轴车载振动源作为震源。</a:t>
            </a:r>
          </a:p>
          <a:p>
            <a:r>
              <a:rPr lang="zh-CN" altLang="en-US" sz="1400" dirty="0">
                <a:solidFill>
                  <a:srgbClr val="3A3A3C"/>
                </a:solidFill>
                <a:latin typeface="-apple-system"/>
              </a:rPr>
              <a:t>         地震仪的平均间距约为</a:t>
            </a:r>
            <a:r>
              <a:rPr lang="en-US" altLang="zh-CN" sz="1400" dirty="0">
                <a:solidFill>
                  <a:srgbClr val="3A3A3C"/>
                </a:solidFill>
                <a:latin typeface="-apple-system"/>
              </a:rPr>
              <a:t>122</a:t>
            </a:r>
            <a:r>
              <a:rPr lang="zh-CN" altLang="en-US" sz="1400" dirty="0">
                <a:solidFill>
                  <a:srgbClr val="3A3A3C"/>
                </a:solidFill>
                <a:latin typeface="-apple-system"/>
              </a:rPr>
              <a:t>米；振动源的平均间距约为</a:t>
            </a:r>
            <a:r>
              <a:rPr lang="en-US" altLang="zh-CN" sz="1400" dirty="0">
                <a:solidFill>
                  <a:srgbClr val="3A3A3C"/>
                </a:solidFill>
                <a:latin typeface="-apple-system"/>
              </a:rPr>
              <a:t>268</a:t>
            </a:r>
            <a:r>
              <a:rPr lang="zh-CN" altLang="en-US" sz="1400" dirty="0">
                <a:solidFill>
                  <a:srgbClr val="3A3A3C"/>
                </a:solidFill>
                <a:latin typeface="-apple-system"/>
              </a:rPr>
              <a:t>米。</a:t>
            </a:r>
            <a:endParaRPr lang="en-US" altLang="zh-CN" sz="1400" dirty="0">
              <a:solidFill>
                <a:srgbClr val="3A3A3C"/>
              </a:solidFill>
              <a:latin typeface="-apple-system"/>
            </a:endParaRPr>
          </a:p>
          <a:p>
            <a:r>
              <a:rPr lang="en-US" altLang="zh-CN" sz="1400" dirty="0">
                <a:solidFill>
                  <a:srgbClr val="3A3A3C"/>
                </a:solidFill>
                <a:latin typeface="-apple-system"/>
              </a:rPr>
              <a:t>         </a:t>
            </a:r>
            <a:r>
              <a:rPr lang="zh-CN" altLang="en-US" sz="1400" dirty="0">
                <a:solidFill>
                  <a:srgbClr val="3A3A3C"/>
                </a:solidFill>
                <a:latin typeface="-apple-system"/>
              </a:rPr>
              <a:t>振动源和地震仪的最大高程差为</a:t>
            </a:r>
            <a:r>
              <a:rPr lang="en-US" altLang="zh-CN" sz="1400" dirty="0">
                <a:solidFill>
                  <a:srgbClr val="3A3A3C"/>
                </a:solidFill>
                <a:latin typeface="-apple-system"/>
              </a:rPr>
              <a:t>75</a:t>
            </a:r>
            <a:r>
              <a:rPr lang="zh-CN" altLang="en-US" sz="1400" dirty="0">
                <a:solidFill>
                  <a:srgbClr val="3A3A3C"/>
                </a:solidFill>
                <a:latin typeface="-apple-system"/>
              </a:rPr>
              <a:t>米，总测线距离为</a:t>
            </a:r>
            <a:r>
              <a:rPr lang="en-US" altLang="zh-CN" sz="1400" dirty="0">
                <a:solidFill>
                  <a:srgbClr val="3A3A3C"/>
                </a:solidFill>
                <a:latin typeface="-apple-system"/>
              </a:rPr>
              <a:t>30</a:t>
            </a:r>
            <a:r>
              <a:rPr lang="zh-CN" altLang="en-US" sz="1400" dirty="0">
                <a:solidFill>
                  <a:srgbClr val="3A3A3C"/>
                </a:solidFill>
                <a:latin typeface="-apple-system"/>
              </a:rPr>
              <a:t>公里。因此，地形起伏对地震成像的影响可以忽略。</a:t>
            </a:r>
            <a:endParaRPr lang="en-US" altLang="zh-CN" sz="1400" dirty="0">
              <a:solidFill>
                <a:srgbClr val="3A3A3C"/>
              </a:solidFill>
              <a:latin typeface="-apple-system"/>
            </a:endParaRPr>
          </a:p>
          <a:p>
            <a:r>
              <a:rPr lang="zh-CN" altLang="en-US" sz="1400" dirty="0">
                <a:solidFill>
                  <a:srgbClr val="3A3A3C"/>
                </a:solidFill>
                <a:latin typeface="-apple-system"/>
              </a:rPr>
              <a:t>        </a:t>
            </a:r>
            <a:r>
              <a:rPr lang="en-US" altLang="zh-CN" sz="1400" dirty="0">
                <a:solidFill>
                  <a:srgbClr val="3A3A3C"/>
                </a:solidFill>
                <a:latin typeface="-apple-system"/>
              </a:rPr>
              <a:t>  </a:t>
            </a:r>
            <a:r>
              <a:rPr lang="zh-CN" altLang="en-US" sz="1400" dirty="0">
                <a:solidFill>
                  <a:srgbClr val="3A3A3C"/>
                </a:solidFill>
                <a:latin typeface="-apple-system"/>
              </a:rPr>
              <a:t>用于成像的受控源数据在四个连续的夜间采集，时间从当地时间晚上</a:t>
            </a:r>
            <a:r>
              <a:rPr lang="en-US" altLang="zh-CN" sz="1400" dirty="0">
                <a:solidFill>
                  <a:srgbClr val="3A3A3C"/>
                </a:solidFill>
                <a:latin typeface="-apple-system"/>
              </a:rPr>
              <a:t>10</a:t>
            </a:r>
            <a:r>
              <a:rPr lang="zh-CN" altLang="en-US" sz="1400" dirty="0">
                <a:solidFill>
                  <a:srgbClr val="3A3A3C"/>
                </a:solidFill>
                <a:latin typeface="-apple-system"/>
              </a:rPr>
              <a:t>点到凌晨</a:t>
            </a:r>
            <a:r>
              <a:rPr lang="en-US" altLang="zh-CN" sz="1400" dirty="0">
                <a:solidFill>
                  <a:srgbClr val="3A3A3C"/>
                </a:solidFill>
                <a:latin typeface="-apple-system"/>
              </a:rPr>
              <a:t>6</a:t>
            </a:r>
            <a:r>
              <a:rPr lang="zh-CN" altLang="en-US" sz="1400" dirty="0">
                <a:solidFill>
                  <a:srgbClr val="3A3A3C"/>
                </a:solidFill>
                <a:latin typeface="-apple-system"/>
              </a:rPr>
              <a:t>点，此时交通噪声最小。</a:t>
            </a:r>
            <a:endParaRPr lang="en-US" altLang="zh-CN" sz="1400" dirty="0">
              <a:solidFill>
                <a:srgbClr val="3A3A3C"/>
              </a:solidFill>
              <a:latin typeface="-apple-system"/>
            </a:endParaRPr>
          </a:p>
          <a:p>
            <a:r>
              <a:rPr lang="en-US" altLang="zh-CN" sz="1400" dirty="0">
                <a:solidFill>
                  <a:srgbClr val="3A3A3C"/>
                </a:solidFill>
                <a:latin typeface="-apple-system"/>
              </a:rPr>
              <a:t>          </a:t>
            </a:r>
            <a:r>
              <a:rPr lang="zh-CN" altLang="en-US" sz="1400" dirty="0">
                <a:solidFill>
                  <a:srgbClr val="3A3A3C"/>
                </a:solidFill>
                <a:latin typeface="-apple-system"/>
              </a:rPr>
              <a:t>在每个震源位置进行了</a:t>
            </a:r>
            <a:r>
              <a:rPr lang="en-US" altLang="zh-CN" sz="1400" dirty="0">
                <a:solidFill>
                  <a:srgbClr val="3A3A3C"/>
                </a:solidFill>
                <a:latin typeface="-apple-system"/>
              </a:rPr>
              <a:t>20</a:t>
            </a:r>
            <a:r>
              <a:rPr lang="zh-CN" altLang="en-US" sz="1400" dirty="0">
                <a:solidFill>
                  <a:srgbClr val="3A3A3C"/>
                </a:solidFill>
                <a:latin typeface="-apple-system"/>
              </a:rPr>
              <a:t>次扫描，频率从</a:t>
            </a:r>
            <a:r>
              <a:rPr lang="en-US" altLang="zh-CN" sz="1400" dirty="0">
                <a:solidFill>
                  <a:srgbClr val="3A3A3C"/>
                </a:solidFill>
                <a:latin typeface="-apple-system"/>
              </a:rPr>
              <a:t>6</a:t>
            </a:r>
            <a:r>
              <a:rPr lang="zh-CN" altLang="en-US" sz="1400" dirty="0">
                <a:solidFill>
                  <a:srgbClr val="3A3A3C"/>
                </a:solidFill>
                <a:latin typeface="-apple-system"/>
              </a:rPr>
              <a:t>到</a:t>
            </a:r>
            <a:r>
              <a:rPr lang="en-US" altLang="zh-CN" sz="1400" dirty="0">
                <a:solidFill>
                  <a:srgbClr val="3A3A3C"/>
                </a:solidFill>
                <a:latin typeface="-apple-system"/>
              </a:rPr>
              <a:t>30</a:t>
            </a:r>
            <a:r>
              <a:rPr lang="zh-CN" altLang="en-US" sz="1400" dirty="0">
                <a:solidFill>
                  <a:srgbClr val="3A3A3C"/>
                </a:solidFill>
                <a:latin typeface="-apple-system"/>
              </a:rPr>
              <a:t>赫兹线性递增，每次扫描持续</a:t>
            </a:r>
            <a:r>
              <a:rPr lang="en-US" altLang="zh-CN" sz="1400" dirty="0">
                <a:solidFill>
                  <a:srgbClr val="3A3A3C"/>
                </a:solidFill>
                <a:latin typeface="-apple-system"/>
              </a:rPr>
              <a:t>40</a:t>
            </a:r>
            <a:r>
              <a:rPr lang="zh-CN" altLang="en-US" sz="1400" dirty="0">
                <a:solidFill>
                  <a:srgbClr val="3A3A3C"/>
                </a:solidFill>
                <a:latin typeface="-apple-system"/>
              </a:rPr>
              <a:t>秒。振动源只能在频率大于</a:t>
            </a:r>
            <a:r>
              <a:rPr lang="en-US" altLang="zh-CN" sz="1400" dirty="0">
                <a:solidFill>
                  <a:srgbClr val="3A3A3C"/>
                </a:solidFill>
                <a:latin typeface="-apple-system"/>
              </a:rPr>
              <a:t>10</a:t>
            </a:r>
            <a:r>
              <a:rPr lang="zh-CN" altLang="en-US" sz="1400" dirty="0">
                <a:solidFill>
                  <a:srgbClr val="3A3A3C"/>
                </a:solidFill>
                <a:latin typeface="-apple-system"/>
              </a:rPr>
              <a:t>赫兹时达到峰值力。</a:t>
            </a:r>
            <a:endParaRPr lang="zh-CN" altLang="en-US" sz="1400" b="0" i="0" dirty="0">
              <a:solidFill>
                <a:srgbClr val="3A3A3C"/>
              </a:solidFill>
              <a:effectLst/>
              <a:latin typeface="-apple-system"/>
            </a:endParaRPr>
          </a:p>
        </p:txBody>
      </p:sp>
    </p:spTree>
    <p:extLst>
      <p:ext uri="{BB962C8B-B14F-4D97-AF65-F5344CB8AC3E}">
        <p14:creationId xmlns:p14="http://schemas.microsoft.com/office/powerpoint/2010/main" val="18071144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6</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4187278" cy="584775"/>
          </a:xfrm>
          <a:prstGeom prst="rect">
            <a:avLst/>
          </a:prstGeom>
          <a:noFill/>
        </p:spPr>
        <p:txBody>
          <a:bodyPr wrap="square" rtlCol="0">
            <a:spAutoFit/>
          </a:bodyPr>
          <a:lstStyle/>
          <a:p>
            <a:r>
              <a:rPr lang="zh-CN" altLang="en-US" sz="3200" b="1" dirty="0">
                <a:solidFill>
                  <a:schemeClr val="bg1"/>
                </a:solidFill>
                <a:cs typeface="Times New Roman" panose="02020603050405020304" pitchFamily="18" charset="0"/>
              </a:rPr>
              <a:t>探测岩浆储层的顶部</a:t>
            </a: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dirty="0">
                <a:solidFill>
                  <a:srgbClr val="115740"/>
                </a:solidFill>
              </a:rPr>
              <a:t>数据处理</a:t>
            </a:r>
            <a:endParaRPr lang="en-US" altLang="zh-CN" dirty="0">
              <a:solidFill>
                <a:srgbClr val="115740"/>
              </a:solidFill>
            </a:endParaRPr>
          </a:p>
        </p:txBody>
      </p:sp>
      <p:sp>
        <p:nvSpPr>
          <p:cNvPr id="5" name="矩形 4">
            <a:extLst>
              <a:ext uri="{FF2B5EF4-FFF2-40B4-BE49-F238E27FC236}">
                <a16:creationId xmlns:a16="http://schemas.microsoft.com/office/drawing/2014/main" id="{BB958CDD-FD55-47A6-89E6-44181AEF8EEA}"/>
              </a:ext>
            </a:extLst>
          </p:cNvPr>
          <p:cNvSpPr/>
          <p:nvPr/>
        </p:nvSpPr>
        <p:spPr>
          <a:xfrm>
            <a:off x="228600" y="1012109"/>
            <a:ext cx="4572000" cy="2893100"/>
          </a:xfrm>
          <a:prstGeom prst="rect">
            <a:avLst/>
          </a:prstGeom>
        </p:spPr>
        <p:txBody>
          <a:bodyPr wrap="square">
            <a:spAutoFit/>
          </a:bodyPr>
          <a:lstStyle/>
          <a:p>
            <a:r>
              <a:rPr lang="zh-CN" altLang="en-US" sz="1400" dirty="0">
                <a:solidFill>
                  <a:srgbClr val="3A3A3C"/>
                </a:solidFill>
                <a:latin typeface="-apple-system"/>
              </a:rPr>
              <a:t>         首先进行一系列预处理去除低质量数据。</a:t>
            </a:r>
          </a:p>
          <a:p>
            <a:r>
              <a:rPr lang="en-US" altLang="zh-CN" sz="1400" dirty="0">
                <a:solidFill>
                  <a:srgbClr val="3A3A3C"/>
                </a:solidFill>
                <a:latin typeface="-apple-system"/>
              </a:rPr>
              <a:t>          </a:t>
            </a:r>
            <a:r>
              <a:rPr lang="zh-CN" altLang="en-US" sz="1400" dirty="0">
                <a:solidFill>
                  <a:srgbClr val="3A3A3C"/>
                </a:solidFill>
                <a:latin typeface="-apple-system"/>
              </a:rPr>
              <a:t>时间</a:t>
            </a:r>
            <a:r>
              <a:rPr lang="en-US" altLang="zh-CN" sz="1400" dirty="0">
                <a:solidFill>
                  <a:srgbClr val="3A3A3C"/>
                </a:solidFill>
                <a:latin typeface="-apple-system"/>
              </a:rPr>
              <a:t>-</a:t>
            </a:r>
            <a:r>
              <a:rPr lang="zh-CN" altLang="en-US" sz="1400" dirty="0">
                <a:solidFill>
                  <a:srgbClr val="3A3A3C"/>
                </a:solidFill>
                <a:latin typeface="-apple-system"/>
              </a:rPr>
              <a:t>偏移距分箱（</a:t>
            </a:r>
            <a:r>
              <a:rPr lang="en-US" altLang="zh-CN" sz="1400" dirty="0">
                <a:solidFill>
                  <a:srgbClr val="3A3A3C"/>
                </a:solidFill>
                <a:latin typeface="-apple-system"/>
              </a:rPr>
              <a:t>Time vs. Offset Binning</a:t>
            </a:r>
            <a:r>
              <a:rPr lang="zh-CN" altLang="en-US" sz="1400" dirty="0">
                <a:solidFill>
                  <a:srgbClr val="3A3A3C"/>
                </a:solidFill>
                <a:latin typeface="-apple-system"/>
              </a:rPr>
              <a:t>）：将地震数据按震源与接收器之间的距离（偏移距）和时间进行分箱处理，以便更好地识别反射信号。</a:t>
            </a:r>
          </a:p>
          <a:p>
            <a:r>
              <a:rPr lang="zh-CN" altLang="en-US" sz="1400" dirty="0">
                <a:solidFill>
                  <a:srgbClr val="3A3A3C"/>
                </a:solidFill>
                <a:latin typeface="-apple-system"/>
              </a:rPr>
              <a:t>          短时平均与长时平均函数（</a:t>
            </a:r>
            <a:r>
              <a:rPr lang="en-US" altLang="zh-CN" sz="1400" dirty="0">
                <a:solidFill>
                  <a:srgbClr val="3A3A3C"/>
                </a:solidFill>
                <a:latin typeface="-apple-system"/>
              </a:rPr>
              <a:t>STA/LTA</a:t>
            </a:r>
            <a:r>
              <a:rPr lang="zh-CN" altLang="en-US" sz="1400" dirty="0">
                <a:solidFill>
                  <a:srgbClr val="3A3A3C"/>
                </a:solidFill>
                <a:latin typeface="-apple-system"/>
              </a:rPr>
              <a:t>）：</a:t>
            </a:r>
            <a:r>
              <a:rPr lang="en-US" altLang="zh-CN" sz="1400" dirty="0">
                <a:solidFill>
                  <a:srgbClr val="3A3A3C"/>
                </a:solidFill>
                <a:latin typeface="-apple-system"/>
              </a:rPr>
              <a:t>STA/LTA</a:t>
            </a:r>
            <a:r>
              <a:rPr lang="zh-CN" altLang="en-US" sz="1400" dirty="0">
                <a:solidFill>
                  <a:srgbClr val="3A3A3C"/>
                </a:solidFill>
                <a:latin typeface="-apple-system"/>
              </a:rPr>
              <a:t>是一种用于检测地震信号的方法。短时平均（</a:t>
            </a:r>
            <a:r>
              <a:rPr lang="en-US" altLang="zh-CN" sz="1400" dirty="0">
                <a:solidFill>
                  <a:srgbClr val="3A3A3C"/>
                </a:solidFill>
                <a:latin typeface="-apple-system"/>
              </a:rPr>
              <a:t>STA</a:t>
            </a:r>
            <a:r>
              <a:rPr lang="zh-CN" altLang="en-US" sz="1400" dirty="0">
                <a:solidFill>
                  <a:srgbClr val="3A3A3C"/>
                </a:solidFill>
                <a:latin typeface="-apple-system"/>
              </a:rPr>
              <a:t>）反映信号的瞬时变化，长时平均（</a:t>
            </a:r>
            <a:r>
              <a:rPr lang="en-US" altLang="zh-CN" sz="1400" dirty="0">
                <a:solidFill>
                  <a:srgbClr val="3A3A3C"/>
                </a:solidFill>
                <a:latin typeface="-apple-system"/>
              </a:rPr>
              <a:t>LTA</a:t>
            </a:r>
            <a:r>
              <a:rPr lang="zh-CN" altLang="en-US" sz="1400" dirty="0">
                <a:solidFill>
                  <a:srgbClr val="3A3A3C"/>
                </a:solidFill>
                <a:latin typeface="-apple-system"/>
              </a:rPr>
              <a:t>）反映背景噪声水平。通过计算</a:t>
            </a:r>
            <a:r>
              <a:rPr lang="en-US" altLang="zh-CN" sz="1400" dirty="0">
                <a:solidFill>
                  <a:srgbClr val="3A3A3C"/>
                </a:solidFill>
                <a:latin typeface="-apple-system"/>
              </a:rPr>
              <a:t>STA/LTA</a:t>
            </a:r>
            <a:r>
              <a:rPr lang="zh-CN" altLang="en-US" sz="1400" dirty="0">
                <a:solidFill>
                  <a:srgbClr val="3A3A3C"/>
                </a:solidFill>
                <a:latin typeface="-apple-system"/>
              </a:rPr>
              <a:t>比值，可以增强弱信号（如反射波）的可见性。</a:t>
            </a:r>
          </a:p>
          <a:p>
            <a:r>
              <a:rPr lang="zh-CN" altLang="en-US" sz="1400" dirty="0">
                <a:solidFill>
                  <a:srgbClr val="3A3A3C"/>
                </a:solidFill>
                <a:latin typeface="-apple-system"/>
              </a:rPr>
              <a:t>         叠加（</a:t>
            </a:r>
            <a:r>
              <a:rPr lang="en-US" altLang="zh-CN" sz="1400" dirty="0">
                <a:solidFill>
                  <a:srgbClr val="3A3A3C"/>
                </a:solidFill>
                <a:latin typeface="-apple-system"/>
              </a:rPr>
              <a:t>Stacking</a:t>
            </a:r>
            <a:r>
              <a:rPr lang="zh-CN" altLang="en-US" sz="1400" dirty="0">
                <a:solidFill>
                  <a:srgbClr val="3A3A3C"/>
                </a:solidFill>
                <a:latin typeface="-apple-system"/>
              </a:rPr>
              <a:t>）：将多个接收器记录的信号进行叠加，以提高信噪比，并突出反射界面的特征。</a:t>
            </a:r>
            <a:endParaRPr lang="en-US" altLang="zh-CN" sz="1400" dirty="0">
              <a:solidFill>
                <a:srgbClr val="3A3A3C"/>
              </a:solidFill>
              <a:latin typeface="-apple-system"/>
            </a:endParaRPr>
          </a:p>
          <a:p>
            <a:r>
              <a:rPr lang="en-US" altLang="zh-CN" sz="1400" dirty="0">
                <a:solidFill>
                  <a:srgbClr val="3A3A3C"/>
                </a:solidFill>
                <a:latin typeface="-apple-system"/>
              </a:rPr>
              <a:t>          </a:t>
            </a:r>
            <a:r>
              <a:rPr lang="zh-CN" altLang="en-US" sz="1400" dirty="0">
                <a:solidFill>
                  <a:srgbClr val="3A3A3C"/>
                </a:solidFill>
                <a:latin typeface="-apple-system"/>
              </a:rPr>
              <a:t>速度分析与正常时差分析（</a:t>
            </a:r>
            <a:r>
              <a:rPr lang="en-US" altLang="zh-CN" sz="1400" dirty="0">
                <a:solidFill>
                  <a:srgbClr val="3A3A3C"/>
                </a:solidFill>
                <a:latin typeface="-apple-system"/>
              </a:rPr>
              <a:t>Normal Moveout Analysis</a:t>
            </a:r>
            <a:r>
              <a:rPr lang="zh-CN" altLang="en-US" sz="1400" dirty="0">
                <a:solidFill>
                  <a:srgbClr val="3A3A3C"/>
                </a:solidFill>
                <a:latin typeface="-apple-system"/>
              </a:rPr>
              <a:t>），得到一维速度模型与反射界面深度为</a:t>
            </a:r>
            <a:r>
              <a:rPr lang="en-US" altLang="zh-CN" sz="1400" dirty="0">
                <a:solidFill>
                  <a:srgbClr val="3A3A3C"/>
                </a:solidFill>
                <a:latin typeface="-apple-system"/>
              </a:rPr>
              <a:t>3.8km</a:t>
            </a:r>
            <a:r>
              <a:rPr lang="zh-CN" altLang="en-US" sz="1400" dirty="0">
                <a:solidFill>
                  <a:srgbClr val="3A3A3C"/>
                </a:solidFill>
                <a:latin typeface="-apple-system"/>
              </a:rPr>
              <a:t>。</a:t>
            </a:r>
            <a:endParaRPr lang="zh-CN" altLang="en-US" sz="1400" b="0" i="0" dirty="0">
              <a:solidFill>
                <a:srgbClr val="3A3A3C"/>
              </a:solidFill>
              <a:effectLst/>
              <a:latin typeface="-apple-system"/>
            </a:endParaRPr>
          </a:p>
        </p:txBody>
      </p:sp>
      <p:pic>
        <p:nvPicPr>
          <p:cNvPr id="6" name="图片 5">
            <a:extLst>
              <a:ext uri="{FF2B5EF4-FFF2-40B4-BE49-F238E27FC236}">
                <a16:creationId xmlns:a16="http://schemas.microsoft.com/office/drawing/2014/main" id="{3233AE3A-7553-4BAD-AB06-3BE7A8146968}"/>
              </a:ext>
            </a:extLst>
          </p:cNvPr>
          <p:cNvPicPr>
            <a:picLocks noChangeAspect="1"/>
          </p:cNvPicPr>
          <p:nvPr/>
        </p:nvPicPr>
        <p:blipFill>
          <a:blip r:embed="rId3"/>
          <a:stretch>
            <a:fillRect/>
          </a:stretch>
        </p:blipFill>
        <p:spPr>
          <a:xfrm>
            <a:off x="5105277" y="320458"/>
            <a:ext cx="2295636" cy="4778125"/>
          </a:xfrm>
          <a:prstGeom prst="rect">
            <a:avLst/>
          </a:prstGeom>
        </p:spPr>
      </p:pic>
      <p:pic>
        <p:nvPicPr>
          <p:cNvPr id="8" name="图片 7">
            <a:extLst>
              <a:ext uri="{FF2B5EF4-FFF2-40B4-BE49-F238E27FC236}">
                <a16:creationId xmlns:a16="http://schemas.microsoft.com/office/drawing/2014/main" id="{D88819F6-CF30-4C4E-8799-881B79E5FAFB}"/>
              </a:ext>
            </a:extLst>
          </p:cNvPr>
          <p:cNvPicPr>
            <a:picLocks noChangeAspect="1"/>
          </p:cNvPicPr>
          <p:nvPr/>
        </p:nvPicPr>
        <p:blipFill>
          <a:blip r:embed="rId4"/>
          <a:stretch>
            <a:fillRect/>
          </a:stretch>
        </p:blipFill>
        <p:spPr>
          <a:xfrm>
            <a:off x="1219200" y="3979171"/>
            <a:ext cx="1905000" cy="1061936"/>
          </a:xfrm>
          <a:prstGeom prst="rect">
            <a:avLst/>
          </a:prstGeom>
        </p:spPr>
      </p:pic>
      <p:pic>
        <p:nvPicPr>
          <p:cNvPr id="9" name="图片 8">
            <a:extLst>
              <a:ext uri="{FF2B5EF4-FFF2-40B4-BE49-F238E27FC236}">
                <a16:creationId xmlns:a16="http://schemas.microsoft.com/office/drawing/2014/main" id="{2A50E703-D8DE-426C-AA61-759061D1FA80}"/>
              </a:ext>
            </a:extLst>
          </p:cNvPr>
          <p:cNvPicPr>
            <a:picLocks noChangeAspect="1"/>
          </p:cNvPicPr>
          <p:nvPr/>
        </p:nvPicPr>
        <p:blipFill>
          <a:blip r:embed="rId5"/>
          <a:stretch>
            <a:fillRect/>
          </a:stretch>
        </p:blipFill>
        <p:spPr>
          <a:xfrm>
            <a:off x="7476109" y="1005487"/>
            <a:ext cx="1578565" cy="3181416"/>
          </a:xfrm>
          <a:prstGeom prst="rect">
            <a:avLst/>
          </a:prstGeom>
        </p:spPr>
      </p:pic>
    </p:spTree>
    <p:extLst>
      <p:ext uri="{BB962C8B-B14F-4D97-AF65-F5344CB8AC3E}">
        <p14:creationId xmlns:p14="http://schemas.microsoft.com/office/powerpoint/2010/main" val="1380018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7</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4187278" cy="584775"/>
          </a:xfrm>
          <a:prstGeom prst="rect">
            <a:avLst/>
          </a:prstGeom>
          <a:noFill/>
        </p:spPr>
        <p:txBody>
          <a:bodyPr wrap="square" rtlCol="0">
            <a:spAutoFit/>
          </a:bodyPr>
          <a:lstStyle/>
          <a:p>
            <a:r>
              <a:rPr lang="zh-CN" altLang="en-US" sz="3200" b="1" dirty="0">
                <a:solidFill>
                  <a:schemeClr val="bg1"/>
                </a:solidFill>
                <a:cs typeface="Times New Roman" panose="02020603050405020304" pitchFamily="18" charset="0"/>
              </a:rPr>
              <a:t>探测岩浆储层的顶部</a:t>
            </a: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dirty="0">
                <a:solidFill>
                  <a:srgbClr val="115740"/>
                </a:solidFill>
              </a:rPr>
              <a:t>数据处理</a:t>
            </a:r>
            <a:endParaRPr lang="en-US" altLang="zh-CN" dirty="0">
              <a:solidFill>
                <a:srgbClr val="115740"/>
              </a:solidFill>
            </a:endParaRPr>
          </a:p>
        </p:txBody>
      </p:sp>
      <p:sp>
        <p:nvSpPr>
          <p:cNvPr id="5" name="矩形 4">
            <a:extLst>
              <a:ext uri="{FF2B5EF4-FFF2-40B4-BE49-F238E27FC236}">
                <a16:creationId xmlns:a16="http://schemas.microsoft.com/office/drawing/2014/main" id="{BB958CDD-FD55-47A6-89E6-44181AEF8EEA}"/>
              </a:ext>
            </a:extLst>
          </p:cNvPr>
          <p:cNvSpPr/>
          <p:nvPr/>
        </p:nvSpPr>
        <p:spPr>
          <a:xfrm>
            <a:off x="533402" y="796598"/>
            <a:ext cx="3809999" cy="4260077"/>
          </a:xfrm>
          <a:prstGeom prst="rect">
            <a:avLst/>
          </a:prstGeom>
        </p:spPr>
        <p:txBody>
          <a:bodyPr wrap="square">
            <a:spAutoFit/>
          </a:bodyPr>
          <a:lstStyle/>
          <a:p>
            <a:pPr>
              <a:lnSpc>
                <a:spcPct val="150000"/>
              </a:lnSpc>
            </a:pPr>
            <a:r>
              <a:rPr lang="zh-CN" altLang="en-US" sz="1400" dirty="0">
                <a:solidFill>
                  <a:srgbClr val="3A3A3C"/>
                </a:solidFill>
                <a:latin typeface="-apple-system"/>
              </a:rPr>
              <a:t>         二维（</a:t>
            </a:r>
            <a:r>
              <a:rPr lang="en-US" altLang="zh-CN" sz="1400" dirty="0">
                <a:solidFill>
                  <a:srgbClr val="3A3A3C"/>
                </a:solidFill>
                <a:latin typeface="-apple-system"/>
              </a:rPr>
              <a:t>2D</a:t>
            </a:r>
            <a:r>
              <a:rPr lang="zh-CN" altLang="en-US" sz="1400" dirty="0">
                <a:solidFill>
                  <a:srgbClr val="3A3A3C"/>
                </a:solidFill>
                <a:latin typeface="-apple-system"/>
              </a:rPr>
              <a:t>）反射成像能够评估反射界面的横向变化性。全波场伴随成像显示，在</a:t>
            </a:r>
            <a:r>
              <a:rPr lang="en-US" altLang="zh-CN" sz="1400" dirty="0" err="1">
                <a:solidFill>
                  <a:srgbClr val="3A3A3C"/>
                </a:solidFill>
                <a:latin typeface="-apple-system"/>
              </a:rPr>
              <a:t>PzP</a:t>
            </a:r>
            <a:r>
              <a:rPr lang="zh-CN" altLang="en-US" sz="1400" dirty="0">
                <a:solidFill>
                  <a:srgbClr val="3A3A3C"/>
                </a:solidFill>
                <a:latin typeface="-apple-system"/>
              </a:rPr>
              <a:t>和</a:t>
            </a:r>
            <a:r>
              <a:rPr lang="en-US" altLang="zh-CN" sz="1400" dirty="0" err="1">
                <a:solidFill>
                  <a:srgbClr val="3A3A3C"/>
                </a:solidFill>
                <a:latin typeface="-apple-system"/>
              </a:rPr>
              <a:t>PzS</a:t>
            </a:r>
            <a:r>
              <a:rPr lang="zh-CN" altLang="en-US" sz="1400" dirty="0">
                <a:solidFill>
                  <a:srgbClr val="3A3A3C"/>
                </a:solidFill>
                <a:latin typeface="-apple-system"/>
              </a:rPr>
              <a:t>图像中定义的显著反射界面在火山口东北部分下方深度约为</a:t>
            </a:r>
            <a:r>
              <a:rPr lang="en-US" altLang="zh-CN" sz="1400" dirty="0">
                <a:solidFill>
                  <a:srgbClr val="3A3A3C"/>
                </a:solidFill>
                <a:latin typeface="-apple-system"/>
              </a:rPr>
              <a:t>3.5–4</a:t>
            </a:r>
            <a:r>
              <a:rPr lang="zh-CN" altLang="en-US" sz="1400" dirty="0">
                <a:solidFill>
                  <a:srgbClr val="3A3A3C"/>
                </a:solidFill>
                <a:latin typeface="-apple-system"/>
              </a:rPr>
              <a:t>公里处近乎水平。</a:t>
            </a:r>
            <a:endParaRPr lang="en-US" altLang="zh-CN" sz="1400" dirty="0">
              <a:solidFill>
                <a:srgbClr val="3A3A3C"/>
              </a:solidFill>
              <a:latin typeface="-apple-system"/>
            </a:endParaRPr>
          </a:p>
          <a:p>
            <a:pPr>
              <a:lnSpc>
                <a:spcPct val="150000"/>
              </a:lnSpc>
            </a:pPr>
            <a:r>
              <a:rPr lang="en-US" altLang="zh-CN" sz="1400" dirty="0">
                <a:solidFill>
                  <a:srgbClr val="3A3A3C"/>
                </a:solidFill>
                <a:latin typeface="-apple-system"/>
              </a:rPr>
              <a:t>         </a:t>
            </a:r>
            <a:r>
              <a:rPr lang="zh-CN" altLang="en-US" sz="1400" dirty="0">
                <a:solidFill>
                  <a:srgbClr val="3A3A3C"/>
                </a:solidFill>
                <a:latin typeface="-apple-system"/>
              </a:rPr>
              <a:t>道路弯曲以及震源接收器密度降低导致波长照明减弱。</a:t>
            </a:r>
            <a:endParaRPr lang="en-US" altLang="zh-CN" sz="1400" dirty="0">
              <a:solidFill>
                <a:srgbClr val="3A3A3C"/>
              </a:solidFill>
              <a:latin typeface="-apple-system"/>
            </a:endParaRPr>
          </a:p>
          <a:p>
            <a:pPr>
              <a:lnSpc>
                <a:spcPct val="150000"/>
              </a:lnSpc>
            </a:pPr>
            <a:r>
              <a:rPr lang="en-US" altLang="zh-CN" sz="1400" dirty="0">
                <a:solidFill>
                  <a:srgbClr val="3A3A3C"/>
                </a:solidFill>
                <a:latin typeface="-apple-system"/>
              </a:rPr>
              <a:t>          </a:t>
            </a:r>
            <a:r>
              <a:rPr lang="zh-CN" altLang="en-US" sz="1400" dirty="0">
                <a:solidFill>
                  <a:srgbClr val="3A3A3C"/>
                </a:solidFill>
                <a:latin typeface="-apple-system"/>
              </a:rPr>
              <a:t>与低剪切波速度异常的的顶部位置一致。</a:t>
            </a:r>
            <a:endParaRPr lang="en-US" altLang="zh-CN" sz="1400" dirty="0">
              <a:solidFill>
                <a:srgbClr val="3A3A3C"/>
              </a:solidFill>
              <a:latin typeface="-apple-system"/>
            </a:endParaRPr>
          </a:p>
          <a:p>
            <a:pPr>
              <a:lnSpc>
                <a:spcPct val="150000"/>
              </a:lnSpc>
            </a:pPr>
            <a:r>
              <a:rPr lang="zh-CN" altLang="en-US" sz="1400" dirty="0">
                <a:solidFill>
                  <a:srgbClr val="3A3A3C"/>
                </a:solidFill>
                <a:latin typeface="-apple-system"/>
              </a:rPr>
              <a:t>           低剪切波速度异常的深度范围（约</a:t>
            </a:r>
            <a:r>
              <a:rPr lang="en-US" altLang="zh-CN" sz="1400" dirty="0">
                <a:solidFill>
                  <a:srgbClr val="3A3A3C"/>
                </a:solidFill>
                <a:latin typeface="-apple-system"/>
              </a:rPr>
              <a:t>3–8</a:t>
            </a:r>
            <a:r>
              <a:rPr lang="zh-CN" altLang="en-US" sz="1400" dirty="0">
                <a:solidFill>
                  <a:srgbClr val="3A3A3C"/>
                </a:solidFill>
                <a:latin typeface="-apple-system"/>
              </a:rPr>
              <a:t>公里）与过去喷发前流纹岩储存深度的岩石学估计值一致。</a:t>
            </a:r>
            <a:endParaRPr lang="en-US" altLang="zh-CN" sz="1400" dirty="0">
              <a:solidFill>
                <a:srgbClr val="3A3A3C"/>
              </a:solidFill>
              <a:latin typeface="-apple-system"/>
            </a:endParaRPr>
          </a:p>
          <a:p>
            <a:pPr>
              <a:lnSpc>
                <a:spcPct val="150000"/>
              </a:lnSpc>
            </a:pPr>
            <a:r>
              <a:rPr lang="en-US" altLang="zh-CN" sz="1400" dirty="0">
                <a:solidFill>
                  <a:srgbClr val="3A3A3C"/>
                </a:solidFill>
                <a:latin typeface="-apple-system"/>
              </a:rPr>
              <a:t>            </a:t>
            </a:r>
            <a:r>
              <a:rPr lang="zh-CN" altLang="en-US" sz="1400" dirty="0">
                <a:solidFill>
                  <a:srgbClr val="3A3A3C"/>
                </a:solidFill>
                <a:latin typeface="-apple-system"/>
              </a:rPr>
              <a:t>真实存在的，位于岩浆储层顶部的一个锐利界面。</a:t>
            </a:r>
            <a:endParaRPr lang="en-US" altLang="zh-CN" sz="1400" dirty="0">
              <a:solidFill>
                <a:srgbClr val="3A3A3C"/>
              </a:solidFill>
              <a:latin typeface="-apple-system"/>
            </a:endParaRPr>
          </a:p>
          <a:p>
            <a:pPr>
              <a:lnSpc>
                <a:spcPct val="150000"/>
              </a:lnSpc>
            </a:pPr>
            <a:r>
              <a:rPr lang="en-US" altLang="zh-CN" sz="1400" dirty="0">
                <a:solidFill>
                  <a:srgbClr val="3A3A3C"/>
                </a:solidFill>
                <a:latin typeface="-apple-system"/>
              </a:rPr>
              <a:t>         </a:t>
            </a:r>
            <a:endParaRPr lang="zh-CN" altLang="en-US" sz="1400" b="0" i="0" dirty="0">
              <a:solidFill>
                <a:srgbClr val="3A3A3C"/>
              </a:solidFill>
              <a:effectLst/>
              <a:latin typeface="-apple-system"/>
            </a:endParaRPr>
          </a:p>
        </p:txBody>
      </p:sp>
      <p:pic>
        <p:nvPicPr>
          <p:cNvPr id="2" name="图片 1">
            <a:extLst>
              <a:ext uri="{FF2B5EF4-FFF2-40B4-BE49-F238E27FC236}">
                <a16:creationId xmlns:a16="http://schemas.microsoft.com/office/drawing/2014/main" id="{24EFAB00-4331-4982-BD72-9BB2E6470D6A}"/>
              </a:ext>
            </a:extLst>
          </p:cNvPr>
          <p:cNvPicPr>
            <a:picLocks noChangeAspect="1"/>
          </p:cNvPicPr>
          <p:nvPr/>
        </p:nvPicPr>
        <p:blipFill>
          <a:blip r:embed="rId3"/>
          <a:stretch>
            <a:fillRect/>
          </a:stretch>
        </p:blipFill>
        <p:spPr>
          <a:xfrm>
            <a:off x="4686195" y="980255"/>
            <a:ext cx="3924403" cy="3657696"/>
          </a:xfrm>
          <a:prstGeom prst="rect">
            <a:avLst/>
          </a:prstGeom>
        </p:spPr>
      </p:pic>
    </p:spTree>
    <p:extLst>
      <p:ext uri="{BB962C8B-B14F-4D97-AF65-F5344CB8AC3E}">
        <p14:creationId xmlns:p14="http://schemas.microsoft.com/office/powerpoint/2010/main" val="3375559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8</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41872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熔融体和气泡的影响</a:t>
            </a:r>
            <a:endParaRPr lang="zh-CN" altLang="en-US" sz="3200" b="1" dirty="0">
              <a:solidFill>
                <a:schemeClr val="bg1"/>
              </a:solidFill>
              <a:cs typeface="Times New Roman" panose="02020603050405020304" pitchFamily="18" charset="0"/>
            </a:endParaRPr>
          </a:p>
        </p:txBody>
      </p:sp>
      <p:sp>
        <p:nvSpPr>
          <p:cNvPr id="5" name="矩形 4">
            <a:extLst>
              <a:ext uri="{FF2B5EF4-FFF2-40B4-BE49-F238E27FC236}">
                <a16:creationId xmlns:a16="http://schemas.microsoft.com/office/drawing/2014/main" id="{BB958CDD-FD55-47A6-89E6-44181AEF8EEA}"/>
              </a:ext>
            </a:extLst>
          </p:cNvPr>
          <p:cNvSpPr/>
          <p:nvPr/>
        </p:nvSpPr>
        <p:spPr>
          <a:xfrm>
            <a:off x="192361" y="742950"/>
            <a:ext cx="3809999" cy="1169551"/>
          </a:xfrm>
          <a:prstGeom prst="rect">
            <a:avLst/>
          </a:prstGeom>
        </p:spPr>
        <p:txBody>
          <a:bodyPr wrap="square">
            <a:spAutoFit/>
          </a:bodyPr>
          <a:lstStyle/>
          <a:p>
            <a:r>
              <a:rPr lang="zh-CN" altLang="en-US" sz="1400" dirty="0">
                <a:solidFill>
                  <a:srgbClr val="3A3A3C"/>
                </a:solidFill>
                <a:latin typeface="-apple-system"/>
              </a:rPr>
              <a:t>         通过正演模拟来判断地震反射界面处材料性质的局部变化。通过设置弹性介质的不同孔隙度以及孔隙中的填充物来拟合反射波的振幅测量。</a:t>
            </a:r>
            <a:endParaRPr lang="en-US" altLang="zh-CN" sz="1400" dirty="0">
              <a:solidFill>
                <a:srgbClr val="3A3A3C"/>
              </a:solidFill>
              <a:latin typeface="-apple-system"/>
            </a:endParaRPr>
          </a:p>
          <a:p>
            <a:r>
              <a:rPr lang="en-US" altLang="zh-CN" sz="1400" dirty="0">
                <a:solidFill>
                  <a:srgbClr val="3A3A3C"/>
                </a:solidFill>
                <a:latin typeface="-apple-system"/>
              </a:rPr>
              <a:t>         </a:t>
            </a:r>
            <a:endParaRPr lang="zh-CN" altLang="en-US" sz="1400" b="0" i="0" dirty="0">
              <a:solidFill>
                <a:srgbClr val="3A3A3C"/>
              </a:solidFill>
              <a:effectLst/>
              <a:latin typeface="-apple-system"/>
            </a:endParaRPr>
          </a:p>
        </p:txBody>
      </p:sp>
      <p:pic>
        <p:nvPicPr>
          <p:cNvPr id="3" name="图片 2">
            <a:extLst>
              <a:ext uri="{FF2B5EF4-FFF2-40B4-BE49-F238E27FC236}">
                <a16:creationId xmlns:a16="http://schemas.microsoft.com/office/drawing/2014/main" id="{19E86DBE-0673-480B-9262-04DBD703DBE2}"/>
              </a:ext>
            </a:extLst>
          </p:cNvPr>
          <p:cNvPicPr>
            <a:picLocks noChangeAspect="1"/>
          </p:cNvPicPr>
          <p:nvPr/>
        </p:nvPicPr>
        <p:blipFill>
          <a:blip r:embed="rId3"/>
          <a:stretch>
            <a:fillRect/>
          </a:stretch>
        </p:blipFill>
        <p:spPr>
          <a:xfrm>
            <a:off x="914400" y="1638961"/>
            <a:ext cx="2954530" cy="3274989"/>
          </a:xfrm>
          <a:prstGeom prst="rect">
            <a:avLst/>
          </a:prstGeom>
        </p:spPr>
      </p:pic>
      <p:pic>
        <p:nvPicPr>
          <p:cNvPr id="8" name="图片 7">
            <a:extLst>
              <a:ext uri="{FF2B5EF4-FFF2-40B4-BE49-F238E27FC236}">
                <a16:creationId xmlns:a16="http://schemas.microsoft.com/office/drawing/2014/main" id="{404A776E-0594-423D-A8E6-DE8E6EEA0F6F}"/>
              </a:ext>
            </a:extLst>
          </p:cNvPr>
          <p:cNvPicPr>
            <a:picLocks noChangeAspect="1"/>
          </p:cNvPicPr>
          <p:nvPr/>
        </p:nvPicPr>
        <p:blipFill>
          <a:blip r:embed="rId4"/>
          <a:stretch>
            <a:fillRect/>
          </a:stretch>
        </p:blipFill>
        <p:spPr>
          <a:xfrm>
            <a:off x="4267200" y="1083888"/>
            <a:ext cx="4287562" cy="3694421"/>
          </a:xfrm>
          <a:prstGeom prst="rect">
            <a:avLst/>
          </a:prstGeom>
        </p:spPr>
      </p:pic>
    </p:spTree>
    <p:extLst>
      <p:ext uri="{BB962C8B-B14F-4D97-AF65-F5344CB8AC3E}">
        <p14:creationId xmlns:p14="http://schemas.microsoft.com/office/powerpoint/2010/main" val="19078351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9</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137920" cy="584775"/>
          </a:xfrm>
          <a:prstGeom prst="rect">
            <a:avLst/>
          </a:prstGeom>
          <a:noFill/>
        </p:spPr>
        <p:txBody>
          <a:bodyPr wrap="square" rtlCol="0">
            <a:spAutoFit/>
          </a:bodyPr>
          <a:lstStyle/>
          <a:p>
            <a:r>
              <a:rPr lang="zh-CN" altLang="en-US" sz="3200" b="1" dirty="0">
                <a:solidFill>
                  <a:schemeClr val="bg1"/>
                </a:solidFill>
                <a:cs typeface="Times New Roman" panose="02020603050405020304" pitchFamily="18" charset="0"/>
              </a:rPr>
              <a:t>富含挥发分的现代岩浆储层</a:t>
            </a:r>
          </a:p>
        </p:txBody>
      </p:sp>
      <p:sp>
        <p:nvSpPr>
          <p:cNvPr id="5" name="矩形 4">
            <a:extLst>
              <a:ext uri="{FF2B5EF4-FFF2-40B4-BE49-F238E27FC236}">
                <a16:creationId xmlns:a16="http://schemas.microsoft.com/office/drawing/2014/main" id="{BB958CDD-FD55-47A6-89E6-44181AEF8EEA}"/>
              </a:ext>
            </a:extLst>
          </p:cNvPr>
          <p:cNvSpPr/>
          <p:nvPr/>
        </p:nvSpPr>
        <p:spPr>
          <a:xfrm>
            <a:off x="304800" y="1047750"/>
            <a:ext cx="3809999" cy="3610284"/>
          </a:xfrm>
          <a:prstGeom prst="rect">
            <a:avLst/>
          </a:prstGeom>
        </p:spPr>
        <p:txBody>
          <a:bodyPr wrap="square">
            <a:spAutoFit/>
          </a:bodyPr>
          <a:lstStyle/>
          <a:p>
            <a:pPr>
              <a:lnSpc>
                <a:spcPct val="150000"/>
              </a:lnSpc>
            </a:pPr>
            <a:r>
              <a:rPr lang="zh-CN" altLang="en-US" sz="1400" dirty="0">
                <a:solidFill>
                  <a:srgbClr val="3A3A3C"/>
                </a:solidFill>
                <a:latin typeface="-apple-system"/>
              </a:rPr>
              <a:t>         最后这部分主要是与地球化学的一些测量与解释有关。</a:t>
            </a:r>
            <a:endParaRPr lang="en-US" altLang="zh-CN" sz="1400" dirty="0">
              <a:solidFill>
                <a:srgbClr val="3A3A3C"/>
              </a:solidFill>
              <a:latin typeface="-apple-system"/>
            </a:endParaRPr>
          </a:p>
          <a:p>
            <a:pPr>
              <a:lnSpc>
                <a:spcPct val="150000"/>
              </a:lnSpc>
            </a:pPr>
            <a:r>
              <a:rPr lang="zh-CN" altLang="en-US" sz="1400" dirty="0">
                <a:solidFill>
                  <a:srgbClr val="3A3A3C"/>
                </a:solidFill>
                <a:latin typeface="-apple-system"/>
              </a:rPr>
              <a:t>         熔体包裹体和地表脱气测量表明，硅质火山系统中通常存在一个富含析出挥发分的薄层岩浆储层顶盖，其厚度约占储层总厚度的</a:t>
            </a:r>
            <a:r>
              <a:rPr lang="en-US" altLang="zh-CN" sz="1400" dirty="0">
                <a:solidFill>
                  <a:srgbClr val="3A3A3C"/>
                </a:solidFill>
                <a:latin typeface="-apple-system"/>
              </a:rPr>
              <a:t>10%</a:t>
            </a:r>
            <a:r>
              <a:rPr lang="zh-CN" altLang="en-US" sz="1400" dirty="0">
                <a:solidFill>
                  <a:srgbClr val="3A3A3C"/>
                </a:solidFill>
                <a:latin typeface="-apple-system"/>
              </a:rPr>
              <a:t>。</a:t>
            </a:r>
            <a:endParaRPr lang="en-US" altLang="zh-CN" sz="1400" dirty="0">
              <a:solidFill>
                <a:srgbClr val="3A3A3C"/>
              </a:solidFill>
              <a:latin typeface="-apple-system"/>
            </a:endParaRPr>
          </a:p>
          <a:p>
            <a:pPr>
              <a:lnSpc>
                <a:spcPct val="150000"/>
              </a:lnSpc>
            </a:pPr>
            <a:r>
              <a:rPr lang="zh-CN" altLang="en-US" sz="1400" dirty="0">
                <a:solidFill>
                  <a:srgbClr val="3A3A3C"/>
                </a:solidFill>
                <a:latin typeface="-apple-system"/>
              </a:rPr>
              <a:t>         在约</a:t>
            </a:r>
            <a:r>
              <a:rPr lang="en-US" altLang="zh-CN" sz="1400" dirty="0">
                <a:solidFill>
                  <a:srgbClr val="3A3A3C"/>
                </a:solidFill>
                <a:latin typeface="-apple-system"/>
              </a:rPr>
              <a:t>80–100 MPa</a:t>
            </a:r>
            <a:r>
              <a:rPr lang="zh-CN" altLang="en-US" sz="1400" dirty="0">
                <a:solidFill>
                  <a:srgbClr val="3A3A3C"/>
                </a:solidFill>
                <a:latin typeface="-apple-system"/>
              </a:rPr>
              <a:t>的压力下（接近</a:t>
            </a:r>
            <a:r>
              <a:rPr lang="en-US" altLang="zh-CN" sz="1400" dirty="0">
                <a:solidFill>
                  <a:srgbClr val="3A3A3C"/>
                </a:solidFill>
                <a:latin typeface="-apple-system"/>
              </a:rPr>
              <a:t>3.8</a:t>
            </a:r>
            <a:r>
              <a:rPr lang="zh-CN" altLang="en-US" sz="1400" dirty="0">
                <a:solidFill>
                  <a:srgbClr val="3A3A3C"/>
                </a:solidFill>
                <a:latin typeface="-apple-system"/>
              </a:rPr>
              <a:t>公里深的地震反射界面），岩浆挥发相的体积分数约为</a:t>
            </a:r>
            <a:r>
              <a:rPr lang="en-US" altLang="zh-CN" sz="1400" dirty="0">
                <a:solidFill>
                  <a:srgbClr val="3A3A3C"/>
                </a:solidFill>
                <a:latin typeface="-apple-system"/>
              </a:rPr>
              <a:t>5–39%</a:t>
            </a:r>
            <a:r>
              <a:rPr lang="zh-CN" altLang="en-US" sz="1400" dirty="0">
                <a:solidFill>
                  <a:srgbClr val="3A3A3C"/>
                </a:solidFill>
                <a:latin typeface="-apple-system"/>
              </a:rPr>
              <a:t>。</a:t>
            </a:r>
            <a:endParaRPr lang="en-US" altLang="zh-CN" sz="1400" dirty="0">
              <a:solidFill>
                <a:srgbClr val="3A3A3C"/>
              </a:solidFill>
              <a:latin typeface="-apple-system"/>
            </a:endParaRPr>
          </a:p>
          <a:p>
            <a:pPr>
              <a:lnSpc>
                <a:spcPct val="150000"/>
              </a:lnSpc>
            </a:pPr>
            <a:r>
              <a:rPr lang="zh-CN" altLang="en-US" sz="1400" dirty="0">
                <a:solidFill>
                  <a:srgbClr val="3A3A3C"/>
                </a:solidFill>
                <a:latin typeface="-apple-system"/>
              </a:rPr>
              <a:t>         最近的长波长层析成像估计，在约</a:t>
            </a:r>
            <a:r>
              <a:rPr lang="en-US" altLang="zh-CN" sz="1400" dirty="0">
                <a:solidFill>
                  <a:srgbClr val="3A3A3C"/>
                </a:solidFill>
                <a:latin typeface="-apple-system"/>
              </a:rPr>
              <a:t>4–8</a:t>
            </a:r>
            <a:r>
              <a:rPr lang="zh-CN" altLang="en-US" sz="1400" dirty="0">
                <a:solidFill>
                  <a:srgbClr val="3A3A3C"/>
                </a:solidFill>
                <a:latin typeface="-apple-system"/>
              </a:rPr>
              <a:t>公里深的储层中，平均孔隙度约为</a:t>
            </a:r>
            <a:r>
              <a:rPr lang="en-US" altLang="zh-CN" sz="1400" dirty="0">
                <a:solidFill>
                  <a:srgbClr val="3A3A3C"/>
                </a:solidFill>
                <a:latin typeface="-apple-system"/>
              </a:rPr>
              <a:t>16–20%</a:t>
            </a:r>
            <a:r>
              <a:rPr lang="zh-CN" altLang="en-US" sz="1400" dirty="0">
                <a:solidFill>
                  <a:srgbClr val="3A3A3C"/>
                </a:solidFill>
                <a:latin typeface="-apple-system"/>
              </a:rPr>
              <a:t>（局部孔隙度高达约</a:t>
            </a:r>
            <a:r>
              <a:rPr lang="en-US" altLang="zh-CN" sz="1400" dirty="0">
                <a:solidFill>
                  <a:srgbClr val="3A3A3C"/>
                </a:solidFill>
                <a:latin typeface="-apple-system"/>
              </a:rPr>
              <a:t>28%</a:t>
            </a:r>
            <a:r>
              <a:rPr lang="zh-CN" altLang="en-US" sz="1400" dirty="0">
                <a:solidFill>
                  <a:srgbClr val="3A3A3C"/>
                </a:solidFill>
                <a:latin typeface="-apple-system"/>
              </a:rPr>
              <a:t>）。</a:t>
            </a:r>
            <a:endParaRPr lang="zh-CN" altLang="en-US" sz="1400" b="0" i="0" dirty="0">
              <a:solidFill>
                <a:srgbClr val="3A3A3C"/>
              </a:solidFill>
              <a:effectLst/>
              <a:latin typeface="-apple-system"/>
            </a:endParaRPr>
          </a:p>
        </p:txBody>
      </p:sp>
      <p:pic>
        <p:nvPicPr>
          <p:cNvPr id="2" name="图片 1">
            <a:extLst>
              <a:ext uri="{FF2B5EF4-FFF2-40B4-BE49-F238E27FC236}">
                <a16:creationId xmlns:a16="http://schemas.microsoft.com/office/drawing/2014/main" id="{7B923A49-9C43-4EFC-B5DC-0A47E7E08263}"/>
              </a:ext>
            </a:extLst>
          </p:cNvPr>
          <p:cNvPicPr>
            <a:picLocks noChangeAspect="1"/>
          </p:cNvPicPr>
          <p:nvPr/>
        </p:nvPicPr>
        <p:blipFill>
          <a:blip r:embed="rId3"/>
          <a:stretch>
            <a:fillRect/>
          </a:stretch>
        </p:blipFill>
        <p:spPr>
          <a:xfrm>
            <a:off x="4114799" y="1885950"/>
            <a:ext cx="4664832" cy="1828800"/>
          </a:xfrm>
          <a:prstGeom prst="rect">
            <a:avLst/>
          </a:prstGeom>
        </p:spPr>
      </p:pic>
    </p:spTree>
    <p:extLst>
      <p:ext uri="{BB962C8B-B14F-4D97-AF65-F5344CB8AC3E}">
        <p14:creationId xmlns:p14="http://schemas.microsoft.com/office/powerpoint/2010/main" val="1018807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10</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137920" cy="584775"/>
          </a:xfrm>
          <a:prstGeom prst="rect">
            <a:avLst/>
          </a:prstGeom>
          <a:noFill/>
        </p:spPr>
        <p:txBody>
          <a:bodyPr wrap="square" rtlCol="0">
            <a:spAutoFit/>
          </a:bodyPr>
          <a:lstStyle/>
          <a:p>
            <a:r>
              <a:rPr lang="zh-CN" altLang="en-US" sz="3200" b="1" dirty="0">
                <a:solidFill>
                  <a:schemeClr val="bg1"/>
                </a:solidFill>
                <a:cs typeface="Times New Roman" panose="02020603050405020304" pitchFamily="18" charset="0"/>
              </a:rPr>
              <a:t>富含挥发分的现代岩浆储层</a:t>
            </a:r>
          </a:p>
        </p:txBody>
      </p:sp>
      <p:sp>
        <p:nvSpPr>
          <p:cNvPr id="5" name="矩形 4">
            <a:extLst>
              <a:ext uri="{FF2B5EF4-FFF2-40B4-BE49-F238E27FC236}">
                <a16:creationId xmlns:a16="http://schemas.microsoft.com/office/drawing/2014/main" id="{BB958CDD-FD55-47A6-89E6-44181AEF8EEA}"/>
              </a:ext>
            </a:extLst>
          </p:cNvPr>
          <p:cNvSpPr/>
          <p:nvPr/>
        </p:nvSpPr>
        <p:spPr>
          <a:xfrm>
            <a:off x="338480" y="590516"/>
            <a:ext cx="3809999" cy="4832092"/>
          </a:xfrm>
          <a:prstGeom prst="rect">
            <a:avLst/>
          </a:prstGeom>
        </p:spPr>
        <p:txBody>
          <a:bodyPr wrap="square">
            <a:spAutoFit/>
          </a:bodyPr>
          <a:lstStyle/>
          <a:p>
            <a:pPr>
              <a:lnSpc>
                <a:spcPct val="150000"/>
              </a:lnSpc>
            </a:pPr>
            <a:r>
              <a:rPr lang="zh-CN" altLang="en-US" sz="1400" dirty="0">
                <a:solidFill>
                  <a:srgbClr val="3A3A3C"/>
                </a:solidFill>
                <a:latin typeface="-apple-system"/>
              </a:rPr>
              <a:t>        黄石岩浆储层顶部的富含挥发分层可能由地幔来源熔体的持续补给以及上地壳中岩浆的冷却和结晶作用共同形成。</a:t>
            </a:r>
            <a:endParaRPr lang="en-US" altLang="zh-CN" sz="1400" dirty="0">
              <a:solidFill>
                <a:srgbClr val="3A3A3C"/>
              </a:solidFill>
              <a:latin typeface="-apple-system"/>
            </a:endParaRPr>
          </a:p>
          <a:p>
            <a:pPr>
              <a:lnSpc>
                <a:spcPct val="150000"/>
              </a:lnSpc>
            </a:pPr>
            <a:r>
              <a:rPr lang="zh-CN" altLang="en-US" sz="1400" dirty="0">
                <a:solidFill>
                  <a:srgbClr val="3A3A3C"/>
                </a:solidFill>
                <a:latin typeface="-apple-system"/>
              </a:rPr>
              <a:t>        基于高</a:t>
            </a:r>
            <a:r>
              <a:rPr lang="en-US" altLang="zh-CN" sz="1400" dirty="0">
                <a:solidFill>
                  <a:srgbClr val="3A3A3C"/>
                </a:solidFill>
                <a:latin typeface="-apple-system"/>
              </a:rPr>
              <a:t>³He/⁴He</a:t>
            </a:r>
            <a:r>
              <a:rPr lang="zh-CN" altLang="en-US" sz="1400" dirty="0">
                <a:solidFill>
                  <a:srgbClr val="3A3A3C"/>
                </a:solidFill>
                <a:latin typeface="-apple-system"/>
              </a:rPr>
              <a:t>比值，黄石火山口的大部分</a:t>
            </a:r>
            <a:r>
              <a:rPr lang="en-US" altLang="zh-CN" sz="1400" dirty="0">
                <a:solidFill>
                  <a:srgbClr val="3A3A3C"/>
                </a:solidFill>
                <a:latin typeface="-apple-system"/>
              </a:rPr>
              <a:t>CO₂</a:t>
            </a:r>
            <a:r>
              <a:rPr lang="zh-CN" altLang="en-US" sz="1400" dirty="0">
                <a:solidFill>
                  <a:srgbClr val="3A3A3C"/>
                </a:solidFill>
                <a:latin typeface="-apple-system"/>
              </a:rPr>
              <a:t>排放被认为来自地幔。最高的</a:t>
            </a:r>
            <a:r>
              <a:rPr lang="en-US" altLang="zh-CN" sz="1400" dirty="0">
                <a:solidFill>
                  <a:srgbClr val="3A3A3C"/>
                </a:solidFill>
                <a:latin typeface="-apple-system"/>
              </a:rPr>
              <a:t>³He/⁴He</a:t>
            </a:r>
            <a:r>
              <a:rPr lang="zh-CN" altLang="en-US" sz="1400" dirty="0">
                <a:solidFill>
                  <a:srgbClr val="3A3A3C"/>
                </a:solidFill>
                <a:latin typeface="-apple-system"/>
              </a:rPr>
              <a:t>比值（约</a:t>
            </a:r>
            <a:r>
              <a:rPr lang="en-US" altLang="zh-CN" sz="1400" dirty="0">
                <a:solidFill>
                  <a:srgbClr val="3A3A3C"/>
                </a:solidFill>
                <a:latin typeface="-apple-system"/>
              </a:rPr>
              <a:t>15 Ra</a:t>
            </a:r>
            <a:r>
              <a:rPr lang="zh-CN" altLang="en-US" sz="1400" dirty="0">
                <a:solidFill>
                  <a:srgbClr val="3A3A3C"/>
                </a:solidFill>
                <a:latin typeface="-apple-system"/>
              </a:rPr>
              <a:t>）出现在地震测线中部的泥火山附近。</a:t>
            </a:r>
            <a:endParaRPr lang="en-US" altLang="zh-CN" sz="1400" dirty="0">
              <a:solidFill>
                <a:srgbClr val="3A3A3C"/>
              </a:solidFill>
              <a:latin typeface="-apple-system"/>
            </a:endParaRPr>
          </a:p>
          <a:p>
            <a:pPr>
              <a:lnSpc>
                <a:spcPct val="150000"/>
              </a:lnSpc>
            </a:pPr>
            <a:r>
              <a:rPr lang="zh-CN" altLang="en-US" sz="1400" dirty="0">
                <a:solidFill>
                  <a:srgbClr val="3A3A3C"/>
                </a:solidFill>
                <a:latin typeface="-apple-system"/>
              </a:rPr>
              <a:t>        地震层析成像支持局部岩浆供给的增强，发现火山口东北部下方的约</a:t>
            </a:r>
            <a:r>
              <a:rPr lang="en-US" altLang="zh-CN" sz="1400" dirty="0">
                <a:solidFill>
                  <a:srgbClr val="3A3A3C"/>
                </a:solidFill>
                <a:latin typeface="-apple-system"/>
              </a:rPr>
              <a:t>5</a:t>
            </a:r>
            <a:r>
              <a:rPr lang="zh-CN" altLang="en-US" sz="1400" dirty="0">
                <a:solidFill>
                  <a:srgbClr val="3A3A3C"/>
                </a:solidFill>
                <a:latin typeface="-apple-system"/>
              </a:rPr>
              <a:t>公里深度处具有最低的</a:t>
            </a:r>
            <a:r>
              <a:rPr lang="en-US" altLang="zh-CN" sz="1400" dirty="0">
                <a:solidFill>
                  <a:srgbClr val="3A3A3C"/>
                </a:solidFill>
                <a:latin typeface="-apple-system"/>
              </a:rPr>
              <a:t>Vs</a:t>
            </a:r>
            <a:r>
              <a:rPr lang="zh-CN" altLang="en-US" sz="1400" dirty="0">
                <a:solidFill>
                  <a:srgbClr val="3A3A3C"/>
                </a:solidFill>
                <a:latin typeface="-apple-system"/>
              </a:rPr>
              <a:t>值，这与地幔上涌的东北向传播一致。</a:t>
            </a:r>
            <a:endParaRPr lang="en-US" altLang="zh-CN" sz="1400" dirty="0">
              <a:solidFill>
                <a:srgbClr val="3A3A3C"/>
              </a:solidFill>
              <a:latin typeface="-apple-system"/>
            </a:endParaRPr>
          </a:p>
          <a:p>
            <a:pPr>
              <a:lnSpc>
                <a:spcPct val="150000"/>
              </a:lnSpc>
            </a:pPr>
            <a:r>
              <a:rPr lang="zh-CN" altLang="en-US" sz="1400" dirty="0">
                <a:solidFill>
                  <a:srgbClr val="3A3A3C"/>
                </a:solidFill>
                <a:latin typeface="-apple-system"/>
              </a:rPr>
              <a:t>         储层顶部估计的总孔隙度（约</a:t>
            </a:r>
            <a:r>
              <a:rPr lang="en-US" altLang="zh-CN" sz="1400" dirty="0">
                <a:solidFill>
                  <a:srgbClr val="3A3A3C"/>
                </a:solidFill>
                <a:latin typeface="-apple-system"/>
              </a:rPr>
              <a:t>14%</a:t>
            </a:r>
            <a:r>
              <a:rPr lang="zh-CN" altLang="en-US" sz="1400" dirty="0">
                <a:solidFill>
                  <a:srgbClr val="3A3A3C"/>
                </a:solidFill>
                <a:latin typeface="-apple-system"/>
              </a:rPr>
              <a:t>）远低于典型的喷发孔隙度，表明火山系统处于休眠状态。类似的水平反射界面可能存在于其他活跃的富含挥发分的大陆岩浆系统中，为了解气泡积累提供线索。</a:t>
            </a:r>
            <a:endParaRPr lang="en-US" altLang="zh-CN" sz="1400" dirty="0">
              <a:solidFill>
                <a:srgbClr val="3A3A3C"/>
              </a:solidFill>
              <a:latin typeface="-apple-system"/>
            </a:endParaRPr>
          </a:p>
          <a:p>
            <a:endParaRPr lang="zh-CN" altLang="en-US" sz="1400" b="0" i="0" dirty="0">
              <a:solidFill>
                <a:srgbClr val="3A3A3C"/>
              </a:solidFill>
              <a:effectLst/>
              <a:latin typeface="-apple-system"/>
            </a:endParaRPr>
          </a:p>
        </p:txBody>
      </p:sp>
      <p:pic>
        <p:nvPicPr>
          <p:cNvPr id="2" name="图片 1">
            <a:extLst>
              <a:ext uri="{FF2B5EF4-FFF2-40B4-BE49-F238E27FC236}">
                <a16:creationId xmlns:a16="http://schemas.microsoft.com/office/drawing/2014/main" id="{7B923A49-9C43-4EFC-B5DC-0A47E7E08263}"/>
              </a:ext>
            </a:extLst>
          </p:cNvPr>
          <p:cNvPicPr>
            <a:picLocks noChangeAspect="1"/>
          </p:cNvPicPr>
          <p:nvPr/>
        </p:nvPicPr>
        <p:blipFill>
          <a:blip r:embed="rId3"/>
          <a:stretch>
            <a:fillRect/>
          </a:stretch>
        </p:blipFill>
        <p:spPr>
          <a:xfrm>
            <a:off x="4117828" y="1801942"/>
            <a:ext cx="4664832" cy="1828800"/>
          </a:xfrm>
          <a:prstGeom prst="rect">
            <a:avLst/>
          </a:prstGeom>
        </p:spPr>
      </p:pic>
    </p:spTree>
    <p:extLst>
      <p:ext uri="{BB962C8B-B14F-4D97-AF65-F5344CB8AC3E}">
        <p14:creationId xmlns:p14="http://schemas.microsoft.com/office/powerpoint/2010/main" val="969840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11</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137920" cy="584775"/>
          </a:xfrm>
          <a:prstGeom prst="rect">
            <a:avLst/>
          </a:prstGeom>
          <a:noFill/>
        </p:spPr>
        <p:txBody>
          <a:bodyPr wrap="square" rtlCol="0">
            <a:spAutoFit/>
          </a:bodyPr>
          <a:lstStyle/>
          <a:p>
            <a:r>
              <a:rPr lang="zh-CN" altLang="en-US" sz="3200" b="1" dirty="0">
                <a:solidFill>
                  <a:schemeClr val="bg1"/>
                </a:solidFill>
                <a:cs typeface="Times New Roman" panose="02020603050405020304" pitchFamily="18" charset="0"/>
              </a:rPr>
              <a:t>总结</a:t>
            </a:r>
          </a:p>
        </p:txBody>
      </p:sp>
      <p:sp>
        <p:nvSpPr>
          <p:cNvPr id="5" name="矩形 4">
            <a:extLst>
              <a:ext uri="{FF2B5EF4-FFF2-40B4-BE49-F238E27FC236}">
                <a16:creationId xmlns:a16="http://schemas.microsoft.com/office/drawing/2014/main" id="{BB958CDD-FD55-47A6-89E6-44181AEF8EEA}"/>
              </a:ext>
            </a:extLst>
          </p:cNvPr>
          <p:cNvSpPr/>
          <p:nvPr/>
        </p:nvSpPr>
        <p:spPr>
          <a:xfrm>
            <a:off x="361340" y="1200150"/>
            <a:ext cx="3809999" cy="3287118"/>
          </a:xfrm>
          <a:prstGeom prst="rect">
            <a:avLst/>
          </a:prstGeom>
        </p:spPr>
        <p:txBody>
          <a:bodyPr wrap="square">
            <a:spAutoFit/>
          </a:bodyPr>
          <a:lstStyle/>
          <a:p>
            <a:pPr>
              <a:lnSpc>
                <a:spcPct val="150000"/>
              </a:lnSpc>
            </a:pPr>
            <a:r>
              <a:rPr lang="zh-CN" altLang="en-US" sz="1400" dirty="0">
                <a:solidFill>
                  <a:srgbClr val="3A3A3C"/>
                </a:solidFill>
                <a:latin typeface="-apple-system"/>
              </a:rPr>
              <a:t>          这篇文章通过新的受控源地震成像技术，揭示了黄石火山口下方约</a:t>
            </a:r>
            <a:r>
              <a:rPr lang="en-US" altLang="zh-CN" sz="1400" dirty="0">
                <a:solidFill>
                  <a:srgbClr val="3A3A3C"/>
                </a:solidFill>
                <a:latin typeface="-apple-system"/>
              </a:rPr>
              <a:t>3.8</a:t>
            </a:r>
            <a:r>
              <a:rPr lang="zh-CN" altLang="en-US" sz="1400" dirty="0">
                <a:solidFill>
                  <a:srgbClr val="3A3A3C"/>
                </a:solidFill>
                <a:latin typeface="-apple-system"/>
              </a:rPr>
              <a:t>公里处的岩浆储层顶部存在一个尖锐的反射盖层，该盖层由超临界流体和岩浆的混合物组成。研究指出，岩浆上升到低压环境会导致挥发物解析和气泡在储层顶部局部积累，但这种过程通常难以观测。文章推断，当前岩浆储层处于稳定状态，气泡通过通道化逃逸进入热液系统，从而避免了储层的不稳定性。这一研究为理解黄石火山系统的稳定性和岩浆挥发物行为提供了新的见解。</a:t>
            </a:r>
            <a:endParaRPr lang="zh-CN" altLang="en-US" sz="1400" b="0" i="0" dirty="0">
              <a:solidFill>
                <a:srgbClr val="3A3A3C"/>
              </a:solidFill>
              <a:effectLst/>
              <a:latin typeface="-apple-system"/>
            </a:endParaRPr>
          </a:p>
        </p:txBody>
      </p:sp>
      <p:pic>
        <p:nvPicPr>
          <p:cNvPr id="2" name="图片 1">
            <a:extLst>
              <a:ext uri="{FF2B5EF4-FFF2-40B4-BE49-F238E27FC236}">
                <a16:creationId xmlns:a16="http://schemas.microsoft.com/office/drawing/2014/main" id="{7B923A49-9C43-4EFC-B5DC-0A47E7E08263}"/>
              </a:ext>
            </a:extLst>
          </p:cNvPr>
          <p:cNvPicPr>
            <a:picLocks noChangeAspect="1"/>
          </p:cNvPicPr>
          <p:nvPr/>
        </p:nvPicPr>
        <p:blipFill>
          <a:blip r:embed="rId3"/>
          <a:stretch>
            <a:fillRect/>
          </a:stretch>
        </p:blipFill>
        <p:spPr>
          <a:xfrm>
            <a:off x="4171339" y="1929309"/>
            <a:ext cx="4664832" cy="1828800"/>
          </a:xfrm>
          <a:prstGeom prst="rect">
            <a:avLst/>
          </a:prstGeom>
        </p:spPr>
      </p:pic>
    </p:spTree>
    <p:extLst>
      <p:ext uri="{BB962C8B-B14F-4D97-AF65-F5344CB8AC3E}">
        <p14:creationId xmlns:p14="http://schemas.microsoft.com/office/powerpoint/2010/main" val="20860603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36871</TotalTime>
  <Words>3592</Words>
  <Application>Microsoft Office PowerPoint</Application>
  <PresentationFormat>全屏显示(16:9)</PresentationFormat>
  <Paragraphs>137</Paragraphs>
  <Slides>11</Slides>
  <Notes>11</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11</vt:i4>
      </vt:variant>
    </vt:vector>
  </HeadingPairs>
  <TitlesOfParts>
    <vt:vector size="18" baseType="lpstr">
      <vt:lpstr>-apple-system</vt:lpstr>
      <vt:lpstr>等线</vt:lpstr>
      <vt:lpstr>宋体</vt:lpstr>
      <vt:lpstr>Arial</vt:lpstr>
      <vt:lpstr>Calibri</vt:lpstr>
      <vt:lpstr>Times New Roman</vt:lpstr>
      <vt:lpstr>Office Theme</vt:lpstr>
      <vt:lpstr>黄石地区岩浆系统顶部具有富含挥发分的尖锐盖层</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Inversion of Surface Wave Dispersions and Receiver Functions with P-wave Data</dc:title>
  <dc:creator>Li, Jiangtao</dc:creator>
  <cp:lastModifiedBy>Chunyuan Zheng</cp:lastModifiedBy>
  <cp:revision>1138</cp:revision>
  <dcterms:created xsi:type="dcterms:W3CDTF">2006-08-16T00:00:00Z</dcterms:created>
  <dcterms:modified xsi:type="dcterms:W3CDTF">2025-05-29T10:37:21Z</dcterms:modified>
</cp:coreProperties>
</file>