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28"/>
  </p:notesMasterIdLst>
  <p:sldIdLst>
    <p:sldId id="256" r:id="rId2"/>
    <p:sldId id="257" r:id="rId3"/>
    <p:sldId id="258" r:id="rId4"/>
    <p:sldId id="309" r:id="rId5"/>
    <p:sldId id="313" r:id="rId6"/>
    <p:sldId id="314" r:id="rId7"/>
    <p:sldId id="318" r:id="rId8"/>
    <p:sldId id="319" r:id="rId9"/>
    <p:sldId id="315" r:id="rId10"/>
    <p:sldId id="320" r:id="rId11"/>
    <p:sldId id="317" r:id="rId12"/>
    <p:sldId id="316" r:id="rId13"/>
    <p:sldId id="311" r:id="rId14"/>
    <p:sldId id="323" r:id="rId15"/>
    <p:sldId id="310" r:id="rId16"/>
    <p:sldId id="322" r:id="rId17"/>
    <p:sldId id="308" r:id="rId18"/>
    <p:sldId id="306" r:id="rId19"/>
    <p:sldId id="325" r:id="rId20"/>
    <p:sldId id="326" r:id="rId21"/>
    <p:sldId id="327" r:id="rId22"/>
    <p:sldId id="328" r:id="rId23"/>
    <p:sldId id="307" r:id="rId24"/>
    <p:sldId id="321" r:id="rId25"/>
    <p:sldId id="324" r:id="rId26"/>
    <p:sldId id="329" r:id="rId27"/>
  </p:sldIdLst>
  <p:sldSz cx="12192000" cy="68580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1pPr>
    <a:lvl2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2pPr>
    <a:lvl3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3pPr>
    <a:lvl4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4pPr>
    <a:lvl5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5pPr>
    <a:lvl6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6pPr>
    <a:lvl7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7pPr>
    <a:lvl8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8pPr>
    <a:lvl9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DD4EA"/>
          </a:solidFill>
        </a:fill>
      </a:tcStyle>
    </a:wholeTbl>
    <a:band2H>
      <a:tcTxStyle/>
      <a:tcStyle>
        <a:tcBdr/>
        <a:fill>
          <a:solidFill>
            <a:srgbClr val="E8EBF5"/>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1"/>
          </a:solidFill>
        </a:fill>
      </a:tcStyle>
    </a:firstRow>
  </a:tblStyle>
  <a:tblStyle styleId="{C7B018BB-80A7-4F77-B60F-C8B233D01FF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E0E0E0"/>
          </a:solidFill>
        </a:fill>
      </a:tcStyle>
    </a:wholeTbl>
    <a:band2H>
      <a:tcTxStyle/>
      <a:tcStyle>
        <a:tcBdr/>
        <a:fill>
          <a:solidFill>
            <a:srgbClr val="F0F0F0"/>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3"/>
          </a:solidFill>
        </a:fill>
      </a:tcStyle>
    </a:firstRow>
  </a:tblStyle>
  <a:tblStyle styleId="{EEE7283C-3CF3-47DC-8721-378D4A62B228}"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D4E2CE"/>
          </a:solidFill>
        </a:fill>
      </a:tcStyle>
    </a:wholeTbl>
    <a:band2H>
      <a:tcTxStyle/>
      <a:tcStyle>
        <a:tcBdr/>
        <a:fill>
          <a:solidFill>
            <a:srgbClr val="EBF1E8"/>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chemeClr val="accent6"/>
          </a:solidFill>
        </a:fill>
      </a:tcStyle>
    </a:firstRow>
  </a:tblStyle>
  <a:tblStyle styleId="{CF821DB8-F4EB-4A41-A1BA-3FCAFE7338EE}" styleName="">
    <a:tblBg/>
    <a:wholeTbl>
      <a:tcTxStyle b="off" i="off">
        <a:fontRef idx="major">
          <a:srgbClr val="000000"/>
        </a:fontRef>
        <a:srgbClr val="000000"/>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6E6E6"/>
          </a:solidFill>
        </a:fill>
      </a:tcStyle>
    </a:wholeTbl>
    <a:band2H>
      <a:tcTxStyle/>
      <a:tcStyle>
        <a:tcBdr/>
        <a:fill>
          <a:solidFill>
            <a:srgbClr val="FFFFFF"/>
          </a:solidFill>
        </a:fill>
      </a:tcStyle>
    </a:band2H>
    <a:firstCol>
      <a:tcTxStyle b="on" i="off">
        <a:fontRef idx="major">
          <a:srgbClr val="FFFFFF"/>
        </a:fontRef>
        <a:srgbClr val="FFFFFF"/>
      </a:tcTxStyle>
      <a:tcStyle>
        <a:tcBdr>
          <a:left>
            <a:ln w="12700" cap="flat">
              <a:noFill/>
              <a:miter lim="400000"/>
            </a:ln>
          </a:left>
          <a:right>
            <a:ln w="12700" cap="flat">
              <a:noFill/>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chemeClr val="accent1"/>
          </a:solidFill>
        </a:fill>
      </a:tcStyle>
    </a:firstCol>
    <a:lastRow>
      <a:tcTxStyle b="on" i="off">
        <a:fontRef idx="major">
          <a:srgbClr val="000000"/>
        </a:fontRef>
        <a:srgbClr val="000000"/>
      </a:tcTxStyle>
      <a:tcStyle>
        <a:tcBdr>
          <a:left>
            <a:ln w="12700" cap="flat">
              <a:noFill/>
              <a:miter lim="400000"/>
            </a:ln>
          </a:left>
          <a:right>
            <a:ln w="12700" cap="flat">
              <a:noFill/>
              <a:miter lim="400000"/>
            </a:ln>
          </a:right>
          <a:top>
            <a:ln w="508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rgbClr val="FFFFFF"/>
          </a:solidFill>
        </a:fill>
      </a:tcStyle>
    </a:lastRow>
    <a:firstRow>
      <a:tcTxStyle b="on" i="off">
        <a:fontRef idx="major">
          <a:srgbClr val="FFFFFF"/>
        </a:fontRef>
        <a:srgbClr val="FFFFFF"/>
      </a:tcTxStyle>
      <a:tcStyle>
        <a:tcBdr>
          <a:left>
            <a:ln w="12700" cap="flat">
              <a:noFill/>
              <a:miter lim="400000"/>
            </a:ln>
          </a:left>
          <a:right>
            <a:ln w="12700" cap="flat">
              <a:noFill/>
              <a:miter lim="400000"/>
            </a:ln>
          </a:right>
          <a:top>
            <a:ln w="25400" cap="flat">
              <a:solidFill>
                <a:srgbClr val="000000"/>
              </a:solidFill>
              <a:prstDash val="solid"/>
              <a:round/>
            </a:ln>
          </a:top>
          <a:bottom>
            <a:ln w="25400" cap="flat">
              <a:solidFill>
                <a:srgbClr val="000000"/>
              </a:solidFill>
              <a:prstDash val="solid"/>
              <a:round/>
            </a:ln>
          </a:bottom>
          <a:insideH>
            <a:ln w="12700" cap="flat">
              <a:noFill/>
              <a:miter lim="400000"/>
            </a:ln>
          </a:insideH>
          <a:insideV>
            <a:ln w="12700" cap="flat">
              <a:noFill/>
              <a:miter lim="400000"/>
            </a:ln>
          </a:insideV>
        </a:tcBdr>
        <a:fill>
          <a:solidFill>
            <a:schemeClr val="accent1"/>
          </a:solidFill>
        </a:fill>
      </a:tcStyle>
    </a:firstRow>
  </a:tblStyle>
  <a:tblStyle styleId="{33BA23B1-9221-436E-865A-0063620EA4FD}" styleName="">
    <a:tblBg/>
    <a:wholeTbl>
      <a:tcTxStyle b="off" i="off">
        <a:fontRef idx="major">
          <a:srgbClr val="000000"/>
        </a:fontRef>
        <a:srgbClr val="000000"/>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CACACA"/>
          </a:solidFill>
        </a:fill>
      </a:tcStyle>
    </a:wholeTbl>
    <a:band2H>
      <a:tcTxStyle/>
      <a:tcStyle>
        <a:tcBdr/>
        <a:fill>
          <a:solidFill>
            <a:srgbClr val="E6E6E6"/>
          </a:solidFill>
        </a:fill>
      </a:tcStyle>
    </a:band2H>
    <a:firstCol>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Col>
    <a:la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38100" cap="flat">
              <a:solidFill>
                <a:srgbClr val="FFFFFF"/>
              </a:solidFill>
              <a:prstDash val="solid"/>
              <a:round/>
            </a:ln>
          </a:top>
          <a:bottom>
            <a:ln w="127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lastRow>
    <a:firstRow>
      <a:tcTxStyle b="on" i="off">
        <a:fontRef idx="major">
          <a:srgbClr val="FFFFFF"/>
        </a:fontRef>
        <a:srgbClr val="FFFFFF"/>
      </a:tcTxStyle>
      <a:tcStyle>
        <a:tcBdr>
          <a:left>
            <a:ln w="12700" cap="flat">
              <a:solidFill>
                <a:srgbClr val="FFFFFF"/>
              </a:solidFill>
              <a:prstDash val="solid"/>
              <a:round/>
            </a:ln>
          </a:left>
          <a:right>
            <a:ln w="12700" cap="flat">
              <a:solidFill>
                <a:srgbClr val="FFFFFF"/>
              </a:solidFill>
              <a:prstDash val="solid"/>
              <a:round/>
            </a:ln>
          </a:right>
          <a:top>
            <a:ln w="12700" cap="flat">
              <a:solidFill>
                <a:srgbClr val="FFFFFF"/>
              </a:solidFill>
              <a:prstDash val="solid"/>
              <a:round/>
            </a:ln>
          </a:top>
          <a:bottom>
            <a:ln w="38100" cap="flat">
              <a:solidFill>
                <a:srgbClr val="FFFFFF"/>
              </a:solidFill>
              <a:prstDash val="solid"/>
              <a:round/>
            </a:ln>
          </a:bottom>
          <a:insideH>
            <a:ln w="12700" cap="flat">
              <a:solidFill>
                <a:srgbClr val="FFFFFF"/>
              </a:solidFill>
              <a:prstDash val="solid"/>
              <a:round/>
            </a:ln>
          </a:insideH>
          <a:insideV>
            <a:ln w="12700" cap="flat">
              <a:solidFill>
                <a:srgbClr val="FFFFFF"/>
              </a:solidFill>
              <a:prstDash val="solid"/>
              <a:round/>
            </a:ln>
          </a:insideV>
        </a:tcBdr>
        <a:fill>
          <a:solidFill>
            <a:srgbClr val="000000"/>
          </a:solidFill>
        </a:fill>
      </a:tcStyle>
    </a:firstRow>
  </a:tblStyle>
  <a:tblStyle styleId="{2708684C-4D16-4618-839F-0558EEFCDFE6}" styleName="">
    <a:tblBg/>
    <a:wholeTbl>
      <a:tcTxStyle b="off"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wholeTbl>
    <a:band2H>
      <a:tcTxStyle/>
      <a:tcStyle>
        <a:tcBdr/>
        <a:fill>
          <a:solidFill>
            <a:srgbClr val="FFFFFF"/>
          </a:solidFill>
        </a:fill>
      </a:tcStyle>
    </a:band2H>
    <a:firstCol>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solidFill>
            <a:srgbClr val="000000">
              <a:alpha val="20000"/>
            </a:srgbClr>
          </a:solidFill>
        </a:fill>
      </a:tcStyle>
    </a:firstCol>
    <a:la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50800" cap="flat">
              <a:solidFill>
                <a:srgbClr val="000000"/>
              </a:solidFill>
              <a:prstDash val="solid"/>
              <a:round/>
            </a:ln>
          </a:top>
          <a:bottom>
            <a:ln w="127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lastRow>
    <a:firstRow>
      <a:tcTxStyle b="on" i="off">
        <a:fontRef idx="major">
          <a:srgbClr val="000000"/>
        </a:fontRef>
        <a:srgbClr val="000000"/>
      </a:tcTxStyle>
      <a:tcStyle>
        <a:tcBdr>
          <a:left>
            <a:ln w="12700" cap="flat">
              <a:solidFill>
                <a:srgbClr val="000000"/>
              </a:solidFill>
              <a:prstDash val="solid"/>
              <a:round/>
            </a:ln>
          </a:left>
          <a:right>
            <a:ln w="12700" cap="flat">
              <a:solidFill>
                <a:srgbClr val="000000"/>
              </a:solidFill>
              <a:prstDash val="solid"/>
              <a:round/>
            </a:ln>
          </a:right>
          <a:top>
            <a:ln w="12700" cap="flat">
              <a:solidFill>
                <a:srgbClr val="000000"/>
              </a:solidFill>
              <a:prstDash val="solid"/>
              <a:round/>
            </a:ln>
          </a:top>
          <a:bottom>
            <a:ln w="25400" cap="flat">
              <a:solidFill>
                <a:srgbClr val="000000"/>
              </a:solidFill>
              <a:prstDash val="solid"/>
              <a:round/>
            </a:ln>
          </a:bottom>
          <a:insideH>
            <a:ln w="12700" cap="flat">
              <a:solidFill>
                <a:srgbClr val="000000"/>
              </a:solidFill>
              <a:prstDash val="solid"/>
              <a:round/>
            </a:ln>
          </a:insideH>
          <a:insideV>
            <a:ln w="12700" cap="flat">
              <a:solidFill>
                <a:srgbClr val="000000"/>
              </a:solidFill>
              <a:prstDash val="solid"/>
              <a:round/>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999" autoAdjust="0"/>
    <p:restoredTop sz="86906" autoAdjust="0"/>
  </p:normalViewPr>
  <p:slideViewPr>
    <p:cSldViewPr snapToGrid="0" snapToObjects="1">
      <p:cViewPr varScale="1">
        <p:scale>
          <a:sx n="61" d="100"/>
          <a:sy n="61" d="100"/>
        </p:scale>
        <p:origin x="540" y="36"/>
      </p:cViewPr>
      <p:guideLst>
        <p:guide orient="horz" pos="2160"/>
        <p:guide pos="384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09" name="Shape 109"/>
          <p:cNvSpPr>
            <a:spLocks noGrp="1" noRot="1" noChangeAspect="1"/>
          </p:cNvSpPr>
          <p:nvPr>
            <p:ph type="sldImg"/>
          </p:nvPr>
        </p:nvSpPr>
        <p:spPr>
          <a:xfrm>
            <a:off x="1143000" y="685800"/>
            <a:ext cx="4572000" cy="3429000"/>
          </a:xfrm>
          <a:prstGeom prst="rect">
            <a:avLst/>
          </a:prstGeom>
        </p:spPr>
        <p:txBody>
          <a:bodyPr/>
          <a:lstStyle/>
          <a:p>
            <a:endParaRPr/>
          </a:p>
        </p:txBody>
      </p:sp>
      <p:sp>
        <p:nvSpPr>
          <p:cNvPr id="110" name="Shape 110"/>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587541744"/>
      </p:ext>
    </p:extLst>
  </p:cSld>
  <p:clrMap bg1="lt1" tx1="dk1" bg2="lt2" tx2="dk2" accent1="accent1" accent2="accent2" accent3="accent3" accent4="accent4" accent5="accent5" accent6="accent6" hlink="hlink" folHlink="folHlink"/>
  <p:notesStyle>
    <a:lvl1pPr latinLnBrk="0">
      <a:defRPr sz="1200">
        <a:latin typeface="+mj-lt"/>
        <a:ea typeface="+mj-ea"/>
        <a:cs typeface="+mj-cs"/>
        <a:sym typeface="等线"/>
      </a:defRPr>
    </a:lvl1pPr>
    <a:lvl2pPr indent="228600" latinLnBrk="0">
      <a:defRPr sz="1200">
        <a:latin typeface="+mj-lt"/>
        <a:ea typeface="+mj-ea"/>
        <a:cs typeface="+mj-cs"/>
        <a:sym typeface="等线"/>
      </a:defRPr>
    </a:lvl2pPr>
    <a:lvl3pPr indent="457200" latinLnBrk="0">
      <a:defRPr sz="1200">
        <a:latin typeface="+mj-lt"/>
        <a:ea typeface="+mj-ea"/>
        <a:cs typeface="+mj-cs"/>
        <a:sym typeface="等线"/>
      </a:defRPr>
    </a:lvl3pPr>
    <a:lvl4pPr indent="685800" latinLnBrk="0">
      <a:defRPr sz="1200">
        <a:latin typeface="+mj-lt"/>
        <a:ea typeface="+mj-ea"/>
        <a:cs typeface="+mj-cs"/>
        <a:sym typeface="等线"/>
      </a:defRPr>
    </a:lvl4pPr>
    <a:lvl5pPr indent="914400" latinLnBrk="0">
      <a:defRPr sz="1200">
        <a:latin typeface="+mj-lt"/>
        <a:ea typeface="+mj-ea"/>
        <a:cs typeface="+mj-cs"/>
        <a:sym typeface="等线"/>
      </a:defRPr>
    </a:lvl5pPr>
    <a:lvl6pPr indent="1143000" latinLnBrk="0">
      <a:defRPr sz="1200">
        <a:latin typeface="+mj-lt"/>
        <a:ea typeface="+mj-ea"/>
        <a:cs typeface="+mj-cs"/>
        <a:sym typeface="等线"/>
      </a:defRPr>
    </a:lvl6pPr>
    <a:lvl7pPr indent="1371600" latinLnBrk="0">
      <a:defRPr sz="1200">
        <a:latin typeface="+mj-lt"/>
        <a:ea typeface="+mj-ea"/>
        <a:cs typeface="+mj-cs"/>
        <a:sym typeface="等线"/>
      </a:defRPr>
    </a:lvl7pPr>
    <a:lvl8pPr indent="1600200" latinLnBrk="0">
      <a:defRPr sz="1200">
        <a:latin typeface="+mj-lt"/>
        <a:ea typeface="+mj-ea"/>
        <a:cs typeface="+mj-cs"/>
        <a:sym typeface="等线"/>
      </a:defRPr>
    </a:lvl8pPr>
    <a:lvl9pPr indent="1828800" latinLnBrk="0">
      <a:defRPr sz="1200">
        <a:latin typeface="+mj-lt"/>
        <a:ea typeface="+mj-ea"/>
        <a:cs typeface="+mj-cs"/>
        <a:sym typeface="等线"/>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dirty="0"/>
          </a:p>
        </p:txBody>
      </p:sp>
    </p:spTree>
    <p:extLst>
      <p:ext uri="{BB962C8B-B14F-4D97-AF65-F5344CB8AC3E}">
        <p14:creationId xmlns:p14="http://schemas.microsoft.com/office/powerpoint/2010/main" val="367506462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标题幻灯片">
    <p:spTree>
      <p:nvGrpSpPr>
        <p:cNvPr id="1" name=""/>
        <p:cNvGrpSpPr/>
        <p:nvPr/>
      </p:nvGrpSpPr>
      <p:grpSpPr>
        <a:xfrm>
          <a:off x="0" y="0"/>
          <a:ext cx="0" cy="0"/>
          <a:chOff x="0" y="0"/>
          <a:chExt cx="0" cy="0"/>
        </a:xfrm>
      </p:grpSpPr>
      <p:sp>
        <p:nvSpPr>
          <p:cNvPr id="11" name="Shape 11"/>
          <p:cNvSpPr>
            <a:spLocks noGrp="1"/>
          </p:cNvSpPr>
          <p:nvPr>
            <p:ph type="title"/>
          </p:nvPr>
        </p:nvSpPr>
        <p:spPr>
          <a:xfrm>
            <a:off x="1524000" y="1122362"/>
            <a:ext cx="9144000" cy="2387601"/>
          </a:xfrm>
          <a:prstGeom prst="rect">
            <a:avLst/>
          </a:prstGeom>
        </p:spPr>
        <p:txBody>
          <a:bodyPr anchor="b"/>
          <a:lstStyle>
            <a:lvl1pPr algn="ctr">
              <a:defRPr sz="6000"/>
            </a:lvl1pPr>
          </a:lstStyle>
          <a:p>
            <a:r>
              <a:t>标题文本</a:t>
            </a:r>
          </a:p>
        </p:txBody>
      </p:sp>
      <p:sp>
        <p:nvSpPr>
          <p:cNvPr id="12" name="Shape 12"/>
          <p:cNvSpPr>
            <a:spLocks noGrp="1"/>
          </p:cNvSpPr>
          <p:nvPr>
            <p:ph type="body" sz="quarter" idx="1"/>
          </p:nvPr>
        </p:nvSpPr>
        <p:spPr>
          <a:xfrm>
            <a:off x="1524000" y="3602037"/>
            <a:ext cx="9144000" cy="1655764"/>
          </a:xfrm>
          <a:prstGeom prst="rect">
            <a:avLst/>
          </a:prstGeom>
        </p:spPr>
        <p:txBody>
          <a:bodyPr/>
          <a:lstStyle>
            <a:lvl1pPr marL="0" indent="0" algn="ctr">
              <a:buSzTx/>
              <a:buFontTx/>
              <a:buNone/>
              <a:defRPr sz="2400"/>
            </a:lvl1pPr>
            <a:lvl2pPr marL="0" indent="0" algn="ctr">
              <a:buSzTx/>
              <a:buFontTx/>
              <a:buNone/>
              <a:defRPr sz="2400"/>
            </a:lvl2pPr>
            <a:lvl3pPr marL="0" indent="0" algn="ctr">
              <a:buSzTx/>
              <a:buFontTx/>
              <a:buNone/>
              <a:defRPr sz="2400"/>
            </a:lvl3pPr>
            <a:lvl4pPr marL="0" indent="0" algn="ctr">
              <a:buSzTx/>
              <a:buFontTx/>
              <a:buNone/>
              <a:defRPr sz="2400"/>
            </a:lvl4pPr>
            <a:lvl5pPr marL="0" indent="0" algn="ctr">
              <a:buSzTx/>
              <a:buFontTx/>
              <a:buNone/>
              <a:defRPr sz="2400"/>
            </a:lvl5pPr>
          </a:lstStyle>
          <a:p>
            <a:r>
              <a:t>正文级别 1</a:t>
            </a:r>
          </a:p>
          <a:p>
            <a:pPr lvl="1"/>
            <a:r>
              <a:t>正文级别 2</a:t>
            </a:r>
          </a:p>
          <a:p>
            <a:pPr lvl="2"/>
            <a:r>
              <a:t>正文级别 3</a:t>
            </a:r>
          </a:p>
          <a:p>
            <a:pPr lvl="3"/>
            <a:r>
              <a:t>正文级别 4</a:t>
            </a:r>
          </a:p>
          <a:p>
            <a:pPr lvl="4"/>
            <a:r>
              <a:t>正文级别 5</a:t>
            </a:r>
          </a:p>
        </p:txBody>
      </p:sp>
      <p:sp>
        <p:nvSpPr>
          <p:cNvPr id="13" name="Shape 1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2.xml><?xml version="1.0" encoding="utf-8"?>
<p:sldLayout xmlns:a="http://schemas.openxmlformats.org/drawingml/2006/main" xmlns:r="http://schemas.openxmlformats.org/officeDocument/2006/relationships" xmlns:p="http://schemas.openxmlformats.org/presentationml/2006/main" type="tx">
  <p:cSld name="节标题">
    <p:spTree>
      <p:nvGrpSpPr>
        <p:cNvPr id="1" name=""/>
        <p:cNvGrpSpPr/>
        <p:nvPr/>
      </p:nvGrpSpPr>
      <p:grpSpPr>
        <a:xfrm>
          <a:off x="0" y="0"/>
          <a:ext cx="0" cy="0"/>
          <a:chOff x="0" y="0"/>
          <a:chExt cx="0" cy="0"/>
        </a:xfrm>
      </p:grpSpPr>
      <p:sp>
        <p:nvSpPr>
          <p:cNvPr id="29" name="Shape 29"/>
          <p:cNvSpPr>
            <a:spLocks noGrp="1"/>
          </p:cNvSpPr>
          <p:nvPr>
            <p:ph type="title"/>
          </p:nvPr>
        </p:nvSpPr>
        <p:spPr>
          <a:xfrm>
            <a:off x="831850" y="1709738"/>
            <a:ext cx="10515600" cy="2852737"/>
          </a:xfrm>
          <a:prstGeom prst="rect">
            <a:avLst/>
          </a:prstGeom>
        </p:spPr>
        <p:txBody>
          <a:bodyPr anchor="b"/>
          <a:lstStyle>
            <a:lvl1pPr>
              <a:defRPr sz="6000"/>
            </a:lvl1pPr>
          </a:lstStyle>
          <a:p>
            <a:r>
              <a:t>标题文本</a:t>
            </a:r>
          </a:p>
        </p:txBody>
      </p:sp>
      <p:sp>
        <p:nvSpPr>
          <p:cNvPr id="30" name="Shape 30"/>
          <p:cNvSpPr>
            <a:spLocks noGrp="1"/>
          </p:cNvSpPr>
          <p:nvPr>
            <p:ph type="body" sz="quarter" idx="1"/>
          </p:nvPr>
        </p:nvSpPr>
        <p:spPr>
          <a:xfrm>
            <a:off x="831850" y="4589462"/>
            <a:ext cx="10515600" cy="1500189"/>
          </a:xfrm>
          <a:prstGeom prst="rect">
            <a:avLst/>
          </a:prstGeom>
        </p:spPr>
        <p:txBody>
          <a:bodyPr/>
          <a:lstStyle>
            <a:lvl1pPr marL="0" indent="0">
              <a:buSzTx/>
              <a:buFontTx/>
              <a:buNone/>
              <a:defRPr sz="2400">
                <a:solidFill>
                  <a:srgbClr val="888888"/>
                </a:solidFill>
              </a:defRPr>
            </a:lvl1pPr>
            <a:lvl2pPr marL="0" indent="0">
              <a:buSzTx/>
              <a:buFontTx/>
              <a:buNone/>
              <a:defRPr sz="2400">
                <a:solidFill>
                  <a:srgbClr val="888888"/>
                </a:solidFill>
              </a:defRPr>
            </a:lvl2pPr>
            <a:lvl3pPr marL="0" indent="0">
              <a:buSzTx/>
              <a:buFontTx/>
              <a:buNone/>
              <a:defRPr sz="2400">
                <a:solidFill>
                  <a:srgbClr val="888888"/>
                </a:solidFill>
              </a:defRPr>
            </a:lvl3pPr>
            <a:lvl4pPr marL="0" indent="0">
              <a:buSzTx/>
              <a:buFontTx/>
              <a:buNone/>
              <a:defRPr sz="2400">
                <a:solidFill>
                  <a:srgbClr val="888888"/>
                </a:solidFill>
              </a:defRPr>
            </a:lvl4pPr>
            <a:lvl5pPr marL="0" indent="0">
              <a:buSzTx/>
              <a:buFontTx/>
              <a:buNone/>
              <a:defRPr sz="2400">
                <a:solidFill>
                  <a:srgbClr val="888888"/>
                </a:solidFill>
              </a:defRPr>
            </a:lvl5pPr>
          </a:lstStyle>
          <a:p>
            <a:r>
              <a:t>正文级别 1</a:t>
            </a:r>
          </a:p>
          <a:p>
            <a:pPr lvl="1"/>
            <a:r>
              <a:t>正文级别 2</a:t>
            </a:r>
          </a:p>
          <a:p>
            <a:pPr lvl="2"/>
            <a:r>
              <a:t>正文级别 3</a:t>
            </a:r>
          </a:p>
          <a:p>
            <a:pPr lvl="3"/>
            <a:r>
              <a:t>正文级别 4</a:t>
            </a:r>
          </a:p>
          <a:p>
            <a:pPr lvl="4"/>
            <a:r>
              <a:t>正文级别 5</a:t>
            </a:r>
          </a:p>
        </p:txBody>
      </p:sp>
      <p:sp>
        <p:nvSpPr>
          <p:cNvPr id="31" name="Shape 3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3.xml><?xml version="1.0" encoding="utf-8"?>
<p:sldLayout xmlns:a="http://schemas.openxmlformats.org/drawingml/2006/main" xmlns:r="http://schemas.openxmlformats.org/officeDocument/2006/relationships" xmlns:p="http://schemas.openxmlformats.org/presentationml/2006/main" type="tx">
  <p:cSld name="两项内容">
    <p:spTree>
      <p:nvGrpSpPr>
        <p:cNvPr id="1" name=""/>
        <p:cNvGrpSpPr/>
        <p:nvPr/>
      </p:nvGrpSpPr>
      <p:grpSpPr>
        <a:xfrm>
          <a:off x="0" y="0"/>
          <a:ext cx="0" cy="0"/>
          <a:chOff x="0" y="0"/>
          <a:chExt cx="0" cy="0"/>
        </a:xfrm>
      </p:grpSpPr>
      <p:sp>
        <p:nvSpPr>
          <p:cNvPr id="38" name="Shape 38"/>
          <p:cNvSpPr>
            <a:spLocks noGrp="1"/>
          </p:cNvSpPr>
          <p:nvPr>
            <p:ph type="title"/>
          </p:nvPr>
        </p:nvSpPr>
        <p:spPr>
          <a:prstGeom prst="rect">
            <a:avLst/>
          </a:prstGeom>
        </p:spPr>
        <p:txBody>
          <a:bodyPr/>
          <a:lstStyle/>
          <a:p>
            <a:r>
              <a:t>标题文本</a:t>
            </a:r>
          </a:p>
        </p:txBody>
      </p:sp>
      <p:sp>
        <p:nvSpPr>
          <p:cNvPr id="39" name="Shape 39"/>
          <p:cNvSpPr>
            <a:spLocks noGrp="1"/>
          </p:cNvSpPr>
          <p:nvPr>
            <p:ph type="body" sz="half" idx="1"/>
          </p:nvPr>
        </p:nvSpPr>
        <p:spPr>
          <a:xfrm>
            <a:off x="838200" y="1825625"/>
            <a:ext cx="5181600" cy="4351338"/>
          </a:xfrm>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40" name="Shape 4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4.xml><?xml version="1.0" encoding="utf-8"?>
<p:sldLayout xmlns:a="http://schemas.openxmlformats.org/drawingml/2006/main" xmlns:r="http://schemas.openxmlformats.org/officeDocument/2006/relationships" xmlns:p="http://schemas.openxmlformats.org/presentationml/2006/main" type="tx">
  <p:cSld name="比较">
    <p:spTree>
      <p:nvGrpSpPr>
        <p:cNvPr id="1" name=""/>
        <p:cNvGrpSpPr/>
        <p:nvPr/>
      </p:nvGrpSpPr>
      <p:grpSpPr>
        <a:xfrm>
          <a:off x="0" y="0"/>
          <a:ext cx="0" cy="0"/>
          <a:chOff x="0" y="0"/>
          <a:chExt cx="0" cy="0"/>
        </a:xfrm>
      </p:grpSpPr>
      <p:sp>
        <p:nvSpPr>
          <p:cNvPr id="47" name="Shape 47"/>
          <p:cNvSpPr>
            <a:spLocks noGrp="1"/>
          </p:cNvSpPr>
          <p:nvPr>
            <p:ph type="title"/>
          </p:nvPr>
        </p:nvSpPr>
        <p:spPr>
          <a:xfrm>
            <a:off x="839787" y="365125"/>
            <a:ext cx="10515601" cy="1325563"/>
          </a:xfrm>
          <a:prstGeom prst="rect">
            <a:avLst/>
          </a:prstGeom>
        </p:spPr>
        <p:txBody>
          <a:bodyPr/>
          <a:lstStyle/>
          <a:p>
            <a:r>
              <a:t>标题文本</a:t>
            </a:r>
          </a:p>
        </p:txBody>
      </p:sp>
      <p:sp>
        <p:nvSpPr>
          <p:cNvPr id="48" name="Shape 48"/>
          <p:cNvSpPr>
            <a:spLocks noGrp="1"/>
          </p:cNvSpPr>
          <p:nvPr>
            <p:ph type="body" sz="quarter" idx="1"/>
          </p:nvPr>
        </p:nvSpPr>
        <p:spPr>
          <a:xfrm>
            <a:off x="839787" y="1681163"/>
            <a:ext cx="5157790" cy="823914"/>
          </a:xfrm>
          <a:prstGeom prst="rect">
            <a:avLst/>
          </a:prstGeom>
        </p:spPr>
        <p:txBody>
          <a:bodyPr anchor="b"/>
          <a:lstStyle>
            <a:lvl1pPr marL="0" indent="0">
              <a:buSzTx/>
              <a:buFontTx/>
              <a:buNone/>
              <a:defRPr sz="2400" b="1"/>
            </a:lvl1pPr>
            <a:lvl2pPr marL="0" indent="0">
              <a:buSzTx/>
              <a:buFontTx/>
              <a:buNone/>
              <a:defRPr sz="2400" b="1"/>
            </a:lvl2pPr>
            <a:lvl3pPr marL="0" indent="0">
              <a:buSzTx/>
              <a:buFontTx/>
              <a:buNone/>
              <a:defRPr sz="2400" b="1"/>
            </a:lvl3pPr>
            <a:lvl4pPr marL="0" indent="0">
              <a:buSzTx/>
              <a:buFontTx/>
              <a:buNone/>
              <a:defRPr sz="2400" b="1"/>
            </a:lvl4pPr>
            <a:lvl5pPr marL="0" indent="0">
              <a:buSzTx/>
              <a:buFontTx/>
              <a:buNone/>
              <a:defRPr sz="2400" b="1"/>
            </a:lvl5pPr>
          </a:lstStyle>
          <a:p>
            <a:r>
              <a:t>正文级别 1</a:t>
            </a:r>
          </a:p>
          <a:p>
            <a:pPr lvl="1"/>
            <a:r>
              <a:t>正文级别 2</a:t>
            </a:r>
          </a:p>
          <a:p>
            <a:pPr lvl="2"/>
            <a:r>
              <a:t>正文级别 3</a:t>
            </a:r>
          </a:p>
          <a:p>
            <a:pPr lvl="3"/>
            <a:r>
              <a:t>正文级别 4</a:t>
            </a:r>
          </a:p>
          <a:p>
            <a:pPr lvl="4"/>
            <a:r>
              <a:t>正文级别 5</a:t>
            </a:r>
          </a:p>
        </p:txBody>
      </p:sp>
      <p:sp>
        <p:nvSpPr>
          <p:cNvPr id="49" name="Shape 49"/>
          <p:cNvSpPr>
            <a:spLocks noGrp="1"/>
          </p:cNvSpPr>
          <p:nvPr>
            <p:ph type="body" sz="quarter" idx="13"/>
          </p:nvPr>
        </p:nvSpPr>
        <p:spPr>
          <a:xfrm>
            <a:off x="6172200" y="1681163"/>
            <a:ext cx="5183188" cy="823914"/>
          </a:xfrm>
          <a:prstGeom prst="rect">
            <a:avLst/>
          </a:prstGeom>
        </p:spPr>
        <p:txBody>
          <a:bodyPr anchor="b"/>
          <a:lstStyle/>
          <a:p>
            <a:endParaRPr/>
          </a:p>
        </p:txBody>
      </p:sp>
      <p:sp>
        <p:nvSpPr>
          <p:cNvPr id="50" name="Shape 50"/>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仅标题">
    <p:spTree>
      <p:nvGrpSpPr>
        <p:cNvPr id="1" name=""/>
        <p:cNvGrpSpPr/>
        <p:nvPr/>
      </p:nvGrpSpPr>
      <p:grpSpPr>
        <a:xfrm>
          <a:off x="0" y="0"/>
          <a:ext cx="0" cy="0"/>
          <a:chOff x="0" y="0"/>
          <a:chExt cx="0" cy="0"/>
        </a:xfrm>
      </p:grpSpPr>
      <p:sp>
        <p:nvSpPr>
          <p:cNvPr id="57" name="Shape 57"/>
          <p:cNvSpPr>
            <a:spLocks noGrp="1"/>
          </p:cNvSpPr>
          <p:nvPr>
            <p:ph type="title"/>
          </p:nvPr>
        </p:nvSpPr>
        <p:spPr>
          <a:prstGeom prst="rect">
            <a:avLst/>
          </a:prstGeom>
        </p:spPr>
        <p:txBody>
          <a:bodyPr/>
          <a:lstStyle/>
          <a:p>
            <a:r>
              <a:t>标题文本</a:t>
            </a:r>
          </a:p>
        </p:txBody>
      </p:sp>
      <p:sp>
        <p:nvSpPr>
          <p:cNvPr id="58" name="Shape 5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空白">
    <p:spTree>
      <p:nvGrpSpPr>
        <p:cNvPr id="1" name=""/>
        <p:cNvGrpSpPr/>
        <p:nvPr/>
      </p:nvGrpSpPr>
      <p:grpSpPr>
        <a:xfrm>
          <a:off x="0" y="0"/>
          <a:ext cx="0" cy="0"/>
          <a:chOff x="0" y="0"/>
          <a:chExt cx="0" cy="0"/>
        </a:xfrm>
      </p:grpSpPr>
      <p:sp>
        <p:nvSpPr>
          <p:cNvPr id="65" name="Shape 6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7.xml><?xml version="1.0" encoding="utf-8"?>
<p:sldLayout xmlns:a="http://schemas.openxmlformats.org/drawingml/2006/main" xmlns:r="http://schemas.openxmlformats.org/officeDocument/2006/relationships" xmlns:p="http://schemas.openxmlformats.org/presentationml/2006/main" type="tx">
  <p:cSld name="内容与标题">
    <p:spTree>
      <p:nvGrpSpPr>
        <p:cNvPr id="1" name=""/>
        <p:cNvGrpSpPr/>
        <p:nvPr/>
      </p:nvGrpSpPr>
      <p:grpSpPr>
        <a:xfrm>
          <a:off x="0" y="0"/>
          <a:ext cx="0" cy="0"/>
          <a:chOff x="0" y="0"/>
          <a:chExt cx="0" cy="0"/>
        </a:xfrm>
      </p:grpSpPr>
      <p:sp>
        <p:nvSpPr>
          <p:cNvPr id="72" name="Shape 72"/>
          <p:cNvSpPr>
            <a:spLocks noGrp="1"/>
          </p:cNvSpPr>
          <p:nvPr>
            <p:ph type="title"/>
          </p:nvPr>
        </p:nvSpPr>
        <p:spPr>
          <a:xfrm>
            <a:off x="839787" y="457200"/>
            <a:ext cx="3932240" cy="1600200"/>
          </a:xfrm>
          <a:prstGeom prst="rect">
            <a:avLst/>
          </a:prstGeom>
        </p:spPr>
        <p:txBody>
          <a:bodyPr anchor="b"/>
          <a:lstStyle>
            <a:lvl1pPr>
              <a:defRPr sz="3200"/>
            </a:lvl1pPr>
          </a:lstStyle>
          <a:p>
            <a:r>
              <a:t>标题文本</a:t>
            </a:r>
          </a:p>
        </p:txBody>
      </p:sp>
      <p:sp>
        <p:nvSpPr>
          <p:cNvPr id="73" name="Shape 73"/>
          <p:cNvSpPr>
            <a:spLocks noGrp="1"/>
          </p:cNvSpPr>
          <p:nvPr>
            <p:ph type="body" sz="half" idx="1"/>
          </p:nvPr>
        </p:nvSpPr>
        <p:spPr>
          <a:xfrm>
            <a:off x="5183187" y="987425"/>
            <a:ext cx="6172202" cy="4873625"/>
          </a:xfrm>
          <a:prstGeom prst="rect">
            <a:avLst/>
          </a:prstGeom>
        </p:spPr>
        <p:txBody>
          <a:bodyPr/>
          <a:lstStyle>
            <a:lvl1pPr>
              <a:defRPr sz="3200"/>
            </a:lvl1pPr>
            <a:lvl2pPr marL="718457" indent="-261257">
              <a:defRPr sz="3200"/>
            </a:lvl2pPr>
            <a:lvl3pPr marL="1219200" indent="-304800">
              <a:defRPr sz="3200"/>
            </a:lvl3pPr>
            <a:lvl4pPr marL="1737360" indent="-365760">
              <a:defRPr sz="3200"/>
            </a:lvl4pPr>
            <a:lvl5pPr marL="2194560" indent="-365760">
              <a:defRPr sz="3200"/>
            </a:lvl5pPr>
          </a:lstStyle>
          <a:p>
            <a:r>
              <a:t>正文级别 1</a:t>
            </a:r>
          </a:p>
          <a:p>
            <a:pPr lvl="1"/>
            <a:r>
              <a:t>正文级别 2</a:t>
            </a:r>
          </a:p>
          <a:p>
            <a:pPr lvl="2"/>
            <a:r>
              <a:t>正文级别 3</a:t>
            </a:r>
          </a:p>
          <a:p>
            <a:pPr lvl="3"/>
            <a:r>
              <a:t>正文级别 4</a:t>
            </a:r>
          </a:p>
          <a:p>
            <a:pPr lvl="4"/>
            <a:r>
              <a:t>正文级别 5</a:t>
            </a:r>
          </a:p>
        </p:txBody>
      </p:sp>
      <p:sp>
        <p:nvSpPr>
          <p:cNvPr id="74" name="Shape 74"/>
          <p:cNvSpPr>
            <a:spLocks noGrp="1"/>
          </p:cNvSpPr>
          <p:nvPr>
            <p:ph type="body" sz="quarter" idx="13"/>
          </p:nvPr>
        </p:nvSpPr>
        <p:spPr>
          <a:xfrm>
            <a:off x="839787" y="2057400"/>
            <a:ext cx="3932238" cy="3811588"/>
          </a:xfrm>
          <a:prstGeom prst="rect">
            <a:avLst/>
          </a:prstGeom>
        </p:spPr>
        <p:txBody>
          <a:bodyPr/>
          <a:lstStyle/>
          <a:p>
            <a:endParaRPr/>
          </a:p>
        </p:txBody>
      </p:sp>
      <p:sp>
        <p:nvSpPr>
          <p:cNvPr id="75" name="Shape 7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8.xml><?xml version="1.0" encoding="utf-8"?>
<p:sldLayout xmlns:a="http://schemas.openxmlformats.org/drawingml/2006/main" xmlns:r="http://schemas.openxmlformats.org/officeDocument/2006/relationships" xmlns:p="http://schemas.openxmlformats.org/presentationml/2006/main" type="tx">
  <p:cSld name="图片与标题">
    <p:spTree>
      <p:nvGrpSpPr>
        <p:cNvPr id="1" name=""/>
        <p:cNvGrpSpPr/>
        <p:nvPr/>
      </p:nvGrpSpPr>
      <p:grpSpPr>
        <a:xfrm>
          <a:off x="0" y="0"/>
          <a:ext cx="0" cy="0"/>
          <a:chOff x="0" y="0"/>
          <a:chExt cx="0" cy="0"/>
        </a:xfrm>
      </p:grpSpPr>
      <p:sp>
        <p:nvSpPr>
          <p:cNvPr id="82" name="Shape 82"/>
          <p:cNvSpPr>
            <a:spLocks noGrp="1"/>
          </p:cNvSpPr>
          <p:nvPr>
            <p:ph type="title"/>
          </p:nvPr>
        </p:nvSpPr>
        <p:spPr>
          <a:xfrm>
            <a:off x="839787" y="457200"/>
            <a:ext cx="3932240" cy="1600200"/>
          </a:xfrm>
          <a:prstGeom prst="rect">
            <a:avLst/>
          </a:prstGeom>
        </p:spPr>
        <p:txBody>
          <a:bodyPr anchor="b"/>
          <a:lstStyle>
            <a:lvl1pPr>
              <a:defRPr sz="3200"/>
            </a:lvl1pPr>
          </a:lstStyle>
          <a:p>
            <a:r>
              <a:t>标题文本</a:t>
            </a:r>
          </a:p>
        </p:txBody>
      </p:sp>
      <p:sp>
        <p:nvSpPr>
          <p:cNvPr id="83" name="Shape 83"/>
          <p:cNvSpPr>
            <a:spLocks noGrp="1"/>
          </p:cNvSpPr>
          <p:nvPr>
            <p:ph type="pic" sz="half" idx="13"/>
          </p:nvPr>
        </p:nvSpPr>
        <p:spPr>
          <a:xfrm>
            <a:off x="5183187" y="987425"/>
            <a:ext cx="6172202" cy="4873625"/>
          </a:xfrm>
          <a:prstGeom prst="rect">
            <a:avLst/>
          </a:prstGeom>
        </p:spPr>
        <p:txBody>
          <a:bodyPr lIns="91439" tIns="45719" rIns="91439" bIns="45719">
            <a:noAutofit/>
          </a:bodyPr>
          <a:lstStyle/>
          <a:p>
            <a:endParaRPr/>
          </a:p>
        </p:txBody>
      </p:sp>
      <p:sp>
        <p:nvSpPr>
          <p:cNvPr id="84" name="Shape 84"/>
          <p:cNvSpPr>
            <a:spLocks noGrp="1"/>
          </p:cNvSpPr>
          <p:nvPr>
            <p:ph type="body" sz="quarter" idx="1"/>
          </p:nvPr>
        </p:nvSpPr>
        <p:spPr>
          <a:xfrm>
            <a:off x="839787" y="2057400"/>
            <a:ext cx="3932240" cy="3811588"/>
          </a:xfrm>
          <a:prstGeom prst="rect">
            <a:avLst/>
          </a:prstGeom>
        </p:spPr>
        <p:txBody>
          <a:bodyPr/>
          <a:lstStyle>
            <a:lvl1pPr marL="0" indent="0">
              <a:buSzTx/>
              <a:buFontTx/>
              <a:buNone/>
              <a:defRPr sz="1600"/>
            </a:lvl1pPr>
            <a:lvl2pPr marL="0" indent="0">
              <a:buSzTx/>
              <a:buFontTx/>
              <a:buNone/>
              <a:defRPr sz="1600"/>
            </a:lvl2pPr>
            <a:lvl3pPr marL="0" indent="0">
              <a:buSzTx/>
              <a:buFontTx/>
              <a:buNone/>
              <a:defRPr sz="1600"/>
            </a:lvl3pPr>
            <a:lvl4pPr marL="0" indent="0">
              <a:buSzTx/>
              <a:buFontTx/>
              <a:buNone/>
              <a:defRPr sz="1600"/>
            </a:lvl4pPr>
            <a:lvl5pPr marL="0" indent="0">
              <a:buSzTx/>
              <a:buFontTx/>
              <a:buNone/>
              <a:defRPr sz="1600"/>
            </a:lvl5pPr>
          </a:lstStyle>
          <a:p>
            <a:r>
              <a:t>正文级别 1</a:t>
            </a:r>
          </a:p>
          <a:p>
            <a:pPr lvl="1"/>
            <a:r>
              <a:t>正文级别 2</a:t>
            </a:r>
          </a:p>
          <a:p>
            <a:pPr lvl="2"/>
            <a:r>
              <a:t>正文级别 3</a:t>
            </a:r>
          </a:p>
          <a:p>
            <a:pPr lvl="3"/>
            <a:r>
              <a:t>正文级别 4</a:t>
            </a:r>
          </a:p>
          <a:p>
            <a:pPr lvl="4"/>
            <a:r>
              <a:t>正文级别 5</a:t>
            </a:r>
          </a:p>
        </p:txBody>
      </p:sp>
      <p:sp>
        <p:nvSpPr>
          <p:cNvPr id="85" name="Shape 8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9.xml><?xml version="1.0" encoding="utf-8"?>
<p:sldLayout xmlns:a="http://schemas.openxmlformats.org/drawingml/2006/main" xmlns:r="http://schemas.openxmlformats.org/officeDocument/2006/relationships" xmlns:p="http://schemas.openxmlformats.org/presentationml/2006/main" type="tx">
  <p:cSld name="标题和竖排文本">
    <p:spTree>
      <p:nvGrpSpPr>
        <p:cNvPr id="1" name=""/>
        <p:cNvGrpSpPr/>
        <p:nvPr/>
      </p:nvGrpSpPr>
      <p:grpSpPr>
        <a:xfrm>
          <a:off x="0" y="0"/>
          <a:ext cx="0" cy="0"/>
          <a:chOff x="0" y="0"/>
          <a:chExt cx="0" cy="0"/>
        </a:xfrm>
      </p:grpSpPr>
      <p:sp>
        <p:nvSpPr>
          <p:cNvPr id="92" name="Shape 92"/>
          <p:cNvSpPr>
            <a:spLocks noGrp="1"/>
          </p:cNvSpPr>
          <p:nvPr>
            <p:ph type="title"/>
          </p:nvPr>
        </p:nvSpPr>
        <p:spPr>
          <a:prstGeom prst="rect">
            <a:avLst/>
          </a:prstGeom>
        </p:spPr>
        <p:txBody>
          <a:bodyPr/>
          <a:lstStyle/>
          <a:p>
            <a:r>
              <a:t>标题文本</a:t>
            </a:r>
          </a:p>
        </p:txBody>
      </p:sp>
      <p:sp>
        <p:nvSpPr>
          <p:cNvPr id="93" name="Shape 93"/>
          <p:cNvSpPr>
            <a:spLocks noGrp="1"/>
          </p:cNvSpPr>
          <p:nvPr>
            <p:ph type="body" idx="1"/>
          </p:nvPr>
        </p:nvSpPr>
        <p:spPr>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Layouts/slideLayout10.xml><?xml version="1.0" encoding="utf-8"?>
<p:sldLayout xmlns:a="http://schemas.openxmlformats.org/drawingml/2006/main" xmlns:r="http://schemas.openxmlformats.org/officeDocument/2006/relationships" xmlns:p="http://schemas.openxmlformats.org/presentationml/2006/main" type="tx">
  <p:cSld name="竖排标题和文本">
    <p:spTree>
      <p:nvGrpSpPr>
        <p:cNvPr id="1" name=""/>
        <p:cNvGrpSpPr/>
        <p:nvPr/>
      </p:nvGrpSpPr>
      <p:grpSpPr>
        <a:xfrm>
          <a:off x="0" y="0"/>
          <a:ext cx="0" cy="0"/>
          <a:chOff x="0" y="0"/>
          <a:chExt cx="0" cy="0"/>
        </a:xfrm>
      </p:grpSpPr>
      <p:sp>
        <p:nvSpPr>
          <p:cNvPr id="101" name="Shape 101"/>
          <p:cNvSpPr>
            <a:spLocks noGrp="1"/>
          </p:cNvSpPr>
          <p:nvPr>
            <p:ph type="title"/>
          </p:nvPr>
        </p:nvSpPr>
        <p:spPr>
          <a:xfrm>
            <a:off x="8724900" y="365125"/>
            <a:ext cx="2628900" cy="5811838"/>
          </a:xfrm>
          <a:prstGeom prst="rect">
            <a:avLst/>
          </a:prstGeom>
        </p:spPr>
        <p:txBody>
          <a:bodyPr/>
          <a:lstStyle/>
          <a:p>
            <a:r>
              <a:t>标题文本</a:t>
            </a:r>
          </a:p>
        </p:txBody>
      </p:sp>
      <p:sp>
        <p:nvSpPr>
          <p:cNvPr id="102" name="Shape 102"/>
          <p:cNvSpPr>
            <a:spLocks noGrp="1"/>
          </p:cNvSpPr>
          <p:nvPr>
            <p:ph type="body" idx="1"/>
          </p:nvPr>
        </p:nvSpPr>
        <p:spPr>
          <a:xfrm>
            <a:off x="838200" y="365125"/>
            <a:ext cx="7734300" cy="5811838"/>
          </a:xfrm>
          <a:prstGeom prst="rect">
            <a:avLst/>
          </a:prstGeom>
        </p:spPr>
        <p:txBody>
          <a:bodyPr/>
          <a:lstStyle/>
          <a:p>
            <a:r>
              <a:t>正文级别 1</a:t>
            </a:r>
          </a:p>
          <a:p>
            <a:pPr lvl="1"/>
            <a:r>
              <a:t>正文级别 2</a:t>
            </a:r>
          </a:p>
          <a:p>
            <a:pPr lvl="2"/>
            <a:r>
              <a:t>正文级别 3</a:t>
            </a:r>
          </a:p>
          <a:p>
            <a:pPr lvl="3"/>
            <a:r>
              <a:t>正文级别 4</a:t>
            </a:r>
          </a:p>
          <a:p>
            <a:pPr lvl="4"/>
            <a:r>
              <a:t>正文级别 5</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spd="med"/>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theme" Target="../theme/theme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rotWithShape="1">
          <a:blip r:embed="rId12"/>
          <a:srcRect/>
          <a:stretch>
            <a:fillRect/>
          </a:stretch>
        </a:blipFill>
        <a:effectLst/>
      </p:bgPr>
    </p:bg>
    <p:spTree>
      <p:nvGrpSpPr>
        <p:cNvPr id="1" name=""/>
        <p:cNvGrpSpPr/>
        <p:nvPr/>
      </p:nvGrpSpPr>
      <p:grpSpPr>
        <a:xfrm>
          <a:off x="0" y="0"/>
          <a:ext cx="0" cy="0"/>
          <a:chOff x="0" y="0"/>
          <a:chExt cx="0" cy="0"/>
        </a:xfrm>
      </p:grpSpPr>
      <p:sp>
        <p:nvSpPr>
          <p:cNvPr id="2" name="Shape 2"/>
          <p:cNvSpPr>
            <a:spLocks noGrp="1"/>
          </p:cNvSpPr>
          <p:nvPr>
            <p:ph type="title"/>
          </p:nvPr>
        </p:nvSpPr>
        <p:spPr>
          <a:xfrm>
            <a:off x="838200" y="365125"/>
            <a:ext cx="10515600" cy="1325563"/>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chor="ctr">
            <a:normAutofit/>
          </a:bodyPr>
          <a:lstStyle/>
          <a:p>
            <a:r>
              <a:t>标题文本</a:t>
            </a:r>
          </a:p>
        </p:txBody>
      </p:sp>
      <p:sp>
        <p:nvSpPr>
          <p:cNvPr id="3" name="Shape 3"/>
          <p:cNvSpPr>
            <a:spLocks noGrp="1"/>
          </p:cNvSpPr>
          <p:nvPr>
            <p:ph type="body" idx="1"/>
          </p:nvPr>
        </p:nvSpPr>
        <p:spPr>
          <a:xfrm>
            <a:off x="838200" y="1825625"/>
            <a:ext cx="10515600" cy="435133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rmAutofit/>
          </a:bodyPr>
          <a:lstStyle/>
          <a:p>
            <a:r>
              <a:t>正文级别 1</a:t>
            </a:r>
          </a:p>
          <a:p>
            <a:pPr lvl="1"/>
            <a:r>
              <a:t>正文级别 2</a:t>
            </a:r>
          </a:p>
          <a:p>
            <a:pPr lvl="2"/>
            <a:r>
              <a:t>正文级别 3</a:t>
            </a:r>
          </a:p>
          <a:p>
            <a:pPr lvl="3"/>
            <a:r>
              <a:t>正文级别 4</a:t>
            </a:r>
          </a:p>
          <a:p>
            <a:pPr lvl="4"/>
            <a:r>
              <a:t>正文级别 5</a:t>
            </a:r>
          </a:p>
        </p:txBody>
      </p:sp>
      <p:sp>
        <p:nvSpPr>
          <p:cNvPr id="4" name="Shape 4"/>
          <p:cNvSpPr>
            <a:spLocks noGrp="1"/>
          </p:cNvSpPr>
          <p:nvPr>
            <p:ph type="sldNum" sz="quarter" idx="2"/>
          </p:nvPr>
        </p:nvSpPr>
        <p:spPr>
          <a:xfrm>
            <a:off x="11080147" y="6404293"/>
            <a:ext cx="273654" cy="269239"/>
          </a:xfrm>
          <a:prstGeom prst="rect">
            <a:avLst/>
          </a:prstGeom>
          <a:ln w="12700">
            <a:miter lim="400000"/>
          </a:ln>
        </p:spPr>
        <p:txBody>
          <a:bodyPr wrap="none" lIns="45718" tIns="45718" rIns="45718" bIns="45718" anchor="ctr">
            <a:spAutoFit/>
          </a:bodyPr>
          <a:lstStyle>
            <a:lvl1pPr algn="r">
              <a:defRPr sz="1200">
                <a:solidFill>
                  <a:srgbClr val="888888"/>
                </a:solidFill>
                <a:latin typeface="DengXian"/>
                <a:ea typeface="DengXian"/>
                <a:cs typeface="DengXian"/>
                <a:sym typeface="DengXian"/>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 id="2147483659" r:id="rId10"/>
  </p:sldLayoutIdLst>
  <p:transition spd="med"/>
  <p:txStyles>
    <p:titleStyle>
      <a:lvl1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1pPr>
      <a:lvl2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2pPr>
      <a:lvl3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3pPr>
      <a:lvl4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4pPr>
      <a:lvl5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5pPr>
      <a:lvl6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6pPr>
      <a:lvl7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7pPr>
      <a:lvl8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8pPr>
      <a:lvl9pPr marL="0" marR="0" indent="0" algn="l" defTabSz="914400" rtl="0" latinLnBrk="0">
        <a:lnSpc>
          <a:spcPct val="90000"/>
        </a:lnSpc>
        <a:spcBef>
          <a:spcPts val="0"/>
        </a:spcBef>
        <a:spcAft>
          <a:spcPts val="0"/>
        </a:spcAft>
        <a:buClrTx/>
        <a:buSzTx/>
        <a:buFontTx/>
        <a:buNone/>
        <a:tabLst/>
        <a:defRPr sz="4400" b="0" i="0" u="none" strike="noStrike" cap="none" spc="0" baseline="0">
          <a:ln>
            <a:noFill/>
          </a:ln>
          <a:solidFill>
            <a:srgbClr val="000000"/>
          </a:solidFill>
          <a:uFillTx/>
          <a:latin typeface="DengXian Light"/>
          <a:ea typeface="DengXian Light"/>
          <a:cs typeface="DengXian Light"/>
          <a:sym typeface="DengXian Light"/>
        </a:defRPr>
      </a:lvl9pPr>
    </p:titleStyle>
    <p:bodyStyle>
      <a:lvl1pPr marL="228600" marR="0" indent="-228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1pPr>
      <a:lvl2pPr marL="723900" marR="0" indent="-2667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2pPr>
      <a:lvl3pPr marL="1234438" marR="0" indent="-320038"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3pPr>
      <a:lvl4pPr marL="1727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4pPr>
      <a:lvl5pPr marL="21844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5pPr>
      <a:lvl6pPr marL="26416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6pPr>
      <a:lvl7pPr marL="30988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7pPr>
      <a:lvl8pPr marL="35560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8pPr>
      <a:lvl9pPr marL="4013200" marR="0" indent="-355600" algn="l" defTabSz="914400" rtl="0" latinLnBrk="0">
        <a:lnSpc>
          <a:spcPct val="90000"/>
        </a:lnSpc>
        <a:spcBef>
          <a:spcPts val="1000"/>
        </a:spcBef>
        <a:spcAft>
          <a:spcPts val="0"/>
        </a:spcAft>
        <a:buClrTx/>
        <a:buSzPct val="100000"/>
        <a:buFont typeface="Arial"/>
        <a:buChar char="•"/>
        <a:tabLst/>
        <a:defRPr sz="2800" b="0" i="0" u="none" strike="noStrike" cap="none" spc="0" baseline="0">
          <a:ln>
            <a:noFill/>
          </a:ln>
          <a:solidFill>
            <a:srgbClr val="000000"/>
          </a:solidFill>
          <a:uFillTx/>
          <a:latin typeface="DengXian"/>
          <a:ea typeface="DengXian"/>
          <a:cs typeface="DengXian"/>
          <a:sym typeface="DengXian"/>
        </a:defRPr>
      </a:lvl9pPr>
    </p:bodyStyle>
    <p:otherStyle>
      <a:lvl1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1pPr>
      <a:lvl2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2pPr>
      <a:lvl3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3pPr>
      <a:lvl4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4pPr>
      <a:lvl5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5pPr>
      <a:lvl6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6pPr>
      <a:lvl7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7pPr>
      <a:lvl8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8pPr>
      <a:lvl9pPr marL="0" marR="0" indent="0" algn="r" defTabSz="457200" rtl="0" latinLnBrk="0">
        <a:lnSpc>
          <a:spcPct val="100000"/>
        </a:lnSpc>
        <a:spcBef>
          <a:spcPts val="0"/>
        </a:spcBef>
        <a:spcAft>
          <a:spcPts val="0"/>
        </a:spcAft>
        <a:buClrTx/>
        <a:buSzTx/>
        <a:buFontTx/>
        <a:buNone/>
        <a:tabLst/>
        <a:defRPr sz="1200" b="0" i="0" u="none" strike="noStrike" cap="none" spc="0" baseline="0">
          <a:ln>
            <a:noFill/>
          </a:ln>
          <a:solidFill>
            <a:schemeClr val="tx1"/>
          </a:solidFill>
          <a:uFillTx/>
          <a:latin typeface="+mn-lt"/>
          <a:ea typeface="+mn-ea"/>
          <a:cs typeface="+mn-cs"/>
          <a:sym typeface="DengXian"/>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6.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6.xml"/></Relationships>
</file>

<file path=ppt/slides/_rels/slide12.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4.png"/><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6.png"/><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png"/><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jpeg"/><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png"/><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 name="image2.jpeg"/>
          <p:cNvPicPr>
            <a:picLocks noChangeAspect="1"/>
          </p:cNvPicPr>
          <p:nvPr/>
        </p:nvPicPr>
        <p:blipFill>
          <a:blip r:embed="rId2"/>
          <a:stretch>
            <a:fillRect/>
          </a:stretch>
        </p:blipFill>
        <p:spPr>
          <a:xfrm>
            <a:off x="10077449" y="0"/>
            <a:ext cx="2079754" cy="1119600"/>
          </a:xfrm>
          <a:prstGeom prst="rect">
            <a:avLst/>
          </a:prstGeom>
          <a:ln w="12700">
            <a:miter lim="400000"/>
          </a:ln>
        </p:spPr>
      </p:pic>
      <p:sp>
        <p:nvSpPr>
          <p:cNvPr id="113" name="Shape 113"/>
          <p:cNvSpPr/>
          <p:nvPr/>
        </p:nvSpPr>
        <p:spPr>
          <a:xfrm>
            <a:off x="986393" y="2440631"/>
            <a:ext cx="10219213" cy="77613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Autofit/>
          </a:bodyPr>
          <a:lstStyle>
            <a:lvl1pPr algn="ctr" defTabSz="914400">
              <a:lnSpc>
                <a:spcPct val="120000"/>
              </a:lnSpc>
              <a:defRPr sz="3700">
                <a:latin typeface="SimHei"/>
                <a:ea typeface="SimHei"/>
                <a:cs typeface="SimHei"/>
                <a:sym typeface="SimHei"/>
              </a:defRPr>
            </a:lvl1pPr>
          </a:lstStyle>
          <a:p>
            <a:r>
              <a:rPr lang="zh-CN" altLang="en-US" sz="4800" dirty="0"/>
              <a:t>中英文论文阅读及总结</a:t>
            </a:r>
            <a:endParaRPr sz="4800" dirty="0"/>
          </a:p>
        </p:txBody>
      </p:sp>
      <p:sp>
        <p:nvSpPr>
          <p:cNvPr id="115" name="Shape 115"/>
          <p:cNvSpPr/>
          <p:nvPr/>
        </p:nvSpPr>
        <p:spPr>
          <a:xfrm>
            <a:off x="672579" y="139247"/>
            <a:ext cx="6300422" cy="660428"/>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Autofit/>
          </a:bodyPr>
          <a:lstStyle>
            <a:lvl1pPr defTabSz="914400">
              <a:lnSpc>
                <a:spcPct val="104000"/>
              </a:lnSpc>
              <a:defRPr sz="1900">
                <a:solidFill>
                  <a:srgbClr val="000090"/>
                </a:solidFill>
                <a:latin typeface="SimHei"/>
                <a:ea typeface="SimHei"/>
                <a:cs typeface="SimHei"/>
                <a:sym typeface="SimHei"/>
              </a:defRPr>
            </a:lvl1pPr>
          </a:lstStyle>
          <a:p>
            <a:r>
              <a:rPr lang="en-US" altLang="zh-CN" sz="3200" dirty="0">
                <a:solidFill>
                  <a:schemeClr val="tx1"/>
                </a:solidFill>
              </a:rPr>
              <a:t>AI</a:t>
            </a:r>
            <a:r>
              <a:rPr lang="zh-CN" altLang="en-US" sz="3200" dirty="0">
                <a:solidFill>
                  <a:schemeClr val="tx1"/>
                </a:solidFill>
              </a:rPr>
              <a:t>在地球物理学习和研究中的运用</a:t>
            </a:r>
            <a:endParaRPr sz="3200" dirty="0">
              <a:solidFill>
                <a:schemeClr val="tx1"/>
              </a:solidFill>
            </a:endParaRPr>
          </a:p>
        </p:txBody>
      </p:sp>
      <p:sp>
        <p:nvSpPr>
          <p:cNvPr id="116" name="Shape 116"/>
          <p:cNvSpPr/>
          <p:nvPr/>
        </p:nvSpPr>
        <p:spPr>
          <a:xfrm>
            <a:off x="5671040" y="3949226"/>
            <a:ext cx="1634386" cy="588566"/>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noAutofit/>
          </a:bodyPr>
          <a:lstStyle>
            <a:lvl1pPr defTabSz="914400">
              <a:lnSpc>
                <a:spcPct val="104000"/>
              </a:lnSpc>
              <a:defRPr sz="2500">
                <a:latin typeface="SimHei"/>
                <a:ea typeface="SimHei"/>
                <a:cs typeface="SimHei"/>
                <a:sym typeface="SimHei"/>
              </a:defRPr>
            </a:lvl1pPr>
          </a:lstStyle>
          <a:p>
            <a:r>
              <a:rPr lang="zh-CN" altLang="en-US" sz="2800" dirty="0"/>
              <a:t>黄博</a:t>
            </a:r>
            <a:endParaRPr sz="2800" dirty="0"/>
          </a:p>
        </p:txBody>
      </p:sp>
    </p:spTree>
  </p:cSld>
  <p:clrMapOvr>
    <a:masterClrMapping/>
  </p:clrMapOvr>
  <p:transitio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 name="Shape 118"/>
          <p:cNvSpPr/>
          <p:nvPr/>
        </p:nvSpPr>
        <p:spPr>
          <a:xfrm>
            <a:off x="918829" y="185935"/>
            <a:ext cx="10515601" cy="516889"/>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t>目录</a:t>
            </a:r>
          </a:p>
        </p:txBody>
      </p:sp>
      <p:sp>
        <p:nvSpPr>
          <p:cNvPr id="119" name="Shape 119"/>
          <p:cNvSpPr/>
          <p:nvPr/>
        </p:nvSpPr>
        <p:spPr>
          <a:xfrm>
            <a:off x="918829" y="1229574"/>
            <a:ext cx="6308203" cy="3327830"/>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p>
            <a:pPr>
              <a:lnSpc>
                <a:spcPct val="150000"/>
              </a:lnSpc>
              <a:defRPr sz="3600">
                <a:latin typeface="Baoli SC Regular"/>
                <a:ea typeface="Baoli SC Regular"/>
                <a:cs typeface="Baoli SC Regular"/>
                <a:sym typeface="Baoli SC Regular"/>
              </a:defRPr>
            </a:pPr>
            <a:r>
              <a:rPr b="1" dirty="0">
                <a:solidFill>
                  <a:srgbClr val="002060"/>
                </a:solidFill>
                <a:latin typeface="SimHei" panose="02010609060101010101" pitchFamily="49" charset="-122"/>
                <a:ea typeface="SimHei" panose="02010609060101010101" pitchFamily="49" charset="-122"/>
              </a:rPr>
              <a:t>1.</a:t>
            </a:r>
            <a:r>
              <a:rPr lang="zh-CN" altLang="en-US" b="1" dirty="0">
                <a:solidFill>
                  <a:srgbClr val="002060"/>
                </a:solidFill>
                <a:latin typeface="SimHei" panose="02010609060101010101" pitchFamily="49" charset="-122"/>
                <a:ea typeface="SimHei" panose="02010609060101010101" pitchFamily="49" charset="-122"/>
              </a:rPr>
              <a:t>引言</a:t>
            </a:r>
            <a:endParaRPr b="1" dirty="0">
              <a:solidFill>
                <a:srgbClr val="002060"/>
              </a:solidFill>
              <a:latin typeface="SimHei" panose="02010609060101010101" pitchFamily="49" charset="-122"/>
              <a:ea typeface="SimHei" panose="02010609060101010101" pitchFamily="49" charset="-122"/>
            </a:endParaRPr>
          </a:p>
          <a:p>
            <a:pPr>
              <a:lnSpc>
                <a:spcPct val="150000"/>
              </a:lnSpc>
              <a:defRPr sz="3600">
                <a:solidFill>
                  <a:srgbClr val="00B0F0"/>
                </a:solidFill>
                <a:latin typeface="Baoli SC Regular"/>
                <a:ea typeface="Baoli SC Regular"/>
                <a:cs typeface="Baoli SC Regular"/>
                <a:sym typeface="Baoli SC Regular"/>
              </a:defRPr>
            </a:pPr>
            <a:r>
              <a:rPr dirty="0">
                <a:solidFill>
                  <a:schemeClr val="tx2">
                    <a:lumMod val="75000"/>
                  </a:schemeClr>
                </a:solidFill>
                <a:latin typeface="SimSun" panose="02010600030101010101" pitchFamily="2" charset="-122"/>
                <a:ea typeface="SimSun" panose="02010600030101010101" pitchFamily="2" charset="-122"/>
              </a:rPr>
              <a:t>2.</a:t>
            </a:r>
            <a:r>
              <a:rPr lang="zh-CN" altLang="en-US" dirty="0">
                <a:solidFill>
                  <a:schemeClr val="tx2">
                    <a:lumMod val="75000"/>
                  </a:schemeClr>
                </a:solidFill>
                <a:latin typeface="SimSun" panose="02010600030101010101" pitchFamily="2" charset="-122"/>
                <a:ea typeface="SimSun" panose="02010600030101010101" pitchFamily="2" charset="-122"/>
              </a:rPr>
              <a:t>阅读示例</a:t>
            </a:r>
            <a:endParaRPr dirty="0">
              <a:solidFill>
                <a:schemeClr val="tx2">
                  <a:lumMod val="75000"/>
                </a:schemeClr>
              </a:solidFill>
              <a:latin typeface="SimSun" panose="02010600030101010101" pitchFamily="2" charset="-122"/>
              <a:ea typeface="SimSun" panose="02010600030101010101" pitchFamily="2" charset="-122"/>
            </a:endParaRPr>
          </a:p>
          <a:p>
            <a:pPr>
              <a:lnSpc>
                <a:spcPct val="150000"/>
              </a:lnSpc>
              <a:defRPr sz="3600">
                <a:solidFill>
                  <a:srgbClr val="00B0F0"/>
                </a:solidFill>
                <a:latin typeface="Baoli SC Regular"/>
                <a:ea typeface="Baoli SC Regular"/>
                <a:cs typeface="Baoli SC Regular"/>
                <a:sym typeface="Baoli SC Regular"/>
              </a:defRPr>
            </a:pPr>
            <a:r>
              <a:rPr dirty="0">
                <a:solidFill>
                  <a:schemeClr val="tx2">
                    <a:lumMod val="75000"/>
                  </a:schemeClr>
                </a:solidFill>
                <a:latin typeface="SimSun" panose="02010600030101010101" pitchFamily="2" charset="-122"/>
                <a:ea typeface="SimSun" panose="02010600030101010101" pitchFamily="2" charset="-122"/>
              </a:rPr>
              <a:t>3.</a:t>
            </a:r>
            <a:r>
              <a:rPr lang="zh-CN" altLang="en-US" dirty="0">
                <a:solidFill>
                  <a:schemeClr val="tx2">
                    <a:lumMod val="75000"/>
                  </a:schemeClr>
                </a:solidFill>
                <a:latin typeface="SimSun" panose="02010600030101010101" pitchFamily="2" charset="-122"/>
                <a:ea typeface="SimSun" panose="02010600030101010101" pitchFamily="2" charset="-122"/>
              </a:rPr>
              <a:t>各模型对比</a:t>
            </a:r>
            <a:endParaRPr dirty="0">
              <a:solidFill>
                <a:schemeClr val="tx2">
                  <a:lumMod val="75000"/>
                </a:schemeClr>
              </a:solidFill>
              <a:latin typeface="SimSun" panose="02010600030101010101" pitchFamily="2" charset="-122"/>
              <a:ea typeface="SimSun" panose="02010600030101010101" pitchFamily="2" charset="-122"/>
            </a:endParaRPr>
          </a:p>
          <a:p>
            <a:pPr>
              <a:lnSpc>
                <a:spcPct val="150000"/>
              </a:lnSpc>
              <a:defRPr sz="3600">
                <a:solidFill>
                  <a:srgbClr val="00B0F0"/>
                </a:solidFill>
                <a:latin typeface="Baoli SC Regular"/>
                <a:ea typeface="Baoli SC Regular"/>
                <a:cs typeface="Baoli SC Regular"/>
                <a:sym typeface="Baoli SC Regular"/>
              </a:defRPr>
            </a:pPr>
            <a:r>
              <a:rPr dirty="0">
                <a:solidFill>
                  <a:schemeClr val="tx2">
                    <a:lumMod val="75000"/>
                  </a:schemeClr>
                </a:solidFill>
                <a:latin typeface="SimSun" panose="02010600030101010101" pitchFamily="2" charset="-122"/>
                <a:ea typeface="SimSun" panose="02010600030101010101" pitchFamily="2" charset="-122"/>
              </a:rPr>
              <a:t>4.</a:t>
            </a:r>
            <a:r>
              <a:rPr lang="zh-CN" altLang="en-US" dirty="0">
                <a:solidFill>
                  <a:schemeClr val="tx2">
                    <a:lumMod val="75000"/>
                  </a:schemeClr>
                </a:solidFill>
                <a:latin typeface="SimSun" panose="02010600030101010101" pitchFamily="2" charset="-122"/>
                <a:ea typeface="SimSun" panose="02010600030101010101" pitchFamily="2" charset="-122"/>
              </a:rPr>
              <a:t>结论</a:t>
            </a:r>
            <a:endParaRPr dirty="0">
              <a:solidFill>
                <a:schemeClr val="tx2">
                  <a:lumMod val="75000"/>
                </a:schemeClr>
              </a:solidFill>
              <a:latin typeface="SimSun" panose="02010600030101010101" pitchFamily="2" charset="-122"/>
              <a:ea typeface="SimSun" panose="02010600030101010101" pitchFamily="2" charset="-122"/>
            </a:endParaRPr>
          </a:p>
        </p:txBody>
      </p:sp>
      <p:sp>
        <p:nvSpPr>
          <p:cNvPr id="3" name="Shape 122">
            <a:extLst>
              <a:ext uri="{FF2B5EF4-FFF2-40B4-BE49-F238E27FC236}">
                <a16:creationId xmlns:a16="http://schemas.microsoft.com/office/drawing/2014/main" id="{F35B10F6-AA3F-4147-DC6D-47FF9BD969C4}"/>
              </a:ext>
            </a:extLst>
          </p:cNvPr>
          <p:cNvSpPr/>
          <p:nvPr/>
        </p:nvSpPr>
        <p:spPr>
          <a:xfrm>
            <a:off x="4497859" y="1416320"/>
            <a:ext cx="7055709" cy="506288"/>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a:lnSpc>
                <a:spcPct val="150000"/>
              </a:lnSpc>
              <a:buClr>
                <a:schemeClr val="accent4"/>
              </a:buClr>
              <a:buSzPct val="100000"/>
              <a:defRPr sz="2000">
                <a:solidFill>
                  <a:srgbClr val="2E75B6"/>
                </a:solidFill>
                <a:latin typeface="PingFang SC Regular"/>
                <a:ea typeface="PingFang SC Regular"/>
                <a:cs typeface="PingFang SC Regular"/>
                <a:sym typeface="PingFang SC Regular"/>
              </a:defRPr>
            </a:pPr>
            <a:endParaRPr lang="en-US" altLang="zh-CN" dirty="0">
              <a:solidFill>
                <a:srgbClr val="FF0000"/>
              </a:solidFill>
            </a:endParaRPr>
          </a:p>
        </p:txBody>
      </p:sp>
      <p:sp>
        <p:nvSpPr>
          <p:cNvPr id="4" name="文本框 3">
            <a:extLst>
              <a:ext uri="{FF2B5EF4-FFF2-40B4-BE49-F238E27FC236}">
                <a16:creationId xmlns:a16="http://schemas.microsoft.com/office/drawing/2014/main" id="{DDD0D51E-7F4B-2DAA-414C-F7009840C953}"/>
              </a:ext>
            </a:extLst>
          </p:cNvPr>
          <p:cNvSpPr txBox="1"/>
          <p:nvPr/>
        </p:nvSpPr>
        <p:spPr>
          <a:xfrm>
            <a:off x="4057641" y="2109354"/>
            <a:ext cx="7495927" cy="3720186"/>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lnSpc>
                <a:spcPct val="150000"/>
              </a:lnSpc>
              <a:spcAft>
                <a:spcPts val="300"/>
              </a:spcAft>
              <a:buFont typeface="+mj-lt"/>
              <a:buAutoNum type="arabicPeriod"/>
            </a:pPr>
            <a:r>
              <a:rPr lang="zh-CN" altLang="en-US" b="1" i="0" dirty="0">
                <a:solidFill>
                  <a:srgbClr val="404040"/>
                </a:solidFill>
                <a:effectLst/>
                <a:latin typeface="Inter"/>
              </a:rPr>
              <a:t>传统痛点分析</a:t>
            </a:r>
            <a:endParaRPr lang="zh-CN" altLang="en-US" b="0" i="0" dirty="0">
              <a:solidFill>
                <a:srgbClr val="404040"/>
              </a:solidFill>
              <a:effectLst/>
              <a:latin typeface="Inter"/>
            </a:endParaRPr>
          </a:p>
          <a:p>
            <a:pPr marL="742950" lvl="1" indent="-285750" algn="l">
              <a:lnSpc>
                <a:spcPct val="150000"/>
              </a:lnSpc>
              <a:spcBef>
                <a:spcPts val="300"/>
              </a:spcBef>
              <a:buFont typeface="+mj-lt"/>
              <a:buAutoNum type="arabicPeriod"/>
            </a:pPr>
            <a:r>
              <a:rPr lang="zh-CN" altLang="en-US" b="0" i="0" dirty="0">
                <a:solidFill>
                  <a:srgbClr val="404040"/>
                </a:solidFill>
                <a:effectLst/>
                <a:latin typeface="Inter"/>
              </a:rPr>
              <a:t>海量文献筛选耗时（科研人员平均</a:t>
            </a:r>
            <a:r>
              <a:rPr lang="en-US" altLang="zh-CN" b="0" i="0" dirty="0">
                <a:solidFill>
                  <a:srgbClr val="404040"/>
                </a:solidFill>
                <a:effectLst/>
                <a:latin typeface="Inter"/>
              </a:rPr>
              <a:t>32%</a:t>
            </a:r>
            <a:r>
              <a:rPr lang="zh-CN" altLang="en-US" b="0" i="0" dirty="0">
                <a:solidFill>
                  <a:srgbClr val="404040"/>
                </a:solidFill>
                <a:effectLst/>
                <a:latin typeface="Inter"/>
              </a:rPr>
              <a:t>时间用于文献检索）</a:t>
            </a:r>
          </a:p>
          <a:p>
            <a:pPr marL="742950" lvl="1" indent="-285750" algn="l">
              <a:lnSpc>
                <a:spcPct val="150000"/>
              </a:lnSpc>
              <a:spcBef>
                <a:spcPts val="300"/>
              </a:spcBef>
              <a:buFont typeface="+mj-lt"/>
              <a:buAutoNum type="arabicPeriod"/>
            </a:pPr>
            <a:r>
              <a:rPr lang="zh-CN" altLang="en-US" b="0" i="0" dirty="0">
                <a:solidFill>
                  <a:srgbClr val="404040"/>
                </a:solidFill>
                <a:effectLst/>
                <a:latin typeface="Inter"/>
              </a:rPr>
              <a:t>专业术语理解障碍（非母语论文阅读速度降低</a:t>
            </a:r>
            <a:r>
              <a:rPr lang="en-US" altLang="zh-CN" b="0" i="0" dirty="0">
                <a:solidFill>
                  <a:srgbClr val="404040"/>
                </a:solidFill>
                <a:effectLst/>
                <a:latin typeface="Inter"/>
              </a:rPr>
              <a:t>40%</a:t>
            </a:r>
            <a:r>
              <a:rPr lang="zh-CN" altLang="en-US" b="0" i="0" dirty="0">
                <a:solidFill>
                  <a:srgbClr val="404040"/>
                </a:solidFill>
                <a:effectLst/>
                <a:latin typeface="Inter"/>
              </a:rPr>
              <a:t>）</a:t>
            </a:r>
          </a:p>
          <a:p>
            <a:pPr marL="742950" lvl="1" indent="-285750" algn="l">
              <a:lnSpc>
                <a:spcPct val="150000"/>
              </a:lnSpc>
              <a:spcBef>
                <a:spcPts val="300"/>
              </a:spcBef>
              <a:buFont typeface="+mj-lt"/>
              <a:buAutoNum type="arabicPeriod"/>
            </a:pPr>
            <a:r>
              <a:rPr lang="zh-CN" altLang="en-US" b="0" i="0" dirty="0">
                <a:solidFill>
                  <a:srgbClr val="404040"/>
                </a:solidFill>
                <a:effectLst/>
                <a:latin typeface="Inter"/>
              </a:rPr>
              <a:t>跨学科文献理解困难（材料科学论文平均含</a:t>
            </a:r>
            <a:r>
              <a:rPr lang="en-US" altLang="zh-CN" b="0" i="0" dirty="0">
                <a:solidFill>
                  <a:srgbClr val="404040"/>
                </a:solidFill>
                <a:effectLst/>
                <a:latin typeface="Inter"/>
              </a:rPr>
              <a:t>6.2</a:t>
            </a:r>
            <a:r>
              <a:rPr lang="zh-CN" altLang="en-US" b="0" i="0" dirty="0">
                <a:solidFill>
                  <a:srgbClr val="404040"/>
                </a:solidFill>
                <a:effectLst/>
                <a:latin typeface="Inter"/>
              </a:rPr>
              <a:t>个交叉学科概念）</a:t>
            </a:r>
          </a:p>
          <a:p>
            <a:pPr algn="l">
              <a:lnSpc>
                <a:spcPct val="150000"/>
              </a:lnSpc>
              <a:spcBef>
                <a:spcPts val="300"/>
              </a:spcBef>
              <a:spcAft>
                <a:spcPts val="300"/>
              </a:spcAft>
              <a:buFont typeface="+mj-lt"/>
              <a:buAutoNum type="arabicPeriod"/>
            </a:pPr>
            <a:r>
              <a:rPr lang="en-US" altLang="zh-CN" b="1" i="0" dirty="0">
                <a:solidFill>
                  <a:srgbClr val="404040"/>
                </a:solidFill>
                <a:effectLst/>
                <a:latin typeface="Inter"/>
              </a:rPr>
              <a:t>AI</a:t>
            </a:r>
            <a:r>
              <a:rPr lang="zh-CN" altLang="en-US" b="1" i="0" dirty="0">
                <a:solidFill>
                  <a:srgbClr val="404040"/>
                </a:solidFill>
                <a:effectLst/>
                <a:latin typeface="Inter"/>
              </a:rPr>
              <a:t>技术突破</a:t>
            </a:r>
            <a:endParaRPr lang="zh-CN" altLang="en-US" b="0" i="0" dirty="0">
              <a:solidFill>
                <a:srgbClr val="404040"/>
              </a:solidFill>
              <a:effectLst/>
              <a:latin typeface="Inter"/>
            </a:endParaRPr>
          </a:p>
          <a:p>
            <a:pPr marL="742950" lvl="1" indent="-285750" algn="l">
              <a:lnSpc>
                <a:spcPct val="150000"/>
              </a:lnSpc>
              <a:spcBef>
                <a:spcPts val="300"/>
              </a:spcBef>
              <a:buFont typeface="+mj-lt"/>
              <a:buAutoNum type="arabicPeriod"/>
            </a:pPr>
            <a:r>
              <a:rPr lang="zh-CN" altLang="en-US" b="0" i="0" dirty="0">
                <a:solidFill>
                  <a:srgbClr val="404040"/>
                </a:solidFill>
                <a:effectLst/>
                <a:latin typeface="Inter"/>
              </a:rPr>
              <a:t>语义理解：</a:t>
            </a:r>
            <a:r>
              <a:rPr lang="en-US" altLang="zh-CN" b="0" i="0" dirty="0">
                <a:solidFill>
                  <a:srgbClr val="404040"/>
                </a:solidFill>
                <a:effectLst/>
                <a:latin typeface="Inter"/>
              </a:rPr>
              <a:t>GPT-4</a:t>
            </a:r>
            <a:r>
              <a:rPr lang="zh-CN" altLang="en-US" b="0" i="0" dirty="0">
                <a:solidFill>
                  <a:srgbClr val="404040"/>
                </a:solidFill>
                <a:effectLst/>
                <a:latin typeface="Inter"/>
              </a:rPr>
              <a:t>对学术文本理解准确率达</a:t>
            </a:r>
            <a:r>
              <a:rPr lang="en-US" altLang="zh-CN" b="0" i="0" dirty="0">
                <a:solidFill>
                  <a:srgbClr val="404040"/>
                </a:solidFill>
                <a:effectLst/>
                <a:latin typeface="Inter"/>
              </a:rPr>
              <a:t>89.7%</a:t>
            </a:r>
          </a:p>
          <a:p>
            <a:pPr marL="742950" lvl="1" indent="-285750" algn="l">
              <a:lnSpc>
                <a:spcPct val="150000"/>
              </a:lnSpc>
              <a:spcBef>
                <a:spcPts val="300"/>
              </a:spcBef>
              <a:buFont typeface="+mj-lt"/>
              <a:buAutoNum type="arabicPeriod"/>
            </a:pPr>
            <a:r>
              <a:rPr lang="zh-CN" altLang="en-US" b="0" i="0" dirty="0">
                <a:solidFill>
                  <a:srgbClr val="404040"/>
                </a:solidFill>
                <a:effectLst/>
                <a:latin typeface="Inter"/>
              </a:rPr>
              <a:t>多模态处理：</a:t>
            </a:r>
            <a:r>
              <a:rPr lang="en-US" altLang="zh-CN" b="0" i="0" dirty="0">
                <a:solidFill>
                  <a:srgbClr val="404040"/>
                </a:solidFill>
                <a:effectLst/>
                <a:latin typeface="Inter"/>
              </a:rPr>
              <a:t>Gemini</a:t>
            </a:r>
            <a:r>
              <a:rPr lang="zh-CN" altLang="en-US" b="0" i="0" dirty="0">
                <a:solidFill>
                  <a:srgbClr val="404040"/>
                </a:solidFill>
                <a:effectLst/>
                <a:latin typeface="Inter"/>
              </a:rPr>
              <a:t>可解析论文中的公式与图表</a:t>
            </a:r>
          </a:p>
          <a:p>
            <a:pPr marL="742950" lvl="1" indent="-285750" algn="l">
              <a:lnSpc>
                <a:spcPct val="150000"/>
              </a:lnSpc>
              <a:spcBef>
                <a:spcPts val="300"/>
              </a:spcBef>
              <a:buFont typeface="+mj-lt"/>
              <a:buAutoNum type="arabicPeriod"/>
            </a:pPr>
            <a:r>
              <a:rPr lang="zh-CN" altLang="en-US" b="0" i="0" dirty="0">
                <a:solidFill>
                  <a:srgbClr val="404040"/>
                </a:solidFill>
                <a:effectLst/>
                <a:latin typeface="Inter"/>
              </a:rPr>
              <a:t>知识关联：</a:t>
            </a:r>
            <a:r>
              <a:rPr lang="en-US" altLang="zh-CN" b="0" i="0" dirty="0">
                <a:solidFill>
                  <a:srgbClr val="404040"/>
                </a:solidFill>
                <a:effectLst/>
                <a:latin typeface="Inter"/>
              </a:rPr>
              <a:t>Claude 3.5</a:t>
            </a:r>
            <a:r>
              <a:rPr lang="zh-CN" altLang="en-US" b="0" i="0" dirty="0">
                <a:solidFill>
                  <a:srgbClr val="404040"/>
                </a:solidFill>
                <a:effectLst/>
                <a:latin typeface="Inter"/>
              </a:rPr>
              <a:t>实现跨文献概念网络构建</a:t>
            </a:r>
          </a:p>
        </p:txBody>
      </p:sp>
    </p:spTree>
  </p:cSld>
  <p:clrMapOvr>
    <a:masterClrMapping/>
  </p:clrMapOvr>
  <p:transition spd="slow">
    <p:cove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1</a:t>
            </a:r>
            <a:r>
              <a:rPr dirty="0"/>
              <a:t>.</a:t>
            </a:r>
            <a:r>
              <a:rPr lang="zh-CN" altLang="en-US" dirty="0"/>
              <a:t>引言</a:t>
            </a:r>
            <a:endParaRPr dirty="0"/>
          </a:p>
        </p:txBody>
      </p:sp>
      <p:sp>
        <p:nvSpPr>
          <p:cNvPr id="122" name="Shape 122"/>
          <p:cNvSpPr/>
          <p:nvPr/>
        </p:nvSpPr>
        <p:spPr>
          <a:xfrm>
            <a:off x="1410467" y="1404752"/>
            <a:ext cx="9294109" cy="513342"/>
          </a:xfrm>
          <a:prstGeom prst="rect">
            <a:avLst/>
          </a:prstGeom>
          <a:ln w="12700">
            <a:miter lim="400000"/>
          </a:ln>
          <a:extLst>
            <a:ext uri="{C572A759-6A51-4108-AA02-DFA0A04FC94B}">
              <ma14:wrappingTextBoxFlag xmlns="" xmlns:ma14="http://schemas.microsoft.com/office/mac/drawingml/2011/main" val="1"/>
            </a:ext>
          </a:extLst>
        </p:spPr>
        <p:txBody>
          <a:bodyPr wrap="square" lIns="45718" tIns="45718" rIns="45718" bIns="45718">
            <a:spAutoFit/>
          </a:bodyPr>
          <a:lstStyle/>
          <a:p>
            <a:pPr marL="342900" indent="-342900">
              <a:lnSpc>
                <a:spcPct val="150000"/>
              </a:lnSpc>
              <a:buClr>
                <a:schemeClr val="accent4"/>
              </a:buClr>
              <a:buSzPct val="100000"/>
              <a:buFont typeface="Wingdings"/>
              <a:buChar char="➢"/>
              <a:defRPr sz="2000">
                <a:solidFill>
                  <a:srgbClr val="2E75B6"/>
                </a:solidFill>
                <a:latin typeface="PingFang SC Regular"/>
                <a:ea typeface="PingFang SC Regular"/>
                <a:cs typeface="PingFang SC Regular"/>
                <a:sym typeface="PingFang SC Regular"/>
              </a:defRPr>
            </a:pPr>
            <a:endParaRPr lang="en-US" altLang="zh-CN" dirty="0">
              <a:solidFill>
                <a:srgbClr val="FF0000"/>
              </a:solidFill>
            </a:endParaRPr>
          </a:p>
        </p:txBody>
      </p:sp>
      <p:sp>
        <p:nvSpPr>
          <p:cNvPr id="6" name="文本框 5">
            <a:extLst>
              <a:ext uri="{FF2B5EF4-FFF2-40B4-BE49-F238E27FC236}">
                <a16:creationId xmlns:a16="http://schemas.microsoft.com/office/drawing/2014/main" id="{97A8DEB2-DCD7-2856-ABCE-7CF0FE9A47A8}"/>
              </a:ext>
            </a:extLst>
          </p:cNvPr>
          <p:cNvSpPr txBox="1"/>
          <p:nvPr/>
        </p:nvSpPr>
        <p:spPr>
          <a:xfrm>
            <a:off x="971902" y="1024066"/>
            <a:ext cx="10617978" cy="4189545"/>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pPr algn="l"/>
            <a:r>
              <a:rPr lang="en-US" altLang="zh-CN" sz="2000" b="1" i="0" dirty="0">
                <a:solidFill>
                  <a:srgbClr val="404040"/>
                </a:solidFill>
                <a:effectLst/>
                <a:latin typeface="Inter"/>
              </a:rPr>
              <a:t>DeepSeek</a:t>
            </a:r>
            <a:r>
              <a:rPr lang="zh-CN" altLang="en-US" sz="2000" b="1" dirty="0">
                <a:solidFill>
                  <a:srgbClr val="404040"/>
                </a:solidFill>
                <a:latin typeface="Inter"/>
              </a:rPr>
              <a:t>阅读优势：</a:t>
            </a:r>
            <a:r>
              <a:rPr lang="zh-CN" altLang="en-US" b="1" i="0" dirty="0">
                <a:solidFill>
                  <a:srgbClr val="404040"/>
                </a:solidFill>
                <a:effectLst/>
                <a:latin typeface="Inter"/>
              </a:rPr>
              <a:t>中文期刊深度支持</a:t>
            </a:r>
            <a:endParaRPr lang="en-US" altLang="zh-CN" b="1" i="0" dirty="0">
              <a:solidFill>
                <a:srgbClr val="404040"/>
              </a:solidFill>
              <a:effectLst/>
              <a:latin typeface="Inter"/>
            </a:endParaRPr>
          </a:p>
          <a:p>
            <a:pPr algn="l"/>
            <a:endParaRPr lang="zh-CN" altLang="en-US" b="1" i="0" dirty="0">
              <a:solidFill>
                <a:srgbClr val="404040"/>
              </a:solidFill>
              <a:effectLst/>
              <a:latin typeface="Inter"/>
            </a:endParaRPr>
          </a:p>
          <a:p>
            <a:pPr algn="l">
              <a:lnSpc>
                <a:spcPct val="150000"/>
              </a:lnSpc>
              <a:buFont typeface="Arial" panose="020B0604020202020204" pitchFamily="34" charset="0"/>
              <a:buChar char="•"/>
            </a:pPr>
            <a:r>
              <a:rPr lang="zh-CN" altLang="en-US" b="1" i="0" dirty="0">
                <a:solidFill>
                  <a:srgbClr val="404040"/>
                </a:solidFill>
                <a:effectLst/>
                <a:latin typeface="Inter"/>
              </a:rPr>
              <a:t>知网增强解析</a:t>
            </a:r>
            <a:r>
              <a:rPr lang="zh-CN" altLang="en-US" b="0" i="0" dirty="0">
                <a:solidFill>
                  <a:srgbClr val="404040"/>
                </a:solidFill>
                <a:effectLst/>
                <a:latin typeface="Inter"/>
              </a:rPr>
              <a:t>：自动识别知网独有格式（</a:t>
            </a:r>
            <a:r>
              <a:rPr lang="en-US" altLang="zh-CN" b="0" i="0" dirty="0">
                <a:solidFill>
                  <a:srgbClr val="404040"/>
                </a:solidFill>
                <a:effectLst/>
                <a:latin typeface="Inter"/>
              </a:rPr>
              <a:t>CAJ/KDH</a:t>
            </a:r>
            <a:r>
              <a:rPr lang="zh-CN" altLang="en-US" b="0" i="0" dirty="0">
                <a:solidFill>
                  <a:srgbClr val="404040"/>
                </a:solidFill>
                <a:effectLst/>
                <a:latin typeface="Inter"/>
              </a:rPr>
              <a:t>），精准提取</a:t>
            </a:r>
            <a:r>
              <a:rPr lang="en-US" altLang="zh-CN" b="0" i="0" dirty="0">
                <a:solidFill>
                  <a:srgbClr val="404040"/>
                </a:solidFill>
                <a:effectLst/>
                <a:latin typeface="Inter"/>
              </a:rPr>
              <a:t>《</a:t>
            </a:r>
            <a:r>
              <a:rPr lang="zh-CN" altLang="en-US" b="0" i="0" dirty="0">
                <a:solidFill>
                  <a:srgbClr val="404040"/>
                </a:solidFill>
                <a:effectLst/>
                <a:latin typeface="Inter"/>
              </a:rPr>
              <a:t>物理学报</a:t>
            </a:r>
            <a:r>
              <a:rPr lang="en-US" altLang="zh-CN" b="0" i="0" dirty="0">
                <a:solidFill>
                  <a:srgbClr val="404040"/>
                </a:solidFill>
                <a:effectLst/>
                <a:latin typeface="Inter"/>
              </a:rPr>
              <a:t>》《</a:t>
            </a:r>
            <a:r>
              <a:rPr lang="zh-CN" altLang="en-US" b="0" i="0" dirty="0">
                <a:solidFill>
                  <a:srgbClr val="404040"/>
                </a:solidFill>
                <a:effectLst/>
                <a:latin typeface="Inter"/>
              </a:rPr>
              <a:t>计算机研究与发展</a:t>
            </a:r>
            <a:r>
              <a:rPr lang="en-US" altLang="zh-CN" b="0" i="0" dirty="0">
                <a:solidFill>
                  <a:srgbClr val="404040"/>
                </a:solidFill>
                <a:effectLst/>
                <a:latin typeface="Inter"/>
              </a:rPr>
              <a:t>》</a:t>
            </a:r>
            <a:r>
              <a:rPr lang="zh-CN" altLang="en-US" b="0" i="0" dirty="0">
                <a:solidFill>
                  <a:srgbClr val="404040"/>
                </a:solidFill>
                <a:effectLst/>
                <a:latin typeface="Inter"/>
              </a:rPr>
              <a:t>等核心期刊的版心内容</a:t>
            </a:r>
          </a:p>
          <a:p>
            <a:pPr algn="l">
              <a:lnSpc>
                <a:spcPct val="150000"/>
              </a:lnSpc>
              <a:spcBef>
                <a:spcPts val="300"/>
              </a:spcBef>
              <a:buFont typeface="Arial" panose="020B0604020202020204" pitchFamily="34" charset="0"/>
              <a:buChar char="•"/>
            </a:pPr>
            <a:r>
              <a:rPr lang="zh-CN" altLang="en-US" b="1" i="0" dirty="0">
                <a:solidFill>
                  <a:srgbClr val="404040"/>
                </a:solidFill>
                <a:effectLst/>
                <a:latin typeface="Inter"/>
              </a:rPr>
              <a:t>术语知识库</a:t>
            </a:r>
            <a:r>
              <a:rPr lang="zh-CN" altLang="en-US" b="0" i="0" dirty="0">
                <a:solidFill>
                  <a:srgbClr val="404040"/>
                </a:solidFill>
                <a:effectLst/>
                <a:latin typeface="Inter"/>
              </a:rPr>
              <a:t>：集成</a:t>
            </a:r>
            <a:r>
              <a:rPr lang="en-US" altLang="zh-CN" b="0" i="0" dirty="0">
                <a:solidFill>
                  <a:srgbClr val="404040"/>
                </a:solidFill>
                <a:effectLst/>
                <a:latin typeface="Inter"/>
              </a:rPr>
              <a:t>《</a:t>
            </a:r>
            <a:r>
              <a:rPr lang="zh-CN" altLang="en-US" b="0" i="0" dirty="0">
                <a:solidFill>
                  <a:srgbClr val="404040"/>
                </a:solidFill>
                <a:effectLst/>
                <a:latin typeface="Inter"/>
              </a:rPr>
              <a:t>中国科技术语数据库</a:t>
            </a:r>
            <a:r>
              <a:rPr lang="en-US" altLang="zh-CN" b="0" i="0" dirty="0">
                <a:solidFill>
                  <a:srgbClr val="404040"/>
                </a:solidFill>
                <a:effectLst/>
                <a:latin typeface="Inter"/>
              </a:rPr>
              <a:t>》</a:t>
            </a:r>
            <a:r>
              <a:rPr lang="zh-CN" altLang="en-US" b="0" i="0" dirty="0">
                <a:solidFill>
                  <a:srgbClr val="404040"/>
                </a:solidFill>
                <a:effectLst/>
                <a:latin typeface="Inter"/>
              </a:rPr>
              <a:t>，自动标注专业术语（如</a:t>
            </a:r>
            <a:r>
              <a:rPr lang="en-US" altLang="zh-CN" b="0" i="0" dirty="0">
                <a:solidFill>
                  <a:srgbClr val="404040"/>
                </a:solidFill>
                <a:effectLst/>
                <a:latin typeface="Inter"/>
              </a:rPr>
              <a:t>"</a:t>
            </a:r>
            <a:r>
              <a:rPr lang="zh-CN" altLang="en-US" b="0" i="0" dirty="0">
                <a:solidFill>
                  <a:srgbClr val="404040"/>
                </a:solidFill>
                <a:effectLst/>
                <a:latin typeface="Inter"/>
              </a:rPr>
              <a:t>钙钛矿太阳能电池</a:t>
            </a:r>
            <a:r>
              <a:rPr lang="en-US" altLang="zh-CN" b="0" i="0" dirty="0">
                <a:solidFill>
                  <a:srgbClr val="404040"/>
                </a:solidFill>
                <a:effectLst/>
                <a:latin typeface="Inter"/>
              </a:rPr>
              <a:t>"→</a:t>
            </a:r>
            <a:r>
              <a:rPr lang="zh-CN" altLang="en-US" b="0" i="0" dirty="0">
                <a:solidFill>
                  <a:srgbClr val="404040"/>
                </a:solidFill>
                <a:effectLst/>
                <a:latin typeface="Inter"/>
              </a:rPr>
              <a:t>显示器件结构图示）</a:t>
            </a:r>
          </a:p>
          <a:p>
            <a:pPr algn="l">
              <a:lnSpc>
                <a:spcPct val="150000"/>
              </a:lnSpc>
              <a:spcBef>
                <a:spcPts val="300"/>
              </a:spcBef>
              <a:spcAft>
                <a:spcPts val="300"/>
              </a:spcAft>
              <a:buFont typeface="Arial" panose="020B0604020202020204" pitchFamily="34" charset="0"/>
              <a:buChar char="•"/>
            </a:pPr>
            <a:r>
              <a:rPr lang="zh-CN" altLang="en-US" b="1" i="0" dirty="0">
                <a:solidFill>
                  <a:srgbClr val="404040"/>
                </a:solidFill>
                <a:effectLst/>
                <a:latin typeface="Inter"/>
              </a:rPr>
              <a:t>参考文献增强</a:t>
            </a:r>
            <a:r>
              <a:rPr lang="zh-CN" altLang="en-US" b="0" i="0" dirty="0">
                <a:solidFill>
                  <a:srgbClr val="404040"/>
                </a:solidFill>
                <a:effectLst/>
                <a:latin typeface="Inter"/>
              </a:rPr>
              <a:t>：</a:t>
            </a:r>
          </a:p>
          <a:p>
            <a:pPr marL="742950" lvl="1" indent="-285750" algn="l">
              <a:lnSpc>
                <a:spcPct val="150000"/>
              </a:lnSpc>
              <a:spcBef>
                <a:spcPts val="300"/>
              </a:spcBef>
              <a:buFont typeface="Arial" panose="020B0604020202020204" pitchFamily="34" charset="0"/>
              <a:buChar char="•"/>
            </a:pPr>
            <a:r>
              <a:rPr lang="zh-CN" altLang="en-US" b="0" i="0" dirty="0">
                <a:solidFill>
                  <a:srgbClr val="404040"/>
                </a:solidFill>
                <a:effectLst/>
                <a:latin typeface="Inter"/>
              </a:rPr>
              <a:t>自动标注参考文献影响因子（</a:t>
            </a:r>
            <a:r>
              <a:rPr lang="en-US" altLang="zh-CN" b="0" i="0" dirty="0">
                <a:solidFill>
                  <a:srgbClr val="404040"/>
                </a:solidFill>
                <a:effectLst/>
                <a:latin typeface="Inter"/>
              </a:rPr>
              <a:t>IF</a:t>
            </a:r>
            <a:r>
              <a:rPr lang="zh-CN" altLang="en-US" b="0" i="0" dirty="0">
                <a:solidFill>
                  <a:srgbClr val="404040"/>
                </a:solidFill>
                <a:effectLst/>
                <a:latin typeface="Inter"/>
              </a:rPr>
              <a:t>）</a:t>
            </a:r>
          </a:p>
          <a:p>
            <a:pPr marL="742950" lvl="1" indent="-285750" algn="l">
              <a:lnSpc>
                <a:spcPct val="150000"/>
              </a:lnSpc>
              <a:spcBef>
                <a:spcPts val="300"/>
              </a:spcBef>
              <a:buFont typeface="Arial" panose="020B0604020202020204" pitchFamily="34" charset="0"/>
              <a:buChar char="•"/>
            </a:pPr>
            <a:r>
              <a:rPr lang="zh-CN" altLang="en-US" b="0" i="0" dirty="0">
                <a:solidFill>
                  <a:srgbClr val="404040"/>
                </a:solidFill>
                <a:effectLst/>
                <a:latin typeface="Inter"/>
              </a:rPr>
              <a:t>可视化被引网络（支持生成</a:t>
            </a:r>
            <a:r>
              <a:rPr lang="en-US" altLang="zh-CN" b="0" i="0" dirty="0">
                <a:solidFill>
                  <a:srgbClr val="404040"/>
                </a:solidFill>
                <a:effectLst/>
                <a:latin typeface="Inter"/>
              </a:rPr>
              <a:t>CSSCI/CSCD</a:t>
            </a:r>
          </a:p>
          <a:p>
            <a:pPr marL="457200" lvl="1" algn="l">
              <a:lnSpc>
                <a:spcPct val="150000"/>
              </a:lnSpc>
              <a:spcBef>
                <a:spcPts val="300"/>
              </a:spcBef>
            </a:pPr>
            <a:r>
              <a:rPr lang="zh-CN" altLang="en-US" b="0" i="0" dirty="0">
                <a:solidFill>
                  <a:srgbClr val="404040"/>
                </a:solidFill>
                <a:effectLst/>
                <a:latin typeface="Inter"/>
              </a:rPr>
              <a:t>期刊关联图谱）</a:t>
            </a:r>
          </a:p>
        </p:txBody>
      </p:sp>
      <p:pic>
        <p:nvPicPr>
          <p:cNvPr id="8" name="图片 7">
            <a:extLst>
              <a:ext uri="{FF2B5EF4-FFF2-40B4-BE49-F238E27FC236}">
                <a16:creationId xmlns:a16="http://schemas.microsoft.com/office/drawing/2014/main" id="{7E41BC64-E4CD-89FE-8801-1B4E22CE2645}"/>
              </a:ext>
            </a:extLst>
          </p:cNvPr>
          <p:cNvPicPr>
            <a:picLocks noChangeAspect="1"/>
          </p:cNvPicPr>
          <p:nvPr/>
        </p:nvPicPr>
        <p:blipFill>
          <a:blip r:embed="rId2"/>
          <a:stretch>
            <a:fillRect/>
          </a:stretch>
        </p:blipFill>
        <p:spPr>
          <a:xfrm>
            <a:off x="6155935" y="3570049"/>
            <a:ext cx="5433945" cy="2024248"/>
          </a:xfrm>
          <a:prstGeom prst="rect">
            <a:avLst/>
          </a:prstGeom>
        </p:spPr>
      </p:pic>
    </p:spTree>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419587-F341-DB89-641D-2E9B60552ADB}"/>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E5B9D30E-12EE-DA6C-350C-C366551D6C9E}"/>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pic>
        <p:nvPicPr>
          <p:cNvPr id="12" name="图片 11">
            <a:extLst>
              <a:ext uri="{FF2B5EF4-FFF2-40B4-BE49-F238E27FC236}">
                <a16:creationId xmlns:a16="http://schemas.microsoft.com/office/drawing/2014/main" id="{E7B777DA-C8CE-FE62-E55C-34ABAA7F356C}"/>
              </a:ext>
            </a:extLst>
          </p:cNvPr>
          <p:cNvPicPr>
            <a:picLocks noChangeAspect="1"/>
          </p:cNvPicPr>
          <p:nvPr/>
        </p:nvPicPr>
        <p:blipFill>
          <a:blip r:embed="rId2"/>
          <a:stretch>
            <a:fillRect/>
          </a:stretch>
        </p:blipFill>
        <p:spPr>
          <a:xfrm>
            <a:off x="723665" y="921483"/>
            <a:ext cx="10222955" cy="5015034"/>
          </a:xfrm>
          <a:prstGeom prst="rect">
            <a:avLst/>
          </a:prstGeom>
        </p:spPr>
      </p:pic>
    </p:spTree>
    <p:extLst>
      <p:ext uri="{BB962C8B-B14F-4D97-AF65-F5344CB8AC3E}">
        <p14:creationId xmlns:p14="http://schemas.microsoft.com/office/powerpoint/2010/main" val="293423417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9F98868-0E59-69B1-FFE9-D0D2FB89E0E4}"/>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4322D5F4-185A-5C6C-EE03-69C763D84013}"/>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pic>
        <p:nvPicPr>
          <p:cNvPr id="3" name="图片 2">
            <a:extLst>
              <a:ext uri="{FF2B5EF4-FFF2-40B4-BE49-F238E27FC236}">
                <a16:creationId xmlns:a16="http://schemas.microsoft.com/office/drawing/2014/main" id="{F2DA300F-D655-2D36-19DB-544999F34D05}"/>
              </a:ext>
            </a:extLst>
          </p:cNvPr>
          <p:cNvPicPr>
            <a:picLocks noChangeAspect="1"/>
          </p:cNvPicPr>
          <p:nvPr/>
        </p:nvPicPr>
        <p:blipFill>
          <a:blip r:embed="rId2"/>
          <a:stretch>
            <a:fillRect/>
          </a:stretch>
        </p:blipFill>
        <p:spPr>
          <a:xfrm>
            <a:off x="1127573" y="1356248"/>
            <a:ext cx="9936854" cy="4535249"/>
          </a:xfrm>
          <a:prstGeom prst="rect">
            <a:avLst/>
          </a:prstGeom>
        </p:spPr>
      </p:pic>
    </p:spTree>
    <p:extLst>
      <p:ext uri="{BB962C8B-B14F-4D97-AF65-F5344CB8AC3E}">
        <p14:creationId xmlns:p14="http://schemas.microsoft.com/office/powerpoint/2010/main" val="422332215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479EF23-E95D-A426-04E7-B989B031AB97}"/>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4A6BE9F6-6591-B6D1-7E6A-D7ED76ECE62B}"/>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pic>
        <p:nvPicPr>
          <p:cNvPr id="3" name="图片 2">
            <a:extLst>
              <a:ext uri="{FF2B5EF4-FFF2-40B4-BE49-F238E27FC236}">
                <a16:creationId xmlns:a16="http://schemas.microsoft.com/office/drawing/2014/main" id="{25295872-D790-8A77-A931-3CA478F925DD}"/>
              </a:ext>
            </a:extLst>
          </p:cNvPr>
          <p:cNvPicPr>
            <a:picLocks noChangeAspect="1"/>
          </p:cNvPicPr>
          <p:nvPr/>
        </p:nvPicPr>
        <p:blipFill>
          <a:blip r:embed="rId2"/>
          <a:stretch>
            <a:fillRect/>
          </a:stretch>
        </p:blipFill>
        <p:spPr>
          <a:xfrm>
            <a:off x="3009198" y="747796"/>
            <a:ext cx="5960898" cy="4688939"/>
          </a:xfrm>
          <a:prstGeom prst="rect">
            <a:avLst/>
          </a:prstGeom>
        </p:spPr>
      </p:pic>
      <p:sp>
        <p:nvSpPr>
          <p:cNvPr id="12" name="文本框 11">
            <a:extLst>
              <a:ext uri="{FF2B5EF4-FFF2-40B4-BE49-F238E27FC236}">
                <a16:creationId xmlns:a16="http://schemas.microsoft.com/office/drawing/2014/main" id="{25B93F09-7C78-95DF-0A9C-3C7C70D059AC}"/>
              </a:ext>
            </a:extLst>
          </p:cNvPr>
          <p:cNvSpPr txBox="1"/>
          <p:nvPr/>
        </p:nvSpPr>
        <p:spPr>
          <a:xfrm>
            <a:off x="1580098" y="5471796"/>
            <a:ext cx="9031804" cy="8617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zh-CN" altLang="en-US" sz="1000" b="0" i="0" dirty="0">
                <a:effectLst/>
                <a:latin typeface="宋体" panose="02010600030101010101" pitchFamily="2" charset="-122"/>
                <a:ea typeface="宋体" panose="02010600030101010101" pitchFamily="2" charset="-122"/>
              </a:rPr>
              <a:t>图 </a:t>
            </a:r>
            <a:r>
              <a:rPr lang="en-US" altLang="zh-CN" sz="1000" b="0" i="0" dirty="0">
                <a:effectLst/>
                <a:latin typeface="宋体" panose="02010600030101010101" pitchFamily="2" charset="-122"/>
                <a:ea typeface="宋体" panose="02010600030101010101" pitchFamily="2" charset="-122"/>
              </a:rPr>
              <a:t>2. </a:t>
            </a:r>
            <a:r>
              <a:rPr lang="zh-CN" altLang="en-US" sz="1000" b="0" i="0" dirty="0">
                <a:effectLst/>
                <a:latin typeface="宋体" panose="02010600030101010101" pitchFamily="2" charset="-122"/>
                <a:ea typeface="宋体" panose="02010600030101010101" pitchFamily="2" charset="-122"/>
              </a:rPr>
              <a:t>地震事件的 </a:t>
            </a:r>
            <a:r>
              <a:rPr lang="en-US" altLang="zh-CN" sz="1000" b="0" i="0" dirty="0">
                <a:effectLst/>
                <a:latin typeface="宋体" panose="02010600030101010101" pitchFamily="2" charset="-122"/>
                <a:ea typeface="宋体" panose="02010600030101010101" pitchFamily="2" charset="-122"/>
              </a:rPr>
              <a:t>DAS </a:t>
            </a:r>
            <a:r>
              <a:rPr lang="zh-CN" altLang="en-US" sz="1000" b="0" i="0" dirty="0">
                <a:effectLst/>
                <a:latin typeface="宋体" panose="02010600030101010101" pitchFamily="2" charset="-122"/>
                <a:ea typeface="宋体" panose="02010600030101010101" pitchFamily="2" charset="-122"/>
              </a:rPr>
              <a:t>记录。显示了序列 </a:t>
            </a:r>
            <a:r>
              <a:rPr lang="en-US" altLang="zh-CN" sz="1000" b="0" i="0" dirty="0">
                <a:effectLst/>
                <a:latin typeface="宋体" panose="02010600030101010101" pitchFamily="2" charset="-122"/>
                <a:ea typeface="宋体" panose="02010600030101010101" pitchFamily="2" charset="-122"/>
              </a:rPr>
              <a:t>1 </a:t>
            </a:r>
            <a:r>
              <a:rPr lang="zh-CN" altLang="en-US" sz="1000" b="0" i="0" dirty="0">
                <a:effectLst/>
                <a:latin typeface="宋体" panose="02010600030101010101" pitchFamily="2" charset="-122"/>
                <a:ea typeface="宋体" panose="02010600030101010101" pitchFamily="2" charset="-122"/>
              </a:rPr>
              <a:t>（</a:t>
            </a:r>
            <a:r>
              <a:rPr lang="en-US" altLang="zh-CN" sz="1000" b="0" i="0" dirty="0">
                <a:effectLst/>
                <a:latin typeface="宋体" panose="02010600030101010101" pitchFamily="2" charset="-122"/>
                <a:ea typeface="宋体" panose="02010600030101010101" pitchFamily="2" charset="-122"/>
              </a:rPr>
              <a:t>A</a:t>
            </a:r>
            <a:r>
              <a:rPr lang="zh-CN" altLang="en-US" sz="1000" b="0" i="0" dirty="0">
                <a:effectLst/>
                <a:latin typeface="宋体" panose="02010600030101010101" pitchFamily="2" charset="-122"/>
                <a:ea typeface="宋体" panose="02010600030101010101" pitchFamily="2" charset="-122"/>
              </a:rPr>
              <a:t>） 和 </a:t>
            </a:r>
            <a:r>
              <a:rPr lang="en-US" altLang="zh-CN" sz="1000" b="0" i="0" dirty="0">
                <a:effectLst/>
                <a:latin typeface="宋体" panose="02010600030101010101" pitchFamily="2" charset="-122"/>
                <a:ea typeface="宋体" panose="02010600030101010101" pitchFamily="2" charset="-122"/>
              </a:rPr>
              <a:t>2 </a:t>
            </a:r>
            <a:r>
              <a:rPr lang="zh-CN" altLang="en-US" sz="1000" b="0" i="0" dirty="0">
                <a:effectLst/>
                <a:latin typeface="宋体" panose="02010600030101010101" pitchFamily="2" charset="-122"/>
                <a:ea typeface="宋体" panose="02010600030101010101" pitchFamily="2" charset="-122"/>
              </a:rPr>
              <a:t>（</a:t>
            </a:r>
            <a:r>
              <a:rPr lang="en-US" altLang="zh-CN" sz="1000" b="0" i="0" dirty="0">
                <a:effectLst/>
                <a:latin typeface="宋体" panose="02010600030101010101" pitchFamily="2" charset="-122"/>
                <a:ea typeface="宋体" panose="02010600030101010101" pitchFamily="2" charset="-122"/>
              </a:rPr>
              <a:t>B</a:t>
            </a:r>
            <a:r>
              <a:rPr lang="zh-CN" altLang="en-US" sz="1000" b="0" i="0" dirty="0">
                <a:effectLst/>
                <a:latin typeface="宋体" panose="02010600030101010101" pitchFamily="2" charset="-122"/>
                <a:ea typeface="宋体" panose="02010600030101010101" pitchFamily="2" charset="-122"/>
              </a:rPr>
              <a:t>），其中 ∗ 表示 </a:t>
            </a:r>
            <a:r>
              <a:rPr lang="en-US" altLang="zh-CN" sz="1000" b="0" i="0" dirty="0" err="1">
                <a:effectLst/>
                <a:latin typeface="宋体" panose="02010600030101010101" pitchFamily="2" charset="-122"/>
                <a:ea typeface="宋体" panose="02010600030101010101" pitchFamily="2" charset="-122"/>
              </a:rPr>
              <a:t>Saksunarvatn</a:t>
            </a:r>
            <a:r>
              <a:rPr lang="en-US" altLang="zh-CN" sz="1000" b="0" i="0" dirty="0">
                <a:effectLst/>
                <a:latin typeface="宋体" panose="02010600030101010101" pitchFamily="2" charset="-122"/>
                <a:ea typeface="宋体" panose="02010600030101010101" pitchFamily="2" charset="-122"/>
              </a:rPr>
              <a:t> </a:t>
            </a:r>
            <a:r>
              <a:rPr lang="zh-CN" altLang="en-US" sz="1000" b="0" i="0" dirty="0">
                <a:effectLst/>
                <a:latin typeface="宋体" panose="02010600030101010101" pitchFamily="2" charset="-122"/>
                <a:ea typeface="宋体" panose="02010600030101010101" pitchFamily="2" charset="-122"/>
              </a:rPr>
              <a:t>火山灰 （</a:t>
            </a:r>
            <a:r>
              <a:rPr lang="en-US" altLang="zh-CN" sz="1000" b="0" i="0" dirty="0" err="1">
                <a:effectLst/>
                <a:latin typeface="宋体" panose="02010600030101010101" pitchFamily="2" charset="-122"/>
                <a:ea typeface="宋体" panose="02010600030101010101" pitchFamily="2" charset="-122"/>
              </a:rPr>
              <a:t>Grimsvötn</a:t>
            </a:r>
            <a:r>
              <a:rPr lang="zh-CN" altLang="en-US" sz="1000" b="0" i="0" dirty="0">
                <a:effectLst/>
                <a:latin typeface="宋体" panose="02010600030101010101" pitchFamily="2" charset="-122"/>
                <a:ea typeface="宋体" panose="02010600030101010101" pitchFamily="2" charset="-122"/>
              </a:rPr>
              <a:t>） 的深度为 </a:t>
            </a:r>
            <a:r>
              <a:rPr lang="en-US" altLang="zh-CN" sz="1000" b="0" i="0" dirty="0">
                <a:effectLst/>
                <a:latin typeface="宋体" panose="02010600030101010101" pitchFamily="2" charset="-122"/>
                <a:ea typeface="宋体" panose="02010600030101010101" pitchFamily="2" charset="-122"/>
              </a:rPr>
              <a:t>10.2 ka b2k</a:t>
            </a:r>
            <a:r>
              <a:rPr lang="zh-CN" altLang="en-US" sz="1000" b="0" i="0" dirty="0">
                <a:effectLst/>
                <a:latin typeface="宋体" panose="02010600030101010101" pitchFamily="2" charset="-122"/>
                <a:ea typeface="宋体" panose="02010600030101010101" pitchFamily="2" charset="-122"/>
              </a:rPr>
              <a:t>，</a:t>
            </a:r>
            <a:r>
              <a:rPr lang="en-US" altLang="zh-CN" sz="1000" b="0" i="0" dirty="0">
                <a:effectLst/>
                <a:latin typeface="宋体" panose="02010600030101010101" pitchFamily="2" charset="-122"/>
                <a:ea typeface="宋体" panose="02010600030101010101" pitchFamily="2" charset="-122"/>
              </a:rPr>
              <a:t>+ </a:t>
            </a:r>
            <a:r>
              <a:rPr lang="zh-CN" altLang="en-US" sz="1000" b="0" i="0" dirty="0">
                <a:effectLst/>
                <a:latin typeface="宋体" panose="02010600030101010101" pitchFamily="2" charset="-122"/>
                <a:ea typeface="宋体" panose="02010600030101010101" pitchFamily="2" charset="-122"/>
              </a:rPr>
              <a:t>表示 </a:t>
            </a:r>
            <a:r>
              <a:rPr lang="en-US" altLang="zh-CN" sz="1000" b="0" i="0" dirty="0">
                <a:effectLst/>
                <a:latin typeface="宋体" panose="02010600030101010101" pitchFamily="2" charset="-122"/>
                <a:ea typeface="宋体" panose="02010600030101010101" pitchFamily="2" charset="-122"/>
              </a:rPr>
              <a:t>7.6 ka b2k </a:t>
            </a:r>
            <a:r>
              <a:rPr lang="zh-CN" altLang="en-US" sz="1000" b="0" i="0" dirty="0">
                <a:effectLst/>
                <a:latin typeface="宋体" panose="02010600030101010101" pitchFamily="2" charset="-122"/>
                <a:ea typeface="宋体" panose="02010600030101010101" pitchFamily="2" charset="-122"/>
              </a:rPr>
              <a:t>的 </a:t>
            </a:r>
            <a:r>
              <a:rPr lang="en-US" altLang="zh-CN" sz="1000" b="0" i="0" dirty="0">
                <a:effectLst/>
                <a:latin typeface="宋体" panose="02010600030101010101" pitchFamily="2" charset="-122"/>
                <a:ea typeface="宋体" panose="02010600030101010101" pitchFamily="2" charset="-122"/>
              </a:rPr>
              <a:t>Mazama </a:t>
            </a:r>
            <a:r>
              <a:rPr lang="zh-CN" altLang="en-US" sz="1000" b="0" i="0" dirty="0">
                <a:effectLst/>
                <a:latin typeface="宋体" panose="02010600030101010101" pitchFamily="2" charset="-122"/>
                <a:ea typeface="宋体" panose="02010600030101010101" pitchFamily="2" charset="-122"/>
              </a:rPr>
              <a:t>火山灰（火山口湖）的深度。（有关详细信息，请参见 </a:t>
            </a:r>
            <a:r>
              <a:rPr lang="en-US" altLang="zh-CN" sz="1000" b="0" i="0" dirty="0">
                <a:effectLst/>
                <a:latin typeface="宋体" panose="02010600030101010101" pitchFamily="2" charset="-122"/>
                <a:ea typeface="宋体" panose="02010600030101010101" pitchFamily="2" charset="-122"/>
              </a:rPr>
              <a:t>S3.1 </a:t>
            </a:r>
            <a:r>
              <a:rPr lang="zh-CN" altLang="en-US" sz="1000" b="0" i="0" dirty="0">
                <a:effectLst/>
                <a:latin typeface="宋体" panose="02010600030101010101" pitchFamily="2" charset="-122"/>
                <a:ea typeface="宋体" panose="02010600030101010101" pitchFamily="2" charset="-122"/>
              </a:rPr>
              <a:t>节。在这里和所有后续图中，正应变率对应于沿电缆的伸长，负应变率对应于缩短。子图中提供了色标范围的值。为了符号的一致性，选定的特写镜头的标记方式与无花果相同。</a:t>
            </a:r>
            <a:r>
              <a:rPr lang="en-US" altLang="zh-CN" sz="1000" b="0" i="0" dirty="0">
                <a:effectLst/>
                <a:latin typeface="宋体" panose="02010600030101010101" pitchFamily="2" charset="-122"/>
                <a:ea typeface="宋体" panose="02010600030101010101" pitchFamily="2" charset="-122"/>
              </a:rPr>
              <a:t>S1 </a:t>
            </a:r>
            <a:r>
              <a:rPr lang="zh-CN" altLang="en-US" sz="1000" b="0" i="0" dirty="0">
                <a:effectLst/>
                <a:latin typeface="宋体" panose="02010600030101010101" pitchFamily="2" charset="-122"/>
                <a:ea typeface="宋体" panose="02010600030101010101" pitchFamily="2" charset="-122"/>
              </a:rPr>
              <a:t>和 </a:t>
            </a:r>
            <a:r>
              <a:rPr lang="en-US" altLang="zh-CN" sz="1000" b="0" i="0" dirty="0">
                <a:effectLst/>
                <a:latin typeface="宋体" panose="02010600030101010101" pitchFamily="2" charset="-122"/>
                <a:ea typeface="宋体" panose="02010600030101010101" pitchFamily="2" charset="-122"/>
              </a:rPr>
              <a:t>S2</a:t>
            </a:r>
            <a:r>
              <a:rPr lang="zh-CN" altLang="en-US" sz="1000" b="0" i="0" dirty="0">
                <a:effectLst/>
                <a:latin typeface="宋体" panose="02010600030101010101" pitchFamily="2" charset="-122"/>
                <a:ea typeface="宋体" panose="02010600030101010101" pitchFamily="2" charset="-122"/>
              </a:rPr>
              <a:t>。（例如，此处未显示的序列 </a:t>
            </a:r>
            <a:r>
              <a:rPr lang="en-US" altLang="zh-CN" sz="1000" b="0" i="0" dirty="0">
                <a:effectLst/>
                <a:latin typeface="宋体" panose="02010600030101010101" pitchFamily="2" charset="-122"/>
                <a:ea typeface="宋体" panose="02010600030101010101" pitchFamily="2" charset="-122"/>
              </a:rPr>
              <a:t>2 </a:t>
            </a:r>
            <a:r>
              <a:rPr lang="zh-CN" altLang="en-US" sz="1000" b="0" i="0" dirty="0">
                <a:effectLst/>
                <a:latin typeface="宋体" panose="02010600030101010101" pitchFamily="2" charset="-122"/>
                <a:ea typeface="宋体" panose="02010600030101010101" pitchFamily="2" charset="-122"/>
              </a:rPr>
              <a:t>的特写 </a:t>
            </a:r>
            <a:r>
              <a:rPr lang="en-US" altLang="zh-CN" sz="1000" b="0" i="0" dirty="0">
                <a:effectLst/>
                <a:latin typeface="宋体" panose="02010600030101010101" pitchFamily="2" charset="-122"/>
                <a:ea typeface="宋体" panose="02010600030101010101" pitchFamily="2" charset="-122"/>
              </a:rPr>
              <a:t>/ </a:t>
            </a:r>
            <a:r>
              <a:rPr lang="zh-CN" altLang="en-US" sz="1000" b="0" i="0" dirty="0">
                <a:effectLst/>
                <a:latin typeface="宋体" panose="02010600030101010101" pitchFamily="2" charset="-122"/>
                <a:ea typeface="宋体" panose="02010600030101010101" pitchFamily="2" charset="-122"/>
              </a:rPr>
              <a:t>子事件 </a:t>
            </a:r>
            <a:r>
              <a:rPr lang="en-US" altLang="zh-CN" sz="1000" b="0" i="0" dirty="0">
                <a:effectLst/>
                <a:latin typeface="宋体" panose="02010600030101010101" pitchFamily="2" charset="-122"/>
                <a:ea typeface="宋体" panose="02010600030101010101" pitchFamily="2" charset="-122"/>
              </a:rPr>
              <a:t>ii </a:t>
            </a:r>
            <a:r>
              <a:rPr lang="zh-CN" altLang="en-US" sz="1000" b="0" i="0" dirty="0">
                <a:effectLst/>
                <a:latin typeface="宋体" panose="02010600030101010101" pitchFamily="2" charset="-122"/>
                <a:ea typeface="宋体" panose="02010600030101010101" pitchFamily="2" charset="-122"/>
              </a:rPr>
              <a:t>到 </a:t>
            </a:r>
            <a:r>
              <a:rPr lang="en-US" altLang="zh-CN" sz="1000" b="0" i="0" dirty="0">
                <a:effectLst/>
                <a:latin typeface="宋体" panose="02010600030101010101" pitchFamily="2" charset="-122"/>
                <a:ea typeface="宋体" panose="02010600030101010101" pitchFamily="2" charset="-122"/>
              </a:rPr>
              <a:t>iv </a:t>
            </a:r>
            <a:r>
              <a:rPr lang="zh-CN" altLang="en-US" sz="1000" b="0" i="0" dirty="0">
                <a:effectLst/>
                <a:latin typeface="宋体" panose="02010600030101010101" pitchFamily="2" charset="-122"/>
                <a:ea typeface="宋体" panose="02010600030101010101" pitchFamily="2" charset="-122"/>
              </a:rPr>
              <a:t>显示在图 </a:t>
            </a:r>
            <a:r>
              <a:rPr lang="en-US" altLang="zh-CN" sz="1000" b="0" i="0" dirty="0">
                <a:effectLst/>
                <a:latin typeface="宋体" panose="02010600030101010101" pitchFamily="2" charset="-122"/>
                <a:ea typeface="宋体" panose="02010600030101010101" pitchFamily="2" charset="-122"/>
              </a:rPr>
              <a:t>S2 </a:t>
            </a:r>
            <a:r>
              <a:rPr lang="zh-CN" altLang="en-US" sz="1000" b="0" i="0" dirty="0">
                <a:effectLst/>
                <a:latin typeface="宋体" panose="02010600030101010101" pitchFamily="2" charset="-122"/>
                <a:ea typeface="宋体" panose="02010600030101010101" pitchFamily="2" charset="-122"/>
              </a:rPr>
              <a:t>中。右侧地质时间尺度中的缩写含义如下：</a:t>
            </a:r>
            <a:r>
              <a:rPr lang="en-US" altLang="zh-CN" sz="1000" b="0" i="0" dirty="0">
                <a:effectLst/>
                <a:latin typeface="宋体" panose="02010600030101010101" pitchFamily="2" charset="-122"/>
                <a:ea typeface="宋体" panose="02010600030101010101" pitchFamily="2" charset="-122"/>
              </a:rPr>
              <a:t>YD</a:t>
            </a:r>
            <a:r>
              <a:rPr lang="zh-CN" altLang="en-US" sz="1000" b="0" i="0" dirty="0">
                <a:effectLst/>
                <a:latin typeface="宋体" panose="02010600030101010101" pitchFamily="2" charset="-122"/>
                <a:ea typeface="宋体" panose="02010600030101010101" pitchFamily="2" charset="-122"/>
              </a:rPr>
              <a:t>：年轻的 </a:t>
            </a:r>
            <a:r>
              <a:rPr lang="en-US" altLang="zh-CN" sz="1000" b="0" i="0" dirty="0">
                <a:effectLst/>
                <a:latin typeface="宋体" panose="02010600030101010101" pitchFamily="2" charset="-122"/>
                <a:ea typeface="宋体" panose="02010600030101010101" pitchFamily="2" charset="-122"/>
              </a:rPr>
              <a:t>Dryas/GS-1 stadial</a:t>
            </a:r>
            <a:r>
              <a:rPr lang="zh-CN" altLang="en-US" sz="1000" b="0" i="0" dirty="0">
                <a:effectLst/>
                <a:latin typeface="宋体" panose="02010600030101010101" pitchFamily="2" charset="-122"/>
                <a:ea typeface="宋体" panose="02010600030101010101" pitchFamily="2" charset="-122"/>
              </a:rPr>
              <a:t>，</a:t>
            </a:r>
            <a:r>
              <a:rPr lang="en-US" altLang="zh-CN" sz="1000" b="0" i="0" dirty="0">
                <a:effectLst/>
                <a:latin typeface="宋体" panose="02010600030101010101" pitchFamily="2" charset="-122"/>
                <a:ea typeface="宋体" panose="02010600030101010101" pitchFamily="2" charset="-122"/>
              </a:rPr>
              <a:t>BA</a:t>
            </a:r>
            <a:r>
              <a:rPr lang="zh-CN" altLang="en-US" sz="1000" b="0" i="0" dirty="0">
                <a:effectLst/>
                <a:latin typeface="宋体" panose="02010600030101010101" pitchFamily="2" charset="-122"/>
                <a:ea typeface="宋体" panose="02010600030101010101" pitchFamily="2" charset="-122"/>
              </a:rPr>
              <a:t>：</a:t>
            </a:r>
            <a:r>
              <a:rPr lang="en-US" altLang="zh-CN" sz="1000" b="0" i="0" dirty="0" err="1">
                <a:effectLst/>
                <a:latin typeface="宋体" panose="02010600030101010101" pitchFamily="2" charset="-122"/>
                <a:ea typeface="宋体" panose="02010600030101010101" pitchFamily="2" charset="-122"/>
              </a:rPr>
              <a:t>BøllingAllerød</a:t>
            </a:r>
            <a:r>
              <a:rPr lang="en-US" altLang="zh-CN" sz="1000" b="0" i="0" dirty="0">
                <a:effectLst/>
                <a:latin typeface="宋体" panose="02010600030101010101" pitchFamily="2" charset="-122"/>
                <a:ea typeface="宋体" panose="02010600030101010101" pitchFamily="2" charset="-122"/>
              </a:rPr>
              <a:t>/GI-1 interstadial</a:t>
            </a:r>
            <a:r>
              <a:rPr lang="zh-CN" altLang="en-US" sz="1000" b="0" i="0" dirty="0">
                <a:effectLst/>
                <a:latin typeface="宋体" panose="02010600030101010101" pitchFamily="2" charset="-122"/>
                <a:ea typeface="宋体" panose="02010600030101010101" pitchFamily="2" charset="-122"/>
              </a:rPr>
              <a:t>，</a:t>
            </a:r>
            <a:r>
              <a:rPr lang="en-US" altLang="zh-CN" sz="1000" b="0" i="0" dirty="0">
                <a:effectLst/>
                <a:latin typeface="宋体" panose="02010600030101010101" pitchFamily="2" charset="-122"/>
                <a:ea typeface="宋体" panose="02010600030101010101" pitchFamily="2" charset="-122"/>
              </a:rPr>
              <a:t>OD</a:t>
            </a:r>
            <a:r>
              <a:rPr lang="zh-CN" altLang="en-US" sz="1000" b="0" i="0" dirty="0">
                <a:effectLst/>
                <a:latin typeface="宋体" panose="02010600030101010101" pitchFamily="2" charset="-122"/>
                <a:ea typeface="宋体" panose="02010600030101010101" pitchFamily="2" charset="-122"/>
              </a:rPr>
              <a:t>：最古老的 </a:t>
            </a:r>
            <a:r>
              <a:rPr lang="en-US" altLang="zh-CN" sz="1000" b="0" i="0" dirty="0">
                <a:effectLst/>
                <a:latin typeface="宋体" panose="02010600030101010101" pitchFamily="2" charset="-122"/>
                <a:ea typeface="宋体" panose="02010600030101010101" pitchFamily="2" charset="-122"/>
              </a:rPr>
              <a:t>Dryas/GS-2 stadial </a:t>
            </a:r>
            <a:r>
              <a:rPr lang="zh-CN" altLang="en-US" sz="1000" b="0" i="0" dirty="0">
                <a:effectLst/>
                <a:latin typeface="宋体" panose="02010600030101010101" pitchFamily="2" charset="-122"/>
                <a:ea typeface="宋体" panose="02010600030101010101" pitchFamily="2" charset="-122"/>
              </a:rPr>
              <a:t>（</a:t>
            </a:r>
            <a:r>
              <a:rPr lang="en-US" altLang="zh-CN" sz="1000" b="0" i="0" dirty="0">
                <a:effectLst/>
                <a:latin typeface="宋体" panose="02010600030101010101" pitchFamily="2" charset="-122"/>
                <a:ea typeface="宋体" panose="02010600030101010101" pitchFamily="2" charset="-122"/>
              </a:rPr>
              <a:t>59</a:t>
            </a:r>
            <a:r>
              <a:rPr lang="zh-CN" altLang="en-US" sz="1000" b="0" i="0" dirty="0">
                <a:effectLst/>
                <a:latin typeface="宋体" panose="02010600030101010101" pitchFamily="2" charset="-122"/>
                <a:ea typeface="宋体" panose="02010600030101010101" pitchFamily="2" charset="-122"/>
              </a:rPr>
              <a:t>）。</a:t>
            </a:r>
            <a:endParaRPr lang="zh-CN" altLang="en-US" sz="1000" dirty="0">
              <a:latin typeface="宋体" panose="02010600030101010101" pitchFamily="2" charset="-122"/>
              <a:ea typeface="宋体" panose="02010600030101010101" pitchFamily="2" charset="-122"/>
            </a:endParaRPr>
          </a:p>
        </p:txBody>
      </p:sp>
    </p:spTree>
    <p:extLst>
      <p:ext uri="{BB962C8B-B14F-4D97-AF65-F5344CB8AC3E}">
        <p14:creationId xmlns:p14="http://schemas.microsoft.com/office/powerpoint/2010/main" val="416129441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C89DBA-9F80-DA52-AF90-5247043CA8AC}"/>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6D7C9E7E-B923-79A1-DA0A-5A387F94EF10}"/>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sp>
        <p:nvSpPr>
          <p:cNvPr id="12" name="文本框 11">
            <a:extLst>
              <a:ext uri="{FF2B5EF4-FFF2-40B4-BE49-F238E27FC236}">
                <a16:creationId xmlns:a16="http://schemas.microsoft.com/office/drawing/2014/main" id="{1AFC848F-3815-F818-14EE-2F9C6B69A34D}"/>
              </a:ext>
            </a:extLst>
          </p:cNvPr>
          <p:cNvSpPr txBox="1"/>
          <p:nvPr/>
        </p:nvSpPr>
        <p:spPr>
          <a:xfrm>
            <a:off x="1580098" y="5709255"/>
            <a:ext cx="9031804"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zh-CN" altLang="en-US" sz="1000" b="0" i="0" dirty="0">
                <a:effectLst/>
                <a:latin typeface="Inter"/>
              </a:rPr>
              <a:t>图 </a:t>
            </a:r>
            <a:r>
              <a:rPr lang="en-US" altLang="zh-CN" sz="1000" b="0" i="0" dirty="0">
                <a:effectLst/>
                <a:latin typeface="Inter"/>
              </a:rPr>
              <a:t>3. </a:t>
            </a:r>
            <a:r>
              <a:rPr lang="zh-CN" altLang="en-US" sz="1000" b="0" i="0" dirty="0">
                <a:effectLst/>
                <a:latin typeface="Inter"/>
              </a:rPr>
              <a:t>地震事件的 </a:t>
            </a:r>
            <a:r>
              <a:rPr lang="en-US" altLang="zh-CN" sz="1000" b="0" i="0" dirty="0">
                <a:effectLst/>
                <a:latin typeface="Inter"/>
              </a:rPr>
              <a:t>DAS </a:t>
            </a:r>
            <a:r>
              <a:rPr lang="zh-CN" altLang="en-US" sz="1000" b="0" i="0" dirty="0">
                <a:effectLst/>
                <a:latin typeface="Inter"/>
              </a:rPr>
              <a:t>记录。显示的是序列 </a:t>
            </a:r>
            <a:r>
              <a:rPr lang="en-US" altLang="zh-CN" sz="1000" b="0" i="0" dirty="0">
                <a:effectLst/>
                <a:latin typeface="Inter"/>
              </a:rPr>
              <a:t>3 </a:t>
            </a:r>
            <a:r>
              <a:rPr lang="zh-CN" altLang="en-US" sz="1000" b="0" i="0" dirty="0">
                <a:effectLst/>
                <a:latin typeface="Inter"/>
              </a:rPr>
              <a:t>（</a:t>
            </a:r>
            <a:r>
              <a:rPr lang="en-US" altLang="zh-CN" sz="1000" b="0" i="0" dirty="0">
                <a:effectLst/>
                <a:latin typeface="Inter"/>
              </a:rPr>
              <a:t>A</a:t>
            </a:r>
            <a:r>
              <a:rPr lang="zh-CN" altLang="en-US" sz="1000" b="0" i="0" dirty="0">
                <a:effectLst/>
                <a:latin typeface="Inter"/>
              </a:rPr>
              <a:t>）、孤立事件 </a:t>
            </a:r>
            <a:r>
              <a:rPr lang="en-US" altLang="zh-CN" sz="1000" b="0" i="0" dirty="0">
                <a:effectLst/>
                <a:latin typeface="Inter"/>
              </a:rPr>
              <a:t>4 </a:t>
            </a:r>
            <a:r>
              <a:rPr lang="zh-CN" altLang="en-US" sz="1000" b="0" i="0" dirty="0">
                <a:effectLst/>
                <a:latin typeface="Inter"/>
              </a:rPr>
              <a:t>（</a:t>
            </a:r>
            <a:r>
              <a:rPr lang="en-US" altLang="zh-CN" sz="1000" b="0" i="0" dirty="0">
                <a:effectLst/>
                <a:latin typeface="Inter"/>
              </a:rPr>
              <a:t>B</a:t>
            </a:r>
            <a:r>
              <a:rPr lang="zh-CN" altLang="en-US" sz="1000" b="0" i="0" dirty="0">
                <a:effectLst/>
                <a:latin typeface="Inter"/>
              </a:rPr>
              <a:t>） 和事件序列 </a:t>
            </a:r>
            <a:r>
              <a:rPr lang="en-US" altLang="zh-CN" sz="1000" b="0" i="0" dirty="0">
                <a:effectLst/>
                <a:latin typeface="Inter"/>
              </a:rPr>
              <a:t>5 </a:t>
            </a:r>
            <a:r>
              <a:rPr lang="zh-CN" altLang="en-US" sz="1000" b="0" i="0" dirty="0">
                <a:effectLst/>
                <a:latin typeface="Inter"/>
              </a:rPr>
              <a:t>（</a:t>
            </a:r>
            <a:r>
              <a:rPr lang="en-US" altLang="zh-CN" sz="1000" b="0" i="0" dirty="0">
                <a:effectLst/>
                <a:latin typeface="Inter"/>
              </a:rPr>
              <a:t>C</a:t>
            </a:r>
            <a:r>
              <a:rPr lang="zh-CN" altLang="en-US" sz="1000" b="0" i="0" dirty="0">
                <a:effectLst/>
                <a:latin typeface="Inter"/>
              </a:rPr>
              <a:t>） 的一部分，它与序列 </a:t>
            </a:r>
            <a:r>
              <a:rPr lang="en-US" altLang="zh-CN" sz="1000" b="0" i="0" dirty="0">
                <a:effectLst/>
                <a:latin typeface="Inter"/>
              </a:rPr>
              <a:t>2 </a:t>
            </a:r>
            <a:r>
              <a:rPr lang="zh-CN" altLang="en-US" sz="1000" b="0" i="0" dirty="0">
                <a:effectLst/>
                <a:latin typeface="Inter"/>
              </a:rPr>
              <a:t>几乎相同。为了比较序列 </a:t>
            </a:r>
            <a:r>
              <a:rPr lang="en-US" altLang="zh-CN" sz="1000" b="0" i="0" dirty="0">
                <a:effectLst/>
                <a:latin typeface="Inter"/>
              </a:rPr>
              <a:t>2 </a:t>
            </a:r>
            <a:r>
              <a:rPr lang="zh-CN" altLang="en-US" sz="1000" b="0" i="0" dirty="0">
                <a:effectLst/>
                <a:latin typeface="Inter"/>
              </a:rPr>
              <a:t>和 </a:t>
            </a:r>
            <a:r>
              <a:rPr lang="en-US" altLang="zh-CN" sz="1000" b="0" i="0" dirty="0">
                <a:effectLst/>
                <a:latin typeface="Inter"/>
              </a:rPr>
              <a:t>5</a:t>
            </a:r>
            <a:r>
              <a:rPr lang="zh-CN" altLang="en-US" sz="1000" b="0" i="0" dirty="0">
                <a:effectLst/>
                <a:latin typeface="Inter"/>
              </a:rPr>
              <a:t>，两者的特写视图彼此相邻显示。子事件的起始深度与左侧显示的  峰值非常对应。 不是在 </a:t>
            </a:r>
            <a:r>
              <a:rPr lang="en-US" altLang="zh-CN" sz="1000" b="0" i="0" dirty="0" err="1">
                <a:effectLst/>
                <a:latin typeface="Inter"/>
              </a:rPr>
              <a:t>EastGRIP</a:t>
            </a:r>
            <a:r>
              <a:rPr lang="en-US" altLang="zh-CN" sz="1000" b="0" i="0" dirty="0">
                <a:effectLst/>
                <a:latin typeface="Inter"/>
              </a:rPr>
              <a:t> </a:t>
            </a:r>
            <a:r>
              <a:rPr lang="zh-CN" altLang="en-US" sz="1000" b="0" i="0" dirty="0">
                <a:effectLst/>
                <a:latin typeface="Inter"/>
              </a:rPr>
              <a:t>核心上测量的，而是从 </a:t>
            </a:r>
            <a:r>
              <a:rPr lang="en-US" altLang="zh-CN" sz="1000" b="0" i="0" dirty="0">
                <a:effectLst/>
                <a:latin typeface="Inter"/>
              </a:rPr>
              <a:t>GRIP2 </a:t>
            </a:r>
            <a:r>
              <a:rPr lang="zh-CN" altLang="en-US" sz="1000" b="0" i="0" dirty="0">
                <a:effectLst/>
                <a:latin typeface="Inter"/>
              </a:rPr>
              <a:t>数据集投影到 </a:t>
            </a:r>
            <a:r>
              <a:rPr lang="en-US" altLang="zh-CN" sz="1000" b="0" i="0" dirty="0" err="1">
                <a:effectLst/>
                <a:latin typeface="Inter"/>
              </a:rPr>
              <a:t>EastGRIP</a:t>
            </a:r>
            <a:r>
              <a:rPr lang="en-US" altLang="zh-CN" sz="1000" b="0" i="0" dirty="0">
                <a:effectLst/>
                <a:latin typeface="Inter"/>
              </a:rPr>
              <a:t> </a:t>
            </a:r>
            <a:r>
              <a:rPr lang="zh-CN" altLang="en-US" sz="1000" b="0" i="0" dirty="0">
                <a:effectLst/>
                <a:latin typeface="Inter"/>
              </a:rPr>
              <a:t>深度尺度上，如补充部分 </a:t>
            </a:r>
            <a:r>
              <a:rPr lang="en-US" altLang="zh-CN" sz="1000" b="0" i="0" dirty="0">
                <a:effectLst/>
                <a:latin typeface="Inter"/>
              </a:rPr>
              <a:t>S3.2 </a:t>
            </a:r>
            <a:r>
              <a:rPr lang="zh-CN" altLang="en-US" sz="1000" b="0" i="0" dirty="0">
                <a:effectLst/>
                <a:latin typeface="Inter"/>
              </a:rPr>
              <a:t>中所述。地质时间尺度上的缩写与图 </a:t>
            </a:r>
            <a:r>
              <a:rPr lang="en-US" altLang="zh-CN" sz="1000" b="0" i="0" dirty="0">
                <a:effectLst/>
                <a:latin typeface="Inter"/>
              </a:rPr>
              <a:t>2 </a:t>
            </a:r>
            <a:r>
              <a:rPr lang="zh-CN" altLang="en-US" sz="1000" b="0" i="0" dirty="0">
                <a:effectLst/>
                <a:latin typeface="Inter"/>
              </a:rPr>
              <a:t>中的相同。</a:t>
            </a:r>
            <a:endParaRPr lang="zh-CN" altLang="en-US" sz="1000" dirty="0">
              <a:latin typeface="宋体" panose="02010600030101010101" pitchFamily="2" charset="-122"/>
              <a:ea typeface="宋体" panose="02010600030101010101" pitchFamily="2" charset="-122"/>
            </a:endParaRPr>
          </a:p>
        </p:txBody>
      </p:sp>
      <p:pic>
        <p:nvPicPr>
          <p:cNvPr id="4" name="图片 3">
            <a:extLst>
              <a:ext uri="{FF2B5EF4-FFF2-40B4-BE49-F238E27FC236}">
                <a16:creationId xmlns:a16="http://schemas.microsoft.com/office/drawing/2014/main" id="{B6037BF4-DD0A-D4C4-46ED-3B6B8EF7298A}"/>
              </a:ext>
            </a:extLst>
          </p:cNvPr>
          <p:cNvPicPr>
            <a:picLocks noChangeAspect="1"/>
          </p:cNvPicPr>
          <p:nvPr/>
        </p:nvPicPr>
        <p:blipFill>
          <a:blip r:embed="rId2"/>
          <a:stretch>
            <a:fillRect/>
          </a:stretch>
        </p:blipFill>
        <p:spPr>
          <a:xfrm>
            <a:off x="2832957" y="837970"/>
            <a:ext cx="6267001" cy="4791479"/>
          </a:xfrm>
          <a:prstGeom prst="rect">
            <a:avLst/>
          </a:prstGeom>
        </p:spPr>
      </p:pic>
    </p:spTree>
    <p:extLst>
      <p:ext uri="{BB962C8B-B14F-4D97-AF65-F5344CB8AC3E}">
        <p14:creationId xmlns:p14="http://schemas.microsoft.com/office/powerpoint/2010/main" val="253551279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25283B7-7F90-8212-0FB3-4E732FA122D7}"/>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95FF79AB-DC60-2EAE-DDC7-F7E95C3756FC}"/>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sp>
        <p:nvSpPr>
          <p:cNvPr id="12" name="文本框 11">
            <a:extLst>
              <a:ext uri="{FF2B5EF4-FFF2-40B4-BE49-F238E27FC236}">
                <a16:creationId xmlns:a16="http://schemas.microsoft.com/office/drawing/2014/main" id="{5EC777DF-C700-3426-4C12-259F5C54DC75}"/>
              </a:ext>
            </a:extLst>
          </p:cNvPr>
          <p:cNvSpPr txBox="1"/>
          <p:nvPr/>
        </p:nvSpPr>
        <p:spPr>
          <a:xfrm>
            <a:off x="1653025" y="5709255"/>
            <a:ext cx="9031804" cy="553998"/>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zh-CN" altLang="en-US" sz="1000" b="0" i="0" dirty="0">
                <a:effectLst/>
                <a:latin typeface="Inter"/>
              </a:rPr>
              <a:t>图 </a:t>
            </a:r>
            <a:r>
              <a:rPr lang="en-US" altLang="zh-CN" sz="1000" b="0" i="0" dirty="0">
                <a:effectLst/>
                <a:latin typeface="Inter"/>
              </a:rPr>
              <a:t>5. </a:t>
            </a:r>
            <a:r>
              <a:rPr lang="zh-CN" altLang="en-US" sz="1000" b="0" i="0" dirty="0">
                <a:effectLst/>
                <a:latin typeface="Inter"/>
              </a:rPr>
              <a:t>观察序列和模拟序列的比较。图中显示了序列 </a:t>
            </a:r>
            <a:r>
              <a:rPr lang="en-US" altLang="zh-CN" sz="1000" b="0" i="0" dirty="0">
                <a:effectLst/>
                <a:latin typeface="Inter"/>
              </a:rPr>
              <a:t>1.ii </a:t>
            </a:r>
            <a:r>
              <a:rPr lang="zh-CN" altLang="en-US" sz="1000" b="0" i="0" dirty="0">
                <a:effectLst/>
                <a:latin typeface="Inter"/>
              </a:rPr>
              <a:t>（</a:t>
            </a:r>
            <a:r>
              <a:rPr lang="en-US" altLang="zh-CN" sz="1000" b="0" i="0" dirty="0">
                <a:effectLst/>
                <a:latin typeface="Inter"/>
              </a:rPr>
              <a:t>B</a:t>
            </a:r>
            <a:r>
              <a:rPr lang="zh-CN" altLang="en-US" sz="1000" b="0" i="0" dirty="0">
                <a:effectLst/>
                <a:latin typeface="Inter"/>
              </a:rPr>
              <a:t>） 和 </a:t>
            </a:r>
            <a:r>
              <a:rPr lang="en-US" altLang="zh-CN" sz="1000" b="0" i="0" dirty="0">
                <a:effectLst/>
                <a:latin typeface="Inter"/>
              </a:rPr>
              <a:t>2.i </a:t>
            </a:r>
            <a:r>
              <a:rPr lang="zh-CN" altLang="en-US" sz="1000" b="0" i="0" dirty="0">
                <a:effectLst/>
                <a:latin typeface="Inter"/>
              </a:rPr>
              <a:t>（</a:t>
            </a:r>
            <a:r>
              <a:rPr lang="en-US" altLang="zh-CN" sz="1000" b="0" i="0" dirty="0">
                <a:effectLst/>
                <a:latin typeface="Inter"/>
              </a:rPr>
              <a:t>C</a:t>
            </a:r>
            <a:r>
              <a:rPr lang="zh-CN" altLang="en-US" sz="1000" b="0" i="0" dirty="0">
                <a:effectLst/>
                <a:latin typeface="Inter"/>
              </a:rPr>
              <a:t>）。（</a:t>
            </a:r>
            <a:r>
              <a:rPr lang="en-US" altLang="zh-CN" sz="1000" b="0" i="0" dirty="0">
                <a:effectLst/>
                <a:latin typeface="Inter"/>
              </a:rPr>
              <a:t>A</a:t>
            </a:r>
            <a:r>
              <a:rPr lang="zh-CN" altLang="en-US" sz="1000" b="0" i="0" dirty="0">
                <a:effectLst/>
                <a:latin typeface="Inter"/>
              </a:rPr>
              <a:t>） 完整 </a:t>
            </a:r>
            <a:r>
              <a:rPr lang="en-US" altLang="zh-CN" sz="1000" b="0" i="0" dirty="0">
                <a:effectLst/>
                <a:latin typeface="Inter"/>
              </a:rPr>
              <a:t>/ </a:t>
            </a:r>
            <a:r>
              <a:rPr lang="zh-CN" altLang="en-US" sz="1000" b="0" i="0" dirty="0">
                <a:effectLst/>
                <a:latin typeface="Inter"/>
              </a:rPr>
              <a:t>愈合（顶部）和断裂 </a:t>
            </a:r>
            <a:r>
              <a:rPr lang="en-US" altLang="zh-CN" sz="1000" b="0" i="0" dirty="0">
                <a:effectLst/>
                <a:latin typeface="Inter"/>
              </a:rPr>
              <a:t>/ </a:t>
            </a:r>
            <a:r>
              <a:rPr lang="zh-CN" altLang="en-US" sz="1000" b="0" i="0" dirty="0">
                <a:effectLst/>
                <a:latin typeface="Inter"/>
              </a:rPr>
              <a:t>未焊接（底部）界面处波的传输和反射的卡通插图。（</a:t>
            </a:r>
            <a:r>
              <a:rPr lang="en-US" altLang="zh-CN" sz="1000" b="0" i="0" dirty="0">
                <a:effectLst/>
                <a:latin typeface="Inter"/>
              </a:rPr>
              <a:t>C</a:t>
            </a:r>
            <a:r>
              <a:rPr lang="zh-CN" altLang="en-US" sz="1000" b="0" i="0" dirty="0">
                <a:effectLst/>
                <a:latin typeface="Inter"/>
              </a:rPr>
              <a:t>） 与图 </a:t>
            </a:r>
            <a:r>
              <a:rPr lang="en-US" altLang="zh-CN" sz="1000" b="0" i="0" dirty="0">
                <a:effectLst/>
                <a:latin typeface="Inter"/>
              </a:rPr>
              <a:t>4 </a:t>
            </a:r>
            <a:r>
              <a:rPr lang="zh-CN" altLang="en-US" sz="1000" b="0" i="0" dirty="0">
                <a:effectLst/>
                <a:latin typeface="Inter"/>
              </a:rPr>
              <a:t>类似，黑色条表示垂直方向水平滑移阵列的深度范围，黑色虚线表示破裂起始深度。模拟中使用的精确力矩密度分布如图所示。</a:t>
            </a:r>
            <a:r>
              <a:rPr lang="en-US" altLang="zh-CN" sz="1000" b="0" i="0" dirty="0">
                <a:effectLst/>
                <a:latin typeface="Inter"/>
              </a:rPr>
              <a:t>S17 </a:t>
            </a:r>
            <a:r>
              <a:rPr lang="zh-CN" altLang="en-US" sz="1000" b="0" i="0" dirty="0">
                <a:effectLst/>
                <a:latin typeface="Inter"/>
              </a:rPr>
              <a:t>和 </a:t>
            </a:r>
            <a:r>
              <a:rPr lang="en-US" altLang="zh-CN" sz="1000" b="0" i="0" dirty="0">
                <a:effectLst/>
                <a:latin typeface="Inter"/>
              </a:rPr>
              <a:t>S16</a:t>
            </a:r>
            <a:r>
              <a:rPr lang="zh-CN" altLang="en-US" sz="1000" b="0" i="0" dirty="0">
                <a:effectLst/>
                <a:latin typeface="Inter"/>
              </a:rPr>
              <a:t>。用于对序列 </a:t>
            </a:r>
            <a:r>
              <a:rPr lang="en-US" altLang="zh-CN" sz="1000" b="0" i="0" dirty="0">
                <a:effectLst/>
                <a:latin typeface="Inter"/>
              </a:rPr>
              <a:t>1.ii </a:t>
            </a:r>
            <a:r>
              <a:rPr lang="zh-CN" altLang="en-US" sz="1000" b="0" i="0" dirty="0">
                <a:effectLst/>
                <a:latin typeface="Inter"/>
              </a:rPr>
              <a:t>进行建模的 </a:t>
            </a:r>
            <a:r>
              <a:rPr lang="en-US" altLang="zh-CN" sz="1000" b="0" i="0" dirty="0">
                <a:effectLst/>
                <a:latin typeface="Inter"/>
              </a:rPr>
              <a:t>5 </a:t>
            </a:r>
            <a:r>
              <a:rPr lang="zh-CN" altLang="en-US" sz="1000" b="0" i="0" dirty="0">
                <a:effectLst/>
                <a:latin typeface="Inter"/>
              </a:rPr>
              <a:t>个子事件标记为 </a:t>
            </a:r>
            <a:r>
              <a:rPr lang="en-US" altLang="zh-CN" sz="1000" b="0" i="0" dirty="0">
                <a:effectLst/>
                <a:latin typeface="Inter"/>
              </a:rPr>
              <a:t>A </a:t>
            </a:r>
            <a:r>
              <a:rPr lang="zh-CN" altLang="en-US" sz="1000" b="0" i="0" dirty="0">
                <a:effectLst/>
                <a:latin typeface="Inter"/>
              </a:rPr>
              <a:t>到 </a:t>
            </a:r>
            <a:r>
              <a:rPr lang="en-US" altLang="zh-CN" sz="1000" b="0" i="0" dirty="0">
                <a:effectLst/>
                <a:latin typeface="Inter"/>
              </a:rPr>
              <a:t>E</a:t>
            </a:r>
            <a:r>
              <a:rPr lang="zh-CN" altLang="en-US" sz="1000" b="0" i="0" dirty="0">
                <a:effectLst/>
                <a:latin typeface="Inter"/>
              </a:rPr>
              <a:t>。对于事件 </a:t>
            </a:r>
            <a:r>
              <a:rPr lang="en-US" altLang="zh-CN" sz="1000" b="0" i="0" dirty="0">
                <a:effectLst/>
                <a:latin typeface="Inter"/>
              </a:rPr>
              <a:t>1.i </a:t>
            </a:r>
            <a:r>
              <a:rPr lang="zh-CN" altLang="en-US" sz="1000" b="0" i="0" dirty="0">
                <a:effectLst/>
                <a:latin typeface="Inter"/>
              </a:rPr>
              <a:t>和 </a:t>
            </a:r>
            <a:r>
              <a:rPr lang="en-US" altLang="zh-CN" sz="1000" b="0" i="0" dirty="0">
                <a:effectLst/>
                <a:latin typeface="Inter"/>
              </a:rPr>
              <a:t>3</a:t>
            </a:r>
            <a:r>
              <a:rPr lang="zh-CN" altLang="en-US" sz="1000" b="0" i="0" dirty="0">
                <a:effectLst/>
                <a:latin typeface="Inter"/>
              </a:rPr>
              <a:t>，序列 </a:t>
            </a:r>
            <a:r>
              <a:rPr lang="en-US" altLang="zh-CN" sz="1000" b="0" i="0" dirty="0">
                <a:effectLst/>
                <a:latin typeface="Inter"/>
              </a:rPr>
              <a:t>1.ii </a:t>
            </a:r>
            <a:r>
              <a:rPr lang="zh-CN" altLang="en-US" sz="1000" b="0" i="0" dirty="0">
                <a:effectLst/>
                <a:latin typeface="Inter"/>
              </a:rPr>
              <a:t>的源数组属于 </a:t>
            </a:r>
            <a:r>
              <a:rPr lang="en-US" altLang="zh-CN" sz="1000" b="0" i="0" dirty="0" err="1">
                <a:effectLst/>
                <a:latin typeface="Inter"/>
              </a:rPr>
              <a:t>BøllingAllerød</a:t>
            </a:r>
            <a:r>
              <a:rPr lang="en-US" altLang="zh-CN" sz="1000" b="0" i="0" dirty="0">
                <a:effectLst/>
                <a:latin typeface="Inter"/>
              </a:rPr>
              <a:t>/GI-1 </a:t>
            </a:r>
            <a:r>
              <a:rPr lang="zh-CN" altLang="en-US" sz="1000" b="0" i="0" dirty="0">
                <a:effectLst/>
                <a:latin typeface="Inter"/>
              </a:rPr>
              <a:t>深度范围。地质时间尺度缩写如图 </a:t>
            </a:r>
            <a:r>
              <a:rPr lang="en-US" altLang="zh-CN" sz="1000" b="0" i="0" dirty="0">
                <a:effectLst/>
                <a:latin typeface="Inter"/>
              </a:rPr>
              <a:t>2 </a:t>
            </a:r>
            <a:r>
              <a:rPr lang="zh-CN" altLang="en-US" sz="1000" b="0" i="0" dirty="0">
                <a:effectLst/>
                <a:latin typeface="Inter"/>
              </a:rPr>
              <a:t>所示。</a:t>
            </a:r>
            <a:endParaRPr lang="zh-CN" altLang="en-US" sz="1000" dirty="0">
              <a:latin typeface="宋体" panose="02010600030101010101" pitchFamily="2" charset="-122"/>
              <a:ea typeface="宋体" panose="02010600030101010101" pitchFamily="2" charset="-122"/>
            </a:endParaRPr>
          </a:p>
        </p:txBody>
      </p:sp>
      <p:pic>
        <p:nvPicPr>
          <p:cNvPr id="3" name="图片 2">
            <a:extLst>
              <a:ext uri="{FF2B5EF4-FFF2-40B4-BE49-F238E27FC236}">
                <a16:creationId xmlns:a16="http://schemas.microsoft.com/office/drawing/2014/main" id="{14769760-5E77-9EA5-FC30-AC455A20AFF1}"/>
              </a:ext>
            </a:extLst>
          </p:cNvPr>
          <p:cNvPicPr>
            <a:picLocks noChangeAspect="1"/>
          </p:cNvPicPr>
          <p:nvPr/>
        </p:nvPicPr>
        <p:blipFill>
          <a:blip r:embed="rId2"/>
          <a:stretch>
            <a:fillRect/>
          </a:stretch>
        </p:blipFill>
        <p:spPr>
          <a:xfrm>
            <a:off x="1914817" y="1018247"/>
            <a:ext cx="8697085" cy="4420557"/>
          </a:xfrm>
          <a:prstGeom prst="rect">
            <a:avLst/>
          </a:prstGeom>
        </p:spPr>
      </p:pic>
    </p:spTree>
    <p:extLst>
      <p:ext uri="{BB962C8B-B14F-4D97-AF65-F5344CB8AC3E}">
        <p14:creationId xmlns:p14="http://schemas.microsoft.com/office/powerpoint/2010/main" val="39833903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0FB6231-711E-9D81-1960-325D7068789C}"/>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D8F54E96-DB28-A634-28F6-1A927EE6101B}"/>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pic>
        <p:nvPicPr>
          <p:cNvPr id="3" name="图片 2">
            <a:extLst>
              <a:ext uri="{FF2B5EF4-FFF2-40B4-BE49-F238E27FC236}">
                <a16:creationId xmlns:a16="http://schemas.microsoft.com/office/drawing/2014/main" id="{926F145D-6A6B-2A2C-7F5E-4605BE4B0D5A}"/>
              </a:ext>
            </a:extLst>
          </p:cNvPr>
          <p:cNvPicPr>
            <a:picLocks noChangeAspect="1"/>
          </p:cNvPicPr>
          <p:nvPr/>
        </p:nvPicPr>
        <p:blipFill>
          <a:blip r:embed="rId2"/>
          <a:stretch>
            <a:fillRect/>
          </a:stretch>
        </p:blipFill>
        <p:spPr>
          <a:xfrm>
            <a:off x="1043426" y="1305740"/>
            <a:ext cx="10194904" cy="4569429"/>
          </a:xfrm>
          <a:prstGeom prst="rect">
            <a:avLst/>
          </a:prstGeom>
        </p:spPr>
      </p:pic>
    </p:spTree>
    <p:extLst>
      <p:ext uri="{BB962C8B-B14F-4D97-AF65-F5344CB8AC3E}">
        <p14:creationId xmlns:p14="http://schemas.microsoft.com/office/powerpoint/2010/main" val="4076390041"/>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84C5782-DF74-E7F2-5792-459D5C83D6B1}"/>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80EEBF87-3207-F6D4-6B5A-527781FD8C70}"/>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sp>
        <p:nvSpPr>
          <p:cNvPr id="12" name="文本框 11">
            <a:extLst>
              <a:ext uri="{FF2B5EF4-FFF2-40B4-BE49-F238E27FC236}">
                <a16:creationId xmlns:a16="http://schemas.microsoft.com/office/drawing/2014/main" id="{06C11B89-E4F5-05A6-F54E-C101FEDDFF88}"/>
              </a:ext>
            </a:extLst>
          </p:cNvPr>
          <p:cNvSpPr txBox="1"/>
          <p:nvPr/>
        </p:nvSpPr>
        <p:spPr>
          <a:xfrm>
            <a:off x="1782051" y="5463170"/>
            <a:ext cx="9031804" cy="861774"/>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wrap="square">
            <a:spAutoFit/>
          </a:bodyPr>
          <a:lstStyle/>
          <a:p>
            <a:r>
              <a:rPr lang="zh-CN" altLang="en-US" sz="1000" b="0" i="0" dirty="0">
                <a:effectLst/>
                <a:latin typeface="Inter"/>
              </a:rPr>
              <a:t>图 </a:t>
            </a:r>
            <a:r>
              <a:rPr lang="en-US" altLang="zh-CN" sz="1000" b="0" i="0" dirty="0">
                <a:effectLst/>
                <a:latin typeface="Inter"/>
              </a:rPr>
              <a:t>4. </a:t>
            </a:r>
            <a:r>
              <a:rPr lang="zh-CN" altLang="en-US" sz="1000" b="0" i="0" dirty="0">
                <a:effectLst/>
                <a:latin typeface="Inter"/>
              </a:rPr>
              <a:t>观察和模拟的 </a:t>
            </a:r>
            <a:r>
              <a:rPr lang="en-US" altLang="zh-CN" sz="1000" b="0" i="0" dirty="0">
                <a:effectLst/>
                <a:latin typeface="Inter"/>
              </a:rPr>
              <a:t>DAS </a:t>
            </a:r>
            <a:r>
              <a:rPr lang="zh-CN" altLang="en-US" sz="1000" b="0" i="0" dirty="0">
                <a:effectLst/>
                <a:latin typeface="Inter"/>
              </a:rPr>
              <a:t>数据的比较。（</a:t>
            </a:r>
            <a:r>
              <a:rPr lang="en-US" altLang="zh-CN" sz="1000" b="0" i="0" dirty="0">
                <a:effectLst/>
                <a:latin typeface="Inter"/>
              </a:rPr>
              <a:t>A</a:t>
            </a:r>
            <a:r>
              <a:rPr lang="zh-CN" altLang="en-US" sz="1000" b="0" i="0" dirty="0">
                <a:effectLst/>
                <a:latin typeface="Inter"/>
              </a:rPr>
              <a:t>） 垂直方向的滑移面阵列的卡通插图。虽然无法从 </a:t>
            </a:r>
            <a:r>
              <a:rPr lang="en-US" altLang="zh-CN" sz="1000" b="0" i="0" dirty="0">
                <a:effectLst/>
                <a:latin typeface="Inter"/>
              </a:rPr>
              <a:t>DAS </a:t>
            </a:r>
            <a:r>
              <a:rPr lang="zh-CN" altLang="en-US" sz="1000" b="0" i="0" dirty="0">
                <a:effectLst/>
                <a:latin typeface="Inter"/>
              </a:rPr>
              <a:t>数据中推断出它们的方向，但为简单起见，它们是水平绘制的。红色圆圈标记起始点，从该点开始向上和向下触发后续破裂。来自单个破裂的圆形波前的叠加大约会产生一个平面波。（</a:t>
            </a:r>
            <a:r>
              <a:rPr lang="en-US" altLang="zh-CN" sz="1000" b="0" i="0" dirty="0">
                <a:effectLst/>
                <a:latin typeface="Inter"/>
              </a:rPr>
              <a:t>B </a:t>
            </a:r>
            <a:r>
              <a:rPr lang="zh-CN" altLang="en-US" sz="1000" b="0" i="0" dirty="0">
                <a:effectLst/>
                <a:latin typeface="Inter"/>
              </a:rPr>
              <a:t>和 </a:t>
            </a:r>
            <a:r>
              <a:rPr lang="en-US" altLang="zh-CN" sz="1000" b="0" i="0" dirty="0">
                <a:effectLst/>
                <a:latin typeface="Inter"/>
              </a:rPr>
              <a:t>C</a:t>
            </a:r>
            <a:r>
              <a:rPr lang="zh-CN" altLang="en-US" sz="1000" b="0" i="0" dirty="0">
                <a:effectLst/>
                <a:latin typeface="Inter"/>
              </a:rPr>
              <a:t>）事件 </a:t>
            </a:r>
            <a:r>
              <a:rPr lang="en-US" altLang="zh-CN" sz="1000" b="0" i="0" dirty="0">
                <a:effectLst/>
                <a:latin typeface="Inter"/>
              </a:rPr>
              <a:t>1.i </a:t>
            </a:r>
            <a:r>
              <a:rPr lang="zh-CN" altLang="en-US" sz="1000" b="0" i="0" dirty="0">
                <a:effectLst/>
                <a:latin typeface="Inter"/>
              </a:rPr>
              <a:t>和事件序列 </a:t>
            </a:r>
            <a:r>
              <a:rPr lang="en-US" altLang="zh-CN" sz="1000" b="0" i="0" dirty="0">
                <a:effectLst/>
                <a:latin typeface="Inter"/>
              </a:rPr>
              <a:t>3 </a:t>
            </a:r>
            <a:r>
              <a:rPr lang="zh-CN" altLang="en-US" sz="1000" b="0" i="0" dirty="0">
                <a:effectLst/>
                <a:latin typeface="Inter"/>
              </a:rPr>
              <a:t>的观察（上）和模拟（下）</a:t>
            </a:r>
            <a:r>
              <a:rPr lang="en-US" altLang="zh-CN" sz="1000" b="0" i="0" dirty="0">
                <a:effectLst/>
                <a:latin typeface="Inter"/>
              </a:rPr>
              <a:t>DAS </a:t>
            </a:r>
            <a:r>
              <a:rPr lang="zh-CN" altLang="en-US" sz="1000" b="0" i="0" dirty="0">
                <a:effectLst/>
                <a:latin typeface="Inter"/>
              </a:rPr>
              <a:t>记录。为了进行更真实的比较，我们在模拟中添加了带通过滤的高斯噪声。模拟面板中的黑色条标记垂直方向的水平滑移阵列的深度范围，黑色虚线表示起始深度。模拟中使用的精确力矩密度分布如图所示。</a:t>
            </a:r>
            <a:r>
              <a:rPr lang="en-US" altLang="zh-CN" sz="1000" b="0" i="0" dirty="0">
                <a:effectLst/>
                <a:latin typeface="Inter"/>
              </a:rPr>
              <a:t>S14 </a:t>
            </a:r>
            <a:r>
              <a:rPr lang="zh-CN" altLang="en-US" sz="1000" b="0" i="0" dirty="0">
                <a:effectLst/>
                <a:latin typeface="Inter"/>
              </a:rPr>
              <a:t>和 </a:t>
            </a:r>
            <a:r>
              <a:rPr lang="en-US" altLang="zh-CN" sz="1000" b="0" i="0" dirty="0">
                <a:effectLst/>
                <a:latin typeface="Inter"/>
              </a:rPr>
              <a:t>S16</a:t>
            </a:r>
            <a:r>
              <a:rPr lang="zh-CN" altLang="en-US" sz="1000" b="0" i="0" dirty="0">
                <a:effectLst/>
                <a:latin typeface="Inter"/>
              </a:rPr>
              <a:t>。对于事件 </a:t>
            </a:r>
            <a:r>
              <a:rPr lang="en-US" altLang="zh-CN" sz="1000" b="0" i="0" dirty="0">
                <a:effectLst/>
                <a:latin typeface="Inter"/>
              </a:rPr>
              <a:t>1.i </a:t>
            </a:r>
            <a:r>
              <a:rPr lang="zh-CN" altLang="en-US" sz="1000" b="0" i="0" dirty="0">
                <a:effectLst/>
                <a:latin typeface="Inter"/>
              </a:rPr>
              <a:t>和序列 </a:t>
            </a:r>
            <a:r>
              <a:rPr lang="en-US" altLang="zh-CN" sz="1000" b="0" i="0" dirty="0">
                <a:effectLst/>
                <a:latin typeface="Inter"/>
              </a:rPr>
              <a:t>3</a:t>
            </a:r>
            <a:r>
              <a:rPr lang="zh-CN" altLang="en-US" sz="1000" b="0" i="0" dirty="0">
                <a:effectLst/>
                <a:latin typeface="Inter"/>
              </a:rPr>
              <a:t>，源阵列都属于 </a:t>
            </a:r>
            <a:r>
              <a:rPr lang="en-US" altLang="zh-CN" sz="1000" b="0" i="0" dirty="0" err="1">
                <a:effectLst/>
                <a:latin typeface="Inter"/>
              </a:rPr>
              <a:t>Bølling-Allerød</a:t>
            </a:r>
            <a:r>
              <a:rPr lang="en-US" altLang="zh-CN" sz="1000" b="0" i="0" dirty="0">
                <a:effectLst/>
                <a:latin typeface="Inter"/>
              </a:rPr>
              <a:t>/GI-1 </a:t>
            </a:r>
            <a:r>
              <a:rPr lang="zh-CN" altLang="en-US" sz="1000" b="0" i="0" dirty="0">
                <a:effectLst/>
                <a:latin typeface="Inter"/>
              </a:rPr>
              <a:t>深度范围，其特征是气候更温暖、更粘稠的冰。地质时间尺度缩写如图 </a:t>
            </a:r>
            <a:r>
              <a:rPr lang="en-US" altLang="zh-CN" sz="1000" b="0" i="0" dirty="0">
                <a:effectLst/>
                <a:latin typeface="Inter"/>
              </a:rPr>
              <a:t>2 </a:t>
            </a:r>
            <a:r>
              <a:rPr lang="zh-CN" altLang="en-US" sz="1000" b="0" i="0" dirty="0">
                <a:effectLst/>
                <a:latin typeface="Inter"/>
              </a:rPr>
              <a:t>所示。</a:t>
            </a:r>
            <a:endParaRPr lang="zh-CN" altLang="en-US" sz="1000" dirty="0">
              <a:latin typeface="宋体" panose="02010600030101010101" pitchFamily="2" charset="-122"/>
              <a:ea typeface="宋体" panose="02010600030101010101" pitchFamily="2" charset="-122"/>
            </a:endParaRPr>
          </a:p>
        </p:txBody>
      </p:sp>
      <p:pic>
        <p:nvPicPr>
          <p:cNvPr id="4" name="图片 3">
            <a:extLst>
              <a:ext uri="{FF2B5EF4-FFF2-40B4-BE49-F238E27FC236}">
                <a16:creationId xmlns:a16="http://schemas.microsoft.com/office/drawing/2014/main" id="{A4AE5E32-F0C6-A333-AC6B-5D2E6BCDD5B9}"/>
              </a:ext>
            </a:extLst>
          </p:cNvPr>
          <p:cNvPicPr>
            <a:picLocks noChangeAspect="1"/>
          </p:cNvPicPr>
          <p:nvPr/>
        </p:nvPicPr>
        <p:blipFill>
          <a:blip r:embed="rId2"/>
          <a:stretch>
            <a:fillRect/>
          </a:stretch>
        </p:blipFill>
        <p:spPr>
          <a:xfrm>
            <a:off x="1609083" y="993880"/>
            <a:ext cx="9075746" cy="4469290"/>
          </a:xfrm>
          <a:prstGeom prst="rect">
            <a:avLst/>
          </a:prstGeom>
        </p:spPr>
      </p:pic>
    </p:spTree>
    <p:extLst>
      <p:ext uri="{BB962C8B-B14F-4D97-AF65-F5344CB8AC3E}">
        <p14:creationId xmlns:p14="http://schemas.microsoft.com/office/powerpoint/2010/main" val="1282182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040079-B142-6E00-B4EA-B06007F6041B}"/>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51083FDB-711E-CD0A-16D3-507BC0C00E52}"/>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pic>
        <p:nvPicPr>
          <p:cNvPr id="3" name="图片 2">
            <a:extLst>
              <a:ext uri="{FF2B5EF4-FFF2-40B4-BE49-F238E27FC236}">
                <a16:creationId xmlns:a16="http://schemas.microsoft.com/office/drawing/2014/main" id="{B8534A56-9809-F8E1-FACE-441DF147B7A6}"/>
              </a:ext>
            </a:extLst>
          </p:cNvPr>
          <p:cNvPicPr>
            <a:picLocks noChangeAspect="1"/>
          </p:cNvPicPr>
          <p:nvPr/>
        </p:nvPicPr>
        <p:blipFill>
          <a:blip r:embed="rId2"/>
          <a:stretch>
            <a:fillRect/>
          </a:stretch>
        </p:blipFill>
        <p:spPr>
          <a:xfrm>
            <a:off x="1486601" y="1166348"/>
            <a:ext cx="8792452" cy="4908492"/>
          </a:xfrm>
          <a:prstGeom prst="rect">
            <a:avLst/>
          </a:prstGeom>
        </p:spPr>
      </p:pic>
    </p:spTree>
    <p:extLst>
      <p:ext uri="{BB962C8B-B14F-4D97-AF65-F5344CB8AC3E}">
        <p14:creationId xmlns:p14="http://schemas.microsoft.com/office/powerpoint/2010/main" val="82590625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BCDAE9D-F4A4-D070-A093-AA0FAB8FFB74}"/>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44835DC7-0BB6-C58C-C816-339C08EFE88F}"/>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2</a:t>
            </a:r>
            <a:r>
              <a:rPr dirty="0"/>
              <a:t>.</a:t>
            </a:r>
            <a:r>
              <a:rPr lang="zh-CN" altLang="en-US" dirty="0"/>
              <a:t>阅读示例</a:t>
            </a:r>
            <a:endParaRPr dirty="0"/>
          </a:p>
        </p:txBody>
      </p:sp>
      <p:pic>
        <p:nvPicPr>
          <p:cNvPr id="3" name="图片 2">
            <a:extLst>
              <a:ext uri="{FF2B5EF4-FFF2-40B4-BE49-F238E27FC236}">
                <a16:creationId xmlns:a16="http://schemas.microsoft.com/office/drawing/2014/main" id="{5BA8C618-B6E0-CC38-2694-45E3047488B5}"/>
              </a:ext>
            </a:extLst>
          </p:cNvPr>
          <p:cNvPicPr>
            <a:picLocks noChangeAspect="1"/>
          </p:cNvPicPr>
          <p:nvPr/>
        </p:nvPicPr>
        <p:blipFill>
          <a:blip r:embed="rId2"/>
          <a:stretch>
            <a:fillRect/>
          </a:stretch>
        </p:blipFill>
        <p:spPr>
          <a:xfrm>
            <a:off x="1517923" y="1702158"/>
            <a:ext cx="9835877" cy="3700627"/>
          </a:xfrm>
          <a:prstGeom prst="rect">
            <a:avLst/>
          </a:prstGeom>
        </p:spPr>
      </p:pic>
    </p:spTree>
    <p:extLst>
      <p:ext uri="{BB962C8B-B14F-4D97-AF65-F5344CB8AC3E}">
        <p14:creationId xmlns:p14="http://schemas.microsoft.com/office/powerpoint/2010/main" val="309187094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FE372C-D657-410E-45F9-AAFB81269EF7}"/>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F574BC37-E0B8-0FA9-368C-C5968EFEF9D6}"/>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zh-CN" altLang="en-US" dirty="0"/>
              <a:t>截图提问</a:t>
            </a:r>
            <a:endParaRPr dirty="0"/>
          </a:p>
        </p:txBody>
      </p:sp>
      <p:pic>
        <p:nvPicPr>
          <p:cNvPr id="3" name="图片 2">
            <a:extLst>
              <a:ext uri="{FF2B5EF4-FFF2-40B4-BE49-F238E27FC236}">
                <a16:creationId xmlns:a16="http://schemas.microsoft.com/office/drawing/2014/main" id="{31CF6999-D1EE-0F0D-94DB-188D5AF3D13F}"/>
              </a:ext>
            </a:extLst>
          </p:cNvPr>
          <p:cNvPicPr>
            <a:picLocks noChangeAspect="1"/>
          </p:cNvPicPr>
          <p:nvPr/>
        </p:nvPicPr>
        <p:blipFill>
          <a:blip r:embed="rId2"/>
          <a:stretch>
            <a:fillRect/>
          </a:stretch>
        </p:blipFill>
        <p:spPr>
          <a:xfrm>
            <a:off x="1116954" y="1172450"/>
            <a:ext cx="9958092" cy="5152963"/>
          </a:xfrm>
          <a:prstGeom prst="rect">
            <a:avLst/>
          </a:prstGeom>
        </p:spPr>
      </p:pic>
    </p:spTree>
    <p:extLst>
      <p:ext uri="{BB962C8B-B14F-4D97-AF65-F5344CB8AC3E}">
        <p14:creationId xmlns:p14="http://schemas.microsoft.com/office/powerpoint/2010/main" val="188194407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5CEC04-6881-74F4-119D-642B5F7F7894}"/>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59270005-8FDC-E5E2-816C-3CAB99A33BF8}"/>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zh-CN" altLang="en-US" dirty="0"/>
              <a:t>截图提问</a:t>
            </a:r>
            <a:endParaRPr dirty="0"/>
          </a:p>
        </p:txBody>
      </p:sp>
      <p:pic>
        <p:nvPicPr>
          <p:cNvPr id="6" name="图片 5">
            <a:extLst>
              <a:ext uri="{FF2B5EF4-FFF2-40B4-BE49-F238E27FC236}">
                <a16:creationId xmlns:a16="http://schemas.microsoft.com/office/drawing/2014/main" id="{E7C8B23F-CEBB-1692-E6E6-06409645BB75}"/>
              </a:ext>
            </a:extLst>
          </p:cNvPr>
          <p:cNvPicPr>
            <a:picLocks noChangeAspect="1"/>
          </p:cNvPicPr>
          <p:nvPr/>
        </p:nvPicPr>
        <p:blipFill>
          <a:blip r:embed="rId2"/>
          <a:stretch>
            <a:fillRect/>
          </a:stretch>
        </p:blipFill>
        <p:spPr>
          <a:xfrm>
            <a:off x="933577" y="1078368"/>
            <a:ext cx="5881873" cy="4859622"/>
          </a:xfrm>
          <a:prstGeom prst="rect">
            <a:avLst/>
          </a:prstGeom>
        </p:spPr>
      </p:pic>
      <p:sp>
        <p:nvSpPr>
          <p:cNvPr id="7" name="AutoShape 2">
            <a:extLst>
              <a:ext uri="{FF2B5EF4-FFF2-40B4-BE49-F238E27FC236}">
                <a16:creationId xmlns:a16="http://schemas.microsoft.com/office/drawing/2014/main" id="{050EEDB8-A91B-06E9-2A9F-9FDCB4A11EF0}"/>
              </a:ext>
            </a:extLst>
          </p:cNvPr>
          <p:cNvSpPr>
            <a:spLocks noChangeAspect="1" noChangeArrowheads="1"/>
          </p:cNvSpPr>
          <p:nvPr/>
        </p:nvSpPr>
        <p:spPr bwMode="auto">
          <a:xfrm>
            <a:off x="5943600" y="32766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sp>
        <p:nvSpPr>
          <p:cNvPr id="8" name="AutoShape 4">
            <a:extLst>
              <a:ext uri="{FF2B5EF4-FFF2-40B4-BE49-F238E27FC236}">
                <a16:creationId xmlns:a16="http://schemas.microsoft.com/office/drawing/2014/main" id="{935FA2D1-1FA3-97BC-94E3-258F180A05E9}"/>
              </a:ext>
            </a:extLst>
          </p:cNvPr>
          <p:cNvSpPr>
            <a:spLocks noChangeAspect="1" noChangeArrowheads="1"/>
          </p:cNvSpPr>
          <p:nvPr/>
        </p:nvSpPr>
        <p:spPr bwMode="auto">
          <a:xfrm>
            <a:off x="6096000" y="342900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zh-CN" altLang="en-US"/>
          </a:p>
        </p:txBody>
      </p:sp>
      <p:pic>
        <p:nvPicPr>
          <p:cNvPr id="10" name="图片 9">
            <a:extLst>
              <a:ext uri="{FF2B5EF4-FFF2-40B4-BE49-F238E27FC236}">
                <a16:creationId xmlns:a16="http://schemas.microsoft.com/office/drawing/2014/main" id="{9B7332F6-E04B-1034-FAC5-D3C860936AA7}"/>
              </a:ext>
            </a:extLst>
          </p:cNvPr>
          <p:cNvPicPr>
            <a:picLocks noChangeAspect="1"/>
          </p:cNvPicPr>
          <p:nvPr/>
        </p:nvPicPr>
        <p:blipFill>
          <a:blip r:embed="rId3"/>
          <a:stretch>
            <a:fillRect/>
          </a:stretch>
        </p:blipFill>
        <p:spPr>
          <a:xfrm>
            <a:off x="6967850" y="1743041"/>
            <a:ext cx="4648849" cy="4258269"/>
          </a:xfrm>
          <a:prstGeom prst="rect">
            <a:avLst/>
          </a:prstGeom>
        </p:spPr>
      </p:pic>
    </p:spTree>
    <p:extLst>
      <p:ext uri="{BB962C8B-B14F-4D97-AF65-F5344CB8AC3E}">
        <p14:creationId xmlns:p14="http://schemas.microsoft.com/office/powerpoint/2010/main" val="3980075800"/>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BF31A5C-6F74-BA2C-C629-12D13CF33323}"/>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6C35D659-95C7-78DE-2CB7-47A05C2D14FF}"/>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zh-CN" altLang="en-US" dirty="0"/>
              <a:t>参考文献图谱</a:t>
            </a:r>
            <a:endParaRPr dirty="0"/>
          </a:p>
        </p:txBody>
      </p:sp>
      <p:pic>
        <p:nvPicPr>
          <p:cNvPr id="4" name="图片 3">
            <a:extLst>
              <a:ext uri="{FF2B5EF4-FFF2-40B4-BE49-F238E27FC236}">
                <a16:creationId xmlns:a16="http://schemas.microsoft.com/office/drawing/2014/main" id="{1529223B-B59A-991F-4A32-A72179DB935A}"/>
              </a:ext>
            </a:extLst>
          </p:cNvPr>
          <p:cNvPicPr>
            <a:picLocks noChangeAspect="1"/>
          </p:cNvPicPr>
          <p:nvPr/>
        </p:nvPicPr>
        <p:blipFill>
          <a:blip r:embed="rId2"/>
          <a:stretch>
            <a:fillRect/>
          </a:stretch>
        </p:blipFill>
        <p:spPr>
          <a:xfrm>
            <a:off x="1340746" y="3130366"/>
            <a:ext cx="9706852" cy="2242072"/>
          </a:xfrm>
          <a:prstGeom prst="rect">
            <a:avLst/>
          </a:prstGeom>
        </p:spPr>
      </p:pic>
      <p:pic>
        <p:nvPicPr>
          <p:cNvPr id="8" name="图片 7">
            <a:extLst>
              <a:ext uri="{FF2B5EF4-FFF2-40B4-BE49-F238E27FC236}">
                <a16:creationId xmlns:a16="http://schemas.microsoft.com/office/drawing/2014/main" id="{443C378A-BDE1-A708-EBEC-D793A4E62ED3}"/>
              </a:ext>
            </a:extLst>
          </p:cNvPr>
          <p:cNvPicPr>
            <a:picLocks noChangeAspect="1"/>
          </p:cNvPicPr>
          <p:nvPr/>
        </p:nvPicPr>
        <p:blipFill>
          <a:blip r:embed="rId3"/>
          <a:stretch>
            <a:fillRect/>
          </a:stretch>
        </p:blipFill>
        <p:spPr>
          <a:xfrm>
            <a:off x="4262924" y="1368382"/>
            <a:ext cx="3486637" cy="1305107"/>
          </a:xfrm>
          <a:prstGeom prst="rect">
            <a:avLst/>
          </a:prstGeom>
        </p:spPr>
      </p:pic>
    </p:spTree>
    <p:extLst>
      <p:ext uri="{BB962C8B-B14F-4D97-AF65-F5344CB8AC3E}">
        <p14:creationId xmlns:p14="http://schemas.microsoft.com/office/powerpoint/2010/main" val="2335137718"/>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EC2E4B-166D-9366-DA48-6FBF5378112A}"/>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07FFDA4A-87F6-D53E-0337-8776BB787843}"/>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zh-CN" altLang="en-US" dirty="0"/>
              <a:t>参考文献图谱</a:t>
            </a:r>
            <a:endParaRPr dirty="0"/>
          </a:p>
        </p:txBody>
      </p:sp>
      <p:pic>
        <p:nvPicPr>
          <p:cNvPr id="8" name="图片 7">
            <a:extLst>
              <a:ext uri="{FF2B5EF4-FFF2-40B4-BE49-F238E27FC236}">
                <a16:creationId xmlns:a16="http://schemas.microsoft.com/office/drawing/2014/main" id="{7DF9BB9C-537E-0776-645E-2B55C33E85DD}"/>
              </a:ext>
            </a:extLst>
          </p:cNvPr>
          <p:cNvPicPr>
            <a:picLocks noChangeAspect="1"/>
          </p:cNvPicPr>
          <p:nvPr/>
        </p:nvPicPr>
        <p:blipFill>
          <a:blip r:embed="rId2"/>
          <a:stretch>
            <a:fillRect/>
          </a:stretch>
        </p:blipFill>
        <p:spPr>
          <a:xfrm>
            <a:off x="787711" y="1015376"/>
            <a:ext cx="6022606" cy="5175055"/>
          </a:xfrm>
          <a:prstGeom prst="rect">
            <a:avLst/>
          </a:prstGeom>
        </p:spPr>
      </p:pic>
      <p:pic>
        <p:nvPicPr>
          <p:cNvPr id="12" name="图片 11">
            <a:extLst>
              <a:ext uri="{FF2B5EF4-FFF2-40B4-BE49-F238E27FC236}">
                <a16:creationId xmlns:a16="http://schemas.microsoft.com/office/drawing/2014/main" id="{7B35E31D-A1A0-0FBA-C6C4-147E90652484}"/>
              </a:ext>
            </a:extLst>
          </p:cNvPr>
          <p:cNvPicPr>
            <a:picLocks noChangeAspect="1"/>
          </p:cNvPicPr>
          <p:nvPr/>
        </p:nvPicPr>
        <p:blipFill>
          <a:blip r:embed="rId3"/>
          <a:stretch>
            <a:fillRect/>
          </a:stretch>
        </p:blipFill>
        <p:spPr>
          <a:xfrm>
            <a:off x="6949328" y="3692527"/>
            <a:ext cx="4612504" cy="2333951"/>
          </a:xfrm>
          <a:prstGeom prst="rect">
            <a:avLst/>
          </a:prstGeom>
        </p:spPr>
      </p:pic>
    </p:spTree>
    <p:extLst>
      <p:ext uri="{BB962C8B-B14F-4D97-AF65-F5344CB8AC3E}">
        <p14:creationId xmlns:p14="http://schemas.microsoft.com/office/powerpoint/2010/main" val="3163266729"/>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zh-CN" altLang="en-US" dirty="0"/>
              <a:t>不同文献对照</a:t>
            </a:r>
            <a:endParaRPr dirty="0"/>
          </a:p>
        </p:txBody>
      </p:sp>
      <p:pic>
        <p:nvPicPr>
          <p:cNvPr id="4" name="图片 3">
            <a:extLst>
              <a:ext uri="{FF2B5EF4-FFF2-40B4-BE49-F238E27FC236}">
                <a16:creationId xmlns:a16="http://schemas.microsoft.com/office/drawing/2014/main" id="{2A299A26-C7CB-825C-F0C1-5F98614F3174}"/>
              </a:ext>
            </a:extLst>
          </p:cNvPr>
          <p:cNvPicPr>
            <a:picLocks noChangeAspect="1"/>
          </p:cNvPicPr>
          <p:nvPr/>
        </p:nvPicPr>
        <p:blipFill>
          <a:blip r:embed="rId2"/>
          <a:stretch>
            <a:fillRect/>
          </a:stretch>
        </p:blipFill>
        <p:spPr>
          <a:xfrm>
            <a:off x="6314782" y="1654896"/>
            <a:ext cx="5089941" cy="4288704"/>
          </a:xfrm>
          <a:prstGeom prst="rect">
            <a:avLst/>
          </a:prstGeom>
        </p:spPr>
      </p:pic>
      <p:pic>
        <p:nvPicPr>
          <p:cNvPr id="6" name="图片 5">
            <a:extLst>
              <a:ext uri="{FF2B5EF4-FFF2-40B4-BE49-F238E27FC236}">
                <a16:creationId xmlns:a16="http://schemas.microsoft.com/office/drawing/2014/main" id="{81D70283-0444-8688-5B05-DA496974D2EA}"/>
              </a:ext>
            </a:extLst>
          </p:cNvPr>
          <p:cNvPicPr>
            <a:picLocks noChangeAspect="1"/>
          </p:cNvPicPr>
          <p:nvPr/>
        </p:nvPicPr>
        <p:blipFill>
          <a:blip r:embed="rId3"/>
          <a:stretch>
            <a:fillRect/>
          </a:stretch>
        </p:blipFill>
        <p:spPr>
          <a:xfrm>
            <a:off x="1090242" y="1043425"/>
            <a:ext cx="5005757" cy="5051639"/>
          </a:xfrm>
          <a:prstGeom prst="rect">
            <a:avLst/>
          </a:prstGeom>
        </p:spPr>
      </p:pic>
    </p:spTree>
    <p:extLst>
      <p:ext uri="{BB962C8B-B14F-4D97-AF65-F5344CB8AC3E}">
        <p14:creationId xmlns:p14="http://schemas.microsoft.com/office/powerpoint/2010/main" val="30038485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3</a:t>
            </a:r>
            <a:r>
              <a:rPr dirty="0"/>
              <a:t>.</a:t>
            </a:r>
            <a:r>
              <a:rPr lang="zh-CN" altLang="en-US" dirty="0"/>
              <a:t>各模型对比</a:t>
            </a:r>
            <a:endParaRPr dirty="0"/>
          </a:p>
        </p:txBody>
      </p:sp>
      <p:graphicFrame>
        <p:nvGraphicFramePr>
          <p:cNvPr id="3" name="表格 2">
            <a:extLst>
              <a:ext uri="{FF2B5EF4-FFF2-40B4-BE49-F238E27FC236}">
                <a16:creationId xmlns:a16="http://schemas.microsoft.com/office/drawing/2014/main" id="{443880DA-13EE-F3DC-18E1-BD54D9E1ACF5}"/>
              </a:ext>
            </a:extLst>
          </p:cNvPr>
          <p:cNvGraphicFramePr>
            <a:graphicFrameLocks noGrp="1"/>
          </p:cNvGraphicFramePr>
          <p:nvPr>
            <p:extLst>
              <p:ext uri="{D42A27DB-BD31-4B8C-83A1-F6EECF244321}">
                <p14:modId xmlns:p14="http://schemas.microsoft.com/office/powerpoint/2010/main" val="2908085796"/>
              </p:ext>
            </p:extLst>
          </p:nvPr>
        </p:nvGraphicFramePr>
        <p:xfrm>
          <a:off x="1110744" y="1482206"/>
          <a:ext cx="10243058" cy="3907981"/>
        </p:xfrm>
        <a:graphic>
          <a:graphicData uri="http://schemas.openxmlformats.org/drawingml/2006/table">
            <a:tbl>
              <a:tblPr/>
              <a:tblGrid>
                <a:gridCol w="1229684">
                  <a:extLst>
                    <a:ext uri="{9D8B030D-6E8A-4147-A177-3AD203B41FA5}">
                      <a16:colId xmlns:a16="http://schemas.microsoft.com/office/drawing/2014/main" val="1933079495"/>
                    </a:ext>
                  </a:extLst>
                </a:gridCol>
                <a:gridCol w="1463027">
                  <a:extLst>
                    <a:ext uri="{9D8B030D-6E8A-4147-A177-3AD203B41FA5}">
                      <a16:colId xmlns:a16="http://schemas.microsoft.com/office/drawing/2014/main" val="3567065319"/>
                    </a:ext>
                  </a:extLst>
                </a:gridCol>
                <a:gridCol w="1541431">
                  <a:extLst>
                    <a:ext uri="{9D8B030D-6E8A-4147-A177-3AD203B41FA5}">
                      <a16:colId xmlns:a16="http://schemas.microsoft.com/office/drawing/2014/main" val="2552840830"/>
                    </a:ext>
                  </a:extLst>
                </a:gridCol>
                <a:gridCol w="1502229">
                  <a:extLst>
                    <a:ext uri="{9D8B030D-6E8A-4147-A177-3AD203B41FA5}">
                      <a16:colId xmlns:a16="http://schemas.microsoft.com/office/drawing/2014/main" val="351610172"/>
                    </a:ext>
                  </a:extLst>
                </a:gridCol>
                <a:gridCol w="1502229">
                  <a:extLst>
                    <a:ext uri="{9D8B030D-6E8A-4147-A177-3AD203B41FA5}">
                      <a16:colId xmlns:a16="http://schemas.microsoft.com/office/drawing/2014/main" val="2517650120"/>
                    </a:ext>
                  </a:extLst>
                </a:gridCol>
                <a:gridCol w="1502229">
                  <a:extLst>
                    <a:ext uri="{9D8B030D-6E8A-4147-A177-3AD203B41FA5}">
                      <a16:colId xmlns:a16="http://schemas.microsoft.com/office/drawing/2014/main" val="1083766547"/>
                    </a:ext>
                  </a:extLst>
                </a:gridCol>
                <a:gridCol w="1502229">
                  <a:extLst>
                    <a:ext uri="{9D8B030D-6E8A-4147-A177-3AD203B41FA5}">
                      <a16:colId xmlns:a16="http://schemas.microsoft.com/office/drawing/2014/main" val="2114963834"/>
                    </a:ext>
                  </a:extLst>
                </a:gridCol>
              </a:tblGrid>
              <a:tr h="274320">
                <a:tc>
                  <a:txBody>
                    <a:bodyPr/>
                    <a:lstStyle/>
                    <a:p>
                      <a:pPr algn="ctr">
                        <a:lnSpc>
                          <a:spcPct val="200000"/>
                        </a:lnSpc>
                      </a:pPr>
                      <a:r>
                        <a:rPr lang="zh-CN" altLang="en-US" sz="1200" b="1" dirty="0">
                          <a:effectLst/>
                        </a:rPr>
                        <a:t>工具名称</a:t>
                      </a:r>
                    </a:p>
                  </a:txBody>
                  <a:tcPr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lnSpc>
                          <a:spcPct val="200000"/>
                        </a:lnSpc>
                      </a:pPr>
                      <a:r>
                        <a:rPr lang="zh-CN" altLang="en-US" sz="1200" b="1">
                          <a:effectLst/>
                        </a:rPr>
                        <a:t>核心优势</a:t>
                      </a:r>
                    </a:p>
                  </a:txBody>
                  <a:tcPr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lnSpc>
                          <a:spcPct val="200000"/>
                        </a:lnSpc>
                      </a:pPr>
                      <a:r>
                        <a:rPr lang="zh-CN" altLang="en-US" sz="1200" b="1" dirty="0">
                          <a:effectLst/>
                        </a:rPr>
                        <a:t>语言支持</a:t>
                      </a:r>
                    </a:p>
                  </a:txBody>
                  <a:tcPr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lnSpc>
                          <a:spcPct val="200000"/>
                        </a:lnSpc>
                      </a:pPr>
                      <a:r>
                        <a:rPr lang="zh-CN" altLang="en-US" sz="1200" b="1">
                          <a:effectLst/>
                        </a:rPr>
                        <a:t>文献解析能力</a:t>
                      </a:r>
                    </a:p>
                  </a:txBody>
                  <a:tcPr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lnSpc>
                          <a:spcPct val="200000"/>
                        </a:lnSpc>
                      </a:pPr>
                      <a:r>
                        <a:rPr lang="zh-CN" altLang="en-US" sz="1200" b="1" dirty="0">
                          <a:effectLst/>
                        </a:rPr>
                        <a:t>      隐私保护</a:t>
                      </a:r>
                    </a:p>
                  </a:txBody>
                  <a:tcPr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lnSpc>
                          <a:spcPct val="200000"/>
                        </a:lnSpc>
                      </a:pPr>
                      <a:r>
                        <a:rPr lang="zh-CN" altLang="en-US" sz="1200" b="1">
                          <a:effectLst/>
                        </a:rPr>
                        <a:t>处理速度</a:t>
                      </a:r>
                    </a:p>
                  </a:txBody>
                  <a:tcPr anchor="ctr">
                    <a:lnL>
                      <a:noFill/>
                    </a:lnL>
                    <a:lnR>
                      <a:noFill/>
                    </a:lnR>
                    <a:lnT w="12700" cap="flat" cmpd="sng" algn="ctr">
                      <a:solidFill>
                        <a:schemeClr val="tx1"/>
                      </a:solidFill>
                      <a:prstDash val="solid"/>
                      <a:round/>
                      <a:headEnd type="none" w="med" len="med"/>
                      <a:tailEnd type="none" w="med" len="med"/>
                    </a:lnT>
                    <a:lnB>
                      <a:noFill/>
                    </a:lnB>
                    <a:noFill/>
                  </a:tcPr>
                </a:tc>
                <a:tc>
                  <a:txBody>
                    <a:bodyPr/>
                    <a:lstStyle/>
                    <a:p>
                      <a:pPr algn="ctr">
                        <a:lnSpc>
                          <a:spcPct val="200000"/>
                        </a:lnSpc>
                      </a:pPr>
                      <a:r>
                        <a:rPr lang="zh-CN" altLang="en-US" sz="1200" b="1">
                          <a:effectLst/>
                        </a:rPr>
                        <a:t>学科适配性</a:t>
                      </a:r>
                    </a:p>
                  </a:txBody>
                  <a:tcPr anchor="ctr">
                    <a:lnL>
                      <a:noFill/>
                    </a:lnL>
                    <a:lnR>
                      <a:noFill/>
                    </a:lnR>
                    <a:lnT w="12700" cap="flat" cmpd="sng" algn="ctr">
                      <a:solidFill>
                        <a:schemeClr val="tx1"/>
                      </a:solidFill>
                      <a:prstDash val="solid"/>
                      <a:round/>
                      <a:headEnd type="none" w="med" len="med"/>
                      <a:tailEnd type="none" w="med" len="med"/>
                    </a:lnT>
                    <a:lnB>
                      <a:noFill/>
                    </a:lnB>
                    <a:noFill/>
                  </a:tcPr>
                </a:tc>
                <a:extLst>
                  <a:ext uri="{0D108BD9-81ED-4DB2-BD59-A6C34878D82A}">
                    <a16:rowId xmlns:a16="http://schemas.microsoft.com/office/drawing/2014/main" val="2205088832"/>
                  </a:ext>
                </a:extLst>
              </a:tr>
              <a:tr h="274320">
                <a:tc>
                  <a:txBody>
                    <a:bodyPr/>
                    <a:lstStyle/>
                    <a:p>
                      <a:pPr algn="ctr">
                        <a:lnSpc>
                          <a:spcPct val="200000"/>
                        </a:lnSpc>
                      </a:pPr>
                      <a:r>
                        <a:rPr lang="en-US" sz="1200" dirty="0">
                          <a:effectLst/>
                        </a:rPr>
                        <a:t>ChatGPT-4o</a:t>
                      </a:r>
                    </a:p>
                  </a:txBody>
                  <a:tcPr anchor="ctr">
                    <a:lnL>
                      <a:noFill/>
                    </a:lnL>
                    <a:lnR>
                      <a:noFill/>
                    </a:lnR>
                    <a:lnT>
                      <a:noFill/>
                    </a:lnT>
                    <a:lnB>
                      <a:noFill/>
                    </a:lnB>
                    <a:noFill/>
                  </a:tcPr>
                </a:tc>
                <a:tc>
                  <a:txBody>
                    <a:bodyPr/>
                    <a:lstStyle/>
                    <a:p>
                      <a:pPr algn="ctr">
                        <a:lnSpc>
                          <a:spcPct val="200000"/>
                        </a:lnSpc>
                      </a:pPr>
                      <a:r>
                        <a:rPr lang="zh-CN" altLang="en-US" sz="1200" dirty="0">
                          <a:effectLst/>
                        </a:rPr>
                        <a:t>深度推理能力突出</a:t>
                      </a:r>
                    </a:p>
                  </a:txBody>
                  <a:tcPr anchor="ctr">
                    <a:lnL>
                      <a:noFill/>
                    </a:lnL>
                    <a:lnR>
                      <a:noFill/>
                    </a:lnR>
                    <a:lnT>
                      <a:noFill/>
                    </a:lnT>
                    <a:lnB>
                      <a:noFill/>
                    </a:lnB>
                    <a:noFill/>
                  </a:tcPr>
                </a:tc>
                <a:tc>
                  <a:txBody>
                    <a:bodyPr/>
                    <a:lstStyle/>
                    <a:p>
                      <a:pPr algn="ctr">
                        <a:lnSpc>
                          <a:spcPct val="200000"/>
                        </a:lnSpc>
                      </a:pPr>
                      <a:r>
                        <a:rPr lang="zh-CN" altLang="en-US" sz="1200" dirty="0">
                          <a:effectLst/>
                        </a:rPr>
                        <a:t>中英双语</a:t>
                      </a:r>
                    </a:p>
                  </a:txBody>
                  <a:tcPr anchor="ctr">
                    <a:lnL>
                      <a:noFill/>
                    </a:lnL>
                    <a:lnR>
                      <a:noFill/>
                    </a:lnR>
                    <a:lnT>
                      <a:noFill/>
                    </a:lnT>
                    <a:lnB>
                      <a:noFill/>
                    </a:lnB>
                    <a:noFill/>
                  </a:tcPr>
                </a:tc>
                <a:tc>
                  <a:txBody>
                    <a:bodyPr/>
                    <a:lstStyle/>
                    <a:p>
                      <a:pPr algn="ctr">
                        <a:lnSpc>
                          <a:spcPct val="200000"/>
                        </a:lnSpc>
                      </a:pPr>
                      <a:r>
                        <a:rPr lang="en-US" sz="1200">
                          <a:effectLst/>
                        </a:rPr>
                        <a:t>PDF</a:t>
                      </a:r>
                      <a:r>
                        <a:rPr lang="zh-CN" altLang="en-US" sz="1200">
                          <a:effectLst/>
                        </a:rPr>
                        <a:t>解析★★★☆</a:t>
                      </a:r>
                    </a:p>
                  </a:txBody>
                  <a:tcPr anchor="ctr">
                    <a:lnL>
                      <a:noFill/>
                    </a:lnL>
                    <a:lnR>
                      <a:noFill/>
                    </a:lnR>
                    <a:lnT>
                      <a:noFill/>
                    </a:lnT>
                    <a:lnB>
                      <a:noFill/>
                    </a:lnB>
                    <a:noFill/>
                  </a:tcPr>
                </a:tc>
                <a:tc>
                  <a:txBody>
                    <a:bodyPr/>
                    <a:lstStyle/>
                    <a:p>
                      <a:pPr algn="ctr">
                        <a:lnSpc>
                          <a:spcPct val="200000"/>
                        </a:lnSpc>
                      </a:pPr>
                      <a:r>
                        <a:rPr lang="zh-CN" altLang="en-US" sz="1200">
                          <a:effectLst/>
                        </a:rPr>
                        <a:t>云端存储</a:t>
                      </a:r>
                    </a:p>
                  </a:txBody>
                  <a:tcPr anchor="ctr">
                    <a:lnL>
                      <a:noFill/>
                    </a:lnL>
                    <a:lnR>
                      <a:noFill/>
                    </a:lnR>
                    <a:lnT>
                      <a:noFill/>
                    </a:lnT>
                    <a:lnB>
                      <a:noFill/>
                    </a:lnB>
                    <a:noFill/>
                  </a:tcPr>
                </a:tc>
                <a:tc>
                  <a:txBody>
                    <a:bodyPr/>
                    <a:lstStyle/>
                    <a:p>
                      <a:pPr algn="ctr">
                        <a:lnSpc>
                          <a:spcPct val="200000"/>
                        </a:lnSpc>
                      </a:pPr>
                      <a:r>
                        <a:rPr lang="zh-CN" altLang="en-US" sz="1200">
                          <a:effectLst/>
                        </a:rPr>
                        <a:t>中</a:t>
                      </a:r>
                    </a:p>
                  </a:txBody>
                  <a:tcPr anchor="ctr">
                    <a:lnL>
                      <a:noFill/>
                    </a:lnL>
                    <a:lnR>
                      <a:noFill/>
                    </a:lnR>
                    <a:lnT>
                      <a:noFill/>
                    </a:lnT>
                    <a:lnB>
                      <a:noFill/>
                    </a:lnB>
                    <a:noFill/>
                  </a:tcPr>
                </a:tc>
                <a:tc>
                  <a:txBody>
                    <a:bodyPr/>
                    <a:lstStyle/>
                    <a:p>
                      <a:pPr algn="ctr">
                        <a:lnSpc>
                          <a:spcPct val="200000"/>
                        </a:lnSpc>
                      </a:pPr>
                      <a:r>
                        <a:rPr lang="zh-CN" altLang="en-US" sz="1200">
                          <a:effectLst/>
                        </a:rPr>
                        <a:t>全学科通用</a:t>
                      </a:r>
                    </a:p>
                  </a:txBody>
                  <a:tcPr anchor="ctr">
                    <a:lnL>
                      <a:noFill/>
                    </a:lnL>
                    <a:lnR>
                      <a:noFill/>
                    </a:lnR>
                    <a:lnT>
                      <a:noFill/>
                    </a:lnT>
                    <a:lnB>
                      <a:noFill/>
                    </a:lnB>
                    <a:noFill/>
                  </a:tcPr>
                </a:tc>
                <a:extLst>
                  <a:ext uri="{0D108BD9-81ED-4DB2-BD59-A6C34878D82A}">
                    <a16:rowId xmlns:a16="http://schemas.microsoft.com/office/drawing/2014/main" val="1386021354"/>
                  </a:ext>
                </a:extLst>
              </a:tr>
              <a:tr h="274320">
                <a:tc>
                  <a:txBody>
                    <a:bodyPr/>
                    <a:lstStyle/>
                    <a:p>
                      <a:pPr algn="ctr">
                        <a:lnSpc>
                          <a:spcPct val="200000"/>
                        </a:lnSpc>
                      </a:pPr>
                      <a:r>
                        <a:rPr lang="zh-CN" altLang="en-US" sz="1200" b="0" i="0" u="none" strike="noStrike" cap="none" spc="0" baseline="0" dirty="0">
                          <a:ln>
                            <a:noFill/>
                          </a:ln>
                          <a:solidFill>
                            <a:schemeClr val="tx1"/>
                          </a:solidFill>
                          <a:effectLst/>
                          <a:uFillTx/>
                          <a:latin typeface="+mn-lt"/>
                          <a:ea typeface="+mn-ea"/>
                          <a:cs typeface="+mn-cs"/>
                          <a:sym typeface="DengXian"/>
                        </a:rPr>
                        <a:t>豆包</a:t>
                      </a:r>
                    </a:p>
                  </a:txBody>
                  <a:tcPr anchor="ctr">
                    <a:lnL>
                      <a:noFill/>
                    </a:lnL>
                    <a:lnR>
                      <a:noFill/>
                    </a:lnR>
                    <a:lnT>
                      <a:noFill/>
                    </a:lnT>
                    <a:lnB>
                      <a:noFill/>
                    </a:lnB>
                    <a:noFill/>
                  </a:tcPr>
                </a:tc>
                <a:tc>
                  <a:txBody>
                    <a:bodyPr/>
                    <a:lstStyle/>
                    <a:p>
                      <a:pPr algn="ctr">
                        <a:lnSpc>
                          <a:spcPct val="200000"/>
                        </a:lnSpc>
                      </a:pPr>
                      <a:r>
                        <a:rPr lang="zh-CN" altLang="en-US" sz="1200">
                          <a:effectLst/>
                        </a:rPr>
                        <a:t>中英对照实时翻译</a:t>
                      </a:r>
                    </a:p>
                  </a:txBody>
                  <a:tcPr anchor="ctr">
                    <a:lnL>
                      <a:noFill/>
                    </a:lnL>
                    <a:lnR>
                      <a:noFill/>
                    </a:lnR>
                    <a:lnT>
                      <a:noFill/>
                    </a:lnT>
                    <a:lnB>
                      <a:noFill/>
                    </a:lnB>
                    <a:noFill/>
                  </a:tcPr>
                </a:tc>
                <a:tc>
                  <a:txBody>
                    <a:bodyPr/>
                    <a:lstStyle/>
                    <a:p>
                      <a:pPr algn="ctr">
                        <a:lnSpc>
                          <a:spcPct val="200000"/>
                        </a:lnSpc>
                      </a:pPr>
                      <a:r>
                        <a:rPr lang="zh-CN" altLang="en-US" sz="1200" dirty="0">
                          <a:effectLst/>
                        </a:rPr>
                        <a:t>中英互译</a:t>
                      </a:r>
                    </a:p>
                  </a:txBody>
                  <a:tcPr anchor="ctr">
                    <a:lnL>
                      <a:noFill/>
                    </a:lnL>
                    <a:lnR>
                      <a:noFill/>
                    </a:lnR>
                    <a:lnT>
                      <a:noFill/>
                    </a:lnT>
                    <a:lnB>
                      <a:noFill/>
                    </a:lnB>
                    <a:noFill/>
                  </a:tcPr>
                </a:tc>
                <a:tc>
                  <a:txBody>
                    <a:bodyPr/>
                    <a:lstStyle/>
                    <a:p>
                      <a:pPr algn="ctr">
                        <a:lnSpc>
                          <a:spcPct val="200000"/>
                        </a:lnSpc>
                      </a:pPr>
                      <a:r>
                        <a:rPr lang="zh-CN" altLang="en-US" sz="1200" dirty="0">
                          <a:effectLst/>
                        </a:rPr>
                        <a:t>表格重构★★★★</a:t>
                      </a:r>
                    </a:p>
                  </a:txBody>
                  <a:tcPr anchor="ctr">
                    <a:lnL>
                      <a:noFill/>
                    </a:lnL>
                    <a:lnR>
                      <a:noFill/>
                    </a:lnR>
                    <a:lnT>
                      <a:noFill/>
                    </a:lnT>
                    <a:lnB>
                      <a:noFill/>
                    </a:lnB>
                    <a:noFill/>
                  </a:tcPr>
                </a:tc>
                <a:tc>
                  <a:txBody>
                    <a:bodyPr/>
                    <a:lstStyle/>
                    <a:p>
                      <a:pPr algn="ctr">
                        <a:lnSpc>
                          <a:spcPct val="200000"/>
                        </a:lnSpc>
                      </a:pPr>
                      <a:r>
                        <a:rPr lang="zh-CN" altLang="en-US" sz="1200">
                          <a:effectLst/>
                        </a:rPr>
                        <a:t>本地加密</a:t>
                      </a:r>
                    </a:p>
                  </a:txBody>
                  <a:tcPr anchor="ctr">
                    <a:lnL>
                      <a:noFill/>
                    </a:lnL>
                    <a:lnR>
                      <a:noFill/>
                    </a:lnR>
                    <a:lnT>
                      <a:noFill/>
                    </a:lnT>
                    <a:lnB>
                      <a:noFill/>
                    </a:lnB>
                    <a:noFill/>
                  </a:tcPr>
                </a:tc>
                <a:tc>
                  <a:txBody>
                    <a:bodyPr/>
                    <a:lstStyle/>
                    <a:p>
                      <a:pPr algn="ctr">
                        <a:lnSpc>
                          <a:spcPct val="200000"/>
                        </a:lnSpc>
                      </a:pPr>
                      <a:r>
                        <a:rPr lang="zh-CN" altLang="en-US" sz="1200">
                          <a:effectLst/>
                        </a:rPr>
                        <a:t>较快</a:t>
                      </a:r>
                    </a:p>
                  </a:txBody>
                  <a:tcPr anchor="ctr">
                    <a:lnL>
                      <a:noFill/>
                    </a:lnL>
                    <a:lnR>
                      <a:noFill/>
                    </a:lnR>
                    <a:lnT>
                      <a:noFill/>
                    </a:lnT>
                    <a:lnB>
                      <a:noFill/>
                    </a:lnB>
                    <a:noFill/>
                  </a:tcPr>
                </a:tc>
                <a:tc>
                  <a:txBody>
                    <a:bodyPr/>
                    <a:lstStyle/>
                    <a:p>
                      <a:pPr algn="ctr">
                        <a:lnSpc>
                          <a:spcPct val="200000"/>
                        </a:lnSpc>
                      </a:pPr>
                      <a:r>
                        <a:rPr lang="zh-CN" altLang="en-US" sz="1200">
                          <a:effectLst/>
                        </a:rPr>
                        <a:t>人文社科</a:t>
                      </a:r>
                    </a:p>
                  </a:txBody>
                  <a:tcPr anchor="ctr">
                    <a:lnL>
                      <a:noFill/>
                    </a:lnL>
                    <a:lnR>
                      <a:noFill/>
                    </a:lnR>
                    <a:lnT>
                      <a:noFill/>
                    </a:lnT>
                    <a:lnB>
                      <a:noFill/>
                    </a:lnB>
                    <a:noFill/>
                  </a:tcPr>
                </a:tc>
                <a:extLst>
                  <a:ext uri="{0D108BD9-81ED-4DB2-BD59-A6C34878D82A}">
                    <a16:rowId xmlns:a16="http://schemas.microsoft.com/office/drawing/2014/main" val="338557579"/>
                  </a:ext>
                </a:extLst>
              </a:tr>
              <a:tr h="457200">
                <a:tc>
                  <a:txBody>
                    <a:bodyPr/>
                    <a:lstStyle/>
                    <a:p>
                      <a:pPr algn="ctr">
                        <a:lnSpc>
                          <a:spcPct val="200000"/>
                        </a:lnSpc>
                      </a:pPr>
                      <a:r>
                        <a:rPr lang="en-US" sz="1200" dirty="0">
                          <a:effectLst/>
                        </a:rPr>
                        <a:t>Kimi Chat</a:t>
                      </a:r>
                    </a:p>
                  </a:txBody>
                  <a:tcPr anchor="ctr">
                    <a:lnL>
                      <a:noFill/>
                    </a:lnL>
                    <a:lnR>
                      <a:noFill/>
                    </a:lnR>
                    <a:lnT>
                      <a:noFill/>
                    </a:lnT>
                    <a:lnB>
                      <a:noFill/>
                    </a:lnB>
                    <a:noFill/>
                  </a:tcPr>
                </a:tc>
                <a:tc>
                  <a:txBody>
                    <a:bodyPr/>
                    <a:lstStyle/>
                    <a:p>
                      <a:pPr algn="ctr">
                        <a:lnSpc>
                          <a:spcPct val="200000"/>
                        </a:lnSpc>
                      </a:pPr>
                      <a:r>
                        <a:rPr lang="en-US" altLang="zh-CN" sz="1200" dirty="0">
                          <a:effectLst/>
                        </a:rPr>
                        <a:t>20</a:t>
                      </a:r>
                      <a:r>
                        <a:rPr lang="zh-CN" altLang="en-US" sz="1200" dirty="0">
                          <a:effectLst/>
                        </a:rPr>
                        <a:t>万字长上下文处理</a:t>
                      </a:r>
                    </a:p>
                  </a:txBody>
                  <a:tcPr anchor="ctr">
                    <a:lnL>
                      <a:noFill/>
                    </a:lnL>
                    <a:lnR>
                      <a:noFill/>
                    </a:lnR>
                    <a:lnT>
                      <a:noFill/>
                    </a:lnT>
                    <a:lnB>
                      <a:noFill/>
                    </a:lnB>
                    <a:noFill/>
                  </a:tcPr>
                </a:tc>
                <a:tc>
                  <a:txBody>
                    <a:bodyPr/>
                    <a:lstStyle/>
                    <a:p>
                      <a:pPr algn="ctr">
                        <a:lnSpc>
                          <a:spcPct val="200000"/>
                        </a:lnSpc>
                      </a:pPr>
                      <a:r>
                        <a:rPr lang="zh-CN" altLang="en-US" sz="1200" dirty="0">
                          <a:effectLst/>
                        </a:rPr>
                        <a:t>中文优化</a:t>
                      </a:r>
                    </a:p>
                  </a:txBody>
                  <a:tcPr anchor="ctr">
                    <a:lnL>
                      <a:noFill/>
                    </a:lnL>
                    <a:lnR>
                      <a:noFill/>
                    </a:lnR>
                    <a:lnT>
                      <a:noFill/>
                    </a:lnT>
                    <a:lnB>
                      <a:noFill/>
                    </a:lnB>
                    <a:noFill/>
                  </a:tcPr>
                </a:tc>
                <a:tc>
                  <a:txBody>
                    <a:bodyPr/>
                    <a:lstStyle/>
                    <a:p>
                      <a:pPr algn="ctr">
                        <a:lnSpc>
                          <a:spcPct val="200000"/>
                        </a:lnSpc>
                      </a:pPr>
                      <a:r>
                        <a:rPr lang="zh-CN" altLang="en-US" sz="1200" dirty="0">
                          <a:effectLst/>
                        </a:rPr>
                        <a:t>图表提取★★★★</a:t>
                      </a:r>
                    </a:p>
                  </a:txBody>
                  <a:tcPr anchor="ctr">
                    <a:lnL>
                      <a:noFill/>
                    </a:lnL>
                    <a:lnR>
                      <a:noFill/>
                    </a:lnR>
                    <a:lnT>
                      <a:noFill/>
                    </a:lnT>
                    <a:lnB>
                      <a:noFill/>
                    </a:lnB>
                    <a:noFill/>
                  </a:tcPr>
                </a:tc>
                <a:tc>
                  <a:txBody>
                    <a:bodyPr/>
                    <a:lstStyle/>
                    <a:p>
                      <a:pPr algn="ctr">
                        <a:lnSpc>
                          <a:spcPct val="200000"/>
                        </a:lnSpc>
                      </a:pPr>
                      <a:r>
                        <a:rPr lang="zh-CN" altLang="en-US" sz="1200">
                          <a:effectLst/>
                        </a:rPr>
                        <a:t>本地缓存</a:t>
                      </a:r>
                    </a:p>
                  </a:txBody>
                  <a:tcPr anchor="ctr">
                    <a:lnL>
                      <a:noFill/>
                    </a:lnL>
                    <a:lnR>
                      <a:noFill/>
                    </a:lnR>
                    <a:lnT>
                      <a:noFill/>
                    </a:lnT>
                    <a:lnB>
                      <a:noFill/>
                    </a:lnB>
                    <a:noFill/>
                  </a:tcPr>
                </a:tc>
                <a:tc>
                  <a:txBody>
                    <a:bodyPr/>
                    <a:lstStyle/>
                    <a:p>
                      <a:pPr algn="ctr">
                        <a:lnSpc>
                          <a:spcPct val="200000"/>
                        </a:lnSpc>
                      </a:pPr>
                      <a:r>
                        <a:rPr lang="zh-CN" altLang="en-US" sz="1200">
                          <a:effectLst/>
                        </a:rPr>
                        <a:t>快</a:t>
                      </a:r>
                    </a:p>
                  </a:txBody>
                  <a:tcPr anchor="ctr">
                    <a:lnL>
                      <a:noFill/>
                    </a:lnL>
                    <a:lnR>
                      <a:noFill/>
                    </a:lnR>
                    <a:lnT>
                      <a:noFill/>
                    </a:lnT>
                    <a:lnB>
                      <a:noFill/>
                    </a:lnB>
                    <a:noFill/>
                  </a:tcPr>
                </a:tc>
                <a:tc>
                  <a:txBody>
                    <a:bodyPr/>
                    <a:lstStyle/>
                    <a:p>
                      <a:pPr algn="ctr">
                        <a:lnSpc>
                          <a:spcPct val="200000"/>
                        </a:lnSpc>
                      </a:pPr>
                      <a:r>
                        <a:rPr lang="zh-CN" altLang="en-US" sz="1200">
                          <a:effectLst/>
                        </a:rPr>
                        <a:t>工程技术</a:t>
                      </a:r>
                    </a:p>
                  </a:txBody>
                  <a:tcPr anchor="ctr">
                    <a:lnL>
                      <a:noFill/>
                    </a:lnL>
                    <a:lnR>
                      <a:noFill/>
                    </a:lnR>
                    <a:lnT>
                      <a:noFill/>
                    </a:lnT>
                    <a:lnB>
                      <a:noFill/>
                    </a:lnB>
                    <a:noFill/>
                  </a:tcPr>
                </a:tc>
                <a:extLst>
                  <a:ext uri="{0D108BD9-81ED-4DB2-BD59-A6C34878D82A}">
                    <a16:rowId xmlns:a16="http://schemas.microsoft.com/office/drawing/2014/main" val="4830595"/>
                  </a:ext>
                </a:extLst>
              </a:tr>
              <a:tr h="274320">
                <a:tc>
                  <a:txBody>
                    <a:bodyPr/>
                    <a:lstStyle/>
                    <a:p>
                      <a:pPr algn="ctr">
                        <a:lnSpc>
                          <a:spcPct val="200000"/>
                        </a:lnSpc>
                      </a:pPr>
                      <a:r>
                        <a:rPr lang="zh-CN" altLang="en-US" sz="1200" dirty="0">
                          <a:effectLst/>
                        </a:rPr>
                        <a:t>天工</a:t>
                      </a:r>
                      <a:r>
                        <a:rPr lang="en-US" sz="1200" dirty="0">
                          <a:effectLst/>
                        </a:rPr>
                        <a:t>AI</a:t>
                      </a:r>
                    </a:p>
                  </a:txBody>
                  <a:tcPr anchor="ctr">
                    <a:lnL>
                      <a:noFill/>
                    </a:lnL>
                    <a:lnR>
                      <a:noFill/>
                    </a:lnR>
                    <a:lnT>
                      <a:noFill/>
                    </a:lnT>
                    <a:lnB>
                      <a:noFill/>
                    </a:lnB>
                    <a:noFill/>
                  </a:tcPr>
                </a:tc>
                <a:tc>
                  <a:txBody>
                    <a:bodyPr/>
                    <a:lstStyle/>
                    <a:p>
                      <a:pPr algn="ctr">
                        <a:lnSpc>
                          <a:spcPct val="200000"/>
                        </a:lnSpc>
                      </a:pPr>
                      <a:r>
                        <a:rPr lang="zh-CN" altLang="en-US" sz="1200" dirty="0">
                          <a:effectLst/>
                        </a:rPr>
                        <a:t>专业术语库最完善</a:t>
                      </a:r>
                    </a:p>
                  </a:txBody>
                  <a:tcPr anchor="ctr">
                    <a:lnL>
                      <a:noFill/>
                    </a:lnL>
                    <a:lnR>
                      <a:noFill/>
                    </a:lnR>
                    <a:lnT>
                      <a:noFill/>
                    </a:lnT>
                    <a:lnB>
                      <a:noFill/>
                    </a:lnB>
                    <a:noFill/>
                  </a:tcPr>
                </a:tc>
                <a:tc>
                  <a:txBody>
                    <a:bodyPr/>
                    <a:lstStyle/>
                    <a:p>
                      <a:pPr algn="ctr">
                        <a:lnSpc>
                          <a:spcPct val="200000"/>
                        </a:lnSpc>
                      </a:pPr>
                      <a:r>
                        <a:rPr lang="zh-CN" altLang="en-US" sz="1200">
                          <a:effectLst/>
                        </a:rPr>
                        <a:t>中英互译</a:t>
                      </a:r>
                    </a:p>
                  </a:txBody>
                  <a:tcPr anchor="ctr">
                    <a:lnL>
                      <a:noFill/>
                    </a:lnL>
                    <a:lnR>
                      <a:noFill/>
                    </a:lnR>
                    <a:lnT>
                      <a:noFill/>
                    </a:lnT>
                    <a:lnB>
                      <a:noFill/>
                    </a:lnB>
                    <a:noFill/>
                  </a:tcPr>
                </a:tc>
                <a:tc>
                  <a:txBody>
                    <a:bodyPr/>
                    <a:lstStyle/>
                    <a:p>
                      <a:pPr algn="ctr">
                        <a:lnSpc>
                          <a:spcPct val="200000"/>
                        </a:lnSpc>
                      </a:pPr>
                      <a:r>
                        <a:rPr lang="zh-CN" altLang="en-US" sz="1200">
                          <a:effectLst/>
                        </a:rPr>
                        <a:t>公式识别★★★☆</a:t>
                      </a:r>
                    </a:p>
                  </a:txBody>
                  <a:tcPr anchor="ctr">
                    <a:lnL>
                      <a:noFill/>
                    </a:lnL>
                    <a:lnR>
                      <a:noFill/>
                    </a:lnR>
                    <a:lnT>
                      <a:noFill/>
                    </a:lnT>
                    <a:lnB>
                      <a:noFill/>
                    </a:lnB>
                    <a:noFill/>
                  </a:tcPr>
                </a:tc>
                <a:tc>
                  <a:txBody>
                    <a:bodyPr/>
                    <a:lstStyle/>
                    <a:p>
                      <a:pPr algn="ctr">
                        <a:lnSpc>
                          <a:spcPct val="200000"/>
                        </a:lnSpc>
                      </a:pPr>
                      <a:r>
                        <a:rPr lang="zh-CN" altLang="en-US" sz="1200">
                          <a:effectLst/>
                        </a:rPr>
                        <a:t>加密传输</a:t>
                      </a:r>
                    </a:p>
                  </a:txBody>
                  <a:tcPr anchor="ctr">
                    <a:lnL>
                      <a:noFill/>
                    </a:lnL>
                    <a:lnR>
                      <a:noFill/>
                    </a:lnR>
                    <a:lnT>
                      <a:noFill/>
                    </a:lnT>
                    <a:lnB>
                      <a:noFill/>
                    </a:lnB>
                    <a:noFill/>
                  </a:tcPr>
                </a:tc>
                <a:tc>
                  <a:txBody>
                    <a:bodyPr/>
                    <a:lstStyle/>
                    <a:p>
                      <a:pPr algn="ctr">
                        <a:lnSpc>
                          <a:spcPct val="200000"/>
                        </a:lnSpc>
                      </a:pPr>
                      <a:r>
                        <a:rPr lang="zh-CN" altLang="en-US" sz="1200">
                          <a:effectLst/>
                        </a:rPr>
                        <a:t>较快</a:t>
                      </a:r>
                    </a:p>
                  </a:txBody>
                  <a:tcPr anchor="ctr">
                    <a:lnL>
                      <a:noFill/>
                    </a:lnL>
                    <a:lnR>
                      <a:noFill/>
                    </a:lnR>
                    <a:lnT>
                      <a:noFill/>
                    </a:lnT>
                    <a:lnB>
                      <a:noFill/>
                    </a:lnB>
                    <a:noFill/>
                  </a:tcPr>
                </a:tc>
                <a:tc>
                  <a:txBody>
                    <a:bodyPr/>
                    <a:lstStyle/>
                    <a:p>
                      <a:pPr algn="ctr">
                        <a:lnSpc>
                          <a:spcPct val="200000"/>
                        </a:lnSpc>
                      </a:pPr>
                      <a:r>
                        <a:rPr lang="zh-CN" altLang="en-US" sz="1200">
                          <a:effectLst/>
                        </a:rPr>
                        <a:t>基础科学</a:t>
                      </a:r>
                    </a:p>
                  </a:txBody>
                  <a:tcPr anchor="ctr">
                    <a:lnL>
                      <a:noFill/>
                    </a:lnL>
                    <a:lnR>
                      <a:noFill/>
                    </a:lnR>
                    <a:lnT>
                      <a:noFill/>
                    </a:lnT>
                    <a:lnB>
                      <a:noFill/>
                    </a:lnB>
                    <a:noFill/>
                  </a:tcPr>
                </a:tc>
                <a:extLst>
                  <a:ext uri="{0D108BD9-81ED-4DB2-BD59-A6C34878D82A}">
                    <a16:rowId xmlns:a16="http://schemas.microsoft.com/office/drawing/2014/main" val="3708085556"/>
                  </a:ext>
                </a:extLst>
              </a:tr>
              <a:tr h="457200">
                <a:tc>
                  <a:txBody>
                    <a:bodyPr/>
                    <a:lstStyle/>
                    <a:p>
                      <a:pPr algn="ctr">
                        <a:lnSpc>
                          <a:spcPct val="200000"/>
                        </a:lnSpc>
                      </a:pPr>
                      <a:r>
                        <a:rPr lang="en-US" sz="1200" dirty="0">
                          <a:effectLst/>
                        </a:rPr>
                        <a:t>DeepSeek</a:t>
                      </a:r>
                    </a:p>
                  </a:txBody>
                  <a:tcPr anchor="ctr">
                    <a:lnL>
                      <a:noFill/>
                    </a:lnL>
                    <a:lnR>
                      <a:noFill/>
                    </a:lnR>
                    <a:lnT>
                      <a:noFill/>
                    </a:lnT>
                    <a:lnB>
                      <a:noFill/>
                    </a:lnB>
                    <a:noFill/>
                  </a:tcPr>
                </a:tc>
                <a:tc>
                  <a:txBody>
                    <a:bodyPr/>
                    <a:lstStyle/>
                    <a:p>
                      <a:pPr algn="ctr">
                        <a:lnSpc>
                          <a:spcPct val="200000"/>
                        </a:lnSpc>
                      </a:pPr>
                      <a:r>
                        <a:rPr lang="zh-CN" altLang="en-US" sz="1200">
                          <a:effectLst/>
                        </a:rPr>
                        <a:t>中文科研场景深度优化</a:t>
                      </a:r>
                    </a:p>
                  </a:txBody>
                  <a:tcPr anchor="ctr">
                    <a:lnL>
                      <a:noFill/>
                    </a:lnL>
                    <a:lnR>
                      <a:noFill/>
                    </a:lnR>
                    <a:lnT>
                      <a:noFill/>
                    </a:lnT>
                    <a:lnB>
                      <a:noFill/>
                    </a:lnB>
                    <a:noFill/>
                  </a:tcPr>
                </a:tc>
                <a:tc>
                  <a:txBody>
                    <a:bodyPr/>
                    <a:lstStyle/>
                    <a:p>
                      <a:pPr algn="ctr">
                        <a:lnSpc>
                          <a:spcPct val="200000"/>
                        </a:lnSpc>
                      </a:pPr>
                      <a:r>
                        <a:rPr lang="zh-CN" altLang="en-US" sz="1200">
                          <a:effectLst/>
                        </a:rPr>
                        <a:t>中文优先</a:t>
                      </a:r>
                    </a:p>
                  </a:txBody>
                  <a:tcPr anchor="ctr">
                    <a:lnL>
                      <a:noFill/>
                    </a:lnL>
                    <a:lnR>
                      <a:noFill/>
                    </a:lnR>
                    <a:lnT>
                      <a:noFill/>
                    </a:lnT>
                    <a:lnB>
                      <a:noFill/>
                    </a:lnB>
                    <a:noFill/>
                  </a:tcPr>
                </a:tc>
                <a:tc>
                  <a:txBody>
                    <a:bodyPr/>
                    <a:lstStyle/>
                    <a:p>
                      <a:pPr algn="ctr">
                        <a:lnSpc>
                          <a:spcPct val="200000"/>
                        </a:lnSpc>
                      </a:pPr>
                      <a:r>
                        <a:rPr lang="zh-CN" altLang="en-US" sz="1200">
                          <a:effectLst/>
                        </a:rPr>
                        <a:t>参考文献溯源★★★★</a:t>
                      </a:r>
                    </a:p>
                  </a:txBody>
                  <a:tcPr anchor="ctr">
                    <a:lnL>
                      <a:noFill/>
                    </a:lnL>
                    <a:lnR>
                      <a:noFill/>
                    </a:lnR>
                    <a:lnT>
                      <a:noFill/>
                    </a:lnT>
                    <a:lnB>
                      <a:noFill/>
                    </a:lnB>
                    <a:noFill/>
                  </a:tcPr>
                </a:tc>
                <a:tc>
                  <a:txBody>
                    <a:bodyPr/>
                    <a:lstStyle/>
                    <a:p>
                      <a:pPr algn="ctr">
                        <a:lnSpc>
                          <a:spcPct val="200000"/>
                        </a:lnSpc>
                      </a:pPr>
                      <a:r>
                        <a:rPr lang="zh-CN" altLang="en-US" sz="1200">
                          <a:effectLst/>
                        </a:rPr>
                        <a:t>私有化部署</a:t>
                      </a:r>
                    </a:p>
                  </a:txBody>
                  <a:tcPr anchor="ctr">
                    <a:lnL>
                      <a:noFill/>
                    </a:lnL>
                    <a:lnR>
                      <a:noFill/>
                    </a:lnR>
                    <a:lnT>
                      <a:noFill/>
                    </a:lnT>
                    <a:lnB>
                      <a:noFill/>
                    </a:lnB>
                    <a:noFill/>
                  </a:tcPr>
                </a:tc>
                <a:tc>
                  <a:txBody>
                    <a:bodyPr/>
                    <a:lstStyle/>
                    <a:p>
                      <a:pPr algn="ctr">
                        <a:lnSpc>
                          <a:spcPct val="200000"/>
                        </a:lnSpc>
                      </a:pPr>
                      <a:r>
                        <a:rPr lang="zh-CN" altLang="en-US" sz="1200">
                          <a:effectLst/>
                        </a:rPr>
                        <a:t>极快</a:t>
                      </a:r>
                    </a:p>
                  </a:txBody>
                  <a:tcPr anchor="ctr">
                    <a:lnL>
                      <a:noFill/>
                    </a:lnL>
                    <a:lnR>
                      <a:noFill/>
                    </a:lnR>
                    <a:lnT>
                      <a:noFill/>
                    </a:lnT>
                    <a:lnB>
                      <a:noFill/>
                    </a:lnB>
                    <a:noFill/>
                  </a:tcPr>
                </a:tc>
                <a:tc>
                  <a:txBody>
                    <a:bodyPr/>
                    <a:lstStyle/>
                    <a:p>
                      <a:pPr algn="ctr">
                        <a:lnSpc>
                          <a:spcPct val="200000"/>
                        </a:lnSpc>
                      </a:pPr>
                      <a:r>
                        <a:rPr lang="zh-CN" altLang="en-US" sz="1200">
                          <a:effectLst/>
                        </a:rPr>
                        <a:t>中文核心期刊</a:t>
                      </a:r>
                    </a:p>
                  </a:txBody>
                  <a:tcPr anchor="ctr">
                    <a:lnL>
                      <a:noFill/>
                    </a:lnL>
                    <a:lnR>
                      <a:noFill/>
                    </a:lnR>
                    <a:lnT>
                      <a:noFill/>
                    </a:lnT>
                    <a:lnB>
                      <a:noFill/>
                    </a:lnB>
                    <a:noFill/>
                  </a:tcPr>
                </a:tc>
                <a:extLst>
                  <a:ext uri="{0D108BD9-81ED-4DB2-BD59-A6C34878D82A}">
                    <a16:rowId xmlns:a16="http://schemas.microsoft.com/office/drawing/2014/main" val="66003710"/>
                  </a:ext>
                </a:extLst>
              </a:tr>
              <a:tr h="457200">
                <a:tc>
                  <a:txBody>
                    <a:bodyPr/>
                    <a:lstStyle/>
                    <a:p>
                      <a:pPr algn="ctr">
                        <a:lnSpc>
                          <a:spcPct val="200000"/>
                        </a:lnSpc>
                      </a:pPr>
                      <a:r>
                        <a:rPr lang="en-US" sz="1200" dirty="0" err="1">
                          <a:effectLst/>
                        </a:rPr>
                        <a:t>ReadCube</a:t>
                      </a:r>
                      <a:r>
                        <a:rPr lang="en-US" sz="1200" dirty="0">
                          <a:effectLst/>
                        </a:rPr>
                        <a:t> Papers</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lnSpc>
                          <a:spcPct val="200000"/>
                        </a:lnSpc>
                      </a:pPr>
                      <a:r>
                        <a:rPr lang="zh-CN" altLang="en-US" sz="1200" dirty="0">
                          <a:effectLst/>
                        </a:rPr>
                        <a:t>文献管理集成系统</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lnSpc>
                          <a:spcPct val="200000"/>
                        </a:lnSpc>
                      </a:pPr>
                      <a:r>
                        <a:rPr lang="zh-CN" altLang="en-US" sz="1200" dirty="0">
                          <a:effectLst/>
                        </a:rPr>
                        <a:t>英文优先</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lnSpc>
                          <a:spcPct val="200000"/>
                        </a:lnSpc>
                      </a:pPr>
                      <a:r>
                        <a:rPr lang="zh-CN" altLang="en-US" sz="1200" dirty="0">
                          <a:effectLst/>
                        </a:rPr>
                        <a:t>参考文献追溯★★★★★</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lnSpc>
                          <a:spcPct val="200000"/>
                        </a:lnSpc>
                      </a:pPr>
                      <a:r>
                        <a:rPr lang="zh-CN" altLang="en-US" sz="1200" dirty="0">
                          <a:effectLst/>
                        </a:rPr>
                        <a:t>私有云</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lnSpc>
                          <a:spcPct val="200000"/>
                        </a:lnSpc>
                      </a:pPr>
                      <a:r>
                        <a:rPr lang="zh-CN" altLang="en-US" sz="1200" dirty="0">
                          <a:effectLst/>
                        </a:rPr>
                        <a:t>慢</a:t>
                      </a:r>
                    </a:p>
                  </a:txBody>
                  <a:tcPr anchor="ctr">
                    <a:lnL>
                      <a:noFill/>
                    </a:lnL>
                    <a:lnR>
                      <a:noFill/>
                    </a:lnR>
                    <a:lnT>
                      <a:noFill/>
                    </a:lnT>
                    <a:lnB w="12700" cap="flat" cmpd="sng" algn="ctr">
                      <a:solidFill>
                        <a:schemeClr val="tx1"/>
                      </a:solidFill>
                      <a:prstDash val="solid"/>
                      <a:round/>
                      <a:headEnd type="none" w="med" len="med"/>
                      <a:tailEnd type="none" w="med" len="med"/>
                    </a:lnB>
                    <a:noFill/>
                  </a:tcPr>
                </a:tc>
                <a:tc>
                  <a:txBody>
                    <a:bodyPr/>
                    <a:lstStyle/>
                    <a:p>
                      <a:pPr algn="ctr">
                        <a:lnSpc>
                          <a:spcPct val="200000"/>
                        </a:lnSpc>
                      </a:pPr>
                      <a:r>
                        <a:rPr lang="zh-CN" altLang="en-US" sz="1200" dirty="0">
                          <a:effectLst/>
                        </a:rPr>
                        <a:t>生物医学</a:t>
                      </a:r>
                    </a:p>
                  </a:txBody>
                  <a:tcPr anchor="ctr">
                    <a:lnL>
                      <a:noFill/>
                    </a:lnL>
                    <a:lnR>
                      <a:noFill/>
                    </a:lnR>
                    <a:lnT>
                      <a:noFill/>
                    </a:lnT>
                    <a:lnB w="12700" cap="flat" cmpd="sng" algn="ctr">
                      <a:solidFill>
                        <a:schemeClr val="tx1"/>
                      </a:solidFill>
                      <a:prstDash val="solid"/>
                      <a:round/>
                      <a:headEnd type="none" w="med" len="med"/>
                      <a:tailEnd type="none" w="med" len="med"/>
                    </a:lnB>
                    <a:noFill/>
                  </a:tcPr>
                </a:tc>
                <a:extLst>
                  <a:ext uri="{0D108BD9-81ED-4DB2-BD59-A6C34878D82A}">
                    <a16:rowId xmlns:a16="http://schemas.microsoft.com/office/drawing/2014/main" val="2431383506"/>
                  </a:ext>
                </a:extLst>
              </a:tr>
            </a:tbl>
          </a:graphicData>
        </a:graphic>
      </p:graphicFrame>
    </p:spTree>
    <p:extLst>
      <p:ext uri="{BB962C8B-B14F-4D97-AF65-F5344CB8AC3E}">
        <p14:creationId xmlns:p14="http://schemas.microsoft.com/office/powerpoint/2010/main" val="4131776002"/>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图片 2">
            <a:extLst>
              <a:ext uri="{FF2B5EF4-FFF2-40B4-BE49-F238E27FC236}">
                <a16:creationId xmlns:a16="http://schemas.microsoft.com/office/drawing/2014/main" id="{5A8B30C2-AB86-B8B7-2240-C52DA487D3D1}"/>
              </a:ext>
            </a:extLst>
          </p:cNvPr>
          <p:cNvPicPr>
            <a:picLocks noChangeAspect="1"/>
          </p:cNvPicPr>
          <p:nvPr/>
        </p:nvPicPr>
        <p:blipFill>
          <a:blip r:embed="rId2"/>
          <a:stretch>
            <a:fillRect/>
          </a:stretch>
        </p:blipFill>
        <p:spPr>
          <a:xfrm>
            <a:off x="1161233" y="904229"/>
            <a:ext cx="9869534" cy="5400311"/>
          </a:xfrm>
          <a:prstGeom prst="rect">
            <a:avLst/>
          </a:prstGeom>
        </p:spPr>
      </p:pic>
      <p:sp>
        <p:nvSpPr>
          <p:cNvPr id="4" name="Shape 121">
            <a:extLst>
              <a:ext uri="{FF2B5EF4-FFF2-40B4-BE49-F238E27FC236}">
                <a16:creationId xmlns:a16="http://schemas.microsoft.com/office/drawing/2014/main" id="{DA8BB434-B354-696F-C7F6-E85CCBBCAB3D}"/>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zh-CN" altLang="en-US" dirty="0"/>
              <a:t>豆包</a:t>
            </a:r>
            <a:endParaRPr dirty="0"/>
          </a:p>
        </p:txBody>
      </p:sp>
    </p:spTree>
    <p:extLst>
      <p:ext uri="{BB962C8B-B14F-4D97-AF65-F5344CB8AC3E}">
        <p14:creationId xmlns:p14="http://schemas.microsoft.com/office/powerpoint/2010/main" val="338879837"/>
      </p:ext>
    </p:extLst>
  </p:cSld>
  <p:clrMapOvr>
    <a:masterClrMapping/>
  </p:clrMapOvr>
  <p:transition spd="med"/>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1928F4-CA05-904F-75BF-6A4DC1C93671}"/>
            </a:ext>
          </a:extLst>
        </p:cNvPr>
        <p:cNvGrpSpPr/>
        <p:nvPr/>
      </p:nvGrpSpPr>
      <p:grpSpPr>
        <a:xfrm>
          <a:off x="0" y="0"/>
          <a:ext cx="0" cy="0"/>
          <a:chOff x="0" y="0"/>
          <a:chExt cx="0" cy="0"/>
        </a:xfrm>
      </p:grpSpPr>
      <p:sp>
        <p:nvSpPr>
          <p:cNvPr id="4" name="Shape 121">
            <a:extLst>
              <a:ext uri="{FF2B5EF4-FFF2-40B4-BE49-F238E27FC236}">
                <a16:creationId xmlns:a16="http://schemas.microsoft.com/office/drawing/2014/main" id="{955871CE-99D1-F9A0-8232-B4E2F9211E31}"/>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zh-CN" altLang="en-US" dirty="0"/>
              <a:t>豆包</a:t>
            </a:r>
            <a:endParaRPr dirty="0"/>
          </a:p>
        </p:txBody>
      </p:sp>
      <p:pic>
        <p:nvPicPr>
          <p:cNvPr id="5" name="图片 4">
            <a:extLst>
              <a:ext uri="{FF2B5EF4-FFF2-40B4-BE49-F238E27FC236}">
                <a16:creationId xmlns:a16="http://schemas.microsoft.com/office/drawing/2014/main" id="{CE5817F1-9DB0-B259-A454-903DC2C54651}"/>
              </a:ext>
            </a:extLst>
          </p:cNvPr>
          <p:cNvPicPr>
            <a:picLocks noChangeAspect="1"/>
          </p:cNvPicPr>
          <p:nvPr/>
        </p:nvPicPr>
        <p:blipFill>
          <a:blip r:embed="rId2"/>
          <a:stretch>
            <a:fillRect/>
          </a:stretch>
        </p:blipFill>
        <p:spPr>
          <a:xfrm>
            <a:off x="1155621" y="1027513"/>
            <a:ext cx="9555387" cy="5362686"/>
          </a:xfrm>
          <a:prstGeom prst="rect">
            <a:avLst/>
          </a:prstGeom>
        </p:spPr>
      </p:pic>
    </p:spTree>
    <p:extLst>
      <p:ext uri="{BB962C8B-B14F-4D97-AF65-F5344CB8AC3E}">
        <p14:creationId xmlns:p14="http://schemas.microsoft.com/office/powerpoint/2010/main" val="3247707990"/>
      </p:ext>
    </p:extLst>
  </p:cSld>
  <p:clrMapOvr>
    <a:masterClrMapping/>
  </p:clrMapOvr>
  <p:transition spd="med"/>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A119733-A0B6-C807-A3C9-C3D8A6C7DA02}"/>
            </a:ext>
          </a:extLst>
        </p:cNvPr>
        <p:cNvGrpSpPr/>
        <p:nvPr/>
      </p:nvGrpSpPr>
      <p:grpSpPr>
        <a:xfrm>
          <a:off x="0" y="0"/>
          <a:ext cx="0" cy="0"/>
          <a:chOff x="0" y="0"/>
          <a:chExt cx="0" cy="0"/>
        </a:xfrm>
      </p:grpSpPr>
      <p:sp>
        <p:nvSpPr>
          <p:cNvPr id="4" name="Shape 121">
            <a:extLst>
              <a:ext uri="{FF2B5EF4-FFF2-40B4-BE49-F238E27FC236}">
                <a16:creationId xmlns:a16="http://schemas.microsoft.com/office/drawing/2014/main" id="{AD4AA670-3B4A-9041-9422-D3988E274A88}"/>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latin typeface="Times New Roman" panose="02020603050405020304" pitchFamily="18" charset="0"/>
                <a:cs typeface="Times New Roman" panose="02020603050405020304" pitchFamily="18" charset="0"/>
              </a:rPr>
              <a:t>ChatGPT</a:t>
            </a:r>
            <a:endParaRPr dirty="0">
              <a:latin typeface="Times New Roman" panose="02020603050405020304" pitchFamily="18" charset="0"/>
              <a:cs typeface="Times New Roman" panose="02020603050405020304" pitchFamily="18" charset="0"/>
            </a:endParaRPr>
          </a:p>
        </p:txBody>
      </p:sp>
      <p:pic>
        <p:nvPicPr>
          <p:cNvPr id="3" name="图片 2">
            <a:extLst>
              <a:ext uri="{FF2B5EF4-FFF2-40B4-BE49-F238E27FC236}">
                <a16:creationId xmlns:a16="http://schemas.microsoft.com/office/drawing/2014/main" id="{28FD604B-B0A2-DE25-FFC6-D45CF5209023}"/>
              </a:ext>
            </a:extLst>
          </p:cNvPr>
          <p:cNvPicPr>
            <a:picLocks noChangeAspect="1"/>
          </p:cNvPicPr>
          <p:nvPr/>
        </p:nvPicPr>
        <p:blipFill>
          <a:blip r:embed="rId2"/>
          <a:stretch>
            <a:fillRect/>
          </a:stretch>
        </p:blipFill>
        <p:spPr>
          <a:xfrm>
            <a:off x="264866" y="1051841"/>
            <a:ext cx="5760848" cy="4855296"/>
          </a:xfrm>
          <a:prstGeom prst="rect">
            <a:avLst/>
          </a:prstGeom>
        </p:spPr>
      </p:pic>
      <p:pic>
        <p:nvPicPr>
          <p:cNvPr id="7" name="图片 6">
            <a:extLst>
              <a:ext uri="{FF2B5EF4-FFF2-40B4-BE49-F238E27FC236}">
                <a16:creationId xmlns:a16="http://schemas.microsoft.com/office/drawing/2014/main" id="{459998E0-F8BC-75A8-3B1E-017E7A1B8AB4}"/>
              </a:ext>
            </a:extLst>
          </p:cNvPr>
          <p:cNvPicPr>
            <a:picLocks noChangeAspect="1"/>
          </p:cNvPicPr>
          <p:nvPr/>
        </p:nvPicPr>
        <p:blipFill>
          <a:blip r:embed="rId3"/>
          <a:stretch>
            <a:fillRect/>
          </a:stretch>
        </p:blipFill>
        <p:spPr>
          <a:xfrm>
            <a:off x="6187646" y="1051841"/>
            <a:ext cx="5739488" cy="4855296"/>
          </a:xfrm>
          <a:prstGeom prst="rect">
            <a:avLst/>
          </a:prstGeom>
        </p:spPr>
      </p:pic>
    </p:spTree>
    <p:extLst>
      <p:ext uri="{BB962C8B-B14F-4D97-AF65-F5344CB8AC3E}">
        <p14:creationId xmlns:p14="http://schemas.microsoft.com/office/powerpoint/2010/main" val="3065779473"/>
      </p:ext>
    </p:extLst>
  </p:cSld>
  <p:clrMapOvr>
    <a:masterClrMapping/>
  </p:clrMapOvr>
  <p:transition spd="med"/>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8BBE59E-2030-EFF5-8BD2-1B63F9927D77}"/>
            </a:ext>
          </a:extLst>
        </p:cNvPr>
        <p:cNvGrpSpPr/>
        <p:nvPr/>
      </p:nvGrpSpPr>
      <p:grpSpPr>
        <a:xfrm>
          <a:off x="0" y="0"/>
          <a:ext cx="0" cy="0"/>
          <a:chOff x="0" y="0"/>
          <a:chExt cx="0" cy="0"/>
        </a:xfrm>
      </p:grpSpPr>
      <p:sp>
        <p:nvSpPr>
          <p:cNvPr id="4" name="Shape 121">
            <a:extLst>
              <a:ext uri="{FF2B5EF4-FFF2-40B4-BE49-F238E27FC236}">
                <a16:creationId xmlns:a16="http://schemas.microsoft.com/office/drawing/2014/main" id="{90F8E10B-1F5F-778C-46DB-317549A309E2}"/>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latin typeface="Times New Roman" panose="02020603050405020304" pitchFamily="18" charset="0"/>
                <a:cs typeface="Times New Roman" panose="02020603050405020304" pitchFamily="18" charset="0"/>
              </a:rPr>
              <a:t>ChatGPT</a:t>
            </a:r>
            <a:endParaRPr dirty="0">
              <a:latin typeface="Times New Roman" panose="02020603050405020304" pitchFamily="18" charset="0"/>
              <a:cs typeface="Times New Roman" panose="02020603050405020304" pitchFamily="18" charset="0"/>
            </a:endParaRPr>
          </a:p>
        </p:txBody>
      </p:sp>
      <p:pic>
        <p:nvPicPr>
          <p:cNvPr id="5" name="图片 4">
            <a:extLst>
              <a:ext uri="{FF2B5EF4-FFF2-40B4-BE49-F238E27FC236}">
                <a16:creationId xmlns:a16="http://schemas.microsoft.com/office/drawing/2014/main" id="{1363F4DA-B719-9490-D32D-72EDC35ADD4F}"/>
              </a:ext>
            </a:extLst>
          </p:cNvPr>
          <p:cNvPicPr>
            <a:picLocks noChangeAspect="1"/>
          </p:cNvPicPr>
          <p:nvPr/>
        </p:nvPicPr>
        <p:blipFill>
          <a:blip r:embed="rId3"/>
          <a:stretch>
            <a:fillRect/>
          </a:stretch>
        </p:blipFill>
        <p:spPr>
          <a:xfrm>
            <a:off x="1054646" y="1624301"/>
            <a:ext cx="9078552" cy="3609397"/>
          </a:xfrm>
          <a:prstGeom prst="rect">
            <a:avLst/>
          </a:prstGeom>
        </p:spPr>
      </p:pic>
    </p:spTree>
    <p:extLst>
      <p:ext uri="{BB962C8B-B14F-4D97-AF65-F5344CB8AC3E}">
        <p14:creationId xmlns:p14="http://schemas.microsoft.com/office/powerpoint/2010/main" val="971478592"/>
      </p:ext>
    </p:extLst>
  </p:cSld>
  <p:clrMapOvr>
    <a:masterClrMapping/>
  </p:clrMapOvr>
  <p:transition spd="med"/>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 name="Shape 121"/>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4</a:t>
            </a:r>
            <a:r>
              <a:rPr dirty="0"/>
              <a:t>.</a:t>
            </a:r>
            <a:r>
              <a:rPr lang="zh-CN" altLang="en-US" dirty="0"/>
              <a:t>结论</a:t>
            </a:r>
            <a:endParaRPr dirty="0"/>
          </a:p>
        </p:txBody>
      </p:sp>
      <p:pic>
        <p:nvPicPr>
          <p:cNvPr id="3" name="图片 2">
            <a:extLst>
              <a:ext uri="{FF2B5EF4-FFF2-40B4-BE49-F238E27FC236}">
                <a16:creationId xmlns:a16="http://schemas.microsoft.com/office/drawing/2014/main" id="{54033611-035A-116A-B136-7BF7057C0630}"/>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106217" y="3251112"/>
            <a:ext cx="4277784" cy="3133081"/>
          </a:xfrm>
          <a:prstGeom prst="rect">
            <a:avLst/>
          </a:prstGeom>
        </p:spPr>
      </p:pic>
      <p:sp>
        <p:nvSpPr>
          <p:cNvPr id="4" name="文本框 3">
            <a:extLst>
              <a:ext uri="{FF2B5EF4-FFF2-40B4-BE49-F238E27FC236}">
                <a16:creationId xmlns:a16="http://schemas.microsoft.com/office/drawing/2014/main" id="{1BAA560D-B66A-C3F8-782A-743F6AF6A9D8}"/>
              </a:ext>
            </a:extLst>
          </p:cNvPr>
          <p:cNvSpPr txBox="1"/>
          <p:nvPr/>
        </p:nvSpPr>
        <p:spPr>
          <a:xfrm>
            <a:off x="1106217" y="1175032"/>
            <a:ext cx="4527121" cy="2169821"/>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457200" algn="l" defTabSz="457200" rtl="0" fontAlgn="auto" latinLnBrk="0" hangingPunct="0">
              <a:lnSpc>
                <a:spcPct val="150000"/>
              </a:lnSpc>
              <a:spcBef>
                <a:spcPts val="0"/>
              </a:spcBef>
              <a:spcAft>
                <a:spcPts val="0"/>
              </a:spcAft>
              <a:buClrTx/>
              <a:buSzTx/>
              <a:buFontTx/>
              <a:buNone/>
              <a:tabLst/>
            </a:pPr>
            <a:r>
              <a:rPr lang="zh-CN" altLang="en-US" dirty="0">
                <a:latin typeface="宋体" panose="02010600030101010101" pitchFamily="2" charset="-122"/>
                <a:ea typeface="宋体" panose="02010600030101010101" pitchFamily="2" charset="-122"/>
              </a:rPr>
              <a:t>几乎所有</a:t>
            </a:r>
            <a:r>
              <a:rPr kumimoji="0" lang="en-US" altLang="zh-CN" sz="1800" b="0" i="0" u="none" strike="noStrike" cap="none" spc="0" normalizeH="0" baseline="0" dirty="0">
                <a:ln>
                  <a:noFill/>
                </a:ln>
                <a:solidFill>
                  <a:srgbClr val="000000"/>
                </a:solidFill>
                <a:effectLst/>
                <a:uFillTx/>
                <a:latin typeface="宋体" panose="02010600030101010101" pitchFamily="2" charset="-122"/>
                <a:ea typeface="宋体" panose="02010600030101010101" pitchFamily="2" charset="-122"/>
                <a:sym typeface="等线"/>
              </a:rPr>
              <a:t>AI</a:t>
            </a:r>
            <a:r>
              <a:rPr kumimoji="0" lang="zh-CN" altLang="en-US" sz="1800" b="0" i="0" u="none" strike="noStrike" cap="none" spc="0" normalizeH="0" baseline="0" dirty="0">
                <a:ln>
                  <a:noFill/>
                </a:ln>
                <a:solidFill>
                  <a:srgbClr val="000000"/>
                </a:solidFill>
                <a:effectLst/>
                <a:uFillTx/>
                <a:latin typeface="宋体" panose="02010600030101010101" pitchFamily="2" charset="-122"/>
                <a:ea typeface="宋体" panose="02010600030101010101" pitchFamily="2" charset="-122"/>
                <a:sym typeface="等线"/>
              </a:rPr>
              <a:t>目前</a:t>
            </a:r>
            <a:r>
              <a:rPr lang="zh-CN" altLang="en-US" dirty="0">
                <a:latin typeface="宋体" panose="02010600030101010101" pitchFamily="2" charset="-122"/>
                <a:ea typeface="宋体" panose="02010600030101010101" pitchFamily="2" charset="-122"/>
              </a:rPr>
              <a:t>具有的通病，会夸大或虚构一些功能，比如</a:t>
            </a:r>
            <a:r>
              <a:rPr lang="en-US" altLang="zh-CN" dirty="0">
                <a:latin typeface="Times New Roman" panose="02020603050405020304" pitchFamily="18" charset="0"/>
                <a:ea typeface="宋体" panose="02010600030101010101" pitchFamily="2" charset="-122"/>
                <a:cs typeface="Times New Roman" panose="02020603050405020304" pitchFamily="18" charset="0"/>
              </a:rPr>
              <a:t>DeepSeek</a:t>
            </a:r>
            <a:r>
              <a:rPr lang="zh-CN" altLang="en-US" dirty="0">
                <a:latin typeface="宋体" panose="02010600030101010101" pitchFamily="2" charset="-122"/>
                <a:ea typeface="宋体" panose="02010600030101010101" pitchFamily="2" charset="-122"/>
              </a:rPr>
              <a:t>自我介绍说具有一些很便捷实用的功能，但在进一步要求它实现相关操作的时候它会表示需要其他软件和方法来完成。</a:t>
            </a:r>
          </a:p>
        </p:txBody>
      </p:sp>
      <p:pic>
        <p:nvPicPr>
          <p:cNvPr id="5" name="图片 4">
            <a:extLst>
              <a:ext uri="{FF2B5EF4-FFF2-40B4-BE49-F238E27FC236}">
                <a16:creationId xmlns:a16="http://schemas.microsoft.com/office/drawing/2014/main" id="{1E6149A8-01CE-C58F-E9F9-3746F2B2ACEF}"/>
              </a:ext>
            </a:extLst>
          </p:cNvPr>
          <p:cNvPicPr>
            <a:picLocks noChangeAspect="1"/>
          </p:cNvPicPr>
          <p:nvPr/>
        </p:nvPicPr>
        <p:blipFill>
          <a:blip r:embed="rId3"/>
          <a:stretch>
            <a:fillRect/>
          </a:stretch>
        </p:blipFill>
        <p:spPr>
          <a:xfrm>
            <a:off x="5773514" y="1666115"/>
            <a:ext cx="5877762" cy="4232607"/>
          </a:xfrm>
          <a:prstGeom prst="rect">
            <a:avLst/>
          </a:prstGeom>
        </p:spPr>
      </p:pic>
    </p:spTree>
    <p:extLst>
      <p:ext uri="{BB962C8B-B14F-4D97-AF65-F5344CB8AC3E}">
        <p14:creationId xmlns:p14="http://schemas.microsoft.com/office/powerpoint/2010/main" val="206814724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6525D6-4770-57A0-9471-F33378E4537C}"/>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358C28FC-91BC-A20D-9A6F-2D5AA3B79685}"/>
              </a:ext>
            </a:extLst>
          </p:cNvPr>
          <p:cNvSpPr/>
          <p:nvPr/>
        </p:nvSpPr>
        <p:spPr>
          <a:xfrm>
            <a:off x="838199" y="212269"/>
            <a:ext cx="10515601" cy="535527"/>
          </a:xfrm>
          <a:prstGeom prst="rect">
            <a:avLst/>
          </a:prstGeom>
          <a:ln w="12700">
            <a:miter lim="400000"/>
          </a:ln>
          <a:extLst>
            <a:ext uri="{C572A759-6A51-4108-AA02-DFA0A04FC94B}">
              <ma14:wrappingTextBoxFlag xmlns:ma14="http://schemas.microsoft.com/office/mac/drawingml/2011/main" xmlns=""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4</a:t>
            </a:r>
            <a:r>
              <a:rPr dirty="0"/>
              <a:t>.</a:t>
            </a:r>
            <a:r>
              <a:rPr lang="zh-CN" altLang="en-US" dirty="0"/>
              <a:t>结论</a:t>
            </a:r>
            <a:endParaRPr dirty="0"/>
          </a:p>
        </p:txBody>
      </p:sp>
      <p:pic>
        <p:nvPicPr>
          <p:cNvPr id="3" name="图片 2">
            <a:extLst>
              <a:ext uri="{FF2B5EF4-FFF2-40B4-BE49-F238E27FC236}">
                <a16:creationId xmlns:a16="http://schemas.microsoft.com/office/drawing/2014/main" id="{0F202735-48DD-01D0-7FDB-964AED06914E}"/>
              </a:ext>
            </a:extLst>
          </p:cNvPr>
          <p:cNvPicPr>
            <a:picLocks noChangeAspect="1"/>
          </p:cNvPicPr>
          <p:nvPr/>
        </p:nvPicPr>
        <p:blipFill>
          <a:blip r:embed="rId2"/>
          <a:stretch>
            <a:fillRect/>
          </a:stretch>
        </p:blipFill>
        <p:spPr>
          <a:xfrm>
            <a:off x="1214057" y="1079671"/>
            <a:ext cx="7939760" cy="2606940"/>
          </a:xfrm>
          <a:prstGeom prst="rect">
            <a:avLst/>
          </a:prstGeom>
        </p:spPr>
      </p:pic>
      <p:pic>
        <p:nvPicPr>
          <p:cNvPr id="5" name="图片 4">
            <a:extLst>
              <a:ext uri="{FF2B5EF4-FFF2-40B4-BE49-F238E27FC236}">
                <a16:creationId xmlns:a16="http://schemas.microsoft.com/office/drawing/2014/main" id="{228544AB-D871-5FB2-D786-6F632055FEE4}"/>
              </a:ext>
            </a:extLst>
          </p:cNvPr>
          <p:cNvPicPr>
            <a:picLocks noChangeAspect="1"/>
          </p:cNvPicPr>
          <p:nvPr/>
        </p:nvPicPr>
        <p:blipFill>
          <a:blip r:embed="rId3"/>
          <a:stretch>
            <a:fillRect/>
          </a:stretch>
        </p:blipFill>
        <p:spPr>
          <a:xfrm>
            <a:off x="3038183" y="3686611"/>
            <a:ext cx="8315617" cy="2697718"/>
          </a:xfrm>
          <a:prstGeom prst="rect">
            <a:avLst/>
          </a:prstGeom>
        </p:spPr>
      </p:pic>
    </p:spTree>
    <p:extLst>
      <p:ext uri="{BB962C8B-B14F-4D97-AF65-F5344CB8AC3E}">
        <p14:creationId xmlns:p14="http://schemas.microsoft.com/office/powerpoint/2010/main" val="3557518075"/>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2F5D0E-7641-FAD2-D2BA-C11E7C5565F9}"/>
            </a:ext>
          </a:extLst>
        </p:cNvPr>
        <p:cNvGrpSpPr/>
        <p:nvPr/>
      </p:nvGrpSpPr>
      <p:grpSpPr>
        <a:xfrm>
          <a:off x="0" y="0"/>
          <a:ext cx="0" cy="0"/>
          <a:chOff x="0" y="0"/>
          <a:chExt cx="0" cy="0"/>
        </a:xfrm>
      </p:grpSpPr>
      <p:sp>
        <p:nvSpPr>
          <p:cNvPr id="121" name="Shape 121">
            <a:extLst>
              <a:ext uri="{FF2B5EF4-FFF2-40B4-BE49-F238E27FC236}">
                <a16:creationId xmlns:a16="http://schemas.microsoft.com/office/drawing/2014/main" id="{DAECC0FF-7179-723F-C980-01901A1FD3E8}"/>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4</a:t>
            </a:r>
            <a:r>
              <a:rPr dirty="0"/>
              <a:t>.</a:t>
            </a:r>
            <a:r>
              <a:rPr lang="zh-CN" altLang="en-US" dirty="0"/>
              <a:t>结论</a:t>
            </a:r>
            <a:endParaRPr dirty="0"/>
          </a:p>
        </p:txBody>
      </p:sp>
      <p:pic>
        <p:nvPicPr>
          <p:cNvPr id="3" name="图片 2">
            <a:extLst>
              <a:ext uri="{FF2B5EF4-FFF2-40B4-BE49-F238E27FC236}">
                <a16:creationId xmlns:a16="http://schemas.microsoft.com/office/drawing/2014/main" id="{27962709-C023-5EAC-4884-6860355F0C9E}"/>
              </a:ext>
            </a:extLst>
          </p:cNvPr>
          <p:cNvPicPr>
            <a:picLocks noChangeAspect="1"/>
          </p:cNvPicPr>
          <p:nvPr/>
        </p:nvPicPr>
        <p:blipFill>
          <a:blip r:embed="rId2"/>
          <a:stretch>
            <a:fillRect/>
          </a:stretch>
        </p:blipFill>
        <p:spPr>
          <a:xfrm>
            <a:off x="1214057" y="1079671"/>
            <a:ext cx="7939760" cy="2606940"/>
          </a:xfrm>
          <a:prstGeom prst="rect">
            <a:avLst/>
          </a:prstGeom>
        </p:spPr>
      </p:pic>
      <p:pic>
        <p:nvPicPr>
          <p:cNvPr id="5" name="图片 4">
            <a:extLst>
              <a:ext uri="{FF2B5EF4-FFF2-40B4-BE49-F238E27FC236}">
                <a16:creationId xmlns:a16="http://schemas.microsoft.com/office/drawing/2014/main" id="{48F4D641-B0ED-32EB-1D04-C216C9332933}"/>
              </a:ext>
            </a:extLst>
          </p:cNvPr>
          <p:cNvPicPr>
            <a:picLocks noChangeAspect="1"/>
          </p:cNvPicPr>
          <p:nvPr/>
        </p:nvPicPr>
        <p:blipFill>
          <a:blip r:embed="rId3"/>
          <a:stretch>
            <a:fillRect/>
          </a:stretch>
        </p:blipFill>
        <p:spPr>
          <a:xfrm>
            <a:off x="3038183" y="3686611"/>
            <a:ext cx="8315617" cy="2697718"/>
          </a:xfrm>
          <a:prstGeom prst="rect">
            <a:avLst/>
          </a:prstGeom>
        </p:spPr>
      </p:pic>
    </p:spTree>
    <p:extLst>
      <p:ext uri="{BB962C8B-B14F-4D97-AF65-F5344CB8AC3E}">
        <p14:creationId xmlns:p14="http://schemas.microsoft.com/office/powerpoint/2010/main" val="2900407726"/>
      </p:ext>
    </p:extLst>
  </p:cSld>
  <p:clrMapOvr>
    <a:masterClrMapping/>
  </p:clrMapOvr>
  <mc:AlternateContent xmlns:mc="http://schemas.openxmlformats.org/markup-compatibility/2006" xmlns:p14="http://schemas.microsoft.com/office/powerpoint/2010/main">
    <mc:Choice Requires="p14">
      <p:transition spd="slow" p14:dur="1200">
        <p14:prism/>
      </p:transition>
    </mc:Choice>
    <mc:Fallback xmlns="">
      <p:transition spd="slow">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hape 121">
            <a:extLst>
              <a:ext uri="{FF2B5EF4-FFF2-40B4-BE49-F238E27FC236}">
                <a16:creationId xmlns:a16="http://schemas.microsoft.com/office/drawing/2014/main" id="{66244E7F-7017-592B-18D2-254AA0114167}"/>
              </a:ext>
            </a:extLst>
          </p:cNvPr>
          <p:cNvSpPr/>
          <p:nvPr/>
        </p:nvSpPr>
        <p:spPr>
          <a:xfrm>
            <a:off x="838199" y="212269"/>
            <a:ext cx="10515601" cy="535527"/>
          </a:xfrm>
          <a:prstGeom prst="rect">
            <a:avLst/>
          </a:prstGeom>
          <a:ln w="12700">
            <a:miter lim="400000"/>
          </a:ln>
          <a:extLst>
            <a:ext uri="{C572A759-6A51-4108-AA02-DFA0A04FC94B}">
              <ma14:wrappingTextBoxFlag xmlns="" xmlns:ma14="http://schemas.microsoft.com/office/mac/drawingml/2011/main" val="1"/>
            </a:ext>
          </a:extLst>
        </p:spPr>
        <p:txBody>
          <a:bodyPr lIns="45718" tIns="45718" rIns="45718" bIns="45718">
            <a:spAutoFit/>
          </a:bodyPr>
          <a:lstStyle>
            <a:lvl1pPr defTabSz="914400">
              <a:lnSpc>
                <a:spcPct val="90000"/>
              </a:lnSpc>
              <a:defRPr sz="3200">
                <a:latin typeface="SimHei"/>
                <a:ea typeface="SimHei"/>
                <a:cs typeface="SimHei"/>
                <a:sym typeface="SimHei"/>
              </a:defRPr>
            </a:lvl1pPr>
          </a:lstStyle>
          <a:p>
            <a:r>
              <a:rPr lang="en-US" altLang="zh-CN" dirty="0"/>
              <a:t>4</a:t>
            </a:r>
            <a:r>
              <a:rPr dirty="0"/>
              <a:t>.</a:t>
            </a:r>
            <a:r>
              <a:rPr lang="zh-CN" altLang="en-US" dirty="0"/>
              <a:t>结论</a:t>
            </a:r>
            <a:endParaRPr dirty="0"/>
          </a:p>
        </p:txBody>
      </p:sp>
      <p:sp>
        <p:nvSpPr>
          <p:cNvPr id="3" name="文本框 2">
            <a:extLst>
              <a:ext uri="{FF2B5EF4-FFF2-40B4-BE49-F238E27FC236}">
                <a16:creationId xmlns:a16="http://schemas.microsoft.com/office/drawing/2014/main" id="{CB5D8EDF-446F-3C02-BB16-DCEA2DDE3026}"/>
              </a:ext>
            </a:extLst>
          </p:cNvPr>
          <p:cNvSpPr txBox="1"/>
          <p:nvPr/>
        </p:nvSpPr>
        <p:spPr>
          <a:xfrm>
            <a:off x="2690841" y="1928591"/>
            <a:ext cx="6810317" cy="3000817"/>
          </a:xfrm>
          <a:prstGeom prst="rect">
            <a:avLst/>
          </a:prstGeom>
          <a:noFill/>
          <a:ln w="12700" cap="flat">
            <a:noFill/>
            <a:miter lim="400000"/>
          </a:ln>
          <a:effectLst/>
          <a:sp3d/>
        </p:spPr>
        <p:style>
          <a:lnRef idx="0">
            <a:scrgbClr r="0" g="0" b="0"/>
          </a:lnRef>
          <a:fillRef idx="0">
            <a:scrgbClr r="0" g="0" b="0"/>
          </a:fillRef>
          <a:effectRef idx="0">
            <a:scrgbClr r="0" g="0" b="0"/>
          </a:effectRef>
          <a:fontRef idx="none"/>
        </p:style>
        <p:txBody>
          <a:bodyPr rot="0" spcFirstLastPara="1" vertOverflow="overflow" horzOverflow="overflow" vert="horz" wrap="square" lIns="45718" tIns="45718" rIns="45718" bIns="45718" numCol="1" spcCol="38100" rtlCol="0" anchor="t">
            <a:spAutoFit/>
          </a:bodyPr>
          <a:lstStyle/>
          <a:p>
            <a:pPr marL="0" marR="0" indent="457200" algn="l" defTabSz="457200" rtl="0" fontAlgn="auto" latinLnBrk="0" hangingPunct="0">
              <a:lnSpc>
                <a:spcPct val="150000"/>
              </a:lnSpc>
              <a:spcBef>
                <a:spcPts val="0"/>
              </a:spcBef>
              <a:spcAft>
                <a:spcPts val="0"/>
              </a:spcAft>
              <a:buClrTx/>
              <a:buSzTx/>
              <a:buFontTx/>
              <a:buNone/>
              <a:tabLst/>
            </a:pPr>
            <a:r>
              <a:rPr kumimoji="0" lang="zh-CN" altLang="en-US" sz="1800" b="0" i="0" u="none" strike="noStrike" cap="none" spc="0" normalizeH="0" baseline="0" dirty="0">
                <a:ln>
                  <a:noFill/>
                </a:ln>
                <a:solidFill>
                  <a:srgbClr val="000000"/>
                </a:solidFill>
                <a:effectLst/>
                <a:uFillTx/>
                <a:latin typeface="宋体" panose="02010600030101010101" pitchFamily="2" charset="-122"/>
                <a:ea typeface="宋体" panose="02010600030101010101" pitchFamily="2" charset="-122"/>
                <a:sym typeface="等线"/>
              </a:rPr>
              <a:t>综合来看，</a:t>
            </a:r>
            <a:r>
              <a:rPr kumimoji="0" lang="en-US" altLang="zh-CN" sz="1800" b="0" i="0" u="none" strike="noStrike" cap="none" spc="0" normalizeH="0" baseline="0" dirty="0">
                <a:ln>
                  <a:noFill/>
                </a:ln>
                <a:solidFill>
                  <a:srgbClr val="000000"/>
                </a:solidFill>
                <a:effectLst/>
                <a:uFillTx/>
                <a:latin typeface="宋体" panose="02010600030101010101" pitchFamily="2" charset="-122"/>
                <a:ea typeface="宋体" panose="02010600030101010101" pitchFamily="2" charset="-122"/>
                <a:sym typeface="等线"/>
              </a:rPr>
              <a:t>DeepSeek</a:t>
            </a:r>
            <a:r>
              <a:rPr kumimoji="0" lang="zh-CN" altLang="en-US" sz="1800" b="0" i="0" u="none" strike="noStrike" cap="none" spc="0" normalizeH="0" baseline="0" dirty="0">
                <a:ln>
                  <a:noFill/>
                </a:ln>
                <a:solidFill>
                  <a:srgbClr val="000000"/>
                </a:solidFill>
                <a:effectLst/>
                <a:uFillTx/>
                <a:latin typeface="宋体" panose="02010600030101010101" pitchFamily="2" charset="-122"/>
                <a:ea typeface="宋体" panose="02010600030101010101" pitchFamily="2" charset="-122"/>
                <a:sym typeface="等线"/>
              </a:rPr>
              <a:t>的阅读总结最为清晰细致，能很好把握文章的要点内容，并且对图片有一定的分析能力，以及可以做一些参考文献的整理和不同论文的对照比较，但是单个对话的工作量有限，只能处理两篇文章。</a:t>
            </a:r>
            <a:r>
              <a:rPr kumimoji="0" lang="en-US" altLang="zh-CN" sz="1800" b="0" i="0" u="none" strike="noStrike" cap="none" spc="0" normalizeH="0" baseline="0" dirty="0">
                <a:ln>
                  <a:noFill/>
                </a:ln>
                <a:solidFill>
                  <a:srgbClr val="000000"/>
                </a:solidFill>
                <a:effectLst/>
                <a:uFillTx/>
                <a:latin typeface="宋体" panose="02010600030101010101" pitchFamily="2" charset="-122"/>
                <a:ea typeface="宋体" panose="02010600030101010101" pitchFamily="2" charset="-122"/>
                <a:sym typeface="等线"/>
              </a:rPr>
              <a:t>ChatGPT</a:t>
            </a:r>
            <a:r>
              <a:rPr kumimoji="0" lang="zh-CN" altLang="en-US" sz="1800" b="0" i="0" u="none" strike="noStrike" cap="none" spc="0" normalizeH="0" baseline="0" dirty="0">
                <a:ln>
                  <a:noFill/>
                </a:ln>
                <a:solidFill>
                  <a:srgbClr val="000000"/>
                </a:solidFill>
                <a:effectLst/>
                <a:uFillTx/>
                <a:latin typeface="宋体" panose="02010600030101010101" pitchFamily="2" charset="-122"/>
                <a:ea typeface="宋体" panose="02010600030101010101" pitchFamily="2" charset="-122"/>
                <a:sym typeface="等线"/>
              </a:rPr>
              <a:t>推理的总结简洁但基本能包含核心内容，对一些细节能很好捕捉。豆包的分析总结有点冗杂，重点不突出，但胜在交互式阅读，可以中英文对照和选中任意文段、图片进一步提问，总结中也附带了原文出处，方便阅读。</a:t>
            </a:r>
          </a:p>
        </p:txBody>
      </p:sp>
    </p:spTree>
    <p:extLst>
      <p:ext uri="{BB962C8B-B14F-4D97-AF65-F5344CB8AC3E}">
        <p14:creationId xmlns:p14="http://schemas.microsoft.com/office/powerpoint/2010/main" val="3063339859"/>
      </p:ext>
    </p:extLst>
  </p:cSld>
  <p:clrMapOvr>
    <a:masterClrMapping/>
  </p:clrMapOvr>
  <p:transition spd="med"/>
</p:sld>
</file>

<file path=ppt/theme/theme1.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等线"/>
        <a:ea typeface="等线"/>
        <a:cs typeface="等线"/>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Office 主题">
  <a:themeElements>
    <a:clrScheme name="Office 主题">
      <a:dk1>
        <a:srgbClr val="000000"/>
      </a:dk1>
      <a:lt1>
        <a:srgbClr val="FFFFFF"/>
      </a:lt1>
      <a:dk2>
        <a:srgbClr val="A7A7A7"/>
      </a:dk2>
      <a:lt2>
        <a:srgbClr val="535353"/>
      </a:lt2>
      <a:accent1>
        <a:srgbClr val="4472C4"/>
      </a:accent1>
      <a:accent2>
        <a:srgbClr val="ED7D31"/>
      </a:accent2>
      <a:accent3>
        <a:srgbClr val="A5A5A5"/>
      </a:accent3>
      <a:accent4>
        <a:srgbClr val="FFC000"/>
      </a:accent4>
      <a:accent5>
        <a:srgbClr val="5B9BD5"/>
      </a:accent5>
      <a:accent6>
        <a:srgbClr val="70AD47"/>
      </a:accent6>
      <a:hlink>
        <a:srgbClr val="0000FF"/>
      </a:hlink>
      <a:folHlink>
        <a:srgbClr val="FF00FF"/>
      </a:folHlink>
    </a:clrScheme>
    <a:fontScheme name="Office 主题">
      <a:majorFont>
        <a:latin typeface="等线"/>
        <a:ea typeface="等线"/>
        <a:cs typeface="等线"/>
      </a:majorFont>
      <a:minorFont>
        <a:latin typeface="Helvetica"/>
        <a:ea typeface="Helvetica"/>
        <a:cs typeface="Helvetica"/>
      </a:minorFont>
    </a:fontScheme>
    <a:fmtScheme name="Office 主题">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rgbClr val="FFFFFF"/>
        </a:solidFill>
        <a:ln w="25400" cap="flat">
          <a:solidFill>
            <a:schemeClr val="accent1"/>
          </a:solidFill>
          <a:prstDash val="solid"/>
          <a:round/>
        </a:ln>
        <a:effectLst/>
        <a:sp3d/>
      </a:spPr>
      <a:bodyPr rot="0" spcFirstLastPara="1" vertOverflow="overflow" horzOverflow="overflow" vert="horz" wrap="square" lIns="45718" tIns="45718" rIns="45718" bIns="45718" numCol="1" spcCol="38100" rtlCol="0" anchor="ctr">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25400" cap="flat">
          <a:solidFill>
            <a:schemeClr val="accent1"/>
          </a:solidFill>
          <a:prstDash val="solid"/>
          <a:round/>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45718" tIns="45718" rIns="45718" bIns="45718" numCol="1" spcCol="38100" rtlCol="0" anchor="t">
        <a:spAutoFit/>
      </a:bodyPr>
      <a:lstStyle>
        <a:defPPr marL="0" marR="0" indent="0" algn="l" defTabSz="457200" rtl="0" fontAlgn="auto" latinLnBrk="0"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latin typeface="+mj-lt"/>
            <a:ea typeface="+mj-ea"/>
            <a:cs typeface="+mj-cs"/>
            <a:sym typeface="等线"/>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7492</TotalTime>
  <Words>1208</Words>
  <Application>Microsoft Office PowerPoint</Application>
  <PresentationFormat>宽屏</PresentationFormat>
  <Paragraphs>103</Paragraphs>
  <Slides>26</Slides>
  <Notes>1</Notes>
  <HiddenSlides>0</HiddenSlides>
  <MMClips>0</MMClips>
  <ScaleCrop>false</ScaleCrop>
  <HeadingPairs>
    <vt:vector size="6" baseType="variant">
      <vt:variant>
        <vt:lpstr>已用的字体</vt:lpstr>
      </vt:variant>
      <vt:variant>
        <vt:i4>10</vt:i4>
      </vt:variant>
      <vt:variant>
        <vt:lpstr>主题</vt:lpstr>
      </vt:variant>
      <vt:variant>
        <vt:i4>1</vt:i4>
      </vt:variant>
      <vt:variant>
        <vt:lpstr>幻灯片标题</vt:lpstr>
      </vt:variant>
      <vt:variant>
        <vt:i4>26</vt:i4>
      </vt:variant>
    </vt:vector>
  </HeadingPairs>
  <TitlesOfParts>
    <vt:vector size="37" baseType="lpstr">
      <vt:lpstr>Inter</vt:lpstr>
      <vt:lpstr>等线</vt:lpstr>
      <vt:lpstr>等线</vt:lpstr>
      <vt:lpstr>DengXian Light</vt:lpstr>
      <vt:lpstr>SimHei</vt:lpstr>
      <vt:lpstr>SimSun</vt:lpstr>
      <vt:lpstr>SimSun</vt:lpstr>
      <vt:lpstr>Arial</vt:lpstr>
      <vt:lpstr>Times New Roman</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黄</dc:creator>
  <cp:lastModifiedBy>霖彦 李</cp:lastModifiedBy>
  <cp:revision>223</cp:revision>
  <dcterms:modified xsi:type="dcterms:W3CDTF">2025-02-27T01:53:11Z</dcterms:modified>
</cp:coreProperties>
</file>