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4" r:id="rId2"/>
    <p:sldId id="275" r:id="rId3"/>
    <p:sldId id="262" r:id="rId4"/>
    <p:sldId id="256" r:id="rId5"/>
    <p:sldId id="266" r:id="rId6"/>
    <p:sldId id="284" r:id="rId7"/>
    <p:sldId id="283" r:id="rId8"/>
    <p:sldId id="264" r:id="rId9"/>
    <p:sldId id="267" r:id="rId10"/>
    <p:sldId id="265" r:id="rId11"/>
    <p:sldId id="269" r:id="rId12"/>
    <p:sldId id="268" r:id="rId13"/>
    <p:sldId id="276" r:id="rId14"/>
    <p:sldId id="270" r:id="rId15"/>
    <p:sldId id="272" r:id="rId16"/>
    <p:sldId id="271" r:id="rId17"/>
    <p:sldId id="273" r:id="rId18"/>
    <p:sldId id="277" r:id="rId19"/>
    <p:sldId id="279" r:id="rId20"/>
    <p:sldId id="285" r:id="rId21"/>
    <p:sldId id="278" r:id="rId22"/>
    <p:sldId id="280" r:id="rId23"/>
    <p:sldId id="286" r:id="rId24"/>
    <p:sldId id="281" r:id="rId25"/>
    <p:sldId id="287" r:id="rId26"/>
    <p:sldId id="292" r:id="rId27"/>
    <p:sldId id="288" r:id="rId28"/>
    <p:sldId id="290" r:id="rId29"/>
    <p:sldId id="289" r:id="rId30"/>
    <p:sldId id="291" r:id="rId3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翊" initials="翊" lastIdx="1" clrIdx="0">
    <p:extLst>
      <p:ext uri="{19B8F6BF-5375-455C-9EA6-DF929625EA0E}">
        <p15:presenceInfo xmlns:p15="http://schemas.microsoft.com/office/powerpoint/2012/main" userId="3547ce17fc919cb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64" autoAdjust="0"/>
    <p:restoredTop sz="94660"/>
  </p:normalViewPr>
  <p:slideViewPr>
    <p:cSldViewPr snapToGrid="0">
      <p:cViewPr varScale="1">
        <p:scale>
          <a:sx n="101" d="100"/>
          <a:sy n="101" d="100"/>
        </p:scale>
        <p:origin x="63" y="6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5-02-26T19:33:29.114" idx="1">
    <p:pos x="4478" y="1897"/>
    <p:text/>
    <p:extLst>
      <p:ext uri="{C676402C-5697-4E1C-873F-D02D1690AC5C}">
        <p15:threadingInfo xmlns:p15="http://schemas.microsoft.com/office/powerpoint/2012/main" timeZoneBias="-48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B408BE6-C109-4123-929C-B2E9F84AE4B8}"/>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7D3BB504-D760-4417-8E98-F657E3963A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2BE0EDBD-F0F3-4A03-928D-EB9ECA3BB694}"/>
              </a:ext>
            </a:extLst>
          </p:cNvPr>
          <p:cNvSpPr>
            <a:spLocks noGrp="1"/>
          </p:cNvSpPr>
          <p:nvPr>
            <p:ph type="dt" sz="half" idx="10"/>
          </p:nvPr>
        </p:nvSpPr>
        <p:spPr/>
        <p:txBody>
          <a:bodyPr/>
          <a:lstStyle/>
          <a:p>
            <a:fld id="{E7B63A0D-5D8F-4484-999F-645B0F4C6689}" type="datetimeFigureOut">
              <a:rPr lang="zh-CN" altLang="en-US" smtClean="0"/>
              <a:t>2025/2/27</a:t>
            </a:fld>
            <a:endParaRPr lang="zh-CN" altLang="en-US"/>
          </a:p>
        </p:txBody>
      </p:sp>
      <p:sp>
        <p:nvSpPr>
          <p:cNvPr id="5" name="页脚占位符 4">
            <a:extLst>
              <a:ext uri="{FF2B5EF4-FFF2-40B4-BE49-F238E27FC236}">
                <a16:creationId xmlns:a16="http://schemas.microsoft.com/office/drawing/2014/main" id="{91051D03-706E-459B-8A4B-1687B9251A1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B0FBD3A-DA3E-4DCA-8432-6FDE672E5728}"/>
              </a:ext>
            </a:extLst>
          </p:cNvPr>
          <p:cNvSpPr>
            <a:spLocks noGrp="1"/>
          </p:cNvSpPr>
          <p:nvPr>
            <p:ph type="sldNum" sz="quarter" idx="12"/>
          </p:nvPr>
        </p:nvSpPr>
        <p:spPr/>
        <p:txBody>
          <a:bodyPr/>
          <a:lstStyle/>
          <a:p>
            <a:fld id="{599A2B67-50A7-42A6-BFD4-2FF60BCA7A8D}" type="slidenum">
              <a:rPr lang="zh-CN" altLang="en-US" smtClean="0"/>
              <a:t>‹#›</a:t>
            </a:fld>
            <a:endParaRPr lang="zh-CN" altLang="en-US"/>
          </a:p>
        </p:txBody>
      </p:sp>
    </p:spTree>
    <p:extLst>
      <p:ext uri="{BB962C8B-B14F-4D97-AF65-F5344CB8AC3E}">
        <p14:creationId xmlns:p14="http://schemas.microsoft.com/office/powerpoint/2010/main" val="2601594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0B6D1A7-6374-419D-94D4-B03FB0E6D7B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80F4E70A-7504-4DC5-A023-B75900670703}"/>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B83E4CF-7098-42DD-9E77-D78608DE5D02}"/>
              </a:ext>
            </a:extLst>
          </p:cNvPr>
          <p:cNvSpPr>
            <a:spLocks noGrp="1"/>
          </p:cNvSpPr>
          <p:nvPr>
            <p:ph type="dt" sz="half" idx="10"/>
          </p:nvPr>
        </p:nvSpPr>
        <p:spPr/>
        <p:txBody>
          <a:bodyPr/>
          <a:lstStyle/>
          <a:p>
            <a:fld id="{E7B63A0D-5D8F-4484-999F-645B0F4C6689}" type="datetimeFigureOut">
              <a:rPr lang="zh-CN" altLang="en-US" smtClean="0"/>
              <a:t>2025/2/27</a:t>
            </a:fld>
            <a:endParaRPr lang="zh-CN" altLang="en-US"/>
          </a:p>
        </p:txBody>
      </p:sp>
      <p:sp>
        <p:nvSpPr>
          <p:cNvPr id="5" name="页脚占位符 4">
            <a:extLst>
              <a:ext uri="{FF2B5EF4-FFF2-40B4-BE49-F238E27FC236}">
                <a16:creationId xmlns:a16="http://schemas.microsoft.com/office/drawing/2014/main" id="{1DE51AC2-E724-44F1-BF38-3FE4DCDACDB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163B391-486F-442E-A4D8-AC69DE5D43BC}"/>
              </a:ext>
            </a:extLst>
          </p:cNvPr>
          <p:cNvSpPr>
            <a:spLocks noGrp="1"/>
          </p:cNvSpPr>
          <p:nvPr>
            <p:ph type="sldNum" sz="quarter" idx="12"/>
          </p:nvPr>
        </p:nvSpPr>
        <p:spPr/>
        <p:txBody>
          <a:bodyPr/>
          <a:lstStyle/>
          <a:p>
            <a:fld id="{599A2B67-50A7-42A6-BFD4-2FF60BCA7A8D}" type="slidenum">
              <a:rPr lang="zh-CN" altLang="en-US" smtClean="0"/>
              <a:t>‹#›</a:t>
            </a:fld>
            <a:endParaRPr lang="zh-CN" altLang="en-US"/>
          </a:p>
        </p:txBody>
      </p:sp>
    </p:spTree>
    <p:extLst>
      <p:ext uri="{BB962C8B-B14F-4D97-AF65-F5344CB8AC3E}">
        <p14:creationId xmlns:p14="http://schemas.microsoft.com/office/powerpoint/2010/main" val="1815761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37D1CD-7B0C-488B-A409-D1F732C11BC3}"/>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9B697AA8-3107-45B1-A82D-259399E1F55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DED94B24-D586-46FF-908A-81586EE95DAD}"/>
              </a:ext>
            </a:extLst>
          </p:cNvPr>
          <p:cNvSpPr>
            <a:spLocks noGrp="1"/>
          </p:cNvSpPr>
          <p:nvPr>
            <p:ph type="dt" sz="half" idx="10"/>
          </p:nvPr>
        </p:nvSpPr>
        <p:spPr/>
        <p:txBody>
          <a:bodyPr/>
          <a:lstStyle/>
          <a:p>
            <a:fld id="{E7B63A0D-5D8F-4484-999F-645B0F4C6689}" type="datetimeFigureOut">
              <a:rPr lang="zh-CN" altLang="en-US" smtClean="0"/>
              <a:t>2025/2/27</a:t>
            </a:fld>
            <a:endParaRPr lang="zh-CN" altLang="en-US"/>
          </a:p>
        </p:txBody>
      </p:sp>
      <p:sp>
        <p:nvSpPr>
          <p:cNvPr id="5" name="页脚占位符 4">
            <a:extLst>
              <a:ext uri="{FF2B5EF4-FFF2-40B4-BE49-F238E27FC236}">
                <a16:creationId xmlns:a16="http://schemas.microsoft.com/office/drawing/2014/main" id="{A0161117-B777-4944-9157-6BB0FE933B9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00595D3-B9F1-4317-B6BF-A2C2B9B7147E}"/>
              </a:ext>
            </a:extLst>
          </p:cNvPr>
          <p:cNvSpPr>
            <a:spLocks noGrp="1"/>
          </p:cNvSpPr>
          <p:nvPr>
            <p:ph type="sldNum" sz="quarter" idx="12"/>
          </p:nvPr>
        </p:nvSpPr>
        <p:spPr/>
        <p:txBody>
          <a:bodyPr/>
          <a:lstStyle/>
          <a:p>
            <a:fld id="{599A2B67-50A7-42A6-BFD4-2FF60BCA7A8D}" type="slidenum">
              <a:rPr lang="zh-CN" altLang="en-US" smtClean="0"/>
              <a:t>‹#›</a:t>
            </a:fld>
            <a:endParaRPr lang="zh-CN" altLang="en-US"/>
          </a:p>
        </p:txBody>
      </p:sp>
    </p:spTree>
    <p:extLst>
      <p:ext uri="{BB962C8B-B14F-4D97-AF65-F5344CB8AC3E}">
        <p14:creationId xmlns:p14="http://schemas.microsoft.com/office/powerpoint/2010/main" val="2577924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CE92F5-6E89-4E7B-85E6-4584927A94F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FC32564-1EEC-4E86-847B-2A34FE58E877}"/>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743C41CE-EC74-4D27-953B-CEC5BAF162A1}"/>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A69C1437-63B1-4227-9E0C-2AD0F7FDCBF1}"/>
              </a:ext>
            </a:extLst>
          </p:cNvPr>
          <p:cNvSpPr>
            <a:spLocks noGrp="1"/>
          </p:cNvSpPr>
          <p:nvPr>
            <p:ph type="dt" sz="half" idx="10"/>
          </p:nvPr>
        </p:nvSpPr>
        <p:spPr/>
        <p:txBody>
          <a:bodyPr/>
          <a:lstStyle/>
          <a:p>
            <a:fld id="{E7B63A0D-5D8F-4484-999F-645B0F4C6689}" type="datetimeFigureOut">
              <a:rPr lang="zh-CN" altLang="en-US" smtClean="0"/>
              <a:t>2025/2/27</a:t>
            </a:fld>
            <a:endParaRPr lang="zh-CN" altLang="en-US"/>
          </a:p>
        </p:txBody>
      </p:sp>
      <p:sp>
        <p:nvSpPr>
          <p:cNvPr id="6" name="页脚占位符 5">
            <a:extLst>
              <a:ext uri="{FF2B5EF4-FFF2-40B4-BE49-F238E27FC236}">
                <a16:creationId xmlns:a16="http://schemas.microsoft.com/office/drawing/2014/main" id="{20FBCE14-093C-4F10-BE3A-52F12EE91C0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2729DDA-6CAD-4EF9-BA32-01AA0B484EA3}"/>
              </a:ext>
            </a:extLst>
          </p:cNvPr>
          <p:cNvSpPr>
            <a:spLocks noGrp="1"/>
          </p:cNvSpPr>
          <p:nvPr>
            <p:ph type="sldNum" sz="quarter" idx="12"/>
          </p:nvPr>
        </p:nvSpPr>
        <p:spPr/>
        <p:txBody>
          <a:bodyPr/>
          <a:lstStyle/>
          <a:p>
            <a:fld id="{599A2B67-50A7-42A6-BFD4-2FF60BCA7A8D}" type="slidenum">
              <a:rPr lang="zh-CN" altLang="en-US" smtClean="0"/>
              <a:t>‹#›</a:t>
            </a:fld>
            <a:endParaRPr lang="zh-CN" altLang="en-US"/>
          </a:p>
        </p:txBody>
      </p:sp>
    </p:spTree>
    <p:extLst>
      <p:ext uri="{BB962C8B-B14F-4D97-AF65-F5344CB8AC3E}">
        <p14:creationId xmlns:p14="http://schemas.microsoft.com/office/powerpoint/2010/main" val="931001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D14C6A6-D64B-4FC4-8975-B91D433AB63B}"/>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C98804B6-DBFD-4CB3-B674-17CC3B45FB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396F0CCE-2596-44B1-8A6A-28D8B1EC5031}"/>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C059AC7A-D7A6-4062-BD8E-DED2A2593E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FE3F1739-6FA0-4AFF-A175-F91EAC88A5A1}"/>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24511E98-C3D9-42E6-A06A-B1022AE2487E}"/>
              </a:ext>
            </a:extLst>
          </p:cNvPr>
          <p:cNvSpPr>
            <a:spLocks noGrp="1"/>
          </p:cNvSpPr>
          <p:nvPr>
            <p:ph type="dt" sz="half" idx="10"/>
          </p:nvPr>
        </p:nvSpPr>
        <p:spPr/>
        <p:txBody>
          <a:bodyPr/>
          <a:lstStyle/>
          <a:p>
            <a:fld id="{E7B63A0D-5D8F-4484-999F-645B0F4C6689}" type="datetimeFigureOut">
              <a:rPr lang="zh-CN" altLang="en-US" smtClean="0"/>
              <a:t>2025/2/27</a:t>
            </a:fld>
            <a:endParaRPr lang="zh-CN" altLang="en-US"/>
          </a:p>
        </p:txBody>
      </p:sp>
      <p:sp>
        <p:nvSpPr>
          <p:cNvPr id="8" name="页脚占位符 7">
            <a:extLst>
              <a:ext uri="{FF2B5EF4-FFF2-40B4-BE49-F238E27FC236}">
                <a16:creationId xmlns:a16="http://schemas.microsoft.com/office/drawing/2014/main" id="{3E267CA1-DEA5-481A-BCCF-C12FA8975748}"/>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8C67A37E-1D1C-4E07-B2BA-A87EDA26D241}"/>
              </a:ext>
            </a:extLst>
          </p:cNvPr>
          <p:cNvSpPr>
            <a:spLocks noGrp="1"/>
          </p:cNvSpPr>
          <p:nvPr>
            <p:ph type="sldNum" sz="quarter" idx="12"/>
          </p:nvPr>
        </p:nvSpPr>
        <p:spPr/>
        <p:txBody>
          <a:bodyPr/>
          <a:lstStyle/>
          <a:p>
            <a:fld id="{599A2B67-50A7-42A6-BFD4-2FF60BCA7A8D}" type="slidenum">
              <a:rPr lang="zh-CN" altLang="en-US" smtClean="0"/>
              <a:t>‹#›</a:t>
            </a:fld>
            <a:endParaRPr lang="zh-CN" altLang="en-US"/>
          </a:p>
        </p:txBody>
      </p:sp>
    </p:spTree>
    <p:extLst>
      <p:ext uri="{BB962C8B-B14F-4D97-AF65-F5344CB8AC3E}">
        <p14:creationId xmlns:p14="http://schemas.microsoft.com/office/powerpoint/2010/main" val="33302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EFD2AD-875C-4990-ADD2-A032500898DA}"/>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E9BBF69D-8AD1-4319-B5EE-ACC2A04118A2}"/>
              </a:ext>
            </a:extLst>
          </p:cNvPr>
          <p:cNvSpPr>
            <a:spLocks noGrp="1"/>
          </p:cNvSpPr>
          <p:nvPr>
            <p:ph type="dt" sz="half" idx="10"/>
          </p:nvPr>
        </p:nvSpPr>
        <p:spPr/>
        <p:txBody>
          <a:bodyPr/>
          <a:lstStyle/>
          <a:p>
            <a:fld id="{E7B63A0D-5D8F-4484-999F-645B0F4C6689}" type="datetimeFigureOut">
              <a:rPr lang="zh-CN" altLang="en-US" smtClean="0"/>
              <a:t>2025/2/27</a:t>
            </a:fld>
            <a:endParaRPr lang="zh-CN" altLang="en-US"/>
          </a:p>
        </p:txBody>
      </p:sp>
      <p:sp>
        <p:nvSpPr>
          <p:cNvPr id="4" name="页脚占位符 3">
            <a:extLst>
              <a:ext uri="{FF2B5EF4-FFF2-40B4-BE49-F238E27FC236}">
                <a16:creationId xmlns:a16="http://schemas.microsoft.com/office/drawing/2014/main" id="{02151978-7BFD-428B-98BC-E570D6BAAA66}"/>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E708C388-1FB7-446F-9E4D-402A7E0F513D}"/>
              </a:ext>
            </a:extLst>
          </p:cNvPr>
          <p:cNvSpPr>
            <a:spLocks noGrp="1"/>
          </p:cNvSpPr>
          <p:nvPr>
            <p:ph type="sldNum" sz="quarter" idx="12"/>
          </p:nvPr>
        </p:nvSpPr>
        <p:spPr/>
        <p:txBody>
          <a:bodyPr/>
          <a:lstStyle/>
          <a:p>
            <a:fld id="{599A2B67-50A7-42A6-BFD4-2FF60BCA7A8D}" type="slidenum">
              <a:rPr lang="zh-CN" altLang="en-US" smtClean="0"/>
              <a:t>‹#›</a:t>
            </a:fld>
            <a:endParaRPr lang="zh-CN" altLang="en-US"/>
          </a:p>
        </p:txBody>
      </p:sp>
    </p:spTree>
    <p:extLst>
      <p:ext uri="{BB962C8B-B14F-4D97-AF65-F5344CB8AC3E}">
        <p14:creationId xmlns:p14="http://schemas.microsoft.com/office/powerpoint/2010/main" val="3918883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EE5FB82E-32C9-466C-843B-18F31EF28ED2}"/>
              </a:ext>
            </a:extLst>
          </p:cNvPr>
          <p:cNvSpPr>
            <a:spLocks noGrp="1"/>
          </p:cNvSpPr>
          <p:nvPr>
            <p:ph type="dt" sz="half" idx="10"/>
          </p:nvPr>
        </p:nvSpPr>
        <p:spPr/>
        <p:txBody>
          <a:bodyPr/>
          <a:lstStyle/>
          <a:p>
            <a:fld id="{E7B63A0D-5D8F-4484-999F-645B0F4C6689}" type="datetimeFigureOut">
              <a:rPr lang="zh-CN" altLang="en-US" smtClean="0"/>
              <a:t>2025/2/27</a:t>
            </a:fld>
            <a:endParaRPr lang="zh-CN" altLang="en-US"/>
          </a:p>
        </p:txBody>
      </p:sp>
      <p:sp>
        <p:nvSpPr>
          <p:cNvPr id="3" name="页脚占位符 2">
            <a:extLst>
              <a:ext uri="{FF2B5EF4-FFF2-40B4-BE49-F238E27FC236}">
                <a16:creationId xmlns:a16="http://schemas.microsoft.com/office/drawing/2014/main" id="{2E0E2FB3-950C-4E04-BA81-5438F52D3AB9}"/>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83A87844-6051-4FF5-ACDC-A7B31C1643D8}"/>
              </a:ext>
            </a:extLst>
          </p:cNvPr>
          <p:cNvSpPr>
            <a:spLocks noGrp="1"/>
          </p:cNvSpPr>
          <p:nvPr>
            <p:ph type="sldNum" sz="quarter" idx="12"/>
          </p:nvPr>
        </p:nvSpPr>
        <p:spPr/>
        <p:txBody>
          <a:bodyPr/>
          <a:lstStyle/>
          <a:p>
            <a:fld id="{599A2B67-50A7-42A6-BFD4-2FF60BCA7A8D}" type="slidenum">
              <a:rPr lang="zh-CN" altLang="en-US" smtClean="0"/>
              <a:t>‹#›</a:t>
            </a:fld>
            <a:endParaRPr lang="zh-CN" altLang="en-US"/>
          </a:p>
        </p:txBody>
      </p:sp>
    </p:spTree>
    <p:extLst>
      <p:ext uri="{BB962C8B-B14F-4D97-AF65-F5344CB8AC3E}">
        <p14:creationId xmlns:p14="http://schemas.microsoft.com/office/powerpoint/2010/main" val="806624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AC03EBE-4967-426F-904D-1C51637F6D8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A810D731-E988-46F3-91A0-9CD4B02BB7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8B91132F-3F23-4566-8D17-5497B63CE6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53C13C0B-36FC-4D19-B56B-EF60EB88EA3A}"/>
              </a:ext>
            </a:extLst>
          </p:cNvPr>
          <p:cNvSpPr>
            <a:spLocks noGrp="1"/>
          </p:cNvSpPr>
          <p:nvPr>
            <p:ph type="dt" sz="half" idx="10"/>
          </p:nvPr>
        </p:nvSpPr>
        <p:spPr/>
        <p:txBody>
          <a:bodyPr/>
          <a:lstStyle/>
          <a:p>
            <a:fld id="{E7B63A0D-5D8F-4484-999F-645B0F4C6689}" type="datetimeFigureOut">
              <a:rPr lang="zh-CN" altLang="en-US" smtClean="0"/>
              <a:t>2025/2/27</a:t>
            </a:fld>
            <a:endParaRPr lang="zh-CN" altLang="en-US"/>
          </a:p>
        </p:txBody>
      </p:sp>
      <p:sp>
        <p:nvSpPr>
          <p:cNvPr id="6" name="页脚占位符 5">
            <a:extLst>
              <a:ext uri="{FF2B5EF4-FFF2-40B4-BE49-F238E27FC236}">
                <a16:creationId xmlns:a16="http://schemas.microsoft.com/office/drawing/2014/main" id="{0402CA3E-02CB-465B-875F-0B7F1143B06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FD32565-62E6-4FE9-916F-07D568503235}"/>
              </a:ext>
            </a:extLst>
          </p:cNvPr>
          <p:cNvSpPr>
            <a:spLocks noGrp="1"/>
          </p:cNvSpPr>
          <p:nvPr>
            <p:ph type="sldNum" sz="quarter" idx="12"/>
          </p:nvPr>
        </p:nvSpPr>
        <p:spPr/>
        <p:txBody>
          <a:bodyPr/>
          <a:lstStyle/>
          <a:p>
            <a:fld id="{599A2B67-50A7-42A6-BFD4-2FF60BCA7A8D}" type="slidenum">
              <a:rPr lang="zh-CN" altLang="en-US" smtClean="0"/>
              <a:t>‹#›</a:t>
            </a:fld>
            <a:endParaRPr lang="zh-CN" altLang="en-US"/>
          </a:p>
        </p:txBody>
      </p:sp>
    </p:spTree>
    <p:extLst>
      <p:ext uri="{BB962C8B-B14F-4D97-AF65-F5344CB8AC3E}">
        <p14:creationId xmlns:p14="http://schemas.microsoft.com/office/powerpoint/2010/main" val="1980211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4FA2CF6-6BB3-43E2-94C6-422A43D476E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92CBAD52-3F18-4633-B019-93C232B62F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5FC08909-F937-4A06-B5D1-B56474EEA7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F030F424-5600-4571-8D6E-98A48820FC88}"/>
              </a:ext>
            </a:extLst>
          </p:cNvPr>
          <p:cNvSpPr>
            <a:spLocks noGrp="1"/>
          </p:cNvSpPr>
          <p:nvPr>
            <p:ph type="dt" sz="half" idx="10"/>
          </p:nvPr>
        </p:nvSpPr>
        <p:spPr/>
        <p:txBody>
          <a:bodyPr/>
          <a:lstStyle/>
          <a:p>
            <a:fld id="{E7B63A0D-5D8F-4484-999F-645B0F4C6689}" type="datetimeFigureOut">
              <a:rPr lang="zh-CN" altLang="en-US" smtClean="0"/>
              <a:t>2025/2/27</a:t>
            </a:fld>
            <a:endParaRPr lang="zh-CN" altLang="en-US"/>
          </a:p>
        </p:txBody>
      </p:sp>
      <p:sp>
        <p:nvSpPr>
          <p:cNvPr id="6" name="页脚占位符 5">
            <a:extLst>
              <a:ext uri="{FF2B5EF4-FFF2-40B4-BE49-F238E27FC236}">
                <a16:creationId xmlns:a16="http://schemas.microsoft.com/office/drawing/2014/main" id="{85236BC8-5B68-4FB0-B81C-5E0586AB7EC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E0A7B54-5B4D-4D81-9BD8-412F4D58DF23}"/>
              </a:ext>
            </a:extLst>
          </p:cNvPr>
          <p:cNvSpPr>
            <a:spLocks noGrp="1"/>
          </p:cNvSpPr>
          <p:nvPr>
            <p:ph type="sldNum" sz="quarter" idx="12"/>
          </p:nvPr>
        </p:nvSpPr>
        <p:spPr/>
        <p:txBody>
          <a:bodyPr/>
          <a:lstStyle/>
          <a:p>
            <a:fld id="{599A2B67-50A7-42A6-BFD4-2FF60BCA7A8D}" type="slidenum">
              <a:rPr lang="zh-CN" altLang="en-US" smtClean="0"/>
              <a:t>‹#›</a:t>
            </a:fld>
            <a:endParaRPr lang="zh-CN" altLang="en-US"/>
          </a:p>
        </p:txBody>
      </p:sp>
    </p:spTree>
    <p:extLst>
      <p:ext uri="{BB962C8B-B14F-4D97-AF65-F5344CB8AC3E}">
        <p14:creationId xmlns:p14="http://schemas.microsoft.com/office/powerpoint/2010/main" val="2753712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22D1577-7965-478A-BB75-C6A71958F9D7}"/>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E214AF70-1D89-4CA6-92D6-CDFC980D6A40}"/>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6FF921B-FF8C-4090-AFED-0E2E43EADE8E}"/>
              </a:ext>
            </a:extLst>
          </p:cNvPr>
          <p:cNvSpPr>
            <a:spLocks noGrp="1"/>
          </p:cNvSpPr>
          <p:nvPr>
            <p:ph type="dt" sz="half" idx="10"/>
          </p:nvPr>
        </p:nvSpPr>
        <p:spPr/>
        <p:txBody>
          <a:bodyPr/>
          <a:lstStyle/>
          <a:p>
            <a:fld id="{E7B63A0D-5D8F-4484-999F-645B0F4C6689}" type="datetimeFigureOut">
              <a:rPr lang="zh-CN" altLang="en-US" smtClean="0"/>
              <a:t>2025/2/27</a:t>
            </a:fld>
            <a:endParaRPr lang="zh-CN" altLang="en-US"/>
          </a:p>
        </p:txBody>
      </p:sp>
      <p:sp>
        <p:nvSpPr>
          <p:cNvPr id="5" name="页脚占位符 4">
            <a:extLst>
              <a:ext uri="{FF2B5EF4-FFF2-40B4-BE49-F238E27FC236}">
                <a16:creationId xmlns:a16="http://schemas.microsoft.com/office/drawing/2014/main" id="{CB41F242-13A2-4837-A260-67AAA75AC6C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8F78D50-9CF0-41FB-9BAB-5A5E190433C9}"/>
              </a:ext>
            </a:extLst>
          </p:cNvPr>
          <p:cNvSpPr>
            <a:spLocks noGrp="1"/>
          </p:cNvSpPr>
          <p:nvPr>
            <p:ph type="sldNum" sz="quarter" idx="12"/>
          </p:nvPr>
        </p:nvSpPr>
        <p:spPr/>
        <p:txBody>
          <a:bodyPr/>
          <a:lstStyle/>
          <a:p>
            <a:fld id="{599A2B67-50A7-42A6-BFD4-2FF60BCA7A8D}" type="slidenum">
              <a:rPr lang="zh-CN" altLang="en-US" smtClean="0"/>
              <a:t>‹#›</a:t>
            </a:fld>
            <a:endParaRPr lang="zh-CN" altLang="en-US"/>
          </a:p>
        </p:txBody>
      </p:sp>
    </p:spTree>
    <p:extLst>
      <p:ext uri="{BB962C8B-B14F-4D97-AF65-F5344CB8AC3E}">
        <p14:creationId xmlns:p14="http://schemas.microsoft.com/office/powerpoint/2010/main" val="2516467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4BBC9614-6CC9-4340-82CF-9C2CAF054E43}"/>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11662BC7-1B50-494C-B341-33730CE0BDBD}"/>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8E5F600-84D7-4863-B910-777B04999DBC}"/>
              </a:ext>
            </a:extLst>
          </p:cNvPr>
          <p:cNvSpPr>
            <a:spLocks noGrp="1"/>
          </p:cNvSpPr>
          <p:nvPr>
            <p:ph type="dt" sz="half" idx="10"/>
          </p:nvPr>
        </p:nvSpPr>
        <p:spPr/>
        <p:txBody>
          <a:bodyPr/>
          <a:lstStyle/>
          <a:p>
            <a:fld id="{E7B63A0D-5D8F-4484-999F-645B0F4C6689}" type="datetimeFigureOut">
              <a:rPr lang="zh-CN" altLang="en-US" smtClean="0"/>
              <a:t>2025/2/27</a:t>
            </a:fld>
            <a:endParaRPr lang="zh-CN" altLang="en-US"/>
          </a:p>
        </p:txBody>
      </p:sp>
      <p:sp>
        <p:nvSpPr>
          <p:cNvPr id="5" name="页脚占位符 4">
            <a:extLst>
              <a:ext uri="{FF2B5EF4-FFF2-40B4-BE49-F238E27FC236}">
                <a16:creationId xmlns:a16="http://schemas.microsoft.com/office/drawing/2014/main" id="{B72BA626-C932-4366-9524-190E8DDE99F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754ACB1-B75F-4799-9A48-E2F781173CEF}"/>
              </a:ext>
            </a:extLst>
          </p:cNvPr>
          <p:cNvSpPr>
            <a:spLocks noGrp="1"/>
          </p:cNvSpPr>
          <p:nvPr>
            <p:ph type="sldNum" sz="quarter" idx="12"/>
          </p:nvPr>
        </p:nvSpPr>
        <p:spPr/>
        <p:txBody>
          <a:bodyPr/>
          <a:lstStyle/>
          <a:p>
            <a:fld id="{599A2B67-50A7-42A6-BFD4-2FF60BCA7A8D}" type="slidenum">
              <a:rPr lang="zh-CN" altLang="en-US" smtClean="0"/>
              <a:t>‹#›</a:t>
            </a:fld>
            <a:endParaRPr lang="zh-CN" altLang="en-US"/>
          </a:p>
        </p:txBody>
      </p:sp>
    </p:spTree>
    <p:extLst>
      <p:ext uri="{BB962C8B-B14F-4D97-AF65-F5344CB8AC3E}">
        <p14:creationId xmlns:p14="http://schemas.microsoft.com/office/powerpoint/2010/main" val="4187781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91CFB674-E138-43B4-B167-2B9F7D363C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755830AB-37EE-416C-802F-6F88A06F2E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DB02B00-7154-47AA-8AEB-6DF239A102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B63A0D-5D8F-4484-999F-645B0F4C6689}" type="datetimeFigureOut">
              <a:rPr lang="zh-CN" altLang="en-US" smtClean="0"/>
              <a:t>2025/2/27</a:t>
            </a:fld>
            <a:endParaRPr lang="zh-CN" altLang="en-US"/>
          </a:p>
        </p:txBody>
      </p:sp>
      <p:sp>
        <p:nvSpPr>
          <p:cNvPr id="5" name="页脚占位符 4">
            <a:extLst>
              <a:ext uri="{FF2B5EF4-FFF2-40B4-BE49-F238E27FC236}">
                <a16:creationId xmlns:a16="http://schemas.microsoft.com/office/drawing/2014/main" id="{8D43F460-F90B-4899-B5BF-08237BE92F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4761723F-2519-4747-98AF-87FB50169A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A2B67-50A7-42A6-BFD4-2FF60BCA7A8D}" type="slidenum">
              <a:rPr lang="zh-CN" altLang="en-US" smtClean="0"/>
              <a:t>‹#›</a:t>
            </a:fld>
            <a:endParaRPr lang="zh-CN" altLang="en-US"/>
          </a:p>
        </p:txBody>
      </p:sp>
    </p:spTree>
    <p:extLst>
      <p:ext uri="{BB962C8B-B14F-4D97-AF65-F5344CB8AC3E}">
        <p14:creationId xmlns:p14="http://schemas.microsoft.com/office/powerpoint/2010/main" val="38985582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4.png"/><Relationship Id="rId4"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5.emf"/><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5" Type="http://schemas.openxmlformats.org/officeDocument/2006/relationships/image" Target="../media/image22.emf"/><Relationship Id="rId4" Type="http://schemas.openxmlformats.org/officeDocument/2006/relationships/oleObject" Target="../embeddings/oleObject2.bin"/></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D6251B0D-95A8-4D27-80F3-6A127F3FD7A8}"/>
              </a:ext>
            </a:extLst>
          </p:cNvPr>
          <p:cNvSpPr txBox="1"/>
          <p:nvPr/>
        </p:nvSpPr>
        <p:spPr>
          <a:xfrm>
            <a:off x="2076249" y="1437190"/>
            <a:ext cx="8039501" cy="1569660"/>
          </a:xfrm>
          <a:prstGeom prst="rect">
            <a:avLst/>
          </a:prstGeom>
          <a:noFill/>
        </p:spPr>
        <p:txBody>
          <a:bodyPr wrap="square">
            <a:spAutoFit/>
          </a:bodyPr>
          <a:lstStyle/>
          <a:p>
            <a:pPr algn="ctr"/>
            <a:r>
              <a:rPr lang="zh-CN" altLang="en-US" sz="4800" dirty="0"/>
              <a:t>科研论文写作、润色及翻译</a:t>
            </a:r>
            <a:endParaRPr lang="en-US" altLang="zh-CN" sz="4800" dirty="0"/>
          </a:p>
          <a:p>
            <a:pPr algn="ctr"/>
            <a:r>
              <a:rPr lang="zh-CN" altLang="en-US" sz="4800" dirty="0"/>
              <a:t>（</a:t>
            </a:r>
            <a:r>
              <a:rPr lang="en-US" altLang="zh-CN" sz="4800" dirty="0"/>
              <a:t>+</a:t>
            </a:r>
            <a:r>
              <a:rPr lang="zh-CN" altLang="en-US" sz="4800" dirty="0"/>
              <a:t>论文绘图？）</a:t>
            </a:r>
          </a:p>
        </p:txBody>
      </p:sp>
    </p:spTree>
    <p:extLst>
      <p:ext uri="{BB962C8B-B14F-4D97-AF65-F5344CB8AC3E}">
        <p14:creationId xmlns:p14="http://schemas.microsoft.com/office/powerpoint/2010/main" val="477378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D6251B0D-95A8-4D27-80F3-6A127F3FD7A8}"/>
              </a:ext>
            </a:extLst>
          </p:cNvPr>
          <p:cNvSpPr txBox="1"/>
          <p:nvPr/>
        </p:nvSpPr>
        <p:spPr>
          <a:xfrm>
            <a:off x="1922646" y="2929106"/>
            <a:ext cx="8039501" cy="830997"/>
          </a:xfrm>
          <a:prstGeom prst="rect">
            <a:avLst/>
          </a:prstGeom>
          <a:noFill/>
        </p:spPr>
        <p:txBody>
          <a:bodyPr wrap="square">
            <a:spAutoFit/>
          </a:bodyPr>
          <a:lstStyle/>
          <a:p>
            <a:pPr algn="ctr"/>
            <a:r>
              <a:rPr lang="zh-CN" altLang="en-US" sz="4800" dirty="0"/>
              <a:t>翻译部分</a:t>
            </a:r>
            <a:endParaRPr lang="en-US" altLang="zh-CN" sz="4800" dirty="0"/>
          </a:p>
        </p:txBody>
      </p:sp>
    </p:spTree>
    <p:extLst>
      <p:ext uri="{BB962C8B-B14F-4D97-AF65-F5344CB8AC3E}">
        <p14:creationId xmlns:p14="http://schemas.microsoft.com/office/powerpoint/2010/main" val="1938090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874CA96D-1EE1-4117-849E-D5D4DF3F3F02}"/>
              </a:ext>
            </a:extLst>
          </p:cNvPr>
          <p:cNvSpPr txBox="1"/>
          <p:nvPr/>
        </p:nvSpPr>
        <p:spPr>
          <a:xfrm>
            <a:off x="0" y="0"/>
            <a:ext cx="3859731" cy="707886"/>
          </a:xfrm>
          <a:prstGeom prst="rect">
            <a:avLst/>
          </a:prstGeom>
          <a:noFill/>
        </p:spPr>
        <p:txBody>
          <a:bodyPr wrap="square" rtlCol="0">
            <a:spAutoFit/>
          </a:bodyPr>
          <a:lstStyle/>
          <a:p>
            <a:r>
              <a:rPr lang="en-US" altLang="zh-CN" sz="4000" b="1" dirty="0" err="1"/>
              <a:t>deepseek</a:t>
            </a:r>
            <a:endParaRPr lang="zh-CN" altLang="en-US" sz="4000" b="1" dirty="0"/>
          </a:p>
        </p:txBody>
      </p:sp>
      <p:pic>
        <p:nvPicPr>
          <p:cNvPr id="6" name="图片 5">
            <a:extLst>
              <a:ext uri="{FF2B5EF4-FFF2-40B4-BE49-F238E27FC236}">
                <a16:creationId xmlns:a16="http://schemas.microsoft.com/office/drawing/2014/main" id="{19701680-925F-4393-94BE-B846B3E19F0A}"/>
              </a:ext>
            </a:extLst>
          </p:cNvPr>
          <p:cNvPicPr>
            <a:picLocks noChangeAspect="1"/>
          </p:cNvPicPr>
          <p:nvPr/>
        </p:nvPicPr>
        <p:blipFill>
          <a:blip r:embed="rId2"/>
          <a:stretch>
            <a:fillRect/>
          </a:stretch>
        </p:blipFill>
        <p:spPr>
          <a:xfrm>
            <a:off x="116213" y="779646"/>
            <a:ext cx="8548648" cy="6032634"/>
          </a:xfrm>
          <a:prstGeom prst="rect">
            <a:avLst/>
          </a:prstGeom>
        </p:spPr>
      </p:pic>
      <p:sp>
        <p:nvSpPr>
          <p:cNvPr id="7" name="文本框 6">
            <a:extLst>
              <a:ext uri="{FF2B5EF4-FFF2-40B4-BE49-F238E27FC236}">
                <a16:creationId xmlns:a16="http://schemas.microsoft.com/office/drawing/2014/main" id="{F921972C-8CED-4BEC-B75F-6383F6A3182A}"/>
              </a:ext>
            </a:extLst>
          </p:cNvPr>
          <p:cNvSpPr txBox="1"/>
          <p:nvPr/>
        </p:nvSpPr>
        <p:spPr>
          <a:xfrm>
            <a:off x="8573857" y="3429000"/>
            <a:ext cx="3618143" cy="1200329"/>
          </a:xfrm>
          <a:prstGeom prst="rect">
            <a:avLst/>
          </a:prstGeom>
          <a:noFill/>
        </p:spPr>
        <p:txBody>
          <a:bodyPr wrap="square" rtlCol="0">
            <a:spAutoFit/>
          </a:bodyPr>
          <a:lstStyle/>
          <a:p>
            <a:r>
              <a:rPr lang="zh-CN" altLang="en-US" sz="2400" dirty="0">
                <a:solidFill>
                  <a:srgbClr val="7030A0"/>
                </a:solidFill>
              </a:rPr>
              <a:t>如果是直接丢</a:t>
            </a:r>
            <a:r>
              <a:rPr lang="en-US" altLang="zh-CN" sz="2400" dirty="0">
                <a:solidFill>
                  <a:srgbClr val="7030A0"/>
                </a:solidFill>
              </a:rPr>
              <a:t>pdf</a:t>
            </a:r>
            <a:r>
              <a:rPr lang="zh-CN" altLang="en-US" sz="2400" dirty="0">
                <a:solidFill>
                  <a:srgbClr val="7030A0"/>
                </a:solidFill>
              </a:rPr>
              <a:t>的话会因为版权等原因不能直接翻译 </a:t>
            </a:r>
          </a:p>
        </p:txBody>
      </p:sp>
      <p:pic>
        <p:nvPicPr>
          <p:cNvPr id="8" name="图片 7">
            <a:extLst>
              <a:ext uri="{FF2B5EF4-FFF2-40B4-BE49-F238E27FC236}">
                <a16:creationId xmlns:a16="http://schemas.microsoft.com/office/drawing/2014/main" id="{D66B83FF-DD8F-4F77-AD11-FB414CB3B525}"/>
              </a:ext>
            </a:extLst>
          </p:cNvPr>
          <p:cNvPicPr>
            <a:picLocks noChangeAspect="1"/>
          </p:cNvPicPr>
          <p:nvPr/>
        </p:nvPicPr>
        <p:blipFill>
          <a:blip r:embed="rId3"/>
          <a:stretch>
            <a:fillRect/>
          </a:stretch>
        </p:blipFill>
        <p:spPr>
          <a:xfrm>
            <a:off x="8937744" y="353943"/>
            <a:ext cx="2349621" cy="1505027"/>
          </a:xfrm>
          <a:prstGeom prst="rect">
            <a:avLst/>
          </a:prstGeom>
        </p:spPr>
      </p:pic>
    </p:spTree>
    <p:extLst>
      <p:ext uri="{BB962C8B-B14F-4D97-AF65-F5344CB8AC3E}">
        <p14:creationId xmlns:p14="http://schemas.microsoft.com/office/powerpoint/2010/main" val="2111270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EE7C8A3D-7727-4533-BD88-9C9F95CFC9EF}"/>
              </a:ext>
            </a:extLst>
          </p:cNvPr>
          <p:cNvPicPr>
            <a:picLocks noChangeAspect="1"/>
          </p:cNvPicPr>
          <p:nvPr/>
        </p:nvPicPr>
        <p:blipFill>
          <a:blip r:embed="rId2"/>
          <a:stretch>
            <a:fillRect/>
          </a:stretch>
        </p:blipFill>
        <p:spPr>
          <a:xfrm>
            <a:off x="184622" y="715725"/>
            <a:ext cx="8267812" cy="4769366"/>
          </a:xfrm>
          <a:prstGeom prst="rect">
            <a:avLst/>
          </a:prstGeom>
        </p:spPr>
      </p:pic>
      <p:sp>
        <p:nvSpPr>
          <p:cNvPr id="12" name="文本框 11">
            <a:extLst>
              <a:ext uri="{FF2B5EF4-FFF2-40B4-BE49-F238E27FC236}">
                <a16:creationId xmlns:a16="http://schemas.microsoft.com/office/drawing/2014/main" id="{A2E2FE25-BC29-4FCE-8DC6-5DE93E43E968}"/>
              </a:ext>
            </a:extLst>
          </p:cNvPr>
          <p:cNvSpPr txBox="1"/>
          <p:nvPr/>
        </p:nvSpPr>
        <p:spPr>
          <a:xfrm>
            <a:off x="9952522" y="192505"/>
            <a:ext cx="1568918" cy="523220"/>
          </a:xfrm>
          <a:prstGeom prst="rect">
            <a:avLst/>
          </a:prstGeom>
          <a:noFill/>
        </p:spPr>
        <p:txBody>
          <a:bodyPr wrap="square" rtlCol="0">
            <a:spAutoFit/>
          </a:bodyPr>
          <a:lstStyle/>
          <a:p>
            <a:r>
              <a:rPr lang="en-US" altLang="zh-CN" sz="2800" dirty="0"/>
              <a:t>GPT</a:t>
            </a:r>
            <a:endParaRPr lang="zh-CN" altLang="en-US" sz="2800" dirty="0"/>
          </a:p>
        </p:txBody>
      </p:sp>
      <p:sp>
        <p:nvSpPr>
          <p:cNvPr id="13" name="文本框 12">
            <a:extLst>
              <a:ext uri="{FF2B5EF4-FFF2-40B4-BE49-F238E27FC236}">
                <a16:creationId xmlns:a16="http://schemas.microsoft.com/office/drawing/2014/main" id="{A6FAF1B7-1F98-4A62-AD6F-90A9FBC015FB}"/>
              </a:ext>
            </a:extLst>
          </p:cNvPr>
          <p:cNvSpPr txBox="1"/>
          <p:nvPr/>
        </p:nvSpPr>
        <p:spPr>
          <a:xfrm>
            <a:off x="8989996" y="1729798"/>
            <a:ext cx="2627697" cy="1200329"/>
          </a:xfrm>
          <a:prstGeom prst="rect">
            <a:avLst/>
          </a:prstGeom>
          <a:noFill/>
        </p:spPr>
        <p:txBody>
          <a:bodyPr wrap="square" rtlCol="0">
            <a:spAutoFit/>
          </a:bodyPr>
          <a:lstStyle/>
          <a:p>
            <a:r>
              <a:rPr lang="en-US" altLang="zh-CN" dirty="0">
                <a:solidFill>
                  <a:srgbClr val="7030A0"/>
                </a:solidFill>
              </a:rPr>
              <a:t>GPT</a:t>
            </a:r>
            <a:r>
              <a:rPr lang="zh-CN" altLang="en-US" dirty="0">
                <a:solidFill>
                  <a:srgbClr val="7030A0"/>
                </a:solidFill>
              </a:rPr>
              <a:t>也不能直接读取</a:t>
            </a:r>
            <a:r>
              <a:rPr lang="en-US" altLang="zh-CN" dirty="0">
                <a:solidFill>
                  <a:srgbClr val="7030A0"/>
                </a:solidFill>
              </a:rPr>
              <a:t>pdf</a:t>
            </a:r>
            <a:r>
              <a:rPr lang="zh-CN" altLang="en-US" dirty="0">
                <a:solidFill>
                  <a:srgbClr val="7030A0"/>
                </a:solidFill>
              </a:rPr>
              <a:t>内容</a:t>
            </a:r>
            <a:endParaRPr lang="en-US" altLang="zh-CN" dirty="0">
              <a:solidFill>
                <a:srgbClr val="7030A0"/>
              </a:solidFill>
            </a:endParaRPr>
          </a:p>
          <a:p>
            <a:endParaRPr lang="en-US" altLang="zh-CN" dirty="0">
              <a:solidFill>
                <a:srgbClr val="7030A0"/>
              </a:solidFill>
            </a:endParaRPr>
          </a:p>
          <a:p>
            <a:endParaRPr lang="zh-CN" altLang="en-US" dirty="0">
              <a:solidFill>
                <a:srgbClr val="FF0000"/>
              </a:solidFill>
            </a:endParaRPr>
          </a:p>
        </p:txBody>
      </p:sp>
      <p:cxnSp>
        <p:nvCxnSpPr>
          <p:cNvPr id="15" name="直接连接符 14">
            <a:extLst>
              <a:ext uri="{FF2B5EF4-FFF2-40B4-BE49-F238E27FC236}">
                <a16:creationId xmlns:a16="http://schemas.microsoft.com/office/drawing/2014/main" id="{D74B0333-0367-4247-B9CF-85808CC7E209}"/>
              </a:ext>
            </a:extLst>
          </p:cNvPr>
          <p:cNvCxnSpPr/>
          <p:nvPr/>
        </p:nvCxnSpPr>
        <p:spPr>
          <a:xfrm>
            <a:off x="423512" y="4774131"/>
            <a:ext cx="6708808"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2048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6257B8B2-C2F2-4F90-9963-219D3EF2D16E}"/>
              </a:ext>
            </a:extLst>
          </p:cNvPr>
          <p:cNvSpPr txBox="1"/>
          <p:nvPr/>
        </p:nvSpPr>
        <p:spPr>
          <a:xfrm>
            <a:off x="5878628" y="921647"/>
            <a:ext cx="5982904" cy="4893647"/>
          </a:xfrm>
          <a:prstGeom prst="rect">
            <a:avLst/>
          </a:prstGeom>
          <a:noFill/>
        </p:spPr>
        <p:txBody>
          <a:bodyPr wrap="square">
            <a:spAutoFit/>
          </a:bodyPr>
          <a:lstStyle/>
          <a:p>
            <a:r>
              <a:rPr lang="zh-CN" altLang="en-US" sz="2400" dirty="0">
                <a:latin typeface="宋体" panose="02010600030101010101" pitchFamily="2" charset="-122"/>
                <a:ea typeface="宋体" panose="02010600030101010101" pitchFamily="2" charset="-122"/>
              </a:rPr>
              <a:t>冰流是海平面变化的重要调节因素。然而，由于对相关过程理解的不完全，标准的粘性流动模拟在预测冰流演化方面的能力有限。在格林兰冰盖中，钻孔光纤观测揭示了一种脆性变形模式，</a:t>
            </a:r>
            <a:r>
              <a:rPr lang="zh-CN" altLang="en-US" sz="2400" dirty="0">
                <a:solidFill>
                  <a:srgbClr val="7030A0"/>
                </a:solidFill>
                <a:latin typeface="宋体" panose="02010600030101010101" pitchFamily="2" charset="-122"/>
                <a:ea typeface="宋体" panose="02010600030101010101" pitchFamily="2" charset="-122"/>
              </a:rPr>
              <a:t>这与现代冰盖模型的分辨率尺度上粘性流动不兼容</a:t>
            </a:r>
            <a:r>
              <a:rPr lang="zh-CN" altLang="en-US" sz="2400" dirty="0">
                <a:latin typeface="宋体" panose="02010600030101010101" pitchFamily="2" charset="-122"/>
                <a:ea typeface="宋体" panose="02010600030101010101" pitchFamily="2" charset="-122"/>
              </a:rPr>
              <a:t>：在冰体内部发生的冰震级联，这种现象在地表无法观测到。</a:t>
            </a:r>
            <a:r>
              <a:rPr lang="zh-CN" altLang="en-US" sz="2400" dirty="0">
                <a:solidFill>
                  <a:srgbClr val="7030A0"/>
                </a:solidFill>
                <a:latin typeface="宋体" panose="02010600030101010101" pitchFamily="2" charset="-122"/>
                <a:ea typeface="宋体" panose="02010600030101010101" pitchFamily="2" charset="-122"/>
              </a:rPr>
              <a:t>它们在与火山相关的杂质附近起源，这些杂质促进了晶界开裂，表现为一种宏观的晶体尺度的</a:t>
            </a:r>
            <a:r>
              <a:rPr lang="zh-CN" altLang="en-US" sz="2400" dirty="0">
                <a:solidFill>
                  <a:srgbClr val="FF0000"/>
                </a:solidFill>
                <a:latin typeface="宋体" panose="02010600030101010101" pitchFamily="2" charset="-122"/>
                <a:ea typeface="宋体" panose="02010600030101010101" pitchFamily="2" charset="-122"/>
              </a:rPr>
              <a:t>野性塑性</a:t>
            </a:r>
            <a:r>
              <a:rPr lang="zh-CN" altLang="en-US" sz="2400" dirty="0">
                <a:latin typeface="宋体" panose="02010600030101010101" pitchFamily="2" charset="-122"/>
                <a:ea typeface="宋体" panose="02010600030101010101" pitchFamily="2" charset="-122"/>
              </a:rPr>
              <a:t>。保守估计表明，地震级联可能会产生与地质测量相当的应变率，从而为当前冰盖模型和观测之间提供了一个可能的缺失环节。</a:t>
            </a:r>
          </a:p>
        </p:txBody>
      </p:sp>
      <p:sp>
        <p:nvSpPr>
          <p:cNvPr id="4" name="文本框 3">
            <a:extLst>
              <a:ext uri="{FF2B5EF4-FFF2-40B4-BE49-F238E27FC236}">
                <a16:creationId xmlns:a16="http://schemas.microsoft.com/office/drawing/2014/main" id="{DEC62EF0-38D8-48DB-B984-44AA06D53C61}"/>
              </a:ext>
            </a:extLst>
          </p:cNvPr>
          <p:cNvSpPr txBox="1"/>
          <p:nvPr/>
        </p:nvSpPr>
        <p:spPr>
          <a:xfrm>
            <a:off x="4302494" y="0"/>
            <a:ext cx="4158113" cy="461665"/>
          </a:xfrm>
          <a:prstGeom prst="rect">
            <a:avLst/>
          </a:prstGeom>
          <a:noFill/>
        </p:spPr>
        <p:txBody>
          <a:bodyPr wrap="square" rtlCol="0">
            <a:spAutoFit/>
          </a:bodyPr>
          <a:lstStyle/>
          <a:p>
            <a:r>
              <a:rPr lang="zh-CN" altLang="en-US" sz="2400" dirty="0">
                <a:solidFill>
                  <a:srgbClr val="FF0000"/>
                </a:solidFill>
                <a:latin typeface="宋体" panose="02010600030101010101" pitchFamily="2" charset="-122"/>
                <a:ea typeface="宋体" panose="02010600030101010101" pitchFamily="2" charset="-122"/>
              </a:rPr>
              <a:t>单独复制摘要部分翻译</a:t>
            </a:r>
          </a:p>
        </p:txBody>
      </p:sp>
      <p:sp>
        <p:nvSpPr>
          <p:cNvPr id="5" name="文本框 4">
            <a:extLst>
              <a:ext uri="{FF2B5EF4-FFF2-40B4-BE49-F238E27FC236}">
                <a16:creationId xmlns:a16="http://schemas.microsoft.com/office/drawing/2014/main" id="{7CD121C4-36CE-4B90-AC14-740DBB7999FC}"/>
              </a:ext>
            </a:extLst>
          </p:cNvPr>
          <p:cNvSpPr txBox="1"/>
          <p:nvPr/>
        </p:nvSpPr>
        <p:spPr>
          <a:xfrm>
            <a:off x="8065971" y="336872"/>
            <a:ext cx="1424538" cy="584775"/>
          </a:xfrm>
          <a:prstGeom prst="rect">
            <a:avLst/>
          </a:prstGeom>
          <a:noFill/>
        </p:spPr>
        <p:txBody>
          <a:bodyPr wrap="square" rtlCol="0">
            <a:spAutoFit/>
          </a:bodyPr>
          <a:lstStyle/>
          <a:p>
            <a:r>
              <a:rPr lang="en-US" altLang="zh-CN" sz="3200" dirty="0">
                <a:latin typeface="宋体" panose="02010600030101010101" pitchFamily="2" charset="-122"/>
                <a:ea typeface="宋体" panose="02010600030101010101" pitchFamily="2" charset="-122"/>
              </a:rPr>
              <a:t>GPT</a:t>
            </a:r>
            <a:endParaRPr lang="zh-CN" altLang="en-US" sz="3200" dirty="0">
              <a:latin typeface="宋体" panose="02010600030101010101" pitchFamily="2" charset="-122"/>
              <a:ea typeface="宋体" panose="02010600030101010101" pitchFamily="2" charset="-122"/>
            </a:endParaRPr>
          </a:p>
        </p:txBody>
      </p:sp>
      <p:sp>
        <p:nvSpPr>
          <p:cNvPr id="6" name="文本框 5">
            <a:extLst>
              <a:ext uri="{FF2B5EF4-FFF2-40B4-BE49-F238E27FC236}">
                <a16:creationId xmlns:a16="http://schemas.microsoft.com/office/drawing/2014/main" id="{D819D037-01E4-4131-BB0E-D73F6BB9F835}"/>
              </a:ext>
            </a:extLst>
          </p:cNvPr>
          <p:cNvSpPr txBox="1"/>
          <p:nvPr/>
        </p:nvSpPr>
        <p:spPr>
          <a:xfrm>
            <a:off x="103873" y="925102"/>
            <a:ext cx="5421028" cy="5632311"/>
          </a:xfrm>
          <a:prstGeom prst="rect">
            <a:avLst/>
          </a:prstGeom>
          <a:noFill/>
        </p:spPr>
        <p:txBody>
          <a:bodyPr wrap="square">
            <a:spAutoFit/>
          </a:bodyPr>
          <a:lstStyle/>
          <a:p>
            <a:r>
              <a:rPr lang="zh-CN" altLang="en-US" sz="2400" b="0" i="0" dirty="0">
                <a:effectLst/>
                <a:latin typeface="宋体" panose="02010600030101010101" pitchFamily="2" charset="-122"/>
                <a:ea typeface="宋体" panose="02010600030101010101" pitchFamily="2" charset="-122"/>
              </a:rPr>
              <a:t>冰流是海平面上升的主要调控因素。然而，由于对相关过程的理解不足，基于粘性流动的标准冰盖演化模拟在预测能力上存在局限性。在格陵兰冰盖的钻孔光纤观测中，发现了</a:t>
            </a:r>
            <a:r>
              <a:rPr lang="zh-CN" altLang="en-US" sz="2400" b="0" i="0" dirty="0">
                <a:solidFill>
                  <a:srgbClr val="7030A0"/>
                </a:solidFill>
                <a:effectLst/>
                <a:latin typeface="宋体" panose="02010600030101010101" pitchFamily="2" charset="-122"/>
                <a:ea typeface="宋体" panose="02010600030101010101" pitchFamily="2" charset="-122"/>
              </a:rPr>
              <a:t>一种与现有冰盖模型分辨率（千米级）下粘性流动不相容的脆性变形模式</a:t>
            </a:r>
            <a:r>
              <a:rPr lang="en-US" altLang="zh-CN" sz="2400" b="0" i="0" dirty="0">
                <a:solidFill>
                  <a:srgbClr val="7030A0"/>
                </a:solidFill>
                <a:effectLst/>
                <a:latin typeface="宋体" panose="02010600030101010101" pitchFamily="2" charset="-122"/>
                <a:ea typeface="宋体" panose="02010600030101010101" pitchFamily="2" charset="-122"/>
              </a:rPr>
              <a:t>——</a:t>
            </a:r>
            <a:r>
              <a:rPr lang="zh-CN" altLang="en-US" sz="2400" b="0" i="0" dirty="0">
                <a:solidFill>
                  <a:srgbClr val="7030A0"/>
                </a:solidFill>
                <a:effectLst/>
                <a:latin typeface="宋体" panose="02010600030101010101" pitchFamily="2" charset="-122"/>
                <a:ea typeface="宋体" panose="02010600030101010101" pitchFamily="2" charset="-122"/>
              </a:rPr>
              <a:t>冰内地震级联现象</a:t>
            </a:r>
            <a:r>
              <a:rPr lang="zh-CN" altLang="en-US" sz="2400" b="0" i="0" dirty="0">
                <a:effectLst/>
                <a:latin typeface="宋体" panose="02010600030101010101" pitchFamily="2" charset="-122"/>
                <a:ea typeface="宋体" panose="02010600030101010101" pitchFamily="2" charset="-122"/>
              </a:rPr>
              <a:t>，这种现象在地表无法观测到。</a:t>
            </a:r>
            <a:r>
              <a:rPr lang="zh-CN" altLang="en-US" sz="2400" b="0" i="0" dirty="0">
                <a:solidFill>
                  <a:srgbClr val="7030A0"/>
                </a:solidFill>
                <a:effectLst/>
                <a:latin typeface="宋体" panose="02010600030101010101" pitchFamily="2" charset="-122"/>
                <a:ea typeface="宋体" panose="02010600030101010101" pitchFamily="2" charset="-122"/>
              </a:rPr>
              <a:t>这些地震级联起源于火山活动相关杂质（促进晶界裂纹成核）附近，表现为宏观尺度上的晶体级</a:t>
            </a:r>
            <a:r>
              <a:rPr lang="zh-CN" altLang="en-US" sz="2400" b="0" i="0" dirty="0">
                <a:solidFill>
                  <a:srgbClr val="FF0000"/>
                </a:solidFill>
                <a:effectLst/>
                <a:latin typeface="宋体" panose="02010600030101010101" pitchFamily="2" charset="-122"/>
                <a:ea typeface="宋体" panose="02010600030101010101" pitchFamily="2" charset="-122"/>
              </a:rPr>
              <a:t>野塑性变形</a:t>
            </a:r>
            <a:r>
              <a:rPr lang="zh-CN" altLang="en-US" sz="2400" b="0" i="0" dirty="0">
                <a:effectLst/>
                <a:latin typeface="宋体" panose="02010600030101010101" pitchFamily="2" charset="-122"/>
                <a:ea typeface="宋体" panose="02010600030101010101" pitchFamily="2" charset="-122"/>
              </a:rPr>
              <a:t>。保守估计表明，地震级联产生的应变率幅度很可能与地质测量结果相当，从而为当前冰盖模型与观测数据之间的不一致提供了一种合理的解释。</a:t>
            </a:r>
            <a:endParaRPr lang="zh-CN" altLang="en-US" sz="2400" dirty="0">
              <a:latin typeface="宋体" panose="02010600030101010101" pitchFamily="2" charset="-122"/>
              <a:ea typeface="宋体" panose="02010600030101010101" pitchFamily="2" charset="-122"/>
            </a:endParaRPr>
          </a:p>
        </p:txBody>
      </p:sp>
      <p:sp>
        <p:nvSpPr>
          <p:cNvPr id="7" name="文本框 6">
            <a:extLst>
              <a:ext uri="{FF2B5EF4-FFF2-40B4-BE49-F238E27FC236}">
                <a16:creationId xmlns:a16="http://schemas.microsoft.com/office/drawing/2014/main" id="{B9848664-5143-4E83-95F8-777AD3BC2E4B}"/>
              </a:ext>
            </a:extLst>
          </p:cNvPr>
          <p:cNvSpPr txBox="1"/>
          <p:nvPr/>
        </p:nvSpPr>
        <p:spPr>
          <a:xfrm>
            <a:off x="1666775" y="336872"/>
            <a:ext cx="2069432" cy="523220"/>
          </a:xfrm>
          <a:prstGeom prst="rect">
            <a:avLst/>
          </a:prstGeom>
          <a:noFill/>
        </p:spPr>
        <p:txBody>
          <a:bodyPr wrap="square" rtlCol="0">
            <a:spAutoFit/>
          </a:bodyPr>
          <a:lstStyle/>
          <a:p>
            <a:r>
              <a:rPr lang="en-US" altLang="zh-CN" sz="2800" dirty="0" err="1">
                <a:latin typeface="宋体" panose="02010600030101010101" pitchFamily="2" charset="-122"/>
                <a:ea typeface="宋体" panose="02010600030101010101" pitchFamily="2" charset="-122"/>
              </a:rPr>
              <a:t>deepseek</a:t>
            </a:r>
            <a:endParaRPr lang="zh-CN" altLang="en-US" sz="2800"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2527934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DEC62EF0-38D8-48DB-B984-44AA06D53C61}"/>
              </a:ext>
            </a:extLst>
          </p:cNvPr>
          <p:cNvSpPr txBox="1"/>
          <p:nvPr/>
        </p:nvSpPr>
        <p:spPr>
          <a:xfrm>
            <a:off x="4302494" y="0"/>
            <a:ext cx="4158113" cy="461665"/>
          </a:xfrm>
          <a:prstGeom prst="rect">
            <a:avLst/>
          </a:prstGeom>
          <a:noFill/>
        </p:spPr>
        <p:txBody>
          <a:bodyPr wrap="square" rtlCol="0">
            <a:spAutoFit/>
          </a:bodyPr>
          <a:lstStyle/>
          <a:p>
            <a:r>
              <a:rPr lang="zh-CN" altLang="en-US" sz="2400" dirty="0">
                <a:solidFill>
                  <a:srgbClr val="FF0000"/>
                </a:solidFill>
                <a:latin typeface="宋体" panose="02010600030101010101" pitchFamily="2" charset="-122"/>
                <a:ea typeface="宋体" panose="02010600030101010101" pitchFamily="2" charset="-122"/>
              </a:rPr>
              <a:t>单独复制摘要部分翻译</a:t>
            </a:r>
          </a:p>
        </p:txBody>
      </p:sp>
      <p:sp>
        <p:nvSpPr>
          <p:cNvPr id="8" name="文本框 7">
            <a:extLst>
              <a:ext uri="{FF2B5EF4-FFF2-40B4-BE49-F238E27FC236}">
                <a16:creationId xmlns:a16="http://schemas.microsoft.com/office/drawing/2014/main" id="{C53459B0-A7E9-4480-8555-5346955C991B}"/>
              </a:ext>
            </a:extLst>
          </p:cNvPr>
          <p:cNvSpPr txBox="1"/>
          <p:nvPr/>
        </p:nvSpPr>
        <p:spPr>
          <a:xfrm>
            <a:off x="2504746" y="1803615"/>
            <a:ext cx="7182507" cy="2862322"/>
          </a:xfrm>
          <a:prstGeom prst="rect">
            <a:avLst/>
          </a:prstGeom>
          <a:noFill/>
        </p:spPr>
        <p:txBody>
          <a:bodyPr wrap="square">
            <a:spAutoFit/>
          </a:bodyPr>
          <a:lstStyle/>
          <a:p>
            <a:r>
              <a:rPr lang="zh-CN" altLang="en-US" sz="2000" dirty="0">
                <a:latin typeface="宋体" panose="02010600030101010101" pitchFamily="2" charset="-122"/>
                <a:ea typeface="宋体" panose="02010600030101010101" pitchFamily="2" charset="-122"/>
              </a:rPr>
              <a:t>冰流是海平面变化的主要调节因素。然而，由于对相关过程的了解不全面，对其演变的标准粘性流模拟预测能力有限。在格陵兰冰盖上，钻孔光纤观测揭示了</a:t>
            </a:r>
            <a:r>
              <a:rPr lang="zh-CN" altLang="en-US" sz="2000" dirty="0">
                <a:solidFill>
                  <a:srgbClr val="7030A0"/>
                </a:solidFill>
                <a:latin typeface="宋体" panose="02010600030101010101" pitchFamily="2" charset="-122"/>
                <a:ea typeface="宋体" panose="02010600030101010101" pitchFamily="2" charset="-122"/>
              </a:rPr>
              <a:t>一种脆性变形模式，这种模式在与现代冰盖模型分辨率相似的长度尺度上与粘性流不相容</a:t>
            </a:r>
            <a:r>
              <a:rPr lang="zh-CN" altLang="en-US" sz="2000" dirty="0">
                <a:latin typeface="宋体" panose="02010600030101010101" pitchFamily="2" charset="-122"/>
                <a:ea typeface="宋体" panose="02010600030101010101" pitchFamily="2" charset="-122"/>
              </a:rPr>
              <a:t>：冰盖地震级联在地表无法观测到。</a:t>
            </a:r>
            <a:r>
              <a:rPr lang="zh-CN" altLang="en-US" sz="2000" dirty="0">
                <a:solidFill>
                  <a:srgbClr val="7030A0"/>
                </a:solidFill>
                <a:latin typeface="宋体" panose="02010600030101010101" pitchFamily="2" charset="-122"/>
                <a:ea typeface="宋体" panose="02010600030101010101" pitchFamily="2" charset="-122"/>
              </a:rPr>
              <a:t>地震级联在火山活动相关的杂质附近形成，这些杂质会促进晶界开裂，它们是</a:t>
            </a:r>
            <a:r>
              <a:rPr lang="zh-CN" altLang="en-US" sz="2000" dirty="0">
                <a:solidFill>
                  <a:srgbClr val="FF0000"/>
                </a:solidFill>
                <a:latin typeface="宋体" panose="02010600030101010101" pitchFamily="2" charset="-122"/>
                <a:ea typeface="宋体" panose="02010600030101010101" pitchFamily="2" charset="-122"/>
              </a:rPr>
              <a:t>晶体尺度野塑性</a:t>
            </a:r>
            <a:r>
              <a:rPr lang="zh-CN" altLang="en-US" sz="2000" dirty="0">
                <a:solidFill>
                  <a:srgbClr val="7030A0"/>
                </a:solidFill>
                <a:latin typeface="宋体" panose="02010600030101010101" pitchFamily="2" charset="-122"/>
                <a:ea typeface="宋体" panose="02010600030101010101" pitchFamily="2" charset="-122"/>
              </a:rPr>
              <a:t>的一种宏观形式。</a:t>
            </a:r>
            <a:r>
              <a:rPr lang="zh-CN" altLang="en-US" sz="2000" dirty="0">
                <a:latin typeface="宋体" panose="02010600030101010101" pitchFamily="2" charset="-122"/>
                <a:ea typeface="宋体" panose="02010600030101010101" pitchFamily="2" charset="-122"/>
              </a:rPr>
              <a:t>保守估计表明，地震级联很可能产生与地质测量振幅相当的应变率，从而为目前的冰原模型和观测结果之间提供了一个可信的缺失环节。</a:t>
            </a:r>
          </a:p>
        </p:txBody>
      </p:sp>
      <p:sp>
        <p:nvSpPr>
          <p:cNvPr id="9" name="文本框 8">
            <a:extLst>
              <a:ext uri="{FF2B5EF4-FFF2-40B4-BE49-F238E27FC236}">
                <a16:creationId xmlns:a16="http://schemas.microsoft.com/office/drawing/2014/main" id="{F8ABCEF9-FB09-4D25-93C1-EFAB97C4E66E}"/>
              </a:ext>
            </a:extLst>
          </p:cNvPr>
          <p:cNvSpPr txBox="1"/>
          <p:nvPr/>
        </p:nvSpPr>
        <p:spPr>
          <a:xfrm>
            <a:off x="4302494" y="1087277"/>
            <a:ext cx="3284966" cy="523220"/>
          </a:xfrm>
          <a:prstGeom prst="rect">
            <a:avLst/>
          </a:prstGeom>
          <a:noFill/>
        </p:spPr>
        <p:txBody>
          <a:bodyPr wrap="square" rtlCol="0">
            <a:spAutoFit/>
          </a:bodyPr>
          <a:lstStyle/>
          <a:p>
            <a:pPr algn="ctr"/>
            <a:r>
              <a:rPr lang="en-US" altLang="zh-CN" sz="2800" dirty="0" err="1">
                <a:latin typeface="宋体" panose="02010600030101010101" pitchFamily="2" charset="-122"/>
                <a:ea typeface="宋体" panose="02010600030101010101" pitchFamily="2" charset="-122"/>
              </a:rPr>
              <a:t>Deepl</a:t>
            </a:r>
            <a:r>
              <a:rPr lang="zh-CN" altLang="en-US" sz="2800" dirty="0">
                <a:latin typeface="宋体" panose="02010600030101010101" pitchFamily="2" charset="-122"/>
                <a:ea typeface="宋体" panose="02010600030101010101" pitchFamily="2" charset="-122"/>
              </a:rPr>
              <a:t>翻译</a:t>
            </a:r>
          </a:p>
        </p:txBody>
      </p:sp>
    </p:spTree>
    <p:extLst>
      <p:ext uri="{BB962C8B-B14F-4D97-AF65-F5344CB8AC3E}">
        <p14:creationId xmlns:p14="http://schemas.microsoft.com/office/powerpoint/2010/main" val="1286541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6257B8B2-C2F2-4F90-9963-219D3EF2D16E}"/>
              </a:ext>
            </a:extLst>
          </p:cNvPr>
          <p:cNvSpPr txBox="1"/>
          <p:nvPr/>
        </p:nvSpPr>
        <p:spPr>
          <a:xfrm>
            <a:off x="4104828" y="921647"/>
            <a:ext cx="3341001" cy="2246769"/>
          </a:xfrm>
          <a:prstGeom prst="rect">
            <a:avLst/>
          </a:prstGeom>
          <a:noFill/>
        </p:spPr>
        <p:txBody>
          <a:bodyPr wrap="square">
            <a:spAutoFit/>
          </a:bodyPr>
          <a:lstStyle/>
          <a:p>
            <a:r>
              <a:rPr lang="zh-CN" altLang="en-US" sz="2000" dirty="0">
                <a:solidFill>
                  <a:srgbClr val="7030A0"/>
                </a:solidFill>
                <a:latin typeface="宋体" panose="02010600030101010101" pitchFamily="2" charset="-122"/>
                <a:ea typeface="宋体" panose="02010600030101010101" pitchFamily="2" charset="-122"/>
              </a:rPr>
              <a:t>这与现代冰盖模型的分辨率尺度上粘性流动不兼容</a:t>
            </a:r>
            <a:endParaRPr lang="en-US" altLang="zh-CN" sz="2000" dirty="0">
              <a:solidFill>
                <a:srgbClr val="7030A0"/>
              </a:solidFill>
              <a:latin typeface="宋体" panose="02010600030101010101" pitchFamily="2" charset="-122"/>
              <a:ea typeface="宋体" panose="02010600030101010101" pitchFamily="2" charset="-122"/>
            </a:endParaRPr>
          </a:p>
          <a:p>
            <a:endParaRPr lang="en-US" altLang="zh-CN" sz="2000" dirty="0">
              <a:solidFill>
                <a:srgbClr val="FF0000"/>
              </a:solidFill>
              <a:latin typeface="宋体" panose="02010600030101010101" pitchFamily="2" charset="-122"/>
              <a:ea typeface="宋体" panose="02010600030101010101" pitchFamily="2" charset="-122"/>
            </a:endParaRPr>
          </a:p>
          <a:p>
            <a:r>
              <a:rPr lang="zh-CN" altLang="en-US" sz="2000" dirty="0">
                <a:solidFill>
                  <a:srgbClr val="7030A0"/>
                </a:solidFill>
                <a:latin typeface="宋体" panose="02010600030101010101" pitchFamily="2" charset="-122"/>
                <a:ea typeface="宋体" panose="02010600030101010101" pitchFamily="2" charset="-122"/>
              </a:rPr>
              <a:t>它们在与火山相关的杂质附近起源，这些杂质促进了晶界开裂，表现为一种宏观的晶体尺度的</a:t>
            </a:r>
            <a:r>
              <a:rPr lang="zh-CN" altLang="en-US" sz="2000" dirty="0">
                <a:solidFill>
                  <a:srgbClr val="FF0000"/>
                </a:solidFill>
                <a:latin typeface="宋体" panose="02010600030101010101" pitchFamily="2" charset="-122"/>
                <a:ea typeface="宋体" panose="02010600030101010101" pitchFamily="2" charset="-122"/>
              </a:rPr>
              <a:t>野性塑性</a:t>
            </a:r>
            <a:endParaRPr lang="zh-CN" altLang="en-US" sz="2000" dirty="0">
              <a:latin typeface="宋体" panose="02010600030101010101" pitchFamily="2" charset="-122"/>
              <a:ea typeface="宋体" panose="02010600030101010101" pitchFamily="2" charset="-122"/>
            </a:endParaRPr>
          </a:p>
        </p:txBody>
      </p:sp>
      <p:sp>
        <p:nvSpPr>
          <p:cNvPr id="5" name="文本框 4">
            <a:extLst>
              <a:ext uri="{FF2B5EF4-FFF2-40B4-BE49-F238E27FC236}">
                <a16:creationId xmlns:a16="http://schemas.microsoft.com/office/drawing/2014/main" id="{7CD121C4-36CE-4B90-AC14-740DBB7999FC}"/>
              </a:ext>
            </a:extLst>
          </p:cNvPr>
          <p:cNvSpPr txBox="1"/>
          <p:nvPr/>
        </p:nvSpPr>
        <p:spPr>
          <a:xfrm>
            <a:off x="4801802" y="446740"/>
            <a:ext cx="1424538" cy="523220"/>
          </a:xfrm>
          <a:prstGeom prst="rect">
            <a:avLst/>
          </a:prstGeom>
          <a:noFill/>
        </p:spPr>
        <p:txBody>
          <a:bodyPr wrap="square" rtlCol="0">
            <a:spAutoFit/>
          </a:bodyPr>
          <a:lstStyle/>
          <a:p>
            <a:pPr algn="ctr"/>
            <a:r>
              <a:rPr lang="en-US" altLang="zh-CN" sz="2800" dirty="0">
                <a:latin typeface="宋体" panose="02010600030101010101" pitchFamily="2" charset="-122"/>
                <a:ea typeface="宋体" panose="02010600030101010101" pitchFamily="2" charset="-122"/>
              </a:rPr>
              <a:t>GPT</a:t>
            </a:r>
            <a:endParaRPr lang="zh-CN" altLang="en-US" sz="2800" dirty="0">
              <a:latin typeface="宋体" panose="02010600030101010101" pitchFamily="2" charset="-122"/>
              <a:ea typeface="宋体" panose="02010600030101010101" pitchFamily="2" charset="-122"/>
            </a:endParaRPr>
          </a:p>
        </p:txBody>
      </p:sp>
      <p:sp>
        <p:nvSpPr>
          <p:cNvPr id="6" name="文本框 5">
            <a:extLst>
              <a:ext uri="{FF2B5EF4-FFF2-40B4-BE49-F238E27FC236}">
                <a16:creationId xmlns:a16="http://schemas.microsoft.com/office/drawing/2014/main" id="{D819D037-01E4-4131-BB0E-D73F6BB9F835}"/>
              </a:ext>
            </a:extLst>
          </p:cNvPr>
          <p:cNvSpPr txBox="1"/>
          <p:nvPr/>
        </p:nvSpPr>
        <p:spPr>
          <a:xfrm>
            <a:off x="83248" y="921647"/>
            <a:ext cx="3499065" cy="2862322"/>
          </a:xfrm>
          <a:prstGeom prst="rect">
            <a:avLst/>
          </a:prstGeom>
          <a:noFill/>
        </p:spPr>
        <p:txBody>
          <a:bodyPr wrap="square">
            <a:spAutoFit/>
          </a:bodyPr>
          <a:lstStyle/>
          <a:p>
            <a:r>
              <a:rPr lang="zh-CN" altLang="en-US" sz="2000" b="0" i="0" dirty="0">
                <a:solidFill>
                  <a:srgbClr val="7030A0"/>
                </a:solidFill>
                <a:effectLst/>
                <a:latin typeface="宋体" panose="02010600030101010101" pitchFamily="2" charset="-122"/>
                <a:ea typeface="宋体" panose="02010600030101010101" pitchFamily="2" charset="-122"/>
              </a:rPr>
              <a:t>一种与现有冰盖模型分辨率（千米级）下粘性流动不相容的脆性变形模式</a:t>
            </a:r>
            <a:r>
              <a:rPr lang="en-US" altLang="zh-CN" sz="2000" b="0" i="0" dirty="0">
                <a:solidFill>
                  <a:srgbClr val="7030A0"/>
                </a:solidFill>
                <a:effectLst/>
                <a:latin typeface="宋体" panose="02010600030101010101" pitchFamily="2" charset="-122"/>
                <a:ea typeface="宋体" panose="02010600030101010101" pitchFamily="2" charset="-122"/>
              </a:rPr>
              <a:t>——</a:t>
            </a:r>
            <a:r>
              <a:rPr lang="zh-CN" altLang="en-US" sz="2000" b="0" i="0" dirty="0">
                <a:solidFill>
                  <a:srgbClr val="7030A0"/>
                </a:solidFill>
                <a:effectLst/>
                <a:latin typeface="宋体" panose="02010600030101010101" pitchFamily="2" charset="-122"/>
                <a:ea typeface="宋体" panose="02010600030101010101" pitchFamily="2" charset="-122"/>
              </a:rPr>
              <a:t>冰内地震级联现象</a:t>
            </a:r>
            <a:endParaRPr lang="en-US" altLang="zh-CN" sz="2000" b="0" i="0" dirty="0">
              <a:solidFill>
                <a:srgbClr val="7030A0"/>
              </a:solidFill>
              <a:effectLst/>
              <a:latin typeface="宋体" panose="02010600030101010101" pitchFamily="2" charset="-122"/>
              <a:ea typeface="宋体" panose="02010600030101010101" pitchFamily="2" charset="-122"/>
            </a:endParaRPr>
          </a:p>
          <a:p>
            <a:endParaRPr lang="en-US" altLang="zh-CN" sz="2000" b="0" i="0" dirty="0">
              <a:solidFill>
                <a:srgbClr val="7030A0"/>
              </a:solidFill>
              <a:effectLst/>
              <a:latin typeface="宋体" panose="02010600030101010101" pitchFamily="2" charset="-122"/>
              <a:ea typeface="宋体" panose="02010600030101010101" pitchFamily="2" charset="-122"/>
            </a:endParaRPr>
          </a:p>
          <a:p>
            <a:r>
              <a:rPr lang="zh-CN" altLang="en-US" sz="2000" b="0" i="0" dirty="0">
                <a:solidFill>
                  <a:srgbClr val="7030A0"/>
                </a:solidFill>
                <a:effectLst/>
                <a:latin typeface="宋体" panose="02010600030101010101" pitchFamily="2" charset="-122"/>
                <a:ea typeface="宋体" panose="02010600030101010101" pitchFamily="2" charset="-122"/>
              </a:rPr>
              <a:t>这些地震级联起源于火山活动相关杂质（促进晶界裂纹成核）附近，表现为宏观尺度上的晶体级</a:t>
            </a:r>
            <a:r>
              <a:rPr lang="zh-CN" altLang="en-US" sz="2000" b="0" i="0" dirty="0">
                <a:solidFill>
                  <a:srgbClr val="FF0000"/>
                </a:solidFill>
                <a:effectLst/>
                <a:latin typeface="宋体" panose="02010600030101010101" pitchFamily="2" charset="-122"/>
                <a:ea typeface="宋体" panose="02010600030101010101" pitchFamily="2" charset="-122"/>
              </a:rPr>
              <a:t>野塑性变形</a:t>
            </a:r>
            <a:endParaRPr lang="zh-CN" altLang="en-US" sz="2000" dirty="0">
              <a:solidFill>
                <a:srgbClr val="FF0000"/>
              </a:solidFill>
              <a:latin typeface="宋体" panose="02010600030101010101" pitchFamily="2" charset="-122"/>
              <a:ea typeface="宋体" panose="02010600030101010101" pitchFamily="2" charset="-122"/>
            </a:endParaRPr>
          </a:p>
        </p:txBody>
      </p:sp>
      <p:sp>
        <p:nvSpPr>
          <p:cNvPr id="7" name="文本框 6">
            <a:extLst>
              <a:ext uri="{FF2B5EF4-FFF2-40B4-BE49-F238E27FC236}">
                <a16:creationId xmlns:a16="http://schemas.microsoft.com/office/drawing/2014/main" id="{B9848664-5143-4E83-95F8-777AD3BC2E4B}"/>
              </a:ext>
            </a:extLst>
          </p:cNvPr>
          <p:cNvSpPr txBox="1"/>
          <p:nvPr/>
        </p:nvSpPr>
        <p:spPr>
          <a:xfrm>
            <a:off x="837564" y="432469"/>
            <a:ext cx="2069432" cy="523220"/>
          </a:xfrm>
          <a:prstGeom prst="rect">
            <a:avLst/>
          </a:prstGeom>
          <a:noFill/>
        </p:spPr>
        <p:txBody>
          <a:bodyPr wrap="square" rtlCol="0">
            <a:spAutoFit/>
          </a:bodyPr>
          <a:lstStyle/>
          <a:p>
            <a:pPr algn="ctr"/>
            <a:r>
              <a:rPr lang="en-US" altLang="zh-CN" sz="2800" dirty="0" err="1">
                <a:latin typeface="宋体" panose="02010600030101010101" pitchFamily="2" charset="-122"/>
                <a:ea typeface="宋体" panose="02010600030101010101" pitchFamily="2" charset="-122"/>
              </a:rPr>
              <a:t>deepseek</a:t>
            </a:r>
            <a:endParaRPr lang="zh-CN" altLang="en-US" sz="2800" dirty="0">
              <a:latin typeface="宋体" panose="02010600030101010101" pitchFamily="2" charset="-122"/>
              <a:ea typeface="宋体" panose="02010600030101010101" pitchFamily="2" charset="-122"/>
            </a:endParaRPr>
          </a:p>
        </p:txBody>
      </p:sp>
      <p:sp>
        <p:nvSpPr>
          <p:cNvPr id="2" name="文本框 1">
            <a:extLst>
              <a:ext uri="{FF2B5EF4-FFF2-40B4-BE49-F238E27FC236}">
                <a16:creationId xmlns:a16="http://schemas.microsoft.com/office/drawing/2014/main" id="{BE209D37-A7A9-4848-B8F0-497D8BC972BA}"/>
              </a:ext>
            </a:extLst>
          </p:cNvPr>
          <p:cNvSpPr txBox="1"/>
          <p:nvPr/>
        </p:nvSpPr>
        <p:spPr>
          <a:xfrm>
            <a:off x="8630940" y="600628"/>
            <a:ext cx="1883801" cy="369332"/>
          </a:xfrm>
          <a:prstGeom prst="rect">
            <a:avLst/>
          </a:prstGeom>
          <a:noFill/>
        </p:spPr>
        <p:txBody>
          <a:bodyPr wrap="square" rtlCol="0">
            <a:spAutoFit/>
          </a:bodyPr>
          <a:lstStyle/>
          <a:p>
            <a:pPr algn="ctr"/>
            <a:r>
              <a:rPr lang="en-US" altLang="zh-CN" dirty="0" err="1">
                <a:latin typeface="宋体" panose="02010600030101010101" pitchFamily="2" charset="-122"/>
                <a:ea typeface="宋体" panose="02010600030101010101" pitchFamily="2" charset="-122"/>
              </a:rPr>
              <a:t>deepl</a:t>
            </a:r>
            <a:endParaRPr lang="zh-CN" altLang="en-US" dirty="0">
              <a:latin typeface="宋体" panose="02010600030101010101" pitchFamily="2" charset="-122"/>
              <a:ea typeface="宋体" panose="02010600030101010101" pitchFamily="2" charset="-122"/>
            </a:endParaRPr>
          </a:p>
        </p:txBody>
      </p:sp>
      <p:sp>
        <p:nvSpPr>
          <p:cNvPr id="10" name="文本框 9">
            <a:extLst>
              <a:ext uri="{FF2B5EF4-FFF2-40B4-BE49-F238E27FC236}">
                <a16:creationId xmlns:a16="http://schemas.microsoft.com/office/drawing/2014/main" id="{0CD60CC9-2B01-4C36-92BB-8A00D6F2BD1F}"/>
              </a:ext>
            </a:extLst>
          </p:cNvPr>
          <p:cNvSpPr txBox="1"/>
          <p:nvPr/>
        </p:nvSpPr>
        <p:spPr>
          <a:xfrm>
            <a:off x="7817429" y="921647"/>
            <a:ext cx="3416109" cy="2308324"/>
          </a:xfrm>
          <a:prstGeom prst="rect">
            <a:avLst/>
          </a:prstGeom>
          <a:noFill/>
        </p:spPr>
        <p:txBody>
          <a:bodyPr wrap="square">
            <a:spAutoFit/>
          </a:bodyPr>
          <a:lstStyle/>
          <a:p>
            <a:r>
              <a:rPr lang="zh-CN" altLang="en-US" dirty="0">
                <a:solidFill>
                  <a:srgbClr val="7030A0"/>
                </a:solidFill>
                <a:latin typeface="宋体" panose="02010600030101010101" pitchFamily="2" charset="-122"/>
                <a:ea typeface="宋体" panose="02010600030101010101" pitchFamily="2" charset="-122"/>
              </a:rPr>
              <a:t>一种脆性变形模式，这种模式在与现代冰盖模型分辨率相似的长度尺度上与粘性流不相容</a:t>
            </a:r>
            <a:endParaRPr lang="en-US" altLang="zh-CN" dirty="0">
              <a:solidFill>
                <a:srgbClr val="7030A0"/>
              </a:solidFill>
              <a:latin typeface="宋体" panose="02010600030101010101" pitchFamily="2" charset="-122"/>
              <a:ea typeface="宋体" panose="02010600030101010101" pitchFamily="2" charset="-122"/>
            </a:endParaRPr>
          </a:p>
          <a:p>
            <a:endParaRPr lang="en-US" altLang="zh-CN" dirty="0">
              <a:solidFill>
                <a:srgbClr val="7030A0"/>
              </a:solidFill>
              <a:latin typeface="宋体" panose="02010600030101010101" pitchFamily="2" charset="-122"/>
              <a:ea typeface="宋体" panose="02010600030101010101" pitchFamily="2" charset="-122"/>
            </a:endParaRPr>
          </a:p>
          <a:p>
            <a:r>
              <a:rPr lang="zh-CN" altLang="en-US" dirty="0">
                <a:solidFill>
                  <a:srgbClr val="7030A0"/>
                </a:solidFill>
                <a:latin typeface="宋体" panose="02010600030101010101" pitchFamily="2" charset="-122"/>
                <a:ea typeface="宋体" panose="02010600030101010101" pitchFamily="2" charset="-122"/>
              </a:rPr>
              <a:t>地震级联在火山活动相关的杂质附近形成，这些杂质会促进晶界开裂，它们是</a:t>
            </a:r>
            <a:r>
              <a:rPr lang="zh-CN" altLang="en-US" dirty="0">
                <a:solidFill>
                  <a:srgbClr val="FF0000"/>
                </a:solidFill>
                <a:latin typeface="宋体" panose="02010600030101010101" pitchFamily="2" charset="-122"/>
                <a:ea typeface="宋体" panose="02010600030101010101" pitchFamily="2" charset="-122"/>
              </a:rPr>
              <a:t>晶体尺度野塑性</a:t>
            </a:r>
            <a:r>
              <a:rPr lang="zh-CN" altLang="en-US" dirty="0">
                <a:solidFill>
                  <a:srgbClr val="7030A0"/>
                </a:solidFill>
                <a:latin typeface="宋体" panose="02010600030101010101" pitchFamily="2" charset="-122"/>
                <a:ea typeface="宋体" panose="02010600030101010101" pitchFamily="2" charset="-122"/>
              </a:rPr>
              <a:t>的一种宏观形式</a:t>
            </a:r>
            <a:endParaRPr lang="zh-CN" altLang="en-US" dirty="0">
              <a:latin typeface="宋体" panose="02010600030101010101" pitchFamily="2" charset="-122"/>
              <a:ea typeface="宋体" panose="02010600030101010101" pitchFamily="2" charset="-122"/>
            </a:endParaRPr>
          </a:p>
        </p:txBody>
      </p:sp>
      <p:grpSp>
        <p:nvGrpSpPr>
          <p:cNvPr id="13" name="组合 12">
            <a:extLst>
              <a:ext uri="{FF2B5EF4-FFF2-40B4-BE49-F238E27FC236}">
                <a16:creationId xmlns:a16="http://schemas.microsoft.com/office/drawing/2014/main" id="{33BFE4A4-F506-15D1-9072-3445021F114B}"/>
              </a:ext>
            </a:extLst>
          </p:cNvPr>
          <p:cNvGrpSpPr/>
          <p:nvPr>
            <p:custDataLst>
              <p:tags r:id="rId1"/>
            </p:custDataLst>
          </p:nvPr>
        </p:nvGrpSpPr>
        <p:grpSpPr>
          <a:xfrm>
            <a:off x="837564" y="3453204"/>
            <a:ext cx="10606869" cy="2450853"/>
            <a:chOff x="922905" y="3853619"/>
            <a:chExt cx="10606869" cy="2450853"/>
          </a:xfrm>
        </p:grpSpPr>
        <p:sp>
          <p:nvSpPr>
            <p:cNvPr id="8" name="MG-文本框 7">
              <a:extLst>
                <a:ext uri="{FF2B5EF4-FFF2-40B4-BE49-F238E27FC236}">
                  <a16:creationId xmlns:a16="http://schemas.microsoft.com/office/drawing/2014/main" id="{E0BD7799-B5A9-4F28-9AFA-3B5CAAB6CBD3}"/>
                </a:ext>
              </a:extLst>
            </p:cNvPr>
            <p:cNvSpPr txBox="1"/>
            <p:nvPr>
              <p:custDataLst>
                <p:tags r:id="rId2"/>
              </p:custDataLst>
            </p:nvPr>
          </p:nvSpPr>
          <p:spPr>
            <a:xfrm>
              <a:off x="922905" y="4273147"/>
              <a:ext cx="10606869" cy="2031325"/>
            </a:xfrm>
            <a:prstGeom prst="rect">
              <a:avLst/>
            </a:prstGeom>
            <a:noFill/>
          </p:spPr>
          <p:txBody>
            <a:bodyPr wrap="square">
              <a:spAutoFit/>
            </a:bodyPr>
            <a:lstStyle/>
            <a:p>
              <a:r>
                <a:rPr lang="en-US" altLang="zh-CN" dirty="0">
                  <a:latin typeface="Times New Roman" panose="02020603050405020304" pitchFamily="18" charset="0"/>
                  <a:ea typeface="宋体" panose="02010600030101010101" pitchFamily="2" charset="-122"/>
                  <a:cs typeface="Times New Roman" panose="02020603050405020304" pitchFamily="18" charset="0"/>
                </a:rPr>
                <a:t>On the Greenland ice sheet, borehole fiber optic observations reveal a brittle deformation mode that is incompatible with viscous flow over length scales similar to the resolution of modern ice sheet models:</a:t>
              </a:r>
            </a:p>
            <a:p>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dirty="0">
                  <a:latin typeface="Times New Roman" panose="02020603050405020304" pitchFamily="18" charset="0"/>
                  <a:ea typeface="宋体" panose="02010600030101010101" pitchFamily="2" charset="-122"/>
                  <a:cs typeface="Times New Roman" panose="02020603050405020304" pitchFamily="18" charset="0"/>
                </a:rPr>
                <a:t>Nucleating near volcanism-related impurities that promote grain boundary cracking, they appear as a macroscopic form of </a:t>
              </a:r>
              <a:r>
                <a:rPr lang="en-US" altLang="zh-CN"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crystal-scale wild plasticity</a:t>
              </a:r>
              <a:r>
                <a:rPr lang="en-US" altLang="zh-CN" dirty="0">
                  <a:latin typeface="Times New Roman" panose="02020603050405020304" pitchFamily="18" charset="0"/>
                  <a:ea typeface="宋体" panose="02010600030101010101" pitchFamily="2" charset="-122"/>
                  <a:cs typeface="Times New Roman" panose="02020603050405020304" pitchFamily="18" charset="0"/>
                </a:rPr>
                <a:t>.</a:t>
              </a:r>
            </a:p>
            <a:p>
              <a:endParaRPr lang="en-US" altLang="zh-CN" dirty="0">
                <a:latin typeface="宋体" panose="02010600030101010101" pitchFamily="2" charset="-122"/>
                <a:ea typeface="宋体" panose="02010600030101010101" pitchFamily="2" charset="-122"/>
              </a:endParaRPr>
            </a:p>
            <a:p>
              <a:endParaRPr lang="zh-CN" altLang="en-US" dirty="0">
                <a:latin typeface="宋体" panose="02010600030101010101" pitchFamily="2" charset="-122"/>
                <a:ea typeface="宋体" panose="02010600030101010101" pitchFamily="2" charset="-122"/>
              </a:endParaRPr>
            </a:p>
          </p:txBody>
        </p:sp>
        <p:sp>
          <p:nvSpPr>
            <p:cNvPr id="11" name="MG-文本框 10">
              <a:extLst>
                <a:ext uri="{FF2B5EF4-FFF2-40B4-BE49-F238E27FC236}">
                  <a16:creationId xmlns:a16="http://schemas.microsoft.com/office/drawing/2014/main" id="{9C3094D1-0A74-4645-BE4B-A64BBB53E9D7}"/>
                </a:ext>
              </a:extLst>
            </p:cNvPr>
            <p:cNvSpPr txBox="1"/>
            <p:nvPr>
              <p:custDataLst>
                <p:tags r:id="rId3"/>
              </p:custDataLst>
            </p:nvPr>
          </p:nvSpPr>
          <p:spPr>
            <a:xfrm>
              <a:off x="5053263" y="3853619"/>
              <a:ext cx="1897552" cy="369332"/>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rPr>
                <a:t>原文</a:t>
              </a:r>
            </a:p>
          </p:txBody>
        </p:sp>
      </p:grpSp>
      <p:pic>
        <p:nvPicPr>
          <p:cNvPr id="9" name="图片 8">
            <a:extLst>
              <a:ext uri="{FF2B5EF4-FFF2-40B4-BE49-F238E27FC236}">
                <a16:creationId xmlns:a16="http://schemas.microsoft.com/office/drawing/2014/main" id="{A7880434-6029-61FD-275B-DD263985A447}"/>
              </a:ext>
            </a:extLst>
          </p:cNvPr>
          <p:cNvPicPr>
            <a:picLocks noChangeAspect="1"/>
          </p:cNvPicPr>
          <p:nvPr/>
        </p:nvPicPr>
        <p:blipFill>
          <a:blip r:embed="rId5"/>
          <a:stretch>
            <a:fillRect/>
          </a:stretch>
        </p:blipFill>
        <p:spPr>
          <a:xfrm>
            <a:off x="2343048" y="5422686"/>
            <a:ext cx="8171693" cy="3240324"/>
          </a:xfrm>
          <a:prstGeom prst="rect">
            <a:avLst/>
          </a:prstGeom>
        </p:spPr>
      </p:pic>
    </p:spTree>
    <p:extLst>
      <p:ext uri="{BB962C8B-B14F-4D97-AF65-F5344CB8AC3E}">
        <p14:creationId xmlns:p14="http://schemas.microsoft.com/office/powerpoint/2010/main" val="105837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929C42A5-6586-481D-8F8D-E9449EE03416}"/>
              </a:ext>
            </a:extLst>
          </p:cNvPr>
          <p:cNvSpPr txBox="1"/>
          <p:nvPr/>
        </p:nvSpPr>
        <p:spPr>
          <a:xfrm>
            <a:off x="0" y="0"/>
            <a:ext cx="3859731" cy="707886"/>
          </a:xfrm>
          <a:prstGeom prst="rect">
            <a:avLst/>
          </a:prstGeom>
          <a:noFill/>
        </p:spPr>
        <p:txBody>
          <a:bodyPr wrap="square" rtlCol="0">
            <a:spAutoFit/>
          </a:bodyPr>
          <a:lstStyle/>
          <a:p>
            <a:r>
              <a:rPr lang="en-US" altLang="zh-CN" sz="4000" b="1" dirty="0" err="1"/>
              <a:t>deepseek</a:t>
            </a:r>
            <a:endParaRPr lang="zh-CN" altLang="en-US" sz="4000" b="1" dirty="0"/>
          </a:p>
        </p:txBody>
      </p:sp>
      <p:sp>
        <p:nvSpPr>
          <p:cNvPr id="13" name="文本框 12">
            <a:extLst>
              <a:ext uri="{FF2B5EF4-FFF2-40B4-BE49-F238E27FC236}">
                <a16:creationId xmlns:a16="http://schemas.microsoft.com/office/drawing/2014/main" id="{78A83020-C99C-4865-8C9A-C46744E8EB77}"/>
              </a:ext>
            </a:extLst>
          </p:cNvPr>
          <p:cNvSpPr txBox="1"/>
          <p:nvPr/>
        </p:nvSpPr>
        <p:spPr>
          <a:xfrm>
            <a:off x="233412" y="707886"/>
            <a:ext cx="5715001" cy="3693319"/>
          </a:xfrm>
          <a:prstGeom prst="rect">
            <a:avLst/>
          </a:prstGeom>
          <a:noFill/>
        </p:spPr>
        <p:txBody>
          <a:bodyPr wrap="square">
            <a:spAutoFit/>
          </a:bodyPr>
          <a:lstStyle/>
          <a:p>
            <a:pPr algn="l" fontAlgn="base"/>
            <a:r>
              <a:rPr lang="zh-CN" altLang="zh-CN" sz="2000" kern="0" dirty="0">
                <a:solidFill>
                  <a:srgbClr val="000000"/>
                </a:solidFill>
                <a:effectLst/>
                <a:latin typeface="inherit"/>
                <a:ea typeface="宋体" panose="02010600030101010101" pitchFamily="2" charset="-122"/>
                <a:cs typeface="Segoe UI" panose="020B0502040204020203" pitchFamily="34" charset="0"/>
              </a:rPr>
              <a:t>对冰流动力学的影响</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algn="l" fontAlgn="base"/>
            <a:r>
              <a:rPr lang="zh-CN" altLang="zh-CN" sz="1800" kern="0" dirty="0">
                <a:solidFill>
                  <a:srgbClr val="000000"/>
                </a:solidFill>
                <a:effectLst/>
                <a:latin typeface="inherit"/>
                <a:ea typeface="宋体" panose="02010600030101010101" pitchFamily="2" charset="-122"/>
                <a:cs typeface="Segoe UI" panose="020B0502040204020203" pitchFamily="34" charset="0"/>
              </a:rPr>
              <a:t>冰流变形的相关性</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algn="l" fontAlgn="base">
              <a:spcBef>
                <a:spcPts val="1200"/>
              </a:spcBef>
            </a:pPr>
            <a:r>
              <a:rPr lang="zh-CN" altLang="zh-CN" sz="1800" kern="0" dirty="0">
                <a:solidFill>
                  <a:srgbClr val="000000"/>
                </a:solidFill>
                <a:effectLst/>
                <a:latin typeface="Segoe UI" panose="020B0502040204020203" pitchFamily="34" charset="0"/>
                <a:ea typeface="宋体" panose="02010600030101010101" pitchFamily="2" charset="-122"/>
                <a:cs typeface="Segoe UI" panose="020B0502040204020203" pitchFamily="34" charset="0"/>
              </a:rPr>
              <a:t>如补充章节</a:t>
            </a:r>
            <a:r>
              <a:rPr lang="en-US" altLang="zh-CN" sz="1800" kern="0" dirty="0">
                <a:solidFill>
                  <a:srgbClr val="000000"/>
                </a:solidFill>
                <a:effectLst/>
                <a:latin typeface="Segoe UI" panose="020B0502040204020203" pitchFamily="34" charset="0"/>
                <a:ea typeface="宋体" panose="02010600030101010101" pitchFamily="2" charset="-122"/>
                <a:cs typeface="Times New Roman" panose="02020603050405020304" pitchFamily="18" charset="0"/>
              </a:rPr>
              <a:t>S6</a:t>
            </a:r>
            <a:r>
              <a:rPr lang="zh-CN" altLang="zh-CN" sz="1800" kern="0" dirty="0">
                <a:solidFill>
                  <a:srgbClr val="000000"/>
                </a:solidFill>
                <a:effectLst/>
                <a:latin typeface="Segoe UI" panose="020B0502040204020203" pitchFamily="34" charset="0"/>
                <a:ea typeface="宋体" panose="02010600030101010101" pitchFamily="2" charset="-122"/>
                <a:cs typeface="Segoe UI" panose="020B0502040204020203" pitchFamily="34" charset="0"/>
              </a:rPr>
              <a:t>所述，钻孔本身并非引发冰内地震级联的原因。然而，此类事件的特性与冰盖微震活动存在显著差异</a:t>
            </a:r>
            <a:r>
              <a:rPr lang="en-US" altLang="zh-CN" sz="1800" kern="0" dirty="0">
                <a:solidFill>
                  <a:srgbClr val="000000"/>
                </a:solidFill>
                <a:effectLst/>
                <a:latin typeface="Segoe UI" panose="020B0502040204020203" pitchFamily="34" charset="0"/>
                <a:ea typeface="宋体" panose="02010600030101010101" pitchFamily="2" charset="-122"/>
                <a:cs typeface="Times New Roman" panose="02020603050405020304" pitchFamily="18" charset="0"/>
              </a:rPr>
              <a:t>——</a:t>
            </a:r>
            <a:r>
              <a:rPr lang="zh-CN" altLang="zh-CN" sz="1800" kern="0" dirty="0">
                <a:solidFill>
                  <a:srgbClr val="000000"/>
                </a:solidFill>
                <a:effectLst/>
                <a:latin typeface="Segoe UI" panose="020B0502040204020203" pitchFamily="34" charset="0"/>
                <a:ea typeface="宋体" panose="02010600030101010101" pitchFamily="2" charset="-122"/>
                <a:cs typeface="Segoe UI" panose="020B0502040204020203" pitchFamily="34" charset="0"/>
              </a:rPr>
              <a:t>后者主要与地表及冰床附近的剪切和拉伸断层相关（</a:t>
            </a:r>
            <a:r>
              <a:rPr lang="en-US" altLang="zh-CN" sz="1800" kern="0" dirty="0">
                <a:solidFill>
                  <a:srgbClr val="000000"/>
                </a:solidFill>
                <a:effectLst/>
                <a:latin typeface="Segoe UI" panose="020B0502040204020203" pitchFamily="34" charset="0"/>
                <a:ea typeface="宋体" panose="02010600030101010101" pitchFamily="2" charset="-122"/>
                <a:cs typeface="Times New Roman" panose="02020603050405020304" pitchFamily="18" charset="0"/>
              </a:rPr>
              <a:t>34</a:t>
            </a:r>
            <a:r>
              <a:rPr lang="zh-CN" altLang="zh-CN" sz="1800" kern="0" dirty="0">
                <a:solidFill>
                  <a:srgbClr val="000000"/>
                </a:solidFill>
                <a:effectLst/>
                <a:latin typeface="Segoe UI" panose="020B0502040204020203" pitchFamily="34" charset="0"/>
                <a:ea typeface="宋体" panose="02010600030101010101" pitchFamily="2" charset="-122"/>
                <a:cs typeface="Segoe UI" panose="020B0502040204020203" pitchFamily="34" charset="0"/>
              </a:rPr>
              <a:t>）。此前报道的冰内地震多具有张性源机制（</a:t>
            </a:r>
            <a:r>
              <a:rPr lang="en-US" altLang="zh-CN" sz="1800" kern="0" dirty="0">
                <a:solidFill>
                  <a:srgbClr val="000000"/>
                </a:solidFill>
                <a:effectLst/>
                <a:latin typeface="Segoe UI" panose="020B0502040204020203" pitchFamily="34" charset="0"/>
                <a:ea typeface="宋体" panose="02010600030101010101" pitchFamily="2" charset="-122"/>
                <a:cs typeface="Times New Roman" panose="02020603050405020304" pitchFamily="18" charset="0"/>
              </a:rPr>
              <a:t>35</a:t>
            </a:r>
            <a:r>
              <a:rPr lang="zh-CN" altLang="zh-CN" sz="1800" kern="0" dirty="0">
                <a:solidFill>
                  <a:srgbClr val="000000"/>
                </a:solidFill>
                <a:effectLst/>
                <a:latin typeface="Segoe UI" panose="020B0502040204020203" pitchFamily="34" charset="0"/>
                <a:ea typeface="宋体" panose="02010600030101010101" pitchFamily="2" charset="-122"/>
                <a:cs typeface="Segoe UI" panose="020B0502040204020203" pitchFamily="34" charset="0"/>
              </a:rPr>
              <a:t>），与此处观测到的现象不同。类似震颤的剪切破裂事件位于冰床（</a:t>
            </a:r>
            <a:r>
              <a:rPr lang="en-US" altLang="zh-CN" sz="1800" kern="0" dirty="0">
                <a:solidFill>
                  <a:srgbClr val="000000"/>
                </a:solidFill>
                <a:effectLst/>
                <a:latin typeface="Segoe UI" panose="020B0502040204020203" pitchFamily="34" charset="0"/>
                <a:ea typeface="宋体" panose="02010600030101010101" pitchFamily="2" charset="-122"/>
                <a:cs typeface="Times New Roman" panose="02020603050405020304" pitchFamily="18" charset="0"/>
              </a:rPr>
              <a:t>36</a:t>
            </a:r>
            <a:r>
              <a:rPr lang="zh-CN" altLang="zh-CN" sz="1800" kern="0" dirty="0">
                <a:solidFill>
                  <a:srgbClr val="000000"/>
                </a:solidFill>
                <a:effectLst/>
                <a:latin typeface="Segoe UI" panose="020B0502040204020203" pitchFamily="34" charset="0"/>
                <a:ea typeface="宋体" panose="02010600030101010101" pitchFamily="2" charset="-122"/>
                <a:cs typeface="Segoe UI" panose="020B0502040204020203" pitchFamily="34" charset="0"/>
              </a:rPr>
              <a:t>）。因此，冰内的级联脆性断裂可能是冰流的特有现象：</a:t>
            </a:r>
            <a:r>
              <a:rPr lang="zh-CN" altLang="zh-CN" sz="1800" kern="0" dirty="0">
                <a:solidFill>
                  <a:srgbClr val="7030A0"/>
                </a:solidFill>
                <a:effectLst/>
                <a:latin typeface="Segoe UI" panose="020B0502040204020203" pitchFamily="34" charset="0"/>
                <a:ea typeface="宋体" panose="02010600030101010101" pitchFamily="2" charset="-122"/>
                <a:cs typeface="Segoe UI" panose="020B0502040204020203" pitchFamily="34" charset="0"/>
              </a:rPr>
              <a:t>冰流中垂直排列的晶格织构（</a:t>
            </a:r>
            <a:r>
              <a:rPr lang="en-US" altLang="zh-CN" sz="1800" kern="0" dirty="0">
                <a:solidFill>
                  <a:srgbClr val="7030A0"/>
                </a:solidFill>
                <a:effectLst/>
                <a:latin typeface="Segoe UI" panose="020B0502040204020203" pitchFamily="34" charset="0"/>
                <a:ea typeface="宋体" panose="02010600030101010101" pitchFamily="2" charset="-122"/>
                <a:cs typeface="Times New Roman" panose="02020603050405020304" pitchFamily="18" charset="0"/>
              </a:rPr>
              <a:t>37, 38</a:t>
            </a:r>
            <a:r>
              <a:rPr lang="zh-CN" altLang="zh-CN" sz="1800" kern="0" dirty="0">
                <a:solidFill>
                  <a:srgbClr val="7030A0"/>
                </a:solidFill>
                <a:effectLst/>
                <a:latin typeface="Segoe UI" panose="020B0502040204020203" pitchFamily="34" charset="0"/>
                <a:ea typeface="宋体" panose="02010600030101010101" pitchFamily="2" charset="-122"/>
                <a:cs typeface="Segoe UI" panose="020B0502040204020203" pitchFamily="34" charset="0"/>
              </a:rPr>
              <a:t>）通过纵向延伸形成，导致沿流方向显著硬化（</a:t>
            </a:r>
            <a:r>
              <a:rPr lang="en-US" altLang="zh-CN" sz="1800" kern="0" dirty="0">
                <a:solidFill>
                  <a:srgbClr val="7030A0"/>
                </a:solidFill>
                <a:effectLst/>
                <a:latin typeface="Segoe UI" panose="020B0502040204020203" pitchFamily="34" charset="0"/>
                <a:ea typeface="宋体" panose="02010600030101010101" pitchFamily="2" charset="-122"/>
                <a:cs typeface="Times New Roman" panose="02020603050405020304" pitchFamily="18" charset="0"/>
              </a:rPr>
              <a:t>13</a:t>
            </a:r>
            <a:r>
              <a:rPr lang="zh-CN" altLang="zh-CN" sz="1800" kern="0" dirty="0">
                <a:solidFill>
                  <a:srgbClr val="7030A0"/>
                </a:solidFill>
                <a:effectLst/>
                <a:latin typeface="Segoe UI" panose="020B0502040204020203" pitchFamily="34" charset="0"/>
                <a:ea typeface="宋体" panose="02010600030101010101" pitchFamily="2" charset="-122"/>
                <a:cs typeface="Segoe UI" panose="020B0502040204020203" pitchFamily="34" charset="0"/>
              </a:rPr>
              <a:t>），当应力足够高时可能引发脆性破坏。</a:t>
            </a:r>
            <a:endParaRPr lang="en-US" altLang="zh-CN" sz="1800" kern="0" dirty="0">
              <a:solidFill>
                <a:srgbClr val="7030A0"/>
              </a:solidFill>
              <a:effectLst/>
              <a:latin typeface="Segoe UI" panose="020B0502040204020203" pitchFamily="34" charset="0"/>
              <a:ea typeface="宋体" panose="02010600030101010101" pitchFamily="2" charset="-122"/>
              <a:cs typeface="Segoe UI" panose="020B0502040204020203" pitchFamily="34" charset="0"/>
            </a:endParaRPr>
          </a:p>
          <a:p>
            <a:pPr algn="l" fontAlgn="base">
              <a:spcBef>
                <a:spcPts val="1200"/>
              </a:spcBef>
            </a:pP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15" name="文本框 14">
            <a:extLst>
              <a:ext uri="{FF2B5EF4-FFF2-40B4-BE49-F238E27FC236}">
                <a16:creationId xmlns:a16="http://schemas.microsoft.com/office/drawing/2014/main" id="{16412ADF-383E-4406-8907-3075431FF72C}"/>
              </a:ext>
            </a:extLst>
          </p:cNvPr>
          <p:cNvSpPr txBox="1"/>
          <p:nvPr/>
        </p:nvSpPr>
        <p:spPr>
          <a:xfrm>
            <a:off x="110973" y="4232228"/>
            <a:ext cx="6203482" cy="2185214"/>
          </a:xfrm>
          <a:prstGeom prst="rect">
            <a:avLst/>
          </a:prstGeom>
          <a:noFill/>
        </p:spPr>
        <p:txBody>
          <a:bodyPr wrap="square">
            <a:spAutoFit/>
          </a:bodyPr>
          <a:lstStyle/>
          <a:p>
            <a:pPr algn="l" fontAlgn="base"/>
            <a:r>
              <a:rPr lang="zh-CN" altLang="zh-CN" sz="1800" kern="0" dirty="0">
                <a:solidFill>
                  <a:srgbClr val="000000"/>
                </a:solidFill>
                <a:effectLst/>
                <a:latin typeface="inherit"/>
                <a:ea typeface="宋体" panose="02010600030101010101" pitchFamily="2" charset="-122"/>
                <a:cs typeface="Segoe UI" panose="020B0502040204020203" pitchFamily="34" charset="0"/>
              </a:rPr>
              <a:t>应变率估算与模型意义</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algn="l" fontAlgn="base">
              <a:spcBef>
                <a:spcPts val="1200"/>
              </a:spcBef>
            </a:pPr>
            <a:r>
              <a:rPr lang="zh-CN" altLang="zh-CN" sz="1800" kern="0" dirty="0">
                <a:solidFill>
                  <a:srgbClr val="7030A0"/>
                </a:solidFill>
                <a:effectLst/>
                <a:latin typeface="Segoe UI" panose="020B0502040204020203" pitchFamily="34" charset="0"/>
                <a:ea typeface="宋体" panose="02010600030101010101" pitchFamily="2" charset="-122"/>
                <a:cs typeface="Segoe UI" panose="020B0502040204020203" pitchFamily="34" charset="0"/>
              </a:rPr>
              <a:t>保守估计表明，大型级联事件</a:t>
            </a:r>
            <a:r>
              <a:rPr lang="en-US" altLang="zh-CN" sz="1800" kern="0" dirty="0">
                <a:solidFill>
                  <a:srgbClr val="7030A0"/>
                </a:solidFill>
                <a:effectLst/>
                <a:latin typeface="Segoe UI" panose="020B0502040204020203" pitchFamily="34" charset="0"/>
                <a:ea typeface="宋体" panose="02010600030101010101" pitchFamily="2" charset="-122"/>
                <a:cs typeface="Times New Roman" panose="02020603050405020304" pitchFamily="18" charset="0"/>
              </a:rPr>
              <a:t>2.i</a:t>
            </a:r>
            <a:r>
              <a:rPr lang="zh-CN" altLang="zh-CN" sz="1800" kern="0" dirty="0">
                <a:solidFill>
                  <a:srgbClr val="7030A0"/>
                </a:solidFill>
                <a:effectLst/>
                <a:latin typeface="Segoe UI" panose="020B0502040204020203" pitchFamily="34" charset="0"/>
                <a:ea typeface="宋体" panose="02010600030101010101" pitchFamily="2" charset="-122"/>
                <a:cs typeface="Segoe UI" panose="020B0502040204020203" pitchFamily="34" charset="0"/>
              </a:rPr>
              <a:t>产生的瞬时剪切应变（</a:t>
            </a:r>
            <a:r>
              <a:rPr lang="en-US" altLang="zh-CN" sz="1800" kern="0" dirty="0" err="1">
                <a:solidFill>
                  <a:srgbClr val="7030A0"/>
                </a:solidFill>
                <a:effectLst/>
                <a:latin typeface="Segoe UI" panose="020B0502040204020203" pitchFamily="34" charset="0"/>
                <a:ea typeface="宋体" panose="02010600030101010101" pitchFamily="2" charset="-122"/>
                <a:cs typeface="Times New Roman" panose="02020603050405020304" pitchFamily="18" charset="0"/>
              </a:rPr>
              <a:t>εxz</a:t>
            </a:r>
            <a:r>
              <a:rPr lang="en-US" altLang="zh-CN" sz="1800" kern="0" dirty="0">
                <a:solidFill>
                  <a:srgbClr val="7030A0"/>
                </a:solidFill>
                <a:effectLst/>
                <a:latin typeface="Segoe UI" panose="020B0502040204020203" pitchFamily="34" charset="0"/>
                <a:ea typeface="宋体" panose="02010600030101010101" pitchFamily="2" charset="-122"/>
                <a:cs typeface="Times New Roman" panose="02020603050405020304" pitchFamily="18" charset="0"/>
              </a:rPr>
              <a:t> = 10⁻⁶ m/m</a:t>
            </a:r>
            <a:r>
              <a:rPr lang="zh-CN" altLang="zh-CN" sz="1800" kern="0" dirty="0">
                <a:solidFill>
                  <a:srgbClr val="7030A0"/>
                </a:solidFill>
                <a:effectLst/>
                <a:latin typeface="Segoe UI" panose="020B0502040204020203" pitchFamily="34" charset="0"/>
                <a:ea typeface="宋体" panose="02010600030101010101" pitchFamily="2" charset="-122"/>
                <a:cs typeface="Segoe UI" panose="020B0502040204020203" pitchFamily="34" charset="0"/>
              </a:rPr>
              <a:t>）意味着：若每年发生约</a:t>
            </a:r>
            <a:r>
              <a:rPr lang="en-US" altLang="zh-CN" sz="1800" kern="0" dirty="0">
                <a:solidFill>
                  <a:srgbClr val="7030A0"/>
                </a:solidFill>
                <a:effectLst/>
                <a:latin typeface="Segoe UI" panose="020B0502040204020203" pitchFamily="34" charset="0"/>
                <a:ea typeface="宋体" panose="02010600030101010101" pitchFamily="2" charset="-122"/>
                <a:cs typeface="Times New Roman" panose="02020603050405020304" pitchFamily="18" charset="0"/>
              </a:rPr>
              <a:t>100</a:t>
            </a:r>
            <a:r>
              <a:rPr lang="zh-CN" altLang="zh-CN" sz="1800" kern="0" dirty="0">
                <a:solidFill>
                  <a:srgbClr val="7030A0"/>
                </a:solidFill>
                <a:effectLst/>
                <a:latin typeface="Segoe UI" panose="020B0502040204020203" pitchFamily="34" charset="0"/>
                <a:ea typeface="宋体" panose="02010600030101010101" pitchFamily="2" charset="-122"/>
                <a:cs typeface="Segoe UI" panose="020B0502040204020203" pitchFamily="34" charset="0"/>
              </a:rPr>
              <a:t>次类似事件，其累积水平应变率可达到东格陵兰冰盖</a:t>
            </a:r>
            <a:r>
              <a:rPr lang="en-US" altLang="zh-CN" sz="1800" kern="0" dirty="0">
                <a:solidFill>
                  <a:srgbClr val="7030A0"/>
                </a:solidFill>
                <a:effectLst/>
                <a:latin typeface="Segoe UI" panose="020B0502040204020203" pitchFamily="34" charset="0"/>
                <a:ea typeface="宋体" panose="02010600030101010101" pitchFamily="2" charset="-122"/>
                <a:cs typeface="Times New Roman" panose="02020603050405020304" pitchFamily="18" charset="0"/>
              </a:rPr>
              <a:t>GPS</a:t>
            </a:r>
            <a:r>
              <a:rPr lang="zh-CN" altLang="zh-CN" sz="1800" kern="0" dirty="0">
                <a:solidFill>
                  <a:srgbClr val="7030A0"/>
                </a:solidFill>
                <a:effectLst/>
                <a:latin typeface="Segoe UI" panose="020B0502040204020203" pitchFamily="34" charset="0"/>
                <a:ea typeface="宋体" panose="02010600030101010101" pitchFamily="2" charset="-122"/>
                <a:cs typeface="Segoe UI" panose="020B0502040204020203" pitchFamily="34" charset="0"/>
              </a:rPr>
              <a:t>观测到的年速率（</a:t>
            </a:r>
            <a:r>
              <a:rPr lang="en-US" altLang="zh-CN" sz="1800" kern="0" dirty="0">
                <a:solidFill>
                  <a:srgbClr val="7030A0"/>
                </a:solidFill>
                <a:effectLst/>
                <a:latin typeface="Segoe UI" panose="020B0502040204020203" pitchFamily="34" charset="0"/>
                <a:ea typeface="宋体" panose="02010600030101010101" pitchFamily="2" charset="-122"/>
                <a:cs typeface="Times New Roman" panose="02020603050405020304" pitchFamily="18" charset="0"/>
              </a:rPr>
              <a:t>~10⁻⁴ m/m</a:t>
            </a:r>
            <a:r>
              <a:rPr lang="zh-CN" altLang="zh-CN" sz="1800" kern="0" dirty="0">
                <a:solidFill>
                  <a:srgbClr val="7030A0"/>
                </a:solidFill>
                <a:effectLst/>
                <a:latin typeface="Segoe UI" panose="020B0502040204020203" pitchFamily="34" charset="0"/>
                <a:ea typeface="宋体" panose="02010600030101010101" pitchFamily="2" charset="-122"/>
                <a:cs typeface="Segoe UI" panose="020B0502040204020203" pitchFamily="34" charset="0"/>
              </a:rPr>
              <a:t>）</a:t>
            </a:r>
            <a:r>
              <a:rPr lang="zh-CN" altLang="zh-CN" sz="1800" kern="0" dirty="0">
                <a:solidFill>
                  <a:srgbClr val="000000"/>
                </a:solidFill>
                <a:effectLst/>
                <a:latin typeface="Segoe UI" panose="020B0502040204020203" pitchFamily="34" charset="0"/>
                <a:ea typeface="宋体" panose="02010600030101010101" pitchFamily="2" charset="-122"/>
                <a:cs typeface="Segoe UI" panose="020B0502040204020203" pitchFamily="34" charset="0"/>
              </a:rPr>
              <a:t>。尽管冰内地震对大尺度冰流动力的贡献取决于其时空分布，但仅在</a:t>
            </a:r>
            <a:r>
              <a:rPr lang="en-US" altLang="zh-CN" sz="1800" kern="0" dirty="0">
                <a:solidFill>
                  <a:srgbClr val="000000"/>
                </a:solidFill>
                <a:effectLst/>
                <a:latin typeface="Segoe UI" panose="020B0502040204020203" pitchFamily="34" charset="0"/>
                <a:ea typeface="宋体" panose="02010600030101010101" pitchFamily="2" charset="-122"/>
                <a:cs typeface="Times New Roman" panose="02020603050405020304" pitchFamily="18" charset="0"/>
              </a:rPr>
              <a:t>14</a:t>
            </a:r>
            <a:r>
              <a:rPr lang="zh-CN" altLang="zh-CN" sz="1800" kern="0" dirty="0">
                <a:solidFill>
                  <a:srgbClr val="000000"/>
                </a:solidFill>
                <a:effectLst/>
                <a:latin typeface="Segoe UI" panose="020B0502040204020203" pitchFamily="34" charset="0"/>
                <a:ea typeface="宋体" panose="02010600030101010101" pitchFamily="2" charset="-122"/>
                <a:cs typeface="Segoe UI" panose="020B0502040204020203" pitchFamily="34" charset="0"/>
              </a:rPr>
              <a:t>小时内观测到两次大型级联的现象表明该现象可能具有高频次发生特征。</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17" name="文本框 16">
            <a:extLst>
              <a:ext uri="{FF2B5EF4-FFF2-40B4-BE49-F238E27FC236}">
                <a16:creationId xmlns:a16="http://schemas.microsoft.com/office/drawing/2014/main" id="{C241C71B-2780-49F0-B961-06BFEBF533B8}"/>
              </a:ext>
            </a:extLst>
          </p:cNvPr>
          <p:cNvSpPr txBox="1"/>
          <p:nvPr/>
        </p:nvSpPr>
        <p:spPr>
          <a:xfrm>
            <a:off x="6557211" y="242069"/>
            <a:ext cx="4983480" cy="2185214"/>
          </a:xfrm>
          <a:prstGeom prst="rect">
            <a:avLst/>
          </a:prstGeom>
          <a:noFill/>
        </p:spPr>
        <p:txBody>
          <a:bodyPr wrap="square">
            <a:spAutoFit/>
          </a:bodyPr>
          <a:lstStyle/>
          <a:p>
            <a:pPr algn="l" fontAlgn="base"/>
            <a:r>
              <a:rPr lang="zh-CN" altLang="zh-CN" sz="1800" kern="0" dirty="0">
                <a:solidFill>
                  <a:srgbClr val="000000"/>
                </a:solidFill>
                <a:effectLst/>
                <a:latin typeface="inherit"/>
                <a:ea typeface="宋体" panose="02010600030101010101" pitchFamily="2" charset="-122"/>
                <a:cs typeface="Segoe UI" panose="020B0502040204020203" pitchFamily="34" charset="0"/>
              </a:rPr>
              <a:t>薄层蠕变与长期效应</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algn="l" fontAlgn="base">
              <a:spcBef>
                <a:spcPts val="1200"/>
              </a:spcBef>
            </a:pPr>
            <a:r>
              <a:rPr lang="zh-CN" altLang="zh-CN" sz="1800" kern="0" dirty="0">
                <a:solidFill>
                  <a:srgbClr val="000000"/>
                </a:solidFill>
                <a:effectLst/>
                <a:latin typeface="Segoe UI" panose="020B0502040204020203" pitchFamily="34" charset="0"/>
                <a:ea typeface="宋体" panose="02010600030101010101" pitchFamily="2" charset="-122"/>
                <a:cs typeface="Segoe UI" panose="020B0502040204020203" pitchFamily="34" charset="0"/>
              </a:rPr>
              <a:t>以最大振幅序列</a:t>
            </a:r>
            <a:r>
              <a:rPr lang="en-US" altLang="zh-CN" sz="1800" kern="0" dirty="0">
                <a:solidFill>
                  <a:srgbClr val="000000"/>
                </a:solidFill>
                <a:effectLst/>
                <a:latin typeface="Segoe UI" panose="020B0502040204020203" pitchFamily="34" charset="0"/>
                <a:ea typeface="宋体" panose="02010600030101010101" pitchFamily="2" charset="-122"/>
                <a:cs typeface="Times New Roman" panose="02020603050405020304" pitchFamily="18" charset="0"/>
              </a:rPr>
              <a:t>1.ii</a:t>
            </a:r>
            <a:r>
              <a:rPr lang="zh-CN" altLang="zh-CN" sz="1800" kern="0" dirty="0">
                <a:solidFill>
                  <a:srgbClr val="000000"/>
                </a:solidFill>
                <a:effectLst/>
                <a:latin typeface="Segoe UI" panose="020B0502040204020203" pitchFamily="34" charset="0"/>
                <a:ea typeface="宋体" panose="02010600030101010101" pitchFamily="2" charset="-122"/>
                <a:cs typeface="Segoe UI" panose="020B0502040204020203" pitchFamily="34" charset="0"/>
              </a:rPr>
              <a:t>为例，</a:t>
            </a:r>
            <a:r>
              <a:rPr lang="zh-CN" altLang="zh-CN" sz="1800" kern="0" dirty="0">
                <a:solidFill>
                  <a:srgbClr val="7030A0"/>
                </a:solidFill>
                <a:effectLst/>
                <a:latin typeface="Segoe UI" panose="020B0502040204020203" pitchFamily="34" charset="0"/>
                <a:ea typeface="宋体" panose="02010600030101010101" pitchFamily="2" charset="-122"/>
                <a:cs typeface="Segoe UI" panose="020B0502040204020203" pitchFamily="34" charset="0"/>
              </a:rPr>
              <a:t>其平均应变率为</a:t>
            </a:r>
            <a:r>
              <a:rPr lang="en-US" altLang="zh-CN" sz="1800" kern="0" dirty="0">
                <a:solidFill>
                  <a:srgbClr val="7030A0"/>
                </a:solidFill>
                <a:effectLst/>
                <a:latin typeface="Segoe UI" panose="020B0502040204020203" pitchFamily="34" charset="0"/>
                <a:ea typeface="宋体" panose="02010600030101010101" pitchFamily="2" charset="-122"/>
                <a:cs typeface="Times New Roman" panose="02020603050405020304" pitchFamily="18" charset="0"/>
              </a:rPr>
              <a:t>~5×10⁻⁷ m/m/s</a:t>
            </a:r>
            <a:r>
              <a:rPr lang="zh-CN" altLang="zh-CN" sz="1800" kern="0" dirty="0">
                <a:solidFill>
                  <a:srgbClr val="7030A0"/>
                </a:solidFill>
                <a:effectLst/>
                <a:latin typeface="Segoe UI" panose="020B0502040204020203" pitchFamily="34" charset="0"/>
                <a:ea typeface="宋体" panose="02010600030101010101" pitchFamily="2" charset="-122"/>
                <a:cs typeface="Segoe UI" panose="020B0502040204020203" pitchFamily="34" charset="0"/>
              </a:rPr>
              <a:t>，持续约</a:t>
            </a:r>
            <a:r>
              <a:rPr lang="en-US" altLang="zh-CN" sz="1800" kern="0" dirty="0">
                <a:solidFill>
                  <a:srgbClr val="7030A0"/>
                </a:solidFill>
                <a:effectLst/>
                <a:latin typeface="Segoe UI" panose="020B0502040204020203" pitchFamily="34" charset="0"/>
                <a:ea typeface="宋体" panose="02010600030101010101" pitchFamily="2" charset="-122"/>
                <a:cs typeface="Times New Roman" panose="02020603050405020304" pitchFamily="18" charset="0"/>
              </a:rPr>
              <a:t>0.1</a:t>
            </a:r>
            <a:r>
              <a:rPr lang="zh-CN" altLang="zh-CN" sz="1800" kern="0" dirty="0">
                <a:solidFill>
                  <a:srgbClr val="7030A0"/>
                </a:solidFill>
                <a:effectLst/>
                <a:latin typeface="Segoe UI" panose="020B0502040204020203" pitchFamily="34" charset="0"/>
                <a:ea typeface="宋体" panose="02010600030101010101" pitchFamily="2" charset="-122"/>
                <a:cs typeface="Segoe UI" panose="020B0502040204020203" pitchFamily="34" charset="0"/>
              </a:rPr>
              <a:t>秒。考虑到仅有约</a:t>
            </a:r>
            <a:r>
              <a:rPr lang="en-US" altLang="zh-CN" sz="1800" kern="0" dirty="0">
                <a:solidFill>
                  <a:srgbClr val="7030A0"/>
                </a:solidFill>
                <a:effectLst/>
                <a:latin typeface="Segoe UI" panose="020B0502040204020203" pitchFamily="34" charset="0"/>
                <a:ea typeface="宋体" panose="02010600030101010101" pitchFamily="2" charset="-122"/>
                <a:cs typeface="Times New Roman" panose="02020603050405020304" pitchFamily="18" charset="0"/>
              </a:rPr>
              <a:t>10%</a:t>
            </a:r>
            <a:r>
              <a:rPr lang="zh-CN" altLang="zh-CN" sz="1800" kern="0" dirty="0">
                <a:solidFill>
                  <a:srgbClr val="7030A0"/>
                </a:solidFill>
                <a:effectLst/>
                <a:latin typeface="Segoe UI" panose="020B0502040204020203" pitchFamily="34" charset="0"/>
                <a:ea typeface="宋体" panose="02010600030101010101" pitchFamily="2" charset="-122"/>
                <a:cs typeface="Segoe UI" panose="020B0502040204020203" pitchFamily="34" charset="0"/>
              </a:rPr>
              <a:t>的实际应变传递至光纤（见补充章节</a:t>
            </a:r>
            <a:r>
              <a:rPr lang="en-US" altLang="zh-CN" sz="1800" kern="0" dirty="0">
                <a:solidFill>
                  <a:srgbClr val="7030A0"/>
                </a:solidFill>
                <a:effectLst/>
                <a:latin typeface="Segoe UI" panose="020B0502040204020203" pitchFamily="34" charset="0"/>
                <a:ea typeface="宋体" panose="02010600030101010101" pitchFamily="2" charset="-122"/>
                <a:cs typeface="Times New Roman" panose="02020603050405020304" pitchFamily="18" charset="0"/>
              </a:rPr>
              <a:t>S5</a:t>
            </a:r>
            <a:r>
              <a:rPr lang="zh-CN" altLang="zh-CN" sz="1800" kern="0" dirty="0">
                <a:solidFill>
                  <a:srgbClr val="7030A0"/>
                </a:solidFill>
                <a:effectLst/>
                <a:latin typeface="Segoe UI" panose="020B0502040204020203" pitchFamily="34" charset="0"/>
                <a:ea typeface="宋体" panose="02010600030101010101" pitchFamily="2" charset="-122"/>
                <a:cs typeface="Segoe UI" panose="020B0502040204020203" pitchFamily="34" charset="0"/>
              </a:rPr>
              <a:t>），约</a:t>
            </a:r>
            <a:r>
              <a:rPr lang="en-US" altLang="zh-CN" sz="1800" kern="0" dirty="0">
                <a:solidFill>
                  <a:srgbClr val="7030A0"/>
                </a:solidFill>
                <a:effectLst/>
                <a:latin typeface="Segoe UI" panose="020B0502040204020203" pitchFamily="34" charset="0"/>
                <a:ea typeface="宋体" panose="02010600030101010101" pitchFamily="2" charset="-122"/>
                <a:cs typeface="Times New Roman" panose="02020603050405020304" pitchFamily="18" charset="0"/>
              </a:rPr>
              <a:t>100</a:t>
            </a:r>
            <a:r>
              <a:rPr lang="zh-CN" altLang="zh-CN" sz="1800" kern="0" dirty="0">
                <a:solidFill>
                  <a:srgbClr val="7030A0"/>
                </a:solidFill>
                <a:effectLst/>
                <a:latin typeface="Segoe UI" panose="020B0502040204020203" pitchFamily="34" charset="0"/>
                <a:ea typeface="宋体" panose="02010600030101010101" pitchFamily="2" charset="-122"/>
                <a:cs typeface="Segoe UI" panose="020B0502040204020203" pitchFamily="34" charset="0"/>
              </a:rPr>
              <a:t>次此类事件即可产生与</a:t>
            </a:r>
            <a:r>
              <a:rPr lang="en-US" altLang="zh-CN" sz="1800" kern="0" dirty="0">
                <a:solidFill>
                  <a:srgbClr val="7030A0"/>
                </a:solidFill>
                <a:effectLst/>
                <a:latin typeface="Segoe UI" panose="020B0502040204020203" pitchFamily="34" charset="0"/>
                <a:ea typeface="宋体" panose="02010600030101010101" pitchFamily="2" charset="-122"/>
                <a:cs typeface="Times New Roman" panose="02020603050405020304" pitchFamily="18" charset="0"/>
              </a:rPr>
              <a:t>GPS</a:t>
            </a:r>
            <a:r>
              <a:rPr lang="zh-CN" altLang="zh-CN" sz="1800" kern="0" dirty="0">
                <a:solidFill>
                  <a:srgbClr val="7030A0"/>
                </a:solidFill>
                <a:effectLst/>
                <a:latin typeface="Segoe UI" panose="020B0502040204020203" pitchFamily="34" charset="0"/>
                <a:ea typeface="宋体" panose="02010600030101010101" pitchFamily="2" charset="-122"/>
                <a:cs typeface="Segoe UI" panose="020B0502040204020203" pitchFamily="34" charset="0"/>
              </a:rPr>
              <a:t>观测相当的年垂直应变率（</a:t>
            </a:r>
            <a:r>
              <a:rPr lang="en-US" altLang="zh-CN" sz="1800" kern="0" dirty="0">
                <a:solidFill>
                  <a:srgbClr val="7030A0"/>
                </a:solidFill>
                <a:effectLst/>
                <a:latin typeface="Segoe UI" panose="020B0502040204020203" pitchFamily="34" charset="0"/>
                <a:ea typeface="宋体" panose="02010600030101010101" pitchFamily="2" charset="-122"/>
                <a:cs typeface="Times New Roman" panose="02020603050405020304" pitchFamily="18" charset="0"/>
              </a:rPr>
              <a:t>~10⁻⁴ yr⁻¹</a:t>
            </a:r>
            <a:r>
              <a:rPr lang="zh-CN" altLang="zh-CN" sz="1800" kern="0" dirty="0">
                <a:solidFill>
                  <a:srgbClr val="7030A0"/>
                </a:solidFill>
                <a:effectLst/>
                <a:latin typeface="Segoe UI" panose="020B0502040204020203" pitchFamily="34" charset="0"/>
                <a:ea typeface="宋体" panose="02010600030101010101" pitchFamily="2" charset="-122"/>
                <a:cs typeface="Segoe UI" panose="020B0502040204020203" pitchFamily="34" charset="0"/>
              </a:rPr>
              <a:t>）</a:t>
            </a:r>
            <a:r>
              <a:rPr lang="zh-CN" altLang="zh-CN" sz="1800" kern="0" dirty="0">
                <a:solidFill>
                  <a:srgbClr val="000000"/>
                </a:solidFill>
                <a:effectLst/>
                <a:latin typeface="Segoe UI" panose="020B0502040204020203" pitchFamily="34" charset="0"/>
                <a:ea typeface="宋体" panose="02010600030101010101" pitchFamily="2" charset="-122"/>
                <a:cs typeface="Segoe UI" panose="020B0502040204020203" pitchFamily="34" charset="0"/>
              </a:rPr>
              <a:t>。然而，由于缺乏明确的变形样式信息，无法直接换算为水平应变率。</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19" name="文本框 18">
            <a:extLst>
              <a:ext uri="{FF2B5EF4-FFF2-40B4-BE49-F238E27FC236}">
                <a16:creationId xmlns:a16="http://schemas.microsoft.com/office/drawing/2014/main" id="{881659EF-418F-4E5E-B2B5-F7C94D10EA27}"/>
              </a:ext>
            </a:extLst>
          </p:cNvPr>
          <p:cNvSpPr txBox="1"/>
          <p:nvPr/>
        </p:nvSpPr>
        <p:spPr>
          <a:xfrm>
            <a:off x="6557211" y="2575170"/>
            <a:ext cx="5041231" cy="2462213"/>
          </a:xfrm>
          <a:prstGeom prst="rect">
            <a:avLst/>
          </a:prstGeom>
          <a:noFill/>
        </p:spPr>
        <p:txBody>
          <a:bodyPr wrap="square">
            <a:spAutoFit/>
          </a:bodyPr>
          <a:lstStyle/>
          <a:p>
            <a:pPr algn="l" fontAlgn="base"/>
            <a:r>
              <a:rPr lang="zh-CN" altLang="zh-CN" sz="1800" kern="0" dirty="0">
                <a:solidFill>
                  <a:srgbClr val="000000"/>
                </a:solidFill>
                <a:effectLst/>
                <a:latin typeface="inherit"/>
                <a:ea typeface="宋体" panose="02010600030101010101" pitchFamily="2" charset="-122"/>
                <a:cs typeface="Segoe UI" panose="020B0502040204020203" pitchFamily="34" charset="0"/>
              </a:rPr>
              <a:t>空间分布与区域普适性</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a:p>
            <a:pPr algn="l" fontAlgn="base">
              <a:spcBef>
                <a:spcPts val="1200"/>
              </a:spcBef>
            </a:pPr>
            <a:r>
              <a:rPr lang="zh-CN" altLang="zh-CN" sz="1800" kern="0" dirty="0">
                <a:solidFill>
                  <a:srgbClr val="000000"/>
                </a:solidFill>
                <a:effectLst/>
                <a:latin typeface="Segoe UI" panose="020B0502040204020203" pitchFamily="34" charset="0"/>
                <a:ea typeface="宋体" panose="02010600030101010101" pitchFamily="2" charset="-122"/>
                <a:cs typeface="Segoe UI" panose="020B0502040204020203" pitchFamily="34" charset="0"/>
              </a:rPr>
              <a:t>雷达探测（</a:t>
            </a:r>
            <a:r>
              <a:rPr lang="en-US" altLang="zh-CN" sz="1800" kern="0" dirty="0">
                <a:solidFill>
                  <a:srgbClr val="000000"/>
                </a:solidFill>
                <a:effectLst/>
                <a:latin typeface="Segoe UI" panose="020B0502040204020203" pitchFamily="34" charset="0"/>
                <a:ea typeface="宋体" panose="02010600030101010101" pitchFamily="2" charset="-122"/>
                <a:cs typeface="Times New Roman" panose="02020603050405020304" pitchFamily="18" charset="0"/>
              </a:rPr>
              <a:t>40</a:t>
            </a:r>
            <a:r>
              <a:rPr lang="zh-CN" altLang="zh-CN" sz="1800" kern="0" dirty="0">
                <a:solidFill>
                  <a:srgbClr val="000000"/>
                </a:solidFill>
                <a:effectLst/>
                <a:latin typeface="Segoe UI" panose="020B0502040204020203" pitchFamily="34" charset="0"/>
                <a:ea typeface="宋体" panose="02010600030101010101" pitchFamily="2" charset="-122"/>
                <a:cs typeface="Segoe UI" panose="020B0502040204020203" pitchFamily="34" charset="0"/>
              </a:rPr>
              <a:t>）和表面速度观测（</a:t>
            </a:r>
            <a:r>
              <a:rPr lang="en-US" altLang="zh-CN" sz="1800" kern="0" dirty="0">
                <a:solidFill>
                  <a:srgbClr val="000000"/>
                </a:solidFill>
                <a:effectLst/>
                <a:latin typeface="Segoe UI" panose="020B0502040204020203" pitchFamily="34" charset="0"/>
                <a:ea typeface="宋体" panose="02010600030101010101" pitchFamily="2" charset="-122"/>
                <a:cs typeface="Times New Roman" panose="02020603050405020304" pitchFamily="18" charset="0"/>
              </a:rPr>
              <a:t>41</a:t>
            </a:r>
            <a:r>
              <a:rPr lang="zh-CN" altLang="zh-CN" sz="1800" kern="0" dirty="0">
                <a:solidFill>
                  <a:srgbClr val="000000"/>
                </a:solidFill>
                <a:effectLst/>
                <a:latin typeface="Segoe UI" panose="020B0502040204020203" pitchFamily="34" charset="0"/>
                <a:ea typeface="宋体" panose="02010600030101010101" pitchFamily="2" charset="-122"/>
                <a:cs typeface="Segoe UI" panose="020B0502040204020203" pitchFamily="34" charset="0"/>
              </a:rPr>
              <a:t>）显示，东格陵兰冰盖内部结构及动力学在数十公里范围内高度均一。因此，观测到的冰内地震级联不太可能是局部流动异常所致，而更可能反映区域冰流模式的普遍特征。综上，尽管需进一步研究验证，冰内地震级联很可能是一种常见的冰流现象，但其是否应纳入冰盖模拟仍需深入探讨。</a:t>
            </a:r>
            <a:endParaRPr lang="zh-CN" altLang="zh-CN" sz="14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20" name="文本框 19">
            <a:extLst>
              <a:ext uri="{FF2B5EF4-FFF2-40B4-BE49-F238E27FC236}">
                <a16:creationId xmlns:a16="http://schemas.microsoft.com/office/drawing/2014/main" id="{5B3D9D06-B8F5-4997-AA32-282EB6B6D76F}"/>
              </a:ext>
            </a:extLst>
          </p:cNvPr>
          <p:cNvSpPr txBox="1"/>
          <p:nvPr/>
        </p:nvSpPr>
        <p:spPr>
          <a:xfrm>
            <a:off x="3422985" y="304492"/>
            <a:ext cx="2829827" cy="369332"/>
          </a:xfrm>
          <a:prstGeom prst="rect">
            <a:avLst/>
          </a:prstGeom>
          <a:noFill/>
        </p:spPr>
        <p:txBody>
          <a:bodyPr wrap="square" rtlCol="0">
            <a:spAutoFit/>
          </a:bodyPr>
          <a:lstStyle/>
          <a:p>
            <a:r>
              <a:rPr lang="zh-CN" altLang="en-US" dirty="0">
                <a:solidFill>
                  <a:srgbClr val="FF0000"/>
                </a:solidFill>
              </a:rPr>
              <a:t>单独复制文章中一段内容</a:t>
            </a:r>
          </a:p>
        </p:txBody>
      </p:sp>
      <p:sp>
        <p:nvSpPr>
          <p:cNvPr id="21" name="文本框 20">
            <a:extLst>
              <a:ext uri="{FF2B5EF4-FFF2-40B4-BE49-F238E27FC236}">
                <a16:creationId xmlns:a16="http://schemas.microsoft.com/office/drawing/2014/main" id="{6DABBBC1-042B-4EC0-89A3-8A3294C8A3ED}"/>
              </a:ext>
            </a:extLst>
          </p:cNvPr>
          <p:cNvSpPr txBox="1"/>
          <p:nvPr/>
        </p:nvSpPr>
        <p:spPr>
          <a:xfrm>
            <a:off x="6982269" y="5545527"/>
            <a:ext cx="4312118" cy="369332"/>
          </a:xfrm>
          <a:prstGeom prst="rect">
            <a:avLst/>
          </a:prstGeom>
          <a:noFill/>
        </p:spPr>
        <p:txBody>
          <a:bodyPr wrap="square" rtlCol="0">
            <a:spAutoFit/>
          </a:bodyPr>
          <a:lstStyle/>
          <a:p>
            <a:r>
              <a:rPr lang="en-US" altLang="zh-CN" dirty="0" err="1">
                <a:solidFill>
                  <a:srgbClr val="FF0000"/>
                </a:solidFill>
              </a:rPr>
              <a:t>Deepseek</a:t>
            </a:r>
            <a:r>
              <a:rPr lang="zh-CN" altLang="en-US" dirty="0">
                <a:solidFill>
                  <a:srgbClr val="FF0000"/>
                </a:solidFill>
              </a:rPr>
              <a:t>会为段落中再次划分小标题</a:t>
            </a:r>
          </a:p>
        </p:txBody>
      </p:sp>
      <p:graphicFrame>
        <p:nvGraphicFramePr>
          <p:cNvPr id="10" name="对象 9">
            <a:extLst>
              <a:ext uri="{FF2B5EF4-FFF2-40B4-BE49-F238E27FC236}">
                <a16:creationId xmlns:a16="http://schemas.microsoft.com/office/drawing/2014/main" id="{B8CCE4B3-88A7-4B7D-B37D-55D70EDF16CB}"/>
              </a:ext>
            </a:extLst>
          </p:cNvPr>
          <p:cNvGraphicFramePr>
            <a:graphicFrameLocks noChangeAspect="1"/>
          </p:cNvGraphicFramePr>
          <p:nvPr>
            <p:extLst>
              <p:ext uri="{D42A27DB-BD31-4B8C-83A1-F6EECF244321}">
                <p14:modId xmlns:p14="http://schemas.microsoft.com/office/powerpoint/2010/main" val="2405161995"/>
              </p:ext>
            </p:extLst>
          </p:nvPr>
        </p:nvGraphicFramePr>
        <p:xfrm>
          <a:off x="3212714" y="707886"/>
          <a:ext cx="2679700" cy="520700"/>
        </p:xfrm>
        <a:graphic>
          <a:graphicData uri="http://schemas.openxmlformats.org/presentationml/2006/ole">
            <mc:AlternateContent xmlns:mc="http://schemas.openxmlformats.org/markup-compatibility/2006">
              <mc:Choice xmlns:v="urn:schemas-microsoft-com:vml" Requires="v">
                <p:oleObj name="包装程序外壳对象" showAsIcon="1" r:id="rId2" imgW="2679877" imgH="520687" progId="Package">
                  <p:embed/>
                </p:oleObj>
              </mc:Choice>
              <mc:Fallback>
                <p:oleObj name="包装程序外壳对象" showAsIcon="1" r:id="rId2" imgW="2679877" imgH="520687" progId="Package">
                  <p:embed/>
                  <p:pic>
                    <p:nvPicPr>
                      <p:cNvPr id="22" name="对象 21">
                        <a:extLst>
                          <a:ext uri="{FF2B5EF4-FFF2-40B4-BE49-F238E27FC236}">
                            <a16:creationId xmlns:a16="http://schemas.microsoft.com/office/drawing/2014/main" id="{BE1848C7-A64C-4155-9629-528BDFE35DFF}"/>
                          </a:ext>
                        </a:extLst>
                      </p:cNvPr>
                      <p:cNvPicPr/>
                      <p:nvPr/>
                    </p:nvPicPr>
                    <p:blipFill>
                      <a:blip r:embed="rId3"/>
                      <a:stretch>
                        <a:fillRect/>
                      </a:stretch>
                    </p:blipFill>
                    <p:spPr>
                      <a:xfrm>
                        <a:off x="3212714" y="707886"/>
                        <a:ext cx="2679700" cy="520700"/>
                      </a:xfrm>
                      <a:prstGeom prst="rect">
                        <a:avLst/>
                      </a:prstGeom>
                    </p:spPr>
                  </p:pic>
                </p:oleObj>
              </mc:Fallback>
            </mc:AlternateContent>
          </a:graphicData>
        </a:graphic>
      </p:graphicFrame>
    </p:spTree>
    <p:extLst>
      <p:ext uri="{BB962C8B-B14F-4D97-AF65-F5344CB8AC3E}">
        <p14:creationId xmlns:p14="http://schemas.microsoft.com/office/powerpoint/2010/main" val="2470645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P spid="19"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2FAEA323-DA50-417D-85F7-73F36D2A2961}"/>
              </a:ext>
            </a:extLst>
          </p:cNvPr>
          <p:cNvSpPr txBox="1"/>
          <p:nvPr/>
        </p:nvSpPr>
        <p:spPr>
          <a:xfrm>
            <a:off x="0" y="663389"/>
            <a:ext cx="7238198" cy="5601533"/>
          </a:xfrm>
          <a:prstGeom prst="rect">
            <a:avLst/>
          </a:prstGeom>
          <a:noFill/>
        </p:spPr>
        <p:txBody>
          <a:bodyPr wrap="square">
            <a:spAutoFit/>
          </a:bodyPr>
          <a:lstStyle/>
          <a:p>
            <a:r>
              <a:rPr lang="zh-CN" altLang="en-US" sz="2000" dirty="0"/>
              <a:t>冰流动力学的意义</a:t>
            </a:r>
            <a:br>
              <a:rPr lang="zh-CN" altLang="en-US" sz="2000" dirty="0"/>
            </a:br>
            <a:r>
              <a:rPr lang="zh-CN" altLang="en-US" sz="2000" dirty="0"/>
              <a:t>冰流变形的相关性</a:t>
            </a:r>
            <a:br>
              <a:rPr lang="zh-CN" altLang="en-US" sz="2000" dirty="0"/>
            </a:br>
            <a:r>
              <a:rPr lang="zh-CN" altLang="en-US" sz="2000" dirty="0"/>
              <a:t>如第</a:t>
            </a:r>
            <a:r>
              <a:rPr lang="en-US" altLang="zh-CN" sz="2000" dirty="0"/>
              <a:t>S6</a:t>
            </a:r>
            <a:r>
              <a:rPr lang="zh-CN" altLang="en-US" sz="2000" dirty="0"/>
              <a:t>节所述，冰体内冰震的级联不能仅仅由钻孔的存在引起。然而，这些事件的特征与冰川微震活动并不典型，后者通常与表层和冰床附近的剪切及拉伸断层有关（</a:t>
            </a:r>
            <a:r>
              <a:rPr lang="en-US" altLang="zh-CN" sz="2000" dirty="0"/>
              <a:t>34</a:t>
            </a:r>
            <a:r>
              <a:rPr lang="zh-CN" altLang="en-US" sz="2000" dirty="0"/>
              <a:t>）。在冰体表面裂缝区下方报道的冰震具有拉伸源机制（</a:t>
            </a:r>
            <a:r>
              <a:rPr lang="en-US" altLang="zh-CN" sz="2000" dirty="0"/>
              <a:t>35</a:t>
            </a:r>
            <a:r>
              <a:rPr lang="zh-CN" altLang="en-US" sz="2000" dirty="0"/>
              <a:t>），而这里观察到的事件则不同。类似震动的剪切破裂发生在冰床（</a:t>
            </a:r>
            <a:r>
              <a:rPr lang="en-US" altLang="zh-CN" sz="2000" dirty="0"/>
              <a:t>36</a:t>
            </a:r>
            <a:r>
              <a:rPr lang="zh-CN" altLang="en-US" sz="2000" dirty="0"/>
              <a:t>）上。因此，冰内的脆性失效可能是冰流特有的现象，在冰流中，</a:t>
            </a:r>
            <a:r>
              <a:rPr lang="zh-CN" altLang="en-US" sz="2000" dirty="0">
                <a:solidFill>
                  <a:srgbClr val="7030A0"/>
                </a:solidFill>
              </a:rPr>
              <a:t>垂直的晶体织构结构形成以适应纵向延伸（</a:t>
            </a:r>
            <a:r>
              <a:rPr lang="en-US" altLang="zh-CN" sz="2000" dirty="0">
                <a:solidFill>
                  <a:srgbClr val="7030A0"/>
                </a:solidFill>
              </a:rPr>
              <a:t>37, 38</a:t>
            </a:r>
            <a:r>
              <a:rPr lang="zh-CN" altLang="en-US" sz="2000" dirty="0">
                <a:solidFill>
                  <a:srgbClr val="7030A0"/>
                </a:solidFill>
              </a:rPr>
              <a:t>）。由此产生的各向异性在流动方向上导致显著硬化，当应力足够高时可能导致脆性破裂。</a:t>
            </a:r>
            <a:br>
              <a:rPr lang="zh-CN" altLang="en-US" sz="2000" dirty="0">
                <a:solidFill>
                  <a:srgbClr val="7030A0"/>
                </a:solidFill>
              </a:rPr>
            </a:br>
            <a:r>
              <a:rPr lang="zh-CN" altLang="en-US" sz="2000" dirty="0">
                <a:solidFill>
                  <a:srgbClr val="7030A0"/>
                </a:solidFill>
              </a:rPr>
              <a:t>由大级联事件</a:t>
            </a:r>
            <a:r>
              <a:rPr lang="en-US" altLang="zh-CN" sz="2000" dirty="0">
                <a:solidFill>
                  <a:srgbClr val="7030A0"/>
                </a:solidFill>
              </a:rPr>
              <a:t>2.i</a:t>
            </a:r>
            <a:r>
              <a:rPr lang="zh-CN" altLang="en-US" sz="2000" dirty="0">
                <a:solidFill>
                  <a:srgbClr val="7030A0"/>
                </a:solidFill>
              </a:rPr>
              <a:t>引起的应变的最保守估计为</a:t>
            </a:r>
            <a:r>
              <a:rPr lang="en-US" altLang="zh-CN" sz="2000" kern="0" dirty="0" err="1">
                <a:solidFill>
                  <a:srgbClr val="7030A0"/>
                </a:solidFill>
                <a:effectLst/>
                <a:latin typeface="Segoe UI" panose="020B0502040204020203" pitchFamily="34" charset="0"/>
                <a:ea typeface="宋体" panose="02010600030101010101" pitchFamily="2" charset="-122"/>
                <a:cs typeface="Times New Roman" panose="02020603050405020304" pitchFamily="18" charset="0"/>
              </a:rPr>
              <a:t>εxz</a:t>
            </a:r>
            <a:r>
              <a:rPr lang="en-US" altLang="zh-CN" sz="2000" kern="0" dirty="0">
                <a:solidFill>
                  <a:srgbClr val="7030A0"/>
                </a:solidFill>
                <a:effectLst/>
                <a:latin typeface="Segoe UI" panose="020B0502040204020203" pitchFamily="34" charset="0"/>
                <a:ea typeface="宋体" panose="02010600030101010101" pitchFamily="2" charset="-122"/>
                <a:cs typeface="Times New Roman" panose="02020603050405020304" pitchFamily="18" charset="0"/>
              </a:rPr>
              <a:t> = 10⁻⁶ m/m </a:t>
            </a:r>
            <a:r>
              <a:rPr lang="zh-CN" altLang="en-US" sz="2000" dirty="0">
                <a:solidFill>
                  <a:srgbClr val="7030A0"/>
                </a:solidFill>
              </a:rPr>
              <a:t>，意味着大约</a:t>
            </a:r>
            <a:r>
              <a:rPr lang="en-US" altLang="zh-CN" sz="2000" dirty="0">
                <a:solidFill>
                  <a:srgbClr val="7030A0"/>
                </a:solidFill>
              </a:rPr>
              <a:t>100</a:t>
            </a:r>
            <a:r>
              <a:rPr lang="zh-CN" altLang="en-US" sz="2000" dirty="0">
                <a:solidFill>
                  <a:srgbClr val="7030A0"/>
                </a:solidFill>
              </a:rPr>
              <a:t>次这样的事件级联可能在局部产生与东格林兰冰流周围</a:t>
            </a:r>
            <a:r>
              <a:rPr lang="en-US" altLang="zh-CN" sz="2000" dirty="0">
                <a:solidFill>
                  <a:srgbClr val="7030A0"/>
                </a:solidFill>
              </a:rPr>
              <a:t>GPS</a:t>
            </a:r>
            <a:r>
              <a:rPr lang="zh-CN" altLang="en-US" sz="2000" dirty="0">
                <a:solidFill>
                  <a:srgbClr val="7030A0"/>
                </a:solidFill>
              </a:rPr>
              <a:t>测量得出的每年</a:t>
            </a:r>
            <a:r>
              <a:rPr lang="en-US" altLang="zh-CN" sz="2000" kern="0" dirty="0">
                <a:solidFill>
                  <a:srgbClr val="7030A0"/>
                </a:solidFill>
                <a:effectLst/>
                <a:latin typeface="Segoe UI" panose="020B0502040204020203" pitchFamily="34" charset="0"/>
                <a:ea typeface="宋体" panose="02010600030101010101" pitchFamily="2" charset="-122"/>
                <a:cs typeface="Times New Roman" panose="02020603050405020304" pitchFamily="18" charset="0"/>
              </a:rPr>
              <a:t>10⁻⁴ m/m</a:t>
            </a:r>
            <a:r>
              <a:rPr lang="zh-CN" altLang="en-US" sz="2000" dirty="0">
                <a:solidFill>
                  <a:srgbClr val="7030A0"/>
                </a:solidFill>
              </a:rPr>
              <a:t>的水平应变幅度相当的变形。</a:t>
            </a:r>
            <a:r>
              <a:rPr lang="zh-CN" altLang="en-US" sz="2000" dirty="0"/>
              <a:t>尽管冰体内地震活动对大规模冰流变形的相关性取决于其时空分布，但我们仅在</a:t>
            </a:r>
            <a:r>
              <a:rPr lang="en-US" altLang="zh-CN" sz="2000" dirty="0"/>
              <a:t>14</a:t>
            </a:r>
            <a:r>
              <a:rPr lang="zh-CN" altLang="en-US" sz="2000" dirty="0"/>
              <a:t>小时内观察到两次大级联事件，这表明这种现象可能相当频繁。</a:t>
            </a:r>
            <a:br>
              <a:rPr lang="zh-CN" altLang="en-US" dirty="0"/>
            </a:br>
            <a:endParaRPr lang="zh-CN" altLang="en-US" dirty="0"/>
          </a:p>
        </p:txBody>
      </p:sp>
      <p:sp>
        <p:nvSpPr>
          <p:cNvPr id="5" name="文本框 4">
            <a:extLst>
              <a:ext uri="{FF2B5EF4-FFF2-40B4-BE49-F238E27FC236}">
                <a16:creationId xmlns:a16="http://schemas.microsoft.com/office/drawing/2014/main" id="{BDB2D14C-493A-4FA6-B9E8-C33B4650E05C}"/>
              </a:ext>
            </a:extLst>
          </p:cNvPr>
          <p:cNvSpPr txBox="1"/>
          <p:nvPr/>
        </p:nvSpPr>
        <p:spPr>
          <a:xfrm>
            <a:off x="7238198" y="182880"/>
            <a:ext cx="4953802" cy="5940088"/>
          </a:xfrm>
          <a:prstGeom prst="rect">
            <a:avLst/>
          </a:prstGeom>
          <a:noFill/>
        </p:spPr>
        <p:txBody>
          <a:bodyPr wrap="square">
            <a:spAutoFit/>
          </a:bodyPr>
          <a:lstStyle/>
          <a:p>
            <a:r>
              <a:rPr lang="zh-CN" altLang="en-US" sz="2000" dirty="0"/>
              <a:t>对于薄层中的蠕变变形也可以做类似的长期推断。例如，</a:t>
            </a:r>
            <a:r>
              <a:rPr lang="zh-CN" altLang="en-US" sz="2000" dirty="0">
                <a:solidFill>
                  <a:srgbClr val="7030A0"/>
                </a:solidFill>
              </a:rPr>
              <a:t>最大幅度的序列</a:t>
            </a:r>
            <a:r>
              <a:rPr lang="en-US" altLang="zh-CN" sz="2000" dirty="0">
                <a:solidFill>
                  <a:srgbClr val="7030A0"/>
                </a:solidFill>
              </a:rPr>
              <a:t>1.ii</a:t>
            </a:r>
            <a:r>
              <a:rPr lang="zh-CN" altLang="en-US" sz="2000" dirty="0">
                <a:solidFill>
                  <a:srgbClr val="7030A0"/>
                </a:solidFill>
              </a:rPr>
              <a:t>具有约为</a:t>
            </a:r>
            <a:r>
              <a:rPr lang="en-US" altLang="zh-CN" sz="2000" dirty="0">
                <a:solidFill>
                  <a:srgbClr val="7030A0"/>
                </a:solidFill>
              </a:rPr>
              <a:t>5·10−7 m/m/s</a:t>
            </a:r>
            <a:r>
              <a:rPr lang="zh-CN" altLang="en-US" sz="2000" dirty="0">
                <a:solidFill>
                  <a:srgbClr val="7030A0"/>
                </a:solidFill>
              </a:rPr>
              <a:t>的平均应变率，持续时间约为</a:t>
            </a:r>
            <a:r>
              <a:rPr lang="en-US" altLang="zh-CN" sz="2000" dirty="0">
                <a:solidFill>
                  <a:srgbClr val="7030A0"/>
                </a:solidFill>
              </a:rPr>
              <a:t>0.1</a:t>
            </a:r>
            <a:r>
              <a:rPr lang="zh-CN" altLang="en-US" sz="2000" dirty="0">
                <a:solidFill>
                  <a:srgbClr val="7030A0"/>
                </a:solidFill>
              </a:rPr>
              <a:t>秒。考虑到只有约</a:t>
            </a:r>
            <a:r>
              <a:rPr lang="en-US" altLang="zh-CN" sz="2000" dirty="0">
                <a:solidFill>
                  <a:srgbClr val="7030A0"/>
                </a:solidFill>
              </a:rPr>
              <a:t>10%</a:t>
            </a:r>
            <a:r>
              <a:rPr lang="zh-CN" altLang="en-US" sz="2000" dirty="0">
                <a:solidFill>
                  <a:srgbClr val="7030A0"/>
                </a:solidFill>
              </a:rPr>
              <a:t>的实际应变传递到光纤（见</a:t>
            </a:r>
            <a:r>
              <a:rPr lang="en-US" altLang="zh-CN" sz="2000" dirty="0">
                <a:solidFill>
                  <a:srgbClr val="7030A0"/>
                </a:solidFill>
              </a:rPr>
              <a:t>S5</a:t>
            </a:r>
            <a:r>
              <a:rPr lang="zh-CN" altLang="en-US" sz="2000" dirty="0">
                <a:solidFill>
                  <a:srgbClr val="7030A0"/>
                </a:solidFill>
              </a:rPr>
              <a:t>节），我们发现大约</a:t>
            </a:r>
            <a:r>
              <a:rPr lang="en-US" altLang="zh-CN" sz="2000" dirty="0">
                <a:solidFill>
                  <a:srgbClr val="7030A0"/>
                </a:solidFill>
              </a:rPr>
              <a:t>100</a:t>
            </a:r>
            <a:r>
              <a:rPr lang="zh-CN" altLang="en-US" sz="2000" dirty="0">
                <a:solidFill>
                  <a:srgbClr val="7030A0"/>
                </a:solidFill>
              </a:rPr>
              <a:t>次这样的事件会导致垂直应变率也达到</a:t>
            </a:r>
            <a:r>
              <a:rPr lang="en-US" altLang="zh-CN" sz="2000" kern="0" dirty="0">
                <a:solidFill>
                  <a:srgbClr val="7030A0"/>
                </a:solidFill>
                <a:effectLst/>
                <a:latin typeface="Segoe UI" panose="020B0502040204020203" pitchFamily="34" charset="0"/>
                <a:ea typeface="宋体" panose="02010600030101010101" pitchFamily="2" charset="-122"/>
                <a:cs typeface="Times New Roman" panose="02020603050405020304" pitchFamily="18" charset="0"/>
              </a:rPr>
              <a:t>10⁻⁴ yr⁻¹</a:t>
            </a:r>
            <a:r>
              <a:rPr lang="zh-CN" altLang="en-US" sz="2000" dirty="0">
                <a:solidFill>
                  <a:srgbClr val="7030A0"/>
                </a:solidFill>
              </a:rPr>
              <a:t>的数量级。</a:t>
            </a:r>
            <a:r>
              <a:rPr lang="zh-CN" altLang="en-US" sz="2000" dirty="0"/>
              <a:t>然而，在不知道确切的变形方式的情况下，无法估计相应的水平应变。</a:t>
            </a:r>
            <a:br>
              <a:rPr lang="zh-CN" altLang="en-US" sz="2000" dirty="0"/>
            </a:br>
            <a:r>
              <a:rPr lang="zh-CN" altLang="en-US" sz="2000" dirty="0"/>
              <a:t>目前，我们只能推测地震级联的空间分布。雷达探测（</a:t>
            </a:r>
            <a:r>
              <a:rPr lang="en-US" altLang="zh-CN" sz="2000" dirty="0"/>
              <a:t>40</a:t>
            </a:r>
            <a:r>
              <a:rPr lang="zh-CN" altLang="en-US" sz="2000" dirty="0"/>
              <a:t>）和表面速度观测（</a:t>
            </a:r>
            <a:r>
              <a:rPr lang="en-US" altLang="zh-CN" sz="2000" dirty="0"/>
              <a:t>41</a:t>
            </a:r>
            <a:r>
              <a:rPr lang="zh-CN" altLang="en-US" sz="2000" dirty="0"/>
              <a:t>）表明，东格林兰冰流周围几十公里内的冰体内部结构和运动学几乎没有变化。因此，观察到的冰体内地震活动不太可能是由局部流动异常引起的局部特征，而更可能是区域性冰流模式的典型表现。总之，似乎可以合理推测，地震级联是冰流中常见的现象，但需要进一步的研究，以便将其自信地纳入或排除在冰盖模拟之外。</a:t>
            </a:r>
          </a:p>
        </p:txBody>
      </p:sp>
      <p:sp>
        <p:nvSpPr>
          <p:cNvPr id="6" name="文本框 5">
            <a:extLst>
              <a:ext uri="{FF2B5EF4-FFF2-40B4-BE49-F238E27FC236}">
                <a16:creationId xmlns:a16="http://schemas.microsoft.com/office/drawing/2014/main" id="{C37CA291-F730-4763-903A-13C8770157BB}"/>
              </a:ext>
            </a:extLst>
          </p:cNvPr>
          <p:cNvSpPr txBox="1"/>
          <p:nvPr/>
        </p:nvSpPr>
        <p:spPr>
          <a:xfrm>
            <a:off x="486076" y="78614"/>
            <a:ext cx="3378467" cy="584775"/>
          </a:xfrm>
          <a:prstGeom prst="rect">
            <a:avLst/>
          </a:prstGeom>
          <a:noFill/>
        </p:spPr>
        <p:txBody>
          <a:bodyPr wrap="square" rtlCol="0">
            <a:spAutoFit/>
          </a:bodyPr>
          <a:lstStyle/>
          <a:p>
            <a:r>
              <a:rPr lang="en-US" altLang="zh-CN" sz="3200" dirty="0"/>
              <a:t>GPT</a:t>
            </a:r>
            <a:endParaRPr lang="zh-CN" altLang="en-US" sz="3200" dirty="0"/>
          </a:p>
        </p:txBody>
      </p:sp>
      <p:sp>
        <p:nvSpPr>
          <p:cNvPr id="7" name="文本框 6">
            <a:extLst>
              <a:ext uri="{FF2B5EF4-FFF2-40B4-BE49-F238E27FC236}">
                <a16:creationId xmlns:a16="http://schemas.microsoft.com/office/drawing/2014/main" id="{29B611E8-1BDA-494E-82D8-BA4AC74E8F53}"/>
              </a:ext>
            </a:extLst>
          </p:cNvPr>
          <p:cNvSpPr txBox="1"/>
          <p:nvPr/>
        </p:nvSpPr>
        <p:spPr>
          <a:xfrm>
            <a:off x="1033112" y="6123373"/>
            <a:ext cx="5062888" cy="461665"/>
          </a:xfrm>
          <a:prstGeom prst="rect">
            <a:avLst/>
          </a:prstGeom>
          <a:noFill/>
        </p:spPr>
        <p:txBody>
          <a:bodyPr wrap="square" rtlCol="0">
            <a:spAutoFit/>
          </a:bodyPr>
          <a:lstStyle/>
          <a:p>
            <a:r>
              <a:rPr lang="en-US" altLang="zh-CN" sz="2400" dirty="0">
                <a:solidFill>
                  <a:srgbClr val="FF0000"/>
                </a:solidFill>
              </a:rPr>
              <a:t>GPT</a:t>
            </a:r>
            <a:r>
              <a:rPr lang="zh-CN" altLang="en-US" sz="2400" dirty="0">
                <a:solidFill>
                  <a:srgbClr val="FF0000"/>
                </a:solidFill>
              </a:rPr>
              <a:t>就是完整的翻译，不添加小标题</a:t>
            </a:r>
          </a:p>
        </p:txBody>
      </p:sp>
    </p:spTree>
    <p:extLst>
      <p:ext uri="{BB962C8B-B14F-4D97-AF65-F5344CB8AC3E}">
        <p14:creationId xmlns:p14="http://schemas.microsoft.com/office/powerpoint/2010/main" val="510998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1F92F95F-97FE-4CC1-973C-C95A37BBDE59}"/>
              </a:ext>
            </a:extLst>
          </p:cNvPr>
          <p:cNvPicPr>
            <a:picLocks noChangeAspect="1"/>
          </p:cNvPicPr>
          <p:nvPr/>
        </p:nvPicPr>
        <p:blipFill>
          <a:blip r:embed="rId2"/>
          <a:stretch>
            <a:fillRect/>
          </a:stretch>
        </p:blipFill>
        <p:spPr>
          <a:xfrm>
            <a:off x="74634" y="2495365"/>
            <a:ext cx="6409156" cy="3770479"/>
          </a:xfrm>
          <a:prstGeom prst="rect">
            <a:avLst/>
          </a:prstGeom>
        </p:spPr>
      </p:pic>
      <p:sp>
        <p:nvSpPr>
          <p:cNvPr id="3" name="文本框 2">
            <a:extLst>
              <a:ext uri="{FF2B5EF4-FFF2-40B4-BE49-F238E27FC236}">
                <a16:creationId xmlns:a16="http://schemas.microsoft.com/office/drawing/2014/main" id="{DB15C46C-3E21-4CFA-BB75-2E9A01FD6775}"/>
              </a:ext>
            </a:extLst>
          </p:cNvPr>
          <p:cNvSpPr txBox="1"/>
          <p:nvPr/>
        </p:nvSpPr>
        <p:spPr>
          <a:xfrm>
            <a:off x="721895" y="292257"/>
            <a:ext cx="3859731" cy="707886"/>
          </a:xfrm>
          <a:prstGeom prst="rect">
            <a:avLst/>
          </a:prstGeom>
          <a:noFill/>
        </p:spPr>
        <p:txBody>
          <a:bodyPr wrap="square" rtlCol="0">
            <a:spAutoFit/>
          </a:bodyPr>
          <a:lstStyle/>
          <a:p>
            <a:r>
              <a:rPr lang="en-US" altLang="zh-CN" sz="4000" b="1" dirty="0" err="1"/>
              <a:t>Deepseek</a:t>
            </a:r>
            <a:endParaRPr lang="zh-CN" altLang="en-US" sz="4000" b="1" dirty="0"/>
          </a:p>
        </p:txBody>
      </p:sp>
      <p:pic>
        <p:nvPicPr>
          <p:cNvPr id="4" name="图片 3">
            <a:extLst>
              <a:ext uri="{FF2B5EF4-FFF2-40B4-BE49-F238E27FC236}">
                <a16:creationId xmlns:a16="http://schemas.microsoft.com/office/drawing/2014/main" id="{B6608A21-9FCA-4ED2-A45E-A0D209DC09B8}"/>
              </a:ext>
            </a:extLst>
          </p:cNvPr>
          <p:cNvPicPr>
            <a:picLocks noChangeAspect="1"/>
          </p:cNvPicPr>
          <p:nvPr/>
        </p:nvPicPr>
        <p:blipFill>
          <a:blip r:embed="rId3"/>
          <a:stretch>
            <a:fillRect/>
          </a:stretch>
        </p:blipFill>
        <p:spPr>
          <a:xfrm>
            <a:off x="5236143" y="234578"/>
            <a:ext cx="6534875" cy="3644663"/>
          </a:xfrm>
          <a:prstGeom prst="rect">
            <a:avLst/>
          </a:prstGeom>
        </p:spPr>
      </p:pic>
      <p:sp>
        <p:nvSpPr>
          <p:cNvPr id="2" name="文本框 1">
            <a:extLst>
              <a:ext uri="{FF2B5EF4-FFF2-40B4-BE49-F238E27FC236}">
                <a16:creationId xmlns:a16="http://schemas.microsoft.com/office/drawing/2014/main" id="{F1EC2465-3A70-4CF4-AB85-A826F672A7F9}"/>
              </a:ext>
            </a:extLst>
          </p:cNvPr>
          <p:cNvSpPr txBox="1"/>
          <p:nvPr/>
        </p:nvSpPr>
        <p:spPr>
          <a:xfrm>
            <a:off x="1234783" y="1347537"/>
            <a:ext cx="2935706" cy="461665"/>
          </a:xfrm>
          <a:prstGeom prst="rect">
            <a:avLst/>
          </a:prstGeom>
          <a:noFill/>
        </p:spPr>
        <p:txBody>
          <a:bodyPr wrap="square" rtlCol="0">
            <a:spAutoFit/>
          </a:bodyPr>
          <a:lstStyle/>
          <a:p>
            <a:r>
              <a:rPr lang="zh-CN" altLang="en-US" sz="2400" dirty="0">
                <a:solidFill>
                  <a:srgbClr val="FF0000"/>
                </a:solidFill>
              </a:rPr>
              <a:t>翻译特点</a:t>
            </a:r>
          </a:p>
        </p:txBody>
      </p:sp>
    </p:spTree>
    <p:extLst>
      <p:ext uri="{BB962C8B-B14F-4D97-AF65-F5344CB8AC3E}">
        <p14:creationId xmlns:p14="http://schemas.microsoft.com/office/powerpoint/2010/main" val="1877348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F9C534F5-F12D-47F2-A84C-C53889F015BA}"/>
              </a:ext>
            </a:extLst>
          </p:cNvPr>
          <p:cNvSpPr txBox="1"/>
          <p:nvPr/>
        </p:nvSpPr>
        <p:spPr>
          <a:xfrm>
            <a:off x="3047198" y="2598003"/>
            <a:ext cx="6097604" cy="830997"/>
          </a:xfrm>
          <a:prstGeom prst="rect">
            <a:avLst/>
          </a:prstGeom>
          <a:noFill/>
        </p:spPr>
        <p:txBody>
          <a:bodyPr wrap="square">
            <a:spAutoFit/>
          </a:bodyPr>
          <a:lstStyle/>
          <a:p>
            <a:pPr algn="ctr"/>
            <a:r>
              <a:rPr lang="zh-CN" altLang="en-US" sz="4800" dirty="0"/>
              <a:t>科研论文写作与润色</a:t>
            </a:r>
          </a:p>
        </p:txBody>
      </p:sp>
    </p:spTree>
    <p:extLst>
      <p:ext uri="{BB962C8B-B14F-4D97-AF65-F5344CB8AC3E}">
        <p14:creationId xmlns:p14="http://schemas.microsoft.com/office/powerpoint/2010/main" val="581174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FD4C029B-4D0F-424D-B335-7A36247CBC14}"/>
              </a:ext>
            </a:extLst>
          </p:cNvPr>
          <p:cNvSpPr txBox="1"/>
          <p:nvPr/>
        </p:nvSpPr>
        <p:spPr>
          <a:xfrm>
            <a:off x="103471" y="106051"/>
            <a:ext cx="4206240" cy="461665"/>
          </a:xfrm>
          <a:prstGeom prst="rect">
            <a:avLst/>
          </a:prstGeom>
          <a:noFill/>
        </p:spPr>
        <p:txBody>
          <a:bodyPr wrap="square" rtlCol="0">
            <a:spAutoFit/>
          </a:bodyPr>
          <a:lstStyle/>
          <a:p>
            <a:r>
              <a:rPr lang="en-US" altLang="zh-CN" sz="2400" dirty="0" err="1"/>
              <a:t>deepseek</a:t>
            </a:r>
            <a:endParaRPr lang="zh-CN" altLang="en-US" sz="2400" dirty="0"/>
          </a:p>
        </p:txBody>
      </p:sp>
      <p:sp>
        <p:nvSpPr>
          <p:cNvPr id="5" name="文本框 4">
            <a:extLst>
              <a:ext uri="{FF2B5EF4-FFF2-40B4-BE49-F238E27FC236}">
                <a16:creationId xmlns:a16="http://schemas.microsoft.com/office/drawing/2014/main" id="{FE1B14FB-4980-4330-86B2-7FC01D04E7CD}"/>
              </a:ext>
            </a:extLst>
          </p:cNvPr>
          <p:cNvSpPr txBox="1"/>
          <p:nvPr/>
        </p:nvSpPr>
        <p:spPr>
          <a:xfrm>
            <a:off x="103471" y="567716"/>
            <a:ext cx="5845912" cy="461665"/>
          </a:xfrm>
          <a:prstGeom prst="rect">
            <a:avLst/>
          </a:prstGeom>
          <a:noFill/>
        </p:spPr>
        <p:txBody>
          <a:bodyPr wrap="square" rtlCol="0">
            <a:spAutoFit/>
          </a:bodyPr>
          <a:lstStyle/>
          <a:p>
            <a:r>
              <a:rPr lang="zh-CN" altLang="en-US" sz="2400" dirty="0"/>
              <a:t>给予摘要和段落关键内容去还原段落内容</a:t>
            </a:r>
          </a:p>
        </p:txBody>
      </p:sp>
      <p:sp>
        <p:nvSpPr>
          <p:cNvPr id="7" name="文本框 6">
            <a:extLst>
              <a:ext uri="{FF2B5EF4-FFF2-40B4-BE49-F238E27FC236}">
                <a16:creationId xmlns:a16="http://schemas.microsoft.com/office/drawing/2014/main" id="{25FE4AB5-300A-40D2-BA38-CE228B3AFAA3}"/>
              </a:ext>
            </a:extLst>
          </p:cNvPr>
          <p:cNvSpPr txBox="1"/>
          <p:nvPr/>
        </p:nvSpPr>
        <p:spPr>
          <a:xfrm>
            <a:off x="8205539" y="201865"/>
            <a:ext cx="2498158" cy="461665"/>
          </a:xfrm>
          <a:prstGeom prst="rect">
            <a:avLst/>
          </a:prstGeom>
          <a:noFill/>
        </p:spPr>
        <p:txBody>
          <a:bodyPr wrap="square" rtlCol="0">
            <a:spAutoFit/>
          </a:bodyPr>
          <a:lstStyle/>
          <a:p>
            <a:r>
              <a:rPr lang="zh-CN" altLang="en-US" sz="2400" dirty="0"/>
              <a:t>原文章关键内容</a:t>
            </a:r>
          </a:p>
        </p:txBody>
      </p:sp>
      <p:sp>
        <p:nvSpPr>
          <p:cNvPr id="11" name="文本框 10">
            <a:extLst>
              <a:ext uri="{FF2B5EF4-FFF2-40B4-BE49-F238E27FC236}">
                <a16:creationId xmlns:a16="http://schemas.microsoft.com/office/drawing/2014/main" id="{17D24D20-6B76-4D2D-B6C2-B0D75C86D0DF}"/>
              </a:ext>
            </a:extLst>
          </p:cNvPr>
          <p:cNvSpPr txBox="1"/>
          <p:nvPr/>
        </p:nvSpPr>
        <p:spPr>
          <a:xfrm>
            <a:off x="-42284" y="1104060"/>
            <a:ext cx="6504961" cy="4801314"/>
          </a:xfrm>
          <a:prstGeom prst="rect">
            <a:avLst/>
          </a:prstGeom>
          <a:noFill/>
        </p:spPr>
        <p:txBody>
          <a:bodyPr wrap="square">
            <a:spAutoFit/>
          </a:bodyPr>
          <a:lstStyle/>
          <a:p>
            <a:r>
              <a:rPr lang="zh-CN" altLang="en-US" b="0" i="0" dirty="0">
                <a:effectLst/>
                <a:latin typeface="PingFang SC"/>
              </a:rPr>
              <a:t>冰内地震级联的核化机制研究揭示了火山活动与气候突变对冰盖脆性变形的耦合效应。</a:t>
            </a:r>
            <a:r>
              <a:rPr lang="zh-CN" altLang="en-US" b="0" i="0" dirty="0">
                <a:solidFill>
                  <a:srgbClr val="7030A0"/>
                </a:solidFill>
                <a:effectLst/>
                <a:latin typeface="PingFang SC"/>
              </a:rPr>
              <a:t>最新观测表明，格陵兰冰盖深部地震级联现象高频发现在火山灰沉积层（如马扎马火山灰</a:t>
            </a:r>
            <a:r>
              <a:rPr lang="en-US" altLang="zh-CN" b="0" i="0" dirty="0">
                <a:solidFill>
                  <a:srgbClr val="7030A0"/>
                </a:solidFill>
                <a:effectLst/>
                <a:latin typeface="PingFang SC"/>
              </a:rPr>
              <a:t>7.6 ka BP</a:t>
            </a:r>
            <a:r>
              <a:rPr lang="zh-CN" altLang="en-US" b="0" i="0" dirty="0">
                <a:solidFill>
                  <a:srgbClr val="7030A0"/>
                </a:solidFill>
                <a:effectLst/>
                <a:latin typeface="PingFang SC"/>
              </a:rPr>
              <a:t>、斯卡努尔瓦尔纳火山灰</a:t>
            </a:r>
            <a:r>
              <a:rPr lang="en-US" altLang="zh-CN" b="0" i="0" dirty="0">
                <a:solidFill>
                  <a:srgbClr val="7030A0"/>
                </a:solidFill>
                <a:effectLst/>
                <a:latin typeface="PingFang SC"/>
              </a:rPr>
              <a:t>10.2 ka BP</a:t>
            </a:r>
            <a:r>
              <a:rPr lang="zh-CN" altLang="en-US" b="0" i="0" dirty="0">
                <a:solidFill>
                  <a:srgbClr val="7030A0"/>
                </a:solidFill>
                <a:effectLst/>
                <a:latin typeface="PingFang SC"/>
              </a:rPr>
              <a:t>）及火山硫酸盐（</a:t>
            </a:r>
            <a:r>
              <a:rPr lang="en-US" altLang="zh-CN" b="0" i="0" dirty="0">
                <a:solidFill>
                  <a:srgbClr val="7030A0"/>
                </a:solidFill>
                <a:effectLst/>
                <a:latin typeface="PingFang SC"/>
              </a:rPr>
              <a:t>SO₄²⁻</a:t>
            </a:r>
            <a:r>
              <a:rPr lang="zh-CN" altLang="en-US" b="0" i="0" dirty="0">
                <a:solidFill>
                  <a:srgbClr val="7030A0"/>
                </a:solidFill>
                <a:effectLst/>
                <a:latin typeface="PingFang SC"/>
              </a:rPr>
              <a:t>）峰值区域，</a:t>
            </a:r>
            <a:r>
              <a:rPr lang="zh-CN" altLang="en-US" b="0" i="0" dirty="0">
                <a:effectLst/>
                <a:latin typeface="PingFang SC"/>
              </a:rPr>
              <a:t>暗示火山物质通过两种途径触发裂纹成核：其一，火山灰中的磁性矿物颗粒作为异质成核位点，显著降低冰体断裂能；其二，硫酸盐离子渗透至冰晶晶格间隙，通过氢键畸变破坏晶间结合力。冰芯钻探数据显示，在末次冰盛期结束后的</a:t>
            </a:r>
            <a:r>
              <a:rPr lang="en-US" altLang="zh-CN" b="0" i="0" dirty="0">
                <a:effectLst/>
                <a:latin typeface="PingFang SC"/>
              </a:rPr>
              <a:t>Bolling-</a:t>
            </a:r>
            <a:r>
              <a:rPr lang="en-US" altLang="zh-CN" b="0" i="0" dirty="0" err="1">
                <a:effectLst/>
                <a:latin typeface="PingFang SC"/>
              </a:rPr>
              <a:t>Allerod</a:t>
            </a:r>
            <a:r>
              <a:rPr lang="zh-CN" altLang="en-US" b="0" i="0" dirty="0">
                <a:effectLst/>
                <a:latin typeface="PingFang SC"/>
              </a:rPr>
              <a:t>暖期（约</a:t>
            </a:r>
            <a:r>
              <a:rPr lang="en-US" altLang="zh-CN" b="0" i="0" dirty="0">
                <a:effectLst/>
                <a:latin typeface="PingFang SC"/>
              </a:rPr>
              <a:t>14.6-12.9 ka BP</a:t>
            </a:r>
            <a:r>
              <a:rPr lang="zh-CN" altLang="en-US" b="0" i="0" dirty="0">
                <a:effectLst/>
                <a:latin typeface="PingFang SC"/>
              </a:rPr>
              <a:t>）</a:t>
            </a:r>
            <a:r>
              <a:rPr lang="zh-CN" altLang="en-US" b="0" i="0" dirty="0">
                <a:solidFill>
                  <a:srgbClr val="7030A0"/>
                </a:solidFill>
                <a:effectLst/>
                <a:latin typeface="PingFang SC"/>
              </a:rPr>
              <a:t>冰盖中杂质浓度骤降导致冰晶粒径增大</a:t>
            </a:r>
            <a:r>
              <a:rPr lang="en-US" altLang="zh-CN" b="0" i="0" dirty="0">
                <a:solidFill>
                  <a:srgbClr val="7030A0"/>
                </a:solidFill>
                <a:effectLst/>
                <a:latin typeface="PingFang SC"/>
              </a:rPr>
              <a:t>2-3</a:t>
            </a:r>
            <a:r>
              <a:rPr lang="zh-CN" altLang="en-US" b="0" i="0" dirty="0">
                <a:solidFill>
                  <a:srgbClr val="7030A0"/>
                </a:solidFill>
                <a:effectLst/>
                <a:latin typeface="PingFang SC"/>
              </a:rPr>
              <a:t>倍，</a:t>
            </a:r>
            <a:r>
              <a:rPr lang="zh-CN" altLang="en-US" b="0" i="0" dirty="0">
                <a:effectLst/>
                <a:latin typeface="PingFang SC"/>
              </a:rPr>
              <a:t>这种大晶粒结构使冰体呈现更低的抗拉强度和更高的脆性倾向。</a:t>
            </a:r>
            <a:r>
              <a:rPr lang="zh-CN" altLang="en-US" b="0" i="0" dirty="0">
                <a:solidFill>
                  <a:srgbClr val="7030A0"/>
                </a:solidFill>
                <a:effectLst/>
                <a:latin typeface="PingFang SC"/>
              </a:rPr>
              <a:t>气候突变期的快速变暖可能加剧冰盖表层融水对杂质的淋溶作用，形成自上而下的</a:t>
            </a:r>
            <a:r>
              <a:rPr lang="en-US" altLang="zh-CN" b="0" i="0" dirty="0">
                <a:solidFill>
                  <a:srgbClr val="7030A0"/>
                </a:solidFill>
                <a:effectLst/>
                <a:latin typeface="PingFang SC"/>
              </a:rPr>
              <a:t>"</a:t>
            </a:r>
            <a:r>
              <a:rPr lang="zh-CN" altLang="en-US" b="0" i="0" dirty="0">
                <a:solidFill>
                  <a:srgbClr val="7030A0"/>
                </a:solidFill>
                <a:effectLst/>
                <a:latin typeface="PingFang SC"/>
              </a:rPr>
              <a:t>清洁通道</a:t>
            </a:r>
            <a:r>
              <a:rPr lang="en-US" altLang="zh-CN" b="0" i="0" dirty="0">
                <a:solidFill>
                  <a:srgbClr val="7030A0"/>
                </a:solidFill>
                <a:effectLst/>
                <a:latin typeface="PingFang SC"/>
              </a:rPr>
              <a:t>"</a:t>
            </a:r>
            <a:r>
              <a:rPr lang="zh-CN" altLang="en-US" b="0" i="0" dirty="0">
                <a:solidFill>
                  <a:srgbClr val="7030A0"/>
                </a:solidFill>
                <a:effectLst/>
                <a:latin typeface="PingFang SC"/>
              </a:rPr>
              <a:t>，进一步促进深部冰体的非均匀应力积累。</a:t>
            </a:r>
            <a:r>
              <a:rPr lang="zh-CN" altLang="en-US" b="0" i="0" dirty="0">
                <a:effectLst/>
                <a:latin typeface="PingFang SC"/>
              </a:rPr>
              <a:t>该发现不仅建立了火山活动</a:t>
            </a:r>
            <a:r>
              <a:rPr lang="en-US" altLang="zh-CN" b="0" i="0" dirty="0">
                <a:effectLst/>
                <a:latin typeface="PingFang SC"/>
              </a:rPr>
              <a:t>-</a:t>
            </a:r>
            <a:r>
              <a:rPr lang="zh-CN" altLang="en-US" b="0" i="0" dirty="0">
                <a:effectLst/>
                <a:latin typeface="PingFang SC"/>
              </a:rPr>
              <a:t>气候扰动</a:t>
            </a:r>
            <a:r>
              <a:rPr lang="en-US" altLang="zh-CN" b="0" i="0" dirty="0">
                <a:effectLst/>
                <a:latin typeface="PingFang SC"/>
              </a:rPr>
              <a:t>-</a:t>
            </a:r>
            <a:r>
              <a:rPr lang="zh-CN" altLang="en-US" b="0" i="0" dirty="0">
                <a:effectLst/>
                <a:latin typeface="PingFang SC"/>
              </a:rPr>
              <a:t>冰盖破裂的因果链，更揭示了冰盖动力学研究中长期被忽视的核化条件</a:t>
            </a:r>
            <a:r>
              <a:rPr lang="en-US" altLang="zh-CN" b="0" i="0" dirty="0">
                <a:effectLst/>
                <a:latin typeface="PingFang SC"/>
              </a:rPr>
              <a:t>——</a:t>
            </a:r>
            <a:r>
              <a:rPr lang="zh-CN" altLang="en-US" b="0" i="0" dirty="0">
                <a:effectLst/>
                <a:latin typeface="PingFang SC"/>
              </a:rPr>
              <a:t>微米级杂质分布与厘米级冰晶结构的时空协同效应，这对完善基于多尺度破裂机制的冰盖崩塌预测模型具有关键启示。</a:t>
            </a:r>
            <a:endParaRPr lang="zh-CN" altLang="en-US" dirty="0"/>
          </a:p>
        </p:txBody>
      </p:sp>
      <p:sp>
        <p:nvSpPr>
          <p:cNvPr id="13" name="文本框 12">
            <a:extLst>
              <a:ext uri="{FF2B5EF4-FFF2-40B4-BE49-F238E27FC236}">
                <a16:creationId xmlns:a16="http://schemas.microsoft.com/office/drawing/2014/main" id="{4A3C3FE5-816B-412D-B8FE-6F0BFEBFF114}"/>
              </a:ext>
            </a:extLst>
          </p:cNvPr>
          <p:cNvSpPr txBox="1"/>
          <p:nvPr/>
        </p:nvSpPr>
        <p:spPr>
          <a:xfrm>
            <a:off x="6309131" y="1215787"/>
            <a:ext cx="5675810" cy="2862322"/>
          </a:xfrm>
          <a:prstGeom prst="rect">
            <a:avLst/>
          </a:prstGeom>
          <a:noFill/>
        </p:spPr>
        <p:txBody>
          <a:bodyPr wrap="square">
            <a:spAutoFit/>
          </a:bodyPr>
          <a:lstStyle/>
          <a:p>
            <a:pPr algn="l" fontAlgn="base">
              <a:buFont typeface="+mj-lt"/>
              <a:buAutoNum type="arabicPeriod"/>
            </a:pPr>
            <a:r>
              <a:rPr lang="zh-CN" altLang="en-US" sz="2000" b="0" i="0" dirty="0">
                <a:effectLst/>
                <a:latin typeface="inherit"/>
              </a:rPr>
              <a:t>核化机制</a:t>
            </a:r>
            <a:endParaRPr lang="zh-CN" altLang="en-US" sz="2000" b="0" i="0" dirty="0">
              <a:effectLst/>
              <a:latin typeface="PingFang SC"/>
            </a:endParaRPr>
          </a:p>
          <a:p>
            <a:pPr marL="742950" lvl="1" indent="-285750" algn="l" fontAlgn="base">
              <a:buFont typeface="+mj-lt"/>
              <a:buAutoNum type="arabicPeriod"/>
            </a:pPr>
            <a:r>
              <a:rPr lang="zh-CN" altLang="en-US" sz="2000" b="0" i="0" dirty="0">
                <a:effectLst/>
                <a:latin typeface="PingFang SC"/>
              </a:rPr>
              <a:t>地震级联起源于火山灰层（如马扎马火山灰，</a:t>
            </a:r>
            <a:r>
              <a:rPr lang="en-US" altLang="zh-CN" sz="2000" b="0" i="0" dirty="0">
                <a:effectLst/>
                <a:latin typeface="PingFang SC"/>
              </a:rPr>
              <a:t>7.6 ka BP</a:t>
            </a:r>
            <a:r>
              <a:rPr lang="zh-CN" altLang="en-US" sz="2000" b="0" i="0" dirty="0">
                <a:effectLst/>
                <a:latin typeface="PingFang SC"/>
              </a:rPr>
              <a:t>；斯卡努尔瓦尔纳火山灰，</a:t>
            </a:r>
            <a:r>
              <a:rPr lang="en-US" altLang="zh-CN" sz="2000" b="0" i="0" dirty="0">
                <a:effectLst/>
                <a:latin typeface="PingFang SC"/>
              </a:rPr>
              <a:t>10.2 ka BP</a:t>
            </a:r>
            <a:r>
              <a:rPr lang="zh-CN" altLang="en-US" sz="2000" b="0" i="0" dirty="0">
                <a:effectLst/>
                <a:latin typeface="PingFang SC"/>
              </a:rPr>
              <a:t>）附近，火山硫酸盐（</a:t>
            </a:r>
            <a:r>
              <a:rPr lang="en-US" altLang="zh-CN" sz="2000" b="0" i="0" dirty="0">
                <a:effectLst/>
                <a:latin typeface="PingFang SC"/>
              </a:rPr>
              <a:t>SO₄</a:t>
            </a:r>
            <a:r>
              <a:rPr lang="zh-CN" altLang="en-US" sz="2000" b="0" i="0" dirty="0">
                <a:effectLst/>
                <a:latin typeface="PingFang SC"/>
              </a:rPr>
              <a:t>）峰值区域也观察到类似现象。</a:t>
            </a:r>
          </a:p>
          <a:p>
            <a:pPr marL="742950" lvl="1" indent="-285750" algn="l" fontAlgn="base">
              <a:buFont typeface="+mj-lt"/>
              <a:buAutoNum type="arabicPeriod"/>
            </a:pPr>
            <a:r>
              <a:rPr lang="zh-CN" altLang="en-US" sz="2000" b="0" i="0" dirty="0">
                <a:effectLst/>
                <a:latin typeface="PingFang SC"/>
              </a:rPr>
              <a:t>冰芯晶体学数据显示，气候突变期（如末次冰盛期结束时的</a:t>
            </a:r>
            <a:r>
              <a:rPr lang="en-US" altLang="zh-CN" sz="2000" b="0" i="0" dirty="0">
                <a:effectLst/>
                <a:latin typeface="PingFang SC"/>
              </a:rPr>
              <a:t>Bolling-</a:t>
            </a:r>
            <a:r>
              <a:rPr lang="en-US" altLang="zh-CN" sz="2000" b="0" i="0" dirty="0" err="1">
                <a:effectLst/>
                <a:latin typeface="PingFang SC"/>
              </a:rPr>
              <a:t>Allerod</a:t>
            </a:r>
            <a:r>
              <a:rPr lang="zh-CN" altLang="en-US" sz="2000" b="0" i="0" dirty="0">
                <a:effectLst/>
                <a:latin typeface="PingFang SC"/>
              </a:rPr>
              <a:t>暖期）附近存在显著杂质减少，导致冰晶尺寸增大，可能促进脆性断裂。</a:t>
            </a:r>
          </a:p>
        </p:txBody>
      </p:sp>
    </p:spTree>
    <p:extLst>
      <p:ext uri="{BB962C8B-B14F-4D97-AF65-F5344CB8AC3E}">
        <p14:creationId xmlns:p14="http://schemas.microsoft.com/office/powerpoint/2010/main" val="414501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FD4C029B-4D0F-424D-B335-7A36247CBC14}"/>
              </a:ext>
            </a:extLst>
          </p:cNvPr>
          <p:cNvSpPr txBox="1"/>
          <p:nvPr/>
        </p:nvSpPr>
        <p:spPr>
          <a:xfrm>
            <a:off x="103471" y="106051"/>
            <a:ext cx="4206240" cy="461665"/>
          </a:xfrm>
          <a:prstGeom prst="rect">
            <a:avLst/>
          </a:prstGeom>
          <a:noFill/>
        </p:spPr>
        <p:txBody>
          <a:bodyPr wrap="square" rtlCol="0">
            <a:spAutoFit/>
          </a:bodyPr>
          <a:lstStyle/>
          <a:p>
            <a:r>
              <a:rPr lang="en-US" altLang="zh-CN" sz="2400" dirty="0"/>
              <a:t>GPT</a:t>
            </a:r>
            <a:endParaRPr lang="zh-CN" altLang="en-US" sz="2400" dirty="0"/>
          </a:p>
        </p:txBody>
      </p:sp>
      <p:sp>
        <p:nvSpPr>
          <p:cNvPr id="5" name="文本框 4">
            <a:extLst>
              <a:ext uri="{FF2B5EF4-FFF2-40B4-BE49-F238E27FC236}">
                <a16:creationId xmlns:a16="http://schemas.microsoft.com/office/drawing/2014/main" id="{FE1B14FB-4980-4330-86B2-7FC01D04E7CD}"/>
              </a:ext>
            </a:extLst>
          </p:cNvPr>
          <p:cNvSpPr txBox="1"/>
          <p:nvPr/>
        </p:nvSpPr>
        <p:spPr>
          <a:xfrm>
            <a:off x="1228656" y="350195"/>
            <a:ext cx="4023987" cy="461665"/>
          </a:xfrm>
          <a:prstGeom prst="rect">
            <a:avLst/>
          </a:prstGeom>
          <a:noFill/>
        </p:spPr>
        <p:txBody>
          <a:bodyPr wrap="square" rtlCol="0">
            <a:spAutoFit/>
          </a:bodyPr>
          <a:lstStyle/>
          <a:p>
            <a:r>
              <a:rPr lang="zh-CN" altLang="en-US" sz="2400" dirty="0"/>
              <a:t>给予摘要和段落关键内容</a:t>
            </a:r>
          </a:p>
        </p:txBody>
      </p:sp>
      <p:sp>
        <p:nvSpPr>
          <p:cNvPr id="7" name="文本框 6">
            <a:extLst>
              <a:ext uri="{FF2B5EF4-FFF2-40B4-BE49-F238E27FC236}">
                <a16:creationId xmlns:a16="http://schemas.microsoft.com/office/drawing/2014/main" id="{25FE4AB5-300A-40D2-BA38-CE228B3AFAA3}"/>
              </a:ext>
            </a:extLst>
          </p:cNvPr>
          <p:cNvSpPr txBox="1"/>
          <p:nvPr/>
        </p:nvSpPr>
        <p:spPr>
          <a:xfrm>
            <a:off x="8349918" y="119363"/>
            <a:ext cx="2498158" cy="461665"/>
          </a:xfrm>
          <a:prstGeom prst="rect">
            <a:avLst/>
          </a:prstGeom>
          <a:noFill/>
        </p:spPr>
        <p:txBody>
          <a:bodyPr wrap="square" rtlCol="0">
            <a:spAutoFit/>
          </a:bodyPr>
          <a:lstStyle/>
          <a:p>
            <a:r>
              <a:rPr lang="zh-CN" altLang="en-US" sz="2400" dirty="0"/>
              <a:t>原文章关键内容</a:t>
            </a:r>
          </a:p>
        </p:txBody>
      </p:sp>
      <p:sp>
        <p:nvSpPr>
          <p:cNvPr id="13" name="文本框 12">
            <a:extLst>
              <a:ext uri="{FF2B5EF4-FFF2-40B4-BE49-F238E27FC236}">
                <a16:creationId xmlns:a16="http://schemas.microsoft.com/office/drawing/2014/main" id="{4A3C3FE5-816B-412D-B8FE-6F0BFEBFF114}"/>
              </a:ext>
            </a:extLst>
          </p:cNvPr>
          <p:cNvSpPr txBox="1"/>
          <p:nvPr/>
        </p:nvSpPr>
        <p:spPr>
          <a:xfrm>
            <a:off x="6096000" y="803275"/>
            <a:ext cx="5675810" cy="2862322"/>
          </a:xfrm>
          <a:prstGeom prst="rect">
            <a:avLst/>
          </a:prstGeom>
          <a:noFill/>
        </p:spPr>
        <p:txBody>
          <a:bodyPr wrap="square">
            <a:spAutoFit/>
          </a:bodyPr>
          <a:lstStyle/>
          <a:p>
            <a:pPr algn="l" fontAlgn="base">
              <a:buFont typeface="+mj-lt"/>
              <a:buAutoNum type="arabicPeriod"/>
            </a:pPr>
            <a:r>
              <a:rPr lang="zh-CN" altLang="en-US" sz="2000" b="0" i="0" dirty="0">
                <a:effectLst/>
                <a:latin typeface="inherit"/>
              </a:rPr>
              <a:t>核化机制</a:t>
            </a:r>
            <a:endParaRPr lang="zh-CN" altLang="en-US" sz="2000" b="0" i="0" dirty="0">
              <a:effectLst/>
              <a:latin typeface="PingFang SC"/>
            </a:endParaRPr>
          </a:p>
          <a:p>
            <a:pPr marL="742950" lvl="1" indent="-285750" algn="l" fontAlgn="base">
              <a:buFont typeface="+mj-lt"/>
              <a:buAutoNum type="arabicPeriod"/>
            </a:pPr>
            <a:r>
              <a:rPr lang="zh-CN" altLang="en-US" sz="2000" b="0" i="0" dirty="0">
                <a:effectLst/>
                <a:latin typeface="PingFang SC"/>
              </a:rPr>
              <a:t>地震级联起源于火山灰层（如马扎马火山灰，</a:t>
            </a:r>
            <a:r>
              <a:rPr lang="en-US" altLang="zh-CN" sz="2000" b="0" i="0" dirty="0">
                <a:effectLst/>
                <a:latin typeface="PingFang SC"/>
              </a:rPr>
              <a:t>7.6 ka BP</a:t>
            </a:r>
            <a:r>
              <a:rPr lang="zh-CN" altLang="en-US" sz="2000" b="0" i="0" dirty="0">
                <a:effectLst/>
                <a:latin typeface="PingFang SC"/>
              </a:rPr>
              <a:t>；斯卡努尔瓦尔纳火山灰，</a:t>
            </a:r>
            <a:r>
              <a:rPr lang="en-US" altLang="zh-CN" sz="2000" b="0" i="0" dirty="0">
                <a:effectLst/>
                <a:latin typeface="PingFang SC"/>
              </a:rPr>
              <a:t>10.2 ka BP</a:t>
            </a:r>
            <a:r>
              <a:rPr lang="zh-CN" altLang="en-US" sz="2000" b="0" i="0" dirty="0">
                <a:effectLst/>
                <a:latin typeface="PingFang SC"/>
              </a:rPr>
              <a:t>）附近，火山硫酸盐（</a:t>
            </a:r>
            <a:r>
              <a:rPr lang="en-US" altLang="zh-CN" sz="2000" b="0" i="0" dirty="0">
                <a:effectLst/>
                <a:latin typeface="PingFang SC"/>
              </a:rPr>
              <a:t>SO₄</a:t>
            </a:r>
            <a:r>
              <a:rPr lang="zh-CN" altLang="en-US" sz="2000" b="0" i="0" dirty="0">
                <a:effectLst/>
                <a:latin typeface="PingFang SC"/>
              </a:rPr>
              <a:t>）峰值区域也观察到类似现象。</a:t>
            </a:r>
          </a:p>
          <a:p>
            <a:pPr marL="742950" lvl="1" indent="-285750" algn="l" fontAlgn="base">
              <a:buFont typeface="+mj-lt"/>
              <a:buAutoNum type="arabicPeriod"/>
            </a:pPr>
            <a:r>
              <a:rPr lang="zh-CN" altLang="en-US" sz="2000" b="0" i="0" dirty="0">
                <a:effectLst/>
                <a:latin typeface="PingFang SC"/>
              </a:rPr>
              <a:t>冰芯晶体学数据显示，气候突变期（如末次冰盛期结束时的</a:t>
            </a:r>
            <a:r>
              <a:rPr lang="en-US" altLang="zh-CN" sz="2000" b="0" i="0" dirty="0">
                <a:effectLst/>
                <a:latin typeface="PingFang SC"/>
              </a:rPr>
              <a:t>Bolling-</a:t>
            </a:r>
            <a:r>
              <a:rPr lang="en-US" altLang="zh-CN" sz="2000" b="0" i="0" dirty="0" err="1">
                <a:effectLst/>
                <a:latin typeface="PingFang SC"/>
              </a:rPr>
              <a:t>Allerod</a:t>
            </a:r>
            <a:r>
              <a:rPr lang="zh-CN" altLang="en-US" sz="2000" b="0" i="0" dirty="0">
                <a:effectLst/>
                <a:latin typeface="PingFang SC"/>
              </a:rPr>
              <a:t>暖期）附近存在显著杂质减少，导致冰晶尺寸增大，可能促进脆性断裂。</a:t>
            </a:r>
          </a:p>
        </p:txBody>
      </p:sp>
      <p:sp>
        <p:nvSpPr>
          <p:cNvPr id="8" name="文本框 7">
            <a:extLst>
              <a:ext uri="{FF2B5EF4-FFF2-40B4-BE49-F238E27FC236}">
                <a16:creationId xmlns:a16="http://schemas.microsoft.com/office/drawing/2014/main" id="{0574F1D2-081F-4DD0-AF48-3FA5AC6496D7}"/>
              </a:ext>
            </a:extLst>
          </p:cNvPr>
          <p:cNvSpPr txBox="1"/>
          <p:nvPr/>
        </p:nvSpPr>
        <p:spPr>
          <a:xfrm>
            <a:off x="627361" y="959427"/>
            <a:ext cx="5099670" cy="4247317"/>
          </a:xfrm>
          <a:prstGeom prst="rect">
            <a:avLst/>
          </a:prstGeom>
          <a:noFill/>
        </p:spPr>
        <p:txBody>
          <a:bodyPr wrap="square">
            <a:spAutoFit/>
          </a:bodyPr>
          <a:lstStyle/>
          <a:p>
            <a:r>
              <a:rPr lang="zh-CN" altLang="en-US" dirty="0"/>
              <a:t>地震级联现象与火山灰层的存在密切相关，特别是在一些特定的火山灰层附近，</a:t>
            </a:r>
            <a:r>
              <a:rPr lang="zh-CN" altLang="en-US" dirty="0">
                <a:solidFill>
                  <a:srgbClr val="FF0000"/>
                </a:solidFill>
              </a:rPr>
              <a:t>如约</a:t>
            </a:r>
            <a:r>
              <a:rPr lang="en-US" altLang="zh-CN" dirty="0">
                <a:solidFill>
                  <a:srgbClr val="FF0000"/>
                </a:solidFill>
              </a:rPr>
              <a:t>7.6</a:t>
            </a:r>
            <a:r>
              <a:rPr lang="zh-CN" altLang="en-US" dirty="0">
                <a:solidFill>
                  <a:srgbClr val="FF0000"/>
                </a:solidFill>
              </a:rPr>
              <a:t>千年前的马扎马火山灰层和约</a:t>
            </a:r>
            <a:r>
              <a:rPr lang="en-US" altLang="zh-CN" dirty="0">
                <a:solidFill>
                  <a:srgbClr val="FF0000"/>
                </a:solidFill>
              </a:rPr>
              <a:t>10.2</a:t>
            </a:r>
            <a:r>
              <a:rPr lang="zh-CN" altLang="en-US" dirty="0">
                <a:solidFill>
                  <a:srgbClr val="FF0000"/>
                </a:solidFill>
              </a:rPr>
              <a:t>千年前的斯卡努尔瓦尔纳火山灰层，冰盖内部观测到了类似的脆性变形现象。此外，火山硫酸盐（</a:t>
            </a:r>
            <a:r>
              <a:rPr lang="en-US" altLang="zh-CN" dirty="0">
                <a:solidFill>
                  <a:srgbClr val="FF0000"/>
                </a:solidFill>
              </a:rPr>
              <a:t>SO₄</a:t>
            </a:r>
            <a:r>
              <a:rPr lang="zh-CN" altLang="en-US" dirty="0">
                <a:solidFill>
                  <a:srgbClr val="FF0000"/>
                </a:solidFill>
              </a:rPr>
              <a:t>）峰值区域也表现出类似的现象</a:t>
            </a:r>
            <a:r>
              <a:rPr lang="zh-CN" altLang="en-US" dirty="0"/>
              <a:t>，暗示火山活动和冰盖中的杂质层可能在促进冰内地震级联和脆性变形方面起到了重要作用。冰芯晶体学研究表明，在气候突变期，</a:t>
            </a:r>
            <a:r>
              <a:rPr lang="zh-CN" altLang="en-US" dirty="0">
                <a:solidFill>
                  <a:srgbClr val="FF0000"/>
                </a:solidFill>
              </a:rPr>
              <a:t>尤其是末次冰盛期结束时的</a:t>
            </a:r>
            <a:r>
              <a:rPr lang="en-US" altLang="zh-CN" dirty="0">
                <a:solidFill>
                  <a:srgbClr val="FF0000"/>
                </a:solidFill>
              </a:rPr>
              <a:t>Bolling-</a:t>
            </a:r>
            <a:r>
              <a:rPr lang="en-US" altLang="zh-CN" dirty="0" err="1">
                <a:solidFill>
                  <a:srgbClr val="FF0000"/>
                </a:solidFill>
              </a:rPr>
              <a:t>Allerod</a:t>
            </a:r>
            <a:r>
              <a:rPr lang="zh-CN" altLang="en-US" dirty="0">
                <a:solidFill>
                  <a:srgbClr val="FF0000"/>
                </a:solidFill>
              </a:rPr>
              <a:t>暖期，冰层中的杂质浓度显著减少，这导致了冰晶尺寸的增大，</a:t>
            </a:r>
            <a:r>
              <a:rPr lang="zh-CN" altLang="en-US" dirty="0"/>
              <a:t>而较大的冰晶可能促进了脆性断裂的发生，从而为地震级联现象的出现提供了有利条件。火山灰和气候变化通过改变冰层的物理属性，推动了冰流中脆性变形的发生，为冰盖内复杂变形过程提供了新的理解。</a:t>
            </a:r>
          </a:p>
        </p:txBody>
      </p:sp>
    </p:spTree>
    <p:extLst>
      <p:ext uri="{BB962C8B-B14F-4D97-AF65-F5344CB8AC3E}">
        <p14:creationId xmlns:p14="http://schemas.microsoft.com/office/powerpoint/2010/main" val="2632396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F3F1C1EF-BF08-4EF6-B438-FF183ECB1E23}"/>
              </a:ext>
            </a:extLst>
          </p:cNvPr>
          <p:cNvSpPr txBox="1"/>
          <p:nvPr/>
        </p:nvSpPr>
        <p:spPr>
          <a:xfrm>
            <a:off x="157805" y="82503"/>
            <a:ext cx="4499990" cy="646331"/>
          </a:xfrm>
          <a:prstGeom prst="rect">
            <a:avLst/>
          </a:prstGeom>
          <a:noFill/>
        </p:spPr>
        <p:txBody>
          <a:bodyPr wrap="square" rtlCol="0">
            <a:spAutoFit/>
          </a:bodyPr>
          <a:lstStyle/>
          <a:p>
            <a:r>
              <a:rPr lang="zh-CN" altLang="en-US" dirty="0"/>
              <a:t>问题：为什么末次冰盛期结束时的</a:t>
            </a:r>
            <a:r>
              <a:rPr lang="en-US" altLang="zh-CN" dirty="0"/>
              <a:t>Bolling-</a:t>
            </a:r>
            <a:r>
              <a:rPr lang="en-US" altLang="zh-CN" dirty="0" err="1"/>
              <a:t>Allerod</a:t>
            </a:r>
            <a:r>
              <a:rPr lang="zh-CN" altLang="en-US" dirty="0"/>
              <a:t>暖期，冰层中的杂质浓度显著减少</a:t>
            </a:r>
          </a:p>
        </p:txBody>
      </p:sp>
      <p:sp>
        <p:nvSpPr>
          <p:cNvPr id="3" name="文本框 2">
            <a:extLst>
              <a:ext uri="{FF2B5EF4-FFF2-40B4-BE49-F238E27FC236}">
                <a16:creationId xmlns:a16="http://schemas.microsoft.com/office/drawing/2014/main" id="{65335354-3762-465E-A70D-F809F434C899}"/>
              </a:ext>
            </a:extLst>
          </p:cNvPr>
          <p:cNvSpPr txBox="1"/>
          <p:nvPr/>
        </p:nvSpPr>
        <p:spPr>
          <a:xfrm>
            <a:off x="304680" y="825609"/>
            <a:ext cx="4206240" cy="461665"/>
          </a:xfrm>
          <a:prstGeom prst="rect">
            <a:avLst/>
          </a:prstGeom>
          <a:noFill/>
        </p:spPr>
        <p:txBody>
          <a:bodyPr wrap="square" rtlCol="0">
            <a:spAutoFit/>
          </a:bodyPr>
          <a:lstStyle/>
          <a:p>
            <a:r>
              <a:rPr lang="en-US" altLang="zh-CN" sz="2400" dirty="0" err="1"/>
              <a:t>deepseek</a:t>
            </a:r>
            <a:endParaRPr lang="zh-CN" altLang="en-US" sz="2400" dirty="0"/>
          </a:p>
        </p:txBody>
      </p:sp>
      <p:sp>
        <p:nvSpPr>
          <p:cNvPr id="4" name="文本框 3">
            <a:extLst>
              <a:ext uri="{FF2B5EF4-FFF2-40B4-BE49-F238E27FC236}">
                <a16:creationId xmlns:a16="http://schemas.microsoft.com/office/drawing/2014/main" id="{BA9AA719-C621-432D-99E2-14DAAF2472B3}"/>
              </a:ext>
            </a:extLst>
          </p:cNvPr>
          <p:cNvSpPr txBox="1"/>
          <p:nvPr/>
        </p:nvSpPr>
        <p:spPr>
          <a:xfrm>
            <a:off x="1889760" y="825609"/>
            <a:ext cx="4206240" cy="830997"/>
          </a:xfrm>
          <a:prstGeom prst="rect">
            <a:avLst/>
          </a:prstGeom>
          <a:noFill/>
        </p:spPr>
        <p:txBody>
          <a:bodyPr wrap="square" rtlCol="0">
            <a:spAutoFit/>
          </a:bodyPr>
          <a:lstStyle/>
          <a:p>
            <a:r>
              <a:rPr lang="en-US" altLang="zh-CN" sz="2400" dirty="0"/>
              <a:t>GPT</a:t>
            </a:r>
          </a:p>
          <a:p>
            <a:endParaRPr lang="zh-CN" altLang="en-US" sz="2400" dirty="0"/>
          </a:p>
        </p:txBody>
      </p:sp>
      <p:pic>
        <p:nvPicPr>
          <p:cNvPr id="6" name="图片 5">
            <a:extLst>
              <a:ext uri="{FF2B5EF4-FFF2-40B4-BE49-F238E27FC236}">
                <a16:creationId xmlns:a16="http://schemas.microsoft.com/office/drawing/2014/main" id="{383E244C-6B3B-4462-A9DF-AD169BAC7722}"/>
              </a:ext>
            </a:extLst>
          </p:cNvPr>
          <p:cNvPicPr>
            <a:picLocks noChangeAspect="1"/>
          </p:cNvPicPr>
          <p:nvPr/>
        </p:nvPicPr>
        <p:blipFill>
          <a:blip r:embed="rId2"/>
          <a:stretch>
            <a:fillRect/>
          </a:stretch>
        </p:blipFill>
        <p:spPr>
          <a:xfrm>
            <a:off x="109677" y="1523506"/>
            <a:ext cx="9006821" cy="4162338"/>
          </a:xfrm>
          <a:prstGeom prst="rect">
            <a:avLst/>
          </a:prstGeom>
        </p:spPr>
      </p:pic>
      <p:pic>
        <p:nvPicPr>
          <p:cNvPr id="8" name="图片 7">
            <a:extLst>
              <a:ext uri="{FF2B5EF4-FFF2-40B4-BE49-F238E27FC236}">
                <a16:creationId xmlns:a16="http://schemas.microsoft.com/office/drawing/2014/main" id="{2B4780B4-6617-46CD-B2A2-4F8E01BA75B2}"/>
              </a:ext>
            </a:extLst>
          </p:cNvPr>
          <p:cNvPicPr>
            <a:picLocks noChangeAspect="1"/>
          </p:cNvPicPr>
          <p:nvPr/>
        </p:nvPicPr>
        <p:blipFill>
          <a:blip r:embed="rId3"/>
          <a:stretch>
            <a:fillRect/>
          </a:stretch>
        </p:blipFill>
        <p:spPr>
          <a:xfrm>
            <a:off x="109677" y="1523506"/>
            <a:ext cx="8872781" cy="5139260"/>
          </a:xfrm>
          <a:prstGeom prst="rect">
            <a:avLst/>
          </a:prstGeom>
        </p:spPr>
      </p:pic>
      <p:sp>
        <p:nvSpPr>
          <p:cNvPr id="9" name="文本框 8">
            <a:extLst>
              <a:ext uri="{FF2B5EF4-FFF2-40B4-BE49-F238E27FC236}">
                <a16:creationId xmlns:a16="http://schemas.microsoft.com/office/drawing/2014/main" id="{79E8B433-C4B3-40BC-8307-C9FA17303A1B}"/>
              </a:ext>
            </a:extLst>
          </p:cNvPr>
          <p:cNvSpPr txBox="1"/>
          <p:nvPr/>
        </p:nvSpPr>
        <p:spPr>
          <a:xfrm>
            <a:off x="9409361" y="4748764"/>
            <a:ext cx="2491589" cy="923330"/>
          </a:xfrm>
          <a:prstGeom prst="rect">
            <a:avLst/>
          </a:prstGeom>
          <a:noFill/>
        </p:spPr>
        <p:txBody>
          <a:bodyPr wrap="square" rtlCol="0">
            <a:spAutoFit/>
          </a:bodyPr>
          <a:lstStyle/>
          <a:p>
            <a:r>
              <a:rPr lang="en-US" altLang="zh-CN" dirty="0" err="1">
                <a:solidFill>
                  <a:srgbClr val="FF0000"/>
                </a:solidFill>
              </a:rPr>
              <a:t>Deepseek</a:t>
            </a:r>
            <a:r>
              <a:rPr lang="zh-CN" altLang="en-US" dirty="0">
                <a:solidFill>
                  <a:srgbClr val="FF0000"/>
                </a:solidFill>
              </a:rPr>
              <a:t>会联系上文</a:t>
            </a:r>
            <a:endParaRPr lang="en-US" altLang="zh-CN" dirty="0">
              <a:solidFill>
                <a:srgbClr val="FF0000"/>
              </a:solidFill>
            </a:endParaRPr>
          </a:p>
          <a:p>
            <a:r>
              <a:rPr lang="en-US" altLang="zh-CN" dirty="0">
                <a:solidFill>
                  <a:srgbClr val="FF0000"/>
                </a:solidFill>
              </a:rPr>
              <a:t>GPT</a:t>
            </a:r>
            <a:r>
              <a:rPr lang="zh-CN" altLang="en-US" dirty="0">
                <a:solidFill>
                  <a:srgbClr val="FF0000"/>
                </a:solidFill>
              </a:rPr>
              <a:t>不强调就不会联系上文</a:t>
            </a:r>
          </a:p>
        </p:txBody>
      </p:sp>
    </p:spTree>
    <p:extLst>
      <p:ext uri="{BB962C8B-B14F-4D97-AF65-F5344CB8AC3E}">
        <p14:creationId xmlns:p14="http://schemas.microsoft.com/office/powerpoint/2010/main" val="3038245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231F21BE-2F85-49C9-8665-6F1E44B88CB3}"/>
              </a:ext>
            </a:extLst>
          </p:cNvPr>
          <p:cNvSpPr txBox="1"/>
          <p:nvPr/>
        </p:nvSpPr>
        <p:spPr>
          <a:xfrm>
            <a:off x="620484" y="403604"/>
            <a:ext cx="5264677" cy="369332"/>
          </a:xfrm>
          <a:prstGeom prst="rect">
            <a:avLst/>
          </a:prstGeom>
          <a:noFill/>
        </p:spPr>
        <p:txBody>
          <a:bodyPr wrap="square" rtlCol="0">
            <a:spAutoFit/>
          </a:bodyPr>
          <a:lstStyle/>
          <a:p>
            <a:r>
              <a:rPr lang="zh-CN" altLang="en-US" dirty="0"/>
              <a:t>让</a:t>
            </a:r>
            <a:r>
              <a:rPr lang="en-US" altLang="zh-CN" dirty="0"/>
              <a:t>GPT</a:t>
            </a:r>
            <a:r>
              <a:rPr lang="zh-CN" altLang="en-US" dirty="0"/>
              <a:t>写成文章中段落的形式解释</a:t>
            </a:r>
          </a:p>
        </p:txBody>
      </p:sp>
      <p:pic>
        <p:nvPicPr>
          <p:cNvPr id="6" name="图片 5">
            <a:extLst>
              <a:ext uri="{FF2B5EF4-FFF2-40B4-BE49-F238E27FC236}">
                <a16:creationId xmlns:a16="http://schemas.microsoft.com/office/drawing/2014/main" id="{97559116-6CE0-4ADE-86DE-8AC5D74C6218}"/>
              </a:ext>
            </a:extLst>
          </p:cNvPr>
          <p:cNvPicPr>
            <a:picLocks noChangeAspect="1"/>
          </p:cNvPicPr>
          <p:nvPr/>
        </p:nvPicPr>
        <p:blipFill>
          <a:blip r:embed="rId2"/>
          <a:stretch>
            <a:fillRect/>
          </a:stretch>
        </p:blipFill>
        <p:spPr>
          <a:xfrm>
            <a:off x="273997" y="1270570"/>
            <a:ext cx="8993755" cy="4455479"/>
          </a:xfrm>
          <a:prstGeom prst="rect">
            <a:avLst/>
          </a:prstGeom>
        </p:spPr>
      </p:pic>
      <p:sp>
        <p:nvSpPr>
          <p:cNvPr id="10" name="文本框 9">
            <a:extLst>
              <a:ext uri="{FF2B5EF4-FFF2-40B4-BE49-F238E27FC236}">
                <a16:creationId xmlns:a16="http://schemas.microsoft.com/office/drawing/2014/main" id="{51B8D6EF-2F9F-49FE-BB24-4B25A41C780A}"/>
              </a:ext>
            </a:extLst>
          </p:cNvPr>
          <p:cNvSpPr txBox="1"/>
          <p:nvPr/>
        </p:nvSpPr>
        <p:spPr>
          <a:xfrm>
            <a:off x="7533399" y="190807"/>
            <a:ext cx="4499990" cy="646331"/>
          </a:xfrm>
          <a:prstGeom prst="rect">
            <a:avLst/>
          </a:prstGeom>
          <a:noFill/>
        </p:spPr>
        <p:txBody>
          <a:bodyPr wrap="square" rtlCol="0">
            <a:spAutoFit/>
          </a:bodyPr>
          <a:lstStyle/>
          <a:p>
            <a:r>
              <a:rPr lang="zh-CN" altLang="en-US" dirty="0"/>
              <a:t>问题：为什么末次冰盛期结束时的</a:t>
            </a:r>
            <a:r>
              <a:rPr lang="en-US" altLang="zh-CN" dirty="0"/>
              <a:t>Bolling-</a:t>
            </a:r>
            <a:r>
              <a:rPr lang="en-US" altLang="zh-CN" dirty="0" err="1"/>
              <a:t>Allerod</a:t>
            </a:r>
            <a:r>
              <a:rPr lang="zh-CN" altLang="en-US" dirty="0"/>
              <a:t>暖期，冰层中的杂质浓度显著减少</a:t>
            </a:r>
          </a:p>
        </p:txBody>
      </p:sp>
    </p:spTree>
    <p:extLst>
      <p:ext uri="{BB962C8B-B14F-4D97-AF65-F5344CB8AC3E}">
        <p14:creationId xmlns:p14="http://schemas.microsoft.com/office/powerpoint/2010/main" val="522948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31EE10B2-7488-4EAF-87D5-072974496544}"/>
              </a:ext>
            </a:extLst>
          </p:cNvPr>
          <p:cNvSpPr txBox="1"/>
          <p:nvPr/>
        </p:nvSpPr>
        <p:spPr>
          <a:xfrm>
            <a:off x="531107" y="1443841"/>
            <a:ext cx="10895456" cy="4247317"/>
          </a:xfrm>
          <a:prstGeom prst="rect">
            <a:avLst/>
          </a:prstGeom>
          <a:noFill/>
        </p:spPr>
        <p:txBody>
          <a:bodyPr wrap="square">
            <a:spAutoFit/>
          </a:bodyPr>
          <a:lstStyle/>
          <a:p>
            <a:pPr fontAlgn="base"/>
            <a:r>
              <a:rPr lang="zh-CN" altLang="en-US" dirty="0">
                <a:effectLst/>
                <a:latin typeface="inherit"/>
              </a:rPr>
              <a:t>末次冰盛期结束时的</a:t>
            </a:r>
            <a:r>
              <a:rPr lang="en-US" altLang="zh-CN" dirty="0">
                <a:effectLst/>
                <a:latin typeface="inherit"/>
              </a:rPr>
              <a:t>Bolling-</a:t>
            </a:r>
            <a:r>
              <a:rPr lang="en-US" altLang="zh-CN" dirty="0" err="1">
                <a:effectLst/>
                <a:latin typeface="inherit"/>
              </a:rPr>
              <a:t>Allerod</a:t>
            </a:r>
            <a:r>
              <a:rPr lang="zh-CN" altLang="en-US" dirty="0">
                <a:effectLst/>
                <a:latin typeface="inherit"/>
              </a:rPr>
              <a:t>暖期（约</a:t>
            </a:r>
            <a:r>
              <a:rPr lang="en-US" altLang="zh-CN" dirty="0">
                <a:effectLst/>
                <a:latin typeface="inherit"/>
              </a:rPr>
              <a:t>14.6-12.9 ka BP</a:t>
            </a:r>
            <a:r>
              <a:rPr lang="zh-CN" altLang="en-US" dirty="0">
                <a:effectLst/>
                <a:latin typeface="inherit"/>
              </a:rPr>
              <a:t>）冰层杂质浓度显著减少的现象，是气候</a:t>
            </a:r>
            <a:r>
              <a:rPr lang="en-US" altLang="zh-CN" dirty="0">
                <a:effectLst/>
                <a:latin typeface="inherit"/>
              </a:rPr>
              <a:t>-</a:t>
            </a:r>
            <a:r>
              <a:rPr lang="zh-CN" altLang="en-US" dirty="0">
                <a:effectLst/>
                <a:latin typeface="inherit"/>
              </a:rPr>
              <a:t>火山活动</a:t>
            </a:r>
            <a:r>
              <a:rPr lang="en-US" altLang="zh-CN" dirty="0">
                <a:effectLst/>
                <a:latin typeface="inherit"/>
              </a:rPr>
              <a:t>-</a:t>
            </a:r>
            <a:r>
              <a:rPr lang="zh-CN" altLang="en-US" dirty="0">
                <a:effectLst/>
                <a:latin typeface="inherit"/>
              </a:rPr>
              <a:t>冰盖动力学多尺度耦合的结果。气候变暖导致北极地区降雪模式发生显著改变：气温升高增强了大气水汽含量，使得降雪频率增加但单次降雪量减少。</a:t>
            </a:r>
            <a:r>
              <a:rPr lang="zh-CN" altLang="en-US" dirty="0">
                <a:solidFill>
                  <a:srgbClr val="7030A0"/>
                </a:solidFill>
                <a:effectLst/>
                <a:latin typeface="inherit"/>
              </a:rPr>
              <a:t>较细的降雪颗粒在长距离传输过程中因风力作用被不断筛除，同时强风搬运效率的提升进一步降低了火山灰、矿物粉尘等杂质的沉降效率</a:t>
            </a:r>
            <a:r>
              <a:rPr lang="zh-CN" altLang="en-US" dirty="0">
                <a:effectLst/>
                <a:latin typeface="inherit"/>
              </a:rPr>
              <a:t>，最终导致降雪的杂质浓度降低。此外，</a:t>
            </a:r>
            <a:r>
              <a:rPr lang="zh-CN" altLang="en-US" dirty="0">
                <a:solidFill>
                  <a:srgbClr val="7030A0"/>
                </a:solidFill>
                <a:effectLst/>
                <a:latin typeface="inherit"/>
              </a:rPr>
              <a:t>暖期冰盖表层融化加剧，融水通过冰裂隙向下渗透形成自上而下的“清洁通道”，</a:t>
            </a:r>
            <a:r>
              <a:rPr lang="zh-CN" altLang="en-US" dirty="0">
                <a:effectLst/>
                <a:latin typeface="inherit"/>
              </a:rPr>
              <a:t>溶解并带走深部冰体中的硫酸盐等可溶性杂质，进一步减少了冰层整体的杂质含量。与此同时，</a:t>
            </a:r>
            <a:r>
              <a:rPr lang="en-US" altLang="zh-CN" dirty="0">
                <a:effectLst/>
                <a:latin typeface="inherit"/>
              </a:rPr>
              <a:t>Bolling-</a:t>
            </a:r>
            <a:r>
              <a:rPr lang="en-US" altLang="zh-CN" dirty="0" err="1">
                <a:effectLst/>
                <a:latin typeface="inherit"/>
              </a:rPr>
              <a:t>Allerod</a:t>
            </a:r>
            <a:r>
              <a:rPr lang="zh-CN" altLang="en-US" dirty="0">
                <a:effectLst/>
                <a:latin typeface="inherit"/>
              </a:rPr>
              <a:t>暖期可能伴随</a:t>
            </a:r>
            <a:r>
              <a:rPr lang="zh-CN" altLang="en-US" dirty="0">
                <a:solidFill>
                  <a:srgbClr val="7030A0"/>
                </a:solidFill>
                <a:effectLst/>
                <a:latin typeface="inherit"/>
              </a:rPr>
              <a:t>火山活动的暂时性减弱</a:t>
            </a:r>
            <a:r>
              <a:rPr lang="zh-CN" altLang="en-US" dirty="0">
                <a:effectLst/>
                <a:latin typeface="inherit"/>
              </a:rPr>
              <a:t>（如马扎马火山喷发发生在</a:t>
            </a:r>
            <a:r>
              <a:rPr lang="en-US" altLang="zh-CN" dirty="0">
                <a:effectLst/>
                <a:latin typeface="inherit"/>
              </a:rPr>
              <a:t>7.6 ka BP</a:t>
            </a:r>
            <a:r>
              <a:rPr lang="zh-CN" altLang="en-US" dirty="0">
                <a:effectLst/>
                <a:latin typeface="inherit"/>
              </a:rPr>
              <a:t>，晚于该暖期），导致火山灰和硫酸盐气溶胶向极地的输送显著减少。</a:t>
            </a:r>
            <a:endParaRPr lang="en-US" altLang="zh-CN" dirty="0">
              <a:effectLst/>
              <a:latin typeface="inherit"/>
            </a:endParaRPr>
          </a:p>
          <a:p>
            <a:pPr fontAlgn="base"/>
            <a:r>
              <a:rPr lang="zh-CN" altLang="en-US" dirty="0">
                <a:effectLst/>
                <a:latin typeface="inherit"/>
              </a:rPr>
              <a:t>冰盖动力学方面，暖期冰盖消融速率加快、表面积缩小，</a:t>
            </a:r>
            <a:r>
              <a:rPr lang="zh-CN" altLang="en-US" dirty="0">
                <a:solidFill>
                  <a:srgbClr val="7030A0"/>
                </a:solidFill>
                <a:effectLst/>
                <a:latin typeface="inherit"/>
              </a:rPr>
              <a:t>缩短了积雪覆盖时间，抑制了尘埃和火山灰在雪层的累积，而融雪径流对地表杂质的冲刷作用也显著增强</a:t>
            </a:r>
            <a:r>
              <a:rPr lang="zh-CN" altLang="en-US" dirty="0">
                <a:effectLst/>
                <a:latin typeface="inherit"/>
              </a:rPr>
              <a:t>。这些因素共同导致冰层中杂质浓度骤降，冰晶得以在更纯净的环境中自由生长至</a:t>
            </a:r>
            <a:r>
              <a:rPr lang="en-US" altLang="zh-CN" dirty="0">
                <a:effectLst/>
                <a:latin typeface="inherit"/>
              </a:rPr>
              <a:t>2-3</a:t>
            </a:r>
            <a:r>
              <a:rPr lang="zh-CN" altLang="en-US" dirty="0">
                <a:effectLst/>
                <a:latin typeface="inherit"/>
              </a:rPr>
              <a:t>倍于冷期的尺寸。大晶粒结构的冰体因晶界数量减少、氢键排列更加有序，表现出更低的抗拉强度和更高的脆性倾向，从而为地震级联所需的应力集中和裂纹成核提供了物质条件。这一过程不仅揭示了冰盖对气候突变的敏感响应，也为理解冰内地震级联的核化机制及其对海平面预测的影响提供了关键的物理解释。</a:t>
            </a:r>
            <a:br>
              <a:rPr lang="zh-CN" altLang="en-US" b="0" i="0" dirty="0">
                <a:effectLst/>
                <a:latin typeface="PingFang SC"/>
              </a:rPr>
            </a:br>
            <a:endParaRPr lang="zh-CN" altLang="en-US" dirty="0"/>
          </a:p>
        </p:txBody>
      </p:sp>
      <p:sp>
        <p:nvSpPr>
          <p:cNvPr id="4" name="文本框 3">
            <a:extLst>
              <a:ext uri="{FF2B5EF4-FFF2-40B4-BE49-F238E27FC236}">
                <a16:creationId xmlns:a16="http://schemas.microsoft.com/office/drawing/2014/main" id="{85CF4500-7E81-4BB9-9072-595AEA9611B2}"/>
              </a:ext>
            </a:extLst>
          </p:cNvPr>
          <p:cNvSpPr txBox="1"/>
          <p:nvPr/>
        </p:nvSpPr>
        <p:spPr>
          <a:xfrm>
            <a:off x="352352" y="378135"/>
            <a:ext cx="5264677" cy="369332"/>
          </a:xfrm>
          <a:prstGeom prst="rect">
            <a:avLst/>
          </a:prstGeom>
          <a:noFill/>
        </p:spPr>
        <p:txBody>
          <a:bodyPr wrap="square" rtlCol="0">
            <a:spAutoFit/>
          </a:bodyPr>
          <a:lstStyle/>
          <a:p>
            <a:r>
              <a:rPr lang="zh-CN" altLang="en-US" dirty="0"/>
              <a:t>让</a:t>
            </a:r>
            <a:r>
              <a:rPr lang="en-US" altLang="zh-CN" dirty="0" err="1"/>
              <a:t>deepseek</a:t>
            </a:r>
            <a:r>
              <a:rPr lang="zh-CN" altLang="en-US" dirty="0"/>
              <a:t>写成文章中段落的形式解释</a:t>
            </a:r>
          </a:p>
        </p:txBody>
      </p:sp>
      <p:sp>
        <p:nvSpPr>
          <p:cNvPr id="5" name="文本框 4">
            <a:extLst>
              <a:ext uri="{FF2B5EF4-FFF2-40B4-BE49-F238E27FC236}">
                <a16:creationId xmlns:a16="http://schemas.microsoft.com/office/drawing/2014/main" id="{2F9D38C3-E63C-4ECD-A713-BF6505B83CA7}"/>
              </a:ext>
            </a:extLst>
          </p:cNvPr>
          <p:cNvSpPr txBox="1"/>
          <p:nvPr/>
        </p:nvSpPr>
        <p:spPr>
          <a:xfrm>
            <a:off x="5771541" y="239636"/>
            <a:ext cx="4499990" cy="646331"/>
          </a:xfrm>
          <a:prstGeom prst="rect">
            <a:avLst/>
          </a:prstGeom>
          <a:noFill/>
        </p:spPr>
        <p:txBody>
          <a:bodyPr wrap="square" rtlCol="0">
            <a:spAutoFit/>
          </a:bodyPr>
          <a:lstStyle/>
          <a:p>
            <a:r>
              <a:rPr lang="zh-CN" altLang="en-US" dirty="0"/>
              <a:t>问题：为什么末次冰盛期结束时的</a:t>
            </a:r>
            <a:r>
              <a:rPr lang="en-US" altLang="zh-CN" dirty="0"/>
              <a:t>Bolling-</a:t>
            </a:r>
            <a:r>
              <a:rPr lang="en-US" altLang="zh-CN" dirty="0" err="1"/>
              <a:t>Allerod</a:t>
            </a:r>
            <a:r>
              <a:rPr lang="zh-CN" altLang="en-US" dirty="0"/>
              <a:t>暖期，冰层中的杂质浓度显著减少</a:t>
            </a:r>
          </a:p>
        </p:txBody>
      </p:sp>
    </p:spTree>
    <p:extLst>
      <p:ext uri="{BB962C8B-B14F-4D97-AF65-F5344CB8AC3E}">
        <p14:creationId xmlns:p14="http://schemas.microsoft.com/office/powerpoint/2010/main" val="460062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D723FD7-60BC-465D-930F-966F77715DBD}"/>
              </a:ext>
            </a:extLst>
          </p:cNvPr>
          <p:cNvPicPr>
            <a:picLocks noChangeAspect="1"/>
          </p:cNvPicPr>
          <p:nvPr/>
        </p:nvPicPr>
        <p:blipFill>
          <a:blip r:embed="rId2"/>
          <a:stretch>
            <a:fillRect/>
          </a:stretch>
        </p:blipFill>
        <p:spPr>
          <a:xfrm>
            <a:off x="563856" y="946210"/>
            <a:ext cx="9095781" cy="5428374"/>
          </a:xfrm>
          <a:prstGeom prst="rect">
            <a:avLst/>
          </a:prstGeom>
        </p:spPr>
      </p:pic>
      <p:sp>
        <p:nvSpPr>
          <p:cNvPr id="4" name="文本框 3">
            <a:extLst>
              <a:ext uri="{FF2B5EF4-FFF2-40B4-BE49-F238E27FC236}">
                <a16:creationId xmlns:a16="http://schemas.microsoft.com/office/drawing/2014/main" id="{A8A907BC-F936-4ACC-883E-75363F9D1261}"/>
              </a:ext>
            </a:extLst>
          </p:cNvPr>
          <p:cNvSpPr txBox="1"/>
          <p:nvPr/>
        </p:nvSpPr>
        <p:spPr>
          <a:xfrm>
            <a:off x="2575903" y="483416"/>
            <a:ext cx="3520097" cy="369332"/>
          </a:xfrm>
          <a:prstGeom prst="rect">
            <a:avLst/>
          </a:prstGeom>
          <a:noFill/>
        </p:spPr>
        <p:txBody>
          <a:bodyPr wrap="square" rtlCol="0">
            <a:spAutoFit/>
          </a:bodyPr>
          <a:lstStyle/>
          <a:p>
            <a:r>
              <a:rPr lang="en-US" altLang="zh-CN" dirty="0" err="1">
                <a:solidFill>
                  <a:srgbClr val="FF0000"/>
                </a:solidFill>
              </a:rPr>
              <a:t>deepseek</a:t>
            </a:r>
            <a:r>
              <a:rPr lang="zh-CN" altLang="en-US" dirty="0">
                <a:solidFill>
                  <a:srgbClr val="FF0000"/>
                </a:solidFill>
              </a:rPr>
              <a:t>的思考更直观详细</a:t>
            </a:r>
          </a:p>
        </p:txBody>
      </p:sp>
    </p:spTree>
    <p:extLst>
      <p:ext uri="{BB962C8B-B14F-4D97-AF65-F5344CB8AC3E}">
        <p14:creationId xmlns:p14="http://schemas.microsoft.com/office/powerpoint/2010/main" val="6103376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B442CD77-2D65-482E-935E-D5B0DACA3F08}"/>
              </a:ext>
            </a:extLst>
          </p:cNvPr>
          <p:cNvSpPr txBox="1"/>
          <p:nvPr/>
        </p:nvSpPr>
        <p:spPr>
          <a:xfrm>
            <a:off x="3124200" y="3044279"/>
            <a:ext cx="6094854" cy="769441"/>
          </a:xfrm>
          <a:prstGeom prst="rect">
            <a:avLst/>
          </a:prstGeom>
          <a:noFill/>
        </p:spPr>
        <p:txBody>
          <a:bodyPr wrap="square">
            <a:spAutoFit/>
          </a:bodyPr>
          <a:lstStyle/>
          <a:p>
            <a:pPr algn="ctr"/>
            <a:r>
              <a:rPr lang="zh-CN" altLang="en-US" sz="4400" dirty="0">
                <a:solidFill>
                  <a:srgbClr val="FF0000"/>
                </a:solidFill>
              </a:rPr>
              <a:t>论文绘图？</a:t>
            </a:r>
          </a:p>
        </p:txBody>
      </p:sp>
    </p:spTree>
    <p:extLst>
      <p:ext uri="{BB962C8B-B14F-4D97-AF65-F5344CB8AC3E}">
        <p14:creationId xmlns:p14="http://schemas.microsoft.com/office/powerpoint/2010/main" val="2318397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3D5D330D-CCBC-40CD-83F8-EED139E5B328}"/>
              </a:ext>
            </a:extLst>
          </p:cNvPr>
          <p:cNvPicPr>
            <a:picLocks noChangeAspect="1"/>
          </p:cNvPicPr>
          <p:nvPr/>
        </p:nvPicPr>
        <p:blipFill rotWithShape="1">
          <a:blip r:embed="rId2"/>
          <a:srcRect t="73333" r="1104"/>
          <a:stretch/>
        </p:blipFill>
        <p:spPr>
          <a:xfrm>
            <a:off x="7283905" y="4369952"/>
            <a:ext cx="4176332" cy="441988"/>
          </a:xfrm>
          <a:prstGeom prst="rect">
            <a:avLst/>
          </a:prstGeom>
        </p:spPr>
      </p:pic>
      <p:pic>
        <p:nvPicPr>
          <p:cNvPr id="15" name="图片 14">
            <a:extLst>
              <a:ext uri="{FF2B5EF4-FFF2-40B4-BE49-F238E27FC236}">
                <a16:creationId xmlns:a16="http://schemas.microsoft.com/office/drawing/2014/main" id="{147ACF40-E4D2-4DDB-9E9B-AE5C0379E3DE}"/>
              </a:ext>
            </a:extLst>
          </p:cNvPr>
          <p:cNvPicPr>
            <a:picLocks noChangeAspect="1"/>
          </p:cNvPicPr>
          <p:nvPr/>
        </p:nvPicPr>
        <p:blipFill>
          <a:blip r:embed="rId3"/>
          <a:stretch>
            <a:fillRect/>
          </a:stretch>
        </p:blipFill>
        <p:spPr>
          <a:xfrm>
            <a:off x="427180" y="1360787"/>
            <a:ext cx="5925494" cy="692186"/>
          </a:xfrm>
          <a:prstGeom prst="rect">
            <a:avLst/>
          </a:prstGeom>
        </p:spPr>
      </p:pic>
      <p:pic>
        <p:nvPicPr>
          <p:cNvPr id="17" name="图片 16">
            <a:extLst>
              <a:ext uri="{FF2B5EF4-FFF2-40B4-BE49-F238E27FC236}">
                <a16:creationId xmlns:a16="http://schemas.microsoft.com/office/drawing/2014/main" id="{3C5B828B-5450-4353-9BE6-D38C999E0903}"/>
              </a:ext>
            </a:extLst>
          </p:cNvPr>
          <p:cNvPicPr>
            <a:picLocks noChangeAspect="1"/>
          </p:cNvPicPr>
          <p:nvPr/>
        </p:nvPicPr>
        <p:blipFill>
          <a:blip r:embed="rId4"/>
          <a:stretch>
            <a:fillRect/>
          </a:stretch>
        </p:blipFill>
        <p:spPr>
          <a:xfrm>
            <a:off x="6552143" y="105794"/>
            <a:ext cx="5639857" cy="4264158"/>
          </a:xfrm>
          <a:prstGeom prst="rect">
            <a:avLst/>
          </a:prstGeom>
        </p:spPr>
      </p:pic>
      <p:pic>
        <p:nvPicPr>
          <p:cNvPr id="19" name="图片 18">
            <a:extLst>
              <a:ext uri="{FF2B5EF4-FFF2-40B4-BE49-F238E27FC236}">
                <a16:creationId xmlns:a16="http://schemas.microsoft.com/office/drawing/2014/main" id="{AD66F7AB-A45A-4DB9-AF91-78CA327B7DEC}"/>
              </a:ext>
            </a:extLst>
          </p:cNvPr>
          <p:cNvPicPr>
            <a:picLocks noChangeAspect="1"/>
          </p:cNvPicPr>
          <p:nvPr/>
        </p:nvPicPr>
        <p:blipFill>
          <a:blip r:embed="rId5"/>
          <a:stretch>
            <a:fillRect/>
          </a:stretch>
        </p:blipFill>
        <p:spPr>
          <a:xfrm>
            <a:off x="179742" y="2183162"/>
            <a:ext cx="6172932" cy="3314051"/>
          </a:xfrm>
          <a:prstGeom prst="rect">
            <a:avLst/>
          </a:prstGeom>
        </p:spPr>
      </p:pic>
      <p:graphicFrame>
        <p:nvGraphicFramePr>
          <p:cNvPr id="22" name="对象 21">
            <a:extLst>
              <a:ext uri="{FF2B5EF4-FFF2-40B4-BE49-F238E27FC236}">
                <a16:creationId xmlns:a16="http://schemas.microsoft.com/office/drawing/2014/main" id="{BE1848C7-A64C-4155-9629-528BDFE35DFF}"/>
              </a:ext>
            </a:extLst>
          </p:cNvPr>
          <p:cNvGraphicFramePr>
            <a:graphicFrameLocks noChangeAspect="1"/>
          </p:cNvGraphicFramePr>
          <p:nvPr>
            <p:extLst>
              <p:ext uri="{D42A27DB-BD31-4B8C-83A1-F6EECF244321}">
                <p14:modId xmlns:p14="http://schemas.microsoft.com/office/powerpoint/2010/main" val="2778116195"/>
              </p:ext>
            </p:extLst>
          </p:nvPr>
        </p:nvGraphicFramePr>
        <p:xfrm>
          <a:off x="8032221" y="4976513"/>
          <a:ext cx="2679700" cy="520700"/>
        </p:xfrm>
        <a:graphic>
          <a:graphicData uri="http://schemas.openxmlformats.org/presentationml/2006/ole">
            <mc:AlternateContent xmlns:mc="http://schemas.openxmlformats.org/markup-compatibility/2006">
              <mc:Choice xmlns:v="urn:schemas-microsoft-com:vml" Requires="v">
                <p:oleObj name="包装程序外壳对象" showAsIcon="1" r:id="rId6" imgW="2679877" imgH="520687" progId="Package">
                  <p:embed/>
                </p:oleObj>
              </mc:Choice>
              <mc:Fallback>
                <p:oleObj name="包装程序外壳对象" showAsIcon="1" r:id="rId6" imgW="2679877" imgH="520687" progId="Package">
                  <p:embed/>
                  <p:pic>
                    <p:nvPicPr>
                      <p:cNvPr id="0" name=""/>
                      <p:cNvPicPr/>
                      <p:nvPr/>
                    </p:nvPicPr>
                    <p:blipFill>
                      <a:blip r:embed="rId7"/>
                      <a:stretch>
                        <a:fillRect/>
                      </a:stretch>
                    </p:blipFill>
                    <p:spPr>
                      <a:xfrm>
                        <a:off x="8032221" y="4976513"/>
                        <a:ext cx="2679700" cy="520700"/>
                      </a:xfrm>
                      <a:prstGeom prst="rect">
                        <a:avLst/>
                      </a:prstGeom>
                    </p:spPr>
                  </p:pic>
                </p:oleObj>
              </mc:Fallback>
            </mc:AlternateContent>
          </a:graphicData>
        </a:graphic>
      </p:graphicFrame>
    </p:spTree>
    <p:extLst>
      <p:ext uri="{BB962C8B-B14F-4D97-AF65-F5344CB8AC3E}">
        <p14:creationId xmlns:p14="http://schemas.microsoft.com/office/powerpoint/2010/main" val="3159260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D67CF696-4632-4CDB-AD3E-A2E2AC279BD1}"/>
              </a:ext>
            </a:extLst>
          </p:cNvPr>
          <p:cNvPicPr>
            <a:picLocks noChangeAspect="1"/>
          </p:cNvPicPr>
          <p:nvPr/>
        </p:nvPicPr>
        <p:blipFill>
          <a:blip r:embed="rId2"/>
          <a:stretch>
            <a:fillRect/>
          </a:stretch>
        </p:blipFill>
        <p:spPr>
          <a:xfrm>
            <a:off x="-57285" y="0"/>
            <a:ext cx="6224883" cy="3700130"/>
          </a:xfrm>
          <a:prstGeom prst="rect">
            <a:avLst/>
          </a:prstGeom>
        </p:spPr>
      </p:pic>
      <p:pic>
        <p:nvPicPr>
          <p:cNvPr id="16" name="图片 15">
            <a:extLst>
              <a:ext uri="{FF2B5EF4-FFF2-40B4-BE49-F238E27FC236}">
                <a16:creationId xmlns:a16="http://schemas.microsoft.com/office/drawing/2014/main" id="{626F9589-368F-443C-A3F8-F14902DA6411}"/>
              </a:ext>
            </a:extLst>
          </p:cNvPr>
          <p:cNvPicPr>
            <a:picLocks noChangeAspect="1"/>
          </p:cNvPicPr>
          <p:nvPr/>
        </p:nvPicPr>
        <p:blipFill>
          <a:blip r:embed="rId3"/>
          <a:stretch>
            <a:fillRect/>
          </a:stretch>
        </p:blipFill>
        <p:spPr>
          <a:xfrm>
            <a:off x="-113414" y="3700130"/>
            <a:ext cx="6061722" cy="2781749"/>
          </a:xfrm>
          <a:prstGeom prst="rect">
            <a:avLst/>
          </a:prstGeom>
        </p:spPr>
      </p:pic>
      <p:pic>
        <p:nvPicPr>
          <p:cNvPr id="12" name="图片 11">
            <a:extLst>
              <a:ext uri="{FF2B5EF4-FFF2-40B4-BE49-F238E27FC236}">
                <a16:creationId xmlns:a16="http://schemas.microsoft.com/office/drawing/2014/main" id="{92157FF6-147F-4078-A926-066337F26E00}"/>
              </a:ext>
            </a:extLst>
          </p:cNvPr>
          <p:cNvPicPr>
            <a:picLocks noChangeAspect="1"/>
          </p:cNvPicPr>
          <p:nvPr/>
        </p:nvPicPr>
        <p:blipFill>
          <a:blip r:embed="rId4"/>
          <a:stretch>
            <a:fillRect/>
          </a:stretch>
        </p:blipFill>
        <p:spPr>
          <a:xfrm>
            <a:off x="6443330" y="0"/>
            <a:ext cx="5748670" cy="4346428"/>
          </a:xfrm>
          <a:prstGeom prst="rect">
            <a:avLst/>
          </a:prstGeom>
        </p:spPr>
      </p:pic>
      <p:sp>
        <p:nvSpPr>
          <p:cNvPr id="19" name="文本框 18">
            <a:extLst>
              <a:ext uri="{FF2B5EF4-FFF2-40B4-BE49-F238E27FC236}">
                <a16:creationId xmlns:a16="http://schemas.microsoft.com/office/drawing/2014/main" id="{4B139E8B-160C-4673-8565-27379CF41AE4}"/>
              </a:ext>
            </a:extLst>
          </p:cNvPr>
          <p:cNvSpPr txBox="1"/>
          <p:nvPr/>
        </p:nvSpPr>
        <p:spPr>
          <a:xfrm>
            <a:off x="5428399" y="4704884"/>
            <a:ext cx="6636009" cy="2031325"/>
          </a:xfrm>
          <a:prstGeom prst="rect">
            <a:avLst/>
          </a:prstGeom>
          <a:noFill/>
        </p:spPr>
        <p:txBody>
          <a:bodyPr wrap="square">
            <a:spAutoFit/>
          </a:bodyPr>
          <a:lstStyle/>
          <a:p>
            <a:pPr algn="l" fontAlgn="base"/>
            <a:r>
              <a:rPr lang="zh-CN" altLang="en-US" sz="1400" b="1" i="0" dirty="0">
                <a:effectLst/>
                <a:latin typeface="PingFang SC"/>
              </a:rPr>
              <a:t>图注</a:t>
            </a:r>
            <a:endParaRPr lang="en-US" altLang="zh-CN" sz="1400" b="1" i="0" dirty="0">
              <a:effectLst/>
              <a:latin typeface="PingFang SC"/>
            </a:endParaRPr>
          </a:p>
          <a:p>
            <a:pPr algn="l" fontAlgn="base"/>
            <a:r>
              <a:rPr lang="zh-CN" altLang="en-US" sz="1400" b="0" i="0" dirty="0">
                <a:effectLst/>
                <a:latin typeface="PingFang SC"/>
              </a:rPr>
              <a:t>该图展示了地震事件的分布式声传感记录，分为</a:t>
            </a:r>
            <a:r>
              <a:rPr lang="en-US" altLang="zh-CN" sz="1400" b="0" i="0" dirty="0">
                <a:effectLst/>
                <a:latin typeface="PingFang SC"/>
              </a:rPr>
              <a:t>A</a:t>
            </a:r>
            <a:r>
              <a:rPr lang="zh-CN" altLang="en-US" sz="1400" b="0" i="0" dirty="0">
                <a:effectLst/>
                <a:latin typeface="PingFang SC"/>
              </a:rPr>
              <a:t>和</a:t>
            </a:r>
            <a:r>
              <a:rPr lang="en-US" altLang="zh-CN" sz="1400" b="0" i="0" dirty="0">
                <a:effectLst/>
                <a:latin typeface="PingFang SC"/>
              </a:rPr>
              <a:t>B</a:t>
            </a:r>
            <a:r>
              <a:rPr lang="zh-CN" altLang="en-US" sz="1400" b="0" i="0" dirty="0">
                <a:effectLst/>
                <a:latin typeface="PingFang SC"/>
              </a:rPr>
              <a:t>。</a:t>
            </a:r>
            <a:r>
              <a:rPr lang="zh-CN" altLang="en-US" sz="1400" b="1" i="0" dirty="0">
                <a:effectLst/>
                <a:latin typeface="inherit"/>
              </a:rPr>
              <a:t>星号（*）​</a:t>
            </a:r>
            <a:r>
              <a:rPr lang="zh-CN" altLang="en-US" sz="1400" b="0" i="0" dirty="0">
                <a:effectLst/>
                <a:latin typeface="PingFang SC"/>
              </a:rPr>
              <a:t>​ 标记了格陵兰冰盖火山灰层 ​</a:t>
            </a:r>
            <a:r>
              <a:rPr lang="en-US" altLang="zh-CN" sz="1400" b="1" i="0" dirty="0" err="1">
                <a:effectLst/>
                <a:latin typeface="inherit"/>
              </a:rPr>
              <a:t>Saksunarvatn</a:t>
            </a:r>
            <a:r>
              <a:rPr lang="en-US" altLang="zh-CN" sz="1400" b="1" i="0" dirty="0">
                <a:effectLst/>
                <a:latin typeface="inherit"/>
              </a:rPr>
              <a:t> tephra</a:t>
            </a:r>
            <a:r>
              <a:rPr lang="zh-CN" altLang="en-US" sz="1400" b="1" i="0" dirty="0">
                <a:effectLst/>
                <a:latin typeface="inherit"/>
              </a:rPr>
              <a:t>（</a:t>
            </a:r>
            <a:r>
              <a:rPr lang="en-US" altLang="zh-CN" sz="1400" b="1" i="0" dirty="0" err="1">
                <a:effectLst/>
                <a:latin typeface="inherit"/>
              </a:rPr>
              <a:t>Grimsvötn</a:t>
            </a:r>
            <a:r>
              <a:rPr lang="zh-CN" altLang="en-US" sz="1400" b="1" i="0" dirty="0">
                <a:effectLst/>
                <a:latin typeface="inherit"/>
              </a:rPr>
              <a:t>）​</a:t>
            </a:r>
            <a:r>
              <a:rPr lang="zh-CN" altLang="en-US" sz="1400" b="0" i="0" dirty="0">
                <a:effectLst/>
                <a:latin typeface="PingFang SC"/>
              </a:rPr>
              <a:t>​ 的深度，其年代为距今</a:t>
            </a:r>
            <a:r>
              <a:rPr lang="en-US" altLang="zh-CN" sz="1400" b="0" i="0" dirty="0">
                <a:effectLst/>
                <a:latin typeface="PingFang SC"/>
              </a:rPr>
              <a:t>10.2</a:t>
            </a:r>
            <a:r>
              <a:rPr lang="zh-CN" altLang="en-US" sz="1400" b="0" i="0" dirty="0">
                <a:effectLst/>
                <a:latin typeface="PingFang SC"/>
              </a:rPr>
              <a:t>千年前（</a:t>
            </a:r>
            <a:r>
              <a:rPr lang="en-US" altLang="zh-CN" sz="1400" b="0" i="0" dirty="0">
                <a:effectLst/>
                <a:latin typeface="PingFang SC"/>
              </a:rPr>
              <a:t>10.2 ka BP</a:t>
            </a:r>
            <a:r>
              <a:rPr lang="zh-CN" altLang="en-US" sz="1400" b="0" i="0" dirty="0">
                <a:effectLst/>
                <a:latin typeface="PingFang SC"/>
              </a:rPr>
              <a:t>）；</a:t>
            </a:r>
            <a:r>
              <a:rPr lang="zh-CN" altLang="en-US" sz="1400" b="1" i="0" dirty="0">
                <a:effectLst/>
                <a:latin typeface="inherit"/>
              </a:rPr>
              <a:t>加号（</a:t>
            </a:r>
            <a:r>
              <a:rPr lang="en-US" altLang="zh-CN" sz="1400" b="1" i="0" dirty="0">
                <a:effectLst/>
                <a:latin typeface="inherit"/>
              </a:rPr>
              <a:t>+</a:t>
            </a:r>
            <a:r>
              <a:rPr lang="zh-CN" altLang="en-US" sz="1400" b="1" i="0" dirty="0">
                <a:effectLst/>
                <a:latin typeface="inherit"/>
              </a:rPr>
              <a:t>）​</a:t>
            </a:r>
            <a:r>
              <a:rPr lang="zh-CN" altLang="en-US" sz="1400" b="0" i="0" dirty="0">
                <a:effectLst/>
                <a:latin typeface="PingFang SC"/>
              </a:rPr>
              <a:t>​ 标记了美国火山湖火山灰层的深度，其年代为距今</a:t>
            </a:r>
            <a:r>
              <a:rPr lang="en-US" altLang="zh-CN" sz="1400" b="0" i="0" dirty="0">
                <a:effectLst/>
                <a:latin typeface="PingFang SC"/>
              </a:rPr>
              <a:t>7.6</a:t>
            </a:r>
            <a:r>
              <a:rPr lang="zh-CN" altLang="en-US" sz="1400" b="0" i="0" dirty="0">
                <a:effectLst/>
                <a:latin typeface="PingFang SC"/>
              </a:rPr>
              <a:t>千年前（</a:t>
            </a:r>
            <a:r>
              <a:rPr lang="en-US" altLang="zh-CN" sz="1400" b="0" i="0" dirty="0">
                <a:effectLst/>
                <a:latin typeface="PingFang SC"/>
              </a:rPr>
              <a:t>7.6 ka BP</a:t>
            </a:r>
            <a:r>
              <a:rPr lang="zh-CN" altLang="en-US" sz="1400" b="0" i="0" dirty="0">
                <a:effectLst/>
                <a:latin typeface="PingFang SC"/>
              </a:rPr>
              <a:t>）。</a:t>
            </a:r>
            <a:br>
              <a:rPr lang="zh-CN" altLang="en-US" sz="1400" b="0" i="0" dirty="0">
                <a:effectLst/>
                <a:latin typeface="PingFang SC"/>
              </a:rPr>
            </a:br>
            <a:r>
              <a:rPr lang="zh-CN" altLang="en-US" sz="1400" b="1" i="0" dirty="0">
                <a:effectLst/>
                <a:latin typeface="inherit"/>
              </a:rPr>
              <a:t>正应变率</a:t>
            </a:r>
            <a:r>
              <a:rPr lang="zh-CN" altLang="en-US" sz="1400" b="0" i="0" dirty="0">
                <a:effectLst/>
                <a:latin typeface="PingFang SC"/>
              </a:rPr>
              <a:t>​ 对应电缆延伸方向，</a:t>
            </a:r>
            <a:r>
              <a:rPr lang="zh-CN" altLang="en-US" sz="1400" b="1" i="0" dirty="0">
                <a:effectLst/>
                <a:latin typeface="inherit"/>
              </a:rPr>
              <a:t>负应变率</a:t>
            </a:r>
            <a:r>
              <a:rPr lang="zh-CN" altLang="en-US" sz="1400" b="0" i="0" dirty="0">
                <a:effectLst/>
                <a:latin typeface="PingFang SC"/>
              </a:rPr>
              <a:t>​ 对应电缆缩短方向。各子图的颜色标度范围已明确标注。</a:t>
            </a:r>
          </a:p>
          <a:p>
            <a:pPr algn="l" fontAlgn="base"/>
            <a:r>
              <a:rPr lang="zh-CN" altLang="en-US" sz="1400" b="0" i="0" dirty="0">
                <a:effectLst/>
                <a:latin typeface="PingFang SC"/>
              </a:rPr>
              <a:t>右侧地质年代缩写含义如下：</a:t>
            </a:r>
            <a:r>
              <a:rPr lang="en-US" altLang="zh-CN" sz="1400" b="1" i="0" dirty="0">
                <a:effectLst/>
                <a:latin typeface="inherit"/>
              </a:rPr>
              <a:t>YD</a:t>
            </a:r>
            <a:r>
              <a:rPr lang="zh-CN" altLang="en-US" sz="1400" b="0" i="0" dirty="0">
                <a:effectLst/>
                <a:latin typeface="PingFang SC"/>
              </a:rPr>
              <a:t>：全新世寒冷期</a:t>
            </a:r>
            <a:r>
              <a:rPr lang="en-US" altLang="zh-CN" sz="1400" b="0" i="0" dirty="0">
                <a:effectLst/>
                <a:latin typeface="PingFang SC"/>
              </a:rPr>
              <a:t>/ </a:t>
            </a:r>
            <a:r>
              <a:rPr lang="zh-CN" altLang="en-US" sz="1400" b="0" i="0" dirty="0">
                <a:effectLst/>
                <a:latin typeface="PingFang SC"/>
              </a:rPr>
              <a:t>第</a:t>
            </a:r>
            <a:r>
              <a:rPr lang="en-US" altLang="zh-CN" sz="1400" b="0" i="0" dirty="0">
                <a:effectLst/>
                <a:latin typeface="PingFang SC"/>
              </a:rPr>
              <a:t>1</a:t>
            </a:r>
            <a:r>
              <a:rPr lang="zh-CN" altLang="en-US" sz="1400" b="0" i="0" dirty="0">
                <a:effectLst/>
                <a:latin typeface="PingFang SC"/>
              </a:rPr>
              <a:t>个冰期阶段；</a:t>
            </a:r>
            <a:r>
              <a:rPr lang="en-US" altLang="zh-CN" sz="1400" b="1" i="0" dirty="0">
                <a:effectLst/>
                <a:latin typeface="inherit"/>
              </a:rPr>
              <a:t>BA</a:t>
            </a:r>
            <a:r>
              <a:rPr lang="zh-CN" altLang="en-US" sz="1400" b="0" i="0" dirty="0">
                <a:effectLst/>
                <a:latin typeface="PingFang SC"/>
              </a:rPr>
              <a:t>：波林</a:t>
            </a:r>
            <a:r>
              <a:rPr lang="en-US" altLang="zh-CN" sz="1400" b="0" i="0" dirty="0">
                <a:effectLst/>
                <a:latin typeface="PingFang SC"/>
              </a:rPr>
              <a:t>-</a:t>
            </a:r>
            <a:r>
              <a:rPr lang="zh-CN" altLang="en-US" sz="1400" b="0" i="0" dirty="0">
                <a:effectLst/>
                <a:latin typeface="PingFang SC"/>
              </a:rPr>
              <a:t>阿勒罗德暖期</a:t>
            </a:r>
            <a:r>
              <a:rPr lang="en-US" altLang="zh-CN" sz="1400" b="0" i="0" dirty="0">
                <a:effectLst/>
                <a:latin typeface="PingFang SC"/>
              </a:rPr>
              <a:t>/ </a:t>
            </a:r>
            <a:r>
              <a:rPr lang="zh-CN" altLang="en-US" sz="1400" b="0" i="0" dirty="0">
                <a:effectLst/>
                <a:latin typeface="PingFang SC"/>
              </a:rPr>
              <a:t>第</a:t>
            </a:r>
            <a:r>
              <a:rPr lang="en-US" altLang="zh-CN" sz="1400" b="0" i="0" dirty="0">
                <a:effectLst/>
                <a:latin typeface="PingFang SC"/>
              </a:rPr>
              <a:t>1</a:t>
            </a:r>
            <a:r>
              <a:rPr lang="zh-CN" altLang="en-US" sz="1400" b="0" i="0" dirty="0">
                <a:effectLst/>
                <a:latin typeface="PingFang SC"/>
              </a:rPr>
              <a:t>个间冰期阶段；</a:t>
            </a:r>
            <a:r>
              <a:rPr lang="en-US" altLang="zh-CN" sz="1400" b="1" i="0" dirty="0">
                <a:effectLst/>
                <a:latin typeface="inherit"/>
              </a:rPr>
              <a:t>OD</a:t>
            </a:r>
            <a:r>
              <a:rPr lang="zh-CN" altLang="en-US" sz="1400" b="0" i="0" dirty="0">
                <a:effectLst/>
                <a:latin typeface="PingFang SC"/>
              </a:rPr>
              <a:t>：最古老干亚斯寒冷期</a:t>
            </a:r>
            <a:r>
              <a:rPr lang="en-US" altLang="zh-CN" sz="1400" b="0" i="0" dirty="0">
                <a:effectLst/>
                <a:latin typeface="PingFang SC"/>
              </a:rPr>
              <a:t>/ </a:t>
            </a:r>
            <a:r>
              <a:rPr lang="zh-CN" altLang="en-US" sz="1400" b="0" i="0" dirty="0">
                <a:effectLst/>
                <a:latin typeface="PingFang SC"/>
              </a:rPr>
              <a:t>第</a:t>
            </a:r>
            <a:r>
              <a:rPr lang="en-US" altLang="zh-CN" sz="1400" b="0" i="0" dirty="0">
                <a:effectLst/>
                <a:latin typeface="PingFang SC"/>
              </a:rPr>
              <a:t>2</a:t>
            </a:r>
            <a:r>
              <a:rPr lang="zh-CN" altLang="en-US" sz="1400" b="0" i="0" dirty="0">
                <a:effectLst/>
                <a:latin typeface="PingFang SC"/>
              </a:rPr>
              <a:t>个冰期阶段。</a:t>
            </a:r>
          </a:p>
        </p:txBody>
      </p:sp>
    </p:spTree>
    <p:extLst>
      <p:ext uri="{BB962C8B-B14F-4D97-AF65-F5344CB8AC3E}">
        <p14:creationId xmlns:p14="http://schemas.microsoft.com/office/powerpoint/2010/main" val="3770335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2313E4A-40A7-44FF-82A8-E9D09232B410}"/>
              </a:ext>
            </a:extLst>
          </p:cNvPr>
          <p:cNvPicPr>
            <a:picLocks noChangeAspect="1"/>
          </p:cNvPicPr>
          <p:nvPr/>
        </p:nvPicPr>
        <p:blipFill rotWithShape="1">
          <a:blip r:embed="rId2">
            <a:extLst>
              <a:ext uri="{28A0092B-C50C-407E-A947-70E740481C1C}">
                <a14:useLocalDpi xmlns:a14="http://schemas.microsoft.com/office/drawing/2010/main" val="0"/>
              </a:ext>
            </a:extLst>
          </a:blip>
          <a:srcRect b="5380"/>
          <a:stretch/>
        </p:blipFill>
        <p:spPr>
          <a:xfrm>
            <a:off x="0" y="161567"/>
            <a:ext cx="7507204" cy="2794764"/>
          </a:xfrm>
          <a:prstGeom prst="rect">
            <a:avLst/>
          </a:prstGeom>
        </p:spPr>
      </p:pic>
      <p:pic>
        <p:nvPicPr>
          <p:cNvPr id="5" name="图片 4">
            <a:extLst>
              <a:ext uri="{FF2B5EF4-FFF2-40B4-BE49-F238E27FC236}">
                <a16:creationId xmlns:a16="http://schemas.microsoft.com/office/drawing/2014/main" id="{DA63975F-1DA9-4C88-A75F-67CE18967296}"/>
              </a:ext>
            </a:extLst>
          </p:cNvPr>
          <p:cNvPicPr>
            <a:picLocks noChangeAspect="1"/>
          </p:cNvPicPr>
          <p:nvPr/>
        </p:nvPicPr>
        <p:blipFill rotWithShape="1">
          <a:blip r:embed="rId3"/>
          <a:srcRect l="-1" t="5415" r="295"/>
          <a:stretch/>
        </p:blipFill>
        <p:spPr>
          <a:xfrm>
            <a:off x="131344" y="3097299"/>
            <a:ext cx="6964116" cy="3485720"/>
          </a:xfrm>
          <a:prstGeom prst="rect">
            <a:avLst/>
          </a:prstGeom>
        </p:spPr>
      </p:pic>
      <p:sp>
        <p:nvSpPr>
          <p:cNvPr id="6" name="文本框 5">
            <a:extLst>
              <a:ext uri="{FF2B5EF4-FFF2-40B4-BE49-F238E27FC236}">
                <a16:creationId xmlns:a16="http://schemas.microsoft.com/office/drawing/2014/main" id="{0C953D21-E47C-4733-960F-3111C138AC26}"/>
              </a:ext>
            </a:extLst>
          </p:cNvPr>
          <p:cNvSpPr txBox="1"/>
          <p:nvPr/>
        </p:nvSpPr>
        <p:spPr>
          <a:xfrm>
            <a:off x="7885841" y="3097299"/>
            <a:ext cx="2371940" cy="369332"/>
          </a:xfrm>
          <a:prstGeom prst="rect">
            <a:avLst/>
          </a:prstGeom>
          <a:noFill/>
        </p:spPr>
        <p:txBody>
          <a:bodyPr wrap="square" rtlCol="0">
            <a:spAutoFit/>
          </a:bodyPr>
          <a:lstStyle/>
          <a:p>
            <a:r>
              <a:rPr lang="zh-CN" altLang="en-US" dirty="0">
                <a:solidFill>
                  <a:srgbClr val="FF0000"/>
                </a:solidFill>
              </a:rPr>
              <a:t>模仿绘图结果</a:t>
            </a:r>
          </a:p>
        </p:txBody>
      </p:sp>
    </p:spTree>
    <p:extLst>
      <p:ext uri="{BB962C8B-B14F-4D97-AF65-F5344CB8AC3E}">
        <p14:creationId xmlns:p14="http://schemas.microsoft.com/office/powerpoint/2010/main" val="869499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20204F9-4983-41DE-AC78-2FAD34A2E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0109" y="107178"/>
            <a:ext cx="5551891" cy="2019334"/>
          </a:xfrm>
          <a:prstGeom prst="rect">
            <a:avLst/>
          </a:prstGeom>
        </p:spPr>
      </p:pic>
      <p:pic>
        <p:nvPicPr>
          <p:cNvPr id="5" name="图片 4">
            <a:extLst>
              <a:ext uri="{FF2B5EF4-FFF2-40B4-BE49-F238E27FC236}">
                <a16:creationId xmlns:a16="http://schemas.microsoft.com/office/drawing/2014/main" id="{69EF7442-5B08-4149-8B59-3055724E2C72}"/>
              </a:ext>
            </a:extLst>
          </p:cNvPr>
          <p:cNvPicPr>
            <a:picLocks noChangeAspect="1"/>
          </p:cNvPicPr>
          <p:nvPr/>
        </p:nvPicPr>
        <p:blipFill>
          <a:blip r:embed="rId3"/>
          <a:stretch>
            <a:fillRect/>
          </a:stretch>
        </p:blipFill>
        <p:spPr>
          <a:xfrm>
            <a:off x="0" y="2126512"/>
            <a:ext cx="8210972" cy="4019757"/>
          </a:xfrm>
          <a:prstGeom prst="rect">
            <a:avLst/>
          </a:prstGeom>
        </p:spPr>
      </p:pic>
      <p:graphicFrame>
        <p:nvGraphicFramePr>
          <p:cNvPr id="6" name="对象 5">
            <a:extLst>
              <a:ext uri="{FF2B5EF4-FFF2-40B4-BE49-F238E27FC236}">
                <a16:creationId xmlns:a16="http://schemas.microsoft.com/office/drawing/2014/main" id="{FABB3D2F-E5B8-4388-AA38-95A80E925D84}"/>
              </a:ext>
            </a:extLst>
          </p:cNvPr>
          <p:cNvGraphicFramePr>
            <a:graphicFrameLocks noChangeAspect="1"/>
          </p:cNvGraphicFramePr>
          <p:nvPr>
            <p:extLst>
              <p:ext uri="{D42A27DB-BD31-4B8C-83A1-F6EECF244321}">
                <p14:modId xmlns:p14="http://schemas.microsoft.com/office/powerpoint/2010/main" val="1354346098"/>
              </p:ext>
            </p:extLst>
          </p:nvPr>
        </p:nvGraphicFramePr>
        <p:xfrm>
          <a:off x="7935544" y="2126512"/>
          <a:ext cx="3003550" cy="520700"/>
        </p:xfrm>
        <a:graphic>
          <a:graphicData uri="http://schemas.openxmlformats.org/presentationml/2006/ole">
            <mc:AlternateContent xmlns:mc="http://schemas.openxmlformats.org/markup-compatibility/2006">
              <mc:Choice xmlns:v="urn:schemas-microsoft-com:vml" Requires="v">
                <p:oleObj name="包装程序外壳对象" showAsIcon="1" r:id="rId4" imgW="3003580" imgH="520687" progId="Package">
                  <p:embed/>
                </p:oleObj>
              </mc:Choice>
              <mc:Fallback>
                <p:oleObj name="包装程序外壳对象" showAsIcon="1" r:id="rId4" imgW="3003580" imgH="520687" progId="Package">
                  <p:embed/>
                  <p:pic>
                    <p:nvPicPr>
                      <p:cNvPr id="0" name=""/>
                      <p:cNvPicPr/>
                      <p:nvPr/>
                    </p:nvPicPr>
                    <p:blipFill>
                      <a:blip r:embed="rId5"/>
                      <a:stretch>
                        <a:fillRect/>
                      </a:stretch>
                    </p:blipFill>
                    <p:spPr>
                      <a:xfrm>
                        <a:off x="7935544" y="2126512"/>
                        <a:ext cx="3003550" cy="520700"/>
                      </a:xfrm>
                      <a:prstGeom prst="rect">
                        <a:avLst/>
                      </a:prstGeom>
                    </p:spPr>
                  </p:pic>
                </p:oleObj>
              </mc:Fallback>
            </mc:AlternateContent>
          </a:graphicData>
        </a:graphic>
      </p:graphicFrame>
    </p:spTree>
    <p:extLst>
      <p:ext uri="{BB962C8B-B14F-4D97-AF65-F5344CB8AC3E}">
        <p14:creationId xmlns:p14="http://schemas.microsoft.com/office/powerpoint/2010/main" val="341269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20204F9-4983-41DE-AC78-2FAD34A2E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0109" y="107178"/>
            <a:ext cx="5551891" cy="2019334"/>
          </a:xfrm>
          <a:prstGeom prst="rect">
            <a:avLst/>
          </a:prstGeom>
        </p:spPr>
      </p:pic>
      <p:pic>
        <p:nvPicPr>
          <p:cNvPr id="4" name="图片 3">
            <a:extLst>
              <a:ext uri="{FF2B5EF4-FFF2-40B4-BE49-F238E27FC236}">
                <a16:creationId xmlns:a16="http://schemas.microsoft.com/office/drawing/2014/main" id="{9FD5E646-F2EB-42D1-BF17-F56758175486}"/>
              </a:ext>
            </a:extLst>
          </p:cNvPr>
          <p:cNvPicPr>
            <a:picLocks noChangeAspect="1"/>
          </p:cNvPicPr>
          <p:nvPr/>
        </p:nvPicPr>
        <p:blipFill>
          <a:blip r:embed="rId3"/>
          <a:stretch>
            <a:fillRect/>
          </a:stretch>
        </p:blipFill>
        <p:spPr>
          <a:xfrm>
            <a:off x="0" y="121973"/>
            <a:ext cx="6615316" cy="3430772"/>
          </a:xfrm>
          <a:prstGeom prst="rect">
            <a:avLst/>
          </a:prstGeom>
        </p:spPr>
      </p:pic>
      <p:pic>
        <p:nvPicPr>
          <p:cNvPr id="7" name="图片 6">
            <a:extLst>
              <a:ext uri="{FF2B5EF4-FFF2-40B4-BE49-F238E27FC236}">
                <a16:creationId xmlns:a16="http://schemas.microsoft.com/office/drawing/2014/main" id="{CDAE158B-390C-4CB8-B1A6-2935AAB24C92}"/>
              </a:ext>
            </a:extLst>
          </p:cNvPr>
          <p:cNvPicPr>
            <a:picLocks noChangeAspect="1"/>
          </p:cNvPicPr>
          <p:nvPr/>
        </p:nvPicPr>
        <p:blipFill>
          <a:blip r:embed="rId4"/>
          <a:stretch>
            <a:fillRect/>
          </a:stretch>
        </p:blipFill>
        <p:spPr>
          <a:xfrm>
            <a:off x="24793" y="3552745"/>
            <a:ext cx="6272051" cy="3305255"/>
          </a:xfrm>
          <a:prstGeom prst="rect">
            <a:avLst/>
          </a:prstGeom>
        </p:spPr>
      </p:pic>
      <p:sp>
        <p:nvSpPr>
          <p:cNvPr id="11" name="文本框 10">
            <a:extLst>
              <a:ext uri="{FF2B5EF4-FFF2-40B4-BE49-F238E27FC236}">
                <a16:creationId xmlns:a16="http://schemas.microsoft.com/office/drawing/2014/main" id="{30EB6077-F64E-4D79-87FA-2AE98165D0BD}"/>
              </a:ext>
            </a:extLst>
          </p:cNvPr>
          <p:cNvSpPr txBox="1"/>
          <p:nvPr/>
        </p:nvSpPr>
        <p:spPr>
          <a:xfrm>
            <a:off x="6531086" y="2693582"/>
            <a:ext cx="5769935" cy="3539430"/>
          </a:xfrm>
          <a:prstGeom prst="rect">
            <a:avLst/>
          </a:prstGeom>
          <a:noFill/>
        </p:spPr>
        <p:txBody>
          <a:bodyPr wrap="square">
            <a:spAutoFit/>
          </a:bodyPr>
          <a:lstStyle/>
          <a:p>
            <a:pPr algn="l" fontAlgn="base"/>
            <a:r>
              <a:rPr lang="zh-CN" altLang="en-US" sz="1600" b="1" dirty="0">
                <a:latin typeface="PingFang SC"/>
              </a:rPr>
              <a:t>图注</a:t>
            </a:r>
            <a:endParaRPr lang="en-US" altLang="zh-CN" sz="1600" b="1" i="0" dirty="0">
              <a:effectLst/>
              <a:latin typeface="PingFang SC"/>
            </a:endParaRPr>
          </a:p>
          <a:p>
            <a:pPr algn="l" fontAlgn="base"/>
            <a:r>
              <a:rPr lang="en-US" altLang="zh-CN" sz="1600" b="0" i="0" dirty="0">
                <a:effectLst/>
                <a:latin typeface="PingFang SC"/>
              </a:rPr>
              <a:t>a</a:t>
            </a:r>
            <a:r>
              <a:rPr lang="zh-CN" altLang="en-US" sz="1600" b="0" i="0" dirty="0">
                <a:effectLst/>
                <a:latin typeface="PingFang SC"/>
              </a:rPr>
              <a:t>展示了</a:t>
            </a:r>
            <a:r>
              <a:rPr lang="en-US" altLang="zh-CN" sz="1600" b="0" i="0" dirty="0">
                <a:effectLst/>
                <a:latin typeface="PingFang SC"/>
              </a:rPr>
              <a:t>12</a:t>
            </a:r>
            <a:r>
              <a:rPr lang="zh-CN" altLang="en-US" sz="1600" b="0" i="0" dirty="0">
                <a:effectLst/>
                <a:latin typeface="PingFang SC"/>
              </a:rPr>
              <a:t>阶横波速度结构</a:t>
            </a:r>
            <a:r>
              <a:rPr lang="en-US" altLang="zh-CN" sz="1600" b="0" i="0" dirty="0">
                <a:effectLst/>
                <a:latin typeface="PingFang SC"/>
              </a:rPr>
              <a:t>S12——</a:t>
            </a:r>
            <a:r>
              <a:rPr lang="zh-CN" altLang="en-US" sz="1600" b="0" i="0" dirty="0">
                <a:effectLst/>
                <a:latin typeface="PingFang SC"/>
              </a:rPr>
              <a:t>与其他全球尺度地幔层析模型类似</a:t>
            </a:r>
            <a:r>
              <a:rPr lang="en-US" altLang="zh-CN" sz="1600" b="0" i="0" dirty="0">
                <a:effectLst/>
                <a:latin typeface="PingFang SC"/>
              </a:rPr>
              <a:t>——</a:t>
            </a:r>
            <a:r>
              <a:rPr lang="zh-CN" altLang="en-US" sz="1600" b="0" i="0" dirty="0">
                <a:effectLst/>
                <a:latin typeface="PingFang SC"/>
              </a:rPr>
              <a:t>沿西南太平洋至北美的大圆路径分布。</a:t>
            </a:r>
            <a:r>
              <a:rPr lang="zh-CN" altLang="en-US" sz="1600" b="1" i="0" dirty="0">
                <a:effectLst/>
                <a:latin typeface="inherit"/>
              </a:rPr>
              <a:t>星号</a:t>
            </a:r>
            <a:r>
              <a:rPr lang="zh-CN" altLang="en-US" sz="1600" b="0" i="0" dirty="0">
                <a:effectLst/>
                <a:latin typeface="PingFang SC"/>
              </a:rPr>
              <a:t>标示汤加</a:t>
            </a:r>
            <a:r>
              <a:rPr lang="en-US" altLang="zh-CN" sz="1600" b="0" i="0" dirty="0">
                <a:effectLst/>
                <a:latin typeface="PingFang SC"/>
              </a:rPr>
              <a:t>–</a:t>
            </a:r>
            <a:r>
              <a:rPr lang="zh-CN" altLang="en-US" sz="1600" b="0" i="0" dirty="0">
                <a:effectLst/>
                <a:latin typeface="PingFang SC"/>
              </a:rPr>
              <a:t>斐济下方地震的震源；</a:t>
            </a:r>
            <a:r>
              <a:rPr lang="zh-CN" altLang="en-US" sz="1600" b="1" i="0" dirty="0">
                <a:effectLst/>
                <a:latin typeface="inherit"/>
              </a:rPr>
              <a:t>三角形</a:t>
            </a:r>
            <a:r>
              <a:rPr lang="zh-CN" altLang="en-US" sz="1600" b="0" i="0" dirty="0">
                <a:effectLst/>
                <a:latin typeface="PingFang SC"/>
              </a:rPr>
              <a:t>标记震中距</a:t>
            </a:r>
            <a:r>
              <a:rPr lang="en-US" altLang="zh-CN" sz="1600" b="0" i="0" dirty="0">
                <a:effectLst/>
                <a:latin typeface="PingFang SC"/>
              </a:rPr>
              <a:t>120°</a:t>
            </a:r>
            <a:r>
              <a:rPr lang="zh-CN" altLang="en-US" sz="1600" b="0" i="0" dirty="0">
                <a:effectLst/>
                <a:latin typeface="PingFang SC"/>
              </a:rPr>
              <a:t>的观测点。</a:t>
            </a:r>
            <a:endParaRPr lang="en-US" altLang="zh-CN" sz="1600" b="0" i="0" dirty="0">
              <a:effectLst/>
              <a:latin typeface="PingFang SC"/>
            </a:endParaRPr>
          </a:p>
          <a:p>
            <a:pPr algn="l" fontAlgn="base"/>
            <a:endParaRPr lang="zh-CN" altLang="en-US" sz="1600" b="0" i="0" dirty="0">
              <a:effectLst/>
              <a:latin typeface="PingFang SC"/>
            </a:endParaRPr>
          </a:p>
          <a:p>
            <a:pPr algn="l" fontAlgn="base"/>
            <a:r>
              <a:rPr lang="en-US" altLang="zh-CN" sz="1600" b="0" i="0" dirty="0">
                <a:effectLst/>
                <a:latin typeface="PingFang SC"/>
              </a:rPr>
              <a:t>b</a:t>
            </a:r>
            <a:r>
              <a:rPr lang="zh-CN" altLang="en-US" sz="1600" b="0" i="0" dirty="0">
                <a:effectLst/>
                <a:latin typeface="PingFang SC"/>
              </a:rPr>
              <a:t>通过谱元法计算了距离为</a:t>
            </a:r>
            <a:r>
              <a:rPr lang="en-US" altLang="zh-CN" sz="1600" b="0" i="0" dirty="0">
                <a:effectLst/>
                <a:latin typeface="PingFang SC"/>
              </a:rPr>
              <a:t>120°</a:t>
            </a:r>
            <a:r>
              <a:rPr lang="zh-CN" altLang="en-US" sz="1600" b="0" i="0" dirty="0">
                <a:effectLst/>
                <a:latin typeface="PingFang SC"/>
              </a:rPr>
              <a:t>的</a:t>
            </a:r>
            <a:r>
              <a:rPr lang="en-US" altLang="zh-CN" sz="1600" b="0" i="0" dirty="0">
                <a:effectLst/>
                <a:latin typeface="PingFang SC"/>
              </a:rPr>
              <a:t>P</a:t>
            </a:r>
            <a:r>
              <a:rPr lang="zh-CN" altLang="en-US" sz="1600" b="0" i="0" dirty="0">
                <a:effectLst/>
                <a:latin typeface="PingFang SC"/>
              </a:rPr>
              <a:t>波和</a:t>
            </a:r>
            <a:r>
              <a:rPr lang="en-US" altLang="zh-CN" sz="1600" b="0" i="0" dirty="0">
                <a:effectLst/>
                <a:latin typeface="PingFang SC"/>
              </a:rPr>
              <a:t>SH</a:t>
            </a:r>
            <a:r>
              <a:rPr lang="zh-CN" altLang="en-US" sz="1600" b="0" i="0" dirty="0">
                <a:effectLst/>
                <a:latin typeface="PingFang SC"/>
              </a:rPr>
              <a:t>波波形，对比了初步参考地球模型与</a:t>
            </a:r>
            <a:r>
              <a:rPr lang="en-US" altLang="zh-CN" sz="1600" b="0" i="0" dirty="0">
                <a:effectLst/>
                <a:latin typeface="PingFang SC"/>
              </a:rPr>
              <a:t>S12/P12</a:t>
            </a:r>
            <a:r>
              <a:rPr lang="zh-CN" altLang="en-US" sz="1600" b="0" i="0" dirty="0">
                <a:effectLst/>
                <a:latin typeface="PingFang SC"/>
              </a:rPr>
              <a:t>模型的结果：</a:t>
            </a:r>
            <a:r>
              <a:rPr lang="zh-CN" altLang="en-US" sz="1600" b="1" i="0" dirty="0">
                <a:effectLst/>
                <a:latin typeface="inherit"/>
              </a:rPr>
              <a:t>虚线</a:t>
            </a:r>
            <a:r>
              <a:rPr lang="zh-CN" altLang="en-US" sz="1600" b="0" i="0" dirty="0">
                <a:effectLst/>
                <a:latin typeface="PingFang SC"/>
              </a:rPr>
              <a:t>为</a:t>
            </a:r>
            <a:r>
              <a:rPr lang="en-US" altLang="zh-CN" sz="1600" b="0" i="0" dirty="0">
                <a:effectLst/>
                <a:latin typeface="PingFang SC"/>
              </a:rPr>
              <a:t>PREM</a:t>
            </a:r>
            <a:r>
              <a:rPr lang="zh-CN" altLang="en-US" sz="1600" b="0" i="0" dirty="0">
                <a:effectLst/>
                <a:latin typeface="PingFang SC"/>
              </a:rPr>
              <a:t>模型波形；</a:t>
            </a:r>
            <a:r>
              <a:rPr lang="zh-CN" altLang="en-US" sz="1600" b="1" i="0" dirty="0">
                <a:effectLst/>
                <a:latin typeface="inherit"/>
              </a:rPr>
              <a:t>实线</a:t>
            </a:r>
            <a:r>
              <a:rPr lang="zh-CN" altLang="en-US" sz="1600" b="0" i="0" dirty="0">
                <a:effectLst/>
                <a:latin typeface="PingFang SC"/>
              </a:rPr>
              <a:t>为</a:t>
            </a:r>
            <a:r>
              <a:rPr lang="en-US" altLang="zh-CN" sz="1600" b="0" i="0" dirty="0">
                <a:effectLst/>
                <a:latin typeface="PingFang SC"/>
              </a:rPr>
              <a:t>S12</a:t>
            </a:r>
            <a:r>
              <a:rPr lang="zh-CN" altLang="en-US" sz="1600" b="0" i="0" dirty="0">
                <a:effectLst/>
                <a:latin typeface="PingFang SC"/>
              </a:rPr>
              <a:t>和</a:t>
            </a:r>
            <a:r>
              <a:rPr lang="en-US" altLang="zh-CN" sz="1600" b="0" i="0" dirty="0">
                <a:effectLst/>
                <a:latin typeface="PingFang SC"/>
              </a:rPr>
              <a:t>P12</a:t>
            </a:r>
            <a:r>
              <a:rPr lang="zh-CN" altLang="en-US" sz="1600" b="0" i="0" dirty="0">
                <a:effectLst/>
                <a:latin typeface="PingFang SC"/>
              </a:rPr>
              <a:t>模型波形。</a:t>
            </a:r>
            <a:br>
              <a:rPr lang="zh-CN" altLang="en-US" sz="1600" b="0" i="0" dirty="0">
                <a:effectLst/>
                <a:latin typeface="PingFang SC"/>
              </a:rPr>
            </a:br>
            <a:r>
              <a:rPr lang="en-US" altLang="zh-CN" sz="1600" b="0" i="0" dirty="0">
                <a:effectLst/>
                <a:latin typeface="PingFang SC"/>
              </a:rPr>
              <a:t>P12</a:t>
            </a:r>
            <a:r>
              <a:rPr lang="zh-CN" altLang="en-US" sz="1600" b="0" i="0" dirty="0">
                <a:effectLst/>
                <a:latin typeface="PingFang SC"/>
              </a:rPr>
              <a:t>与</a:t>
            </a:r>
            <a:r>
              <a:rPr lang="en-US" altLang="zh-CN" sz="1600" b="0" i="0" dirty="0">
                <a:effectLst/>
                <a:latin typeface="PingFang SC"/>
              </a:rPr>
              <a:t>S12</a:t>
            </a:r>
            <a:r>
              <a:rPr lang="zh-CN" altLang="en-US" sz="1600" b="0" i="0" dirty="0">
                <a:effectLst/>
                <a:latin typeface="PingFang SC"/>
              </a:rPr>
              <a:t>的区别在于引入比例因子</a:t>
            </a:r>
            <a:r>
              <a:rPr lang="en-US" altLang="zh-CN" sz="1600" b="0" i="0" dirty="0">
                <a:effectLst/>
                <a:latin typeface="PingFang SC"/>
              </a:rPr>
              <a:t>R</a:t>
            </a:r>
            <a:r>
              <a:rPr lang="zh-CN" altLang="en-US" sz="1600" b="0" i="0" dirty="0">
                <a:effectLst/>
                <a:latin typeface="PingFang SC"/>
              </a:rPr>
              <a:t>，该因子从上地幔的</a:t>
            </a:r>
            <a:r>
              <a:rPr lang="en-US" altLang="zh-CN" sz="1600" b="0" i="0" dirty="0">
                <a:effectLst/>
                <a:latin typeface="PingFang SC"/>
              </a:rPr>
              <a:t>1</a:t>
            </a:r>
            <a:r>
              <a:rPr lang="zh-CN" altLang="en-US" sz="1600" b="0" i="0" dirty="0">
                <a:effectLst/>
                <a:latin typeface="PingFang SC"/>
              </a:rPr>
              <a:t>逐渐增大至下地幔的</a:t>
            </a:r>
            <a:r>
              <a:rPr lang="en-US" altLang="zh-CN" sz="1600" b="0" i="0" dirty="0">
                <a:effectLst/>
                <a:latin typeface="PingFang SC"/>
              </a:rPr>
              <a:t>3</a:t>
            </a:r>
            <a:r>
              <a:rPr lang="zh-CN" altLang="en-US" sz="1600" b="0" i="0" dirty="0">
                <a:effectLst/>
                <a:latin typeface="PingFang SC"/>
              </a:rPr>
              <a:t>，与全球走时测量结果一致。</a:t>
            </a:r>
            <a:r>
              <a:rPr lang="zh-CN" altLang="en-US" sz="1600" b="1" i="0" dirty="0">
                <a:effectLst/>
                <a:latin typeface="inherit"/>
              </a:rPr>
              <a:t>右侧数值</a:t>
            </a:r>
            <a:r>
              <a:rPr lang="zh-CN" altLang="en-US" sz="1600" b="0" i="0" dirty="0">
                <a:effectLst/>
                <a:latin typeface="PingFang SC"/>
              </a:rPr>
              <a:t>表示</a:t>
            </a:r>
            <a:r>
              <a:rPr lang="en-US" altLang="zh-CN" sz="1600" b="0" i="0" dirty="0">
                <a:effectLst/>
                <a:latin typeface="PingFang SC"/>
              </a:rPr>
              <a:t>S12/P12</a:t>
            </a:r>
            <a:r>
              <a:rPr lang="zh-CN" altLang="en-US" sz="1600" b="0" i="0" dirty="0">
                <a:effectLst/>
                <a:latin typeface="PingFang SC"/>
              </a:rPr>
              <a:t>模型与</a:t>
            </a:r>
            <a:r>
              <a:rPr lang="en-US" altLang="zh-CN" sz="1600" b="0" i="0" dirty="0">
                <a:effectLst/>
                <a:latin typeface="PingFang SC"/>
              </a:rPr>
              <a:t>PREM</a:t>
            </a:r>
            <a:r>
              <a:rPr lang="zh-CN" altLang="en-US" sz="1600" b="0" i="0" dirty="0">
                <a:effectLst/>
                <a:latin typeface="PingFang SC"/>
              </a:rPr>
              <a:t>信号的偏移量。</a:t>
            </a:r>
          </a:p>
          <a:p>
            <a:pPr algn="l" fontAlgn="base"/>
            <a:r>
              <a:rPr lang="en-US" altLang="zh-CN" sz="1600" b="1" i="0" dirty="0">
                <a:effectLst/>
                <a:latin typeface="inherit"/>
              </a:rPr>
              <a:t>P</a:t>
            </a:r>
            <a:r>
              <a:rPr lang="zh-CN" altLang="en-US" sz="1600" b="1" i="0" dirty="0">
                <a:effectLst/>
                <a:latin typeface="inherit"/>
              </a:rPr>
              <a:t>波特征</a:t>
            </a:r>
            <a:r>
              <a:rPr lang="zh-CN" altLang="en-US" sz="1600" b="0" i="0" dirty="0">
                <a:effectLst/>
                <a:latin typeface="PingFang SC"/>
              </a:rPr>
              <a:t>：在太平洋大型低速区（</a:t>
            </a:r>
            <a:r>
              <a:rPr lang="en-US" altLang="zh-CN" sz="1600" b="0" i="0" dirty="0">
                <a:effectLst/>
                <a:latin typeface="PingFang SC"/>
              </a:rPr>
              <a:t>LLVP</a:t>
            </a:r>
            <a:r>
              <a:rPr lang="zh-CN" altLang="en-US" sz="1600" b="0" i="0" dirty="0">
                <a:effectLst/>
                <a:latin typeface="PingFang SC"/>
              </a:rPr>
              <a:t>）减速，在法拉隆异常区及北美东部岩石圈加速，但由于减速与加速效应相互抵消，</a:t>
            </a:r>
            <a:r>
              <a:rPr lang="en-US" altLang="zh-CN" sz="1600" b="0" i="0" dirty="0">
                <a:effectLst/>
                <a:latin typeface="PingFang SC"/>
              </a:rPr>
              <a:t>P</a:t>
            </a:r>
            <a:r>
              <a:rPr lang="zh-CN" altLang="en-US" sz="1600" b="0" i="0" dirty="0">
                <a:effectLst/>
                <a:latin typeface="PingFang SC"/>
              </a:rPr>
              <a:t>波到达时间与</a:t>
            </a:r>
            <a:r>
              <a:rPr lang="en-US" altLang="zh-CN" sz="1600" b="0" i="0" dirty="0">
                <a:effectLst/>
                <a:latin typeface="PingFang SC"/>
              </a:rPr>
              <a:t>PREM</a:t>
            </a:r>
            <a:r>
              <a:rPr lang="zh-CN" altLang="en-US" sz="1600" b="0" i="0" dirty="0">
                <a:effectLst/>
                <a:latin typeface="PingFang SC"/>
              </a:rPr>
              <a:t>预测值一致。</a:t>
            </a:r>
          </a:p>
        </p:txBody>
      </p:sp>
    </p:spTree>
    <p:extLst>
      <p:ext uri="{BB962C8B-B14F-4D97-AF65-F5344CB8AC3E}">
        <p14:creationId xmlns:p14="http://schemas.microsoft.com/office/powerpoint/2010/main" val="3727597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7E47DD93-2EAB-406B-A40B-FDCBE099ABE3}"/>
              </a:ext>
            </a:extLst>
          </p:cNvPr>
          <p:cNvSpPr txBox="1"/>
          <p:nvPr/>
        </p:nvSpPr>
        <p:spPr>
          <a:xfrm>
            <a:off x="1058777" y="1106904"/>
            <a:ext cx="10601541" cy="1477328"/>
          </a:xfrm>
          <a:prstGeom prst="rect">
            <a:avLst/>
          </a:prstGeom>
          <a:noFill/>
        </p:spPr>
        <p:txBody>
          <a:bodyPr wrap="square" rtlCol="0">
            <a:spAutoFit/>
          </a:bodyPr>
          <a:lstStyle/>
          <a:p>
            <a:r>
              <a:rPr lang="zh-CN" altLang="en-US" dirty="0"/>
              <a:t>绘图方面要根据个人需求慢慢调试</a:t>
            </a:r>
            <a:endParaRPr lang="en-US" altLang="zh-CN" dirty="0"/>
          </a:p>
          <a:p>
            <a:endParaRPr lang="en-US" altLang="zh-CN" dirty="0"/>
          </a:p>
          <a:p>
            <a:r>
              <a:rPr lang="en-US" altLang="zh-CN" dirty="0" err="1"/>
              <a:t>Gpt</a:t>
            </a:r>
            <a:r>
              <a:rPr lang="zh-CN" altLang="en-US" dirty="0"/>
              <a:t>的代码要比</a:t>
            </a:r>
            <a:r>
              <a:rPr lang="en-US" altLang="zh-CN" dirty="0" err="1"/>
              <a:t>deepseek</a:t>
            </a:r>
            <a:r>
              <a:rPr lang="zh-CN" altLang="en-US" dirty="0"/>
              <a:t>的错误率要小一点（个人感觉）？</a:t>
            </a:r>
            <a:endParaRPr lang="en-US" altLang="zh-CN" dirty="0"/>
          </a:p>
          <a:p>
            <a:endParaRPr lang="en-US" altLang="zh-CN" dirty="0"/>
          </a:p>
          <a:p>
            <a:r>
              <a:rPr lang="en-US" altLang="zh-CN" dirty="0" err="1"/>
              <a:t>Deepseek</a:t>
            </a:r>
            <a:r>
              <a:rPr lang="zh-CN" altLang="en-US" dirty="0"/>
              <a:t>修改代码会显示错误位置</a:t>
            </a:r>
            <a:endParaRPr lang="en-US" altLang="zh-CN" dirty="0"/>
          </a:p>
        </p:txBody>
      </p:sp>
      <p:pic>
        <p:nvPicPr>
          <p:cNvPr id="4" name="图片 3">
            <a:extLst>
              <a:ext uri="{FF2B5EF4-FFF2-40B4-BE49-F238E27FC236}">
                <a16:creationId xmlns:a16="http://schemas.microsoft.com/office/drawing/2014/main" id="{2BFAECB7-0B6F-4985-AE26-E402A280AFFC}"/>
              </a:ext>
            </a:extLst>
          </p:cNvPr>
          <p:cNvPicPr>
            <a:picLocks noChangeAspect="1"/>
          </p:cNvPicPr>
          <p:nvPr/>
        </p:nvPicPr>
        <p:blipFill>
          <a:blip r:embed="rId2"/>
          <a:stretch>
            <a:fillRect/>
          </a:stretch>
        </p:blipFill>
        <p:spPr>
          <a:xfrm>
            <a:off x="1058778" y="2691578"/>
            <a:ext cx="7791850" cy="2286117"/>
          </a:xfrm>
          <a:prstGeom prst="rect">
            <a:avLst/>
          </a:prstGeom>
        </p:spPr>
      </p:pic>
      <p:sp>
        <p:nvSpPr>
          <p:cNvPr id="5" name="文本框 4">
            <a:extLst>
              <a:ext uri="{FF2B5EF4-FFF2-40B4-BE49-F238E27FC236}">
                <a16:creationId xmlns:a16="http://schemas.microsoft.com/office/drawing/2014/main" id="{17D1BA40-F29E-48AE-AA57-C989EEB53CE0}"/>
              </a:ext>
            </a:extLst>
          </p:cNvPr>
          <p:cNvSpPr txBox="1"/>
          <p:nvPr/>
        </p:nvSpPr>
        <p:spPr>
          <a:xfrm>
            <a:off x="1058778" y="4977695"/>
            <a:ext cx="8477107" cy="369332"/>
          </a:xfrm>
          <a:prstGeom prst="rect">
            <a:avLst/>
          </a:prstGeom>
          <a:noFill/>
        </p:spPr>
        <p:txBody>
          <a:bodyPr wrap="square" rtlCol="0">
            <a:spAutoFit/>
          </a:bodyPr>
          <a:lstStyle/>
          <a:p>
            <a:r>
              <a:rPr lang="zh-CN" altLang="en-US" dirty="0"/>
              <a:t>同时也会给出多种修改意见 </a:t>
            </a:r>
          </a:p>
        </p:txBody>
      </p:sp>
    </p:spTree>
    <p:extLst>
      <p:ext uri="{BB962C8B-B14F-4D97-AF65-F5344CB8AC3E}">
        <p14:creationId xmlns:p14="http://schemas.microsoft.com/office/powerpoint/2010/main" val="3090250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1A3E29-E590-EF59-C6C8-06F4EC95E1A4}"/>
              </a:ext>
            </a:extLst>
          </p:cNvPr>
          <p:cNvSpPr>
            <a:spLocks noGrp="1"/>
          </p:cNvSpPr>
          <p:nvPr>
            <p:ph type="title"/>
          </p:nvPr>
        </p:nvSpPr>
        <p:spPr/>
        <p:txBody>
          <a:bodyPr/>
          <a:lstStyle/>
          <a:p>
            <a:r>
              <a:rPr lang="en-US" altLang="zh-CN" dirty="0"/>
              <a:t>Science</a:t>
            </a:r>
            <a:r>
              <a:rPr lang="zh-CN" altLang="en-US" dirty="0"/>
              <a:t>级别的绘图</a:t>
            </a:r>
          </a:p>
        </p:txBody>
      </p:sp>
      <p:sp>
        <p:nvSpPr>
          <p:cNvPr id="3" name="内容占位符 2">
            <a:extLst>
              <a:ext uri="{FF2B5EF4-FFF2-40B4-BE49-F238E27FC236}">
                <a16:creationId xmlns:a16="http://schemas.microsoft.com/office/drawing/2014/main" id="{6C4C65D2-6886-809D-DA88-7B7FBD922E7C}"/>
              </a:ext>
            </a:extLst>
          </p:cNvPr>
          <p:cNvSpPr>
            <a:spLocks noGrp="1"/>
          </p:cNvSpPr>
          <p:nvPr>
            <p:ph idx="1"/>
          </p:nvPr>
        </p:nvSpPr>
        <p:spPr/>
        <p:txBody>
          <a:bodyPr/>
          <a:lstStyle/>
          <a:p>
            <a:r>
              <a:rPr lang="zh-CN" altLang="en-US" b="0" i="0" dirty="0">
                <a:effectLst/>
                <a:latin typeface="PingFang SC"/>
              </a:rPr>
              <a:t>传统科研绘图往往过于严肃，而现代科学可视化更强调美学与信息传达的平衡。以下是为地球科学设计高级卡通风格绘图的完整指南，结合科研严谨性和设计美学：</a:t>
            </a:r>
            <a:endParaRPr lang="zh-CN" altLang="en-US" dirty="0"/>
          </a:p>
        </p:txBody>
      </p:sp>
      <p:pic>
        <p:nvPicPr>
          <p:cNvPr id="5" name="图片 4">
            <a:extLst>
              <a:ext uri="{FF2B5EF4-FFF2-40B4-BE49-F238E27FC236}">
                <a16:creationId xmlns:a16="http://schemas.microsoft.com/office/drawing/2014/main" id="{FC13D36F-4EBE-5604-4FB8-61B2FFE8746E}"/>
              </a:ext>
            </a:extLst>
          </p:cNvPr>
          <p:cNvPicPr>
            <a:picLocks noChangeAspect="1"/>
          </p:cNvPicPr>
          <p:nvPr/>
        </p:nvPicPr>
        <p:blipFill>
          <a:blip r:embed="rId2"/>
          <a:stretch>
            <a:fillRect/>
          </a:stretch>
        </p:blipFill>
        <p:spPr>
          <a:xfrm>
            <a:off x="383253" y="3340078"/>
            <a:ext cx="4095780" cy="2971822"/>
          </a:xfrm>
          <a:prstGeom prst="rect">
            <a:avLst/>
          </a:prstGeom>
        </p:spPr>
      </p:pic>
      <p:pic>
        <p:nvPicPr>
          <p:cNvPr id="7" name="图片 6">
            <a:extLst>
              <a:ext uri="{FF2B5EF4-FFF2-40B4-BE49-F238E27FC236}">
                <a16:creationId xmlns:a16="http://schemas.microsoft.com/office/drawing/2014/main" id="{6D0CF860-A8D7-02EA-F775-1324B117F4DE}"/>
              </a:ext>
            </a:extLst>
          </p:cNvPr>
          <p:cNvPicPr>
            <a:picLocks noChangeAspect="1"/>
          </p:cNvPicPr>
          <p:nvPr/>
        </p:nvPicPr>
        <p:blipFill>
          <a:blip r:embed="rId3"/>
          <a:stretch>
            <a:fillRect/>
          </a:stretch>
        </p:blipFill>
        <p:spPr>
          <a:xfrm>
            <a:off x="1812013" y="2305017"/>
            <a:ext cx="5962694" cy="4552983"/>
          </a:xfrm>
          <a:prstGeom prst="rect">
            <a:avLst/>
          </a:prstGeom>
        </p:spPr>
      </p:pic>
      <p:pic>
        <p:nvPicPr>
          <p:cNvPr id="9" name="图片 8">
            <a:extLst>
              <a:ext uri="{FF2B5EF4-FFF2-40B4-BE49-F238E27FC236}">
                <a16:creationId xmlns:a16="http://schemas.microsoft.com/office/drawing/2014/main" id="{D8D7F3FE-3C34-82C6-F25B-56BF2D87A478}"/>
              </a:ext>
            </a:extLst>
          </p:cNvPr>
          <p:cNvPicPr>
            <a:picLocks noChangeAspect="1"/>
          </p:cNvPicPr>
          <p:nvPr/>
        </p:nvPicPr>
        <p:blipFill>
          <a:blip r:embed="rId4"/>
          <a:stretch>
            <a:fillRect/>
          </a:stretch>
        </p:blipFill>
        <p:spPr>
          <a:xfrm>
            <a:off x="4364175" y="3634128"/>
            <a:ext cx="4724435" cy="1285884"/>
          </a:xfrm>
          <a:prstGeom prst="rect">
            <a:avLst/>
          </a:prstGeom>
        </p:spPr>
      </p:pic>
      <p:pic>
        <p:nvPicPr>
          <p:cNvPr id="11" name="图片 10">
            <a:extLst>
              <a:ext uri="{FF2B5EF4-FFF2-40B4-BE49-F238E27FC236}">
                <a16:creationId xmlns:a16="http://schemas.microsoft.com/office/drawing/2014/main" id="{BE61400F-2438-5FC3-B169-4841359CA0B2}"/>
              </a:ext>
            </a:extLst>
          </p:cNvPr>
          <p:cNvPicPr>
            <a:picLocks noChangeAspect="1"/>
          </p:cNvPicPr>
          <p:nvPr/>
        </p:nvPicPr>
        <p:blipFill>
          <a:blip r:embed="rId5"/>
          <a:stretch>
            <a:fillRect/>
          </a:stretch>
        </p:blipFill>
        <p:spPr>
          <a:xfrm>
            <a:off x="6601656" y="2966310"/>
            <a:ext cx="4476783" cy="3028972"/>
          </a:xfrm>
          <a:prstGeom prst="rect">
            <a:avLst/>
          </a:prstGeom>
        </p:spPr>
      </p:pic>
    </p:spTree>
    <p:extLst>
      <p:ext uri="{BB962C8B-B14F-4D97-AF65-F5344CB8AC3E}">
        <p14:creationId xmlns:p14="http://schemas.microsoft.com/office/powerpoint/2010/main" val="2084026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85E9C5-60BE-1FE9-A246-0E76B8EE6EC4}"/>
              </a:ext>
            </a:extLst>
          </p:cNvPr>
          <p:cNvSpPr>
            <a:spLocks noGrp="1"/>
          </p:cNvSpPr>
          <p:nvPr>
            <p:ph type="title"/>
          </p:nvPr>
        </p:nvSpPr>
        <p:spPr/>
        <p:txBody>
          <a:bodyPr/>
          <a:lstStyle/>
          <a:p>
            <a:endParaRPr lang="zh-CN" altLang="en-US"/>
          </a:p>
        </p:txBody>
      </p:sp>
      <p:pic>
        <p:nvPicPr>
          <p:cNvPr id="1026" name="Picture 2" descr="地质学真的是伪科学么？高中地理常见内力作用地貌的形成过程的判读！！！附经典地质学图！地质学原来可以这么简单！__财经头条">
            <a:extLst>
              <a:ext uri="{FF2B5EF4-FFF2-40B4-BE49-F238E27FC236}">
                <a16:creationId xmlns:a16="http://schemas.microsoft.com/office/drawing/2014/main" id="{66178F0F-67DE-9DD6-0D67-625487DCC8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559" y="217183"/>
            <a:ext cx="5522986" cy="3559258"/>
          </a:xfrm>
          <a:prstGeom prst="rect">
            <a:avLst/>
          </a:prstGeom>
          <a:noFill/>
          <a:extLst>
            <a:ext uri="{909E8E84-426E-40DD-AFC4-6F175D3DCCD1}">
              <a14:hiddenFill xmlns:a14="http://schemas.microsoft.com/office/drawing/2010/main">
                <a:solidFill>
                  <a:srgbClr val="FFFFFF"/>
                </a:solidFill>
              </a14:hiddenFill>
            </a:ext>
          </a:extLst>
        </p:spPr>
      </p:pic>
      <p:pic>
        <p:nvPicPr>
          <p:cNvPr id="5" name="内容占位符 4" descr="图示&#10;&#10;AI 生成的内容可能不正确。">
            <a:extLst>
              <a:ext uri="{FF2B5EF4-FFF2-40B4-BE49-F238E27FC236}">
                <a16:creationId xmlns:a16="http://schemas.microsoft.com/office/drawing/2014/main" id="{EEA7B313-8F0D-E2E0-7BEF-E41FE5EFD1E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62439" y="965883"/>
            <a:ext cx="6437595" cy="4351338"/>
          </a:xfrm>
        </p:spPr>
      </p:pic>
      <p:pic>
        <p:nvPicPr>
          <p:cNvPr id="7" name="图片 6" descr="图示&#10;&#10;AI 生成的内容可能不正确。">
            <a:extLst>
              <a:ext uri="{FF2B5EF4-FFF2-40B4-BE49-F238E27FC236}">
                <a16:creationId xmlns:a16="http://schemas.microsoft.com/office/drawing/2014/main" id="{7B388896-6A17-CBF5-6150-18507C2326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8513" y="1690688"/>
            <a:ext cx="6193837" cy="4843236"/>
          </a:xfrm>
          <a:prstGeom prst="rect">
            <a:avLst/>
          </a:prstGeom>
        </p:spPr>
      </p:pic>
      <p:pic>
        <p:nvPicPr>
          <p:cNvPr id="9" name="图片 8" descr="图片包含 游戏机, 桌子, 钟表&#10;&#10;AI 生成的内容可能不正确。">
            <a:extLst>
              <a:ext uri="{FF2B5EF4-FFF2-40B4-BE49-F238E27FC236}">
                <a16:creationId xmlns:a16="http://schemas.microsoft.com/office/drawing/2014/main" id="{A386CBEE-51DF-34E3-87DE-B5A50F14A3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44136" y="2372715"/>
            <a:ext cx="4311796" cy="4120160"/>
          </a:xfrm>
          <a:prstGeom prst="rect">
            <a:avLst/>
          </a:prstGeom>
        </p:spPr>
      </p:pic>
      <p:sp>
        <p:nvSpPr>
          <p:cNvPr id="10" name="文本框 9">
            <a:extLst>
              <a:ext uri="{FF2B5EF4-FFF2-40B4-BE49-F238E27FC236}">
                <a16:creationId xmlns:a16="http://schemas.microsoft.com/office/drawing/2014/main" id="{1CEF5BF8-7B1F-EE8C-2800-E3EFB54E0F2B}"/>
              </a:ext>
            </a:extLst>
          </p:cNvPr>
          <p:cNvSpPr txBox="1"/>
          <p:nvPr/>
        </p:nvSpPr>
        <p:spPr>
          <a:xfrm>
            <a:off x="9320878" y="2124825"/>
            <a:ext cx="2871122" cy="2308324"/>
          </a:xfrm>
          <a:prstGeom prst="rect">
            <a:avLst/>
          </a:prstGeom>
          <a:noFill/>
        </p:spPr>
        <p:txBody>
          <a:bodyPr wrap="square" rtlCol="0">
            <a:spAutoFit/>
          </a:bodyPr>
          <a:lstStyle/>
          <a:p>
            <a:r>
              <a:rPr lang="zh-CN" altLang="en-US" sz="2400" dirty="0"/>
              <a:t>可以用已有的绘图，向</a:t>
            </a:r>
            <a:r>
              <a:rPr lang="en-US" altLang="zh-CN" sz="2400" dirty="0" err="1"/>
              <a:t>deepseek</a:t>
            </a:r>
            <a:r>
              <a:rPr lang="zh-CN" altLang="en-US" sz="2400" dirty="0"/>
              <a:t>询问操作流程</a:t>
            </a:r>
            <a:endParaRPr lang="en-US" altLang="zh-CN" sz="2400" dirty="0"/>
          </a:p>
          <a:p>
            <a:r>
              <a:rPr lang="en-US" altLang="zh-CN" sz="2400" dirty="0"/>
              <a:t>DS</a:t>
            </a:r>
            <a:r>
              <a:rPr lang="zh-CN" altLang="en-US" sz="2400" dirty="0"/>
              <a:t>不会做菜，但是可以一步步地告诉你怎么做</a:t>
            </a:r>
          </a:p>
        </p:txBody>
      </p:sp>
    </p:spTree>
    <p:extLst>
      <p:ext uri="{BB962C8B-B14F-4D97-AF65-F5344CB8AC3E}">
        <p14:creationId xmlns:p14="http://schemas.microsoft.com/office/powerpoint/2010/main" val="3349890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内容占位符 7">
            <a:extLst>
              <a:ext uri="{FF2B5EF4-FFF2-40B4-BE49-F238E27FC236}">
                <a16:creationId xmlns:a16="http://schemas.microsoft.com/office/drawing/2014/main" id="{31D8CCCD-65FF-1288-27AE-3188A3890185}"/>
              </a:ext>
            </a:extLst>
          </p:cNvPr>
          <p:cNvPicPr>
            <a:picLocks noGrp="1" noChangeAspect="1"/>
          </p:cNvPicPr>
          <p:nvPr>
            <p:ph idx="1"/>
          </p:nvPr>
        </p:nvPicPr>
        <p:blipFill>
          <a:blip r:embed="rId2"/>
          <a:stretch>
            <a:fillRect/>
          </a:stretch>
        </p:blipFill>
        <p:spPr>
          <a:xfrm>
            <a:off x="5333585" y="1351843"/>
            <a:ext cx="6140767" cy="3365492"/>
          </a:xfrm>
        </p:spPr>
      </p:pic>
      <p:pic>
        <p:nvPicPr>
          <p:cNvPr id="5" name="图片 4">
            <a:extLst>
              <a:ext uri="{FF2B5EF4-FFF2-40B4-BE49-F238E27FC236}">
                <a16:creationId xmlns:a16="http://schemas.microsoft.com/office/drawing/2014/main" id="{3FDFE012-D0F5-8821-CD29-BAAC8F60CD44}"/>
              </a:ext>
            </a:extLst>
          </p:cNvPr>
          <p:cNvPicPr>
            <a:picLocks noChangeAspect="1"/>
          </p:cNvPicPr>
          <p:nvPr/>
        </p:nvPicPr>
        <p:blipFill>
          <a:blip r:embed="rId3"/>
          <a:stretch>
            <a:fillRect/>
          </a:stretch>
        </p:blipFill>
        <p:spPr>
          <a:xfrm>
            <a:off x="717647" y="1204568"/>
            <a:ext cx="4768753" cy="3773585"/>
          </a:xfrm>
          <a:prstGeom prst="rect">
            <a:avLst/>
          </a:prstGeom>
        </p:spPr>
      </p:pic>
      <p:sp>
        <p:nvSpPr>
          <p:cNvPr id="6" name="文本框 5">
            <a:extLst>
              <a:ext uri="{FF2B5EF4-FFF2-40B4-BE49-F238E27FC236}">
                <a16:creationId xmlns:a16="http://schemas.microsoft.com/office/drawing/2014/main" id="{9CC7906F-354F-0CAE-12D5-2417D33B4E1E}"/>
              </a:ext>
            </a:extLst>
          </p:cNvPr>
          <p:cNvSpPr txBox="1"/>
          <p:nvPr/>
        </p:nvSpPr>
        <p:spPr>
          <a:xfrm>
            <a:off x="914400" y="835236"/>
            <a:ext cx="2954655" cy="369332"/>
          </a:xfrm>
          <a:prstGeom prst="rect">
            <a:avLst/>
          </a:prstGeom>
          <a:noFill/>
        </p:spPr>
        <p:txBody>
          <a:bodyPr wrap="none" rtlCol="0">
            <a:spAutoFit/>
          </a:bodyPr>
          <a:lstStyle/>
          <a:p>
            <a:r>
              <a:rPr lang="zh-CN" altLang="en-US" b="0" i="0" dirty="0">
                <a:effectLst/>
                <a:latin typeface="PingFang SC"/>
              </a:rPr>
              <a:t>绘制出一幅地壳分层结构图</a:t>
            </a:r>
            <a:endParaRPr lang="zh-CN" altLang="en-US" dirty="0"/>
          </a:p>
        </p:txBody>
      </p:sp>
      <p:sp>
        <p:nvSpPr>
          <p:cNvPr id="9" name="文本框 8">
            <a:extLst>
              <a:ext uri="{FF2B5EF4-FFF2-40B4-BE49-F238E27FC236}">
                <a16:creationId xmlns:a16="http://schemas.microsoft.com/office/drawing/2014/main" id="{380BB561-C236-FA34-CE64-75AFBF7361C6}"/>
              </a:ext>
            </a:extLst>
          </p:cNvPr>
          <p:cNvSpPr txBox="1"/>
          <p:nvPr/>
        </p:nvSpPr>
        <p:spPr>
          <a:xfrm>
            <a:off x="5590787" y="841292"/>
            <a:ext cx="3416320" cy="369332"/>
          </a:xfrm>
          <a:prstGeom prst="rect">
            <a:avLst/>
          </a:prstGeom>
          <a:noFill/>
        </p:spPr>
        <p:txBody>
          <a:bodyPr wrap="none" rtlCol="0">
            <a:spAutoFit/>
          </a:bodyPr>
          <a:lstStyle/>
          <a:p>
            <a:r>
              <a:rPr lang="zh-CN" altLang="en-US" b="0" i="0">
                <a:effectLst/>
                <a:latin typeface="PingFang SC"/>
              </a:rPr>
              <a:t>具有高级审美的板块俯冲示意图</a:t>
            </a:r>
            <a:endParaRPr lang="zh-CN" altLang="en-US" dirty="0"/>
          </a:p>
        </p:txBody>
      </p:sp>
    </p:spTree>
    <p:extLst>
      <p:ext uri="{BB962C8B-B14F-4D97-AF65-F5344CB8AC3E}">
        <p14:creationId xmlns:p14="http://schemas.microsoft.com/office/powerpoint/2010/main" val="16081101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内容占位符 8" descr="图表, 漏斗图&#10;&#10;AI 生成的内容可能不正确。">
            <a:extLst>
              <a:ext uri="{FF2B5EF4-FFF2-40B4-BE49-F238E27FC236}">
                <a16:creationId xmlns:a16="http://schemas.microsoft.com/office/drawing/2014/main" id="{D5D8D4F1-C7A3-3E75-0B85-463067D183D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924" r="37273"/>
          <a:stretch/>
        </p:blipFill>
        <p:spPr>
          <a:xfrm>
            <a:off x="274071" y="1729305"/>
            <a:ext cx="4094203" cy="4267620"/>
          </a:xfrm>
        </p:spPr>
      </p:pic>
      <p:pic>
        <p:nvPicPr>
          <p:cNvPr id="16" name="图片 15">
            <a:extLst>
              <a:ext uri="{FF2B5EF4-FFF2-40B4-BE49-F238E27FC236}">
                <a16:creationId xmlns:a16="http://schemas.microsoft.com/office/drawing/2014/main" id="{0DE80630-BAEC-D41C-7ECB-57A335B97743}"/>
              </a:ext>
            </a:extLst>
          </p:cNvPr>
          <p:cNvPicPr>
            <a:picLocks noChangeAspect="1"/>
          </p:cNvPicPr>
          <p:nvPr/>
        </p:nvPicPr>
        <p:blipFill>
          <a:blip r:embed="rId3"/>
          <a:stretch>
            <a:fillRect/>
          </a:stretch>
        </p:blipFill>
        <p:spPr>
          <a:xfrm>
            <a:off x="3749819" y="2936663"/>
            <a:ext cx="3315238" cy="3658582"/>
          </a:xfrm>
          <a:prstGeom prst="rect">
            <a:avLst/>
          </a:prstGeom>
        </p:spPr>
      </p:pic>
      <p:sp>
        <p:nvSpPr>
          <p:cNvPr id="2" name="标题 1">
            <a:extLst>
              <a:ext uri="{FF2B5EF4-FFF2-40B4-BE49-F238E27FC236}">
                <a16:creationId xmlns:a16="http://schemas.microsoft.com/office/drawing/2014/main" id="{34282CA4-CC1C-F8A0-502B-361AAD2D313B}"/>
              </a:ext>
            </a:extLst>
          </p:cNvPr>
          <p:cNvSpPr>
            <a:spLocks noGrp="1"/>
          </p:cNvSpPr>
          <p:nvPr>
            <p:ph type="title"/>
          </p:nvPr>
        </p:nvSpPr>
        <p:spPr/>
        <p:txBody>
          <a:bodyPr/>
          <a:lstStyle/>
          <a:p>
            <a:endParaRPr lang="zh-CN" altLang="en-US"/>
          </a:p>
        </p:txBody>
      </p:sp>
      <p:sp>
        <p:nvSpPr>
          <p:cNvPr id="10" name="文本框 9">
            <a:extLst>
              <a:ext uri="{FF2B5EF4-FFF2-40B4-BE49-F238E27FC236}">
                <a16:creationId xmlns:a16="http://schemas.microsoft.com/office/drawing/2014/main" id="{EE15C8B6-1ED7-C021-3B32-E6EAF5B34C92}"/>
              </a:ext>
            </a:extLst>
          </p:cNvPr>
          <p:cNvSpPr txBox="1"/>
          <p:nvPr/>
        </p:nvSpPr>
        <p:spPr>
          <a:xfrm>
            <a:off x="4183543" y="1923557"/>
            <a:ext cx="5724644" cy="923330"/>
          </a:xfrm>
          <a:prstGeom prst="rect">
            <a:avLst/>
          </a:prstGeom>
          <a:noFill/>
        </p:spPr>
        <p:txBody>
          <a:bodyPr wrap="none" rtlCol="0">
            <a:spAutoFit/>
          </a:bodyPr>
          <a:lstStyle/>
          <a:p>
            <a:r>
              <a:rPr lang="zh-CN" altLang="en-US" dirty="0"/>
              <a:t>实际情况不能相信</a:t>
            </a:r>
            <a:r>
              <a:rPr lang="en-US" altLang="zh-CN" dirty="0" err="1"/>
              <a:t>DeekSeek</a:t>
            </a:r>
            <a:r>
              <a:rPr lang="en-US" altLang="zh-CN" dirty="0"/>
              <a:t>!</a:t>
            </a:r>
          </a:p>
          <a:p>
            <a:r>
              <a:rPr lang="zh-CN" altLang="en-US" dirty="0"/>
              <a:t>制图流程需要很多可视化过程，需要我们自己操作筛选</a:t>
            </a:r>
            <a:endParaRPr lang="en-US" altLang="zh-CN" dirty="0"/>
          </a:p>
          <a:p>
            <a:r>
              <a:rPr lang="zh-CN" altLang="en-US" dirty="0"/>
              <a:t>但是工作流程可以相信</a:t>
            </a:r>
            <a:endParaRPr lang="en-US" altLang="zh-CN" dirty="0"/>
          </a:p>
        </p:txBody>
      </p:sp>
      <p:pic>
        <p:nvPicPr>
          <p:cNvPr id="14" name="图片 13">
            <a:extLst>
              <a:ext uri="{FF2B5EF4-FFF2-40B4-BE49-F238E27FC236}">
                <a16:creationId xmlns:a16="http://schemas.microsoft.com/office/drawing/2014/main" id="{09F3CC3E-FDDA-9938-D09A-AFA4536385E0}"/>
              </a:ext>
            </a:extLst>
          </p:cNvPr>
          <p:cNvPicPr>
            <a:picLocks noChangeAspect="1"/>
          </p:cNvPicPr>
          <p:nvPr/>
        </p:nvPicPr>
        <p:blipFill>
          <a:blip r:embed="rId4"/>
          <a:stretch>
            <a:fillRect/>
          </a:stretch>
        </p:blipFill>
        <p:spPr>
          <a:xfrm>
            <a:off x="6784563" y="2782622"/>
            <a:ext cx="4936471" cy="3812623"/>
          </a:xfrm>
          <a:prstGeom prst="rect">
            <a:avLst/>
          </a:prstGeom>
        </p:spPr>
      </p:pic>
    </p:spTree>
    <p:extLst>
      <p:ext uri="{BB962C8B-B14F-4D97-AF65-F5344CB8AC3E}">
        <p14:creationId xmlns:p14="http://schemas.microsoft.com/office/powerpoint/2010/main" val="17007181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93EBAA-194C-CE15-3F59-9D854BB14D2C}"/>
              </a:ext>
            </a:extLst>
          </p:cNvPr>
          <p:cNvSpPr>
            <a:spLocks noGrp="1"/>
          </p:cNvSpPr>
          <p:nvPr>
            <p:ph type="title"/>
          </p:nvPr>
        </p:nvSpPr>
        <p:spPr/>
        <p:txBody>
          <a:bodyPr/>
          <a:lstStyle/>
          <a:p>
            <a:endParaRPr lang="zh-CN" altLang="en-US" dirty="0"/>
          </a:p>
        </p:txBody>
      </p:sp>
      <p:pic>
        <p:nvPicPr>
          <p:cNvPr id="5" name="图片 4">
            <a:extLst>
              <a:ext uri="{FF2B5EF4-FFF2-40B4-BE49-F238E27FC236}">
                <a16:creationId xmlns:a16="http://schemas.microsoft.com/office/drawing/2014/main" id="{A84923E2-AE53-A546-009C-D778BA28CA10}"/>
              </a:ext>
            </a:extLst>
          </p:cNvPr>
          <p:cNvPicPr>
            <a:picLocks noChangeAspect="1"/>
          </p:cNvPicPr>
          <p:nvPr/>
        </p:nvPicPr>
        <p:blipFill>
          <a:blip r:embed="rId2"/>
          <a:stretch>
            <a:fillRect/>
          </a:stretch>
        </p:blipFill>
        <p:spPr>
          <a:xfrm>
            <a:off x="232815" y="519072"/>
            <a:ext cx="8267760" cy="5657891"/>
          </a:xfrm>
          <a:prstGeom prst="rect">
            <a:avLst/>
          </a:prstGeom>
        </p:spPr>
      </p:pic>
      <p:pic>
        <p:nvPicPr>
          <p:cNvPr id="7" name="内容占位符 6">
            <a:extLst>
              <a:ext uri="{FF2B5EF4-FFF2-40B4-BE49-F238E27FC236}">
                <a16:creationId xmlns:a16="http://schemas.microsoft.com/office/drawing/2014/main" id="{8804D85C-6E71-5BC5-3436-F2ECC3D78ED5}"/>
              </a:ext>
            </a:extLst>
          </p:cNvPr>
          <p:cNvPicPr>
            <a:picLocks noGrp="1" noChangeAspect="1"/>
          </p:cNvPicPr>
          <p:nvPr>
            <p:ph idx="1"/>
          </p:nvPr>
        </p:nvPicPr>
        <p:blipFill>
          <a:blip r:embed="rId3"/>
          <a:stretch>
            <a:fillRect/>
          </a:stretch>
        </p:blipFill>
        <p:spPr>
          <a:xfrm>
            <a:off x="6601651" y="1758156"/>
            <a:ext cx="5422662" cy="4351338"/>
          </a:xfrm>
        </p:spPr>
      </p:pic>
    </p:spTree>
    <p:extLst>
      <p:ext uri="{BB962C8B-B14F-4D97-AF65-F5344CB8AC3E}">
        <p14:creationId xmlns:p14="http://schemas.microsoft.com/office/powerpoint/2010/main" val="8775711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9C3640-18B4-02D6-2847-805ADD66E31E}"/>
              </a:ext>
            </a:extLst>
          </p:cNvPr>
          <p:cNvSpPr>
            <a:spLocks noGrp="1"/>
          </p:cNvSpPr>
          <p:nvPr>
            <p:ph type="title"/>
          </p:nvPr>
        </p:nvSpPr>
        <p:spPr/>
        <p:txBody>
          <a:bodyPr/>
          <a:lstStyle/>
          <a:p>
            <a:r>
              <a:rPr lang="zh-CN" altLang="en-US" dirty="0"/>
              <a:t>局限于语言表达</a:t>
            </a:r>
          </a:p>
        </p:txBody>
      </p:sp>
      <p:sp>
        <p:nvSpPr>
          <p:cNvPr id="3" name="内容占位符 2">
            <a:extLst>
              <a:ext uri="{FF2B5EF4-FFF2-40B4-BE49-F238E27FC236}">
                <a16:creationId xmlns:a16="http://schemas.microsoft.com/office/drawing/2014/main" id="{1D669EC9-E29C-D5EA-DEDA-2996DB08CB42}"/>
              </a:ext>
            </a:extLst>
          </p:cNvPr>
          <p:cNvSpPr>
            <a:spLocks noGrp="1"/>
          </p:cNvSpPr>
          <p:nvPr>
            <p:ph idx="1"/>
          </p:nvPr>
        </p:nvSpPr>
        <p:spPr/>
        <p:txBody>
          <a:bodyPr/>
          <a:lstStyle/>
          <a:p>
            <a:endParaRPr lang="zh-CN" altLang="en-US" dirty="0"/>
          </a:p>
        </p:txBody>
      </p:sp>
      <p:pic>
        <p:nvPicPr>
          <p:cNvPr id="5" name="图片 4">
            <a:extLst>
              <a:ext uri="{FF2B5EF4-FFF2-40B4-BE49-F238E27FC236}">
                <a16:creationId xmlns:a16="http://schemas.microsoft.com/office/drawing/2014/main" id="{672CB502-A9B7-1C75-A20B-FD901C822625}"/>
              </a:ext>
            </a:extLst>
          </p:cNvPr>
          <p:cNvPicPr>
            <a:picLocks noChangeAspect="1"/>
          </p:cNvPicPr>
          <p:nvPr/>
        </p:nvPicPr>
        <p:blipFill>
          <a:blip r:embed="rId2"/>
          <a:stretch>
            <a:fillRect/>
          </a:stretch>
        </p:blipFill>
        <p:spPr>
          <a:xfrm>
            <a:off x="2252634" y="1847838"/>
            <a:ext cx="7686731" cy="3162323"/>
          </a:xfrm>
          <a:prstGeom prst="rect">
            <a:avLst/>
          </a:prstGeom>
        </p:spPr>
      </p:pic>
    </p:spTree>
    <p:extLst>
      <p:ext uri="{BB962C8B-B14F-4D97-AF65-F5344CB8AC3E}">
        <p14:creationId xmlns:p14="http://schemas.microsoft.com/office/powerpoint/2010/main" val="11232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FFECT_TARSP_IDS" val="11|8|"/>
</p:tagLst>
</file>

<file path=ppt/tags/tag2.xml><?xml version="1.0" encoding="utf-8"?>
<p:tagLst xmlns:a="http://schemas.openxmlformats.org/drawingml/2006/main" xmlns:r="http://schemas.openxmlformats.org/officeDocument/2006/relationships" xmlns:p="http://schemas.openxmlformats.org/presentationml/2006/main">
  <p:tag name="MD-PA" val="v1.0.0"/>
</p:tagLst>
</file>

<file path=ppt/tags/tag3.xml><?xml version="1.0" encoding="utf-8"?>
<p:tagLst xmlns:a="http://schemas.openxmlformats.org/drawingml/2006/main" xmlns:r="http://schemas.openxmlformats.org/officeDocument/2006/relationships" xmlns:p="http://schemas.openxmlformats.org/presentationml/2006/main">
  <p:tag name="MD-PA" val="v1.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685</TotalTime>
  <Words>3202</Words>
  <Application>Microsoft Office PowerPoint</Application>
  <PresentationFormat>宽屏</PresentationFormat>
  <Paragraphs>102</Paragraphs>
  <Slides>30</Slides>
  <Notes>0</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30</vt:i4>
      </vt:variant>
    </vt:vector>
  </HeadingPairs>
  <TitlesOfParts>
    <vt:vector size="40" baseType="lpstr">
      <vt:lpstr>inherit</vt:lpstr>
      <vt:lpstr>PingFang SC</vt:lpstr>
      <vt:lpstr>等线</vt:lpstr>
      <vt:lpstr>等线 Light</vt:lpstr>
      <vt:lpstr>宋体</vt:lpstr>
      <vt:lpstr>Arial</vt:lpstr>
      <vt:lpstr>Segoe UI</vt:lpstr>
      <vt:lpstr>Times New Roman</vt:lpstr>
      <vt:lpstr>Office 主题​​</vt:lpstr>
      <vt:lpstr>包装程序外壳对象</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Science级别的绘图</vt:lpstr>
      <vt:lpstr>PowerPoint 演示文稿</vt:lpstr>
      <vt:lpstr>PowerPoint 演示文稿</vt:lpstr>
      <vt:lpstr>PowerPoint 演示文稿</vt:lpstr>
      <vt:lpstr>PowerPoint 演示文稿</vt:lpstr>
      <vt:lpstr>局限于语言表达</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翊</dc:creator>
  <cp:lastModifiedBy>霖彦 李</cp:lastModifiedBy>
  <cp:revision>29</cp:revision>
  <dcterms:created xsi:type="dcterms:W3CDTF">2025-02-22T07:31:56Z</dcterms:created>
  <dcterms:modified xsi:type="dcterms:W3CDTF">2025-02-27T08:52:41Z</dcterms:modified>
</cp:coreProperties>
</file>