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674" r:id="rId2"/>
  </p:sldMasterIdLst>
  <p:notesMasterIdLst>
    <p:notesMasterId r:id="rId25"/>
  </p:notesMasterIdLst>
  <p:handoutMasterIdLst>
    <p:handoutMasterId r:id="rId26"/>
  </p:handoutMasterIdLst>
  <p:sldIdLst>
    <p:sldId id="257" r:id="rId3"/>
    <p:sldId id="1012" r:id="rId4"/>
    <p:sldId id="1046" r:id="rId5"/>
    <p:sldId id="1057" r:id="rId6"/>
    <p:sldId id="1049" r:id="rId7"/>
    <p:sldId id="1021" r:id="rId8"/>
    <p:sldId id="1048" r:id="rId9"/>
    <p:sldId id="1047" r:id="rId10"/>
    <p:sldId id="1050" r:id="rId11"/>
    <p:sldId id="1037" r:id="rId12"/>
    <p:sldId id="1039" r:id="rId13"/>
    <p:sldId id="1038" r:id="rId14"/>
    <p:sldId id="1051" r:id="rId15"/>
    <p:sldId id="1036" r:id="rId16"/>
    <p:sldId id="1056" r:id="rId17"/>
    <p:sldId id="1055" r:id="rId18"/>
    <p:sldId id="1040" r:id="rId19"/>
    <p:sldId id="1053" r:id="rId20"/>
    <p:sldId id="1052" r:id="rId21"/>
    <p:sldId id="1041" r:id="rId22"/>
    <p:sldId id="1054" r:id="rId23"/>
    <p:sldId id="1024" r:id="rId24"/>
  </p:sldIdLst>
  <p:sldSz cx="9144000" cy="6858000" type="screen4x3"/>
  <p:notesSz cx="6858000" cy="9144000"/>
  <p:custShowLst>
    <p:custShow name="自定义放映 1" id="0">
      <p:sldLst/>
    </p:custShow>
  </p:custShow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>
          <p15:clr>
            <a:srgbClr val="A4A3A4"/>
          </p15:clr>
        </p15:guide>
        <p15:guide id="2" pos="273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ewer1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0000"/>
    <a:srgbClr val="007A37"/>
    <a:srgbClr val="002060"/>
    <a:srgbClr val="D75CDA"/>
    <a:srgbClr val="AEF4F4"/>
    <a:srgbClr val="FF535D"/>
    <a:srgbClr val="6DB37C"/>
    <a:srgbClr val="C6BC3A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26" autoAdjust="0"/>
    <p:restoredTop sz="75023" autoAdjust="0"/>
  </p:normalViewPr>
  <p:slideViewPr>
    <p:cSldViewPr>
      <p:cViewPr>
        <p:scale>
          <a:sx n="70" d="100"/>
          <a:sy n="70" d="100"/>
        </p:scale>
        <p:origin x="1780" y="108"/>
      </p:cViewPr>
      <p:guideLst>
        <p:guide orient="horz" pos="2117"/>
        <p:guide pos="273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FA9C243-067B-CA4E-A842-0A4F40743B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53E9E0-89E2-4B47-B8D8-EFC899E8C1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D247A-8183-7541-ABCF-6232F500A679}" type="datetime1">
              <a:rPr kumimoji="1" lang="en-US" altLang="zh-CN" smtClean="0"/>
              <a:t>12/12/2021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BA8A920-1517-E241-B6F2-1D96AEE233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kumimoji="1" lang="en-US" altLang="zh-CN"/>
              <a:t>(#)</a:t>
            </a:r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CBD611D-6B67-594B-B9A7-7B8640F3B2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B5C19-C914-454D-BA06-03E8262F8A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5928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DA76AF4-C969-DC4D-895C-342B189FF026}" type="datetime1">
              <a:rPr lang="en-US" altLang="zh-CN" smtClean="0"/>
              <a:t>12/12/2021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zh-CN"/>
              <a:t>(#)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7D6CAB4-8167-4192-A545-D06EBE846D4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9166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marL="228600" indent="-2286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研究整体框架和程序的基本结构；</a:t>
            </a:r>
            <a:endParaRPr lang="en-US" altLang="zh-CN" sz="900" b="0" baseline="0" dirty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marL="228600" indent="-2286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通过两个研究中的具体的小案例，介绍</a:t>
            </a:r>
            <a:r>
              <a:rPr lang="en-US" altLang="zh-CN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shell</a:t>
            </a: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中的两个命令</a:t>
            </a:r>
            <a:r>
              <a:rPr lang="en-US" altLang="zh-CN" sz="900" b="0" baseline="0" dirty="0" err="1">
                <a:latin typeface="宋体" panose="02010600030101010101" pitchFamily="2" charset="-122"/>
                <a:sym typeface="宋体" panose="02010600030101010101" pitchFamily="2" charset="-122"/>
              </a:rPr>
              <a:t>awk</a:t>
            </a: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和</a:t>
            </a:r>
            <a:r>
              <a:rPr lang="en-US" altLang="zh-CN" sz="900" b="0" baseline="0" dirty="0" err="1">
                <a:latin typeface="宋体" panose="02010600030101010101" pitchFamily="2" charset="-122"/>
                <a:sym typeface="宋体" panose="02010600030101010101" pitchFamily="2" charset="-122"/>
              </a:rPr>
              <a:t>wget</a:t>
            </a: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。</a:t>
            </a:r>
            <a:r>
              <a:rPr lang="en-US" altLang="zh-CN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(</a:t>
            </a: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因为全部的细节过于繁琐，除非要做一样的工作，不然没有听的意义</a:t>
            </a:r>
            <a:r>
              <a:rPr lang="en-US" altLang="zh-CN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)</a:t>
            </a: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；</a:t>
            </a:r>
            <a:endParaRPr lang="en-US" altLang="zh-CN" sz="900" b="0" baseline="0" dirty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marL="228600" indent="-2286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跑程序的具体结果（</a:t>
            </a:r>
            <a:r>
              <a:rPr lang="en-US" altLang="zh-CN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America165days</a:t>
            </a: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；</a:t>
            </a:r>
            <a:r>
              <a:rPr lang="en-US" altLang="zh-CN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ANTC33days</a:t>
            </a: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）；</a:t>
            </a:r>
            <a:endParaRPr lang="en-US" altLang="zh-CN" sz="900" b="0" baseline="0" dirty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marL="228600" indent="-2286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zh-CN" altLang="en-US" sz="900" b="0" baseline="0" dirty="0">
                <a:latin typeface="宋体" panose="02010600030101010101" pitchFamily="2" charset="-122"/>
                <a:sym typeface="宋体" panose="02010600030101010101" pitchFamily="2" charset="-122"/>
              </a:rPr>
              <a:t>目前遇到的瓶颈与困难。</a:t>
            </a:r>
            <a:endParaRPr lang="en-US" altLang="zh-CN" sz="900" b="0" baseline="0" dirty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19DD1-51ED-AF42-B6CC-A62B53C11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25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并不是很复杂，关键在于数据预处理（影响数据质量）和互相关计算（核心步骤与方法）。注意：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miniseed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数据的转化（到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SAC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）和台站响应数据的下载和处理。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832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包含两个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Fortran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程序，一个计算单日各台站对互相关结果，另一个通过多种方式进行叠加处理。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07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Linux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系统的操作，大多需要通过命令行界面的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Shell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，通过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Shell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命令的形式实现。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482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Awk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：处理文本文件的常用命令。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630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背景：需要从有规律的网址下批量下载数据。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161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有些情境下，使用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Shell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命令解决问题比键鼠操作简单很多（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Linux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系统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命令行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Shell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的一个突出优势）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992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每一条线，就是一组台站对互相关叠加恢复的格林函数（一个台站激发脉冲信号，在另一台站接收的信号）结果。横坐标单位是时间，纵坐标的单位是振幅。对于振幅，我们实际上依照台站的间距做了一个平移，台站间距越远，平均的振幅我们就增加到更大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272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881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Solution</a:t>
            </a:r>
            <a:r>
              <a:rPr lang="zh-CN" altLang="en-US"/>
              <a:t>：（</a:t>
            </a:r>
            <a:r>
              <a:rPr lang="en-US" altLang="zh-CN"/>
              <a:t>1</a:t>
            </a:r>
            <a:r>
              <a:rPr lang="zh-CN" altLang="en-US"/>
              <a:t>）使用共中心点台站对？（</a:t>
            </a:r>
            <a:r>
              <a:rPr lang="en-US" altLang="zh-CN"/>
              <a:t>2</a:t>
            </a:r>
            <a:r>
              <a:rPr lang="zh-CN" altLang="en-US"/>
              <a:t>）对结果进行分类，使用更少的台站集合？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458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查看了</a:t>
            </a:r>
            <a:r>
              <a:rPr lang="en-US" altLang="zh-CN" dirty="0"/>
              <a:t>IRIS YT Network</a:t>
            </a:r>
            <a:r>
              <a:rPr lang="zh-CN" altLang="en-US" dirty="0"/>
              <a:t>，的台站情况，选择了在</a:t>
            </a:r>
            <a:r>
              <a:rPr lang="en-US" altLang="zh-CN" dirty="0"/>
              <a:t>15</a:t>
            </a:r>
            <a:r>
              <a:rPr lang="zh-CN" altLang="en-US" dirty="0"/>
              <a:t>年到</a:t>
            </a:r>
            <a:r>
              <a:rPr lang="en-US" altLang="zh-CN" dirty="0"/>
              <a:t>17</a:t>
            </a:r>
            <a:r>
              <a:rPr lang="zh-CN" altLang="en-US" dirty="0"/>
              <a:t>年有覆盖的台站（</a:t>
            </a:r>
            <a:r>
              <a:rPr lang="en-US" altLang="zh-CN" dirty="0"/>
              <a:t>44/60</a:t>
            </a:r>
            <a:r>
              <a:rPr lang="zh-CN" altLang="en-US" dirty="0"/>
              <a:t>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主要问题：空间分布有一定的局限（西多东无），部分台站的连线会跨过海洋。空间范围是否会过大（</a:t>
            </a:r>
            <a:r>
              <a:rPr lang="en-US" altLang="zh-CN" dirty="0"/>
              <a:t>2000km+</a:t>
            </a:r>
            <a:r>
              <a:rPr lang="zh-CN" altLang="en-US" dirty="0"/>
              <a:t>）？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时间覆盖应该是足够的（</a:t>
            </a:r>
            <a:r>
              <a:rPr lang="en-US" altLang="zh-CN" dirty="0"/>
              <a:t>at least 2year</a:t>
            </a:r>
            <a:r>
              <a:rPr lang="zh-CN" altLang="en-US" dirty="0"/>
              <a:t>）。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951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有比较清晰的同向轴结果。结果从形式上看没有错误。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38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一方面认为天数可能不足，另一方面认为预处理流程可能可以改进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813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南极洲衰减系数偏高，但均方根误差更小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062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941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300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1764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98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5888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要么</a:t>
            </a:r>
            <a:r>
              <a:rPr lang="en-US" altLang="zh-CN"/>
              <a:t>RESP</a:t>
            </a:r>
            <a:r>
              <a:rPr lang="zh-CN" altLang="en-US"/>
              <a:t>文件有有错，要么改了以后需要其他办法处理。</a:t>
            </a:r>
            <a:endParaRPr lang="en-US" altLang="zh-CN"/>
          </a:p>
          <a:p>
            <a:r>
              <a:rPr lang="zh-CN" altLang="en-US"/>
              <a:t>现在不清楚如何处理这个问题。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961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5720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80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 algn="ctr">
              <a:buNone/>
              <a:defRPr/>
            </a:lvl1pPr>
            <a:lvl2pPr marL="321310" indent="0" algn="ctr">
              <a:buNone/>
              <a:defRPr/>
            </a:lvl2pPr>
            <a:lvl3pPr marL="642620" indent="0" algn="ctr">
              <a:buNone/>
              <a:defRPr/>
            </a:lvl3pPr>
            <a:lvl4pPr marL="964565" indent="0" algn="ctr">
              <a:buNone/>
              <a:defRPr/>
            </a:lvl4pPr>
            <a:lvl5pPr marL="1285875" indent="0" algn="ctr">
              <a:buNone/>
              <a:defRPr/>
            </a:lvl5pPr>
            <a:lvl6pPr marL="1607185" indent="0" algn="ctr">
              <a:buNone/>
              <a:defRPr/>
            </a:lvl6pPr>
            <a:lvl7pPr marL="1928495" indent="0" algn="ctr">
              <a:buNone/>
              <a:defRPr/>
            </a:lvl7pPr>
            <a:lvl8pPr marL="2249805" indent="0" algn="ctr">
              <a:buNone/>
              <a:defRPr/>
            </a:lvl8pPr>
            <a:lvl9pPr marL="257111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E59F11-DC07-6E4A-BCFB-A3050E6964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80D2D0E-04E5-604F-9786-42BC5486A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09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647" y="1600649"/>
            <a:ext cx="8228707" cy="4525119"/>
          </a:xfrm>
          <a:prstGeom prst="rect">
            <a:avLst/>
          </a:prstGeom>
        </p:spPr>
        <p:txBody>
          <a:bodyPr vert="horz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6014E-3BB3-4E40-ADF8-1577676D28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85E4F1-1DC5-8A42-9C5B-D8D84C569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400"/>
            </a:lvl1pPr>
            <a:lvl2pPr marL="321310" indent="0">
              <a:buNone/>
              <a:defRPr sz="1300"/>
            </a:lvl2pPr>
            <a:lvl3pPr marL="642620" indent="0">
              <a:buNone/>
              <a:defRPr sz="1100"/>
            </a:lvl3pPr>
            <a:lvl4pPr marL="964565" indent="0">
              <a:buNone/>
              <a:defRPr sz="1000"/>
            </a:lvl4pPr>
            <a:lvl5pPr marL="1285875" indent="0">
              <a:buNone/>
              <a:defRPr sz="1000"/>
            </a:lvl5pPr>
            <a:lvl6pPr marL="1607185" indent="0">
              <a:buNone/>
              <a:defRPr sz="1000"/>
            </a:lvl6pPr>
            <a:lvl7pPr marL="1928495" indent="0">
              <a:buNone/>
              <a:defRPr sz="1000"/>
            </a:lvl7pPr>
            <a:lvl8pPr marL="2249805" indent="0">
              <a:buNone/>
              <a:defRPr sz="1000"/>
            </a:lvl8pPr>
            <a:lvl9pPr marL="257111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CF134-CF5A-6B41-A126-94C3627D25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2FB81A8-CC55-0A4E-ABDE-4AEED5A1F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648" y="1600649"/>
            <a:ext cx="4060775" cy="4525119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5579" y="1600649"/>
            <a:ext cx="4060775" cy="4525119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FA579-4E16-634D-B98A-1F3B13774B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FB047-23B9-F84F-8581-4A35ECAA1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700" b="1"/>
            </a:lvl1pPr>
            <a:lvl2pPr marL="321310" indent="0">
              <a:buNone/>
              <a:defRPr sz="1400" b="1"/>
            </a:lvl2pPr>
            <a:lvl3pPr marL="642620" indent="0">
              <a:buNone/>
              <a:defRPr sz="1300" b="1"/>
            </a:lvl3pPr>
            <a:lvl4pPr marL="964565" indent="0">
              <a:buNone/>
              <a:defRPr sz="1100" b="1"/>
            </a:lvl4pPr>
            <a:lvl5pPr marL="1285875" indent="0">
              <a:buNone/>
              <a:defRPr sz="1100" b="1"/>
            </a:lvl5pPr>
            <a:lvl6pPr marL="1607185" indent="0">
              <a:buNone/>
              <a:defRPr sz="1100" b="1"/>
            </a:lvl6pPr>
            <a:lvl7pPr marL="1928495" indent="0">
              <a:buNone/>
              <a:defRPr sz="1100" b="1"/>
            </a:lvl7pPr>
            <a:lvl8pPr marL="2249805" indent="0">
              <a:buNone/>
              <a:defRPr sz="1100" b="1"/>
            </a:lvl8pPr>
            <a:lvl9pPr marL="2571115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700" b="1"/>
            </a:lvl1pPr>
            <a:lvl2pPr marL="321310" indent="0">
              <a:buNone/>
              <a:defRPr sz="1400" b="1"/>
            </a:lvl2pPr>
            <a:lvl3pPr marL="642620" indent="0">
              <a:buNone/>
              <a:defRPr sz="1300" b="1"/>
            </a:lvl3pPr>
            <a:lvl4pPr marL="964565" indent="0">
              <a:buNone/>
              <a:defRPr sz="1100" b="1"/>
            </a:lvl4pPr>
            <a:lvl5pPr marL="1285875" indent="0">
              <a:buNone/>
              <a:defRPr sz="1100" b="1"/>
            </a:lvl5pPr>
            <a:lvl6pPr marL="1607185" indent="0">
              <a:buNone/>
              <a:defRPr sz="1100" b="1"/>
            </a:lvl6pPr>
            <a:lvl7pPr marL="1928495" indent="0">
              <a:buNone/>
              <a:defRPr sz="1100" b="1"/>
            </a:lvl7pPr>
            <a:lvl8pPr marL="2249805" indent="0">
              <a:buNone/>
              <a:defRPr sz="1100" b="1"/>
            </a:lvl8pPr>
            <a:lvl9pPr marL="2571115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4701E1-AA88-B842-879E-734011166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9C07A8-BCD9-B84B-B5D3-2A4B0FBA41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45E0B-31ED-284B-89F9-2828F85C05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C4F8C9F-F522-F94C-B3A8-95AF7EFA7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667663-EFF1-3844-A53A-46FA0AD5C2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23B35A5-AD0E-014B-B4CA-686C6DB8A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1000"/>
            </a:lvl1pPr>
            <a:lvl2pPr marL="321310" indent="0">
              <a:buNone/>
              <a:defRPr sz="800"/>
            </a:lvl2pPr>
            <a:lvl3pPr marL="642620" indent="0">
              <a:buNone/>
              <a:defRPr sz="700"/>
            </a:lvl3pPr>
            <a:lvl4pPr marL="964565" indent="0">
              <a:buNone/>
              <a:defRPr sz="600"/>
            </a:lvl4pPr>
            <a:lvl5pPr marL="1285875" indent="0">
              <a:buNone/>
              <a:defRPr sz="600"/>
            </a:lvl5pPr>
            <a:lvl6pPr marL="1607185" indent="0">
              <a:buNone/>
              <a:defRPr sz="600"/>
            </a:lvl6pPr>
            <a:lvl7pPr marL="1928495" indent="0">
              <a:buNone/>
              <a:defRPr sz="600"/>
            </a:lvl7pPr>
            <a:lvl8pPr marL="2249805" indent="0">
              <a:buNone/>
              <a:defRPr sz="600"/>
            </a:lvl8pPr>
            <a:lvl9pPr marL="2571115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B62AF-2B39-3C4D-A424-06F71A3D84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C6CC0-616E-DA4B-8A4F-6AAF56053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2200"/>
            </a:lvl1pPr>
            <a:lvl2pPr marL="321310" indent="0">
              <a:buNone/>
              <a:defRPr sz="2000"/>
            </a:lvl2pPr>
            <a:lvl3pPr marL="642620" indent="0">
              <a:buNone/>
              <a:defRPr sz="1700"/>
            </a:lvl3pPr>
            <a:lvl4pPr marL="964565" indent="0">
              <a:buNone/>
              <a:defRPr sz="1400"/>
            </a:lvl4pPr>
            <a:lvl5pPr marL="1285875" indent="0">
              <a:buNone/>
              <a:defRPr sz="1400"/>
            </a:lvl5pPr>
            <a:lvl6pPr marL="1607185" indent="0">
              <a:buNone/>
              <a:defRPr sz="1400"/>
            </a:lvl6pPr>
            <a:lvl7pPr marL="1928495" indent="0">
              <a:buNone/>
              <a:defRPr sz="1400"/>
            </a:lvl7pPr>
            <a:lvl8pPr marL="2249805" indent="0">
              <a:buNone/>
              <a:defRPr sz="1400"/>
            </a:lvl8pPr>
            <a:lvl9pPr marL="2571115" indent="0">
              <a:buNone/>
              <a:defRPr sz="1400"/>
            </a:lvl9pPr>
          </a:lstStyle>
          <a:p>
            <a:pPr lvl="0"/>
            <a:endParaRPr lang="zh-CN" altLang="en-US" noProof="0">
              <a:sym typeface="Optima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1000"/>
            </a:lvl1pPr>
            <a:lvl2pPr marL="321310" indent="0">
              <a:buNone/>
              <a:defRPr sz="800"/>
            </a:lvl2pPr>
            <a:lvl3pPr marL="642620" indent="0">
              <a:buNone/>
              <a:defRPr sz="700"/>
            </a:lvl3pPr>
            <a:lvl4pPr marL="964565" indent="0">
              <a:buNone/>
              <a:defRPr sz="600"/>
            </a:lvl4pPr>
            <a:lvl5pPr marL="1285875" indent="0">
              <a:buNone/>
              <a:defRPr sz="600"/>
            </a:lvl5pPr>
            <a:lvl6pPr marL="1607185" indent="0">
              <a:buNone/>
              <a:defRPr sz="600"/>
            </a:lvl6pPr>
            <a:lvl7pPr marL="1928495" indent="0">
              <a:buNone/>
              <a:defRPr sz="600"/>
            </a:lvl7pPr>
            <a:lvl8pPr marL="2249805" indent="0">
              <a:buNone/>
              <a:defRPr sz="600"/>
            </a:lvl8pPr>
            <a:lvl9pPr marL="2571115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5B8D-09C8-E648-BE30-BE874E56B0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3EF01-259F-6E48-B091-289A0180F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647" y="1600649"/>
            <a:ext cx="8228707" cy="4525119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6AF6FE-A9CB-5642-B401-BCAA7F89B7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B3AD3EB-79B6-1A47-A8D7-E9A54B6DE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4988" y="1600649"/>
            <a:ext cx="2111871" cy="452511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347143" y="1600649"/>
            <a:ext cx="6230689" cy="4525119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D0AF7-5218-574F-8B09-4A2E4AC125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3F344E-01BA-D040-ACB0-5463C5936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"/>
          <p:cNvSpPr/>
          <p:nvPr/>
        </p:nvSpPr>
        <p:spPr>
          <a:xfrm>
            <a:off x="0" y="0"/>
            <a:ext cx="276820" cy="6859688"/>
          </a:xfrm>
          <a:prstGeom prst="rect">
            <a:avLst/>
          </a:prstGeom>
          <a:solidFill>
            <a:srgbClr val="C31A00">
              <a:alpha val="81000"/>
            </a:srgbClr>
          </a:solidFill>
          <a:ln w="25400">
            <a:miter lim="400000"/>
          </a:ln>
        </p:spPr>
        <p:txBody>
          <a:bodyPr lIns="71438" tIns="71438" rIns="71438" bIns="71438" anchor="ctr"/>
          <a:lstStyle/>
          <a:p>
            <a:pPr>
              <a:defRPr sz="24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85"/>
          </a:p>
        </p:txBody>
      </p:sp>
      <p:grpSp>
        <p:nvGrpSpPr>
          <p:cNvPr id="30" name="成组"/>
          <p:cNvGrpSpPr/>
          <p:nvPr/>
        </p:nvGrpSpPr>
        <p:grpSpPr>
          <a:xfrm>
            <a:off x="268" y="2804903"/>
            <a:ext cx="5103262" cy="1875"/>
            <a:chOff x="0" y="25497"/>
            <a:chExt cx="7257971" cy="2665"/>
          </a:xfrm>
        </p:grpSpPr>
        <p:sp>
          <p:nvSpPr>
            <p:cNvPr id="28" name="线条"/>
            <p:cNvSpPr/>
            <p:nvPr/>
          </p:nvSpPr>
          <p:spPr>
            <a:xfrm flipV="1">
              <a:off x="388418" y="27355"/>
              <a:ext cx="6869554" cy="808"/>
            </a:xfrm>
            <a:prstGeom prst="line">
              <a:avLst/>
            </a:prstGeom>
            <a:noFill/>
            <a:ln w="50800" cap="flat">
              <a:solidFill>
                <a:srgbClr val="C41A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  <p:sp>
          <p:nvSpPr>
            <p:cNvPr id="29" name="线条"/>
            <p:cNvSpPr/>
            <p:nvPr/>
          </p:nvSpPr>
          <p:spPr>
            <a:xfrm flipV="1">
              <a:off x="0" y="25497"/>
              <a:ext cx="388419" cy="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</p:grpSp>
      <p:pic>
        <p:nvPicPr>
          <p:cNvPr id="31" name="image5.png" descr="image5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766561" y="168356"/>
            <a:ext cx="1071563" cy="1071563"/>
          </a:xfrm>
          <a:prstGeom prst="rect">
            <a:avLst/>
          </a:prstGeom>
        </p:spPr>
      </p:pic>
      <p:sp>
        <p:nvSpPr>
          <p:cNvPr id="3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348258" y="1634133"/>
            <a:ext cx="8447484" cy="821531"/>
          </a:xfrm>
          <a:prstGeom prst="rect">
            <a:avLst/>
          </a:prstGeom>
        </p:spPr>
        <p:txBody>
          <a:bodyPr/>
          <a:lstStyle>
            <a:lvl1pPr algn="ctr">
              <a:lnSpc>
                <a:spcPts val="5345"/>
              </a:lnSpc>
              <a:defRPr sz="4500" b="1">
                <a:latin typeface="+mn-lt"/>
                <a:ea typeface="+mn-ea"/>
                <a:cs typeface="+mn-cs"/>
                <a:sym typeface="Optima"/>
              </a:defRPr>
            </a:lvl1pPr>
          </a:lstStyle>
          <a:p>
            <a:r>
              <a:t>标题文本</a:t>
            </a:r>
          </a:p>
        </p:txBody>
      </p:sp>
      <p:grpSp>
        <p:nvGrpSpPr>
          <p:cNvPr id="35" name="成组"/>
          <p:cNvGrpSpPr/>
          <p:nvPr/>
        </p:nvGrpSpPr>
        <p:grpSpPr>
          <a:xfrm>
            <a:off x="7022275" y="6685875"/>
            <a:ext cx="2121726" cy="172126"/>
            <a:chOff x="0" y="0"/>
            <a:chExt cx="3017564" cy="244800"/>
          </a:xfrm>
        </p:grpSpPr>
        <p:sp>
          <p:nvSpPr>
            <p:cNvPr id="33" name="矩形"/>
            <p:cNvSpPr/>
            <p:nvPr/>
          </p:nvSpPr>
          <p:spPr>
            <a:xfrm rot="5400000">
              <a:off x="1512765" y="-1260215"/>
              <a:ext cx="237601" cy="2772000"/>
            </a:xfrm>
            <a:prstGeom prst="rect">
              <a:avLst/>
            </a:pr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  <p:sp>
          <p:nvSpPr>
            <p:cNvPr id="34" name="三角形"/>
            <p:cNvSpPr/>
            <p:nvPr/>
          </p:nvSpPr>
          <p:spPr>
            <a:xfrm flipH="1">
              <a:off x="0" y="0"/>
              <a:ext cx="244800" cy="2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</p:grpSp>
      <p:sp>
        <p:nvSpPr>
          <p:cNvPr id="36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39516" y="4259461"/>
            <a:ext cx="5464969" cy="1830412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1475"/>
              </a:spcBef>
              <a:defRPr>
                <a:solidFill>
                  <a:srgbClr val="72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algn="ctr">
              <a:spcBef>
                <a:spcPts val="1475"/>
              </a:spcBef>
              <a:defRPr>
                <a:solidFill>
                  <a:srgbClr val="720000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algn="ctr">
              <a:spcBef>
                <a:spcPts val="1475"/>
              </a:spcBef>
            </a:lvl3pPr>
            <a:lvl4pPr algn="ctr">
              <a:spcBef>
                <a:spcPts val="1475"/>
              </a:spcBef>
            </a:lvl4pPr>
            <a:lvl5pPr algn="ctr">
              <a:spcBef>
                <a:spcPts val="1475"/>
              </a:spcBef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A0F55F-3A32-6649-84E0-D2C5E29F42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0733308-179D-F74E-925A-48591986E6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908"/>
            <a:ext cx="6858000" cy="2387576"/>
          </a:xfrm>
        </p:spPr>
        <p:txBody>
          <a:bodyPr anchor="b"/>
          <a:lstStyle>
            <a:lvl1pPr algn="ctr">
              <a:defRPr sz="422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13"/>
            <a:ext cx="6858000" cy="1655340"/>
          </a:xfrm>
        </p:spPr>
        <p:txBody>
          <a:bodyPr/>
          <a:lstStyle>
            <a:lvl1pPr marL="0" indent="0" algn="ctr">
              <a:buNone/>
              <a:defRPr sz="1685"/>
            </a:lvl1pPr>
            <a:lvl2pPr marL="321310" indent="0" algn="ctr">
              <a:buNone/>
              <a:defRPr sz="1405"/>
            </a:lvl2pPr>
            <a:lvl3pPr marL="642620" indent="0" algn="ctr">
              <a:buNone/>
              <a:defRPr sz="1265"/>
            </a:lvl3pPr>
            <a:lvl4pPr marL="964565" indent="0" algn="ctr">
              <a:buNone/>
              <a:defRPr sz="1125"/>
            </a:lvl4pPr>
            <a:lvl5pPr marL="1285875" indent="0" algn="ctr">
              <a:buNone/>
              <a:defRPr sz="1125"/>
            </a:lvl5pPr>
            <a:lvl6pPr marL="1607185" indent="0" algn="ctr">
              <a:buNone/>
              <a:defRPr sz="1125"/>
            </a:lvl6pPr>
            <a:lvl7pPr marL="1928495" indent="0" algn="ctr">
              <a:buNone/>
              <a:defRPr sz="1125"/>
            </a:lvl7pPr>
            <a:lvl8pPr marL="2250440" indent="0" algn="ctr">
              <a:buNone/>
              <a:defRPr sz="1125"/>
            </a:lvl8pPr>
            <a:lvl9pPr marL="2571750" indent="0" algn="ctr">
              <a:buNone/>
              <a:defRPr sz="112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573F40-2E1F-974C-9550-FABE87757A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344C5E9-6141-C94B-9698-56D4A352D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8E62F3-DB05-EB4C-8CC9-B7DD19C6A0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B014BE-13F2-6A4E-BD5E-B82ADC66E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EC0F3E-421A-1844-8945-7FA07D12B8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8E0F48-E1F0-9E46-A064-FEA9A2555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76052-F8EE-6B40-9F79-F8BE689834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A3D3863-CCF3-A245-949D-B5CAA7BA9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546177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45455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/>
          <p:nvPr/>
        </p:nvSpPr>
        <p:spPr bwMode="auto">
          <a:xfrm>
            <a:off x="0" y="0"/>
            <a:ext cx="276225" cy="6867525"/>
          </a:xfrm>
          <a:prstGeom prst="rect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47663" y="1633538"/>
            <a:ext cx="8448675" cy="822325"/>
          </a:xfrm>
          <a:prstGeom prst="rect">
            <a:avLst/>
          </a:prstGeom>
          <a:noFill/>
          <a:ln>
            <a:noFill/>
          </a:ln>
          <a:effectLst>
            <a:outerShdw blurRad="25400" dist="35921" dir="2700000" algn="ctr" rotWithShape="0">
              <a:schemeClr val="bg2">
                <a:alpha val="74997"/>
              </a:scheme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lvl="0"/>
            <a:r>
              <a:rPr lang="en-US" altLang="zh-CN">
                <a:sym typeface="Optima" charset="0"/>
              </a:rPr>
              <a:t>Click to edit Master title style</a:t>
            </a:r>
          </a:p>
        </p:txBody>
      </p:sp>
      <p:grpSp>
        <p:nvGrpSpPr>
          <p:cNvPr id="1028" name="Group 4"/>
          <p:cNvGrpSpPr/>
          <p:nvPr/>
        </p:nvGrpSpPr>
        <p:grpSpPr bwMode="auto">
          <a:xfrm>
            <a:off x="0" y="3125788"/>
            <a:ext cx="5103813" cy="38100"/>
            <a:chOff x="0" y="0"/>
            <a:chExt cx="4571" cy="34"/>
          </a:xfrm>
        </p:grpSpPr>
        <p:sp>
          <p:nvSpPr>
            <p:cNvPr id="1031" name="Line 5"/>
            <p:cNvSpPr>
              <a:spLocks noChangeShapeType="1"/>
            </p:cNvSpPr>
            <p:nvPr/>
          </p:nvSpPr>
          <p:spPr bwMode="auto">
            <a:xfrm rot="10800000" flipH="1">
              <a:off x="244" y="17"/>
              <a:ext cx="4327" cy="0"/>
            </a:xfrm>
            <a:prstGeom prst="line">
              <a:avLst/>
            </a:prstGeom>
            <a:noFill/>
            <a:ln w="50800">
              <a:solidFill>
                <a:srgbClr val="B40000"/>
              </a:solidFill>
              <a:miter lim="800000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032" name="Line 6"/>
            <p:cNvSpPr>
              <a:spLocks noChangeShapeType="1"/>
            </p:cNvSpPr>
            <p:nvPr/>
          </p:nvSpPr>
          <p:spPr bwMode="auto">
            <a:xfrm rot="10800000" flipH="1">
              <a:off x="0" y="16"/>
              <a:ext cx="24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miter lim="800000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1029" name="Rectangle 7"/>
          <p:cNvSpPr/>
          <p:nvPr/>
        </p:nvSpPr>
        <p:spPr bwMode="auto">
          <a:xfrm rot="5400000">
            <a:off x="8193087" y="5903913"/>
            <a:ext cx="142875" cy="1771650"/>
          </a:xfrm>
          <a:prstGeom prst="rect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  <p:sp>
        <p:nvSpPr>
          <p:cNvPr id="1030" name="AutoShape 8"/>
          <p:cNvSpPr/>
          <p:nvPr/>
        </p:nvSpPr>
        <p:spPr bwMode="auto">
          <a:xfrm flipH="1">
            <a:off x="7235825" y="6719888"/>
            <a:ext cx="150813" cy="150812"/>
          </a:xfrm>
          <a:prstGeom prst="rtTriangle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+mj-lt"/>
          <a:ea typeface="宋体" panose="02010600030101010101" pitchFamily="2" charset="-122"/>
          <a:cs typeface="宋体" panose="02010600030101010101" pitchFamily="2" charset="-122"/>
          <a:sym typeface="Optima"/>
        </a:defRPr>
      </a:lvl1pPr>
      <a:lvl2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2pPr>
      <a:lvl3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3pPr>
      <a:lvl4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4pPr>
      <a:lvl5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5pPr>
      <a:lvl6pPr marL="321310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6pPr>
      <a:lvl7pPr marL="642620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7pPr>
      <a:lvl8pPr marL="964565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8pPr>
      <a:lvl9pPr marL="1285875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9pPr>
    </p:titleStyle>
    <p:bodyStyle>
      <a:lvl1pPr marL="240030" indent="-240030" algn="l" rtl="0" eaLnBrk="0" fontAlgn="base" hangingPunct="0">
        <a:spcBef>
          <a:spcPts val="1475"/>
        </a:spcBef>
        <a:spcAft>
          <a:spcPct val="0"/>
        </a:spcAft>
        <a:buChar char="•"/>
        <a:defRPr kumimoji="1" sz="30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1pPr>
      <a:lvl2pPr marL="522605" indent="-200025" algn="l" rtl="0" eaLnBrk="0" fontAlgn="base" hangingPunct="0">
        <a:spcBef>
          <a:spcPts val="1475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2pPr>
      <a:lvl3pPr marL="803275" indent="-160655" algn="l" rtl="0" eaLnBrk="0" fontAlgn="base" hangingPunct="0">
        <a:spcBef>
          <a:spcPts val="1475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3pPr>
      <a:lvl4pPr marL="1123950" indent="-160655" algn="l" rtl="0" eaLnBrk="0" fontAlgn="base" hangingPunct="0">
        <a:spcBef>
          <a:spcPts val="1475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4pPr>
      <a:lvl5pPr marL="1446530" indent="-160655" algn="l" rtl="0" eaLnBrk="0" fontAlgn="base" hangingPunct="0">
        <a:spcBef>
          <a:spcPts val="1475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5pPr>
      <a:lvl6pPr marL="321310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6pPr>
      <a:lvl7pPr marL="642620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7pPr>
      <a:lvl8pPr marL="964565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8pPr>
      <a:lvl9pPr marL="1285875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9pPr>
    </p:bodyStyle>
    <p:otherStyle>
      <a:defPPr>
        <a:defRPr lang="zh-CN"/>
      </a:defPPr>
      <a:lvl1pPr marL="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1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56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8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9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0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11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2919" y="69653"/>
            <a:ext cx="8368902" cy="680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2919" y="985838"/>
            <a:ext cx="8368902" cy="5507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7" name="矩形"/>
          <p:cNvSpPr/>
          <p:nvPr userDrawn="1"/>
        </p:nvSpPr>
        <p:spPr>
          <a:xfrm>
            <a:off x="0" y="0"/>
            <a:ext cx="276820" cy="6859688"/>
          </a:xfrm>
          <a:prstGeom prst="rect">
            <a:avLst/>
          </a:prstGeom>
          <a:solidFill>
            <a:srgbClr val="C31A00">
              <a:alpha val="81000"/>
            </a:srgbClr>
          </a:solidFill>
          <a:ln w="25400">
            <a:miter lim="400000"/>
          </a:ln>
        </p:spPr>
        <p:txBody>
          <a:bodyPr lIns="71438" tIns="71438" rIns="71438" bIns="71438" anchor="ctr"/>
          <a:lstStyle/>
          <a:p>
            <a:pPr>
              <a:defRPr sz="24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85"/>
          </a:p>
        </p:txBody>
      </p:sp>
      <p:grpSp>
        <p:nvGrpSpPr>
          <p:cNvPr id="8" name="成组"/>
          <p:cNvGrpSpPr/>
          <p:nvPr userDrawn="1"/>
        </p:nvGrpSpPr>
        <p:grpSpPr>
          <a:xfrm>
            <a:off x="268" y="840372"/>
            <a:ext cx="5103262" cy="1875"/>
            <a:chOff x="0" y="25497"/>
            <a:chExt cx="7257971" cy="2665"/>
          </a:xfrm>
        </p:grpSpPr>
        <p:sp>
          <p:nvSpPr>
            <p:cNvPr id="9" name="线条"/>
            <p:cNvSpPr/>
            <p:nvPr/>
          </p:nvSpPr>
          <p:spPr>
            <a:xfrm flipV="1">
              <a:off x="388418" y="27355"/>
              <a:ext cx="6869554" cy="808"/>
            </a:xfrm>
            <a:prstGeom prst="line">
              <a:avLst/>
            </a:prstGeom>
            <a:noFill/>
            <a:ln w="50800" cap="flat">
              <a:solidFill>
                <a:srgbClr val="C41A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  <p:sp>
          <p:nvSpPr>
            <p:cNvPr id="10" name="线条"/>
            <p:cNvSpPr/>
            <p:nvPr/>
          </p:nvSpPr>
          <p:spPr>
            <a:xfrm flipV="1">
              <a:off x="0" y="25497"/>
              <a:ext cx="388419" cy="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</p:grpSp>
      <p:grpSp>
        <p:nvGrpSpPr>
          <p:cNvPr id="11" name="成组"/>
          <p:cNvGrpSpPr/>
          <p:nvPr userDrawn="1"/>
        </p:nvGrpSpPr>
        <p:grpSpPr>
          <a:xfrm>
            <a:off x="7022275" y="6685875"/>
            <a:ext cx="2121726" cy="172126"/>
            <a:chOff x="0" y="0"/>
            <a:chExt cx="3017564" cy="244800"/>
          </a:xfrm>
        </p:grpSpPr>
        <p:sp>
          <p:nvSpPr>
            <p:cNvPr id="12" name="矩形"/>
            <p:cNvSpPr/>
            <p:nvPr/>
          </p:nvSpPr>
          <p:spPr>
            <a:xfrm rot="5400000">
              <a:off x="1512765" y="-1260215"/>
              <a:ext cx="237601" cy="2772000"/>
            </a:xfrm>
            <a:prstGeom prst="rect">
              <a:avLst/>
            </a:pr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  <p:sp>
          <p:nvSpPr>
            <p:cNvPr id="13" name="三角形"/>
            <p:cNvSpPr/>
            <p:nvPr/>
          </p:nvSpPr>
          <p:spPr>
            <a:xfrm flipH="1">
              <a:off x="0" y="0"/>
              <a:ext cx="244800" cy="2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</p:grp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1B5C47D-A0A1-6E48-BF41-8CEE56663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4B3ACAF-9293-0B4F-9D3D-E9C41DF0B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hf hdr="0" ftr="0" dt="0"/>
  <p:txStyles>
    <p:titleStyle>
      <a:lvl1pPr algn="l" defTabSz="64262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</p:titleStyle>
    <p:bodyStyle>
      <a:lvl1pPr marL="160655" indent="-160655" algn="l" defTabSz="64262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p"/>
        <a:defRPr sz="2800" kern="1200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481965" indent="-160655" algn="l" defTabSz="642620" rtl="0" eaLnBrk="1" latinLnBrk="0" hangingPunct="1">
        <a:lnSpc>
          <a:spcPct val="120000"/>
        </a:lnSpc>
        <a:spcBef>
          <a:spcPts val="420"/>
        </a:spcBef>
        <a:buFont typeface="Wingdings" panose="05000000000000000000" pitchFamily="2" charset="2"/>
        <a:buChar char="ü"/>
        <a:defRPr sz="24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803910" indent="-160655" algn="l" defTabSz="642620" rtl="0" eaLnBrk="1" latinLnBrk="0" hangingPunct="1">
        <a:lnSpc>
          <a:spcPct val="120000"/>
        </a:lnSpc>
        <a:spcBef>
          <a:spcPts val="420"/>
        </a:spcBef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125220" indent="-160655" algn="l" defTabSz="642620" rtl="0" eaLnBrk="1" latinLnBrk="0" hangingPunct="1">
        <a:lnSpc>
          <a:spcPct val="120000"/>
        </a:lnSpc>
        <a:spcBef>
          <a:spcPts val="42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1446530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1767840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208978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41109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73240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1pPr>
      <a:lvl2pPr marL="32131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3pPr>
      <a:lvl4pPr marL="96456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5pPr>
      <a:lvl6pPr marL="160718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192849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25044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57175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mparison_of_command_shell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noob.com/linux/linux-comm-awk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hyperlink" Target="http://ds.iris.edu/SeismiQuery/responses.htm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n.wordpress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hyperlink" Target="https://www.cnblogs.com/sx66/p/11887022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/>
          <p:nvPr/>
        </p:nvSpPr>
        <p:spPr bwMode="auto">
          <a:xfrm>
            <a:off x="431540" y="1860005"/>
            <a:ext cx="8280920" cy="9848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利用噪声互相关格林函数法</a:t>
            </a:r>
            <a:endParaRPr lang="en-US" altLang="zh-CN" sz="32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的区域衰减成像研究</a:t>
            </a:r>
            <a:r>
              <a:rPr lang="en-US" altLang="zh-CN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1976679" y="4689721"/>
            <a:ext cx="5076056" cy="1112112"/>
          </a:xfrm>
          <a:prstGeom prst="rect">
            <a:avLst/>
          </a:prstGeom>
          <a:noFill/>
          <a:ln>
            <a:noFill/>
          </a:ln>
        </p:spPr>
        <p:txBody>
          <a:bodyPr lIns="64727" tIns="32364" rIns="64727" bIns="32364" anchor="ctr"/>
          <a:lstStyle>
            <a:lvl1pPr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Lucida Grande" panose="020B0600040502020204" pitchFamily="34" charset="0"/>
              </a:rPr>
              <a:t>报告人</a:t>
            </a:r>
            <a:r>
              <a:rPr lang="zh-CN" altLang="en-US" sz="24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Lucida Grande" panose="020B0600040502020204" pitchFamily="34" charset="0"/>
              </a:rPr>
              <a:t>：彭宏睿</a:t>
            </a:r>
            <a:endParaRPr lang="en-US" altLang="zh-CN" sz="2400" b="1" dirty="0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Helvetica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74C596-DDFA-494E-BB05-293EA42D9087}"/>
              </a:ext>
            </a:extLst>
          </p:cNvPr>
          <p:cNvSpPr/>
          <p:nvPr/>
        </p:nvSpPr>
        <p:spPr>
          <a:xfrm>
            <a:off x="2286000" y="5756639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zh-CN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2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021</a:t>
            </a:r>
            <a:r>
              <a:rPr lang="zh-CN" altLang="en-US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年</a:t>
            </a:r>
            <a:r>
              <a:rPr lang="en-US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12</a:t>
            </a:r>
            <a:r>
              <a:rPr lang="zh-CN" altLang="en-US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月</a:t>
            </a:r>
            <a:r>
              <a:rPr lang="en-US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13</a:t>
            </a:r>
            <a:r>
              <a:rPr lang="zh-CN" altLang="en-US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日</a:t>
            </a:r>
            <a:endParaRPr lang="en-US" altLang="zh-CN" sz="2600" b="1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Helvetica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B949A-1E06-C944-A9FF-ACA83BC04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116632"/>
            <a:ext cx="2847349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2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组会报告</a:t>
            </a:r>
            <a:endParaRPr lang="en-US" altLang="zh-CN" sz="22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 descr="武大校徽（改）.pdf">
            <a:extLst>
              <a:ext uri="{FF2B5EF4-FFF2-40B4-BE49-F238E27FC236}">
                <a16:creationId xmlns:a16="http://schemas.microsoft.com/office/drawing/2014/main" id="{657869A0-03D3-4E7A-92CA-E512DF79F6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605" y="116632"/>
            <a:ext cx="1434904" cy="14349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5023">
        <p:circle/>
      </p:transition>
    </mc:Choice>
    <mc:Fallback xmlns="">
      <p:transition xmlns:p14="http://schemas.microsoft.com/office/powerpoint/2010/main" spd="slow" advTm="55023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研究整体流程</a:t>
            </a:r>
            <a:endParaRPr lang="zh-CN" altLang="zh-CN" sz="3200" dirty="0"/>
          </a:p>
        </p:txBody>
      </p:sp>
      <p:sp>
        <p:nvSpPr>
          <p:cNvPr id="5" name="平行四边形 4">
            <a:extLst>
              <a:ext uri="{FF2B5EF4-FFF2-40B4-BE49-F238E27FC236}">
                <a16:creationId xmlns:a16="http://schemas.microsoft.com/office/drawing/2014/main" id="{EBDD2A27-C654-40D2-B65A-2592547E5ACB}"/>
              </a:ext>
            </a:extLst>
          </p:cNvPr>
          <p:cNvSpPr/>
          <p:nvPr/>
        </p:nvSpPr>
        <p:spPr>
          <a:xfrm>
            <a:off x="867003" y="1187848"/>
            <a:ext cx="1512168" cy="36004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地震数据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473DCF-6947-4481-B862-59DA27A6C5E6}"/>
              </a:ext>
            </a:extLst>
          </p:cNvPr>
          <p:cNvSpPr txBox="1"/>
          <p:nvPr/>
        </p:nvSpPr>
        <p:spPr>
          <a:xfrm>
            <a:off x="2451179" y="110625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由</a:t>
            </a:r>
            <a:r>
              <a:rPr lang="en-US" altLang="zh-CN" sz="1400"/>
              <a:t>IRIS</a:t>
            </a:r>
            <a:r>
              <a:rPr lang="zh-CN" altLang="en-US" sz="1400"/>
              <a:t>筛选台站和时间段</a:t>
            </a:r>
            <a:endParaRPr lang="en-US" altLang="zh-CN" sz="1400"/>
          </a:p>
          <a:p>
            <a:r>
              <a:rPr lang="zh-CN" altLang="en-US" sz="1400"/>
              <a:t>利用</a:t>
            </a:r>
            <a:r>
              <a:rPr lang="en-US" altLang="zh-CN" sz="1400"/>
              <a:t>Request_data</a:t>
            </a:r>
            <a:r>
              <a:rPr lang="zh-CN" altLang="en-US" sz="1400"/>
              <a:t>下载数据</a:t>
            </a:r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C42AF200-6525-48D4-93D4-69C72C06A2BA}"/>
              </a:ext>
            </a:extLst>
          </p:cNvPr>
          <p:cNvSpPr/>
          <p:nvPr/>
        </p:nvSpPr>
        <p:spPr>
          <a:xfrm>
            <a:off x="1508279" y="1629478"/>
            <a:ext cx="229615" cy="422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3A5B37D6-3C1E-4C4C-97BF-F3BDC2F4F8C4}"/>
              </a:ext>
            </a:extLst>
          </p:cNvPr>
          <p:cNvSpPr/>
          <p:nvPr/>
        </p:nvSpPr>
        <p:spPr>
          <a:xfrm>
            <a:off x="867003" y="2133534"/>
            <a:ext cx="1512168" cy="42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格式转换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70045C6-3DD7-4A83-B489-91A9FA3AF914}"/>
              </a:ext>
            </a:extLst>
          </p:cNvPr>
          <p:cNvSpPr txBox="1"/>
          <p:nvPr/>
        </p:nvSpPr>
        <p:spPr>
          <a:xfrm>
            <a:off x="2451179" y="2083157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将</a:t>
            </a:r>
            <a:r>
              <a:rPr lang="en-US" altLang="zh-CN" sz="1400"/>
              <a:t>miniseed</a:t>
            </a:r>
            <a:r>
              <a:rPr lang="zh-CN" altLang="en-US" sz="1400"/>
              <a:t>数据转换为</a:t>
            </a:r>
            <a:r>
              <a:rPr lang="en-US" altLang="zh-CN" sz="1400"/>
              <a:t>sac</a:t>
            </a:r>
            <a:r>
              <a:rPr lang="zh-CN" altLang="en-US" sz="1400"/>
              <a:t>格式数据</a:t>
            </a:r>
          </a:p>
          <a:p>
            <a:r>
              <a:rPr lang="zh-CN" altLang="en-US" sz="1400"/>
              <a:t>（需要外部程序</a:t>
            </a:r>
            <a:r>
              <a:rPr lang="en-US" altLang="zh-CN" sz="1400"/>
              <a:t>mseed2sac</a:t>
            </a:r>
            <a:r>
              <a:rPr lang="zh-CN" altLang="en-US" sz="1400"/>
              <a:t>）</a:t>
            </a:r>
          </a:p>
        </p:txBody>
      </p:sp>
      <p:sp>
        <p:nvSpPr>
          <p:cNvPr id="43" name="箭头: 下 42">
            <a:extLst>
              <a:ext uri="{FF2B5EF4-FFF2-40B4-BE49-F238E27FC236}">
                <a16:creationId xmlns:a16="http://schemas.microsoft.com/office/drawing/2014/main" id="{A66B634C-CA23-4EFA-B3C0-568DE4BEB236}"/>
              </a:ext>
            </a:extLst>
          </p:cNvPr>
          <p:cNvSpPr/>
          <p:nvPr/>
        </p:nvSpPr>
        <p:spPr>
          <a:xfrm>
            <a:off x="1508278" y="2603131"/>
            <a:ext cx="229615" cy="422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2AF3BC4A-095B-4F62-AD03-515A4334FE12}"/>
              </a:ext>
            </a:extLst>
          </p:cNvPr>
          <p:cNvSpPr/>
          <p:nvPr/>
        </p:nvSpPr>
        <p:spPr>
          <a:xfrm>
            <a:off x="877652" y="3072728"/>
            <a:ext cx="1512168" cy="42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数据拼接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DF14B80-2EB6-4DE5-BDB3-F22F479B4E2A}"/>
              </a:ext>
            </a:extLst>
          </p:cNvPr>
          <p:cNvSpPr txBox="1"/>
          <p:nvPr/>
        </p:nvSpPr>
        <p:spPr>
          <a:xfrm>
            <a:off x="2458819" y="3025597"/>
            <a:ext cx="3448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对于部分的台站，单日的数据被分割成了多个文件，使用</a:t>
            </a:r>
            <a:r>
              <a:rPr lang="en-US" altLang="zh-CN" sz="1400"/>
              <a:t>sac</a:t>
            </a:r>
            <a:r>
              <a:rPr lang="zh-CN" altLang="en-US" sz="1400"/>
              <a:t>中的</a:t>
            </a:r>
            <a:r>
              <a:rPr lang="en-US" altLang="zh-CN" sz="1400"/>
              <a:t>merge</a:t>
            </a:r>
            <a:r>
              <a:rPr lang="zh-CN" altLang="en-US" sz="1400"/>
              <a:t>命令拼接</a:t>
            </a:r>
          </a:p>
        </p:txBody>
      </p:sp>
      <p:sp>
        <p:nvSpPr>
          <p:cNvPr id="47" name="箭头: 下 46">
            <a:extLst>
              <a:ext uri="{FF2B5EF4-FFF2-40B4-BE49-F238E27FC236}">
                <a16:creationId xmlns:a16="http://schemas.microsoft.com/office/drawing/2014/main" id="{C6F359D1-136B-4B09-BF6F-03F9BE1FCEA3}"/>
              </a:ext>
            </a:extLst>
          </p:cNvPr>
          <p:cNvSpPr/>
          <p:nvPr/>
        </p:nvSpPr>
        <p:spPr>
          <a:xfrm>
            <a:off x="1518928" y="3528826"/>
            <a:ext cx="229615" cy="422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7A746019-9A7B-4915-9362-71E690357D17}"/>
              </a:ext>
            </a:extLst>
          </p:cNvPr>
          <p:cNvSpPr/>
          <p:nvPr/>
        </p:nvSpPr>
        <p:spPr>
          <a:xfrm>
            <a:off x="877652" y="3984924"/>
            <a:ext cx="1512168" cy="42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数据预处理</a:t>
            </a:r>
          </a:p>
        </p:txBody>
      </p:sp>
      <p:sp>
        <p:nvSpPr>
          <p:cNvPr id="55" name="平行四边形 54">
            <a:extLst>
              <a:ext uri="{FF2B5EF4-FFF2-40B4-BE49-F238E27FC236}">
                <a16:creationId xmlns:a16="http://schemas.microsoft.com/office/drawing/2014/main" id="{1D029014-9B95-438E-9D97-F55E7D28736F}"/>
              </a:ext>
            </a:extLst>
          </p:cNvPr>
          <p:cNvSpPr/>
          <p:nvPr/>
        </p:nvSpPr>
        <p:spPr>
          <a:xfrm>
            <a:off x="6339611" y="1110758"/>
            <a:ext cx="2088232" cy="36004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台站响应数据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F18F0F57-64E7-45D8-ABCB-11EA9BCBBC44}"/>
              </a:ext>
            </a:extLst>
          </p:cNvPr>
          <p:cNvSpPr txBox="1"/>
          <p:nvPr/>
        </p:nvSpPr>
        <p:spPr>
          <a:xfrm>
            <a:off x="6194023" y="1471379"/>
            <a:ext cx="23794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Miniseed</a:t>
            </a:r>
            <a:r>
              <a:rPr lang="zh-CN" altLang="en-US" sz="1400"/>
              <a:t>文件不包含台站响应信息，需要单独下载</a:t>
            </a:r>
            <a:endParaRPr lang="en-US" altLang="zh-CN" sz="1400"/>
          </a:p>
          <a:p>
            <a:r>
              <a:rPr lang="zh-CN" altLang="en-US" sz="1400"/>
              <a:t>（建议使用</a:t>
            </a:r>
            <a:r>
              <a:rPr lang="en-US" altLang="zh-CN" sz="1400"/>
              <a:t>wget</a:t>
            </a:r>
            <a:r>
              <a:rPr lang="zh-CN" altLang="en-US" sz="1400"/>
              <a:t>批量下载）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E7469DB-5CAC-449F-8DB4-34D80C7A2849}"/>
              </a:ext>
            </a:extLst>
          </p:cNvPr>
          <p:cNvSpPr txBox="1"/>
          <p:nvPr/>
        </p:nvSpPr>
        <p:spPr>
          <a:xfrm>
            <a:off x="2458819" y="3933056"/>
            <a:ext cx="3808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去毛刺、去均值、去趋势、去仪器响应、切割到一定长度，识别坏数据（长度、幅值等）</a:t>
            </a:r>
          </a:p>
        </p:txBody>
      </p:sp>
      <p:sp>
        <p:nvSpPr>
          <p:cNvPr id="26" name="箭头: 圆角右 25">
            <a:extLst>
              <a:ext uri="{FF2B5EF4-FFF2-40B4-BE49-F238E27FC236}">
                <a16:creationId xmlns:a16="http://schemas.microsoft.com/office/drawing/2014/main" id="{4EC57C36-9B89-49CF-8292-DEE8AF601C03}"/>
              </a:ext>
            </a:extLst>
          </p:cNvPr>
          <p:cNvSpPr/>
          <p:nvPr/>
        </p:nvSpPr>
        <p:spPr>
          <a:xfrm rot="10800000">
            <a:off x="6491825" y="2210043"/>
            <a:ext cx="972108" cy="2197347"/>
          </a:xfrm>
          <a:prstGeom prst="bentArrow">
            <a:avLst>
              <a:gd name="adj1" fmla="val 12476"/>
              <a:gd name="adj2" fmla="val 1777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箭头: 下 57">
            <a:extLst>
              <a:ext uri="{FF2B5EF4-FFF2-40B4-BE49-F238E27FC236}">
                <a16:creationId xmlns:a16="http://schemas.microsoft.com/office/drawing/2014/main" id="{2D13070B-570E-47AF-B070-E2B01F66A28F}"/>
              </a:ext>
            </a:extLst>
          </p:cNvPr>
          <p:cNvSpPr/>
          <p:nvPr/>
        </p:nvSpPr>
        <p:spPr>
          <a:xfrm>
            <a:off x="1518928" y="4456276"/>
            <a:ext cx="229615" cy="422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1D877F72-9BB7-4F98-8579-517918124634}"/>
              </a:ext>
            </a:extLst>
          </p:cNvPr>
          <p:cNvSpPr/>
          <p:nvPr/>
        </p:nvSpPr>
        <p:spPr>
          <a:xfrm>
            <a:off x="867001" y="4924919"/>
            <a:ext cx="1512168" cy="42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选取台站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A3B1067-6CCE-46CB-8EF6-3B5053E9B581}"/>
              </a:ext>
            </a:extLst>
          </p:cNvPr>
          <p:cNvSpPr txBox="1"/>
          <p:nvPr/>
        </p:nvSpPr>
        <p:spPr>
          <a:xfrm>
            <a:off x="2458819" y="4874542"/>
            <a:ext cx="3808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选取数据质量较好的，有数据台站较多的天数</a:t>
            </a:r>
            <a:endParaRPr lang="en-US" altLang="zh-CN" sz="1400"/>
          </a:p>
          <a:p>
            <a:r>
              <a:rPr lang="zh-CN" altLang="en-US" sz="1400"/>
              <a:t>并确定参与后续计算的台站</a:t>
            </a:r>
            <a:r>
              <a:rPr lang="en-US" altLang="zh-CN" sz="1400"/>
              <a:t>list</a:t>
            </a:r>
            <a:endParaRPr lang="zh-CN" altLang="en-US" sz="1400"/>
          </a:p>
        </p:txBody>
      </p:sp>
      <p:sp>
        <p:nvSpPr>
          <p:cNvPr id="62" name="箭头: 下 61">
            <a:extLst>
              <a:ext uri="{FF2B5EF4-FFF2-40B4-BE49-F238E27FC236}">
                <a16:creationId xmlns:a16="http://schemas.microsoft.com/office/drawing/2014/main" id="{0FEAE34F-32CA-4793-A712-C8327BC3DF47}"/>
              </a:ext>
            </a:extLst>
          </p:cNvPr>
          <p:cNvSpPr/>
          <p:nvPr/>
        </p:nvSpPr>
        <p:spPr>
          <a:xfrm>
            <a:off x="1508277" y="5404544"/>
            <a:ext cx="229615" cy="4224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523271A0-3483-4D5E-A72E-C19B59A1A608}"/>
              </a:ext>
            </a:extLst>
          </p:cNvPr>
          <p:cNvSpPr/>
          <p:nvPr/>
        </p:nvSpPr>
        <p:spPr>
          <a:xfrm>
            <a:off x="692304" y="5891681"/>
            <a:ext cx="1861559" cy="42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生成选中数据集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B064FC8-840F-4334-94C2-3654F969E229}"/>
              </a:ext>
            </a:extLst>
          </p:cNvPr>
          <p:cNvSpPr txBox="1"/>
          <p:nvPr/>
        </p:nvSpPr>
        <p:spPr>
          <a:xfrm>
            <a:off x="625623" y="634744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/>
              <a:t>二进制格式的每日数据</a:t>
            </a:r>
          </a:p>
        </p:txBody>
      </p:sp>
      <p:sp>
        <p:nvSpPr>
          <p:cNvPr id="65" name="箭头: 下 64">
            <a:extLst>
              <a:ext uri="{FF2B5EF4-FFF2-40B4-BE49-F238E27FC236}">
                <a16:creationId xmlns:a16="http://schemas.microsoft.com/office/drawing/2014/main" id="{9AFFC3D0-EAA3-49A5-AADE-7E97AC7850E7}"/>
              </a:ext>
            </a:extLst>
          </p:cNvPr>
          <p:cNvSpPr/>
          <p:nvPr/>
        </p:nvSpPr>
        <p:spPr>
          <a:xfrm rot="16200000">
            <a:off x="3123601" y="5530631"/>
            <a:ext cx="213978" cy="11774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71DDB798-D006-43EE-AD27-F16753323A25}"/>
              </a:ext>
            </a:extLst>
          </p:cNvPr>
          <p:cNvSpPr/>
          <p:nvPr/>
        </p:nvSpPr>
        <p:spPr>
          <a:xfrm>
            <a:off x="3908851" y="5924980"/>
            <a:ext cx="1861559" cy="422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互相关计算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AA3285E-C06E-4E2D-BBB6-8B05DC9F50BE}"/>
              </a:ext>
            </a:extLst>
          </p:cNvPr>
          <p:cNvSpPr txBox="1"/>
          <p:nvPr/>
        </p:nvSpPr>
        <p:spPr>
          <a:xfrm>
            <a:off x="5907563" y="5979964"/>
            <a:ext cx="1595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mtt.F </a:t>
            </a:r>
            <a:r>
              <a:rPr lang="zh-CN" altLang="en-US" sz="1400"/>
              <a:t>和 </a:t>
            </a:r>
            <a:r>
              <a:rPr lang="en-US" altLang="zh-CN" sz="1400"/>
              <a:t>readmtt.F</a:t>
            </a:r>
            <a:endParaRPr lang="zh-CN" altLang="en-US" sz="1400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992A72F4-87AC-4921-ADCB-9CCD5533266D}"/>
              </a:ext>
            </a:extLst>
          </p:cNvPr>
          <p:cNvSpPr/>
          <p:nvPr/>
        </p:nvSpPr>
        <p:spPr>
          <a:xfrm>
            <a:off x="625623" y="3717032"/>
            <a:ext cx="5713988" cy="930926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BE44133B-E827-454E-8595-55C7C1892980}"/>
              </a:ext>
            </a:extLst>
          </p:cNvPr>
          <p:cNvSpPr/>
          <p:nvPr/>
        </p:nvSpPr>
        <p:spPr>
          <a:xfrm>
            <a:off x="3819334" y="5756280"/>
            <a:ext cx="3683700" cy="73866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130693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2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互相关计算程序结构</a:t>
            </a:r>
            <a:endParaRPr lang="zh-CN" altLang="zh-CN" sz="3200" dirty="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AEF4F17-0ECD-4943-BBA7-2BE5C76388DE}"/>
              </a:ext>
            </a:extLst>
          </p:cNvPr>
          <p:cNvCxnSpPr>
            <a:cxnSpLocks/>
          </p:cNvCxnSpPr>
          <p:nvPr/>
        </p:nvCxnSpPr>
        <p:spPr>
          <a:xfrm>
            <a:off x="233202" y="2780928"/>
            <a:ext cx="8677596" cy="0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BE989967-30B9-4F26-9DE3-2C0B6FCD5C76}"/>
              </a:ext>
            </a:extLst>
          </p:cNvPr>
          <p:cNvSpPr txBox="1"/>
          <p:nvPr/>
        </p:nvSpPr>
        <p:spPr>
          <a:xfrm>
            <a:off x="539552" y="1435125"/>
            <a:ext cx="77928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rgbClr val="FF0000"/>
                </a:solidFill>
              </a:rPr>
              <a:t>参数设定：</a:t>
            </a:r>
            <a:r>
              <a:rPr lang="zh-CN" altLang="zh-CN" sz="1400"/>
              <a:t>参数声明</a:t>
            </a:r>
            <a:r>
              <a:rPr lang="en-US" altLang="zh-CN" sz="1400"/>
              <a:t>-&gt;</a:t>
            </a:r>
            <a:r>
              <a:rPr lang="zh-CN" altLang="zh-CN" sz="1400"/>
              <a:t>输出重要参数</a:t>
            </a:r>
            <a:r>
              <a:rPr lang="zh-CN" altLang="en-US" sz="1400"/>
              <a:t>到记录文件</a:t>
            </a:r>
            <a:r>
              <a:rPr lang="en-US" altLang="zh-CN" sz="1400"/>
              <a:t>-&gt;</a:t>
            </a:r>
            <a:r>
              <a:rPr lang="zh-CN" altLang="zh-CN" sz="1400"/>
              <a:t>构造滤波器</a:t>
            </a:r>
            <a:endParaRPr lang="en-US" altLang="zh-CN" sz="1400"/>
          </a:p>
          <a:p>
            <a:r>
              <a:rPr lang="zh-CN" altLang="en-US" sz="1400">
                <a:solidFill>
                  <a:srgbClr val="FF0000"/>
                </a:solidFill>
              </a:rPr>
              <a:t>数据准备：</a:t>
            </a:r>
            <a:r>
              <a:rPr lang="en-US" altLang="zh-CN" sz="1400"/>
              <a:t>-&gt;</a:t>
            </a:r>
            <a:r>
              <a:rPr lang="zh-CN" altLang="zh-CN" sz="1400"/>
              <a:t>读入台站位置</a:t>
            </a:r>
            <a:r>
              <a:rPr lang="en-US" altLang="zh-CN" sz="1400"/>
              <a:t>-&gt;(</a:t>
            </a:r>
            <a:r>
              <a:rPr lang="zh-CN" altLang="zh-CN" sz="1400"/>
              <a:t>计算循环开始</a:t>
            </a:r>
            <a:r>
              <a:rPr lang="en-US" altLang="zh-CN" sz="1400"/>
              <a:t>/)</a:t>
            </a:r>
            <a:r>
              <a:rPr lang="zh-CN" altLang="zh-CN" sz="1400"/>
              <a:t>读入每日数据</a:t>
            </a:r>
            <a:r>
              <a:rPr lang="en-US" altLang="zh-CN" sz="1400"/>
              <a:t>-&gt;</a:t>
            </a:r>
            <a:r>
              <a:rPr lang="zh-CN" altLang="zh-CN" sz="1400"/>
              <a:t>数据变换到频率域</a:t>
            </a:r>
            <a:endParaRPr lang="en-US" altLang="zh-CN" sz="1400"/>
          </a:p>
          <a:p>
            <a:r>
              <a:rPr lang="zh-CN" altLang="en-US" sz="1400">
                <a:solidFill>
                  <a:srgbClr val="FF0000"/>
                </a:solidFill>
              </a:rPr>
              <a:t>互相关计算：</a:t>
            </a:r>
            <a:r>
              <a:rPr lang="en-US" altLang="zh-CN" sz="1400"/>
              <a:t>-&gt;</a:t>
            </a:r>
            <a:r>
              <a:rPr lang="zh-CN" altLang="zh-CN" sz="1400"/>
              <a:t>计算台站对间的互相关，并滤波</a:t>
            </a:r>
            <a:r>
              <a:rPr lang="en-US" altLang="zh-CN" sz="1400"/>
              <a:t>-&gt;</a:t>
            </a:r>
            <a:r>
              <a:rPr lang="zh-CN" altLang="zh-CN" sz="1400"/>
              <a:t>变换回时间域</a:t>
            </a:r>
            <a:r>
              <a:rPr lang="en-US" altLang="zh-CN" sz="1400"/>
              <a:t>-&gt;</a:t>
            </a:r>
            <a:r>
              <a:rPr lang="zh-CN" altLang="zh-CN" sz="1400"/>
              <a:t>给出互相关结果（未叠加的）</a:t>
            </a:r>
            <a:endParaRPr lang="en-US" altLang="zh-CN" sz="1400"/>
          </a:p>
          <a:p>
            <a:r>
              <a:rPr lang="zh-CN" altLang="en-US" sz="1400">
                <a:solidFill>
                  <a:srgbClr val="FF0000"/>
                </a:solidFill>
              </a:rPr>
              <a:t>能量计算：</a:t>
            </a:r>
            <a:r>
              <a:rPr lang="en-US" altLang="zh-CN" sz="1400"/>
              <a:t>-&gt;</a:t>
            </a:r>
            <a:r>
              <a:rPr lang="zh-CN" altLang="zh-CN" sz="1400"/>
              <a:t>计算单日的总能量</a:t>
            </a:r>
            <a:endParaRPr lang="en-US" altLang="zh-CN" sz="1400"/>
          </a:p>
          <a:p>
            <a:r>
              <a:rPr lang="zh-CN" altLang="en-US" sz="1400">
                <a:solidFill>
                  <a:srgbClr val="FF0000"/>
                </a:solidFill>
              </a:rPr>
              <a:t>结果输出：</a:t>
            </a:r>
            <a:r>
              <a:rPr lang="en-US" altLang="zh-CN" sz="1400"/>
              <a:t>-&gt;</a:t>
            </a:r>
            <a:r>
              <a:rPr lang="zh-CN" altLang="zh-CN" sz="1400"/>
              <a:t>输出互相关结果</a:t>
            </a:r>
            <a:r>
              <a:rPr lang="en-US" altLang="zh-CN" sz="1400"/>
              <a:t>-&gt;</a:t>
            </a:r>
            <a:r>
              <a:rPr lang="zh-CN" altLang="zh-CN" sz="1400"/>
              <a:t>输出总能量</a:t>
            </a:r>
            <a:endParaRPr lang="zh-CN" altLang="en-US" sz="140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99E0C7-FB3A-4761-9293-169DC0270DEE}"/>
              </a:ext>
            </a:extLst>
          </p:cNvPr>
          <p:cNvSpPr txBox="1"/>
          <p:nvPr/>
        </p:nvSpPr>
        <p:spPr>
          <a:xfrm>
            <a:off x="467544" y="971436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3333FF"/>
                </a:solidFill>
              </a:rPr>
              <a:t>mtt.F	</a:t>
            </a:r>
            <a:r>
              <a:rPr lang="zh-CN" altLang="en-US" b="1">
                <a:solidFill>
                  <a:srgbClr val="3333FF"/>
                </a:solidFill>
              </a:rPr>
              <a:t>对于每组台站对完成单日的互相关计算 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1ABEB30-286C-44ED-9E27-9B7FDC47447D}"/>
              </a:ext>
            </a:extLst>
          </p:cNvPr>
          <p:cNvSpPr txBox="1"/>
          <p:nvPr/>
        </p:nvSpPr>
        <p:spPr>
          <a:xfrm>
            <a:off x="467544" y="290639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3333FF"/>
                </a:solidFill>
              </a:rPr>
              <a:t>readmtt.F	</a:t>
            </a:r>
            <a:r>
              <a:rPr lang="zh-CN" altLang="en-US" b="1">
                <a:solidFill>
                  <a:srgbClr val="3333FF"/>
                </a:solidFill>
              </a:rPr>
              <a:t>对于每组台站对完成单日的互相关计算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2561DFED-F3B9-410E-8951-056A7D4E08F2}"/>
                  </a:ext>
                </a:extLst>
              </p:cNvPr>
              <p:cNvSpPr txBox="1"/>
              <p:nvPr/>
            </p:nvSpPr>
            <p:spPr>
              <a:xfrm>
                <a:off x="539552" y="3460060"/>
                <a:ext cx="7792838" cy="2682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>
                    <a:solidFill>
                      <a:srgbClr val="FF0000"/>
                    </a:solidFill>
                  </a:rPr>
                  <a:t>参数设定：</a:t>
                </a:r>
                <a:r>
                  <a:rPr lang="zh-CN" altLang="zh-CN" sz="1400"/>
                  <a:t>参数声明</a:t>
                </a:r>
                <a:endParaRPr lang="en-US" altLang="zh-CN" sz="1400"/>
              </a:p>
              <a:p>
                <a:r>
                  <a:rPr lang="zh-CN" altLang="en-US" sz="1400">
                    <a:solidFill>
                      <a:srgbClr val="FF0000"/>
                    </a:solidFill>
                  </a:rPr>
                  <a:t>数据准备：</a:t>
                </a:r>
                <a:r>
                  <a:rPr lang="en-US" altLang="zh-CN" sz="1400"/>
                  <a:t>-&gt;</a:t>
                </a:r>
                <a:r>
                  <a:rPr lang="zh-CN" altLang="zh-CN" sz="1400"/>
                  <a:t>读取距离</a:t>
                </a:r>
                <a:r>
                  <a:rPr lang="en-US" altLang="zh-CN" sz="1400"/>
                  <a:t>-&gt;</a:t>
                </a:r>
                <a:r>
                  <a:rPr lang="zh-CN" altLang="zh-CN" sz="1400"/>
                  <a:t>读取互相关结果</a:t>
                </a:r>
                <a:endParaRPr lang="en-US" altLang="zh-CN" sz="1400"/>
              </a:p>
              <a:p>
                <a:r>
                  <a:rPr lang="zh-CN" altLang="en-US" sz="1400">
                    <a:solidFill>
                      <a:srgbClr val="FF0000"/>
                    </a:solidFill>
                  </a:rPr>
                  <a:t>多种方法互相关叠加：</a:t>
                </a:r>
                <a:endParaRPr lang="en-US" altLang="zh-CN" sz="1400">
                  <a:solidFill>
                    <a:srgbClr val="FF0000"/>
                  </a:solidFill>
                </a:endParaRPr>
              </a:p>
              <a:p>
                <a:r>
                  <a:rPr lang="en-US" altLang="zh-CN" sz="1400"/>
                  <a:t>	I</a:t>
                </a:r>
                <a:r>
                  <a:rPr lang="zh-CN" altLang="en-US" sz="1400"/>
                  <a:t>）直接叠加</a:t>
                </a:r>
                <a:endParaRPr lang="en-US" altLang="zh-CN" sz="1400"/>
              </a:p>
              <a:p>
                <a:r>
                  <a:rPr lang="en-US" altLang="zh-CN" sz="1400"/>
                  <a:t>	II</a:t>
                </a:r>
                <a:r>
                  <a:rPr lang="zh-CN" altLang="en-US" sz="1400"/>
                  <a:t>）</a:t>
                </a:r>
                <a:r>
                  <a:rPr lang="en-US" altLang="zh-CN" sz="1400"/>
                  <a:t>Temporal Flattening </a:t>
                </a:r>
                <a:r>
                  <a:rPr lang="zh-CN" altLang="en-US" sz="1400"/>
                  <a:t>叠加</a:t>
                </a:r>
                <a:endParaRPr lang="en-US" altLang="zh-CN" sz="1400"/>
              </a:p>
              <a:p>
                <a:r>
                  <a:rPr lang="en-US" altLang="zh-CN" sz="1400"/>
                  <a:t>	III</a:t>
                </a:r>
                <a:r>
                  <a:rPr lang="zh-CN" altLang="en-US" sz="1400"/>
                  <a:t>）依据对称性（约束：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zh-CN" altLang="en-US" sz="1400"/>
                  <a:t> </a:t>
                </a:r>
                <a14:m>
                  <m:oMath xmlns:m="http://schemas.openxmlformats.org/officeDocument/2006/math">
                    <m:r>
                      <a:rPr lang="zh-CN" altLang="en-US" sz="1400" i="1">
                        <a:latin typeface="Cambria Math" panose="02040503050406030204" pitchFamily="18" charset="0"/>
                      </a:rPr>
                      <m:t>，</m:t>
                    </m:r>
                    <m:r>
                      <m:rPr>
                        <m:nor/>
                      </m:rPr>
                      <a:rPr lang="zh-CN" altLang="en-US" sz="1400"/>
                      <m:t>使得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400" i="1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nor/>
                      </m:rPr>
                      <a:rPr lang="zh-CN" altLang="en-US" sz="1400"/>
                      <m:t>最小</m:t>
                    </m:r>
                  </m:oMath>
                </a14:m>
                <a:r>
                  <a:rPr lang="zh-CN" altLang="en-US" sz="1400"/>
                  <a:t>）</a:t>
                </a:r>
                <a:endParaRPr lang="en-US" altLang="zh-CN" sz="1400"/>
              </a:p>
              <a:p>
                <a:r>
                  <a:rPr lang="en-US" altLang="zh-CN" sz="1400"/>
                  <a:t>	IV</a:t>
                </a:r>
                <a:r>
                  <a:rPr lang="zh-CN" altLang="en-US" sz="1400"/>
                  <a:t>）依据非因果性（约束：</a:t>
                </a:r>
                <a:r>
                  <a:rPr lang="en-US" altLang="zh-CN" sz="140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zh-CN" altLang="en-US" sz="1400" i="1" smtClean="0">
                        <a:latin typeface="Cambria Math" panose="02040503050406030204" pitchFamily="18" charset="0"/>
                      </a:rPr>
                      <m:t>，</m:t>
                    </m:r>
                    <m:r>
                      <m:rPr>
                        <m:nor/>
                      </m:rPr>
                      <a:rPr lang="zh-CN" altLang="en-US" sz="1400"/>
                      <m:t>使得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m:rPr>
                        <m:nor/>
                      </m:rPr>
                      <a:rPr lang="zh-CN" altLang="en-US" sz="1400"/>
                      <m:t>最小</m:t>
                    </m:r>
                  </m:oMath>
                </a14:m>
                <a:r>
                  <a:rPr lang="zh-CN" altLang="en-US" sz="1400"/>
                  <a:t>）</a:t>
                </a:r>
                <a:endParaRPr lang="en-US" altLang="zh-CN" sz="1400"/>
              </a:p>
              <a:p>
                <a:r>
                  <a:rPr lang="en-US" altLang="zh-CN" sz="1400"/>
                  <a:t>	V</a:t>
                </a:r>
                <a:r>
                  <a:rPr lang="zh-CN" altLang="en-US" sz="1400"/>
                  <a:t>）依据对称性（约束：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1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nary>
                    <m:r>
                      <a:rPr lang="zh-CN" altLang="en-US" sz="1400" i="1" smtClean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sz="1400"/>
                  <a:t>使得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400"/>
                  <a:t>最小）</a:t>
                </a:r>
                <a:endParaRPr lang="en-US" altLang="zh-CN" sz="1400"/>
              </a:p>
              <a:p>
                <a:r>
                  <a:rPr lang="en-US" altLang="zh-CN" sz="1400"/>
                  <a:t>	VI</a:t>
                </a:r>
                <a:r>
                  <a:rPr lang="zh-CN" altLang="en-US" sz="1400"/>
                  <a:t>）依据非因果性（约束：</a:t>
                </a:r>
                <a:r>
                  <a:rPr lang="en-US" altLang="zh-CN" sz="14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14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sz="1400"/>
                  <a:t>，使得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1400" i="1">
                            <a:latin typeface="Cambria Math" panose="02040503050406030204" pitchFamily="18" charset="0"/>
                          </a:rPr>
                          <m:t>C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altLang="zh-CN" sz="1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400"/>
                  <a:t>最小）</a:t>
                </a:r>
                <a:endParaRPr lang="en-US" altLang="zh-CN" sz="1400"/>
              </a:p>
              <a:p>
                <a:r>
                  <a:rPr lang="en-US" altLang="zh-CN" sz="1400"/>
                  <a:t>	VII</a:t>
                </a:r>
                <a:r>
                  <a:rPr lang="zh-CN" altLang="en-US" sz="1400"/>
                  <a:t>）依据对称性（使得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1400"/>
                  <a:t>最小）</a:t>
                </a:r>
                <a:endParaRPr lang="en-US" altLang="zh-CN" sz="1400"/>
              </a:p>
              <a:p>
                <a:r>
                  <a:rPr lang="en-US" altLang="zh-CN" sz="1400"/>
                  <a:t>	VIII</a:t>
                </a:r>
                <a:r>
                  <a:rPr lang="zh-CN" altLang="en-US" sz="1400"/>
                  <a:t>）依据对称性（使得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1400"/>
                  <a:t>最小）</a:t>
                </a:r>
                <a:endParaRPr lang="en-US" altLang="zh-CN" sz="1400"/>
              </a:p>
              <a:p>
                <a:endParaRPr lang="en-US" altLang="zh-CN" sz="140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2561DFED-F3B9-410E-8951-056A7D4E0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460060"/>
                <a:ext cx="7792838" cy="2682722"/>
              </a:xfrm>
              <a:prstGeom prst="rect">
                <a:avLst/>
              </a:prstGeom>
              <a:blipFill>
                <a:blip r:embed="rId3"/>
                <a:stretch>
                  <a:fillRect l="-235" t="-9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B7FDC9CC-8804-4137-A28C-DFF4233D009C}"/>
              </a:ext>
            </a:extLst>
          </p:cNvPr>
          <p:cNvSpPr txBox="1"/>
          <p:nvPr/>
        </p:nvSpPr>
        <p:spPr>
          <a:xfrm>
            <a:off x="5853619" y="593860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3333FF"/>
                </a:solidFill>
              </a:rPr>
              <a:t>具体参考（</a:t>
            </a:r>
            <a:r>
              <a:rPr lang="en-US" altLang="zh-CN">
                <a:solidFill>
                  <a:srgbClr val="3333FF"/>
                </a:solidFill>
              </a:rPr>
              <a:t>Weaver, 2018</a:t>
            </a:r>
            <a:r>
              <a:rPr lang="zh-CN" altLang="en-US">
                <a:solidFill>
                  <a:srgbClr val="3333FF"/>
                </a:solidFill>
              </a:rPr>
              <a:t>）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8D2163B-A82A-4C86-BC94-81977FFA1F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83"/>
          <a:stretch/>
        </p:blipFill>
        <p:spPr>
          <a:xfrm>
            <a:off x="6894591" y="3014017"/>
            <a:ext cx="2106533" cy="173087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B979C86D-523D-4F1C-A0B8-92A19B9FD681}"/>
              </a:ext>
            </a:extLst>
          </p:cNvPr>
          <p:cNvSpPr txBox="1"/>
          <p:nvPr/>
        </p:nvSpPr>
        <p:spPr>
          <a:xfrm>
            <a:off x="6804265" y="4817600"/>
            <a:ext cx="2339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/>
              <a:t>输出：八种方法十六个文件</a:t>
            </a:r>
            <a:endParaRPr lang="en-US" altLang="zh-CN" sz="1400"/>
          </a:p>
          <a:p>
            <a:pPr algn="ctr"/>
            <a:r>
              <a:rPr lang="zh-CN" altLang="en-US" sz="1400"/>
              <a:t>（</a:t>
            </a:r>
            <a:r>
              <a:rPr lang="en-US" altLang="zh-CN" sz="1400"/>
              <a:t>Staggered</a:t>
            </a:r>
            <a:r>
              <a:rPr lang="zh-CN" altLang="en-US" sz="1400"/>
              <a:t>和一般的）</a:t>
            </a: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16C2127F-DF05-4F9F-9853-A971C123E656}"/>
              </a:ext>
            </a:extLst>
          </p:cNvPr>
          <p:cNvSpPr/>
          <p:nvPr/>
        </p:nvSpPr>
        <p:spPr>
          <a:xfrm rot="20359304">
            <a:off x="5448668" y="3817031"/>
            <a:ext cx="1268622" cy="571327"/>
          </a:xfrm>
          <a:prstGeom prst="rightArrow">
            <a:avLst>
              <a:gd name="adj1" fmla="val 3088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AFB89F0-6109-4C24-A1B0-B17A03E3AE4A}"/>
              </a:ext>
            </a:extLst>
          </p:cNvPr>
          <p:cNvSpPr txBox="1"/>
          <p:nvPr/>
        </p:nvSpPr>
        <p:spPr>
          <a:xfrm>
            <a:off x="5537915" y="3660741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Result</a:t>
            </a: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679059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3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 dirty="0"/>
              <a:t>操作</a:t>
            </a:r>
            <a:r>
              <a:rPr lang="en-US" altLang="zh-CN" sz="3200" dirty="0"/>
              <a:t>Tips</a:t>
            </a:r>
            <a:r>
              <a:rPr lang="zh-CN" altLang="en-US" sz="3200" dirty="0"/>
              <a:t>：</a:t>
            </a:r>
            <a:r>
              <a:rPr lang="en-US" altLang="zh-CN" sz="3200" dirty="0"/>
              <a:t>Shell</a:t>
            </a:r>
            <a:r>
              <a:rPr lang="zh-CN" altLang="en-US" sz="3200" dirty="0"/>
              <a:t>命令</a:t>
            </a:r>
            <a:endParaRPr lang="zh-CN" altLang="zh-CN" sz="32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3316AE-5F00-4172-803B-6DD563B6098A}"/>
              </a:ext>
            </a:extLst>
          </p:cNvPr>
          <p:cNvSpPr txBox="1"/>
          <p:nvPr/>
        </p:nvSpPr>
        <p:spPr>
          <a:xfrm>
            <a:off x="467544" y="1020923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3333FF"/>
                </a:solidFill>
              </a:rPr>
              <a:t>Shell</a:t>
            </a:r>
            <a:r>
              <a:rPr lang="zh-CN" altLang="en-US" b="1" dirty="0">
                <a:solidFill>
                  <a:srgbClr val="3333FF"/>
                </a:solidFill>
              </a:rPr>
              <a:t>即“命令解释器”，是用户同计算机内核交互的桥梁</a:t>
            </a:r>
            <a:endParaRPr lang="en-US" altLang="zh-CN" b="1" dirty="0">
              <a:solidFill>
                <a:srgbClr val="3333FF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9F4EB8A-4B84-4D49-8A09-62B0C920B290}"/>
              </a:ext>
            </a:extLst>
          </p:cNvPr>
          <p:cNvSpPr/>
          <p:nvPr/>
        </p:nvSpPr>
        <p:spPr>
          <a:xfrm>
            <a:off x="971600" y="1362191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包括图形界面的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Shell</a:t>
            </a:r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和命令行界面的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Shell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D1C025-BD73-498B-9DB0-D47FF40CD86E}"/>
              </a:ext>
            </a:extLst>
          </p:cNvPr>
          <p:cNvSpPr/>
          <p:nvPr/>
        </p:nvSpPr>
        <p:spPr>
          <a:xfrm>
            <a:off x="611560" y="1731523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Linux</a:t>
            </a:r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下，有多种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Shell</a:t>
            </a:r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，包括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Bourne Shell(/</a:t>
            </a:r>
            <a:r>
              <a:rPr lang="en-US" altLang="zh-CN" dirty="0" err="1">
                <a:solidFill>
                  <a:srgbClr val="4C4948"/>
                </a:solidFill>
                <a:latin typeface="-apple-system"/>
              </a:rPr>
              <a:t>usr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/bin/</a:t>
            </a:r>
            <a:r>
              <a:rPr lang="en-US" altLang="zh-CN" dirty="0" err="1">
                <a:solidFill>
                  <a:srgbClr val="4C4948"/>
                </a:solidFill>
                <a:latin typeface="-apple-system"/>
              </a:rPr>
              <a:t>sh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 </a:t>
            </a:r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或 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bin/</a:t>
            </a:r>
            <a:r>
              <a:rPr lang="en-US" altLang="zh-CN" dirty="0" err="1">
                <a:solidFill>
                  <a:srgbClr val="4C4948"/>
                </a:solidFill>
                <a:latin typeface="-apple-system"/>
              </a:rPr>
              <a:t>sh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)</a:t>
            </a:r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、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Bourne Again Shell(/bin/bash)</a:t>
            </a:r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、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C Shell(/</a:t>
            </a:r>
            <a:r>
              <a:rPr lang="en-US" altLang="zh-CN" dirty="0" err="1">
                <a:solidFill>
                  <a:srgbClr val="4C4948"/>
                </a:solidFill>
                <a:latin typeface="-apple-system"/>
              </a:rPr>
              <a:t>usr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/bin/</a:t>
            </a:r>
            <a:r>
              <a:rPr lang="en-US" altLang="zh-CN" dirty="0" err="1">
                <a:solidFill>
                  <a:srgbClr val="4C4948"/>
                </a:solidFill>
                <a:latin typeface="-apple-system"/>
              </a:rPr>
              <a:t>csh</a:t>
            </a:r>
            <a:r>
              <a:rPr lang="en-US" altLang="zh-CN" dirty="0">
                <a:solidFill>
                  <a:srgbClr val="4C4948"/>
                </a:solidFill>
                <a:latin typeface="-apple-system"/>
              </a:rPr>
              <a:t>)</a:t>
            </a:r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等。</a:t>
            </a:r>
            <a:endParaRPr lang="en-US" altLang="zh-CN" dirty="0">
              <a:solidFill>
                <a:srgbClr val="4C4948"/>
              </a:solidFill>
              <a:latin typeface="-apple-system"/>
            </a:endParaRPr>
          </a:p>
          <a:p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差别可参考：（</a:t>
            </a:r>
            <a:r>
              <a:rPr lang="en-US" altLang="zh-CN" dirty="0">
                <a:hlinkClick r:id="rId3"/>
              </a:rPr>
              <a:t>https://en.wikipedia.org/wiki/Comparison_of_command_shells</a:t>
            </a:r>
            <a:r>
              <a:rPr lang="zh-CN" altLang="en-US" dirty="0">
                <a:solidFill>
                  <a:srgbClr val="4C4948"/>
                </a:solidFill>
                <a:latin typeface="-apple-system"/>
              </a:rPr>
              <a:t>）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9C69FD9-06AA-4FF8-BFBE-B37042A611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60" b="30503"/>
          <a:stretch/>
        </p:blipFill>
        <p:spPr>
          <a:xfrm>
            <a:off x="1365600" y="2909727"/>
            <a:ext cx="5996725" cy="292735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556BB72-167E-4713-8264-EE7B9F1E3639}"/>
              </a:ext>
            </a:extLst>
          </p:cNvPr>
          <p:cNvSpPr txBox="1"/>
          <p:nvPr/>
        </p:nvSpPr>
        <p:spPr>
          <a:xfrm>
            <a:off x="2496803" y="6003528"/>
            <a:ext cx="4150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SSH</a:t>
            </a:r>
            <a:r>
              <a:rPr lang="zh-CN" altLang="en-US" dirty="0"/>
              <a:t>客户端下，超算</a:t>
            </a:r>
            <a:r>
              <a:rPr lang="en-US" altLang="zh-CN" dirty="0"/>
              <a:t>/</a:t>
            </a:r>
            <a:r>
              <a:rPr lang="zh-CN" altLang="en-US" dirty="0"/>
              <a:t>服务器操作界面</a:t>
            </a:r>
          </a:p>
        </p:txBody>
      </p:sp>
    </p:spTree>
    <p:extLst>
      <p:ext uri="{BB962C8B-B14F-4D97-AF65-F5344CB8AC3E}">
        <p14:creationId xmlns:p14="http://schemas.microsoft.com/office/powerpoint/2010/main" val="2871045157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4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操作</a:t>
            </a:r>
            <a:r>
              <a:rPr lang="en-US" altLang="zh-CN" sz="3200"/>
              <a:t>Tips</a:t>
            </a:r>
            <a:r>
              <a:rPr lang="zh-CN" altLang="en-US" sz="3200"/>
              <a:t>：</a:t>
            </a:r>
            <a:r>
              <a:rPr lang="en-US" altLang="zh-CN" sz="3200"/>
              <a:t>awk</a:t>
            </a:r>
            <a:r>
              <a:rPr lang="zh-CN" altLang="en-US" sz="3200"/>
              <a:t>命令</a:t>
            </a:r>
            <a:r>
              <a:rPr lang="en-US" altLang="zh-CN" sz="3200"/>
              <a:t>-</a:t>
            </a:r>
            <a:r>
              <a:rPr lang="zh-CN" altLang="en-US" sz="3200"/>
              <a:t>批量处理文本</a:t>
            </a:r>
            <a:endParaRPr lang="zh-CN" altLang="zh-CN" sz="32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58A2D7-43A2-4CC8-89C7-237EC436E58F}"/>
              </a:ext>
            </a:extLst>
          </p:cNvPr>
          <p:cNvSpPr txBox="1"/>
          <p:nvPr/>
        </p:nvSpPr>
        <p:spPr>
          <a:xfrm>
            <a:off x="467544" y="1020923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solidFill>
                  <a:srgbClr val="3333FF"/>
                </a:solidFill>
              </a:rPr>
              <a:t>Awk</a:t>
            </a:r>
            <a:r>
              <a:rPr lang="en-US" altLang="zh-CN" b="1" dirty="0">
                <a:solidFill>
                  <a:srgbClr val="3333FF"/>
                </a:solidFill>
              </a:rPr>
              <a:t> </a:t>
            </a:r>
            <a:r>
              <a:rPr lang="zh-CN" altLang="en-US" b="1" dirty="0">
                <a:solidFill>
                  <a:srgbClr val="3333FF"/>
                </a:solidFill>
              </a:rPr>
              <a:t>是一种处理文本文件的命令，具有强大的文本分析功能</a:t>
            </a:r>
            <a:endParaRPr lang="en-US" altLang="zh-CN" b="1" dirty="0">
              <a:solidFill>
                <a:srgbClr val="3333FF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857BAF1-55D4-4206-A129-88D9B7B996AA}"/>
              </a:ext>
            </a:extLst>
          </p:cNvPr>
          <p:cNvSpPr txBox="1"/>
          <p:nvPr/>
        </p:nvSpPr>
        <p:spPr>
          <a:xfrm>
            <a:off x="539552" y="1387403"/>
            <a:ext cx="777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基本语法：</a:t>
            </a:r>
            <a:endParaRPr lang="en-US" altLang="zh-CN"/>
          </a:p>
          <a:p>
            <a:r>
              <a:rPr lang="en-US" altLang="zh-CN"/>
              <a:t>	awk [</a:t>
            </a:r>
            <a:r>
              <a:rPr lang="zh-CN" altLang="zh-CN"/>
              <a:t>选项参数</a:t>
            </a:r>
            <a:r>
              <a:rPr lang="en-US" altLang="zh-CN"/>
              <a:t>] 'script' var=value file(s)</a:t>
            </a:r>
            <a:endParaRPr lang="zh-CN" altLang="zh-CN"/>
          </a:p>
          <a:p>
            <a:r>
              <a:rPr lang="en-US" altLang="zh-CN"/>
              <a:t>	</a:t>
            </a:r>
            <a:r>
              <a:rPr lang="zh-CN" altLang="en-US"/>
              <a:t>或</a:t>
            </a:r>
            <a:r>
              <a:rPr lang="en-US" altLang="zh-CN"/>
              <a:t>awk [</a:t>
            </a:r>
            <a:r>
              <a:rPr lang="zh-CN" altLang="zh-CN"/>
              <a:t>选项参数</a:t>
            </a:r>
            <a:r>
              <a:rPr lang="en-US" altLang="zh-CN"/>
              <a:t>] -f scriptfile var=value file(s)</a:t>
            </a:r>
            <a:endParaRPr lang="zh-CN" altLang="zh-CN"/>
          </a:p>
          <a:p>
            <a:r>
              <a:rPr lang="zh-CN" altLang="en-US"/>
              <a:t>选项：</a:t>
            </a:r>
            <a:endParaRPr lang="en-US" altLang="zh-CN"/>
          </a:p>
          <a:p>
            <a:r>
              <a:rPr lang="en-US" altLang="zh-CN"/>
              <a:t>	-F fs </a:t>
            </a:r>
            <a:r>
              <a:rPr lang="zh-CN" altLang="zh-CN"/>
              <a:t>指定输入文件的分隔符，</a:t>
            </a:r>
            <a:r>
              <a:rPr lang="en-US" altLang="zh-CN"/>
              <a:t>fs</a:t>
            </a:r>
            <a:r>
              <a:rPr lang="zh-CN" altLang="zh-CN"/>
              <a:t>是一个字符串或一个正则表达式</a:t>
            </a:r>
          </a:p>
          <a:p>
            <a:r>
              <a:rPr lang="en-US" altLang="zh-CN"/>
              <a:t>	-v var=value or --asign var=value </a:t>
            </a:r>
            <a:r>
              <a:rPr lang="zh-CN" altLang="zh-CN"/>
              <a:t>赋值一个用户自定义变量</a:t>
            </a:r>
          </a:p>
          <a:p>
            <a:r>
              <a:rPr lang="en-US" altLang="zh-CN"/>
              <a:t>	-f scriptfile  </a:t>
            </a:r>
            <a:r>
              <a:rPr lang="zh-CN" altLang="zh-CN"/>
              <a:t>从脚本中读取</a:t>
            </a:r>
            <a:r>
              <a:rPr lang="en-US" altLang="zh-CN"/>
              <a:t>awk</a:t>
            </a:r>
            <a:r>
              <a:rPr lang="zh-CN" altLang="zh-CN"/>
              <a:t>命令</a:t>
            </a:r>
          </a:p>
          <a:p>
            <a:r>
              <a:rPr lang="zh-CN" altLang="en-US"/>
              <a:t>参考：</a:t>
            </a:r>
            <a:r>
              <a:rPr lang="zh-CN" altLang="zh-CN" i="1"/>
              <a:t> &lt;</a:t>
            </a:r>
            <a:r>
              <a:rPr lang="zh-CN" altLang="zh-CN" i="1">
                <a:hlinkClick r:id="rId3"/>
              </a:rPr>
              <a:t>https://www.runoob.com/linux/linux-comm-awk.html</a:t>
            </a:r>
            <a:r>
              <a:rPr lang="zh-CN" altLang="zh-CN" i="1"/>
              <a:t>&gt; </a:t>
            </a:r>
            <a:endParaRPr lang="zh-CN" altLang="zh-CN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0F7240F-D2DC-4E61-A0C4-A74155223E85}"/>
              </a:ext>
            </a:extLst>
          </p:cNvPr>
          <p:cNvSpPr/>
          <p:nvPr/>
        </p:nvSpPr>
        <p:spPr>
          <a:xfrm>
            <a:off x="728700" y="4509120"/>
            <a:ext cx="7686600" cy="738664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zh-CN" altLang="en-US" sz="1400" dirty="0"/>
              <a:t>#!/bin/csh</a:t>
            </a:r>
          </a:p>
          <a:p>
            <a:r>
              <a:rPr lang="zh-CN" altLang="en-US" sz="1400" dirty="0"/>
              <a:t># ls Event*seed | awk -F"_" '{print "mkdir -p " $3 "_" $4 "/" $3 "_" $4 "_" $5 "_0_0_0"}' &gt; getdir.awk</a:t>
            </a:r>
          </a:p>
          <a:p>
            <a:r>
              <a:rPr lang="zh-CN" altLang="en-US" sz="1400" dirty="0"/>
              <a:t># ls Event*seed | awk -F"_" '{print "cp " $0 " " $3 "_" $4 "/" $3 "_" $4 "_" $5 "_0_0_0"}' &gt;&gt; getdir.awk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314831-66B8-48C8-97B2-9CB009080918}"/>
              </a:ext>
            </a:extLst>
          </p:cNvPr>
          <p:cNvSpPr txBox="1"/>
          <p:nvPr/>
        </p:nvSpPr>
        <p:spPr>
          <a:xfrm>
            <a:off x="710182" y="3932713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Eg.,: </a:t>
            </a:r>
            <a:r>
              <a:rPr lang="zh-CN" altLang="en-US"/>
              <a:t>生成多个文件夹，存放单日的</a:t>
            </a:r>
            <a:r>
              <a:rPr lang="en-US" altLang="zh-CN"/>
              <a:t>miniseed</a:t>
            </a:r>
            <a:r>
              <a:rPr lang="zh-CN" altLang="en-US"/>
              <a:t>数据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DADA88-595F-4A3C-917E-AA16A6FA6E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62" y="5358217"/>
            <a:ext cx="1630757" cy="134320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BA4D747-511A-4B00-B54C-C04C058BC4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635" y="5355621"/>
            <a:ext cx="1676096" cy="134971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8715C27-B4B7-4178-AF32-91D2528E47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355621"/>
            <a:ext cx="2103286" cy="134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85963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5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操作</a:t>
            </a:r>
            <a:r>
              <a:rPr lang="en-US" altLang="zh-CN" sz="3200"/>
              <a:t>Tips</a:t>
            </a:r>
            <a:r>
              <a:rPr lang="zh-CN" altLang="en-US" sz="3200"/>
              <a:t>：</a:t>
            </a:r>
            <a:r>
              <a:rPr lang="en-US" altLang="zh-CN" sz="2400"/>
              <a:t>wget</a:t>
            </a:r>
            <a:r>
              <a:rPr lang="zh-CN" altLang="en-US" sz="2400"/>
              <a:t>批量下载</a:t>
            </a:r>
            <a:r>
              <a:rPr lang="en-US" altLang="zh-CN" sz="2400"/>
              <a:t>-RESP</a:t>
            </a:r>
            <a:r>
              <a:rPr lang="zh-CN" altLang="en-US" sz="2400"/>
              <a:t>文件获取为例</a:t>
            </a:r>
            <a:endParaRPr lang="zh-CN" altLang="zh-CN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B58A2D7-43A2-4CC8-89C7-237EC436E58F}"/>
                  </a:ext>
                </a:extLst>
              </p:cNvPr>
              <p:cNvSpPr txBox="1"/>
              <p:nvPr/>
            </p:nvSpPr>
            <p:spPr>
              <a:xfrm>
                <a:off x="467544" y="1020923"/>
                <a:ext cx="56166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solidFill>
                      <a:srgbClr val="3333FF"/>
                    </a:solidFill>
                  </a:rPr>
                  <a:t>背景</a:t>
                </a:r>
                <a:r>
                  <a:rPr lang="en-US" altLang="zh-CN" b="1">
                    <a:solidFill>
                      <a:srgbClr val="3333FF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3333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∵</m:t>
                    </m:r>
                  </m:oMath>
                </a14:m>
                <a:r>
                  <a:rPr lang="zh-CN" altLang="en-US" b="1">
                    <a:solidFill>
                      <a:srgbClr val="3333FF"/>
                    </a:solidFill>
                  </a:rPr>
                  <a:t>在</a:t>
                </a:r>
                <a:r>
                  <a:rPr lang="en-US" altLang="zh-CN" b="1">
                    <a:solidFill>
                      <a:srgbClr val="3333FF"/>
                    </a:solidFill>
                  </a:rPr>
                  <a:t>miniseed</a:t>
                </a:r>
                <a:r>
                  <a:rPr lang="zh-CN" altLang="en-US" b="1">
                    <a:solidFill>
                      <a:srgbClr val="3333FF"/>
                    </a:solidFill>
                  </a:rPr>
                  <a:t>的解压结果中，不包含</a:t>
                </a:r>
                <a:r>
                  <a:rPr lang="en-US" altLang="zh-CN" b="1">
                    <a:solidFill>
                      <a:srgbClr val="3333FF"/>
                    </a:solidFill>
                  </a:rPr>
                  <a:t>RESP</a:t>
                </a:r>
                <a:r>
                  <a:rPr lang="zh-CN" altLang="en-US" b="1">
                    <a:solidFill>
                      <a:srgbClr val="3333FF"/>
                    </a:solidFill>
                  </a:rPr>
                  <a:t>文件</a:t>
                </a:r>
                <a:endParaRPr lang="en-US" altLang="zh-CN" b="1">
                  <a:solidFill>
                    <a:srgbClr val="3333FF"/>
                  </a:solidFill>
                </a:endParaRPr>
              </a:p>
              <a:p>
                <a:r>
                  <a:rPr lang="en-US" altLang="zh-CN" b="1">
                    <a:solidFill>
                      <a:srgbClr val="3333FF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3333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zh-CN" altLang="en-US" b="1">
                    <a:solidFill>
                      <a:srgbClr val="3333FF"/>
                    </a:solidFill>
                  </a:rPr>
                  <a:t>要到</a:t>
                </a:r>
                <a:r>
                  <a:rPr lang="en-US" altLang="zh-CN" b="1">
                    <a:solidFill>
                      <a:srgbClr val="3333FF"/>
                    </a:solidFill>
                  </a:rPr>
                  <a:t>IRIS</a:t>
                </a:r>
                <a:r>
                  <a:rPr lang="zh-CN" altLang="en-US" b="1">
                    <a:solidFill>
                      <a:srgbClr val="3333FF"/>
                    </a:solidFill>
                  </a:rPr>
                  <a:t>单独下载</a:t>
                </a:r>
                <a:endParaRPr lang="en-US" altLang="zh-CN" b="1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B58A2D7-43A2-4CC8-89C7-237EC436E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020923"/>
                <a:ext cx="5616624" cy="646331"/>
              </a:xfrm>
              <a:prstGeom prst="rect">
                <a:avLst/>
              </a:prstGeom>
              <a:blipFill>
                <a:blip r:embed="rId3"/>
                <a:stretch>
                  <a:fillRect l="-977" t="-7547" r="-109" b="-150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33AEDA7C-1599-4029-BC41-BAC98A7AE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4" y="1628800"/>
            <a:ext cx="7571212" cy="95252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4BC9C4F-396D-4189-AACA-E58E5CE85BD9}"/>
              </a:ext>
            </a:extLst>
          </p:cNvPr>
          <p:cNvSpPr/>
          <p:nvPr/>
        </p:nvSpPr>
        <p:spPr>
          <a:xfrm>
            <a:off x="395537" y="5747527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service.iris.edu/irisws/resp/1/query?</a:t>
            </a:r>
          </a:p>
          <a:p>
            <a:r>
              <a:rPr lang="en-US" altLang="zh-CN" sz="1600"/>
              <a:t>net=YT&amp;sta=AGO1&amp;loc=*&amp;cha=LHZ&amp;starttime=2010-12-09T00:00:00&amp;endtime=2021-12-09T23:59:59</a:t>
            </a:r>
          </a:p>
          <a:p>
            <a:r>
              <a:rPr lang="zh-CN" altLang="en-US" sz="1600"/>
              <a:t>文本文件格式的</a:t>
            </a:r>
            <a:r>
              <a:rPr lang="en-US" altLang="zh-CN" sz="1600"/>
              <a:t>RESP</a:t>
            </a:r>
            <a:r>
              <a:rPr lang="zh-CN" altLang="en-US" sz="1600"/>
              <a:t>数据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9B7C83E-44DD-4E47-AB1D-7D8D35DDFE1B}"/>
              </a:ext>
            </a:extLst>
          </p:cNvPr>
          <p:cNvSpPr/>
          <p:nvPr/>
        </p:nvSpPr>
        <p:spPr>
          <a:xfrm>
            <a:off x="3477838" y="1321970"/>
            <a:ext cx="5666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hlinkClick r:id="rId5"/>
              </a:rPr>
              <a:t>IRIS SeismiQuery - Seismic Station Response Query</a:t>
            </a:r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7FD2D23-D98A-4A38-A70C-56789061D3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555734"/>
            <a:ext cx="5119510" cy="31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1171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6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操作</a:t>
            </a:r>
            <a:r>
              <a:rPr lang="en-US" altLang="zh-CN" sz="3200"/>
              <a:t>Tips</a:t>
            </a:r>
            <a:r>
              <a:rPr lang="zh-CN" altLang="en-US" sz="3200"/>
              <a:t>：</a:t>
            </a:r>
            <a:r>
              <a:rPr lang="en-US" altLang="zh-CN" sz="2400"/>
              <a:t>wget</a:t>
            </a:r>
            <a:r>
              <a:rPr lang="zh-CN" altLang="en-US" sz="2400"/>
              <a:t>批量下载</a:t>
            </a:r>
            <a:r>
              <a:rPr lang="en-US" altLang="zh-CN" sz="2400"/>
              <a:t>-RESP</a:t>
            </a:r>
            <a:r>
              <a:rPr lang="zh-CN" altLang="en-US" sz="2400"/>
              <a:t>文件获取为例</a:t>
            </a:r>
            <a:endParaRPr lang="zh-CN" altLang="zh-CN" sz="32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1E9A2A-E292-4D49-AF13-9E34DBC9F07D}"/>
              </a:ext>
            </a:extLst>
          </p:cNvPr>
          <p:cNvSpPr/>
          <p:nvPr/>
        </p:nvSpPr>
        <p:spPr>
          <a:xfrm>
            <a:off x="539552" y="980728"/>
            <a:ext cx="8065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3333FF"/>
                </a:solidFill>
                <a:latin typeface="PingFang SC"/>
              </a:rPr>
              <a:t>wget</a:t>
            </a:r>
            <a:r>
              <a:rPr lang="zh-CN" altLang="en-US">
                <a:solidFill>
                  <a:srgbClr val="3333FF"/>
                </a:solidFill>
                <a:latin typeface="PingFang SC"/>
              </a:rPr>
              <a:t>是</a:t>
            </a:r>
            <a:r>
              <a:rPr lang="en-US" altLang="zh-CN">
                <a:solidFill>
                  <a:srgbClr val="3333FF"/>
                </a:solidFill>
                <a:latin typeface="PingFang SC"/>
              </a:rPr>
              <a:t>Linux</a:t>
            </a:r>
            <a:r>
              <a:rPr lang="zh-CN" altLang="en-US">
                <a:solidFill>
                  <a:srgbClr val="3333FF"/>
                </a:solidFill>
                <a:latin typeface="PingFang SC"/>
              </a:rPr>
              <a:t>中的一个下载文件的工具</a:t>
            </a:r>
            <a:r>
              <a:rPr lang="zh-CN" altLang="en-US">
                <a:solidFill>
                  <a:srgbClr val="333333"/>
                </a:solidFill>
                <a:latin typeface="PingFang SC"/>
              </a:rPr>
              <a:t>，以</a:t>
            </a:r>
            <a:r>
              <a:rPr lang="en-US" altLang="zh-CN">
                <a:solidFill>
                  <a:srgbClr val="333333"/>
                </a:solidFill>
                <a:latin typeface="PingFang SC"/>
              </a:rPr>
              <a:t>Shell</a:t>
            </a:r>
            <a:r>
              <a:rPr lang="zh-CN" altLang="en-US">
                <a:solidFill>
                  <a:srgbClr val="333333"/>
                </a:solidFill>
                <a:latin typeface="PingFang SC"/>
              </a:rPr>
              <a:t>命令的形式从网站</a:t>
            </a:r>
            <a:r>
              <a:rPr lang="en-US" altLang="zh-CN">
                <a:solidFill>
                  <a:srgbClr val="333333"/>
                </a:solidFill>
                <a:latin typeface="PingFang SC"/>
              </a:rPr>
              <a:t>download</a:t>
            </a:r>
            <a:r>
              <a:rPr lang="zh-CN" altLang="en-US">
                <a:solidFill>
                  <a:srgbClr val="333333"/>
                </a:solidFill>
                <a:latin typeface="PingFang SC"/>
              </a:rPr>
              <a:t>文件</a:t>
            </a:r>
            <a:endParaRPr lang="en-US" altLang="zh-CN">
              <a:solidFill>
                <a:srgbClr val="333333"/>
              </a:solidFill>
              <a:latin typeface="PingFang SC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E7585CC-0E74-4F0E-B5B0-57715A3710B0}"/>
              </a:ext>
            </a:extLst>
          </p:cNvPr>
          <p:cNvSpPr txBox="1"/>
          <p:nvPr/>
        </p:nvSpPr>
        <p:spPr>
          <a:xfrm>
            <a:off x="539552" y="1387403"/>
            <a:ext cx="7092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基本形式：</a:t>
            </a:r>
            <a:endParaRPr lang="en-US" altLang="zh-CN"/>
          </a:p>
          <a:p>
            <a:r>
              <a:rPr lang="en-US" altLang="zh-CN"/>
              <a:t>	Eg., </a:t>
            </a:r>
            <a:r>
              <a:rPr lang="da-DK" altLang="zh-CN"/>
              <a:t>wget http://cn.wordpress.org/wordpress-4.9.4-zh_CN.tar.gz</a:t>
            </a:r>
            <a:endParaRPr lang="zh-CN" altLang="zh-CN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ED83D0D-B920-4B40-9F69-3769B2DAF634}"/>
              </a:ext>
            </a:extLst>
          </p:cNvPr>
          <p:cNvSpPr txBox="1"/>
          <p:nvPr/>
        </p:nvSpPr>
        <p:spPr>
          <a:xfrm>
            <a:off x="539552" y="2071077"/>
            <a:ext cx="8136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选项：</a:t>
            </a:r>
            <a:endParaRPr lang="en-US" altLang="zh-CN"/>
          </a:p>
          <a:p>
            <a:r>
              <a:rPr lang="en-US" altLang="zh-CN"/>
              <a:t>-O </a:t>
            </a:r>
            <a:r>
              <a:rPr lang="zh-CN" altLang="en-US"/>
              <a:t>将文件保存为特定文件名</a:t>
            </a:r>
            <a:endParaRPr lang="en-US" altLang="zh-CN"/>
          </a:p>
          <a:p>
            <a:r>
              <a:rPr lang="en-US" altLang="zh-CN"/>
              <a:t>	Eg., wget -O wordpress.tar.gz </a:t>
            </a:r>
            <a:r>
              <a:rPr lang="en-US" altLang="zh-CN">
                <a:hlinkClick r:id="rId3"/>
              </a:rPr>
              <a:t>http://cn.wordpress.org/</a:t>
            </a:r>
            <a:r>
              <a:rPr lang="en-US" altLang="zh-CN"/>
              <a:t>....</a:t>
            </a:r>
          </a:p>
          <a:p>
            <a:r>
              <a:rPr lang="en-US" altLang="zh-CN"/>
              <a:t>-i</a:t>
            </a:r>
            <a:r>
              <a:rPr lang="zh-CN" altLang="en-US"/>
              <a:t>依据本地文件中的网址进行下载（批量下载）</a:t>
            </a:r>
            <a:endParaRPr lang="en-US" altLang="zh-CN"/>
          </a:p>
          <a:p>
            <a:r>
              <a:rPr lang="en-US" altLang="zh-CN"/>
              <a:t>	Eg., wget -i filelist.txt</a:t>
            </a:r>
            <a:endParaRPr lang="zh-CN" altLang="zh-CN"/>
          </a:p>
          <a:p>
            <a:r>
              <a:rPr lang="zh-CN" altLang="en-US"/>
              <a:t>更多选项参考：</a:t>
            </a:r>
            <a:r>
              <a:rPr lang="en-US" altLang="zh-CN">
                <a:hlinkClick r:id="rId4"/>
              </a:rPr>
              <a:t>wget</a:t>
            </a:r>
            <a:r>
              <a:rPr lang="zh-CN" altLang="en-US">
                <a:hlinkClick r:id="rId4"/>
              </a:rPr>
              <a:t>命令详解 </a:t>
            </a:r>
            <a:r>
              <a:rPr lang="en-US" altLang="zh-CN">
                <a:hlinkClick r:id="rId4"/>
              </a:rPr>
              <a:t>- </a:t>
            </a:r>
            <a:r>
              <a:rPr lang="zh-CN" altLang="en-US">
                <a:hlinkClick r:id="rId4"/>
              </a:rPr>
              <a:t>随性</a:t>
            </a:r>
            <a:r>
              <a:rPr lang="en-US" altLang="zh-CN">
                <a:hlinkClick r:id="rId4"/>
              </a:rPr>
              <a:t>i - </a:t>
            </a:r>
            <a:r>
              <a:rPr lang="zh-CN" altLang="en-US">
                <a:hlinkClick r:id="rId4"/>
              </a:rPr>
              <a:t>博客园 </a:t>
            </a:r>
            <a:r>
              <a:rPr lang="en-US" altLang="zh-CN">
                <a:hlinkClick r:id="rId4"/>
              </a:rPr>
              <a:t>(cnblogs.com)</a:t>
            </a:r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9D8023C-21CD-475B-BAEE-C52D85F3FFA4}"/>
              </a:ext>
            </a:extLst>
          </p:cNvPr>
          <p:cNvSpPr/>
          <p:nvPr/>
        </p:nvSpPr>
        <p:spPr>
          <a:xfrm>
            <a:off x="611560" y="4069122"/>
            <a:ext cx="8136904" cy="1600438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zh-CN" altLang="en-US" sz="1400"/>
              <a:t>#!/bin/csh</a:t>
            </a:r>
            <a:endParaRPr lang="en-US" altLang="zh-CN" sz="1400"/>
          </a:p>
          <a:p>
            <a:endParaRPr lang="zh-CN" altLang="en-US" sz="1400"/>
          </a:p>
          <a:p>
            <a:r>
              <a:rPr lang="zh-CN" altLang="en-US" sz="1400"/>
              <a:t>printf "cd dataRESP\n" &gt; getresp.awk</a:t>
            </a:r>
            <a:endParaRPr lang="en-US" altLang="zh-CN" sz="1400"/>
          </a:p>
          <a:p>
            <a:endParaRPr lang="zh-CN" altLang="en-US" sz="1400"/>
          </a:p>
          <a:p>
            <a:r>
              <a:rPr lang="zh-CN" altLang="en-US" sz="1400"/>
              <a:t>awk -F"|" '{print "wget " "-O " "RESP.YT." $2 ".LHZ " "\"" "http://service.iris.edu/irisws/resp/1/query?net=YT&amp;sta=" $2 "&amp;loc=*&amp;cha=LHZ&amp;starttime=2012-12-28T00:00:00&amp;endtime=2017-11-28T23:59:59" "\""}' gmap-stations.txt &gt;&gt; getresp.awk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D4586C3-EC1C-4649-8967-B4696EE97B66}"/>
              </a:ext>
            </a:extLst>
          </p:cNvPr>
          <p:cNvSpPr txBox="1"/>
          <p:nvPr/>
        </p:nvSpPr>
        <p:spPr>
          <a:xfrm>
            <a:off x="543274" y="3761345"/>
            <a:ext cx="2460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Downloadresp.csh</a:t>
            </a:r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F54D65E-B2D0-42D0-8D7D-4AA3013BD93B}"/>
              </a:ext>
            </a:extLst>
          </p:cNvPr>
          <p:cNvSpPr txBox="1"/>
          <p:nvPr/>
        </p:nvSpPr>
        <p:spPr>
          <a:xfrm>
            <a:off x="827584" y="5892581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$ csh downloadresp.csh</a:t>
            </a:r>
          </a:p>
          <a:p>
            <a:r>
              <a:rPr lang="en-US" altLang="zh-CN"/>
              <a:t>$ csh getresp.awk</a:t>
            </a:r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D556C5E4-D10E-42D0-9974-D098CF77A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684" y="6030684"/>
            <a:ext cx="5121863" cy="370124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E0E9F409-F363-4022-8A79-6F132EA8041D}"/>
              </a:ext>
            </a:extLst>
          </p:cNvPr>
          <p:cNvSpPr/>
          <p:nvPr/>
        </p:nvSpPr>
        <p:spPr>
          <a:xfrm>
            <a:off x="3377062" y="5665456"/>
            <a:ext cx="1873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gmap-stations.txt </a:t>
            </a:r>
          </a:p>
        </p:txBody>
      </p:sp>
    </p:spTree>
    <p:extLst>
      <p:ext uri="{BB962C8B-B14F-4D97-AF65-F5344CB8AC3E}">
        <p14:creationId xmlns:p14="http://schemas.microsoft.com/office/powerpoint/2010/main" val="587225615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7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165days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B7CC68-E632-4F86-97C7-D88B6AEDE0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8" t="4415" r="7040" b="8344"/>
          <a:stretch/>
        </p:blipFill>
        <p:spPr>
          <a:xfrm>
            <a:off x="346576" y="1484784"/>
            <a:ext cx="8654548" cy="468052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675F714-FD33-46F1-B976-A75E1A08643F}"/>
              </a:ext>
            </a:extLst>
          </p:cNvPr>
          <p:cNvSpPr/>
          <p:nvPr/>
        </p:nvSpPr>
        <p:spPr>
          <a:xfrm>
            <a:off x="467544" y="994404"/>
            <a:ext cx="2353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165days stacking result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843927113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8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165days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675F714-FD33-46F1-B976-A75E1A08643F}"/>
              </a:ext>
            </a:extLst>
          </p:cNvPr>
          <p:cNvSpPr/>
          <p:nvPr/>
        </p:nvSpPr>
        <p:spPr>
          <a:xfrm>
            <a:off x="467544" y="994404"/>
            <a:ext cx="2353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165days stacking result</a:t>
            </a:r>
            <a:endParaRPr lang="zh-CN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0321977-0956-4944-A9C7-C94E723913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7475"/>
          <a:stretch/>
        </p:blipFill>
        <p:spPr>
          <a:xfrm>
            <a:off x="467544" y="1340768"/>
            <a:ext cx="8368902" cy="517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64613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9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165days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99363C-AF4F-42B9-BFC1-58A9581DC8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r="6687"/>
          <a:stretch/>
        </p:blipFill>
        <p:spPr>
          <a:xfrm>
            <a:off x="539552" y="1268760"/>
            <a:ext cx="8388932" cy="519184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2086DC0-4B28-4191-9759-0B33D4830769}"/>
              </a:ext>
            </a:extLst>
          </p:cNvPr>
          <p:cNvSpPr/>
          <p:nvPr/>
        </p:nvSpPr>
        <p:spPr>
          <a:xfrm>
            <a:off x="467544" y="994404"/>
            <a:ext cx="2353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165days stacking result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36657231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10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33days ANTC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6D97A05-8EE3-4D40-9678-AD2BAC63F1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" t="5399" r="6852" b="4616"/>
          <a:stretch/>
        </p:blipFill>
        <p:spPr>
          <a:xfrm>
            <a:off x="467544" y="1844824"/>
            <a:ext cx="4680520" cy="35998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A02ACAF-8EBB-47EE-BA43-1F7073DE4A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9" t="4114" r="14059" b="5607"/>
          <a:stretch/>
        </p:blipFill>
        <p:spPr>
          <a:xfrm>
            <a:off x="5233772" y="1844824"/>
            <a:ext cx="3690879" cy="359981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E753881-FA17-4B79-A480-D22C7114792E}"/>
              </a:ext>
            </a:extLst>
          </p:cNvPr>
          <p:cNvSpPr txBox="1"/>
          <p:nvPr/>
        </p:nvSpPr>
        <p:spPr>
          <a:xfrm>
            <a:off x="6601924" y="53254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台站位置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71231F7-8531-4702-8E16-D0A35BC379A7}"/>
              </a:ext>
            </a:extLst>
          </p:cNvPr>
          <p:cNvSpPr txBox="1"/>
          <p:nvPr/>
        </p:nvSpPr>
        <p:spPr>
          <a:xfrm>
            <a:off x="1728166" y="544463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各台站数据时间范围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9DCEC05-99FA-49FD-8B11-44818D19ABE6}"/>
              </a:ext>
            </a:extLst>
          </p:cNvPr>
          <p:cNvSpPr/>
          <p:nvPr/>
        </p:nvSpPr>
        <p:spPr>
          <a:xfrm>
            <a:off x="467544" y="1082506"/>
            <a:ext cx="3570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IRIS YT Network </a:t>
            </a:r>
            <a:r>
              <a:rPr lang="zh-CN" altLang="en-US"/>
              <a:t>南极区域台站情况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B8C2803-09F1-4961-9A7A-6B9EB5875764}"/>
              </a:ext>
            </a:extLst>
          </p:cNvPr>
          <p:cNvSpPr txBox="1"/>
          <p:nvPr/>
        </p:nvSpPr>
        <p:spPr>
          <a:xfrm>
            <a:off x="1365489" y="591888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Data downloaded 2015-2017(</a:t>
            </a:r>
            <a:r>
              <a:rPr lang="zh-CN" altLang="en-US"/>
              <a:t>共三年</a:t>
            </a:r>
            <a:r>
              <a:rPr lang="en-US" altLang="zh-CN"/>
              <a:t>)</a:t>
            </a:r>
            <a:r>
              <a:rPr lang="zh-CN" altLang="en-US"/>
              <a:t>所有</a:t>
            </a:r>
            <a:r>
              <a:rPr lang="en-US" altLang="zh-CN"/>
              <a:t>YT Network </a:t>
            </a:r>
            <a:r>
              <a:rPr lang="zh-CN" altLang="en-US"/>
              <a:t>有的台站数据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86527D5-E18E-46C2-8BBD-064186F4C13D}"/>
              </a:ext>
            </a:extLst>
          </p:cNvPr>
          <p:cNvSpPr/>
          <p:nvPr/>
        </p:nvSpPr>
        <p:spPr>
          <a:xfrm>
            <a:off x="6601924" y="2425968"/>
            <a:ext cx="1224136" cy="1008112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C0248BB-4859-4531-9A2A-8897BC9AB93E}"/>
              </a:ext>
            </a:extLst>
          </p:cNvPr>
          <p:cNvSpPr txBox="1"/>
          <p:nvPr/>
        </p:nvSpPr>
        <p:spPr>
          <a:xfrm>
            <a:off x="7344308" y="2540229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跨越海洋</a:t>
            </a:r>
          </a:p>
        </p:txBody>
      </p:sp>
    </p:spTree>
    <p:extLst>
      <p:ext uri="{BB962C8B-B14F-4D97-AF65-F5344CB8AC3E}">
        <p14:creationId xmlns:p14="http://schemas.microsoft.com/office/powerpoint/2010/main" val="50244343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11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33days ANTC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017C9BA-D951-47BA-8104-03D1DD688D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4" r="7864"/>
          <a:stretch/>
        </p:blipFill>
        <p:spPr>
          <a:xfrm>
            <a:off x="971600" y="1412776"/>
            <a:ext cx="7416824" cy="46793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647C6F9-10DC-4540-A3F0-9F6BCEF8C074}"/>
              </a:ext>
            </a:extLst>
          </p:cNvPr>
          <p:cNvSpPr/>
          <p:nvPr/>
        </p:nvSpPr>
        <p:spPr>
          <a:xfrm>
            <a:off x="611560" y="963885"/>
            <a:ext cx="2236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33days stacking result</a:t>
            </a:r>
            <a:endParaRPr lang="zh-CN" altLang="zh-CN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6C16595-0962-451D-830D-53AFBE55D895}"/>
              </a:ext>
            </a:extLst>
          </p:cNvPr>
          <p:cNvSpPr/>
          <p:nvPr/>
        </p:nvSpPr>
        <p:spPr>
          <a:xfrm>
            <a:off x="395536" y="1274276"/>
            <a:ext cx="30716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/>
              <a:t>（</a:t>
            </a:r>
            <a:r>
              <a:rPr lang="en-US" altLang="zh-CN" sz="1200"/>
              <a:t>1</a:t>
            </a:r>
            <a:r>
              <a:rPr lang="zh-CN" altLang="en-US" sz="1200"/>
              <a:t>、</a:t>
            </a:r>
            <a:r>
              <a:rPr lang="en-US" altLang="zh-CN" sz="1200"/>
              <a:t>3</a:t>
            </a:r>
            <a:r>
              <a:rPr lang="zh-CN" altLang="en-US" sz="1200"/>
              <a:t>、</a:t>
            </a:r>
            <a:r>
              <a:rPr lang="en-US" altLang="zh-CN" sz="1200"/>
              <a:t>5</a:t>
            </a:r>
            <a:r>
              <a:rPr lang="zh-CN" altLang="en-US" sz="1200"/>
              <a:t>月数据中选择数据较好的天数）</a:t>
            </a:r>
            <a:r>
              <a:rPr lang="en-US" altLang="zh-CN" sz="1200"/>
              <a:t> </a:t>
            </a:r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01090569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12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33days ANTC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647C6F9-10DC-4540-A3F0-9F6BCEF8C074}"/>
              </a:ext>
            </a:extLst>
          </p:cNvPr>
          <p:cNvSpPr/>
          <p:nvPr/>
        </p:nvSpPr>
        <p:spPr>
          <a:xfrm>
            <a:off x="611560" y="1043444"/>
            <a:ext cx="2236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33days stacking result</a:t>
            </a:r>
            <a:endParaRPr lang="zh-CN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6B63D56-A35A-4AF5-AE72-2E1CF23AEB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r="7576"/>
          <a:stretch/>
        </p:blipFill>
        <p:spPr>
          <a:xfrm>
            <a:off x="899592" y="1556792"/>
            <a:ext cx="7488833" cy="467934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61B0C0A-BAE4-414D-A684-4674AE66D27D}"/>
              </a:ext>
            </a:extLst>
          </p:cNvPr>
          <p:cNvSpPr txBox="1"/>
          <p:nvPr/>
        </p:nvSpPr>
        <p:spPr>
          <a:xfrm>
            <a:off x="2339753" y="6051475"/>
            <a:ext cx="4176464" cy="369332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信噪比相对于</a:t>
            </a:r>
            <a:r>
              <a:rPr lang="en-US" altLang="zh-CN" dirty="0"/>
              <a:t>165days</a:t>
            </a:r>
            <a:r>
              <a:rPr lang="zh-CN" altLang="en-US" dirty="0"/>
              <a:t>的还是明显偏低的</a:t>
            </a:r>
          </a:p>
        </p:txBody>
      </p:sp>
    </p:spTree>
    <p:extLst>
      <p:ext uri="{BB962C8B-B14F-4D97-AF65-F5344CB8AC3E}">
        <p14:creationId xmlns:p14="http://schemas.microsoft.com/office/powerpoint/2010/main" val="135204131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13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33days ANTC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1F70CCF-972F-43D4-A48A-5B50C201C9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" r="5020"/>
          <a:stretch/>
        </p:blipFill>
        <p:spPr>
          <a:xfrm>
            <a:off x="467544" y="2179702"/>
            <a:ext cx="3312369" cy="278615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52E9AD2-9954-4418-B34B-576F51BBB93A}"/>
              </a:ext>
            </a:extLst>
          </p:cNvPr>
          <p:cNvSpPr txBox="1"/>
          <p:nvPr/>
        </p:nvSpPr>
        <p:spPr>
          <a:xfrm>
            <a:off x="395536" y="1045303"/>
            <a:ext cx="4872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以单个台站为中心点，拟合计算衰减系数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A98DE34-7013-477F-96AA-7451C6613D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753567"/>
            <a:ext cx="5030489" cy="3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301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14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33days ANTC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F3D45FE-D6AC-4D7A-A21A-7EE578873A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7475"/>
          <a:stretch/>
        </p:blipFill>
        <p:spPr>
          <a:xfrm>
            <a:off x="539317" y="2204864"/>
            <a:ext cx="8137473" cy="316835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8EE8513-A602-4FC6-98E0-08D487C12141}"/>
              </a:ext>
            </a:extLst>
          </p:cNvPr>
          <p:cNvSpPr txBox="1"/>
          <p:nvPr/>
        </p:nvSpPr>
        <p:spPr>
          <a:xfrm>
            <a:off x="539317" y="1115452"/>
            <a:ext cx="4872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以各个台站为中心台站得到的衰减系数结果</a:t>
            </a:r>
          </a:p>
        </p:txBody>
      </p:sp>
    </p:spTree>
    <p:extLst>
      <p:ext uri="{BB962C8B-B14F-4D97-AF65-F5344CB8AC3E}">
        <p14:creationId xmlns:p14="http://schemas.microsoft.com/office/powerpoint/2010/main" val="416935145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15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实验结果（</a:t>
            </a:r>
            <a:r>
              <a:rPr lang="en-US" altLang="zh-CN" sz="3200"/>
              <a:t>33days ANTC</a:t>
            </a:r>
            <a:r>
              <a:rPr lang="zh-CN" altLang="en-US" sz="3200"/>
              <a:t>）</a:t>
            </a:r>
            <a:endParaRPr lang="zh-CN" altLang="zh-CN" sz="32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8F34838-34BA-4DC1-9B2D-8DE824A7B3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9" y="1505165"/>
            <a:ext cx="6897622" cy="380239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3C28AC0-9475-46EE-B0F1-41A5D25F77A2}"/>
              </a:ext>
            </a:extLst>
          </p:cNvPr>
          <p:cNvSpPr txBox="1"/>
          <p:nvPr/>
        </p:nvSpPr>
        <p:spPr>
          <a:xfrm>
            <a:off x="580678" y="951655"/>
            <a:ext cx="4495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30stations R2</a:t>
            </a:r>
            <a:r>
              <a:rPr lang="zh-CN" altLang="en-US"/>
              <a:t>（拟合优度）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ACC65E9-742A-4876-8DBC-422CA212BD63}"/>
              </a:ext>
            </a:extLst>
          </p:cNvPr>
          <p:cNvSpPr/>
          <p:nvPr/>
        </p:nvSpPr>
        <p:spPr>
          <a:xfrm>
            <a:off x="3131840" y="5380672"/>
            <a:ext cx="33123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平均值：</a:t>
            </a:r>
            <a:endParaRPr lang="en-US" altLang="zh-CN"/>
          </a:p>
          <a:p>
            <a:r>
              <a:rPr lang="en-US" altLang="zh-CN"/>
              <a:t>Straight</a:t>
            </a:r>
            <a:r>
              <a:rPr lang="zh-CN" altLang="en-US"/>
              <a:t>：0.502818969561035 </a:t>
            </a:r>
            <a:endParaRPr lang="en-US" altLang="zh-CN"/>
          </a:p>
          <a:p>
            <a:r>
              <a:rPr lang="en-US" altLang="zh-CN"/>
              <a:t>TF</a:t>
            </a:r>
            <a:r>
              <a:rPr lang="zh-CN" altLang="en-US"/>
              <a:t>：</a:t>
            </a:r>
            <a:r>
              <a:rPr lang="en-US" altLang="zh-CN"/>
              <a:t>	</a:t>
            </a:r>
            <a:r>
              <a:rPr lang="zh-CN" altLang="en-US"/>
              <a:t>0.569083081670897 </a:t>
            </a:r>
            <a:endParaRPr lang="en-US" altLang="zh-CN"/>
          </a:p>
          <a:p>
            <a:r>
              <a:rPr lang="en-US" altLang="zh-CN"/>
              <a:t>MS</a:t>
            </a:r>
            <a:r>
              <a:rPr lang="zh-CN" altLang="en-US"/>
              <a:t>：</a:t>
            </a:r>
            <a:r>
              <a:rPr lang="en-US" altLang="zh-CN"/>
              <a:t>	</a:t>
            </a:r>
            <a:r>
              <a:rPr lang="zh-CN" altLang="en-US"/>
              <a:t>0.574480850523547 </a:t>
            </a:r>
            <a:endParaRPr lang="en-US" altLang="zh-CN"/>
          </a:p>
          <a:p>
            <a:r>
              <a:rPr lang="en-US" altLang="zh-CN"/>
              <a:t>MC</a:t>
            </a:r>
            <a:r>
              <a:rPr lang="zh-CN" altLang="en-US"/>
              <a:t>：</a:t>
            </a:r>
            <a:r>
              <a:rPr lang="en-US" altLang="zh-CN"/>
              <a:t>	</a:t>
            </a:r>
            <a:r>
              <a:rPr lang="zh-CN" altLang="en-US"/>
              <a:t>0.570947785157589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A12390C-B698-4A01-AA0F-0FF8C0287A5D}"/>
                  </a:ext>
                </a:extLst>
              </p:cNvPr>
              <p:cNvSpPr txBox="1"/>
              <p:nvPr/>
            </p:nvSpPr>
            <p:spPr>
              <a:xfrm>
                <a:off x="6238492" y="641538"/>
                <a:ext cx="1958485" cy="620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y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A12390C-B698-4A01-AA0F-0FF8C0287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492" y="641538"/>
                <a:ext cx="1958485" cy="6202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164475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16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目前的一些问题：异常数据</a:t>
            </a:r>
            <a:endParaRPr lang="en-US" altLang="zh-CN" sz="3200"/>
          </a:p>
          <a:p>
            <a:endParaRPr lang="zh-CN" altLang="zh-CN" sz="32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3F4831D-3FD7-4F45-86C3-6EC30A805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80728"/>
            <a:ext cx="4085888" cy="296451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7287AFA-4AE3-4A1D-BE25-EFEFEC57DA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371" y="908720"/>
            <a:ext cx="3981458" cy="309634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47F9713-E314-439E-8958-5FC12B258094}"/>
              </a:ext>
            </a:extLst>
          </p:cNvPr>
          <p:cNvSpPr txBox="1"/>
          <p:nvPr/>
        </p:nvSpPr>
        <p:spPr>
          <a:xfrm>
            <a:off x="1754404" y="386104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纺锥型变化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3AC8CC-6ED0-454F-B9F6-8C804C47E695}"/>
              </a:ext>
            </a:extLst>
          </p:cNvPr>
          <p:cNvSpPr txBox="1"/>
          <p:nvPr/>
        </p:nvSpPr>
        <p:spPr>
          <a:xfrm>
            <a:off x="6372200" y="386104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毛刺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BDEF7BC-AD0F-4F09-908B-352CE45BC0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070" y="4365333"/>
            <a:ext cx="5551860" cy="185606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DCFD2D9-C06F-40B4-8E34-3B16635E457C}"/>
              </a:ext>
            </a:extLst>
          </p:cNvPr>
          <p:cNvSpPr txBox="1"/>
          <p:nvPr/>
        </p:nvSpPr>
        <p:spPr>
          <a:xfrm>
            <a:off x="6986247" y="5875346"/>
            <a:ext cx="168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(SAC handbook)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F67B1BD-007D-4408-A602-03632CB7DC5A}"/>
              </a:ext>
            </a:extLst>
          </p:cNvPr>
          <p:cNvSpPr txBox="1"/>
          <p:nvPr/>
        </p:nvSpPr>
        <p:spPr>
          <a:xfrm>
            <a:off x="5290073" y="574706"/>
            <a:ext cx="331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纺锥、突刺、地震、数据缺失</a:t>
            </a:r>
          </a:p>
        </p:txBody>
      </p:sp>
    </p:spTree>
    <p:extLst>
      <p:ext uri="{BB962C8B-B14F-4D97-AF65-F5344CB8AC3E}">
        <p14:creationId xmlns:p14="http://schemas.microsoft.com/office/powerpoint/2010/main" val="403990134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17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目前的一些问题：异常数据</a:t>
            </a:r>
            <a:endParaRPr lang="en-US" altLang="zh-CN" sz="3200"/>
          </a:p>
          <a:p>
            <a:endParaRPr lang="zh-CN" altLang="zh-CN" sz="32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C1E751B-CA86-490D-A448-B068D23AA2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28" y="1440308"/>
            <a:ext cx="4224809" cy="317021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0D6C522-C283-4217-8160-DEBCBAD2E5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40308"/>
            <a:ext cx="4224809" cy="317103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20DAEE6-2593-4F45-A7A0-F3D35005834F}"/>
              </a:ext>
            </a:extLst>
          </p:cNvPr>
          <p:cNvSpPr txBox="1"/>
          <p:nvPr/>
        </p:nvSpPr>
        <p:spPr>
          <a:xfrm>
            <a:off x="2195736" y="5048360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By rglitches some “bad” channel are saved.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2FBA43-F979-43C4-B1DD-E72C7FEB1CAE}"/>
              </a:ext>
            </a:extLst>
          </p:cNvPr>
          <p:cNvSpPr txBox="1"/>
          <p:nvPr/>
        </p:nvSpPr>
        <p:spPr>
          <a:xfrm>
            <a:off x="683568" y="1118200"/>
            <a:ext cx="331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对突刺的处理结果</a:t>
            </a:r>
          </a:p>
        </p:txBody>
      </p:sp>
    </p:spTree>
    <p:extLst>
      <p:ext uri="{BB962C8B-B14F-4D97-AF65-F5344CB8AC3E}">
        <p14:creationId xmlns:p14="http://schemas.microsoft.com/office/powerpoint/2010/main" val="383772651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18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目前的一些问题：突刺的影响</a:t>
            </a:r>
            <a:endParaRPr lang="en-US" altLang="zh-CN" sz="3200"/>
          </a:p>
          <a:p>
            <a:endParaRPr lang="zh-CN" altLang="zh-CN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F25152-3B46-46A3-A06A-6CCCDC2FEF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" r="-1"/>
          <a:stretch/>
        </p:blipFill>
        <p:spPr>
          <a:xfrm>
            <a:off x="985350" y="980728"/>
            <a:ext cx="7177740" cy="271590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17D785-2C2A-4F51-80CB-C75233D3AD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2"/>
          <a:stretch/>
        </p:blipFill>
        <p:spPr>
          <a:xfrm>
            <a:off x="985350" y="3696631"/>
            <a:ext cx="7173300" cy="276269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E1003D4-F2B4-4E10-A15D-D1A684CD4CD4}"/>
              </a:ext>
            </a:extLst>
          </p:cNvPr>
          <p:cNvSpPr txBox="1"/>
          <p:nvPr/>
        </p:nvSpPr>
        <p:spPr>
          <a:xfrm>
            <a:off x="6084168" y="303688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突刺：</a:t>
            </a:r>
            <a:r>
              <a:rPr lang="en-US" altLang="zh-CN"/>
              <a:t>5</a:t>
            </a:r>
            <a:r>
              <a:rPr lang="zh-CN" altLang="en-US"/>
              <a:t>*</a:t>
            </a:r>
            <a:r>
              <a:rPr lang="en-US" altLang="zh-CN"/>
              <a:t>10^4nm</a:t>
            </a:r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8ECEBB-1DF5-4201-A910-2BF33AD4B7B6}"/>
              </a:ext>
            </a:extLst>
          </p:cNvPr>
          <p:cNvSpPr txBox="1"/>
          <p:nvPr/>
        </p:nvSpPr>
        <p:spPr>
          <a:xfrm>
            <a:off x="6257924" y="587727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突刺：</a:t>
            </a:r>
            <a:r>
              <a:rPr lang="en-US" altLang="zh-CN"/>
              <a:t>1</a:t>
            </a:r>
            <a:r>
              <a:rPr lang="zh-CN" altLang="en-US"/>
              <a:t>*</a:t>
            </a:r>
            <a:r>
              <a:rPr lang="en-US" altLang="zh-CN"/>
              <a:t>10^5nm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13530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19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目前的一些问题：</a:t>
            </a:r>
            <a:r>
              <a:rPr lang="en-US" altLang="zh-CN" sz="3200"/>
              <a:t>RESP</a:t>
            </a:r>
            <a:r>
              <a:rPr lang="zh-CN" altLang="en-US" sz="3200"/>
              <a:t>改正</a:t>
            </a:r>
            <a:endParaRPr lang="en-US" altLang="zh-CN" sz="3200"/>
          </a:p>
          <a:p>
            <a:endParaRPr lang="zh-CN" altLang="zh-CN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CB2C86-F803-4C1B-ACB5-EB6DD235E3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46" y="1132518"/>
            <a:ext cx="3566524" cy="263963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26E9E9A-B3C3-4135-BCEC-85E71A77C8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24744"/>
            <a:ext cx="3566524" cy="264740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90DCCE0-3308-47F3-ADDE-EBB8769B2BDE}"/>
              </a:ext>
            </a:extLst>
          </p:cNvPr>
          <p:cNvSpPr txBox="1"/>
          <p:nvPr/>
        </p:nvSpPr>
        <p:spPr>
          <a:xfrm>
            <a:off x="1258529" y="3731823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改正后相对还正常的</a:t>
            </a:r>
            <a:endParaRPr lang="en-US" altLang="zh-CN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97A90FF-8C13-45BC-BCC7-33EF407FF91F}"/>
              </a:ext>
            </a:extLst>
          </p:cNvPr>
          <p:cNvSpPr txBox="1"/>
          <p:nvPr/>
        </p:nvSpPr>
        <p:spPr>
          <a:xfrm>
            <a:off x="5122558" y="3731823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改正后出现毛刺或地震信号的</a:t>
            </a:r>
            <a:endParaRPr lang="en-US" altLang="zh-CN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9E1773F-5345-45C9-89D3-DEC1A70DB7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57" y="4144019"/>
            <a:ext cx="3230819" cy="233460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56D3588-22E7-4C61-911D-059C695C5A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176" y="4095064"/>
            <a:ext cx="3209089" cy="2410595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7869C9F7-73F0-457E-BAF0-632ED6B7E5FA}"/>
              </a:ext>
            </a:extLst>
          </p:cNvPr>
          <p:cNvSpPr txBox="1"/>
          <p:nvPr/>
        </p:nvSpPr>
        <p:spPr>
          <a:xfrm>
            <a:off x="2404255" y="6428901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改正后信号急剧变化的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677354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08CCC16-DA6C-4EBB-A756-81148ECC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20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A380F836-A938-4D9A-BCE9-E77F2EA93E47}"/>
              </a:ext>
            </a:extLst>
          </p:cNvPr>
          <p:cNvSpPr txBox="1">
            <a:spLocks/>
          </p:cNvSpPr>
          <p:nvPr/>
        </p:nvSpPr>
        <p:spPr>
          <a:xfrm>
            <a:off x="179512" y="153096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目前的一些问题：极地区域的方位角</a:t>
            </a:r>
            <a:endParaRPr lang="en-US" altLang="zh-CN" sz="3200"/>
          </a:p>
          <a:p>
            <a:endParaRPr lang="zh-CN" altLang="zh-CN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46F99CE-96BA-4B57-B02D-DDAA04AAA1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9" t="4114" r="14059" b="5607"/>
          <a:stretch/>
        </p:blipFill>
        <p:spPr>
          <a:xfrm>
            <a:off x="4932040" y="2228189"/>
            <a:ext cx="3690879" cy="359981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12CB9E4-1C8D-488D-B595-37E1BB2AA1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14" y="3772823"/>
            <a:ext cx="3600400" cy="281087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825EF7A-EE3F-4280-BC38-25D43BF495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73" y="954742"/>
            <a:ext cx="3599290" cy="281808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CB54CD5-FC84-49D6-B064-860F3D5285F1}"/>
              </a:ext>
            </a:extLst>
          </p:cNvPr>
          <p:cNvSpPr txBox="1"/>
          <p:nvPr/>
        </p:nvSpPr>
        <p:spPr>
          <a:xfrm>
            <a:off x="4786309" y="993502"/>
            <a:ext cx="1585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Blue</a:t>
            </a:r>
            <a:r>
              <a:rPr lang="zh-CN" altLang="en-US"/>
              <a:t>： </a:t>
            </a:r>
            <a:r>
              <a:rPr lang="en-US" altLang="zh-CN"/>
              <a:t>	TF</a:t>
            </a:r>
          </a:p>
          <a:p>
            <a:r>
              <a:rPr lang="en-US" altLang="zh-CN"/>
              <a:t>Red</a:t>
            </a:r>
            <a:r>
              <a:rPr lang="zh-CN" altLang="en-US"/>
              <a:t>：</a:t>
            </a:r>
            <a:r>
              <a:rPr lang="en-US" altLang="zh-CN"/>
              <a:t>	MS</a:t>
            </a:r>
          </a:p>
          <a:p>
            <a:r>
              <a:rPr lang="en-US" altLang="zh-CN"/>
              <a:t>Green</a:t>
            </a:r>
            <a:r>
              <a:rPr lang="zh-CN" altLang="en-US"/>
              <a:t>：</a:t>
            </a:r>
            <a:r>
              <a:rPr lang="en-US" altLang="zh-CN"/>
              <a:t>	MC</a:t>
            </a: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395CB9-B14E-40A9-981B-7C8B14506709}"/>
              </a:ext>
            </a:extLst>
          </p:cNvPr>
          <p:cNvSpPr txBox="1"/>
          <p:nvPr/>
        </p:nvSpPr>
        <p:spPr>
          <a:xfrm>
            <a:off x="4507833" y="5775470"/>
            <a:ext cx="4539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在极地区域</a:t>
            </a:r>
            <a:endParaRPr lang="en-US" altLang="zh-CN"/>
          </a:p>
          <a:p>
            <a:r>
              <a:rPr lang="zh-CN" altLang="en-US"/>
              <a:t>方位角（北方向顺时针到两台站连线夹角）</a:t>
            </a:r>
            <a:endParaRPr lang="en-US" altLang="zh-CN"/>
          </a:p>
          <a:p>
            <a:r>
              <a:rPr lang="zh-CN" altLang="en-US"/>
              <a:t>失去意义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391F41F-F438-4329-BF99-7F65E3816C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584" y="790929"/>
            <a:ext cx="2490540" cy="132847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7816D68-4A4F-4C81-A935-3AFA619883A4}"/>
              </a:ext>
            </a:extLst>
          </p:cNvPr>
          <p:cNvSpPr txBox="1"/>
          <p:nvPr/>
        </p:nvSpPr>
        <p:spPr>
          <a:xfrm>
            <a:off x="8032354" y="545097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Li, 2021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323308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96D994-8FE7-4E91-8DC0-96EABD79994C}"/>
              </a:ext>
            </a:extLst>
          </p:cNvPr>
          <p:cNvSpPr txBox="1"/>
          <p:nvPr/>
        </p:nvSpPr>
        <p:spPr>
          <a:xfrm>
            <a:off x="2987824" y="2996952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谢谢，请批评指正！</a:t>
            </a:r>
          </a:p>
        </p:txBody>
      </p:sp>
    </p:spTree>
    <p:extLst>
      <p:ext uri="{BB962C8B-B14F-4D97-AF65-F5344CB8AC3E}">
        <p14:creationId xmlns:p14="http://schemas.microsoft.com/office/powerpoint/2010/main" val="2608203482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itle 拷贝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E66714"/>
      </a:accent1>
      <a:accent2>
        <a:srgbClr val="333399"/>
      </a:accent2>
      <a:accent3>
        <a:srgbClr val="AAAAAA"/>
      </a:accent3>
      <a:accent4>
        <a:srgbClr val="DADADA"/>
      </a:accent4>
      <a:accent5>
        <a:srgbClr val="F0B8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拷贝">
      <a:majorFont>
        <a:latin typeface="Optima"/>
        <a:ea typeface="宋体"/>
        <a:cs typeface=""/>
      </a:majorFont>
      <a:minorFont>
        <a:latin typeface="Optima"/>
        <a:ea typeface="宋体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66714"/>
        </a:solidFill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8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Helvetica" charset="0"/>
            <a:ea typeface="宋体" panose="02010600030101010101" pitchFamily="2" charset="-122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66714"/>
        </a:solidFill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8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Helvetica" charset="0"/>
            <a:ea typeface="宋体" panose="02010600030101010101" pitchFamily="2" charset="-122"/>
            <a:sym typeface="Helvetica" charset="0"/>
          </a:defRPr>
        </a:defPPr>
      </a:lstStyle>
    </a:lnDef>
  </a:objectDefaults>
  <a:extraClrSchemeLst>
    <a:extraClrScheme>
      <a:clrScheme name="Title 拷贝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22251</TotalTime>
  <Words>1959</Words>
  <Application>Microsoft Office PowerPoint</Application>
  <PresentationFormat>全屏显示(4:3)</PresentationFormat>
  <Paragraphs>214</Paragraphs>
  <Slides>22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  <vt:variant>
        <vt:lpstr>自定义放映</vt:lpstr>
      </vt:variant>
      <vt:variant>
        <vt:i4>1</vt:i4>
      </vt:variant>
    </vt:vector>
  </HeadingPairs>
  <TitlesOfParts>
    <vt:vector size="37" baseType="lpstr">
      <vt:lpstr>-apple-system</vt:lpstr>
      <vt:lpstr>Lucida Grande</vt:lpstr>
      <vt:lpstr>Optima</vt:lpstr>
      <vt:lpstr>PingFang SC</vt:lpstr>
      <vt:lpstr>黑体</vt:lpstr>
      <vt:lpstr>宋体</vt:lpstr>
      <vt:lpstr>Arial</vt:lpstr>
      <vt:lpstr>Calibri</vt:lpstr>
      <vt:lpstr>Cambria Math</vt:lpstr>
      <vt:lpstr>Helvetica</vt:lpstr>
      <vt:lpstr>Times New Roman</vt:lpstr>
      <vt:lpstr>Wingdings</vt:lpstr>
      <vt:lpstr>Title 拷贝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Hongrui Peng</cp:lastModifiedBy>
  <cp:revision>4011</cp:revision>
  <dcterms:created xsi:type="dcterms:W3CDTF">2017-05-09T06:49:00Z</dcterms:created>
  <dcterms:modified xsi:type="dcterms:W3CDTF">2021-12-13T02:51:23Z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2052-11.1.0.8907</vt:lpwstr>
  </property>
</Properties>
</file>