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2" r:id="rId8"/>
    <p:sldId id="263" r:id="rId9"/>
    <p:sldId id="264" r:id="rId10"/>
    <p:sldId id="265" r:id="rId11"/>
    <p:sldId id="266" r:id="rId12"/>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gs" Target="tags/tag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ctrTitle"/>
          </p:nvPr>
        </p:nvSpPr>
        <p:spPr>
          <a:xfrm>
            <a:off x="1524000" y="1707833"/>
            <a:ext cx="9144000" cy="2387600"/>
          </a:xfrm>
        </p:spPr>
        <p:txBody>
          <a:bodyPr>
            <a:normAutofit fontScale="90000"/>
          </a:bodyPr>
          <a:p>
            <a:r>
              <a:rPr lang="zh-CN" altLang="en-US" b="1">
                <a:latin typeface="+mj-ea"/>
              </a:rPr>
              <a:t>基于光纤地质测量的冰岛重复岩墙侵入分钟尺度动力学研究</a:t>
            </a:r>
            <a:endParaRPr lang="zh-CN" altLang="en-US" b="1">
              <a:latin typeface="+mj-ea"/>
            </a:endParaRPr>
          </a:p>
        </p:txBody>
      </p:sp>
      <p:sp>
        <p:nvSpPr>
          <p:cNvPr id="3" name="副标题 2"/>
          <p:cNvSpPr>
            <a:spLocks noGrp="1"/>
          </p:cNvSpPr>
          <p:nvPr>
            <p:ph type="subTitle" idx="1"/>
          </p:nvPr>
        </p:nvSpPr>
        <p:spPr>
          <a:xfrm>
            <a:off x="1590040" y="4095433"/>
            <a:ext cx="9144000" cy="1655762"/>
          </a:xfrm>
        </p:spPr>
        <p:txBody>
          <a:bodyPr/>
          <a:p>
            <a:r>
              <a:rPr lang="en-US" altLang="zh-CN"/>
              <a:t>2025.5.22 </a:t>
            </a:r>
            <a:r>
              <a:rPr lang="zh-CN" altLang="en-US"/>
              <a:t>组会</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pic>
        <p:nvPicPr>
          <p:cNvPr id="4" name="图片 3"/>
          <p:cNvPicPr>
            <a:picLocks noChangeAspect="1"/>
          </p:cNvPicPr>
          <p:nvPr/>
        </p:nvPicPr>
        <p:blipFill>
          <a:blip r:embed="rId1"/>
          <a:stretch>
            <a:fillRect/>
          </a:stretch>
        </p:blipFill>
        <p:spPr>
          <a:xfrm>
            <a:off x="2958465" y="207010"/>
            <a:ext cx="6275705" cy="2541905"/>
          </a:xfrm>
          <a:prstGeom prst="rect">
            <a:avLst/>
          </a:prstGeom>
        </p:spPr>
      </p:pic>
      <p:sp>
        <p:nvSpPr>
          <p:cNvPr id="5" name="文本框 4"/>
          <p:cNvSpPr txBox="1"/>
          <p:nvPr/>
        </p:nvSpPr>
        <p:spPr>
          <a:xfrm>
            <a:off x="4064635" y="3070225"/>
            <a:ext cx="4064000" cy="3046095"/>
          </a:xfrm>
          <a:prstGeom prst="rect">
            <a:avLst/>
          </a:prstGeom>
          <a:noFill/>
        </p:spPr>
        <p:txBody>
          <a:bodyPr wrap="square" rtlCol="0">
            <a:spAutoFit/>
          </a:bodyPr>
          <a:p>
            <a:pPr indent="0" algn="ctr" fontAlgn="auto">
              <a:lnSpc>
                <a:spcPct val="150000"/>
              </a:lnSpc>
            </a:pPr>
            <a:r>
              <a:rPr lang="en-US" altLang="zh-CN" sz="3200"/>
              <a:t>1</a:t>
            </a:r>
            <a:r>
              <a:rPr lang="en-US" sz="3200"/>
              <a:t>.</a:t>
            </a:r>
            <a:r>
              <a:rPr lang="zh-CN" altLang="en-US" sz="3200"/>
              <a:t>研究背景</a:t>
            </a:r>
            <a:endParaRPr lang="zh-CN" altLang="en-US" sz="3200"/>
          </a:p>
          <a:p>
            <a:pPr indent="0" algn="ctr" fontAlgn="auto">
              <a:lnSpc>
                <a:spcPct val="150000"/>
              </a:lnSpc>
            </a:pPr>
            <a:r>
              <a:rPr lang="en-US" altLang="zh-CN" sz="3200"/>
              <a:t>2.</a:t>
            </a:r>
            <a:r>
              <a:rPr lang="zh-CN" altLang="en-US" sz="3200"/>
              <a:t>研究方法</a:t>
            </a:r>
            <a:endParaRPr lang="zh-CN" altLang="en-US" sz="3200"/>
          </a:p>
          <a:p>
            <a:pPr indent="0" algn="ctr" fontAlgn="auto">
              <a:lnSpc>
                <a:spcPct val="150000"/>
              </a:lnSpc>
            </a:pPr>
            <a:r>
              <a:rPr lang="en-US" altLang="zh-CN" sz="3200"/>
              <a:t>3.</a:t>
            </a:r>
            <a:r>
              <a:rPr lang="zh-CN" altLang="en-US" sz="3200"/>
              <a:t>主要结论</a:t>
            </a:r>
            <a:endParaRPr lang="zh-CN" altLang="en-US" sz="3200"/>
          </a:p>
          <a:p>
            <a:pPr indent="0" algn="ctr" fontAlgn="auto">
              <a:lnSpc>
                <a:spcPct val="150000"/>
              </a:lnSpc>
            </a:pPr>
            <a:r>
              <a:rPr lang="en-US" altLang="zh-CN" sz="3200"/>
              <a:t>4.</a:t>
            </a:r>
            <a:r>
              <a:rPr lang="zh-CN" altLang="en-US" sz="3200">
                <a:sym typeface="+mn-ea"/>
              </a:rPr>
              <a:t>总结和展望</a:t>
            </a:r>
            <a:endParaRPr lang="zh-CN" altLang="en-US" sz="32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135890" y="-168275"/>
            <a:ext cx="10515600" cy="1325563"/>
          </a:xfrm>
        </p:spPr>
        <p:txBody>
          <a:bodyPr/>
          <a:p>
            <a:r>
              <a:rPr lang="zh-CN" altLang="en-US" sz="3200" b="1">
                <a:solidFill>
                  <a:schemeClr val="bg1"/>
                </a:solidFill>
              </a:rPr>
              <a:t>研究背景</a:t>
            </a:r>
            <a:endParaRPr lang="zh-CN" altLang="en-US" sz="3200" b="1">
              <a:solidFill>
                <a:schemeClr val="bg1"/>
              </a:solidFill>
            </a:endParaRPr>
          </a:p>
        </p:txBody>
      </p:sp>
      <p:sp>
        <p:nvSpPr>
          <p:cNvPr id="3" name="内容占位符 2"/>
          <p:cNvSpPr>
            <a:spLocks noGrp="1"/>
          </p:cNvSpPr>
          <p:nvPr>
            <p:ph idx="1"/>
          </p:nvPr>
        </p:nvSpPr>
        <p:spPr>
          <a:xfrm>
            <a:off x="304165" y="999490"/>
            <a:ext cx="11692255" cy="5462270"/>
          </a:xfrm>
        </p:spPr>
        <p:txBody>
          <a:bodyPr>
            <a:normAutofit/>
          </a:bodyPr>
          <a:p>
            <a:pPr marL="0" indent="0" fontAlgn="auto">
              <a:lnSpc>
                <a:spcPct val="150000"/>
              </a:lnSpc>
              <a:buNone/>
            </a:pPr>
            <a:r>
              <a:rPr lang="zh-CN" altLang="en-US" sz="2000">
                <a:latin typeface="微软雅黑" panose="020B0503020204020204" charset="-122"/>
                <a:ea typeface="微软雅黑" panose="020B0503020204020204" charset="-122"/>
              </a:rPr>
              <a:t>火山岩墙侵入：是岩浆从深部岩浆库沿地壳裂隙向上或侧向侵入形成板状体的过程，是火山喷发前最关键的地质过程之一。</a:t>
            </a:r>
            <a:endParaRPr lang="zh-CN" altLang="en-US" sz="2000">
              <a:latin typeface="微软雅黑" panose="020B0503020204020204" charset="-122"/>
              <a:ea typeface="微软雅黑" panose="020B0503020204020204" charset="-122"/>
            </a:endParaRPr>
          </a:p>
          <a:p>
            <a:pPr marL="0" indent="0" algn="ctr" fontAlgn="auto">
              <a:lnSpc>
                <a:spcPct val="150000"/>
              </a:lnSpc>
              <a:buNone/>
            </a:pPr>
            <a:endParaRPr lang="zh-CN" altLang="en-US" sz="2000">
              <a:latin typeface="微软雅黑" panose="020B0503020204020204" charset="-122"/>
              <a:ea typeface="微软雅黑" panose="020B0503020204020204" charset="-122"/>
            </a:endParaRPr>
          </a:p>
          <a:p>
            <a:pPr marL="0" indent="0" algn="ctr" fontAlgn="auto">
              <a:lnSpc>
                <a:spcPct val="150000"/>
              </a:lnSpc>
              <a:buNone/>
            </a:pPr>
            <a:endParaRPr lang="zh-CN" altLang="en-US" sz="2000">
              <a:latin typeface="微软雅黑" panose="020B0503020204020204" charset="-122"/>
              <a:ea typeface="微软雅黑" panose="020B0503020204020204" charset="-122"/>
            </a:endParaRPr>
          </a:p>
          <a:p>
            <a:pPr marL="0" indent="0" algn="ctr" fontAlgn="auto">
              <a:lnSpc>
                <a:spcPct val="150000"/>
              </a:lnSpc>
              <a:buNone/>
            </a:pPr>
            <a:endParaRPr lang="zh-CN" altLang="en-US" sz="2000">
              <a:latin typeface="微软雅黑" panose="020B0503020204020204" charset="-122"/>
              <a:ea typeface="微软雅黑" panose="020B0503020204020204" charset="-122"/>
            </a:endParaRPr>
          </a:p>
          <a:p>
            <a:pPr marL="0" indent="0" algn="ctr" fontAlgn="auto">
              <a:lnSpc>
                <a:spcPct val="150000"/>
              </a:lnSpc>
              <a:buNone/>
            </a:pPr>
            <a:endParaRPr lang="zh-CN" altLang="en-US" sz="2000">
              <a:latin typeface="微软雅黑" panose="020B0503020204020204" charset="-122"/>
              <a:ea typeface="微软雅黑" panose="020B0503020204020204" charset="-122"/>
            </a:endParaRPr>
          </a:p>
          <a:p>
            <a:pPr marL="0" indent="0" algn="ctr" fontAlgn="auto">
              <a:lnSpc>
                <a:spcPct val="150000"/>
              </a:lnSpc>
              <a:buNone/>
            </a:pPr>
            <a:endParaRPr lang="zh-CN" altLang="en-US" sz="2000">
              <a:latin typeface="微软雅黑" panose="020B0503020204020204" charset="-122"/>
              <a:ea typeface="微软雅黑" panose="020B0503020204020204" charset="-122"/>
            </a:endParaRPr>
          </a:p>
          <a:p>
            <a:pPr marL="0" indent="0" algn="ctr" fontAlgn="auto">
              <a:lnSpc>
                <a:spcPct val="150000"/>
              </a:lnSpc>
              <a:buNone/>
            </a:pPr>
            <a:endParaRPr lang="zh-CN" altLang="en-US" sz="2000">
              <a:latin typeface="微软雅黑" panose="020B0503020204020204" charset="-122"/>
              <a:ea typeface="微软雅黑" panose="020B0503020204020204" charset="-122"/>
            </a:endParaRPr>
          </a:p>
          <a:p>
            <a:pPr marL="0" indent="0" fontAlgn="auto">
              <a:lnSpc>
                <a:spcPct val="150000"/>
              </a:lnSpc>
              <a:buNone/>
            </a:pPr>
            <a:r>
              <a:rPr lang="zh-CN" altLang="en-US" sz="2000">
                <a:latin typeface="微软雅黑" panose="020B0503020204020204" charset="-122"/>
                <a:ea typeface="微软雅黑" panose="020B0503020204020204" charset="-122"/>
              </a:rPr>
              <a:t>进行过程：膨胀阶段</a:t>
            </a:r>
            <a:r>
              <a:rPr lang="en-US" altLang="zh-CN" sz="2000">
                <a:latin typeface="微软雅黑" panose="020B0503020204020204" charset="-122"/>
                <a:ea typeface="微软雅黑" panose="020B0503020204020204" charset="-122"/>
              </a:rPr>
              <a:t> → 破裂与张裂传播阶段 → 停滞或喷发阶段</a:t>
            </a:r>
            <a:endParaRPr lang="en-US" altLang="zh-CN" sz="2000">
              <a:latin typeface="微软雅黑" panose="020B0503020204020204" charset="-122"/>
              <a:ea typeface="微软雅黑" panose="020B0503020204020204" charset="-122"/>
            </a:endParaRPr>
          </a:p>
        </p:txBody>
      </p:sp>
      <p:sp>
        <p:nvSpPr>
          <p:cNvPr id="4" name="文本框 3"/>
          <p:cNvSpPr txBox="1"/>
          <p:nvPr/>
        </p:nvSpPr>
        <p:spPr>
          <a:xfrm>
            <a:off x="1791335" y="3546475"/>
            <a:ext cx="4064000" cy="368300"/>
          </a:xfrm>
          <a:prstGeom prst="rect">
            <a:avLst/>
          </a:prstGeom>
          <a:noFill/>
        </p:spPr>
        <p:txBody>
          <a:bodyPr wrap="square" rtlCol="0">
            <a:spAutoFit/>
          </a:bodyPr>
          <a:p>
            <a:r>
              <a:rPr lang="zh-CN" altLang="en-US"/>
              <a:t>成因：</a:t>
            </a:r>
            <a:endParaRPr lang="zh-CN" altLang="en-US"/>
          </a:p>
        </p:txBody>
      </p:sp>
      <p:sp>
        <p:nvSpPr>
          <p:cNvPr id="5" name="文本框 4"/>
          <p:cNvSpPr txBox="1"/>
          <p:nvPr/>
        </p:nvSpPr>
        <p:spPr>
          <a:xfrm>
            <a:off x="1791335" y="2854325"/>
            <a:ext cx="4064000" cy="1753235"/>
          </a:xfrm>
          <a:prstGeom prst="rect">
            <a:avLst/>
          </a:prstGeom>
          <a:noFill/>
        </p:spPr>
        <p:txBody>
          <a:bodyPr wrap="square" rtlCol="0">
            <a:spAutoFit/>
          </a:bodyPr>
          <a:p>
            <a:pPr marL="0" indent="0" algn="ctr" fontAlgn="auto">
              <a:lnSpc>
                <a:spcPct val="150000"/>
              </a:lnSpc>
              <a:buNone/>
            </a:pPr>
            <a:r>
              <a:rPr lang="zh-CN" altLang="en-US">
                <a:latin typeface="微软雅黑" panose="020B0503020204020204" charset="-122"/>
                <a:ea typeface="微软雅黑" panose="020B0503020204020204" charset="-122"/>
                <a:sym typeface="+mn-ea"/>
              </a:rPr>
              <a:t>岩浆压力</a:t>
            </a:r>
            <a:endParaRPr lang="zh-CN" altLang="en-US">
              <a:latin typeface="微软雅黑" panose="020B0503020204020204" charset="-122"/>
              <a:ea typeface="微软雅黑" panose="020B0503020204020204" charset="-122"/>
            </a:endParaRPr>
          </a:p>
          <a:p>
            <a:pPr marL="0" indent="0" algn="ctr" fontAlgn="auto">
              <a:lnSpc>
                <a:spcPct val="150000"/>
              </a:lnSpc>
              <a:buNone/>
            </a:pPr>
            <a:r>
              <a:rPr lang="zh-CN" altLang="en-US">
                <a:latin typeface="微软雅黑" panose="020B0503020204020204" charset="-122"/>
                <a:ea typeface="微软雅黑" panose="020B0503020204020204" charset="-122"/>
                <a:sym typeface="+mn-ea"/>
              </a:rPr>
              <a:t>地壳应力状态</a:t>
            </a:r>
            <a:endParaRPr lang="zh-CN" altLang="en-US">
              <a:latin typeface="微软雅黑" panose="020B0503020204020204" charset="-122"/>
              <a:ea typeface="微软雅黑" panose="020B0503020204020204" charset="-122"/>
            </a:endParaRPr>
          </a:p>
          <a:p>
            <a:pPr marL="0" indent="0" algn="ctr" fontAlgn="auto">
              <a:lnSpc>
                <a:spcPct val="150000"/>
              </a:lnSpc>
              <a:buNone/>
            </a:pPr>
            <a:r>
              <a:rPr lang="zh-CN" altLang="en-US">
                <a:latin typeface="微软雅黑" panose="020B0503020204020204" charset="-122"/>
                <a:ea typeface="微软雅黑" panose="020B0503020204020204" charset="-122"/>
                <a:sym typeface="+mn-ea"/>
              </a:rPr>
              <a:t>浮力差</a:t>
            </a:r>
            <a:endParaRPr lang="zh-CN" altLang="en-US">
              <a:latin typeface="微软雅黑" panose="020B0503020204020204" charset="-122"/>
              <a:ea typeface="微软雅黑" panose="020B0503020204020204" charset="-122"/>
            </a:endParaRPr>
          </a:p>
          <a:p>
            <a:pPr marL="0" indent="0" algn="ctr" fontAlgn="auto">
              <a:lnSpc>
                <a:spcPct val="150000"/>
              </a:lnSpc>
              <a:buNone/>
            </a:pPr>
            <a:r>
              <a:rPr lang="zh-CN" altLang="en-US">
                <a:latin typeface="微软雅黑" panose="020B0503020204020204" charset="-122"/>
                <a:ea typeface="微软雅黑" panose="020B0503020204020204" charset="-122"/>
                <a:sym typeface="+mn-ea"/>
              </a:rPr>
              <a:t>脆性破裂或蠕滑失稳</a:t>
            </a:r>
            <a:endParaRPr lang="zh-CN" altLang="en-US"/>
          </a:p>
        </p:txBody>
      </p:sp>
      <p:pic>
        <p:nvPicPr>
          <p:cNvPr id="6" name="图片 5"/>
          <p:cNvPicPr>
            <a:picLocks noChangeAspect="1"/>
          </p:cNvPicPr>
          <p:nvPr/>
        </p:nvPicPr>
        <p:blipFill>
          <a:blip r:embed="rId2"/>
          <a:stretch>
            <a:fillRect/>
          </a:stretch>
        </p:blipFill>
        <p:spPr>
          <a:xfrm>
            <a:off x="6096000" y="1929765"/>
            <a:ext cx="5634355" cy="3383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59055" y="-160655"/>
            <a:ext cx="10515600" cy="1325563"/>
          </a:xfrm>
        </p:spPr>
        <p:txBody>
          <a:bodyPr/>
          <a:p>
            <a:r>
              <a:rPr lang="zh-CN" altLang="en-US" sz="3200" b="1">
                <a:solidFill>
                  <a:schemeClr val="bg1"/>
                </a:solidFill>
              </a:rPr>
              <a:t>研究背景（传统方法）</a:t>
            </a:r>
            <a:endParaRPr lang="zh-CN" altLang="en-US" sz="3200" b="1">
              <a:solidFill>
                <a:schemeClr val="bg1"/>
              </a:solidFill>
            </a:endParaRPr>
          </a:p>
        </p:txBody>
      </p:sp>
      <p:sp>
        <p:nvSpPr>
          <p:cNvPr id="3" name="内容占位符 2"/>
          <p:cNvSpPr>
            <a:spLocks noGrp="1"/>
          </p:cNvSpPr>
          <p:nvPr>
            <p:ph idx="1"/>
          </p:nvPr>
        </p:nvSpPr>
        <p:spPr>
          <a:xfrm>
            <a:off x="419100" y="1447800"/>
            <a:ext cx="5292725" cy="4351655"/>
          </a:xfrm>
        </p:spPr>
        <p:txBody>
          <a:bodyPr>
            <a:normAutofit fontScale="90000"/>
          </a:bodyPr>
          <a:p>
            <a:pPr marL="0" indent="0" fontAlgn="auto">
              <a:lnSpc>
                <a:spcPct val="150000"/>
              </a:lnSpc>
              <a:buNone/>
            </a:pPr>
            <a:r>
              <a:rPr lang="zh-CN" altLang="en-US" sz="2000"/>
              <a:t>重复性岩墙侵入过程（episodic diking）被认为与火山喷发密切相关，但对其时间序列变化和空间特征的观测长期受限。</a:t>
            </a:r>
            <a:endParaRPr lang="zh-CN" altLang="en-US" sz="2000"/>
          </a:p>
          <a:p>
            <a:pPr fontAlgn="auto">
              <a:lnSpc>
                <a:spcPct val="150000"/>
              </a:lnSpc>
            </a:pPr>
            <a:endParaRPr lang="zh-CN" altLang="en-US" sz="2000"/>
          </a:p>
          <a:p>
            <a:pPr marL="0" indent="0" fontAlgn="auto">
              <a:lnSpc>
                <a:spcPct val="150000"/>
              </a:lnSpc>
              <a:buNone/>
            </a:pPr>
            <a:r>
              <a:rPr lang="zh-CN" altLang="en-US" sz="2000"/>
              <a:t>GNSS和InSAR虽然可以探测地面形变，但空间和时间分辨率较低，难以捕捉快速、局部变化；</a:t>
            </a:r>
            <a:endParaRPr lang="zh-CN" altLang="en-US" sz="2000"/>
          </a:p>
          <a:p>
            <a:pPr fontAlgn="auto">
              <a:lnSpc>
                <a:spcPct val="150000"/>
              </a:lnSpc>
            </a:pPr>
            <a:endParaRPr lang="zh-CN" altLang="en-US" sz="2000"/>
          </a:p>
          <a:p>
            <a:pPr marL="0" indent="0" fontAlgn="auto">
              <a:lnSpc>
                <a:spcPct val="150000"/>
              </a:lnSpc>
              <a:buNone/>
            </a:pPr>
            <a:r>
              <a:rPr lang="zh-CN" altLang="en-US" sz="2000"/>
              <a:t>需要高密度、实时的数据来捕捉细节和识别隐蔽过程。</a:t>
            </a:r>
            <a:endParaRPr lang="zh-CN" altLang="en-US" sz="2000"/>
          </a:p>
        </p:txBody>
      </p:sp>
      <p:pic>
        <p:nvPicPr>
          <p:cNvPr id="4" name="图片 3"/>
          <p:cNvPicPr>
            <a:picLocks noChangeAspect="1"/>
          </p:cNvPicPr>
          <p:nvPr/>
        </p:nvPicPr>
        <p:blipFill>
          <a:blip r:embed="rId2"/>
          <a:stretch>
            <a:fillRect/>
          </a:stretch>
        </p:blipFill>
        <p:spPr>
          <a:xfrm>
            <a:off x="5991860" y="1447800"/>
            <a:ext cx="5740400" cy="2958465"/>
          </a:xfrm>
          <a:prstGeom prst="rect">
            <a:avLst/>
          </a:prstGeom>
        </p:spPr>
      </p:pic>
      <p:sp>
        <p:nvSpPr>
          <p:cNvPr id="5" name="文本框 4"/>
          <p:cNvSpPr txBox="1"/>
          <p:nvPr/>
        </p:nvSpPr>
        <p:spPr>
          <a:xfrm>
            <a:off x="8028940" y="4407535"/>
            <a:ext cx="4064000" cy="368300"/>
          </a:xfrm>
          <a:prstGeom prst="rect">
            <a:avLst/>
          </a:prstGeom>
          <a:noFill/>
        </p:spPr>
        <p:txBody>
          <a:bodyPr wrap="square" rtlCol="0">
            <a:spAutoFit/>
          </a:bodyPr>
          <a:p>
            <a:r>
              <a:rPr lang="en-US" altLang="zh-CN"/>
              <a:t>Yan et al., 2025</a:t>
            </a:r>
            <a:endParaRPr lang="en-US" alt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66675" y="-182245"/>
            <a:ext cx="10515600" cy="1325563"/>
          </a:xfrm>
        </p:spPr>
        <p:txBody>
          <a:bodyPr/>
          <a:p>
            <a:r>
              <a:rPr lang="zh-CN" altLang="en-US" sz="3200" b="1">
                <a:solidFill>
                  <a:schemeClr val="bg1"/>
                </a:solidFill>
              </a:rPr>
              <a:t>研究背景（</a:t>
            </a:r>
            <a:r>
              <a:rPr lang="en-US" altLang="zh-CN" sz="3200" b="1">
                <a:solidFill>
                  <a:schemeClr val="bg1"/>
                </a:solidFill>
              </a:rPr>
              <a:t>DAS</a:t>
            </a:r>
            <a:r>
              <a:rPr lang="zh-CN" altLang="en-US" sz="3200" b="1">
                <a:solidFill>
                  <a:schemeClr val="bg1"/>
                </a:solidFill>
              </a:rPr>
              <a:t>）</a:t>
            </a:r>
            <a:endParaRPr lang="zh-CN" altLang="en-US" sz="3200" b="1">
              <a:solidFill>
                <a:schemeClr val="bg1"/>
              </a:solidFill>
            </a:endParaRPr>
          </a:p>
        </p:txBody>
      </p:sp>
      <p:sp>
        <p:nvSpPr>
          <p:cNvPr id="3" name="内容占位符 2"/>
          <p:cNvSpPr>
            <a:spLocks noGrp="1"/>
          </p:cNvSpPr>
          <p:nvPr>
            <p:ph idx="1"/>
          </p:nvPr>
        </p:nvSpPr>
        <p:spPr>
          <a:xfrm>
            <a:off x="320040" y="1010285"/>
            <a:ext cx="6353175" cy="5684520"/>
          </a:xfrm>
        </p:spPr>
        <p:txBody>
          <a:bodyPr>
            <a:normAutofit/>
          </a:bodyPr>
          <a:p>
            <a:pPr marL="0" indent="0" fontAlgn="auto">
              <a:lnSpc>
                <a:spcPct val="150000"/>
              </a:lnSpc>
              <a:buNone/>
            </a:pPr>
            <a:r>
              <a:rPr lang="zh-CN" altLang="en-US" sz="2220"/>
              <a:t>DAS（Distributed Acoustic Sensing）是一种利用普通通信光缆，将其转化为高密度地震/应变传感器阵列的先进测量技术。它使得一根长达几十至上百公里的光纤变成上万个“准地震仪”，可以记录沿光缆方向的应变变化，达到空间连续、时间高频、成本低廉的监测目的。</a:t>
            </a:r>
            <a:endParaRPr lang="zh-CN" altLang="en-US" sz="2220"/>
          </a:p>
          <a:p>
            <a:pPr marL="0" indent="0" fontAlgn="auto">
              <a:lnSpc>
                <a:spcPct val="150000"/>
              </a:lnSpc>
              <a:buNone/>
            </a:pPr>
            <a:r>
              <a:rPr lang="zh-CN" altLang="en-US" sz="2220"/>
              <a:t>主要优势：</a:t>
            </a:r>
            <a:endParaRPr lang="zh-CN" altLang="en-US" sz="2220"/>
          </a:p>
          <a:p>
            <a:pPr marL="0" indent="0" algn="ctr" fontAlgn="auto">
              <a:lnSpc>
                <a:spcPct val="150000"/>
              </a:lnSpc>
              <a:buNone/>
            </a:pPr>
            <a:r>
              <a:rPr lang="zh-CN" altLang="en-US" sz="2220"/>
              <a:t>空间、时间分辨率高</a:t>
            </a:r>
            <a:endParaRPr lang="zh-CN" altLang="en-US" sz="2220"/>
          </a:p>
          <a:p>
            <a:pPr marL="0" indent="0" algn="ctr" fontAlgn="auto">
              <a:lnSpc>
                <a:spcPct val="150000"/>
              </a:lnSpc>
              <a:buNone/>
            </a:pPr>
            <a:r>
              <a:rPr lang="zh-CN" altLang="en-US" sz="2220"/>
              <a:t>成本低，可用已有光缆，部署灵活</a:t>
            </a:r>
            <a:endParaRPr lang="zh-CN" altLang="en-US" sz="2220"/>
          </a:p>
          <a:p>
            <a:pPr marL="0" indent="0" algn="ctr" fontAlgn="auto">
              <a:lnSpc>
                <a:spcPct val="150000"/>
              </a:lnSpc>
              <a:buNone/>
            </a:pPr>
            <a:r>
              <a:rPr lang="zh-CN" altLang="en-US" sz="2220"/>
              <a:t>实时性强</a:t>
            </a:r>
            <a:endParaRPr lang="zh-CN" altLang="en-US" sz="2220"/>
          </a:p>
        </p:txBody>
      </p:sp>
      <p:pic>
        <p:nvPicPr>
          <p:cNvPr id="14" name="图片 13"/>
          <p:cNvPicPr/>
          <p:nvPr/>
        </p:nvPicPr>
        <p:blipFill>
          <a:blip r:embed="rId2"/>
          <a:stretch>
            <a:fillRect/>
          </a:stretch>
        </p:blipFill>
        <p:spPr>
          <a:xfrm>
            <a:off x="6953250" y="1849120"/>
            <a:ext cx="4614545" cy="34594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 name="内容占位符 3"/>
          <p:cNvPicPr>
            <a:picLocks noChangeAspect="1"/>
          </p:cNvPicPr>
          <p:nvPr>
            <p:ph idx="1"/>
          </p:nvPr>
        </p:nvPicPr>
        <p:blipFill>
          <a:blip r:embed="rId2"/>
          <a:stretch>
            <a:fillRect/>
          </a:stretch>
        </p:blipFill>
        <p:spPr>
          <a:xfrm>
            <a:off x="358140" y="1626235"/>
            <a:ext cx="6668770" cy="3048635"/>
          </a:xfrm>
          <a:prstGeom prst="rect">
            <a:avLst/>
          </a:prstGeom>
        </p:spPr>
      </p:pic>
      <p:sp>
        <p:nvSpPr>
          <p:cNvPr id="5" name="文本框 4"/>
          <p:cNvSpPr txBox="1"/>
          <p:nvPr/>
        </p:nvSpPr>
        <p:spPr>
          <a:xfrm>
            <a:off x="358140" y="5028565"/>
            <a:ext cx="7174865" cy="398780"/>
          </a:xfrm>
          <a:prstGeom prst="rect">
            <a:avLst/>
          </a:prstGeom>
          <a:noFill/>
        </p:spPr>
        <p:txBody>
          <a:bodyPr wrap="square" rtlCol="0">
            <a:spAutoFit/>
          </a:bodyPr>
          <a:p>
            <a:pPr algn="ctr"/>
            <a:r>
              <a:rPr lang="zh-CN" altLang="en-US" sz="2000"/>
              <a:t>地震活动、岩墙几何形态与光纤布局</a:t>
            </a:r>
            <a:endParaRPr lang="zh-CN" altLang="en-US" sz="2000"/>
          </a:p>
        </p:txBody>
      </p:sp>
      <p:sp>
        <p:nvSpPr>
          <p:cNvPr id="6" name="文本框 5"/>
          <p:cNvSpPr txBox="1"/>
          <p:nvPr/>
        </p:nvSpPr>
        <p:spPr>
          <a:xfrm>
            <a:off x="162560" y="139700"/>
            <a:ext cx="4966970" cy="583565"/>
          </a:xfrm>
          <a:prstGeom prst="rect">
            <a:avLst/>
          </a:prstGeom>
          <a:noFill/>
        </p:spPr>
        <p:txBody>
          <a:bodyPr wrap="square" rtlCol="0">
            <a:spAutoFit/>
          </a:bodyPr>
          <a:p>
            <a:r>
              <a:rPr lang="zh-CN" altLang="en-US" sz="3200" b="1">
                <a:solidFill>
                  <a:schemeClr val="bg1"/>
                </a:solidFill>
              </a:rPr>
              <a:t>研究方法</a:t>
            </a:r>
            <a:endParaRPr lang="zh-CN" altLang="en-US" sz="3200" b="1">
              <a:solidFill>
                <a:schemeClr val="bg1"/>
              </a:solidFill>
            </a:endParaRPr>
          </a:p>
        </p:txBody>
      </p:sp>
      <p:sp>
        <p:nvSpPr>
          <p:cNvPr id="2" name="文本框 1"/>
          <p:cNvSpPr txBox="1"/>
          <p:nvPr/>
        </p:nvSpPr>
        <p:spPr>
          <a:xfrm>
            <a:off x="7752080" y="1731010"/>
            <a:ext cx="3799840" cy="4674870"/>
          </a:xfrm>
          <a:prstGeom prst="rect">
            <a:avLst/>
          </a:prstGeom>
          <a:noFill/>
        </p:spPr>
        <p:txBody>
          <a:bodyPr wrap="square" rtlCol="0" anchor="t">
            <a:noAutofit/>
          </a:bodyPr>
          <a:p>
            <a:pPr marL="0" indent="0" fontAlgn="auto">
              <a:lnSpc>
                <a:spcPct val="150000"/>
              </a:lnSpc>
              <a:buNone/>
            </a:pPr>
            <a:r>
              <a:rPr lang="zh-CN" altLang="en-US">
                <a:latin typeface="微软雅黑" panose="020B0503020204020204" charset="-122"/>
                <a:ea typeface="微软雅黑" panose="020B0503020204020204" charset="-122"/>
                <a:cs typeface="微软雅黑" panose="020B0503020204020204" charset="-122"/>
                <a:sym typeface="+mn-ea"/>
              </a:rPr>
              <a:t>研究团队在冰岛Grindavík火山区部署了近30 km光纤（原为通讯光缆）</a:t>
            </a:r>
            <a:endParaRPr lang="zh-CN" altLang="en-US">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a:latin typeface="微软雅黑" panose="020B0503020204020204" charset="-122"/>
              <a:ea typeface="微软雅黑" panose="020B0503020204020204" charset="-122"/>
              <a:cs typeface="微软雅黑" panose="020B0503020204020204" charset="-122"/>
            </a:endParaRPr>
          </a:p>
          <a:p>
            <a:pPr marL="0" indent="0" fontAlgn="auto">
              <a:lnSpc>
                <a:spcPct val="150000"/>
              </a:lnSpc>
              <a:buNone/>
            </a:pPr>
            <a:r>
              <a:rPr lang="zh-CN" altLang="en-US">
                <a:latin typeface="微软雅黑" panose="020B0503020204020204" charset="-122"/>
                <a:ea typeface="微软雅黑" panose="020B0503020204020204" charset="-122"/>
                <a:cs typeface="微软雅黑" panose="020B0503020204020204" charset="-122"/>
                <a:sym typeface="+mn-ea"/>
              </a:rPr>
              <a:t>利用DAS记录2021–2022年间的一系列岩墙侵入事件；</a:t>
            </a:r>
            <a:endParaRPr lang="zh-CN" altLang="en-US">
              <a:latin typeface="微软雅黑" panose="020B0503020204020204" charset="-122"/>
              <a:ea typeface="微软雅黑" panose="020B0503020204020204" charset="-122"/>
              <a:cs typeface="微软雅黑" panose="020B0503020204020204" charset="-122"/>
            </a:endParaRPr>
          </a:p>
          <a:p>
            <a:pPr fontAlgn="auto">
              <a:lnSpc>
                <a:spcPct val="150000"/>
              </a:lnSpc>
            </a:pPr>
            <a:endParaRPr lang="zh-CN" altLang="en-US">
              <a:latin typeface="微软雅黑" panose="020B0503020204020204" charset="-122"/>
              <a:ea typeface="微软雅黑" panose="020B0503020204020204" charset="-122"/>
              <a:cs typeface="微软雅黑" panose="020B0503020204020204" charset="-122"/>
            </a:endParaRPr>
          </a:p>
          <a:p>
            <a:pPr marL="0" indent="0" fontAlgn="auto">
              <a:lnSpc>
                <a:spcPct val="150000"/>
              </a:lnSpc>
              <a:buNone/>
            </a:pPr>
            <a:r>
              <a:rPr lang="zh-CN" altLang="en-US">
                <a:latin typeface="微软雅黑" panose="020B0503020204020204" charset="-122"/>
                <a:ea typeface="微软雅黑" panose="020B0503020204020204" charset="-122"/>
                <a:cs typeface="微软雅黑" panose="020B0503020204020204" charset="-122"/>
                <a:sym typeface="+mn-ea"/>
              </a:rPr>
              <a:t>配合GNSS、震源定位和应变反演，开展三维重建和动力学分析。</a:t>
            </a:r>
            <a:endParaRPr lang="zh-CN" altLang="en-US">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97790" y="-207010"/>
            <a:ext cx="10515600" cy="1325563"/>
          </a:xfrm>
        </p:spPr>
        <p:txBody>
          <a:bodyPr>
            <a:normAutofit/>
          </a:bodyPr>
          <a:p>
            <a:r>
              <a:rPr lang="zh-CN" altLang="en-US" sz="3110" b="1">
                <a:solidFill>
                  <a:schemeClr val="bg1"/>
                </a:solidFill>
              </a:rPr>
              <a:t>去噪后的应变率记录：九次岩墙侵入事件各 12 小时观测</a:t>
            </a:r>
            <a:endParaRPr lang="zh-CN" altLang="en-US" sz="3110" b="1">
              <a:solidFill>
                <a:schemeClr val="bg1"/>
              </a:solidFill>
            </a:endParaRPr>
          </a:p>
        </p:txBody>
      </p:sp>
      <p:pic>
        <p:nvPicPr>
          <p:cNvPr id="4" name="内容占位符 3"/>
          <p:cNvPicPr>
            <a:picLocks noChangeAspect="1"/>
          </p:cNvPicPr>
          <p:nvPr>
            <p:ph idx="1"/>
          </p:nvPr>
        </p:nvPicPr>
        <p:blipFill>
          <a:blip r:embed="rId2"/>
          <a:stretch>
            <a:fillRect/>
          </a:stretch>
        </p:blipFill>
        <p:spPr>
          <a:xfrm>
            <a:off x="281305" y="1579245"/>
            <a:ext cx="6798945" cy="4435475"/>
          </a:xfrm>
          <a:prstGeom prst="rect">
            <a:avLst/>
          </a:prstGeom>
        </p:spPr>
      </p:pic>
      <p:sp>
        <p:nvSpPr>
          <p:cNvPr id="3" name="文本框 2"/>
          <p:cNvSpPr txBox="1"/>
          <p:nvPr/>
        </p:nvSpPr>
        <p:spPr>
          <a:xfrm>
            <a:off x="7428230" y="1512570"/>
            <a:ext cx="4500880" cy="4661535"/>
          </a:xfrm>
          <a:prstGeom prst="rect">
            <a:avLst/>
          </a:prstGeom>
          <a:noFill/>
        </p:spPr>
        <p:txBody>
          <a:bodyPr wrap="square" rtlCol="0">
            <a:spAutoFit/>
          </a:bodyPr>
          <a:p>
            <a:pPr indent="0" fontAlgn="auto">
              <a:lnSpc>
                <a:spcPct val="150000"/>
              </a:lnSpc>
            </a:pPr>
            <a:r>
              <a:rPr lang="zh-CN" altLang="en-US"/>
              <a:t>在通道 4140–4270 区间内为正应变率（即拉伸），而在通道 4270–4460 区间内为负应变率（即压缩），这表明岩浆通过岩墙底部的共同入口注入。</a:t>
            </a:r>
            <a:endParaRPr lang="zh-CN" altLang="en-US"/>
          </a:p>
          <a:p>
            <a:pPr indent="0" fontAlgn="auto">
              <a:lnSpc>
                <a:spcPct val="150000"/>
              </a:lnSpc>
            </a:pPr>
            <a:r>
              <a:rPr lang="zh-CN" altLang="en-US"/>
              <a:t>除E2 外，所有喷发事件中上述通道区段的应变率均在喷发发生前约 15 至 22 分钟达到峰值。此外，应变率的极性在喷发发生后不久发生翻转，而在未喷发的侵入事件中则未观察到极性变化。喷发后的极性翻转可能表明随着裂隙的形成，岩墙内的压力发生了下降。</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80645" y="-189865"/>
            <a:ext cx="10515600" cy="1325563"/>
          </a:xfrm>
        </p:spPr>
        <p:txBody>
          <a:bodyPr>
            <a:normAutofit/>
          </a:bodyPr>
          <a:p>
            <a:r>
              <a:rPr lang="zh-CN" altLang="en-US" sz="3110" b="1">
                <a:solidFill>
                  <a:schemeClr val="bg1"/>
                </a:solidFill>
              </a:rPr>
              <a:t>九次岩墙侵入事件的岩墙张开分布与地震活动演化</a:t>
            </a:r>
            <a:endParaRPr lang="zh-CN" altLang="en-US" sz="3110" b="1">
              <a:solidFill>
                <a:schemeClr val="bg1"/>
              </a:solidFill>
            </a:endParaRPr>
          </a:p>
        </p:txBody>
      </p:sp>
      <p:pic>
        <p:nvPicPr>
          <p:cNvPr id="4" name="内容占位符 3"/>
          <p:cNvPicPr>
            <a:picLocks noChangeAspect="1"/>
          </p:cNvPicPr>
          <p:nvPr>
            <p:ph idx="1"/>
          </p:nvPr>
        </p:nvPicPr>
        <p:blipFill>
          <a:blip r:embed="rId2"/>
          <a:stretch>
            <a:fillRect/>
          </a:stretch>
        </p:blipFill>
        <p:spPr>
          <a:xfrm>
            <a:off x="474980" y="1040130"/>
            <a:ext cx="6741795" cy="5662295"/>
          </a:xfrm>
          <a:prstGeom prst="rect">
            <a:avLst/>
          </a:prstGeom>
        </p:spPr>
      </p:pic>
      <p:sp>
        <p:nvSpPr>
          <p:cNvPr id="3" name="文本框 2"/>
          <p:cNvSpPr txBox="1"/>
          <p:nvPr/>
        </p:nvSpPr>
        <p:spPr>
          <a:xfrm>
            <a:off x="7606665" y="1207770"/>
            <a:ext cx="4064000" cy="4661535"/>
          </a:xfrm>
          <a:prstGeom prst="rect">
            <a:avLst/>
          </a:prstGeom>
          <a:noFill/>
        </p:spPr>
        <p:txBody>
          <a:bodyPr wrap="square" rtlCol="0">
            <a:spAutoFit/>
          </a:bodyPr>
          <a:p>
            <a:pPr indent="0" fontAlgn="auto">
              <a:lnSpc>
                <a:spcPct val="150000"/>
              </a:lnSpc>
            </a:pPr>
            <a:r>
              <a:rPr lang="zh-CN" altLang="en-US"/>
              <a:t>每一次岩墙侵入事件都会受到先前事件的影响。</a:t>
            </a:r>
            <a:endParaRPr lang="zh-CN" altLang="en-US"/>
          </a:p>
          <a:p>
            <a:pPr indent="0" fontAlgn="auto">
              <a:lnSpc>
                <a:spcPct val="150000"/>
              </a:lnSpc>
            </a:pPr>
            <a:endParaRPr lang="zh-CN" altLang="en-US"/>
          </a:p>
          <a:p>
            <a:pPr indent="0" fontAlgn="auto">
              <a:lnSpc>
                <a:spcPct val="150000"/>
              </a:lnSpc>
            </a:pPr>
            <a:r>
              <a:rPr lang="zh-CN" altLang="en-US"/>
              <a:t>后续的喷发与未喷发侵入事件主要分布于上地壳中存在应力和开裂亏损的位置，显示出岩墙侵入事件的“自组织”特性。</a:t>
            </a:r>
            <a:endParaRPr lang="zh-CN" altLang="en-US"/>
          </a:p>
          <a:p>
            <a:pPr indent="0" fontAlgn="auto">
              <a:lnSpc>
                <a:spcPct val="150000"/>
              </a:lnSpc>
            </a:pPr>
            <a:endParaRPr lang="zh-CN" altLang="en-US"/>
          </a:p>
          <a:p>
            <a:pPr indent="0" fontAlgn="auto">
              <a:lnSpc>
                <a:spcPct val="150000"/>
              </a:lnSpc>
            </a:pPr>
            <a:r>
              <a:rPr lang="zh-CN" altLang="en-US"/>
              <a:t>根据这个特性可以预测和预警喷发事件。</a:t>
            </a:r>
            <a:endParaRPr lang="zh-CN" altLang="en-US"/>
          </a:p>
          <a:p>
            <a:pPr indent="0" fontAlgn="auto">
              <a:lnSpc>
                <a:spcPct val="150000"/>
              </a:lnSpc>
            </a:pP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0" y="-182880"/>
            <a:ext cx="10515600" cy="1325563"/>
          </a:xfrm>
        </p:spPr>
        <p:txBody>
          <a:bodyPr/>
          <a:p>
            <a:r>
              <a:rPr lang="zh-CN" altLang="en-US" sz="3200" b="1">
                <a:solidFill>
                  <a:schemeClr val="bg1"/>
                </a:solidFill>
              </a:rPr>
              <a:t>总结和展望</a:t>
            </a:r>
            <a:endParaRPr lang="zh-CN" altLang="en-US" sz="3200" b="1">
              <a:solidFill>
                <a:schemeClr val="bg1"/>
              </a:solidFill>
            </a:endParaRPr>
          </a:p>
        </p:txBody>
      </p:sp>
      <p:sp>
        <p:nvSpPr>
          <p:cNvPr id="3" name="内容占位符 2"/>
          <p:cNvSpPr>
            <a:spLocks noGrp="1"/>
          </p:cNvSpPr>
          <p:nvPr>
            <p:ph idx="1"/>
          </p:nvPr>
        </p:nvSpPr>
        <p:spPr>
          <a:xfrm>
            <a:off x="720090" y="1252855"/>
            <a:ext cx="10974070" cy="5336540"/>
          </a:xfrm>
        </p:spPr>
        <p:txBody>
          <a:bodyPr>
            <a:noAutofit/>
          </a:bodyPr>
          <a:p>
            <a:pPr marL="0" indent="0" fontAlgn="auto">
              <a:lnSpc>
                <a:spcPct val="150000"/>
              </a:lnSpc>
              <a:buNone/>
            </a:pPr>
            <a:r>
              <a:rPr lang="en-US" altLang="zh-CN" sz="2400">
                <a:latin typeface="微软雅黑" panose="020B0503020204020204" charset="-122"/>
                <a:ea typeface="微软雅黑" panose="020B0503020204020204" charset="-122"/>
                <a:cs typeface="微软雅黑" panose="020B0503020204020204" charset="-122"/>
              </a:rPr>
              <a:t>DAS</a:t>
            </a:r>
            <a:r>
              <a:rPr lang="zh-CN" altLang="en-US" sz="2400">
                <a:latin typeface="微软雅黑" panose="020B0503020204020204" charset="-122"/>
                <a:ea typeface="微软雅黑" panose="020B0503020204020204" charset="-122"/>
                <a:cs typeface="微软雅黑" panose="020B0503020204020204" charset="-122"/>
              </a:rPr>
              <a:t>与传统</a:t>
            </a:r>
            <a:r>
              <a:rPr lang="en-US" altLang="zh-CN" sz="2400">
                <a:latin typeface="微软雅黑" panose="020B0503020204020204" charset="-122"/>
                <a:ea typeface="微软雅黑" panose="020B0503020204020204" charset="-122"/>
                <a:cs typeface="微软雅黑" panose="020B0503020204020204" charset="-122"/>
              </a:rPr>
              <a:t>GNSS</a:t>
            </a:r>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InSAR</a:t>
            </a:r>
            <a:r>
              <a:rPr lang="zh-CN" altLang="en-US" sz="2400">
                <a:latin typeface="微软雅黑" panose="020B0503020204020204" charset="-122"/>
                <a:ea typeface="微软雅黑" panose="020B0503020204020204" charset="-122"/>
                <a:cs typeface="微软雅黑" panose="020B0503020204020204" charset="-122"/>
              </a:rPr>
              <a:t>相比：精度、分辨率、成本、数据处理等</a:t>
            </a:r>
            <a:endParaRPr lang="zh-CN" altLang="en-US" sz="2400">
              <a:latin typeface="微软雅黑" panose="020B0503020204020204" charset="-122"/>
              <a:ea typeface="微软雅黑" panose="020B0503020204020204" charset="-122"/>
              <a:cs typeface="微软雅黑" panose="020B0503020204020204" charset="-122"/>
            </a:endParaRPr>
          </a:p>
          <a:p>
            <a:pPr marL="0" indent="0" fontAlgn="auto">
              <a:lnSpc>
                <a:spcPct val="150000"/>
              </a:lnSpc>
              <a:buNone/>
            </a:pPr>
            <a:r>
              <a:rPr lang="zh-CN" altLang="en-US" sz="2400">
                <a:latin typeface="微软雅黑" panose="020B0503020204020204" charset="-122"/>
                <a:ea typeface="微软雅黑" panose="020B0503020204020204" charset="-122"/>
                <a:cs typeface="微软雅黑" panose="020B0503020204020204" charset="-122"/>
              </a:rPr>
              <a:t>火山预警、时维分析、重应监测</a:t>
            </a:r>
            <a:endParaRPr lang="zh-CN" altLang="en-US" sz="2400">
              <a:latin typeface="微软雅黑" panose="020B0503020204020204" charset="-122"/>
              <a:ea typeface="微软雅黑" panose="020B0503020204020204" charset="-122"/>
              <a:cs typeface="微软雅黑" panose="020B0503020204020204" charset="-122"/>
            </a:endParaRPr>
          </a:p>
          <a:p>
            <a:pPr marL="0" indent="0" fontAlgn="auto">
              <a:lnSpc>
                <a:spcPct val="150000"/>
              </a:lnSpc>
              <a:buNone/>
            </a:pPr>
            <a:r>
              <a:rPr lang="zh-CN" altLang="en-US" sz="2400">
                <a:latin typeface="微软雅黑" panose="020B0503020204020204" charset="-122"/>
                <a:ea typeface="微软雅黑" panose="020B0503020204020204" charset="-122"/>
                <a:cs typeface="微软雅黑" panose="020B0503020204020204" charset="-122"/>
              </a:rPr>
              <a:t>海底光纤+海底火山/方法深海地震</a:t>
            </a:r>
            <a:endParaRPr lang="zh-CN" altLang="en-US" sz="2400">
              <a:latin typeface="微软雅黑" panose="020B0503020204020204" charset="-122"/>
              <a:ea typeface="微软雅黑" panose="020B0503020204020204" charset="-122"/>
              <a:cs typeface="微软雅黑" panose="020B0503020204020204" charset="-122"/>
            </a:endParaRPr>
          </a:p>
          <a:p>
            <a:pPr marL="0" indent="0" fontAlgn="auto">
              <a:lnSpc>
                <a:spcPct val="150000"/>
              </a:lnSpc>
              <a:buNone/>
            </a:pPr>
            <a:r>
              <a:rPr lang="zh-CN" altLang="en-US" sz="2400">
                <a:latin typeface="微软雅黑" panose="020B0503020204020204" charset="-122"/>
                <a:ea typeface="微软雅黑" panose="020B0503020204020204" charset="-122"/>
                <a:cs typeface="微软雅黑" panose="020B0503020204020204" charset="-122"/>
              </a:rPr>
              <a:t>应用前景：通过对岩墙活动预测，对火山活动监测预警、火山活动时间空间</a:t>
            </a:r>
            <a:r>
              <a:rPr lang="zh-CN" altLang="en-US" sz="2400">
                <a:latin typeface="微软雅黑" panose="020B0503020204020204" charset="-122"/>
                <a:ea typeface="微软雅黑" panose="020B0503020204020204" charset="-122"/>
                <a:cs typeface="微软雅黑" panose="020B0503020204020204" charset="-122"/>
                <a:sym typeface="+mn-ea"/>
              </a:rPr>
              <a:t>分析、火山地震监测</a:t>
            </a:r>
            <a:endParaRPr lang="zh-CN" altLang="en-US" sz="2400">
              <a:latin typeface="微软雅黑" panose="020B0503020204020204" charset="-122"/>
              <a:ea typeface="微软雅黑" panose="020B0503020204020204" charset="-122"/>
              <a:cs typeface="微软雅黑" panose="020B0503020204020204" charset="-122"/>
              <a:sym typeface="+mn-ea"/>
            </a:endParaRPr>
          </a:p>
          <a:p>
            <a:pPr marL="0" indent="0" fontAlgn="auto">
              <a:lnSpc>
                <a:spcPct val="150000"/>
              </a:lnSpc>
              <a:buNone/>
            </a:pPr>
            <a:endParaRPr lang="zh-CN" altLang="en-US" sz="2400">
              <a:latin typeface="微软雅黑" panose="020B0503020204020204" charset="-122"/>
              <a:ea typeface="微软雅黑" panose="020B0503020204020204" charset="-122"/>
              <a:cs typeface="微软雅黑" panose="020B0503020204020204" charset="-122"/>
            </a:endParaRPr>
          </a:p>
          <a:p>
            <a:pPr marL="0" indent="0" fontAlgn="auto">
              <a:lnSpc>
                <a:spcPct val="150000"/>
              </a:lnSpc>
              <a:buNone/>
            </a:pPr>
            <a:r>
              <a:rPr lang="zh-CN" altLang="en-US" sz="2400">
                <a:latin typeface="微软雅黑" panose="020B0503020204020204" charset="-122"/>
                <a:ea typeface="微软雅黑" panose="020B0503020204020204" charset="-122"/>
                <a:cs typeface="微软雅黑" panose="020B0503020204020204" charset="-122"/>
              </a:rPr>
              <a:t>未来：未来同步合成 InSAR/GNSS/光纤 有望建成监测网络</a:t>
            </a:r>
            <a:endParaRPr lang="zh-CN" altLang="en-US" sz="240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838200" y="2942590"/>
            <a:ext cx="10515600" cy="1325563"/>
          </a:xfrm>
        </p:spPr>
        <p:txBody>
          <a:bodyPr>
            <a:noAutofit/>
          </a:bodyPr>
          <a:p>
            <a:pPr algn="ctr"/>
            <a:r>
              <a:rPr lang="en-US" altLang="zh-CN" sz="9600" b="1"/>
              <a:t>THANKS</a:t>
            </a:r>
            <a:endParaRPr lang="en-US" altLang="zh-CN" sz="9600" b="1"/>
          </a:p>
        </p:txBody>
      </p:sp>
    </p:spTree>
  </p:cSld>
  <p:clrMapOvr>
    <a:masterClrMapping/>
  </p:clrMapOvr>
</p:sld>
</file>

<file path=ppt/tags/tag1.xml><?xml version="1.0" encoding="utf-8"?>
<p:tagLst xmlns:p="http://schemas.openxmlformats.org/presentationml/2006/main">
  <p:tag name="commondata" val="eyJoZGlkIjoiNWY1ODYwMzE5ZTRlMmI1YzE5MmUwNmYyMDk5NmUxOTY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1117</Words>
  <Application>WPS 演示</Application>
  <PresentationFormat>宽屏</PresentationFormat>
  <Paragraphs>80</Paragraphs>
  <Slides>10</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10</vt:i4>
      </vt:variant>
    </vt:vector>
  </HeadingPairs>
  <TitlesOfParts>
    <vt:vector size="17" baseType="lpstr">
      <vt:lpstr>Arial</vt:lpstr>
      <vt:lpstr>宋体</vt:lpstr>
      <vt:lpstr>Wingdings</vt:lpstr>
      <vt:lpstr>微软雅黑</vt:lpstr>
      <vt:lpstr>Calibri</vt:lpstr>
      <vt:lpstr>Arial Unicode MS</vt:lpstr>
      <vt:lpstr>WPS</vt:lpstr>
      <vt:lpstr>基于光纤地质测量的冰岛重复岩墙侵入分钟尺度动力学研究</vt:lpstr>
      <vt:lpstr>PowerPoint 演示文稿</vt:lpstr>
      <vt:lpstr>研究背景</vt:lpstr>
      <vt:lpstr>研究背景（传统方法）</vt:lpstr>
      <vt:lpstr>研究背景（DAS）</vt:lpstr>
      <vt:lpstr>PowerPoint 演示文稿</vt:lpstr>
      <vt:lpstr>去噪后的应变率记录：九次岩墙侵入事件各 12 小时观测</vt:lpstr>
      <vt:lpstr>九次岩墙侵入事件的岩墙张开分布与地震活动演化</vt:lpstr>
      <vt:lpstr>总结和展望</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Viking Nexus</dc:creator>
  <cp:lastModifiedBy>陈柏儒</cp:lastModifiedBy>
  <cp:revision>5</cp:revision>
  <dcterms:created xsi:type="dcterms:W3CDTF">2023-08-09T12:44:00Z</dcterms:created>
  <dcterms:modified xsi:type="dcterms:W3CDTF">2025-06-05T06:25:50Z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2052-12.1.0.18608</vt:lpwstr>
  </property>
</Properties>
</file>