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100" d="100"/>
          <a:sy n="100" d="100"/>
        </p:scale>
        <p:origin x="163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31185;&#30740;&#21161;&#29702;&#30740;&#31350;\D&#30424;\&#25991;&#29486;&#22823;&#20840;\&#22320;&#29699;&#21270;&#23398;&#25968;&#25454;&#24211;\&#22320;&#29699;&#21270;&#23398;&#25968;&#25454;&#24211;\&#21326;&#21271;_NC\&#20013;&#37240;&#24615;&#23721;&#27974;&#23721;\&#21326;&#21271;&#19996;&#37096;\compiled_SiO2_LOI_MM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[compiled_SiO2_LOI_MME.xlsx]Sheet1!$FI$1</c:f>
              <c:strCache>
                <c:ptCount val="1"/>
                <c:pt idx="0">
                  <c:v>EPSILON_ND_INI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[compiled_SiO2_LOI_MME.xlsx]Sheet1!$FH$2:$FH$1066</c:f>
              <c:numCache>
                <c:formatCode>General</c:formatCode>
                <c:ptCount val="1065"/>
                <c:pt idx="0">
                  <c:v>0.70433000000000001</c:v>
                </c:pt>
                <c:pt idx="1">
                  <c:v>0.70434399999999997</c:v>
                </c:pt>
                <c:pt idx="2">
                  <c:v>0.70445199999999997</c:v>
                </c:pt>
                <c:pt idx="3">
                  <c:v>0.704469875632044</c:v>
                </c:pt>
                <c:pt idx="4">
                  <c:v>0.70447800000000005</c:v>
                </c:pt>
                <c:pt idx="5">
                  <c:v>0.7046</c:v>
                </c:pt>
                <c:pt idx="6">
                  <c:v>0.7046</c:v>
                </c:pt>
                <c:pt idx="7">
                  <c:v>0.7046</c:v>
                </c:pt>
                <c:pt idx="8">
                  <c:v>0.7046</c:v>
                </c:pt>
                <c:pt idx="9">
                  <c:v>0.70460999999999996</c:v>
                </c:pt>
                <c:pt idx="10">
                  <c:v>0.70463764311986399</c:v>
                </c:pt>
                <c:pt idx="11">
                  <c:v>0.70466499999999999</c:v>
                </c:pt>
                <c:pt idx="12">
                  <c:v>0.70468399999999998</c:v>
                </c:pt>
                <c:pt idx="13">
                  <c:v>0.70469999999999999</c:v>
                </c:pt>
                <c:pt idx="14">
                  <c:v>0.70470251131828099</c:v>
                </c:pt>
                <c:pt idx="15">
                  <c:v>0.70470904110239196</c:v>
                </c:pt>
                <c:pt idx="16">
                  <c:v>0.70477001257678995</c:v>
                </c:pt>
                <c:pt idx="17">
                  <c:v>0.70487200000000005</c:v>
                </c:pt>
                <c:pt idx="18">
                  <c:v>0.70487999999999995</c:v>
                </c:pt>
                <c:pt idx="19">
                  <c:v>0.70494000000000001</c:v>
                </c:pt>
                <c:pt idx="20">
                  <c:v>0.70495600000000003</c:v>
                </c:pt>
                <c:pt idx="21">
                  <c:v>0.70497087088063104</c:v>
                </c:pt>
                <c:pt idx="22">
                  <c:v>0.70497100000000001</c:v>
                </c:pt>
                <c:pt idx="23">
                  <c:v>0.70499999999999996</c:v>
                </c:pt>
                <c:pt idx="24">
                  <c:v>0.70499999999999996</c:v>
                </c:pt>
                <c:pt idx="25">
                  <c:v>0.70500881845778296</c:v>
                </c:pt>
                <c:pt idx="26">
                  <c:v>0.70503409104308501</c:v>
                </c:pt>
                <c:pt idx="27">
                  <c:v>0.70503499999999997</c:v>
                </c:pt>
                <c:pt idx="28">
                  <c:v>0.70505483862775797</c:v>
                </c:pt>
                <c:pt idx="29">
                  <c:v>0.70506906440070505</c:v>
                </c:pt>
                <c:pt idx="30">
                  <c:v>0.70509900000000003</c:v>
                </c:pt>
                <c:pt idx="31">
                  <c:v>0.70509999999999995</c:v>
                </c:pt>
                <c:pt idx="32">
                  <c:v>0.70509999999999995</c:v>
                </c:pt>
                <c:pt idx="33">
                  <c:v>0.70517012719018601</c:v>
                </c:pt>
                <c:pt idx="34">
                  <c:v>0.70520000000000005</c:v>
                </c:pt>
                <c:pt idx="35">
                  <c:v>0.70524120000000001</c:v>
                </c:pt>
                <c:pt idx="36">
                  <c:v>0.70526100000000003</c:v>
                </c:pt>
                <c:pt idx="37">
                  <c:v>0.70528599999999997</c:v>
                </c:pt>
                <c:pt idx="38">
                  <c:v>0.70528800000000003</c:v>
                </c:pt>
                <c:pt idx="39">
                  <c:v>0.70528999999999997</c:v>
                </c:pt>
                <c:pt idx="40">
                  <c:v>0.70529399999999998</c:v>
                </c:pt>
                <c:pt idx="41">
                  <c:v>0.70529462773019602</c:v>
                </c:pt>
                <c:pt idx="42">
                  <c:v>0.70532799999999995</c:v>
                </c:pt>
                <c:pt idx="43">
                  <c:v>0.70539399999999997</c:v>
                </c:pt>
                <c:pt idx="44">
                  <c:v>0.70539700000000005</c:v>
                </c:pt>
                <c:pt idx="45">
                  <c:v>0.70543999999999996</c:v>
                </c:pt>
                <c:pt idx="46">
                  <c:v>0.70545693537892695</c:v>
                </c:pt>
                <c:pt idx="47">
                  <c:v>0.70546299999999995</c:v>
                </c:pt>
                <c:pt idx="48">
                  <c:v>0.70548599999999995</c:v>
                </c:pt>
                <c:pt idx="49">
                  <c:v>0.70549200000000001</c:v>
                </c:pt>
                <c:pt idx="50">
                  <c:v>0.70550299999999999</c:v>
                </c:pt>
                <c:pt idx="51">
                  <c:v>0.70551873186982805</c:v>
                </c:pt>
                <c:pt idx="52">
                  <c:v>0.70557400000000003</c:v>
                </c:pt>
                <c:pt idx="53">
                  <c:v>0.70557400000000003</c:v>
                </c:pt>
                <c:pt idx="54">
                  <c:v>0.70558500000000002</c:v>
                </c:pt>
                <c:pt idx="55">
                  <c:v>0.70559099999999997</c:v>
                </c:pt>
                <c:pt idx="56">
                  <c:v>0.7056</c:v>
                </c:pt>
                <c:pt idx="57">
                  <c:v>0.7056</c:v>
                </c:pt>
                <c:pt idx="58">
                  <c:v>0.70560199999999995</c:v>
                </c:pt>
                <c:pt idx="59">
                  <c:v>0.70568299999999995</c:v>
                </c:pt>
                <c:pt idx="60">
                  <c:v>0.70569199999999999</c:v>
                </c:pt>
                <c:pt idx="61">
                  <c:v>0.70569499999999996</c:v>
                </c:pt>
                <c:pt idx="62">
                  <c:v>0.70569899999999997</c:v>
                </c:pt>
                <c:pt idx="63">
                  <c:v>0.70569999999999999</c:v>
                </c:pt>
                <c:pt idx="64">
                  <c:v>0.70569999999999999</c:v>
                </c:pt>
                <c:pt idx="65">
                  <c:v>0.70569999999999999</c:v>
                </c:pt>
                <c:pt idx="66">
                  <c:v>0.70574999999999999</c:v>
                </c:pt>
                <c:pt idx="67">
                  <c:v>0.70579999999999998</c:v>
                </c:pt>
                <c:pt idx="68">
                  <c:v>0.70579999999999998</c:v>
                </c:pt>
                <c:pt idx="69">
                  <c:v>0.70579999999999998</c:v>
                </c:pt>
                <c:pt idx="70">
                  <c:v>0.70580299999999996</c:v>
                </c:pt>
                <c:pt idx="71">
                  <c:v>0.70580399999999999</c:v>
                </c:pt>
                <c:pt idx="72">
                  <c:v>0.705816</c:v>
                </c:pt>
                <c:pt idx="73">
                  <c:v>0.70583099999999999</c:v>
                </c:pt>
                <c:pt idx="74">
                  <c:v>0.70584000000000002</c:v>
                </c:pt>
                <c:pt idx="75">
                  <c:v>0.70586099999999996</c:v>
                </c:pt>
                <c:pt idx="76">
                  <c:v>0.70586499999999996</c:v>
                </c:pt>
                <c:pt idx="77">
                  <c:v>0.70587500000000003</c:v>
                </c:pt>
                <c:pt idx="78">
                  <c:v>0.70588300000000004</c:v>
                </c:pt>
                <c:pt idx="79">
                  <c:v>0.70588700000000004</c:v>
                </c:pt>
                <c:pt idx="80">
                  <c:v>0.70589999999999997</c:v>
                </c:pt>
                <c:pt idx="81">
                  <c:v>0.70589999999999997</c:v>
                </c:pt>
                <c:pt idx="82">
                  <c:v>0.70591099999999996</c:v>
                </c:pt>
                <c:pt idx="83">
                  <c:v>0.70591899999999996</c:v>
                </c:pt>
                <c:pt idx="84">
                  <c:v>0.70591999999999999</c:v>
                </c:pt>
                <c:pt idx="85">
                  <c:v>0.70592100000000002</c:v>
                </c:pt>
                <c:pt idx="86">
                  <c:v>0.70592699999999997</c:v>
                </c:pt>
                <c:pt idx="87">
                  <c:v>0.70592999999999995</c:v>
                </c:pt>
                <c:pt idx="88">
                  <c:v>0.70592999999999995</c:v>
                </c:pt>
                <c:pt idx="89">
                  <c:v>0.70594000000000001</c:v>
                </c:pt>
                <c:pt idx="90">
                  <c:v>0.70594999999999997</c:v>
                </c:pt>
                <c:pt idx="91">
                  <c:v>0.70596999999999999</c:v>
                </c:pt>
                <c:pt idx="92">
                  <c:v>0.70597399999999999</c:v>
                </c:pt>
                <c:pt idx="93">
                  <c:v>0.70597600000000005</c:v>
                </c:pt>
                <c:pt idx="94">
                  <c:v>0.70598000000000005</c:v>
                </c:pt>
                <c:pt idx="95">
                  <c:v>0.70598901513096401</c:v>
                </c:pt>
                <c:pt idx="96">
                  <c:v>0.70599599999999996</c:v>
                </c:pt>
                <c:pt idx="97">
                  <c:v>0.70599999999999996</c:v>
                </c:pt>
                <c:pt idx="98">
                  <c:v>0.706009</c:v>
                </c:pt>
                <c:pt idx="99">
                  <c:v>0.70601999999999998</c:v>
                </c:pt>
                <c:pt idx="100">
                  <c:v>0.70602100000000001</c:v>
                </c:pt>
                <c:pt idx="101">
                  <c:v>0.70603000000000005</c:v>
                </c:pt>
                <c:pt idx="102">
                  <c:v>0.70605799999999996</c:v>
                </c:pt>
                <c:pt idx="103">
                  <c:v>0.70606100000000005</c:v>
                </c:pt>
                <c:pt idx="104">
                  <c:v>0.70607600000000004</c:v>
                </c:pt>
                <c:pt idx="105">
                  <c:v>0.70608700000000002</c:v>
                </c:pt>
                <c:pt idx="106">
                  <c:v>0.70609500000000003</c:v>
                </c:pt>
                <c:pt idx="107">
                  <c:v>0.70609999999999995</c:v>
                </c:pt>
                <c:pt idx="108">
                  <c:v>0.70609999999999995</c:v>
                </c:pt>
                <c:pt idx="109">
                  <c:v>0.70609999999999995</c:v>
                </c:pt>
                <c:pt idx="110">
                  <c:v>0.70611100000000004</c:v>
                </c:pt>
                <c:pt idx="111">
                  <c:v>0.70613599999999999</c:v>
                </c:pt>
                <c:pt idx="112">
                  <c:v>0.70617108712208398</c:v>
                </c:pt>
                <c:pt idx="113">
                  <c:v>0.70618099999999995</c:v>
                </c:pt>
                <c:pt idx="114">
                  <c:v>0.70618599999999998</c:v>
                </c:pt>
                <c:pt idx="115">
                  <c:v>0.70620000000000005</c:v>
                </c:pt>
                <c:pt idx="116">
                  <c:v>0.70620000000000005</c:v>
                </c:pt>
                <c:pt idx="117">
                  <c:v>0.70620000000000005</c:v>
                </c:pt>
                <c:pt idx="118">
                  <c:v>0.70620000000000005</c:v>
                </c:pt>
                <c:pt idx="119">
                  <c:v>0.70625000000000004</c:v>
                </c:pt>
                <c:pt idx="120">
                  <c:v>0.70626</c:v>
                </c:pt>
                <c:pt idx="121">
                  <c:v>0.70627499999999999</c:v>
                </c:pt>
                <c:pt idx="122">
                  <c:v>0.70630000000000004</c:v>
                </c:pt>
                <c:pt idx="123">
                  <c:v>0.70630000000000004</c:v>
                </c:pt>
                <c:pt idx="124">
                  <c:v>0.70630000000000004</c:v>
                </c:pt>
                <c:pt idx="125">
                  <c:v>0.70630519999999997</c:v>
                </c:pt>
                <c:pt idx="126">
                  <c:v>0.70632200000000001</c:v>
                </c:pt>
                <c:pt idx="127">
                  <c:v>0.70632597044545498</c:v>
                </c:pt>
                <c:pt idx="128">
                  <c:v>0.70637039999999995</c:v>
                </c:pt>
                <c:pt idx="129">
                  <c:v>0.70640000000000003</c:v>
                </c:pt>
                <c:pt idx="130">
                  <c:v>0.70640000000000003</c:v>
                </c:pt>
                <c:pt idx="131">
                  <c:v>0.70645000000000002</c:v>
                </c:pt>
                <c:pt idx="132">
                  <c:v>0.70647499999999996</c:v>
                </c:pt>
                <c:pt idx="133">
                  <c:v>0.70650000000000002</c:v>
                </c:pt>
                <c:pt idx="134">
                  <c:v>0.70650000000000002</c:v>
                </c:pt>
                <c:pt idx="135">
                  <c:v>0.70652000000000004</c:v>
                </c:pt>
                <c:pt idx="136">
                  <c:v>0.70652999999999999</c:v>
                </c:pt>
                <c:pt idx="137">
                  <c:v>0.70657599999999998</c:v>
                </c:pt>
                <c:pt idx="138">
                  <c:v>0.70659000000000005</c:v>
                </c:pt>
                <c:pt idx="139">
                  <c:v>0.70659000000000005</c:v>
                </c:pt>
                <c:pt idx="140">
                  <c:v>0.70660000000000001</c:v>
                </c:pt>
                <c:pt idx="141">
                  <c:v>0.70660999999999996</c:v>
                </c:pt>
                <c:pt idx="142">
                  <c:v>0.70669000000000004</c:v>
                </c:pt>
                <c:pt idx="143">
                  <c:v>0.70669000000000004</c:v>
                </c:pt>
                <c:pt idx="144">
                  <c:v>0.70669999999999999</c:v>
                </c:pt>
                <c:pt idx="145">
                  <c:v>0.70670189999999999</c:v>
                </c:pt>
                <c:pt idx="146">
                  <c:v>0.70671799999999996</c:v>
                </c:pt>
                <c:pt idx="147">
                  <c:v>0.70672599999999997</c:v>
                </c:pt>
                <c:pt idx="148">
                  <c:v>0.70672999999999997</c:v>
                </c:pt>
                <c:pt idx="149">
                  <c:v>0.70674700000000001</c:v>
                </c:pt>
                <c:pt idx="150">
                  <c:v>0.70675699999999997</c:v>
                </c:pt>
                <c:pt idx="151">
                  <c:v>0.70686599999999999</c:v>
                </c:pt>
                <c:pt idx="152">
                  <c:v>0.70691000000000004</c:v>
                </c:pt>
                <c:pt idx="153">
                  <c:v>0.70691999999999999</c:v>
                </c:pt>
                <c:pt idx="154">
                  <c:v>0.70696000000000003</c:v>
                </c:pt>
                <c:pt idx="155">
                  <c:v>0.70698899999999998</c:v>
                </c:pt>
                <c:pt idx="156">
                  <c:v>0.70699400000000001</c:v>
                </c:pt>
                <c:pt idx="157">
                  <c:v>0.70700799999999997</c:v>
                </c:pt>
                <c:pt idx="158">
                  <c:v>0.70703199999999999</c:v>
                </c:pt>
                <c:pt idx="159">
                  <c:v>0.70704999999999996</c:v>
                </c:pt>
                <c:pt idx="160">
                  <c:v>0.70706000000000002</c:v>
                </c:pt>
                <c:pt idx="161">
                  <c:v>0.70706100000000005</c:v>
                </c:pt>
                <c:pt idx="162">
                  <c:v>0.70708000000000004</c:v>
                </c:pt>
                <c:pt idx="163">
                  <c:v>0.70708300000000002</c:v>
                </c:pt>
                <c:pt idx="164">
                  <c:v>0.70713999999999999</c:v>
                </c:pt>
                <c:pt idx="165">
                  <c:v>0.70714600000000005</c:v>
                </c:pt>
                <c:pt idx="166">
                  <c:v>0.70714999999999995</c:v>
                </c:pt>
                <c:pt idx="167">
                  <c:v>0.70720000000000005</c:v>
                </c:pt>
                <c:pt idx="168">
                  <c:v>0.70722300000000005</c:v>
                </c:pt>
                <c:pt idx="169">
                  <c:v>0.70724600000000004</c:v>
                </c:pt>
                <c:pt idx="170">
                  <c:v>0.7072695</c:v>
                </c:pt>
                <c:pt idx="171">
                  <c:v>0.70726999999999995</c:v>
                </c:pt>
                <c:pt idx="172">
                  <c:v>0.70730000000000004</c:v>
                </c:pt>
                <c:pt idx="173">
                  <c:v>0.70730990000000005</c:v>
                </c:pt>
                <c:pt idx="174">
                  <c:v>0.70730999999999999</c:v>
                </c:pt>
                <c:pt idx="175">
                  <c:v>0.70730999999999999</c:v>
                </c:pt>
                <c:pt idx="176">
                  <c:v>0.70732740000000005</c:v>
                </c:pt>
                <c:pt idx="177">
                  <c:v>0.70735000000000003</c:v>
                </c:pt>
                <c:pt idx="178">
                  <c:v>0.70737000000000005</c:v>
                </c:pt>
                <c:pt idx="179">
                  <c:v>0.70738999999999996</c:v>
                </c:pt>
                <c:pt idx="180">
                  <c:v>0.70740000000000003</c:v>
                </c:pt>
                <c:pt idx="181">
                  <c:v>0.70740499999999995</c:v>
                </c:pt>
                <c:pt idx="182">
                  <c:v>0.70741799999999999</c:v>
                </c:pt>
                <c:pt idx="183">
                  <c:v>0.70742000000000005</c:v>
                </c:pt>
                <c:pt idx="184">
                  <c:v>0.70743</c:v>
                </c:pt>
                <c:pt idx="185">
                  <c:v>0.70743789999999995</c:v>
                </c:pt>
                <c:pt idx="186">
                  <c:v>0.70745199999999997</c:v>
                </c:pt>
                <c:pt idx="187">
                  <c:v>0.70745610000000003</c:v>
                </c:pt>
                <c:pt idx="188">
                  <c:v>0.70745659999999999</c:v>
                </c:pt>
                <c:pt idx="189">
                  <c:v>0.70745999999999998</c:v>
                </c:pt>
                <c:pt idx="190">
                  <c:v>0.70750000000000002</c:v>
                </c:pt>
                <c:pt idx="191">
                  <c:v>0.70750199999999996</c:v>
                </c:pt>
                <c:pt idx="192">
                  <c:v>0.707507</c:v>
                </c:pt>
                <c:pt idx="193">
                  <c:v>0.70752000000000004</c:v>
                </c:pt>
                <c:pt idx="194">
                  <c:v>0.70752000000000004</c:v>
                </c:pt>
                <c:pt idx="195">
                  <c:v>0.70755000000000001</c:v>
                </c:pt>
                <c:pt idx="196">
                  <c:v>0.70755000000000001</c:v>
                </c:pt>
                <c:pt idx="197">
                  <c:v>0.70755999999999997</c:v>
                </c:pt>
                <c:pt idx="198">
                  <c:v>0.707561</c:v>
                </c:pt>
                <c:pt idx="199">
                  <c:v>0.70760000000000001</c:v>
                </c:pt>
                <c:pt idx="200">
                  <c:v>0.70760000000000001</c:v>
                </c:pt>
                <c:pt idx="201">
                  <c:v>0.70760000000000001</c:v>
                </c:pt>
                <c:pt idx="202">
                  <c:v>0.70760999999999996</c:v>
                </c:pt>
                <c:pt idx="203">
                  <c:v>0.70760999999999996</c:v>
                </c:pt>
                <c:pt idx="204">
                  <c:v>0.70762000000000003</c:v>
                </c:pt>
                <c:pt idx="205">
                  <c:v>0.70762999999999998</c:v>
                </c:pt>
                <c:pt idx="206">
                  <c:v>0.70763600000000004</c:v>
                </c:pt>
                <c:pt idx="207">
                  <c:v>0.70764000000000005</c:v>
                </c:pt>
                <c:pt idx="208">
                  <c:v>0.70765</c:v>
                </c:pt>
                <c:pt idx="209">
                  <c:v>0.70800799999999997</c:v>
                </c:pt>
                <c:pt idx="210">
                  <c:v>0.70804999999999996</c:v>
                </c:pt>
                <c:pt idx="211">
                  <c:v>0.70809599999999995</c:v>
                </c:pt>
                <c:pt idx="212">
                  <c:v>0.70816000000000001</c:v>
                </c:pt>
                <c:pt idx="213">
                  <c:v>0.70816100000000004</c:v>
                </c:pt>
                <c:pt idx="214">
                  <c:v>0.70820499999999997</c:v>
                </c:pt>
                <c:pt idx="215">
                  <c:v>0.70821999999999996</c:v>
                </c:pt>
                <c:pt idx="216">
                  <c:v>0.70828800000000003</c:v>
                </c:pt>
                <c:pt idx="217">
                  <c:v>0.708345</c:v>
                </c:pt>
                <c:pt idx="218">
                  <c:v>0.70834600000000003</c:v>
                </c:pt>
                <c:pt idx="219">
                  <c:v>0.70844300000000004</c:v>
                </c:pt>
                <c:pt idx="220">
                  <c:v>0.70844399999999996</c:v>
                </c:pt>
                <c:pt idx="221">
                  <c:v>0.70855999999999997</c:v>
                </c:pt>
                <c:pt idx="222">
                  <c:v>0.70857000000000003</c:v>
                </c:pt>
                <c:pt idx="223">
                  <c:v>0.70857000000000003</c:v>
                </c:pt>
                <c:pt idx="224">
                  <c:v>0.70857000000000003</c:v>
                </c:pt>
                <c:pt idx="225">
                  <c:v>0.70857999999999999</c:v>
                </c:pt>
                <c:pt idx="226">
                  <c:v>0.70860000000000001</c:v>
                </c:pt>
                <c:pt idx="227">
                  <c:v>0.70860000000000001</c:v>
                </c:pt>
                <c:pt idx="228">
                  <c:v>0.70876499999999998</c:v>
                </c:pt>
                <c:pt idx="229">
                  <c:v>0.70882999999999996</c:v>
                </c:pt>
                <c:pt idx="230">
                  <c:v>0.70886000000000005</c:v>
                </c:pt>
                <c:pt idx="231">
                  <c:v>0.70886000000000005</c:v>
                </c:pt>
                <c:pt idx="232">
                  <c:v>0.70886099999999996</c:v>
                </c:pt>
                <c:pt idx="233">
                  <c:v>0.70889999999999997</c:v>
                </c:pt>
                <c:pt idx="234">
                  <c:v>0.70894699999999999</c:v>
                </c:pt>
                <c:pt idx="235">
                  <c:v>0.70899999999999996</c:v>
                </c:pt>
                <c:pt idx="236">
                  <c:v>0.70901199999999998</c:v>
                </c:pt>
                <c:pt idx="237">
                  <c:v>0.70906999999999998</c:v>
                </c:pt>
                <c:pt idx="238">
                  <c:v>0.70915600000000001</c:v>
                </c:pt>
                <c:pt idx="239">
                  <c:v>0.70921999999999996</c:v>
                </c:pt>
                <c:pt idx="240">
                  <c:v>0.70922300000000005</c:v>
                </c:pt>
                <c:pt idx="241">
                  <c:v>0.70931999999999995</c:v>
                </c:pt>
                <c:pt idx="242">
                  <c:v>0.70936900000000003</c:v>
                </c:pt>
                <c:pt idx="243">
                  <c:v>0.70952000000000004</c:v>
                </c:pt>
                <c:pt idx="244">
                  <c:v>0.70952000000000004</c:v>
                </c:pt>
                <c:pt idx="245">
                  <c:v>0.70952999999999999</c:v>
                </c:pt>
                <c:pt idx="246">
                  <c:v>0.70955199999999996</c:v>
                </c:pt>
                <c:pt idx="247">
                  <c:v>0.70957999999999999</c:v>
                </c:pt>
                <c:pt idx="248">
                  <c:v>0.70958699999999997</c:v>
                </c:pt>
                <c:pt idx="249">
                  <c:v>0.70960999999999996</c:v>
                </c:pt>
                <c:pt idx="250">
                  <c:v>0.70965400000000001</c:v>
                </c:pt>
                <c:pt idx="251">
                  <c:v>0.70966300000000004</c:v>
                </c:pt>
                <c:pt idx="252">
                  <c:v>0.70968699999999996</c:v>
                </c:pt>
                <c:pt idx="253">
                  <c:v>0.70969000000000004</c:v>
                </c:pt>
                <c:pt idx="254">
                  <c:v>0.70971099999999998</c:v>
                </c:pt>
                <c:pt idx="255">
                  <c:v>0.70973200000000003</c:v>
                </c:pt>
                <c:pt idx="256">
                  <c:v>0.70978129999999995</c:v>
                </c:pt>
                <c:pt idx="257">
                  <c:v>0.70979899999999996</c:v>
                </c:pt>
                <c:pt idx="258">
                  <c:v>0.70987160000000005</c:v>
                </c:pt>
                <c:pt idx="259">
                  <c:v>0.70987999999999996</c:v>
                </c:pt>
                <c:pt idx="260">
                  <c:v>0.70988499999999999</c:v>
                </c:pt>
                <c:pt idx="261">
                  <c:v>0.70989999999999998</c:v>
                </c:pt>
                <c:pt idx="262">
                  <c:v>0.70996099999999995</c:v>
                </c:pt>
                <c:pt idx="263">
                  <c:v>0.71006999999999998</c:v>
                </c:pt>
                <c:pt idx="264">
                  <c:v>0.71013000000000004</c:v>
                </c:pt>
                <c:pt idx="265">
                  <c:v>0.71016199999999996</c:v>
                </c:pt>
                <c:pt idx="266">
                  <c:v>0.71018499999999996</c:v>
                </c:pt>
                <c:pt idx="267">
                  <c:v>0.71020000000000005</c:v>
                </c:pt>
                <c:pt idx="268">
                  <c:v>0.71023000000000003</c:v>
                </c:pt>
                <c:pt idx="269">
                  <c:v>0.71023979999999998</c:v>
                </c:pt>
                <c:pt idx="270">
                  <c:v>0.71024299999999996</c:v>
                </c:pt>
                <c:pt idx="271">
                  <c:v>0.71025629999999995</c:v>
                </c:pt>
                <c:pt idx="272">
                  <c:v>0.71029500000000001</c:v>
                </c:pt>
                <c:pt idx="273">
                  <c:v>0.71031849999999996</c:v>
                </c:pt>
                <c:pt idx="274">
                  <c:v>0.71036730000000003</c:v>
                </c:pt>
                <c:pt idx="275">
                  <c:v>0.710422</c:v>
                </c:pt>
                <c:pt idx="276">
                  <c:v>0.710426</c:v>
                </c:pt>
                <c:pt idx="277">
                  <c:v>0.71043299999999998</c:v>
                </c:pt>
                <c:pt idx="278">
                  <c:v>0.71045499999999995</c:v>
                </c:pt>
                <c:pt idx="279">
                  <c:v>0.71059899999999998</c:v>
                </c:pt>
                <c:pt idx="280">
                  <c:v>0.71060000000000001</c:v>
                </c:pt>
                <c:pt idx="281">
                  <c:v>0.71063399999999999</c:v>
                </c:pt>
                <c:pt idx="282">
                  <c:v>0.7107</c:v>
                </c:pt>
                <c:pt idx="283">
                  <c:v>0.71070500000000003</c:v>
                </c:pt>
                <c:pt idx="284">
                  <c:v>0.71070999999999995</c:v>
                </c:pt>
                <c:pt idx="285">
                  <c:v>0.710781</c:v>
                </c:pt>
                <c:pt idx="286">
                  <c:v>0.71090100000000001</c:v>
                </c:pt>
                <c:pt idx="287">
                  <c:v>0.71092299999999997</c:v>
                </c:pt>
                <c:pt idx="288">
                  <c:v>0.71095600000000003</c:v>
                </c:pt>
                <c:pt idx="289">
                  <c:v>0.71097699999999997</c:v>
                </c:pt>
                <c:pt idx="290">
                  <c:v>0.71098399999999995</c:v>
                </c:pt>
                <c:pt idx="291">
                  <c:v>0.71098799999999995</c:v>
                </c:pt>
                <c:pt idx="292">
                  <c:v>0.71102799999999999</c:v>
                </c:pt>
                <c:pt idx="293">
                  <c:v>0.71103000000000005</c:v>
                </c:pt>
                <c:pt idx="294">
                  <c:v>0.71104699999999998</c:v>
                </c:pt>
                <c:pt idx="295">
                  <c:v>0.71106000000000003</c:v>
                </c:pt>
                <c:pt idx="296">
                  <c:v>0.71110300000000004</c:v>
                </c:pt>
                <c:pt idx="297">
                  <c:v>0.71113999999999999</c:v>
                </c:pt>
                <c:pt idx="298">
                  <c:v>0.71118499999999996</c:v>
                </c:pt>
                <c:pt idx="299">
                  <c:v>0.71119900000000003</c:v>
                </c:pt>
                <c:pt idx="300">
                  <c:v>0.71120300000000003</c:v>
                </c:pt>
                <c:pt idx="301">
                  <c:v>0.71149300000000004</c:v>
                </c:pt>
                <c:pt idx="302">
                  <c:v>0.71156399999999997</c:v>
                </c:pt>
                <c:pt idx="303">
                  <c:v>0.71170299999999997</c:v>
                </c:pt>
                <c:pt idx="304">
                  <c:v>0.71178399999999997</c:v>
                </c:pt>
                <c:pt idx="305">
                  <c:v>0.71187699999999998</c:v>
                </c:pt>
                <c:pt idx="306">
                  <c:v>0.71299999999999997</c:v>
                </c:pt>
                <c:pt idx="307">
                  <c:v>0.71457400000000004</c:v>
                </c:pt>
                <c:pt idx="308">
                  <c:v>0.71457899999999996</c:v>
                </c:pt>
                <c:pt idx="309">
                  <c:v>0.71462999999999999</c:v>
                </c:pt>
                <c:pt idx="310">
                  <c:v>0.71467499999999995</c:v>
                </c:pt>
                <c:pt idx="311">
                  <c:v>0.71470999999999996</c:v>
                </c:pt>
                <c:pt idx="312">
                  <c:v>0.71477500000000005</c:v>
                </c:pt>
                <c:pt idx="313">
                  <c:v>0.71479400000000004</c:v>
                </c:pt>
                <c:pt idx="314">
                  <c:v>0.71520700000000004</c:v>
                </c:pt>
                <c:pt idx="315">
                  <c:v>0.71609999999999996</c:v>
                </c:pt>
              </c:numCache>
            </c:numRef>
          </c:xVal>
          <c:yVal>
            <c:numRef>
              <c:f>[compiled_SiO2_LOI_MME.xlsx]Sheet1!$FI$2:$FI$1066</c:f>
              <c:numCache>
                <c:formatCode>General</c:formatCode>
                <c:ptCount val="1065"/>
                <c:pt idx="0">
                  <c:v>-0.62</c:v>
                </c:pt>
                <c:pt idx="1">
                  <c:v>-12.1</c:v>
                </c:pt>
                <c:pt idx="2">
                  <c:v>0.53</c:v>
                </c:pt>
                <c:pt idx="3">
                  <c:v>-15.4</c:v>
                </c:pt>
                <c:pt idx="4">
                  <c:v>0.05</c:v>
                </c:pt>
                <c:pt idx="5">
                  <c:v>-8</c:v>
                </c:pt>
                <c:pt idx="6">
                  <c:v>-11.62</c:v>
                </c:pt>
                <c:pt idx="7">
                  <c:v>-11.54</c:v>
                </c:pt>
                <c:pt idx="8">
                  <c:v>-11.51</c:v>
                </c:pt>
                <c:pt idx="9">
                  <c:v>1.07</c:v>
                </c:pt>
                <c:pt idx="10">
                  <c:v>-12.1</c:v>
                </c:pt>
                <c:pt idx="11">
                  <c:v>0.21</c:v>
                </c:pt>
                <c:pt idx="12">
                  <c:v>-4.3</c:v>
                </c:pt>
                <c:pt idx="13">
                  <c:v>-4.0999999999999996</c:v>
                </c:pt>
                <c:pt idx="14">
                  <c:v>-16</c:v>
                </c:pt>
                <c:pt idx="15">
                  <c:v>-14.7</c:v>
                </c:pt>
                <c:pt idx="16">
                  <c:v>-15.4</c:v>
                </c:pt>
                <c:pt idx="17">
                  <c:v>-13.8</c:v>
                </c:pt>
                <c:pt idx="18">
                  <c:v>-0.35</c:v>
                </c:pt>
                <c:pt idx="19">
                  <c:v>-16.100000000000001</c:v>
                </c:pt>
                <c:pt idx="20">
                  <c:v>-12</c:v>
                </c:pt>
                <c:pt idx="21">
                  <c:v>-16.8</c:v>
                </c:pt>
                <c:pt idx="22">
                  <c:v>-8.6</c:v>
                </c:pt>
                <c:pt idx="23">
                  <c:v>-3.22</c:v>
                </c:pt>
                <c:pt idx="24">
                  <c:v>-4.9000000000000004</c:v>
                </c:pt>
                <c:pt idx="25">
                  <c:v>-16.3</c:v>
                </c:pt>
                <c:pt idx="26">
                  <c:v>-17.3</c:v>
                </c:pt>
                <c:pt idx="27">
                  <c:v>-14</c:v>
                </c:pt>
                <c:pt idx="28">
                  <c:v>-17.5</c:v>
                </c:pt>
                <c:pt idx="29">
                  <c:v>-15.9</c:v>
                </c:pt>
                <c:pt idx="30">
                  <c:v>-14.3</c:v>
                </c:pt>
                <c:pt idx="31">
                  <c:v>-5.05</c:v>
                </c:pt>
                <c:pt idx="32">
                  <c:v>-18.100000000000001</c:v>
                </c:pt>
                <c:pt idx="33">
                  <c:v>-17.3</c:v>
                </c:pt>
                <c:pt idx="34">
                  <c:v>-3.98</c:v>
                </c:pt>
                <c:pt idx="35">
                  <c:v>-3.93</c:v>
                </c:pt>
                <c:pt idx="36">
                  <c:v>-3.68</c:v>
                </c:pt>
                <c:pt idx="37">
                  <c:v>-9.9</c:v>
                </c:pt>
                <c:pt idx="38">
                  <c:v>-9.6999999999999993</c:v>
                </c:pt>
                <c:pt idx="39">
                  <c:v>-9.6</c:v>
                </c:pt>
                <c:pt idx="40">
                  <c:v>-7.8</c:v>
                </c:pt>
                <c:pt idx="41">
                  <c:v>-16.8</c:v>
                </c:pt>
                <c:pt idx="42">
                  <c:v>-8.1</c:v>
                </c:pt>
                <c:pt idx="43">
                  <c:v>-15.3</c:v>
                </c:pt>
                <c:pt idx="44">
                  <c:v>-8.6999999999999993</c:v>
                </c:pt>
                <c:pt idx="45">
                  <c:v>-1.08</c:v>
                </c:pt>
                <c:pt idx="46">
                  <c:v>-17.2</c:v>
                </c:pt>
                <c:pt idx="47">
                  <c:v>-3.1</c:v>
                </c:pt>
                <c:pt idx="48">
                  <c:v>0.16</c:v>
                </c:pt>
                <c:pt idx="49">
                  <c:v>-10.1</c:v>
                </c:pt>
                <c:pt idx="50">
                  <c:v>-1.8</c:v>
                </c:pt>
                <c:pt idx="51">
                  <c:v>-17.5</c:v>
                </c:pt>
                <c:pt idx="52">
                  <c:v>-8.5</c:v>
                </c:pt>
                <c:pt idx="53">
                  <c:v>2.2000000000000002</c:v>
                </c:pt>
                <c:pt idx="54">
                  <c:v>-8.1999999999999993</c:v>
                </c:pt>
                <c:pt idx="55">
                  <c:v>0.57999999999999996</c:v>
                </c:pt>
                <c:pt idx="56">
                  <c:v>-6.12</c:v>
                </c:pt>
                <c:pt idx="57">
                  <c:v>-3.29</c:v>
                </c:pt>
                <c:pt idx="58">
                  <c:v>-13.7</c:v>
                </c:pt>
                <c:pt idx="59">
                  <c:v>-8.69</c:v>
                </c:pt>
                <c:pt idx="60">
                  <c:v>-8.1999999999999993</c:v>
                </c:pt>
                <c:pt idx="61">
                  <c:v>-3.3</c:v>
                </c:pt>
                <c:pt idx="62">
                  <c:v>-0.43</c:v>
                </c:pt>
                <c:pt idx="63">
                  <c:v>-6.8</c:v>
                </c:pt>
                <c:pt idx="64">
                  <c:v>-7.3</c:v>
                </c:pt>
                <c:pt idx="65">
                  <c:v>-7.1</c:v>
                </c:pt>
                <c:pt idx="66">
                  <c:v>-6.9</c:v>
                </c:pt>
                <c:pt idx="67">
                  <c:v>-6.6</c:v>
                </c:pt>
                <c:pt idx="68">
                  <c:v>-6.9</c:v>
                </c:pt>
                <c:pt idx="69">
                  <c:v>-16.2</c:v>
                </c:pt>
                <c:pt idx="70">
                  <c:v>-3.4</c:v>
                </c:pt>
                <c:pt idx="71">
                  <c:v>-3.5</c:v>
                </c:pt>
                <c:pt idx="72">
                  <c:v>-5.57</c:v>
                </c:pt>
                <c:pt idx="73">
                  <c:v>-3.2</c:v>
                </c:pt>
                <c:pt idx="74">
                  <c:v>-8.49</c:v>
                </c:pt>
                <c:pt idx="75">
                  <c:v>-8.73</c:v>
                </c:pt>
                <c:pt idx="76">
                  <c:v>-8.76</c:v>
                </c:pt>
                <c:pt idx="77">
                  <c:v>-16.3</c:v>
                </c:pt>
                <c:pt idx="78">
                  <c:v>-3.5</c:v>
                </c:pt>
                <c:pt idx="79">
                  <c:v>-8.41</c:v>
                </c:pt>
                <c:pt idx="80">
                  <c:v>-8.9</c:v>
                </c:pt>
                <c:pt idx="81">
                  <c:v>-15.6</c:v>
                </c:pt>
                <c:pt idx="82">
                  <c:v>-8.1999999999999993</c:v>
                </c:pt>
                <c:pt idx="83">
                  <c:v>-7.9</c:v>
                </c:pt>
                <c:pt idx="84">
                  <c:v>-11.1</c:v>
                </c:pt>
                <c:pt idx="85">
                  <c:v>-16.2</c:v>
                </c:pt>
                <c:pt idx="86">
                  <c:v>-16.600000000000001</c:v>
                </c:pt>
                <c:pt idx="87">
                  <c:v>-15.8</c:v>
                </c:pt>
                <c:pt idx="88">
                  <c:v>-3.6</c:v>
                </c:pt>
                <c:pt idx="89">
                  <c:v>-17.3</c:v>
                </c:pt>
                <c:pt idx="90">
                  <c:v>-17.100000000000001</c:v>
                </c:pt>
                <c:pt idx="91">
                  <c:v>-16.5</c:v>
                </c:pt>
                <c:pt idx="92">
                  <c:v>-9.5</c:v>
                </c:pt>
                <c:pt idx="93">
                  <c:v>-16.2</c:v>
                </c:pt>
                <c:pt idx="94">
                  <c:v>-16.899999999999999</c:v>
                </c:pt>
                <c:pt idx="95">
                  <c:v>-14.4</c:v>
                </c:pt>
                <c:pt idx="96">
                  <c:v>-9</c:v>
                </c:pt>
                <c:pt idx="97">
                  <c:v>-15.8</c:v>
                </c:pt>
                <c:pt idx="98">
                  <c:v>-2.96</c:v>
                </c:pt>
                <c:pt idx="99">
                  <c:v>-5.01</c:v>
                </c:pt>
                <c:pt idx="100">
                  <c:v>-10.199999999999999</c:v>
                </c:pt>
                <c:pt idx="101">
                  <c:v>-2.96</c:v>
                </c:pt>
                <c:pt idx="102">
                  <c:v>-7.7</c:v>
                </c:pt>
                <c:pt idx="103">
                  <c:v>-10.9</c:v>
                </c:pt>
                <c:pt idx="104">
                  <c:v>-6.28</c:v>
                </c:pt>
                <c:pt idx="105">
                  <c:v>-11.7</c:v>
                </c:pt>
                <c:pt idx="106">
                  <c:v>-6.5</c:v>
                </c:pt>
                <c:pt idx="107">
                  <c:v>-15.9</c:v>
                </c:pt>
                <c:pt idx="108">
                  <c:v>-5.01</c:v>
                </c:pt>
                <c:pt idx="109">
                  <c:v>-10.9</c:v>
                </c:pt>
                <c:pt idx="110">
                  <c:v>-13.99</c:v>
                </c:pt>
                <c:pt idx="111">
                  <c:v>-3.1</c:v>
                </c:pt>
                <c:pt idx="112">
                  <c:v>-14.5</c:v>
                </c:pt>
                <c:pt idx="113">
                  <c:v>-1.38</c:v>
                </c:pt>
                <c:pt idx="114">
                  <c:v>0.26</c:v>
                </c:pt>
                <c:pt idx="115">
                  <c:v>-17.5</c:v>
                </c:pt>
                <c:pt idx="116">
                  <c:v>-17.399999999999999</c:v>
                </c:pt>
                <c:pt idx="117">
                  <c:v>-5.42</c:v>
                </c:pt>
                <c:pt idx="118">
                  <c:v>-10.8</c:v>
                </c:pt>
                <c:pt idx="119">
                  <c:v>-5.7</c:v>
                </c:pt>
                <c:pt idx="120">
                  <c:v>-3.53</c:v>
                </c:pt>
                <c:pt idx="121">
                  <c:v>-3.7</c:v>
                </c:pt>
                <c:pt idx="122">
                  <c:v>-15.7</c:v>
                </c:pt>
                <c:pt idx="123">
                  <c:v>-15.7</c:v>
                </c:pt>
                <c:pt idx="124">
                  <c:v>-11.6</c:v>
                </c:pt>
                <c:pt idx="125">
                  <c:v>-9.6</c:v>
                </c:pt>
                <c:pt idx="126">
                  <c:v>-4</c:v>
                </c:pt>
                <c:pt idx="127">
                  <c:v>-14.7</c:v>
                </c:pt>
                <c:pt idx="128">
                  <c:v>-9.6999999999999993</c:v>
                </c:pt>
                <c:pt idx="129">
                  <c:v>-3.7</c:v>
                </c:pt>
                <c:pt idx="130">
                  <c:v>-14.6</c:v>
                </c:pt>
                <c:pt idx="131">
                  <c:v>-20.100000000000001</c:v>
                </c:pt>
                <c:pt idx="132">
                  <c:v>-3.84</c:v>
                </c:pt>
                <c:pt idx="133">
                  <c:v>-17.5</c:v>
                </c:pt>
                <c:pt idx="134">
                  <c:v>-14.5</c:v>
                </c:pt>
                <c:pt idx="135">
                  <c:v>-5.8</c:v>
                </c:pt>
                <c:pt idx="136">
                  <c:v>-9.9600000000000009</c:v>
                </c:pt>
                <c:pt idx="137">
                  <c:v>-12.2</c:v>
                </c:pt>
                <c:pt idx="138">
                  <c:v>-19.100000000000001</c:v>
                </c:pt>
                <c:pt idx="139">
                  <c:v>-15.5</c:v>
                </c:pt>
                <c:pt idx="140">
                  <c:v>-15.6</c:v>
                </c:pt>
                <c:pt idx="141">
                  <c:v>-15.37</c:v>
                </c:pt>
                <c:pt idx="142">
                  <c:v>-10.199999999999999</c:v>
                </c:pt>
                <c:pt idx="143">
                  <c:v>-15.7</c:v>
                </c:pt>
                <c:pt idx="144">
                  <c:v>-15.2</c:v>
                </c:pt>
                <c:pt idx="145">
                  <c:v>-10.1</c:v>
                </c:pt>
                <c:pt idx="146">
                  <c:v>-7.82</c:v>
                </c:pt>
                <c:pt idx="147">
                  <c:v>-11.4</c:v>
                </c:pt>
                <c:pt idx="148">
                  <c:v>-15.6</c:v>
                </c:pt>
                <c:pt idx="149">
                  <c:v>-5.4</c:v>
                </c:pt>
                <c:pt idx="150">
                  <c:v>-5.3</c:v>
                </c:pt>
                <c:pt idx="151">
                  <c:v>-13.4</c:v>
                </c:pt>
                <c:pt idx="152">
                  <c:v>-19.34</c:v>
                </c:pt>
                <c:pt idx="153">
                  <c:v>-15.6</c:v>
                </c:pt>
                <c:pt idx="154">
                  <c:v>-15.8</c:v>
                </c:pt>
                <c:pt idx="155">
                  <c:v>-13.3</c:v>
                </c:pt>
                <c:pt idx="156">
                  <c:v>-15</c:v>
                </c:pt>
                <c:pt idx="157">
                  <c:v>-11.6</c:v>
                </c:pt>
                <c:pt idx="158">
                  <c:v>-8.48</c:v>
                </c:pt>
                <c:pt idx="159">
                  <c:v>-19.09</c:v>
                </c:pt>
                <c:pt idx="160">
                  <c:v>-16.2</c:v>
                </c:pt>
                <c:pt idx="161">
                  <c:v>-8.4700000000000006</c:v>
                </c:pt>
                <c:pt idx="162">
                  <c:v>-15.6</c:v>
                </c:pt>
                <c:pt idx="163">
                  <c:v>-12.4</c:v>
                </c:pt>
                <c:pt idx="164">
                  <c:v>-19.2</c:v>
                </c:pt>
                <c:pt idx="165">
                  <c:v>-9.02</c:v>
                </c:pt>
                <c:pt idx="166">
                  <c:v>-19.3</c:v>
                </c:pt>
                <c:pt idx="167">
                  <c:v>-15</c:v>
                </c:pt>
                <c:pt idx="168">
                  <c:v>-15.4</c:v>
                </c:pt>
                <c:pt idx="169">
                  <c:v>-15.2</c:v>
                </c:pt>
                <c:pt idx="170">
                  <c:v>-14</c:v>
                </c:pt>
                <c:pt idx="171">
                  <c:v>-15.7</c:v>
                </c:pt>
                <c:pt idx="172">
                  <c:v>-14.8</c:v>
                </c:pt>
                <c:pt idx="173">
                  <c:v>-14.1</c:v>
                </c:pt>
                <c:pt idx="174">
                  <c:v>-14.9</c:v>
                </c:pt>
                <c:pt idx="175">
                  <c:v>-14.3</c:v>
                </c:pt>
                <c:pt idx="176">
                  <c:v>-14</c:v>
                </c:pt>
                <c:pt idx="177">
                  <c:v>-7.54</c:v>
                </c:pt>
                <c:pt idx="178">
                  <c:v>-7.46</c:v>
                </c:pt>
                <c:pt idx="179">
                  <c:v>-15.7</c:v>
                </c:pt>
                <c:pt idx="180">
                  <c:v>-16</c:v>
                </c:pt>
                <c:pt idx="181">
                  <c:v>-15.1</c:v>
                </c:pt>
                <c:pt idx="182">
                  <c:v>-15.6</c:v>
                </c:pt>
                <c:pt idx="183">
                  <c:v>-14.6</c:v>
                </c:pt>
                <c:pt idx="184">
                  <c:v>-10.4</c:v>
                </c:pt>
                <c:pt idx="185">
                  <c:v>-12.6</c:v>
                </c:pt>
                <c:pt idx="186">
                  <c:v>-14.8</c:v>
                </c:pt>
                <c:pt idx="187">
                  <c:v>-12.6</c:v>
                </c:pt>
                <c:pt idx="188">
                  <c:v>-12.5</c:v>
                </c:pt>
                <c:pt idx="189">
                  <c:v>-15.7</c:v>
                </c:pt>
                <c:pt idx="190">
                  <c:v>-17.399999999999999</c:v>
                </c:pt>
                <c:pt idx="192">
                  <c:v>-15.8</c:v>
                </c:pt>
                <c:pt idx="193">
                  <c:v>-14.4</c:v>
                </c:pt>
                <c:pt idx="194">
                  <c:v>-12.4</c:v>
                </c:pt>
                <c:pt idx="195">
                  <c:v>-15.3</c:v>
                </c:pt>
                <c:pt idx="196">
                  <c:v>-11.7</c:v>
                </c:pt>
                <c:pt idx="197">
                  <c:v>-11.2</c:v>
                </c:pt>
                <c:pt idx="198">
                  <c:v>-8.94</c:v>
                </c:pt>
                <c:pt idx="199">
                  <c:v>-14.8</c:v>
                </c:pt>
                <c:pt idx="200">
                  <c:v>-12.2</c:v>
                </c:pt>
                <c:pt idx="201">
                  <c:v>-11.7</c:v>
                </c:pt>
                <c:pt idx="202">
                  <c:v>-11.5</c:v>
                </c:pt>
                <c:pt idx="203">
                  <c:v>-11</c:v>
                </c:pt>
                <c:pt idx="204">
                  <c:v>-11.9</c:v>
                </c:pt>
                <c:pt idx="205">
                  <c:v>-15.1</c:v>
                </c:pt>
                <c:pt idx="206">
                  <c:v>-18.18</c:v>
                </c:pt>
                <c:pt idx="207">
                  <c:v>-7.54</c:v>
                </c:pt>
                <c:pt idx="208">
                  <c:v>-7.98</c:v>
                </c:pt>
                <c:pt idx="209">
                  <c:v>-9.0399999999999991</c:v>
                </c:pt>
                <c:pt idx="210">
                  <c:v>-14.4</c:v>
                </c:pt>
                <c:pt idx="211">
                  <c:v>-14.2</c:v>
                </c:pt>
                <c:pt idx="212">
                  <c:v>-17</c:v>
                </c:pt>
                <c:pt idx="213">
                  <c:v>-16.899999999999999</c:v>
                </c:pt>
                <c:pt idx="214">
                  <c:v>-10.3</c:v>
                </c:pt>
                <c:pt idx="215">
                  <c:v>-21.8</c:v>
                </c:pt>
                <c:pt idx="216">
                  <c:v>-17.399999999999999</c:v>
                </c:pt>
                <c:pt idx="217">
                  <c:v>-17.5</c:v>
                </c:pt>
                <c:pt idx="218">
                  <c:v>-17.8</c:v>
                </c:pt>
                <c:pt idx="219">
                  <c:v>-17.5</c:v>
                </c:pt>
                <c:pt idx="220">
                  <c:v>-14.2</c:v>
                </c:pt>
                <c:pt idx="221">
                  <c:v>-15.85</c:v>
                </c:pt>
                <c:pt idx="222">
                  <c:v>-14.8</c:v>
                </c:pt>
                <c:pt idx="223">
                  <c:v>-2.2999999999999998</c:v>
                </c:pt>
                <c:pt idx="224">
                  <c:v>-22.1</c:v>
                </c:pt>
                <c:pt idx="225">
                  <c:v>-12.8</c:v>
                </c:pt>
                <c:pt idx="226">
                  <c:v>-17.8</c:v>
                </c:pt>
                <c:pt idx="227">
                  <c:v>-16.8</c:v>
                </c:pt>
                <c:pt idx="228">
                  <c:v>-16.73</c:v>
                </c:pt>
                <c:pt idx="229">
                  <c:v>-17.100000000000001</c:v>
                </c:pt>
                <c:pt idx="230">
                  <c:v>-18.899999999999999</c:v>
                </c:pt>
                <c:pt idx="231">
                  <c:v>-21.8</c:v>
                </c:pt>
                <c:pt idx="232">
                  <c:v>-18.8</c:v>
                </c:pt>
                <c:pt idx="233">
                  <c:v>-18.2</c:v>
                </c:pt>
                <c:pt idx="234">
                  <c:v>-17.52</c:v>
                </c:pt>
                <c:pt idx="235">
                  <c:v>-16.100000000000001</c:v>
                </c:pt>
                <c:pt idx="236">
                  <c:v>-19.57</c:v>
                </c:pt>
                <c:pt idx="237">
                  <c:v>-21.6</c:v>
                </c:pt>
                <c:pt idx="238">
                  <c:v>-17.43</c:v>
                </c:pt>
                <c:pt idx="239">
                  <c:v>-21.82</c:v>
                </c:pt>
                <c:pt idx="240">
                  <c:v>-17.3</c:v>
                </c:pt>
                <c:pt idx="241">
                  <c:v>-17.7</c:v>
                </c:pt>
                <c:pt idx="242">
                  <c:v>-12.8</c:v>
                </c:pt>
                <c:pt idx="243">
                  <c:v>-14.2</c:v>
                </c:pt>
                <c:pt idx="244">
                  <c:v>-13.9</c:v>
                </c:pt>
                <c:pt idx="245">
                  <c:v>-14.1</c:v>
                </c:pt>
                <c:pt idx="246">
                  <c:v>-14.9</c:v>
                </c:pt>
                <c:pt idx="247">
                  <c:v>-13.5</c:v>
                </c:pt>
                <c:pt idx="248">
                  <c:v>-17.059999999999999</c:v>
                </c:pt>
                <c:pt idx="249">
                  <c:v>-17.3</c:v>
                </c:pt>
                <c:pt idx="250">
                  <c:v>-16.899999999999999</c:v>
                </c:pt>
                <c:pt idx="251">
                  <c:v>-18.8</c:v>
                </c:pt>
                <c:pt idx="252">
                  <c:v>-18.7</c:v>
                </c:pt>
                <c:pt idx="253">
                  <c:v>-14.3</c:v>
                </c:pt>
                <c:pt idx="254">
                  <c:v>-18.899999999999999</c:v>
                </c:pt>
                <c:pt idx="255">
                  <c:v>-19.100000000000001</c:v>
                </c:pt>
                <c:pt idx="256">
                  <c:v>-18.100000000000001</c:v>
                </c:pt>
                <c:pt idx="257">
                  <c:v>-20.100000000000001</c:v>
                </c:pt>
                <c:pt idx="258">
                  <c:v>-18.100000000000001</c:v>
                </c:pt>
                <c:pt idx="259">
                  <c:v>-14.1</c:v>
                </c:pt>
                <c:pt idx="260">
                  <c:v>-19</c:v>
                </c:pt>
                <c:pt idx="261">
                  <c:v>-11.2</c:v>
                </c:pt>
                <c:pt idx="262">
                  <c:v>-18.5</c:v>
                </c:pt>
                <c:pt idx="263">
                  <c:v>-10.9</c:v>
                </c:pt>
                <c:pt idx="264">
                  <c:v>-16.8</c:v>
                </c:pt>
                <c:pt idx="265">
                  <c:v>-18.399999999999999</c:v>
                </c:pt>
                <c:pt idx="266">
                  <c:v>-9.0399999999999991</c:v>
                </c:pt>
                <c:pt idx="267">
                  <c:v>-15.9</c:v>
                </c:pt>
                <c:pt idx="268">
                  <c:v>-17.2</c:v>
                </c:pt>
                <c:pt idx="269">
                  <c:v>-20.100000000000001</c:v>
                </c:pt>
                <c:pt idx="270">
                  <c:v>-18.64</c:v>
                </c:pt>
                <c:pt idx="271">
                  <c:v>-19.8</c:v>
                </c:pt>
                <c:pt idx="272">
                  <c:v>-12.09</c:v>
                </c:pt>
                <c:pt idx="273">
                  <c:v>-14.7</c:v>
                </c:pt>
                <c:pt idx="274">
                  <c:v>-15</c:v>
                </c:pt>
                <c:pt idx="275">
                  <c:v>-18.2</c:v>
                </c:pt>
                <c:pt idx="276">
                  <c:v>-18.399999999999999</c:v>
                </c:pt>
                <c:pt idx="277">
                  <c:v>-18.2</c:v>
                </c:pt>
                <c:pt idx="278">
                  <c:v>-18.399999999999999</c:v>
                </c:pt>
                <c:pt idx="279">
                  <c:v>-13.9</c:v>
                </c:pt>
                <c:pt idx="280">
                  <c:v>-11.6</c:v>
                </c:pt>
                <c:pt idx="281">
                  <c:v>-12.7</c:v>
                </c:pt>
                <c:pt idx="282">
                  <c:v>-11.5</c:v>
                </c:pt>
                <c:pt idx="283">
                  <c:v>-14.3</c:v>
                </c:pt>
                <c:pt idx="284">
                  <c:v>-14.1</c:v>
                </c:pt>
                <c:pt idx="285">
                  <c:v>-16.399999999999999</c:v>
                </c:pt>
                <c:pt idx="286">
                  <c:v>-14.78</c:v>
                </c:pt>
                <c:pt idx="287">
                  <c:v>-14.8</c:v>
                </c:pt>
                <c:pt idx="288">
                  <c:v>-14.94</c:v>
                </c:pt>
                <c:pt idx="289">
                  <c:v>-14.96</c:v>
                </c:pt>
                <c:pt idx="290">
                  <c:v>-12.1</c:v>
                </c:pt>
                <c:pt idx="291">
                  <c:v>-12.2</c:v>
                </c:pt>
                <c:pt idx="292">
                  <c:v>-14.5</c:v>
                </c:pt>
                <c:pt idx="293">
                  <c:v>-13</c:v>
                </c:pt>
                <c:pt idx="294">
                  <c:v>-9.9</c:v>
                </c:pt>
                <c:pt idx="295">
                  <c:v>-12.5</c:v>
                </c:pt>
                <c:pt idx="296">
                  <c:v>-13.5</c:v>
                </c:pt>
                <c:pt idx="297">
                  <c:v>-18.100000000000001</c:v>
                </c:pt>
                <c:pt idx="298">
                  <c:v>-13.8</c:v>
                </c:pt>
                <c:pt idx="299">
                  <c:v>-16.2</c:v>
                </c:pt>
                <c:pt idx="300">
                  <c:v>-16.7</c:v>
                </c:pt>
                <c:pt idx="301">
                  <c:v>-18.78</c:v>
                </c:pt>
                <c:pt idx="302">
                  <c:v>-18.82</c:v>
                </c:pt>
                <c:pt idx="303">
                  <c:v>-21.6</c:v>
                </c:pt>
                <c:pt idx="304">
                  <c:v>-16.5</c:v>
                </c:pt>
                <c:pt idx="305">
                  <c:v>-16.5</c:v>
                </c:pt>
                <c:pt idx="306">
                  <c:v>-8.1</c:v>
                </c:pt>
                <c:pt idx="307">
                  <c:v>-18.399999999999999</c:v>
                </c:pt>
                <c:pt idx="308">
                  <c:v>-18.600000000000001</c:v>
                </c:pt>
                <c:pt idx="309">
                  <c:v>-18.5</c:v>
                </c:pt>
                <c:pt idx="310">
                  <c:v>-18.600000000000001</c:v>
                </c:pt>
                <c:pt idx="311">
                  <c:v>-18.600000000000001</c:v>
                </c:pt>
                <c:pt idx="312">
                  <c:v>-18.600000000000001</c:v>
                </c:pt>
                <c:pt idx="313">
                  <c:v>-18.100000000000001</c:v>
                </c:pt>
                <c:pt idx="314">
                  <c:v>-18.7</c:v>
                </c:pt>
                <c:pt idx="315">
                  <c:v>-5.2</c:v>
                </c:pt>
                <c:pt idx="411">
                  <c:v>-2.6</c:v>
                </c:pt>
                <c:pt idx="414">
                  <c:v>-4.17</c:v>
                </c:pt>
                <c:pt idx="415">
                  <c:v>-3.19</c:v>
                </c:pt>
                <c:pt idx="416">
                  <c:v>-3.03</c:v>
                </c:pt>
                <c:pt idx="468">
                  <c:v>-4.68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0D3-446B-A692-16293AD7D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786640"/>
        <c:axId val="226381616"/>
      </c:scatterChart>
      <c:valAx>
        <c:axId val="120786640"/>
        <c:scaling>
          <c:orientation val="minMax"/>
          <c:max val="0.72000000000000008"/>
          <c:min val="0.70100000000000007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(</a:t>
                </a:r>
                <a:r>
                  <a:rPr lang="en-US" altLang="zh-CN" baseline="30000"/>
                  <a:t>87</a:t>
                </a:r>
                <a:r>
                  <a:rPr lang="en-US" altLang="zh-CN"/>
                  <a:t>Sr/</a:t>
                </a:r>
                <a:r>
                  <a:rPr lang="en-US" altLang="zh-CN" baseline="30000"/>
                  <a:t>86</a:t>
                </a:r>
                <a:r>
                  <a:rPr lang="en-US" altLang="zh-CN"/>
                  <a:t>Sr)i</a:t>
                </a:r>
                <a:endParaRPr lang="zh-CN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26381616"/>
        <c:crosses val="autoZero"/>
        <c:crossBetween val="midCat"/>
      </c:valAx>
      <c:valAx>
        <c:axId val="226381616"/>
        <c:scaling>
          <c:orientation val="minMax"/>
          <c:max val="5"/>
          <c:min val="-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altLang="zh-CN"/>
                  <a:t>ε</a:t>
                </a:r>
                <a:r>
                  <a:rPr lang="en-US" altLang="zh-CN"/>
                  <a:t>Nd (t)</a:t>
                </a:r>
                <a:endParaRPr lang="zh-CN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07866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0.09006</cdr:x>
      <cdr:y>0.02705</cdr:y>
    </cdr:from>
    <cdr:to>
      <cdr:x>0.97123</cdr:x>
      <cdr:y>0.88963</cdr:y>
    </cdr:to>
    <cdr:sp macro="" textlink="">
      <cdr:nvSpPr>
        <cdr:cNvPr id="2" name="矩形 1">
          <a:extLst xmlns:a="http://schemas.openxmlformats.org/drawingml/2006/main">
            <a:ext uri="{FF2B5EF4-FFF2-40B4-BE49-F238E27FC236}">
              <a16:creationId xmlns:a16="http://schemas.microsoft.com/office/drawing/2014/main" id="{ECFEE25B-2A80-4011-8E39-47B950BFC16F}"/>
            </a:ext>
          </a:extLst>
        </cdr:cNvPr>
        <cdr:cNvSpPr/>
      </cdr:nvSpPr>
      <cdr:spPr>
        <a:xfrm xmlns:a="http://schemas.openxmlformats.org/drawingml/2006/main">
          <a:off x="630490" y="135760"/>
          <a:ext cx="6168998" cy="43286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E80A2A-DC92-4BC0-8D43-1F9572A45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60D9E06-2EE0-4318-9778-BA8EAB3B6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F00538-7223-4020-AE1B-8D34F221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C82FE6-1452-404D-BE92-CAF99BFF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12E8BC-04AE-46FF-86FF-DF5DDCEB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26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8528BA-7899-4C62-AFD9-20CFC9CEB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C6FBC-FB34-4877-A02D-E3E184FCE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F65AEF-08BC-409F-A4EE-5EBA06892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28227D-77D2-4388-8E2C-DE4211015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C6EE78-8060-46C4-9B85-5AE4F109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74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E1697-91BD-409F-8C3B-4DA7F002A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B3131A-21AE-4A40-BFE8-B1BDD12DB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1EEA36-144E-4AF3-A75B-EFA39DBC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3FFE6E-C9B9-47FE-A77F-3F8D69C9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A3623D-EA5F-41D3-9D8D-B8851011F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72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E2CD05-E955-4E38-B1F2-A9DF704A4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4B0406-E23E-4B1E-BA0B-C9EA1CB54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0DC77E4-751D-4D26-98F7-82F3E57B3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161676-2EDF-42B4-AF52-767A2EBE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9C1C2D-D8EE-449A-8F61-E9C3F660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4B1584-0A5F-405B-9374-0900CB91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56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C2C847-1905-4A4F-83B3-BE9C50C5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5BA643C-2CDE-4E39-B39E-56C01BEF4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EF56B0-D340-47A4-A8DC-E65B3C87D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B8A9230-B318-453E-8EA4-143EED0DF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4FBE7D8-746B-403D-A182-EA24474BF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6260A9C-61FE-4BB3-A3CB-3E1DE60B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CF933AE-2A7E-43FE-97E3-4EB2AB1F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E669934-EEC7-45EB-9C3A-F0B6E685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91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B0ABE0-07FA-4FBA-9738-8FEECCBF9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81ABD6-2E26-497B-8930-59C7FC6D6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5AEE9C3-3A07-4F7C-B335-72E8DA10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2F51DC6-7627-4C36-A874-6B6AB524A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518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7EF5226-A3D8-4351-B8FB-54F2E9977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27C15D5-6A44-41A1-A0BF-74225441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52EE94-2F8D-41FB-862A-5E1620EF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51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628980-7791-4AF0-B4A8-272368D86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606706-E541-4BAB-8E34-9EAA29BB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6207C5-B519-40A2-B7B5-0305190C7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954BA8-A8E9-4BF3-9882-AF4BF36D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9B9CA2-C4BC-4A4D-AF78-972AAFDE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09CCFC7-A7C6-41DB-A0B5-BBDA9495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74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D05B5A-3FD8-42EC-A03D-FE907225E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3EBB0FB-4B32-49B9-8B08-4F69FFD7D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95572D7-DE04-4B00-8D7C-82CF2C79B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41C5DA2-0095-4D5E-ABB5-E0D8299FF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FA8580-B7FE-4473-A69A-FCCB3070E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9082B7-6842-42CA-B176-C82EE06F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8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86B65-DED7-4F7E-9246-5752F1559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B5D369-10BE-4CC6-86D4-69CF2EF1F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E4CB4F-3235-4420-8EA2-123ABAE08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9F8355-BA46-418E-9A7F-B7A07C99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4C0C2E-C85C-49F4-A1C9-E7770FCD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051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658CCDD-E147-420D-94E8-8CF5426D8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E7F3DA2-FE52-4ED0-8344-F223D64DD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734C6A-59E2-422F-AC67-8B9BAA2DF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C21E0C-9703-43FB-A227-629AF540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0833D2-F5B3-451D-88E4-11B52255B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32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1C6DBA-1F22-4848-A978-AE92EA9B1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E0F54EF-3E2B-41F1-8BF4-6832289C9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995AE2-E772-47F7-B59E-38CF093DF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79EF8-EE8A-4C84-875B-EAE9AE6CAB3E}" type="datetimeFigureOut">
              <a:rPr lang="zh-CN" altLang="en-US" smtClean="0"/>
              <a:t>2026/6/16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A5EF71-2111-4433-AF14-E99D9644E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8EE48B-6ACB-4C2D-B718-882BBC84F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55226-612D-437B-A606-F4B4395A4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0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96B83-ACEC-4F44-AFD3-4DFEF4185F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600">
                <a:latin typeface="宋体" panose="02010600030101010101" pitchFamily="2" charset="-122"/>
                <a:ea typeface="宋体" panose="02010600030101010101" pitchFamily="2" charset="-122"/>
              </a:rPr>
              <a:t>科研进展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51331BA-39CF-41AE-8102-13317FCD8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92482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杨涛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2026.06.18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9050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4">
            <a:extLst>
              <a:ext uri="{FF2B5EF4-FFF2-40B4-BE49-F238E27FC236}">
                <a16:creationId xmlns:a16="http://schemas.microsoft.com/office/drawing/2014/main" id="{D91773E6-7156-4EA1-AA32-3585090D61B7}"/>
              </a:ext>
            </a:extLst>
          </p:cNvPr>
          <p:cNvSpPr/>
          <p:nvPr/>
        </p:nvSpPr>
        <p:spPr>
          <a:xfrm>
            <a:off x="3015367" y="4116762"/>
            <a:ext cx="988775" cy="70902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03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圆角矩形 58">
            <a:extLst>
              <a:ext uri="{FF2B5EF4-FFF2-40B4-BE49-F238E27FC236}">
                <a16:creationId xmlns:a16="http://schemas.microsoft.com/office/drawing/2014/main" id="{64936667-667F-47C5-8222-41977E467A07}"/>
              </a:ext>
            </a:extLst>
          </p:cNvPr>
          <p:cNvSpPr/>
          <p:nvPr/>
        </p:nvSpPr>
        <p:spPr>
          <a:xfrm>
            <a:off x="4249061" y="4116762"/>
            <a:ext cx="4371615" cy="70902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ker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华北克拉通破坏机制研究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圆角矩形 58">
            <a:extLst>
              <a:ext uri="{FF2B5EF4-FFF2-40B4-BE49-F238E27FC236}">
                <a16:creationId xmlns:a16="http://schemas.microsoft.com/office/drawing/2014/main" id="{983BB97F-B5EF-41A5-8FC6-C8176ABE3022}"/>
              </a:ext>
            </a:extLst>
          </p:cNvPr>
          <p:cNvSpPr/>
          <p:nvPr/>
        </p:nvSpPr>
        <p:spPr>
          <a:xfrm>
            <a:off x="4249062" y="2011984"/>
            <a:ext cx="4371614" cy="70902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ker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联合反演方法研究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圆角矩形 4">
            <a:extLst>
              <a:ext uri="{FF2B5EF4-FFF2-40B4-BE49-F238E27FC236}">
                <a16:creationId xmlns:a16="http://schemas.microsoft.com/office/drawing/2014/main" id="{89444C7D-6080-4D8B-A6C6-DA767D3DDC57}"/>
              </a:ext>
            </a:extLst>
          </p:cNvPr>
          <p:cNvSpPr/>
          <p:nvPr/>
        </p:nvSpPr>
        <p:spPr>
          <a:xfrm>
            <a:off x="3015367" y="2011984"/>
            <a:ext cx="988775" cy="70902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01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4">
            <a:extLst>
              <a:ext uri="{FF2B5EF4-FFF2-40B4-BE49-F238E27FC236}">
                <a16:creationId xmlns:a16="http://schemas.microsoft.com/office/drawing/2014/main" id="{B606B6CC-0C40-4180-AAA7-ACB8AA0B33A6}"/>
              </a:ext>
            </a:extLst>
          </p:cNvPr>
          <p:cNvSpPr/>
          <p:nvPr/>
        </p:nvSpPr>
        <p:spPr>
          <a:xfrm>
            <a:off x="3015367" y="3104909"/>
            <a:ext cx="988775" cy="70902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02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58">
            <a:extLst>
              <a:ext uri="{FF2B5EF4-FFF2-40B4-BE49-F238E27FC236}">
                <a16:creationId xmlns:a16="http://schemas.microsoft.com/office/drawing/2014/main" id="{7300D673-1D59-4880-8095-6F7E8745439A}"/>
              </a:ext>
            </a:extLst>
          </p:cNvPr>
          <p:cNvSpPr/>
          <p:nvPr/>
        </p:nvSpPr>
        <p:spPr>
          <a:xfrm>
            <a:off x="4249062" y="3104909"/>
            <a:ext cx="4371614" cy="70902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鄂尔多斯盆地北部研究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37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173EC82-0DFC-4A19-88F4-410558443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296" y="3102086"/>
            <a:ext cx="2854756" cy="216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E98D981-26E0-47C1-93A6-35CDA4C0F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657" y="3115176"/>
            <a:ext cx="2886636" cy="216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BC9DEB6-885E-43DA-B59E-AAD8879AC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91" y="582086"/>
            <a:ext cx="4045531" cy="468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267122-8C0B-429C-A949-3375C3434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8836" y="595176"/>
            <a:ext cx="4069839" cy="468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C9444E5-A40C-4770-B6A9-A16F7FF41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84" y="762086"/>
            <a:ext cx="3728026" cy="4320000"/>
          </a:xfrm>
          <a:prstGeom prst="rect">
            <a:avLst/>
          </a:prstGeom>
        </p:spPr>
      </p:pic>
      <p:sp>
        <p:nvSpPr>
          <p:cNvPr id="9" name="学论网-www.xuelun.me">
            <a:extLst>
              <a:ext uri="{FF2B5EF4-FFF2-40B4-BE49-F238E27FC236}">
                <a16:creationId xmlns:a16="http://schemas.microsoft.com/office/drawing/2014/main" id="{5474A836-0A49-4A21-B0AC-0DC56BF01142}"/>
              </a:ext>
            </a:extLst>
          </p:cNvPr>
          <p:cNvSpPr txBox="1"/>
          <p:nvPr/>
        </p:nvSpPr>
        <p:spPr>
          <a:xfrm flipH="1">
            <a:off x="1058848" y="1986299"/>
            <a:ext cx="332943" cy="3657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Vs</a:t>
            </a:r>
            <a:endParaRPr kumimoji="0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学论网-www.xuelun.me">
            <a:extLst>
              <a:ext uri="{FF2B5EF4-FFF2-40B4-BE49-F238E27FC236}">
                <a16:creationId xmlns:a16="http://schemas.microsoft.com/office/drawing/2014/main" id="{89067C6C-9F32-4E7A-9D1B-7473109F3A2B}"/>
              </a:ext>
            </a:extLst>
          </p:cNvPr>
          <p:cNvSpPr txBox="1"/>
          <p:nvPr/>
        </p:nvSpPr>
        <p:spPr>
          <a:xfrm flipH="1">
            <a:off x="1990854" y="1986299"/>
            <a:ext cx="332943" cy="3657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Vp</a:t>
            </a:r>
            <a:endParaRPr kumimoji="0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学论网-www.xuelun.me">
            <a:extLst>
              <a:ext uri="{FF2B5EF4-FFF2-40B4-BE49-F238E27FC236}">
                <a16:creationId xmlns:a16="http://schemas.microsoft.com/office/drawing/2014/main" id="{142A0B6E-3EC4-48E5-9E44-2595DF59D371}"/>
              </a:ext>
            </a:extLst>
          </p:cNvPr>
          <p:cNvSpPr txBox="1"/>
          <p:nvPr/>
        </p:nvSpPr>
        <p:spPr>
          <a:xfrm flipH="1">
            <a:off x="5001634" y="4304421"/>
            <a:ext cx="245477" cy="2709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Pp</a:t>
            </a:r>
            <a:endParaRPr kumimoji="0" sz="20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学论网-www.xuelun.me">
            <a:extLst>
              <a:ext uri="{FF2B5EF4-FFF2-40B4-BE49-F238E27FC236}">
                <a16:creationId xmlns:a16="http://schemas.microsoft.com/office/drawing/2014/main" id="{B6CE8639-891D-49F3-9336-030F9327F95E}"/>
              </a:ext>
            </a:extLst>
          </p:cNvPr>
          <p:cNvSpPr txBox="1"/>
          <p:nvPr/>
        </p:nvSpPr>
        <p:spPr>
          <a:xfrm flipH="1">
            <a:off x="6019537" y="4304421"/>
            <a:ext cx="245477" cy="2709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Ps</a:t>
            </a:r>
            <a:endParaRPr kumimoji="0" sz="20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学论网-www.xuelun.me">
            <a:extLst>
              <a:ext uri="{FF2B5EF4-FFF2-40B4-BE49-F238E27FC236}">
                <a16:creationId xmlns:a16="http://schemas.microsoft.com/office/drawing/2014/main" id="{506429B5-4714-43BD-9650-2AE963CD2AAE}"/>
              </a:ext>
            </a:extLst>
          </p:cNvPr>
          <p:cNvSpPr txBox="1"/>
          <p:nvPr/>
        </p:nvSpPr>
        <p:spPr>
          <a:xfrm flipH="1">
            <a:off x="10301233" y="4509424"/>
            <a:ext cx="485611" cy="2709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SsPmp</a:t>
            </a:r>
            <a:endParaRPr kumimoji="0" sz="20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学论网-www.xuelun.me">
            <a:extLst>
              <a:ext uri="{FF2B5EF4-FFF2-40B4-BE49-F238E27FC236}">
                <a16:creationId xmlns:a16="http://schemas.microsoft.com/office/drawing/2014/main" id="{23FFD5BF-5989-41B2-9B72-3CAD65587F1A}"/>
              </a:ext>
            </a:extLst>
          </p:cNvPr>
          <p:cNvSpPr txBox="1"/>
          <p:nvPr/>
        </p:nvSpPr>
        <p:spPr>
          <a:xfrm flipH="1">
            <a:off x="9092646" y="4515510"/>
            <a:ext cx="224491" cy="2709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Ss</a:t>
            </a:r>
            <a:endParaRPr kumimoji="0" sz="20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学论网-www.xuelun.me">
            <a:extLst>
              <a:ext uri="{FF2B5EF4-FFF2-40B4-BE49-F238E27FC236}">
                <a16:creationId xmlns:a16="http://schemas.microsoft.com/office/drawing/2014/main" id="{D2A836EA-403B-42E4-AB0B-87CF241C2E88}"/>
              </a:ext>
            </a:extLst>
          </p:cNvPr>
          <p:cNvSpPr txBox="1"/>
          <p:nvPr/>
        </p:nvSpPr>
        <p:spPr>
          <a:xfrm flipH="1">
            <a:off x="8245880" y="4509424"/>
            <a:ext cx="224492" cy="2709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Sp</a:t>
            </a:r>
            <a:endParaRPr kumimoji="0" sz="20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A9263C5-27C4-4AD1-A192-4A0D05B724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296" y="582086"/>
            <a:ext cx="2880997" cy="2160000"/>
          </a:xfrm>
          <a:prstGeom prst="rect">
            <a:avLst/>
          </a:prstGeom>
        </p:spPr>
      </p:pic>
      <p:sp>
        <p:nvSpPr>
          <p:cNvPr id="17" name="学论网-www.xuelun.me">
            <a:extLst>
              <a:ext uri="{FF2B5EF4-FFF2-40B4-BE49-F238E27FC236}">
                <a16:creationId xmlns:a16="http://schemas.microsoft.com/office/drawing/2014/main" id="{A9ED499C-1750-471B-8ACF-775BA5D96DEF}"/>
              </a:ext>
            </a:extLst>
          </p:cNvPr>
          <p:cNvSpPr txBox="1"/>
          <p:nvPr/>
        </p:nvSpPr>
        <p:spPr>
          <a:xfrm>
            <a:off x="66098" y="22184"/>
            <a:ext cx="2864338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联合反演方法研究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学论网-www.xuelun.me">
            <a:extLst>
              <a:ext uri="{FF2B5EF4-FFF2-40B4-BE49-F238E27FC236}">
                <a16:creationId xmlns:a16="http://schemas.microsoft.com/office/drawing/2014/main" id="{EB280B18-9354-4CA6-BA2C-FCA53E42D69B}"/>
              </a:ext>
            </a:extLst>
          </p:cNvPr>
          <p:cNvSpPr txBox="1"/>
          <p:nvPr/>
        </p:nvSpPr>
        <p:spPr>
          <a:xfrm>
            <a:off x="1872343" y="5354552"/>
            <a:ext cx="8447314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已完成：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RFs + SW + VDSS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联合反演，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RFs + SW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联合反演加速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学论网-www.xuelun.me">
            <a:extLst>
              <a:ext uri="{FF2B5EF4-FFF2-40B4-BE49-F238E27FC236}">
                <a16:creationId xmlns:a16="http://schemas.microsoft.com/office/drawing/2014/main" id="{0C9CD8EF-8494-4E36-8988-940E439D6556}"/>
              </a:ext>
            </a:extLst>
          </p:cNvPr>
          <p:cNvSpPr txBox="1"/>
          <p:nvPr/>
        </p:nvSpPr>
        <p:spPr>
          <a:xfrm>
            <a:off x="1872344" y="5996985"/>
            <a:ext cx="8530046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下一步计划：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RFs + SW + VDSS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联合反演加速，更改模型参数化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06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0CAFF0B4-C66A-441C-ADCD-67A5875D9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844" y="578691"/>
            <a:ext cx="3660329" cy="2520000"/>
          </a:xfrm>
          <a:prstGeom prst="rect">
            <a:avLst/>
          </a:prstGeom>
        </p:spPr>
      </p:pic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DD4CCCB2-4132-41E9-99D7-7B87A39EA915}"/>
              </a:ext>
            </a:extLst>
          </p:cNvPr>
          <p:cNvSpPr txBox="1"/>
          <p:nvPr/>
        </p:nvSpPr>
        <p:spPr>
          <a:xfrm>
            <a:off x="66097" y="22184"/>
            <a:ext cx="5302737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鄂尔多斯盆地北部研究：壳幔过渡带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4AD6724-9A8D-40AA-BAD5-38838FC3E7CA}"/>
              </a:ext>
            </a:extLst>
          </p:cNvPr>
          <p:cNvSpPr/>
          <p:nvPr/>
        </p:nvSpPr>
        <p:spPr>
          <a:xfrm>
            <a:off x="301044" y="2237389"/>
            <a:ext cx="2884600" cy="23800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76BA754-4B8A-40CE-92AE-E769DC21F047}"/>
              </a:ext>
            </a:extLst>
          </p:cNvPr>
          <p:cNvSpPr/>
          <p:nvPr/>
        </p:nvSpPr>
        <p:spPr>
          <a:xfrm>
            <a:off x="301645" y="1000262"/>
            <a:ext cx="2884602" cy="1438452"/>
          </a:xfrm>
          <a:prstGeom prst="rect">
            <a:avLst/>
          </a:prstGeom>
          <a:solidFill>
            <a:srgbClr val="E1AF0D"/>
          </a:solidFill>
          <a:ln>
            <a:solidFill>
              <a:srgbClr val="E1AF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1B8FD6D-A6FB-4731-8A17-841DF5E354FB}"/>
              </a:ext>
            </a:extLst>
          </p:cNvPr>
          <p:cNvSpPr/>
          <p:nvPr/>
        </p:nvSpPr>
        <p:spPr>
          <a:xfrm>
            <a:off x="303006" y="2422227"/>
            <a:ext cx="2884602" cy="651481"/>
          </a:xfrm>
          <a:custGeom>
            <a:avLst/>
            <a:gdLst>
              <a:gd name="connsiteX0" fmla="*/ 0 w 1970314"/>
              <a:gd name="connsiteY0" fmla="*/ 8164 h 313735"/>
              <a:gd name="connsiteX1" fmla="*/ 190500 w 1970314"/>
              <a:gd name="connsiteY1" fmla="*/ 310242 h 313735"/>
              <a:gd name="connsiteX2" fmla="*/ 476250 w 1970314"/>
              <a:gd name="connsiteY2" fmla="*/ 179614 h 313735"/>
              <a:gd name="connsiteX3" fmla="*/ 830036 w 1970314"/>
              <a:gd name="connsiteY3" fmla="*/ 291192 h 313735"/>
              <a:gd name="connsiteX4" fmla="*/ 1235529 w 1970314"/>
              <a:gd name="connsiteY4" fmla="*/ 127907 h 313735"/>
              <a:gd name="connsiteX5" fmla="*/ 1638300 w 1970314"/>
              <a:gd name="connsiteY5" fmla="*/ 272142 h 313735"/>
              <a:gd name="connsiteX6" fmla="*/ 1970314 w 1970314"/>
              <a:gd name="connsiteY6" fmla="*/ 0 h 31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0314" h="313735">
                <a:moveTo>
                  <a:pt x="0" y="8164"/>
                </a:moveTo>
                <a:cubicBezTo>
                  <a:pt x="55562" y="144915"/>
                  <a:pt x="111125" y="281667"/>
                  <a:pt x="190500" y="310242"/>
                </a:cubicBezTo>
                <a:cubicBezTo>
                  <a:pt x="269875" y="338817"/>
                  <a:pt x="369661" y="182789"/>
                  <a:pt x="476250" y="179614"/>
                </a:cubicBezTo>
                <a:cubicBezTo>
                  <a:pt x="582839" y="176439"/>
                  <a:pt x="703490" y="299810"/>
                  <a:pt x="830036" y="291192"/>
                </a:cubicBezTo>
                <a:cubicBezTo>
                  <a:pt x="956583" y="282574"/>
                  <a:pt x="1100818" y="131082"/>
                  <a:pt x="1235529" y="127907"/>
                </a:cubicBezTo>
                <a:cubicBezTo>
                  <a:pt x="1370240" y="124732"/>
                  <a:pt x="1515836" y="293460"/>
                  <a:pt x="1638300" y="272142"/>
                </a:cubicBezTo>
                <a:cubicBezTo>
                  <a:pt x="1760764" y="250824"/>
                  <a:pt x="1865539" y="125412"/>
                  <a:pt x="1970314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962E733-F511-4A64-A684-54F8DFC08D6A}"/>
              </a:ext>
            </a:extLst>
          </p:cNvPr>
          <p:cNvSpPr/>
          <p:nvPr/>
        </p:nvSpPr>
        <p:spPr>
          <a:xfrm flipV="1">
            <a:off x="535576" y="2875290"/>
            <a:ext cx="206829" cy="64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63F6651-32BC-442E-A1D4-0DF5CBD9A458}"/>
              </a:ext>
            </a:extLst>
          </p:cNvPr>
          <p:cNvSpPr/>
          <p:nvPr/>
        </p:nvSpPr>
        <p:spPr>
          <a:xfrm flipV="1">
            <a:off x="1349826" y="2859440"/>
            <a:ext cx="292534" cy="64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A5793B-53AC-44DE-AAF8-9066C573EDE5}"/>
              </a:ext>
            </a:extLst>
          </p:cNvPr>
          <p:cNvSpPr/>
          <p:nvPr/>
        </p:nvSpPr>
        <p:spPr>
          <a:xfrm flipV="1">
            <a:off x="2509072" y="2784796"/>
            <a:ext cx="206829" cy="64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757763F-99EE-4B47-B4E1-AE7B899468B9}"/>
              </a:ext>
            </a:extLst>
          </p:cNvPr>
          <p:cNvSpPr/>
          <p:nvPr/>
        </p:nvSpPr>
        <p:spPr>
          <a:xfrm flipV="1">
            <a:off x="790808" y="2627634"/>
            <a:ext cx="377901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55369E9-A1BB-47B4-A0E2-8BBA3E70FA14}"/>
              </a:ext>
            </a:extLst>
          </p:cNvPr>
          <p:cNvSpPr/>
          <p:nvPr/>
        </p:nvSpPr>
        <p:spPr>
          <a:xfrm flipV="1">
            <a:off x="432161" y="2562714"/>
            <a:ext cx="292534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9165FDD-9698-44A7-A6DD-DCAD1CEF2BAE}"/>
              </a:ext>
            </a:extLst>
          </p:cNvPr>
          <p:cNvSpPr/>
          <p:nvPr/>
        </p:nvSpPr>
        <p:spPr>
          <a:xfrm flipV="1">
            <a:off x="1449976" y="2633177"/>
            <a:ext cx="292534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09E8A67-AB17-4A16-BC08-68CC9F8C42C6}"/>
              </a:ext>
            </a:extLst>
          </p:cNvPr>
          <p:cNvSpPr/>
          <p:nvPr/>
        </p:nvSpPr>
        <p:spPr>
          <a:xfrm flipV="1">
            <a:off x="1813141" y="2546898"/>
            <a:ext cx="206829" cy="6492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98DF605-9505-488E-A053-214ABCC383B3}"/>
              </a:ext>
            </a:extLst>
          </p:cNvPr>
          <p:cNvSpPr/>
          <p:nvPr/>
        </p:nvSpPr>
        <p:spPr>
          <a:xfrm>
            <a:off x="2429760" y="1981963"/>
            <a:ext cx="6633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地壳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9D8173D-E53B-4274-A021-4A7129A79BAD}"/>
              </a:ext>
            </a:extLst>
          </p:cNvPr>
          <p:cNvSpPr/>
          <p:nvPr/>
        </p:nvSpPr>
        <p:spPr>
          <a:xfrm>
            <a:off x="2471922" y="3044271"/>
            <a:ext cx="6633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地幔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D6A2FB3E-09BB-4F99-B1FD-EDDBB14E1C51}"/>
              </a:ext>
            </a:extLst>
          </p:cNvPr>
          <p:cNvCxnSpPr>
            <a:cxnSpLocks/>
          </p:cNvCxnSpPr>
          <p:nvPr/>
        </p:nvCxnSpPr>
        <p:spPr>
          <a:xfrm>
            <a:off x="3325502" y="975763"/>
            <a:ext cx="216194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80BEAA29-C1F8-4285-AECC-B4B8E02D7F75}"/>
              </a:ext>
            </a:extLst>
          </p:cNvPr>
          <p:cNvCxnSpPr>
            <a:cxnSpLocks/>
          </p:cNvCxnSpPr>
          <p:nvPr/>
        </p:nvCxnSpPr>
        <p:spPr>
          <a:xfrm>
            <a:off x="3337211" y="975763"/>
            <a:ext cx="0" cy="36708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6294AF0-DC26-4F11-A337-833F07AAE85F}"/>
              </a:ext>
            </a:extLst>
          </p:cNvPr>
          <p:cNvCxnSpPr>
            <a:cxnSpLocks/>
          </p:cNvCxnSpPr>
          <p:nvPr/>
        </p:nvCxnSpPr>
        <p:spPr>
          <a:xfrm>
            <a:off x="4031772" y="973317"/>
            <a:ext cx="0" cy="1435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1FF4374-91E9-4DB6-B28E-EA4BFB95384B}"/>
              </a:ext>
            </a:extLst>
          </p:cNvPr>
          <p:cNvCxnSpPr>
            <a:cxnSpLocks/>
          </p:cNvCxnSpPr>
          <p:nvPr/>
        </p:nvCxnSpPr>
        <p:spPr>
          <a:xfrm flipH="1" flipV="1">
            <a:off x="4020888" y="2405844"/>
            <a:ext cx="541523" cy="5635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1B77654-4FCE-49F4-8A60-465EB6239CF9}"/>
              </a:ext>
            </a:extLst>
          </p:cNvPr>
          <p:cNvCxnSpPr>
            <a:cxnSpLocks/>
          </p:cNvCxnSpPr>
          <p:nvPr/>
        </p:nvCxnSpPr>
        <p:spPr>
          <a:xfrm>
            <a:off x="4558782" y="2962145"/>
            <a:ext cx="0" cy="16317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A3E4E51A-EFF3-44C0-9509-98D67A1D0FA9}"/>
              </a:ext>
            </a:extLst>
          </p:cNvPr>
          <p:cNvCxnSpPr>
            <a:cxnSpLocks/>
          </p:cNvCxnSpPr>
          <p:nvPr/>
        </p:nvCxnSpPr>
        <p:spPr>
          <a:xfrm>
            <a:off x="3343529" y="2412929"/>
            <a:ext cx="682762" cy="836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996C5C6-9BD0-45BF-9489-1900481EE27C}"/>
              </a:ext>
            </a:extLst>
          </p:cNvPr>
          <p:cNvCxnSpPr>
            <a:cxnSpLocks/>
          </p:cNvCxnSpPr>
          <p:nvPr/>
        </p:nvCxnSpPr>
        <p:spPr>
          <a:xfrm>
            <a:off x="3330945" y="2969403"/>
            <a:ext cx="1231466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4C857FD5-4229-4EA9-AA47-60FE27F7B04C}"/>
              </a:ext>
            </a:extLst>
          </p:cNvPr>
          <p:cNvCxnSpPr>
            <a:cxnSpLocks/>
          </p:cNvCxnSpPr>
          <p:nvPr/>
        </p:nvCxnSpPr>
        <p:spPr>
          <a:xfrm>
            <a:off x="3879650" y="2452153"/>
            <a:ext cx="0" cy="470111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>
            <a:extLst>
              <a:ext uri="{FF2B5EF4-FFF2-40B4-BE49-F238E27FC236}">
                <a16:creationId xmlns:a16="http://schemas.microsoft.com/office/drawing/2014/main" id="{4F8ACF63-7D0F-4F37-A0C8-2E8317173FD6}"/>
              </a:ext>
            </a:extLst>
          </p:cNvPr>
          <p:cNvSpPr/>
          <p:nvPr/>
        </p:nvSpPr>
        <p:spPr>
          <a:xfrm flipV="1">
            <a:off x="790808" y="2466294"/>
            <a:ext cx="811567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F540BF7-64EA-454A-B78C-FCAB917D0275}"/>
                  </a:ext>
                </a:extLst>
              </p:cNvPr>
              <p:cNvSpPr txBox="1"/>
              <p:nvPr/>
            </p:nvSpPr>
            <p:spPr>
              <a:xfrm>
                <a:off x="3477470" y="2546101"/>
                <a:ext cx="3216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zh-CN" altLang="en-US" sz="240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F540BF7-64EA-454A-B78C-FCAB917D0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470" y="2546101"/>
                <a:ext cx="321627" cy="369332"/>
              </a:xfrm>
              <a:prstGeom prst="rect">
                <a:avLst/>
              </a:prstGeom>
              <a:blipFill>
                <a:blip r:embed="rId3"/>
                <a:stretch>
                  <a:fillRect l="-9434" r="-75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CE61A02-D51D-41CF-9697-93AD5664BA03}"/>
                  </a:ext>
                </a:extLst>
              </p:cNvPr>
              <p:cNvSpPr/>
              <p:nvPr/>
            </p:nvSpPr>
            <p:spPr>
              <a:xfrm>
                <a:off x="281031" y="3920568"/>
                <a:ext cx="2956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zh-CN" altLang="en-US" i="0">
                          <a:latin typeface="Cambria Math" panose="02040503050406030204" pitchFamily="18" charset="0"/>
                        </a:rPr>
                        <m:t>×100%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CE61A02-D51D-41CF-9697-93AD5664BA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31" y="3920568"/>
                <a:ext cx="2956835" cy="369332"/>
              </a:xfrm>
              <a:prstGeom prst="rect">
                <a:avLst/>
              </a:prstGeom>
              <a:blipFill>
                <a:blip r:embed="rId4"/>
                <a:stretch>
                  <a:fillRect t="-116393" b="-175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4B4A2F86-76F9-4A82-9613-E7FCCE3F78B0}"/>
                  </a:ext>
                </a:extLst>
              </p:cNvPr>
              <p:cNvSpPr/>
              <p:nvPr/>
            </p:nvSpPr>
            <p:spPr>
              <a:xfrm>
                <a:off x="4165148" y="456582"/>
                <a:ext cx="51135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zh-CN" altLang="en-US" sz="2800"/>
              </a:p>
            </p:txBody>
          </p:sp>
        </mc:Choice>
        <mc:Fallback xmlns="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4B4A2F86-76F9-4A82-9613-E7FCCE3F7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5148" y="456582"/>
                <a:ext cx="5113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椭圆 28">
            <a:extLst>
              <a:ext uri="{FF2B5EF4-FFF2-40B4-BE49-F238E27FC236}">
                <a16:creationId xmlns:a16="http://schemas.microsoft.com/office/drawing/2014/main" id="{000E68E8-2A9B-4A65-AEBE-718BE2038653}"/>
              </a:ext>
            </a:extLst>
          </p:cNvPr>
          <p:cNvSpPr/>
          <p:nvPr/>
        </p:nvSpPr>
        <p:spPr>
          <a:xfrm>
            <a:off x="2386455" y="2544722"/>
            <a:ext cx="352474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1CD01A2-8B73-4921-8103-982EEF26141E}"/>
              </a:ext>
            </a:extLst>
          </p:cNvPr>
          <p:cNvSpPr/>
          <p:nvPr/>
        </p:nvSpPr>
        <p:spPr>
          <a:xfrm>
            <a:off x="1958282" y="2370656"/>
            <a:ext cx="13138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壳幔过渡带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03D47546-1A6A-436B-B0D5-04218D0754C3}"/>
                  </a:ext>
                </a:extLst>
              </p:cNvPr>
              <p:cNvSpPr/>
              <p:nvPr/>
            </p:nvSpPr>
            <p:spPr>
              <a:xfrm>
                <a:off x="3559439" y="1339732"/>
                <a:ext cx="57150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400"/>
              </a:p>
            </p:txBody>
          </p:sp>
        </mc:Choice>
        <mc:Fallback xmlns="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03D47546-1A6A-436B-B0D5-04218D0754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439" y="1339732"/>
                <a:ext cx="571503" cy="461665"/>
              </a:xfrm>
              <a:prstGeom prst="rect">
                <a:avLst/>
              </a:prstGeom>
              <a:blipFill>
                <a:blip r:embed="rId6"/>
                <a:stretch>
                  <a:fillRect l="-2128"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AAD933FE-424F-4EF9-854F-7C3330652F9C}"/>
                  </a:ext>
                </a:extLst>
              </p:cNvPr>
              <p:cNvSpPr/>
              <p:nvPr/>
            </p:nvSpPr>
            <p:spPr>
              <a:xfrm>
                <a:off x="4002339" y="3611293"/>
                <a:ext cx="5786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400"/>
              </a:p>
            </p:txBody>
          </p:sp>
        </mc:Choice>
        <mc:Fallback xmlns=""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AAD933FE-424F-4EF9-854F-7C3330652F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339" y="3611293"/>
                <a:ext cx="578620" cy="461665"/>
              </a:xfrm>
              <a:prstGeom prst="rect">
                <a:avLst/>
              </a:prstGeom>
              <a:blipFill>
                <a:blip r:embed="rId7"/>
                <a:stretch>
                  <a:fillRect l="-2128"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EBDB5B49-5253-4828-A8F7-87AE6E40A459}"/>
                  </a:ext>
                </a:extLst>
              </p:cNvPr>
              <p:cNvSpPr/>
              <p:nvPr/>
            </p:nvSpPr>
            <p:spPr>
              <a:xfrm>
                <a:off x="3990983" y="1960016"/>
                <a:ext cx="6299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𝛿𝛽</m:t>
                      </m:r>
                    </m:oMath>
                  </m:oMathPara>
                </a14:m>
                <a:endParaRPr lang="zh-CN" altLang="en-US" sz="2400"/>
              </a:p>
            </p:txBody>
          </p:sp>
        </mc:Choice>
        <mc:Fallback xmlns="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EBDB5B49-5253-4828-A8F7-87AE6E40A4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983" y="1960016"/>
                <a:ext cx="629981" cy="461665"/>
              </a:xfrm>
              <a:prstGeom prst="rect">
                <a:avLst/>
              </a:prstGeom>
              <a:blipFill>
                <a:blip r:embed="rId8"/>
                <a:stretch>
                  <a:fillRect l="-1942" b="-18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895A3155-ACB5-4400-916B-A4CBF06F6BE0}"/>
              </a:ext>
            </a:extLst>
          </p:cNvPr>
          <p:cNvCxnSpPr>
            <a:cxnSpLocks/>
          </p:cNvCxnSpPr>
          <p:nvPr/>
        </p:nvCxnSpPr>
        <p:spPr>
          <a:xfrm>
            <a:off x="3999100" y="2428551"/>
            <a:ext cx="559682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A34D08D-60FC-460B-BA61-4A7732C1D559}"/>
              </a:ext>
            </a:extLst>
          </p:cNvPr>
          <p:cNvCxnSpPr>
            <a:cxnSpLocks/>
          </p:cNvCxnSpPr>
          <p:nvPr/>
        </p:nvCxnSpPr>
        <p:spPr>
          <a:xfrm>
            <a:off x="4559111" y="2428551"/>
            <a:ext cx="0" cy="5429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图片 35">
            <a:extLst>
              <a:ext uri="{FF2B5EF4-FFF2-40B4-BE49-F238E27FC236}">
                <a16:creationId xmlns:a16="http://schemas.microsoft.com/office/drawing/2014/main" id="{4D4E1CF4-9AFE-479C-ACAD-3520D55D93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7450" y="2971354"/>
            <a:ext cx="6139118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C6A7E5ED-9176-4A84-ADC9-27573CD0CD26}"/>
                  </a:ext>
                </a:extLst>
              </p:cNvPr>
              <p:cNvSpPr/>
              <p:nvPr/>
            </p:nvSpPr>
            <p:spPr>
              <a:xfrm>
                <a:off x="614804" y="4769124"/>
                <a:ext cx="435271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三步走</a:t>
                </a:r>
                <a:r>
                  <a: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策略：多频带</a:t>
                </a:r>
                <a:r>
                  <a:rPr kumimoji="0" lang="en-US" altLang="zh-CN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Ps+PpPs</a:t>
                </a:r>
                <a:r>
                  <a: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波形</a:t>
                </a:r>
                <a:r>
                  <a: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宽度</a:t>
                </a:r>
                <a:r>
                  <a: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制约 </a:t>
                </a:r>
                <a14:m>
                  <m:oMath xmlns:m="http://schemas.openxmlformats.org/officeDocument/2006/math">
                    <m:r>
                      <a:rPr lang="zh-CN" altLang="en-US" sz="16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zh-CN" altLang="en-US" sz="1600"/>
              </a:p>
            </p:txBody>
          </p:sp>
        </mc:Choice>
        <mc:Fallback xmlns=""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C6A7E5ED-9176-4A84-ADC9-27573CD0CD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04" y="4769124"/>
                <a:ext cx="4352710" cy="338554"/>
              </a:xfrm>
              <a:prstGeom prst="rect">
                <a:avLst/>
              </a:prstGeom>
              <a:blipFill>
                <a:blip r:embed="rId10"/>
                <a:stretch>
                  <a:fillRect l="-840" t="-8929" b="-17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箭头: 下 38">
            <a:extLst>
              <a:ext uri="{FF2B5EF4-FFF2-40B4-BE49-F238E27FC236}">
                <a16:creationId xmlns:a16="http://schemas.microsoft.com/office/drawing/2014/main" id="{CF05C16B-114C-46B3-999E-22126E7529B3}"/>
              </a:ext>
            </a:extLst>
          </p:cNvPr>
          <p:cNvSpPr/>
          <p:nvPr/>
        </p:nvSpPr>
        <p:spPr>
          <a:xfrm>
            <a:off x="2716069" y="5155200"/>
            <a:ext cx="45719" cy="273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8C5C37E2-60D3-43EC-8349-528AED777627}"/>
                  </a:ext>
                </a:extLst>
              </p:cNvPr>
              <p:cNvSpPr/>
              <p:nvPr/>
            </p:nvSpPr>
            <p:spPr>
              <a:xfrm>
                <a:off x="1742510" y="5386805"/>
                <a:ext cx="259363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kern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多频带</a:t>
                </a:r>
                <a:r>
                  <a:rPr lang="en-US" altLang="zh-CN" kern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Ps</a:t>
                </a:r>
                <a:r>
                  <a:rPr lang="zh-CN" altLang="en-US" ker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振幅</a:t>
                </a:r>
                <a:r>
                  <a:rPr lang="zh-CN" altLang="en-US" kern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制约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𝛿𝛽</m:t>
                    </m:r>
                  </m:oMath>
                </a14:m>
                <a:endParaRPr lang="zh-CN" altLang="en-US"/>
              </a:p>
            </p:txBody>
          </p:sp>
        </mc:Choice>
        <mc:Fallback xmlns=""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8C5C37E2-60D3-43EC-8349-528AED777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510" y="5386805"/>
                <a:ext cx="2593633" cy="369332"/>
              </a:xfrm>
              <a:prstGeom prst="rect">
                <a:avLst/>
              </a:prstGeom>
              <a:blipFill>
                <a:blip r:embed="rId11"/>
                <a:stretch>
                  <a:fillRect l="-2118" t="-15000" b="-2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5DF9EF8F-0206-4E53-B104-BB0493F20762}"/>
                  </a:ext>
                </a:extLst>
              </p:cNvPr>
              <p:cNvSpPr/>
              <p:nvPr/>
            </p:nvSpPr>
            <p:spPr>
              <a:xfrm>
                <a:off x="1742509" y="5973079"/>
                <a:ext cx="259363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kern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多频带</a:t>
                </a:r>
                <a:r>
                  <a:rPr lang="en-US" altLang="zh-CN" kern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PpPs</a:t>
                </a:r>
                <a:r>
                  <a:rPr lang="zh-CN" altLang="en-US" kern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振幅</a:t>
                </a:r>
                <a:r>
                  <a:rPr lang="zh-CN" altLang="en-US" kern="0">
                    <a:solidFill>
                      <a:prstClr val="black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制约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endParaRPr lang="zh-CN" altLang="en-US"/>
              </a:p>
            </p:txBody>
          </p:sp>
        </mc:Choice>
        <mc:Fallback xmlns=""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5DF9EF8F-0206-4E53-B104-BB0493F20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509" y="5973079"/>
                <a:ext cx="2593633" cy="369332"/>
              </a:xfrm>
              <a:prstGeom prst="rect">
                <a:avLst/>
              </a:prstGeom>
              <a:blipFill>
                <a:blip r:embed="rId12"/>
                <a:stretch>
                  <a:fillRect l="-2118" t="-15000" b="-2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箭头: 下 41">
            <a:extLst>
              <a:ext uri="{FF2B5EF4-FFF2-40B4-BE49-F238E27FC236}">
                <a16:creationId xmlns:a16="http://schemas.microsoft.com/office/drawing/2014/main" id="{AB476DB7-4583-4C98-BB90-6AC1C5A4CDC4}"/>
              </a:ext>
            </a:extLst>
          </p:cNvPr>
          <p:cNvSpPr/>
          <p:nvPr/>
        </p:nvSpPr>
        <p:spPr>
          <a:xfrm>
            <a:off x="2715712" y="5765498"/>
            <a:ext cx="45719" cy="273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237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2E554208-9A1B-49C1-9ECA-ACB3D711441A}"/>
              </a:ext>
            </a:extLst>
          </p:cNvPr>
          <p:cNvSpPr txBox="1"/>
          <p:nvPr/>
        </p:nvSpPr>
        <p:spPr>
          <a:xfrm>
            <a:off x="66097" y="22184"/>
            <a:ext cx="5302737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鄂尔多斯盆地北部研究：壳幔过渡带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8BAA9A-CD11-42B1-8983-79AC148C9E6B}"/>
              </a:ext>
            </a:extLst>
          </p:cNvPr>
          <p:cNvSpPr/>
          <p:nvPr/>
        </p:nvSpPr>
        <p:spPr>
          <a:xfrm>
            <a:off x="1697731" y="958956"/>
            <a:ext cx="2525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多地震学参数观测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E9AB59D-E394-45B7-9A60-24BF5B9A0BFD}"/>
              </a:ext>
            </a:extLst>
          </p:cNvPr>
          <p:cNvSpPr/>
          <p:nvPr/>
        </p:nvSpPr>
        <p:spPr>
          <a:xfrm>
            <a:off x="4995267" y="4922254"/>
            <a:ext cx="7231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下地壳</a:t>
            </a:r>
            <a:r>
              <a:rPr lang="zh-CN" altLang="en-US" sz="2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富铁（</a:t>
            </a:r>
            <a:r>
              <a:rPr lang="en-US" altLang="zh-CN" sz="2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&gt;10 </a:t>
            </a:r>
            <a:r>
              <a:rPr lang="en-US" altLang="zh-CN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wt</a:t>
            </a:r>
            <a:r>
              <a:rPr lang="en-US" altLang="zh-CN" sz="24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%</a:t>
            </a:r>
            <a:r>
              <a:rPr lang="zh-CN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）可导致波速与密度关系解耦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C33CE0-FE55-4A36-8DE0-8521D0FF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336" y="1265748"/>
            <a:ext cx="6849934" cy="3600000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AA96526-24BB-40FF-8150-4AD3E9775123}"/>
              </a:ext>
            </a:extLst>
          </p:cNvPr>
          <p:cNvCxnSpPr>
            <a:cxnSpLocks/>
          </p:cNvCxnSpPr>
          <p:nvPr/>
        </p:nvCxnSpPr>
        <p:spPr>
          <a:xfrm>
            <a:off x="6046356" y="1807168"/>
            <a:ext cx="724135" cy="1952172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02E2CAE-FDAB-4BBB-B23B-779EB08D8C2C}"/>
              </a:ext>
            </a:extLst>
          </p:cNvPr>
          <p:cNvCxnSpPr>
            <a:cxnSpLocks/>
          </p:cNvCxnSpPr>
          <p:nvPr/>
        </p:nvCxnSpPr>
        <p:spPr>
          <a:xfrm>
            <a:off x="8365046" y="1727339"/>
            <a:ext cx="827314" cy="1886857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6C49BC4-A2C9-4B1F-8899-2DDACD6EB7C3}"/>
              </a:ext>
            </a:extLst>
          </p:cNvPr>
          <p:cNvCxnSpPr>
            <a:cxnSpLocks/>
          </p:cNvCxnSpPr>
          <p:nvPr/>
        </p:nvCxnSpPr>
        <p:spPr>
          <a:xfrm flipV="1">
            <a:off x="10426073" y="1872482"/>
            <a:ext cx="957642" cy="1886858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DD37C6F-0CBC-47C5-9F62-D7C42BD330A6}"/>
              </a:ext>
            </a:extLst>
          </p:cNvPr>
          <p:cNvSpPr/>
          <p:nvPr/>
        </p:nvSpPr>
        <p:spPr>
          <a:xfrm>
            <a:off x="6665764" y="5360423"/>
            <a:ext cx="42368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高于全球平均下地壳</a:t>
            </a:r>
            <a:r>
              <a:rPr lang="en-US" altLang="zh-CN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FeO</a:t>
            </a:r>
            <a:r>
              <a:rPr lang="en-US" altLang="zh-CN" baseline="-250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8.57 wt %</a:t>
            </a:r>
            <a:r>
              <a:rPr lang="zh-CN" altLang="en-US" sz="1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Rudnick</a:t>
            </a:r>
            <a:r>
              <a:rPr lang="zh-CN" altLang="en-US" sz="1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1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Gao, 2003</a:t>
            </a:r>
            <a:r>
              <a:rPr lang="zh-CN" altLang="en-US" sz="14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AA7740A-6553-4765-958D-347856C66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88" y="1359066"/>
            <a:ext cx="4714925" cy="4680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78935E8-6D48-420C-AFDF-B559901560BD}"/>
              </a:ext>
            </a:extLst>
          </p:cNvPr>
          <p:cNvSpPr/>
          <p:nvPr/>
        </p:nvSpPr>
        <p:spPr>
          <a:xfrm>
            <a:off x="7690535" y="958956"/>
            <a:ext cx="2460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CN" altLang="en-US" sz="200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实验岩石学数据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8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8C9272D4-223A-43BB-9747-201162618F8D}"/>
              </a:ext>
            </a:extLst>
          </p:cNvPr>
          <p:cNvSpPr txBox="1"/>
          <p:nvPr/>
        </p:nvSpPr>
        <p:spPr>
          <a:xfrm>
            <a:off x="66097" y="22184"/>
            <a:ext cx="5302737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鄂尔多斯盆地北部研究：</a:t>
            </a: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地壳组分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D46639-FD9C-4B11-9173-169B20911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092" y="3754304"/>
            <a:ext cx="2474277" cy="1800000"/>
          </a:xfrm>
          <a:prstGeom prst="rect">
            <a:avLst/>
          </a:prstGeom>
        </p:spPr>
      </p:pic>
      <p:sp>
        <p:nvSpPr>
          <p:cNvPr id="7" name="学论网-www.xuelun.me">
            <a:extLst>
              <a:ext uri="{FF2B5EF4-FFF2-40B4-BE49-F238E27FC236}">
                <a16:creationId xmlns:a16="http://schemas.microsoft.com/office/drawing/2014/main" id="{020E1542-251F-4C79-80CE-484C62FE6236}"/>
              </a:ext>
            </a:extLst>
          </p:cNvPr>
          <p:cNvSpPr txBox="1"/>
          <p:nvPr/>
        </p:nvSpPr>
        <p:spPr>
          <a:xfrm>
            <a:off x="1340445" y="5906388"/>
            <a:ext cx="9428699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富铁下地壳</a:t>
            </a:r>
            <a:r>
              <a:rPr lang="en-US" altLang="zh-CN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双峰分布</a:t>
            </a:r>
            <a:r>
              <a:rPr lang="en-US" altLang="zh-CN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偏基性成分           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残存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的太古宙洋底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高原？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学论网-www.xuelun.me">
            <a:extLst>
              <a:ext uri="{FF2B5EF4-FFF2-40B4-BE49-F238E27FC236}">
                <a16:creationId xmlns:a16="http://schemas.microsoft.com/office/drawing/2014/main" id="{FFF1ACBB-B04D-418C-BA4B-FFC951FBCB63}"/>
              </a:ext>
            </a:extLst>
          </p:cNvPr>
          <p:cNvSpPr txBox="1"/>
          <p:nvPr/>
        </p:nvSpPr>
        <p:spPr>
          <a:xfrm>
            <a:off x="22521" y="5160374"/>
            <a:ext cx="2788438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Zhang et al., 2024, Tectonophysics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A19BD97-30EE-4ED3-A6CA-E36F4D48214F}"/>
              </a:ext>
            </a:extLst>
          </p:cNvPr>
          <p:cNvSpPr/>
          <p:nvPr/>
        </p:nvSpPr>
        <p:spPr>
          <a:xfrm>
            <a:off x="9514591" y="555785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岛弧建造的大陆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B70E3E-3C00-4F05-AF94-8F3348E1027A}"/>
              </a:ext>
            </a:extLst>
          </p:cNvPr>
          <p:cNvSpPr/>
          <p:nvPr/>
        </p:nvSpPr>
        <p:spPr>
          <a:xfrm>
            <a:off x="3518715" y="5561737"/>
            <a:ext cx="22612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洋底高原建造的大陆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B2E8D4-E264-4E32-A032-D130394F134F}"/>
              </a:ext>
            </a:extLst>
          </p:cNvPr>
          <p:cNvSpPr/>
          <p:nvPr/>
        </p:nvSpPr>
        <p:spPr>
          <a:xfrm>
            <a:off x="6121823" y="5557857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“地幔柱”改造的大陆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EBDB72B-25BF-44C8-8A64-FBC272012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88" y="1911322"/>
            <a:ext cx="2261204" cy="3240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8EB25AA-6427-40E0-A579-F5CABA5B94A6}"/>
              </a:ext>
            </a:extLst>
          </p:cNvPr>
          <p:cNvSpPr/>
          <p:nvPr/>
        </p:nvSpPr>
        <p:spPr>
          <a:xfrm>
            <a:off x="6081774" y="961495"/>
            <a:ext cx="21836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点：陆内裂谷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EEA313A-6F8F-4C2F-8D7B-B9C8F3AD6136}"/>
              </a:ext>
            </a:extLst>
          </p:cNvPr>
          <p:cNvSpPr/>
          <p:nvPr/>
        </p:nvSpPr>
        <p:spPr>
          <a:xfrm>
            <a:off x="8560881" y="961495"/>
            <a:ext cx="3722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点：古老造山带（岛弧区）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8AF0142-F9E5-445E-A7AF-859356F0AE94}"/>
              </a:ext>
            </a:extLst>
          </p:cNvPr>
          <p:cNvSpPr/>
          <p:nvPr/>
        </p:nvSpPr>
        <p:spPr>
          <a:xfrm>
            <a:off x="3168401" y="961495"/>
            <a:ext cx="24787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点：稳定克拉通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4B185F2-E1DA-442D-B11E-C35145493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8220" y="1829293"/>
            <a:ext cx="1972022" cy="180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901AEB3-DB38-4C5E-903E-FA65FE18F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173" y="1829293"/>
            <a:ext cx="1939655" cy="1800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A388782-280A-4C15-9B8E-0E2870369C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5097" y="1829293"/>
            <a:ext cx="1964543" cy="1800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BAFEAD6-CA58-4060-96AF-414A46C7AE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7402" y="3754304"/>
            <a:ext cx="2465595" cy="1800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B1F7055-32FB-41D9-AB4D-7D14E6964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240" y="3804351"/>
            <a:ext cx="2508914" cy="18000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937EBB0D-2C25-485B-8A9C-67A8B26B420A}"/>
              </a:ext>
            </a:extLst>
          </p:cNvPr>
          <p:cNvSpPr/>
          <p:nvPr/>
        </p:nvSpPr>
        <p:spPr>
          <a:xfrm>
            <a:off x="9094957" y="1316413"/>
            <a:ext cx="2376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SiO</a:t>
            </a:r>
            <a:r>
              <a:rPr kumimoji="0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59.0 ± 6.3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wt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B5FE44B-65FD-4E2D-9718-02C1CC3D9F2C}"/>
              </a:ext>
            </a:extLst>
          </p:cNvPr>
          <p:cNvSpPr/>
          <p:nvPr/>
        </p:nvSpPr>
        <p:spPr>
          <a:xfrm>
            <a:off x="6077505" y="1321656"/>
            <a:ext cx="2376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SiO</a:t>
            </a:r>
            <a:r>
              <a:rPr kumimoji="0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59.9 ± 7.1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wt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21BD83C-5DD1-4A25-95E6-E1895623E21D}"/>
              </a:ext>
            </a:extLst>
          </p:cNvPr>
          <p:cNvSpPr/>
          <p:nvPr/>
        </p:nvSpPr>
        <p:spPr>
          <a:xfrm>
            <a:off x="3321230" y="1321656"/>
            <a:ext cx="2376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55.3 ± 5.9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85F7C6A-6388-4F5E-BC6D-7C8CEFF8451C}"/>
              </a:ext>
            </a:extLst>
          </p:cNvPr>
          <p:cNvSpPr/>
          <p:nvPr/>
        </p:nvSpPr>
        <p:spPr>
          <a:xfrm>
            <a:off x="349926" y="1480215"/>
            <a:ext cx="2489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前人高</a:t>
            </a:r>
            <a:r>
              <a:rPr lang="zh-CN" altLang="en-US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阶面波成像结果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E20CC3F-342E-442B-B173-F82B4B4D0653}"/>
              </a:ext>
            </a:extLst>
          </p:cNvPr>
          <p:cNvCxnSpPr>
            <a:cxnSpLocks/>
          </p:cNvCxnSpPr>
          <p:nvPr/>
        </p:nvCxnSpPr>
        <p:spPr>
          <a:xfrm>
            <a:off x="5800729" y="961495"/>
            <a:ext cx="23352" cy="497392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B2C83920-8AC3-42D6-853C-5D0DB1064E07}"/>
              </a:ext>
            </a:extLst>
          </p:cNvPr>
          <p:cNvCxnSpPr>
            <a:cxnSpLocks/>
          </p:cNvCxnSpPr>
          <p:nvPr/>
        </p:nvCxnSpPr>
        <p:spPr>
          <a:xfrm>
            <a:off x="8563882" y="888925"/>
            <a:ext cx="23352" cy="497392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2F0CC91C-634D-49FB-9C8C-D016181D24E4}"/>
              </a:ext>
            </a:extLst>
          </p:cNvPr>
          <p:cNvSpPr/>
          <p:nvPr/>
        </p:nvSpPr>
        <p:spPr>
          <a:xfrm>
            <a:off x="3973173" y="3784891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95EA32D-C6F1-4600-94AF-00C7C82BAA55}"/>
              </a:ext>
            </a:extLst>
          </p:cNvPr>
          <p:cNvSpPr/>
          <p:nvPr/>
        </p:nvSpPr>
        <p:spPr>
          <a:xfrm>
            <a:off x="5140703" y="4595824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2E7CBF3-F399-419B-A0CA-04C4E1375493}"/>
              </a:ext>
            </a:extLst>
          </p:cNvPr>
          <p:cNvSpPr/>
          <p:nvPr/>
        </p:nvSpPr>
        <p:spPr>
          <a:xfrm>
            <a:off x="6601570" y="4455666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60F4FDD-C50A-4E78-97DF-3E3D076D6C78}"/>
              </a:ext>
            </a:extLst>
          </p:cNvPr>
          <p:cNvSpPr/>
          <p:nvPr/>
        </p:nvSpPr>
        <p:spPr>
          <a:xfrm>
            <a:off x="7601779" y="3821858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B3ED54B-FAAE-4F54-B48A-44F05CA7D257}"/>
              </a:ext>
            </a:extLst>
          </p:cNvPr>
          <p:cNvSpPr/>
          <p:nvPr/>
        </p:nvSpPr>
        <p:spPr>
          <a:xfrm>
            <a:off x="10754550" y="4483343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2C73D79-6A41-48E0-93E0-51560CF69C2E}"/>
              </a:ext>
            </a:extLst>
          </p:cNvPr>
          <p:cNvSpPr/>
          <p:nvPr/>
        </p:nvSpPr>
        <p:spPr>
          <a:xfrm>
            <a:off x="10283344" y="4565851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61F94E0-51D9-4F35-AAE0-B551D0EEDF7D}"/>
              </a:ext>
            </a:extLst>
          </p:cNvPr>
          <p:cNvSpPr/>
          <p:nvPr/>
        </p:nvSpPr>
        <p:spPr>
          <a:xfrm>
            <a:off x="9514591" y="4654304"/>
            <a:ext cx="4985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基性</a:t>
            </a:r>
            <a:endParaRPr lang="zh-CN" altLang="en-US" sz="12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箭头: 下 34">
            <a:extLst>
              <a:ext uri="{FF2B5EF4-FFF2-40B4-BE49-F238E27FC236}">
                <a16:creationId xmlns:a16="http://schemas.microsoft.com/office/drawing/2014/main" id="{23C5C1A3-3844-4CC2-A2CA-93C9057BD541}"/>
              </a:ext>
            </a:extLst>
          </p:cNvPr>
          <p:cNvSpPr/>
          <p:nvPr/>
        </p:nvSpPr>
        <p:spPr>
          <a:xfrm rot="16200000">
            <a:off x="6652199" y="5614053"/>
            <a:ext cx="226260" cy="1225170"/>
          </a:xfrm>
          <a:prstGeom prst="downArrow">
            <a:avLst>
              <a:gd name="adj1" fmla="val 32445"/>
              <a:gd name="adj2" fmla="val 880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748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学论网-www.xuelun.me">
            <a:extLst>
              <a:ext uri="{FF2B5EF4-FFF2-40B4-BE49-F238E27FC236}">
                <a16:creationId xmlns:a16="http://schemas.microsoft.com/office/drawing/2014/main" id="{CCEC8C72-8485-4986-ABF6-630F0696A1DB}"/>
              </a:ext>
            </a:extLst>
          </p:cNvPr>
          <p:cNvSpPr txBox="1"/>
          <p:nvPr/>
        </p:nvSpPr>
        <p:spPr>
          <a:xfrm>
            <a:off x="66097" y="22184"/>
            <a:ext cx="5302737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华北克拉通破坏机制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研究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B53AA3B-E59B-4A32-B354-41E27E1C7FFF}"/>
              </a:ext>
            </a:extLst>
          </p:cNvPr>
          <p:cNvSpPr/>
          <p:nvPr/>
        </p:nvSpPr>
        <p:spPr>
          <a:xfrm>
            <a:off x="4567261" y="1042925"/>
            <a:ext cx="1235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研究数据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C115C10-BF58-409B-AD2E-9C65131EB52A}"/>
              </a:ext>
            </a:extLst>
          </p:cNvPr>
          <p:cNvSpPr/>
          <p:nvPr/>
        </p:nvSpPr>
        <p:spPr>
          <a:xfrm>
            <a:off x="4000610" y="1118204"/>
            <a:ext cx="523886" cy="249551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09DF350-B341-41DD-9A53-E59A7A2F5D23}"/>
              </a:ext>
            </a:extLst>
          </p:cNvPr>
          <p:cNvSpPr/>
          <p:nvPr/>
        </p:nvSpPr>
        <p:spPr>
          <a:xfrm>
            <a:off x="4234290" y="1533372"/>
            <a:ext cx="3719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岩石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地球化学数据：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1400+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岩石样品，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10000+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岩石化学数据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581D1A6-8F05-4834-8D80-388DDF4973E3}"/>
              </a:ext>
            </a:extLst>
          </p:cNvPr>
          <p:cNvSpPr/>
          <p:nvPr/>
        </p:nvSpPr>
        <p:spPr>
          <a:xfrm>
            <a:off x="4147203" y="2330685"/>
            <a:ext cx="3354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地震波形数据：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NCISP-6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阵列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BF4D5F3-54DB-4FC7-9761-9FBF46424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0" y="827346"/>
            <a:ext cx="3719931" cy="5400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DF5B108-ABA2-4D49-A434-3B6193188CB3}"/>
              </a:ext>
            </a:extLst>
          </p:cNvPr>
          <p:cNvSpPr/>
          <p:nvPr/>
        </p:nvSpPr>
        <p:spPr>
          <a:xfrm>
            <a:off x="4567261" y="2868090"/>
            <a:ext cx="1235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研究</a:t>
            </a:r>
            <a:r>
              <a:rPr lang="zh-CN" altLang="en-US" sz="2000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方法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B5F67D1-2CF4-443E-828E-94A819ABE302}"/>
              </a:ext>
            </a:extLst>
          </p:cNvPr>
          <p:cNvSpPr/>
          <p:nvPr/>
        </p:nvSpPr>
        <p:spPr>
          <a:xfrm>
            <a:off x="4000610" y="2943369"/>
            <a:ext cx="523886" cy="249551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ker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00D2862-0725-48C2-83F5-6E3DE4072330}"/>
              </a:ext>
            </a:extLst>
          </p:cNvPr>
          <p:cNvSpPr/>
          <p:nvPr/>
        </p:nvSpPr>
        <p:spPr>
          <a:xfrm>
            <a:off x="4147201" y="3361643"/>
            <a:ext cx="3719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岩石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地球化学方法：全岩主量元素、微量元素以及同位素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65636E9-7AE4-44E2-9C92-570E69F11B49}"/>
              </a:ext>
            </a:extLst>
          </p:cNvPr>
          <p:cNvSpPr/>
          <p:nvPr/>
        </p:nvSpPr>
        <p:spPr>
          <a:xfrm>
            <a:off x="4147201" y="4176697"/>
            <a:ext cx="3354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地震学方法：接收函数方法、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VDSS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B838463-F484-40F8-833E-A07ABAFE76C4}"/>
              </a:ext>
            </a:extLst>
          </p:cNvPr>
          <p:cNvSpPr/>
          <p:nvPr/>
        </p:nvSpPr>
        <p:spPr>
          <a:xfrm>
            <a:off x="4567261" y="4900750"/>
            <a:ext cx="1235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研究</a:t>
            </a:r>
            <a:r>
              <a:rPr lang="zh-CN" altLang="en-US" sz="2000" ker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视角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43224AE-E8B9-4624-9A77-9B11452A1F2A}"/>
              </a:ext>
            </a:extLst>
          </p:cNvPr>
          <p:cNvSpPr/>
          <p:nvPr/>
        </p:nvSpPr>
        <p:spPr>
          <a:xfrm>
            <a:off x="4000610" y="4976029"/>
            <a:ext cx="523886" cy="249551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0C6E396-AC62-445A-B455-D421F2321873}"/>
              </a:ext>
            </a:extLst>
          </p:cNvPr>
          <p:cNvSpPr/>
          <p:nvPr/>
        </p:nvSpPr>
        <p:spPr>
          <a:xfrm>
            <a:off x="4147200" y="5397130"/>
            <a:ext cx="3259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四维视角：演化的壳幔结构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B3BCC9E-F495-42A1-88B8-DD7FC7FAB877}"/>
              </a:ext>
            </a:extLst>
          </p:cNvPr>
          <p:cNvSpPr/>
          <p:nvPr/>
        </p:nvSpPr>
        <p:spPr>
          <a:xfrm>
            <a:off x="8476695" y="2774746"/>
            <a:ext cx="2626658" cy="1284754"/>
          </a:xfrm>
          <a:prstGeom prst="rect">
            <a:avLst/>
          </a:prstGeom>
          <a:solidFill>
            <a:srgbClr val="E7E7E7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0E37A58-0A56-4F01-88BB-32DE418B75AA}"/>
              </a:ext>
            </a:extLst>
          </p:cNvPr>
          <p:cNvSpPr txBox="1"/>
          <p:nvPr/>
        </p:nvSpPr>
        <p:spPr>
          <a:xfrm>
            <a:off x="8626751" y="4891259"/>
            <a:ext cx="2493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软流圈上涌热化学侵蚀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ABD3B36-57A7-493A-99CB-D42706D67C03}"/>
              </a:ext>
            </a:extLst>
          </p:cNvPr>
          <p:cNvSpPr/>
          <p:nvPr/>
        </p:nvSpPr>
        <p:spPr>
          <a:xfrm>
            <a:off x="8476695" y="1537616"/>
            <a:ext cx="2626658" cy="12371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FDFD9AC2-E66D-4BA5-A383-6C51232350CD}"/>
              </a:ext>
            </a:extLst>
          </p:cNvPr>
          <p:cNvSpPr/>
          <p:nvPr/>
        </p:nvSpPr>
        <p:spPr>
          <a:xfrm>
            <a:off x="8803825" y="3270608"/>
            <a:ext cx="424543" cy="24084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F9D099E-D3B0-466D-82FC-EA42399E0EB7}"/>
              </a:ext>
            </a:extLst>
          </p:cNvPr>
          <p:cNvSpPr/>
          <p:nvPr/>
        </p:nvSpPr>
        <p:spPr>
          <a:xfrm>
            <a:off x="9458328" y="3200889"/>
            <a:ext cx="534761" cy="263979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8A840DD0-2C42-4679-B7CA-11036B5CB07A}"/>
              </a:ext>
            </a:extLst>
          </p:cNvPr>
          <p:cNvSpPr/>
          <p:nvPr/>
        </p:nvSpPr>
        <p:spPr>
          <a:xfrm>
            <a:off x="10301971" y="3305664"/>
            <a:ext cx="462643" cy="25445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C03AEFA-8FCB-49CA-8354-4B09463FEEDC}"/>
              </a:ext>
            </a:extLst>
          </p:cNvPr>
          <p:cNvSpPr/>
          <p:nvPr/>
        </p:nvSpPr>
        <p:spPr>
          <a:xfrm>
            <a:off x="10478865" y="2996782"/>
            <a:ext cx="344260" cy="189139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B7CE9A0-0394-42BA-AD8E-08D43DE9AA43}"/>
              </a:ext>
            </a:extLst>
          </p:cNvPr>
          <p:cNvSpPr/>
          <p:nvPr/>
        </p:nvSpPr>
        <p:spPr>
          <a:xfrm>
            <a:off x="9056238" y="2977540"/>
            <a:ext cx="482372" cy="24084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84AE986B-DB2C-487C-ABD0-4D69B4942E5A}"/>
              </a:ext>
            </a:extLst>
          </p:cNvPr>
          <p:cNvSpPr/>
          <p:nvPr/>
        </p:nvSpPr>
        <p:spPr>
          <a:xfrm rot="5400000">
            <a:off x="10096570" y="3066734"/>
            <a:ext cx="314323" cy="204107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135DCDDF-A43C-472D-96AF-0024B773655D}"/>
              </a:ext>
            </a:extLst>
          </p:cNvPr>
          <p:cNvSpPr/>
          <p:nvPr/>
        </p:nvSpPr>
        <p:spPr>
          <a:xfrm>
            <a:off x="9771293" y="2988397"/>
            <a:ext cx="243568" cy="16350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95333C6C-3EB8-43E8-AE49-CD06F5336C80}"/>
              </a:ext>
            </a:extLst>
          </p:cNvPr>
          <p:cNvSpPr/>
          <p:nvPr/>
        </p:nvSpPr>
        <p:spPr>
          <a:xfrm>
            <a:off x="8476695" y="2754228"/>
            <a:ext cx="2626658" cy="129921"/>
          </a:xfrm>
          <a:custGeom>
            <a:avLst/>
            <a:gdLst>
              <a:gd name="connsiteX0" fmla="*/ 2891 w 2604592"/>
              <a:gd name="connsiteY0" fmla="*/ 5744 h 113547"/>
              <a:gd name="connsiteX1" fmla="*/ 1530 w 2604592"/>
              <a:gd name="connsiteY1" fmla="*/ 58812 h 113547"/>
              <a:gd name="connsiteX2" fmla="*/ 170 w 2604592"/>
              <a:gd name="connsiteY2" fmla="*/ 75141 h 113547"/>
              <a:gd name="connsiteX3" fmla="*/ 170 w 2604592"/>
              <a:gd name="connsiteY3" fmla="*/ 83305 h 113547"/>
              <a:gd name="connsiteX4" fmla="*/ 1530 w 2604592"/>
              <a:gd name="connsiteY4" fmla="*/ 94191 h 113547"/>
              <a:gd name="connsiteX5" fmla="*/ 2891 w 2604592"/>
              <a:gd name="connsiteY5" fmla="*/ 105077 h 113547"/>
              <a:gd name="connsiteX6" fmla="*/ 4252 w 2604592"/>
              <a:gd name="connsiteY6" fmla="*/ 106437 h 113547"/>
              <a:gd name="connsiteX7" fmla="*/ 8334 w 2604592"/>
              <a:gd name="connsiteY7" fmla="*/ 103716 h 113547"/>
              <a:gd name="connsiteX8" fmla="*/ 27384 w 2604592"/>
              <a:gd name="connsiteY8" fmla="*/ 96912 h 113547"/>
              <a:gd name="connsiteX9" fmla="*/ 58680 w 2604592"/>
              <a:gd name="connsiteY9" fmla="*/ 94191 h 113547"/>
              <a:gd name="connsiteX10" fmla="*/ 122634 w 2604592"/>
              <a:gd name="connsiteY10" fmla="*/ 92830 h 113547"/>
              <a:gd name="connsiteX11" fmla="*/ 189309 w 2604592"/>
              <a:gd name="connsiteY11" fmla="*/ 92830 h 113547"/>
              <a:gd name="connsiteX12" fmla="*/ 245098 w 2604592"/>
              <a:gd name="connsiteY12" fmla="*/ 96912 h 113547"/>
              <a:gd name="connsiteX13" fmla="*/ 302248 w 2604592"/>
              <a:gd name="connsiteY13" fmla="*/ 107798 h 113547"/>
              <a:gd name="connsiteX14" fmla="*/ 363480 w 2604592"/>
              <a:gd name="connsiteY14" fmla="*/ 113241 h 113547"/>
              <a:gd name="connsiteX15" fmla="*/ 445123 w 2604592"/>
              <a:gd name="connsiteY15" fmla="*/ 111880 h 113547"/>
              <a:gd name="connsiteX16" fmla="*/ 510438 w 2604592"/>
              <a:gd name="connsiteY16" fmla="*/ 103716 h 113547"/>
              <a:gd name="connsiteX17" fmla="*/ 596163 w 2604592"/>
              <a:gd name="connsiteY17" fmla="*/ 90109 h 113547"/>
              <a:gd name="connsiteX18" fmla="*/ 668280 w 2604592"/>
              <a:gd name="connsiteY18" fmla="*/ 75141 h 113547"/>
              <a:gd name="connsiteX19" fmla="*/ 732234 w 2604592"/>
              <a:gd name="connsiteY19" fmla="*/ 61534 h 113547"/>
              <a:gd name="connsiteX20" fmla="*/ 798909 w 2604592"/>
              <a:gd name="connsiteY20" fmla="*/ 47927 h 113547"/>
              <a:gd name="connsiteX21" fmla="*/ 842452 w 2604592"/>
              <a:gd name="connsiteY21" fmla="*/ 39762 h 113547"/>
              <a:gd name="connsiteX22" fmla="*/ 914570 w 2604592"/>
              <a:gd name="connsiteY22" fmla="*/ 31598 h 113547"/>
              <a:gd name="connsiteX23" fmla="*/ 1011180 w 2604592"/>
              <a:gd name="connsiteY23" fmla="*/ 26155 h 113547"/>
              <a:gd name="connsiteX24" fmla="*/ 1079216 w 2604592"/>
              <a:gd name="connsiteY24" fmla="*/ 28877 h 113547"/>
              <a:gd name="connsiteX25" fmla="*/ 1192155 w 2604592"/>
              <a:gd name="connsiteY25" fmla="*/ 28877 h 113547"/>
              <a:gd name="connsiteX26" fmla="*/ 1332309 w 2604592"/>
              <a:gd name="connsiteY26" fmla="*/ 41123 h 113547"/>
              <a:gd name="connsiteX27" fmla="*/ 1422116 w 2604592"/>
              <a:gd name="connsiteY27" fmla="*/ 49287 h 113547"/>
              <a:gd name="connsiteX28" fmla="*/ 1495595 w 2604592"/>
              <a:gd name="connsiteY28" fmla="*/ 56091 h 113547"/>
              <a:gd name="connsiteX29" fmla="*/ 1596288 w 2604592"/>
              <a:gd name="connsiteY29" fmla="*/ 50648 h 113547"/>
              <a:gd name="connsiteX30" fmla="*/ 1683373 w 2604592"/>
              <a:gd name="connsiteY30" fmla="*/ 41123 h 113547"/>
              <a:gd name="connsiteX31" fmla="*/ 1789509 w 2604592"/>
              <a:gd name="connsiteY31" fmla="*/ 39762 h 113547"/>
              <a:gd name="connsiteX32" fmla="*/ 1877955 w 2604592"/>
              <a:gd name="connsiteY32" fmla="*/ 39762 h 113547"/>
              <a:gd name="connsiteX33" fmla="*/ 1971845 w 2604592"/>
              <a:gd name="connsiteY33" fmla="*/ 35680 h 113547"/>
              <a:gd name="connsiteX34" fmla="*/ 2063013 w 2604592"/>
              <a:gd name="connsiteY34" fmla="*/ 35680 h 113547"/>
              <a:gd name="connsiteX35" fmla="*/ 2154180 w 2604592"/>
              <a:gd name="connsiteY35" fmla="*/ 39762 h 113547"/>
              <a:gd name="connsiteX36" fmla="*/ 2230380 w 2604592"/>
              <a:gd name="connsiteY36" fmla="*/ 37041 h 113547"/>
              <a:gd name="connsiteX37" fmla="*/ 2303859 w 2604592"/>
              <a:gd name="connsiteY37" fmla="*/ 37041 h 113547"/>
              <a:gd name="connsiteX38" fmla="*/ 2358288 w 2604592"/>
              <a:gd name="connsiteY38" fmla="*/ 38402 h 113547"/>
              <a:gd name="connsiteX39" fmla="*/ 2407273 w 2604592"/>
              <a:gd name="connsiteY39" fmla="*/ 46566 h 113547"/>
              <a:gd name="connsiteX40" fmla="*/ 2498441 w 2604592"/>
              <a:gd name="connsiteY40" fmla="*/ 54730 h 113547"/>
              <a:gd name="connsiteX41" fmla="*/ 2539263 w 2604592"/>
              <a:gd name="connsiteY41" fmla="*/ 68337 h 113547"/>
              <a:gd name="connsiteX42" fmla="*/ 2563755 w 2604592"/>
              <a:gd name="connsiteY42" fmla="*/ 72419 h 113547"/>
              <a:gd name="connsiteX43" fmla="*/ 2581445 w 2604592"/>
              <a:gd name="connsiteY43" fmla="*/ 76502 h 113547"/>
              <a:gd name="connsiteX44" fmla="*/ 2600495 w 2604592"/>
              <a:gd name="connsiteY44" fmla="*/ 80584 h 113547"/>
              <a:gd name="connsiteX45" fmla="*/ 2601855 w 2604592"/>
              <a:gd name="connsiteY45" fmla="*/ 73780 h 113547"/>
              <a:gd name="connsiteX46" fmla="*/ 2604577 w 2604592"/>
              <a:gd name="connsiteY46" fmla="*/ 69698 h 113547"/>
              <a:gd name="connsiteX47" fmla="*/ 2600495 w 2604592"/>
              <a:gd name="connsiteY47" fmla="*/ 57452 h 113547"/>
              <a:gd name="connsiteX48" fmla="*/ 2599134 w 2604592"/>
              <a:gd name="connsiteY48" fmla="*/ 27516 h 113547"/>
              <a:gd name="connsiteX49" fmla="*/ 2600495 w 2604592"/>
              <a:gd name="connsiteY49" fmla="*/ 9827 h 113547"/>
              <a:gd name="connsiteX50" fmla="*/ 2599134 w 2604592"/>
              <a:gd name="connsiteY50" fmla="*/ 8466 h 113547"/>
              <a:gd name="connsiteX51" fmla="*/ 2595052 w 2604592"/>
              <a:gd name="connsiteY51" fmla="*/ 7105 h 113547"/>
              <a:gd name="connsiteX52" fmla="*/ 2567838 w 2604592"/>
              <a:gd name="connsiteY52" fmla="*/ 5744 h 113547"/>
              <a:gd name="connsiteX53" fmla="*/ 2518852 w 2604592"/>
              <a:gd name="connsiteY53" fmla="*/ 4384 h 113547"/>
              <a:gd name="connsiteX54" fmla="*/ 2427684 w 2604592"/>
              <a:gd name="connsiteY54" fmla="*/ 302 h 113547"/>
              <a:gd name="connsiteX55" fmla="*/ 1741884 w 2604592"/>
              <a:gd name="connsiteY55" fmla="*/ 3023 h 113547"/>
              <a:gd name="connsiteX56" fmla="*/ 986688 w 2604592"/>
              <a:gd name="connsiteY56" fmla="*/ 3023 h 113547"/>
              <a:gd name="connsiteX57" fmla="*/ 181145 w 2604592"/>
              <a:gd name="connsiteY57" fmla="*/ 4384 h 113547"/>
              <a:gd name="connsiteX58" fmla="*/ 96780 w 2604592"/>
              <a:gd name="connsiteY58" fmla="*/ 302 h 113547"/>
              <a:gd name="connsiteX59" fmla="*/ 70927 w 2604592"/>
              <a:gd name="connsiteY59" fmla="*/ 302 h 113547"/>
              <a:gd name="connsiteX60" fmla="*/ 2891 w 2604592"/>
              <a:gd name="connsiteY60" fmla="*/ 5744 h 11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604592" h="113547">
                <a:moveTo>
                  <a:pt x="2891" y="5744"/>
                </a:moveTo>
                <a:cubicBezTo>
                  <a:pt x="2437" y="26495"/>
                  <a:pt x="1983" y="47246"/>
                  <a:pt x="1530" y="58812"/>
                </a:cubicBezTo>
                <a:cubicBezTo>
                  <a:pt x="1077" y="70378"/>
                  <a:pt x="397" y="71059"/>
                  <a:pt x="170" y="75141"/>
                </a:cubicBezTo>
                <a:cubicBezTo>
                  <a:pt x="-57" y="79223"/>
                  <a:pt x="-57" y="80130"/>
                  <a:pt x="170" y="83305"/>
                </a:cubicBezTo>
                <a:cubicBezTo>
                  <a:pt x="397" y="86480"/>
                  <a:pt x="1077" y="90562"/>
                  <a:pt x="1530" y="94191"/>
                </a:cubicBezTo>
                <a:cubicBezTo>
                  <a:pt x="1983" y="97820"/>
                  <a:pt x="2891" y="105077"/>
                  <a:pt x="2891" y="105077"/>
                </a:cubicBezTo>
                <a:cubicBezTo>
                  <a:pt x="3345" y="107118"/>
                  <a:pt x="4252" y="106437"/>
                  <a:pt x="4252" y="106437"/>
                </a:cubicBezTo>
                <a:cubicBezTo>
                  <a:pt x="5159" y="106210"/>
                  <a:pt x="4479" y="105304"/>
                  <a:pt x="8334" y="103716"/>
                </a:cubicBezTo>
                <a:cubicBezTo>
                  <a:pt x="12189" y="102129"/>
                  <a:pt x="18993" y="98499"/>
                  <a:pt x="27384" y="96912"/>
                </a:cubicBezTo>
                <a:cubicBezTo>
                  <a:pt x="35775" y="95325"/>
                  <a:pt x="42805" y="94871"/>
                  <a:pt x="58680" y="94191"/>
                </a:cubicBezTo>
                <a:cubicBezTo>
                  <a:pt x="74555" y="93511"/>
                  <a:pt x="100863" y="93057"/>
                  <a:pt x="122634" y="92830"/>
                </a:cubicBezTo>
                <a:cubicBezTo>
                  <a:pt x="144405" y="92603"/>
                  <a:pt x="168898" y="92150"/>
                  <a:pt x="189309" y="92830"/>
                </a:cubicBezTo>
                <a:cubicBezTo>
                  <a:pt x="209720" y="93510"/>
                  <a:pt x="226275" y="94417"/>
                  <a:pt x="245098" y="96912"/>
                </a:cubicBezTo>
                <a:cubicBezTo>
                  <a:pt x="263921" y="99407"/>
                  <a:pt x="282518" y="105077"/>
                  <a:pt x="302248" y="107798"/>
                </a:cubicBezTo>
                <a:cubicBezTo>
                  <a:pt x="321978" y="110519"/>
                  <a:pt x="339668" y="112561"/>
                  <a:pt x="363480" y="113241"/>
                </a:cubicBezTo>
                <a:cubicBezTo>
                  <a:pt x="387292" y="113921"/>
                  <a:pt x="420630" y="113468"/>
                  <a:pt x="445123" y="111880"/>
                </a:cubicBezTo>
                <a:cubicBezTo>
                  <a:pt x="469616" y="110293"/>
                  <a:pt x="485265" y="107344"/>
                  <a:pt x="510438" y="103716"/>
                </a:cubicBezTo>
                <a:cubicBezTo>
                  <a:pt x="535611" y="100088"/>
                  <a:pt x="569856" y="94872"/>
                  <a:pt x="596163" y="90109"/>
                </a:cubicBezTo>
                <a:cubicBezTo>
                  <a:pt x="622470" y="85346"/>
                  <a:pt x="668280" y="75141"/>
                  <a:pt x="668280" y="75141"/>
                </a:cubicBezTo>
                <a:lnTo>
                  <a:pt x="732234" y="61534"/>
                </a:lnTo>
                <a:lnTo>
                  <a:pt x="798909" y="47927"/>
                </a:lnTo>
                <a:cubicBezTo>
                  <a:pt x="817279" y="44298"/>
                  <a:pt x="823175" y="42483"/>
                  <a:pt x="842452" y="39762"/>
                </a:cubicBezTo>
                <a:cubicBezTo>
                  <a:pt x="861729" y="37041"/>
                  <a:pt x="886449" y="33866"/>
                  <a:pt x="914570" y="31598"/>
                </a:cubicBezTo>
                <a:cubicBezTo>
                  <a:pt x="942691" y="29330"/>
                  <a:pt x="983739" y="26609"/>
                  <a:pt x="1011180" y="26155"/>
                </a:cubicBezTo>
                <a:cubicBezTo>
                  <a:pt x="1038621" y="25702"/>
                  <a:pt x="1049054" y="28423"/>
                  <a:pt x="1079216" y="28877"/>
                </a:cubicBezTo>
                <a:cubicBezTo>
                  <a:pt x="1109378" y="29331"/>
                  <a:pt x="1149973" y="26836"/>
                  <a:pt x="1192155" y="28877"/>
                </a:cubicBezTo>
                <a:cubicBezTo>
                  <a:pt x="1234337" y="30918"/>
                  <a:pt x="1332309" y="41123"/>
                  <a:pt x="1332309" y="41123"/>
                </a:cubicBezTo>
                <a:lnTo>
                  <a:pt x="1422116" y="49287"/>
                </a:lnTo>
                <a:cubicBezTo>
                  <a:pt x="1449330" y="51782"/>
                  <a:pt x="1466566" y="55864"/>
                  <a:pt x="1495595" y="56091"/>
                </a:cubicBezTo>
                <a:cubicBezTo>
                  <a:pt x="1524624" y="56318"/>
                  <a:pt x="1564992" y="53143"/>
                  <a:pt x="1596288" y="50648"/>
                </a:cubicBezTo>
                <a:cubicBezTo>
                  <a:pt x="1627584" y="48153"/>
                  <a:pt x="1651170" y="42937"/>
                  <a:pt x="1683373" y="41123"/>
                </a:cubicBezTo>
                <a:cubicBezTo>
                  <a:pt x="1715576" y="39309"/>
                  <a:pt x="1789509" y="39762"/>
                  <a:pt x="1789509" y="39762"/>
                </a:cubicBezTo>
                <a:cubicBezTo>
                  <a:pt x="1821939" y="39535"/>
                  <a:pt x="1847566" y="40442"/>
                  <a:pt x="1877955" y="39762"/>
                </a:cubicBezTo>
                <a:cubicBezTo>
                  <a:pt x="1908344" y="39082"/>
                  <a:pt x="1941002" y="36360"/>
                  <a:pt x="1971845" y="35680"/>
                </a:cubicBezTo>
                <a:cubicBezTo>
                  <a:pt x="2002688" y="35000"/>
                  <a:pt x="2032624" y="35000"/>
                  <a:pt x="2063013" y="35680"/>
                </a:cubicBezTo>
                <a:cubicBezTo>
                  <a:pt x="2093402" y="36360"/>
                  <a:pt x="2126286" y="39535"/>
                  <a:pt x="2154180" y="39762"/>
                </a:cubicBezTo>
                <a:cubicBezTo>
                  <a:pt x="2182074" y="39989"/>
                  <a:pt x="2205434" y="37494"/>
                  <a:pt x="2230380" y="37041"/>
                </a:cubicBezTo>
                <a:cubicBezTo>
                  <a:pt x="2255326" y="36588"/>
                  <a:pt x="2282541" y="36814"/>
                  <a:pt x="2303859" y="37041"/>
                </a:cubicBezTo>
                <a:cubicBezTo>
                  <a:pt x="2325177" y="37268"/>
                  <a:pt x="2341052" y="36814"/>
                  <a:pt x="2358288" y="38402"/>
                </a:cubicBezTo>
                <a:cubicBezTo>
                  <a:pt x="2375524" y="39990"/>
                  <a:pt x="2383914" y="43845"/>
                  <a:pt x="2407273" y="46566"/>
                </a:cubicBezTo>
                <a:cubicBezTo>
                  <a:pt x="2430632" y="49287"/>
                  <a:pt x="2476443" y="51102"/>
                  <a:pt x="2498441" y="54730"/>
                </a:cubicBezTo>
                <a:cubicBezTo>
                  <a:pt x="2520439" y="58358"/>
                  <a:pt x="2528377" y="65389"/>
                  <a:pt x="2539263" y="68337"/>
                </a:cubicBezTo>
                <a:cubicBezTo>
                  <a:pt x="2550149" y="71285"/>
                  <a:pt x="2556725" y="71058"/>
                  <a:pt x="2563755" y="72419"/>
                </a:cubicBezTo>
                <a:cubicBezTo>
                  <a:pt x="2570785" y="73780"/>
                  <a:pt x="2581445" y="76502"/>
                  <a:pt x="2581445" y="76502"/>
                </a:cubicBezTo>
                <a:cubicBezTo>
                  <a:pt x="2587568" y="77863"/>
                  <a:pt x="2597093" y="81038"/>
                  <a:pt x="2600495" y="80584"/>
                </a:cubicBezTo>
                <a:cubicBezTo>
                  <a:pt x="2603897" y="80130"/>
                  <a:pt x="2601855" y="73780"/>
                  <a:pt x="2601855" y="73780"/>
                </a:cubicBezTo>
                <a:cubicBezTo>
                  <a:pt x="2602535" y="71966"/>
                  <a:pt x="2604804" y="72419"/>
                  <a:pt x="2604577" y="69698"/>
                </a:cubicBezTo>
                <a:cubicBezTo>
                  <a:pt x="2604350" y="66977"/>
                  <a:pt x="2601402" y="64482"/>
                  <a:pt x="2600495" y="57452"/>
                </a:cubicBezTo>
                <a:cubicBezTo>
                  <a:pt x="2599588" y="50422"/>
                  <a:pt x="2599134" y="35453"/>
                  <a:pt x="2599134" y="27516"/>
                </a:cubicBezTo>
                <a:cubicBezTo>
                  <a:pt x="2599134" y="19579"/>
                  <a:pt x="2600495" y="9827"/>
                  <a:pt x="2600495" y="9827"/>
                </a:cubicBezTo>
                <a:lnTo>
                  <a:pt x="2599134" y="8466"/>
                </a:lnTo>
                <a:cubicBezTo>
                  <a:pt x="2598227" y="8012"/>
                  <a:pt x="2600268" y="7559"/>
                  <a:pt x="2595052" y="7105"/>
                </a:cubicBezTo>
                <a:cubicBezTo>
                  <a:pt x="2589836" y="6651"/>
                  <a:pt x="2567838" y="5744"/>
                  <a:pt x="2567838" y="5744"/>
                </a:cubicBezTo>
                <a:lnTo>
                  <a:pt x="2518852" y="4384"/>
                </a:lnTo>
                <a:lnTo>
                  <a:pt x="2427684" y="302"/>
                </a:lnTo>
                <a:lnTo>
                  <a:pt x="1741884" y="3023"/>
                </a:lnTo>
                <a:lnTo>
                  <a:pt x="986688" y="3023"/>
                </a:lnTo>
                <a:lnTo>
                  <a:pt x="181145" y="4384"/>
                </a:lnTo>
                <a:cubicBezTo>
                  <a:pt x="32827" y="3930"/>
                  <a:pt x="115150" y="982"/>
                  <a:pt x="96780" y="302"/>
                </a:cubicBezTo>
                <a:cubicBezTo>
                  <a:pt x="78410" y="-378"/>
                  <a:pt x="70927" y="302"/>
                  <a:pt x="70927" y="302"/>
                </a:cubicBezTo>
                <a:lnTo>
                  <a:pt x="2891" y="5744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CEA0AA2-6EC1-4162-98C1-EFAE604547E4}"/>
              </a:ext>
            </a:extLst>
          </p:cNvPr>
          <p:cNvSpPr/>
          <p:nvPr/>
        </p:nvSpPr>
        <p:spPr>
          <a:xfrm>
            <a:off x="8476695" y="1537616"/>
            <a:ext cx="2626658" cy="3980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A2CD66-36F3-406F-A300-AFA075627F9C}"/>
              </a:ext>
            </a:extLst>
          </p:cNvPr>
          <p:cNvSpPr txBox="1"/>
          <p:nvPr/>
        </p:nvSpPr>
        <p:spPr>
          <a:xfrm>
            <a:off x="8762835" y="3666661"/>
            <a:ext cx="226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热且富水岩石圈地幔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53BFFC7-45EC-4AE1-A03C-1D3666897DC9}"/>
              </a:ext>
            </a:extLst>
          </p:cNvPr>
          <p:cNvSpPr txBox="1"/>
          <p:nvPr/>
        </p:nvSpPr>
        <p:spPr>
          <a:xfrm>
            <a:off x="9342884" y="3483095"/>
            <a:ext cx="1100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拆沉大陆下地壳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8D2499C3-651A-448F-BC75-F0DF7A214EAA}"/>
              </a:ext>
            </a:extLst>
          </p:cNvPr>
          <p:cNvCxnSpPr>
            <a:cxnSpLocks/>
            <a:endCxn id="26" idx="6"/>
          </p:cNvCxnSpPr>
          <p:nvPr/>
        </p:nvCxnSpPr>
        <p:spPr>
          <a:xfrm flipH="1" flipV="1">
            <a:off x="9228368" y="3391031"/>
            <a:ext cx="271111" cy="12042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336188BB-FA94-40FF-AF51-1EE273C4B75A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10056054" y="3432891"/>
            <a:ext cx="245917" cy="9489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A57A7163-A18B-4A34-8834-567DC72A0B7D}"/>
              </a:ext>
            </a:extLst>
          </p:cNvPr>
          <p:cNvSpPr txBox="1"/>
          <p:nvPr/>
        </p:nvSpPr>
        <p:spPr>
          <a:xfrm>
            <a:off x="9636990" y="2070079"/>
            <a:ext cx="71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地壳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F61EF71B-A770-429B-AF4A-6E145A1760FA}"/>
              </a:ext>
            </a:extLst>
          </p:cNvPr>
          <p:cNvCxnSpPr/>
          <p:nvPr/>
        </p:nvCxnSpPr>
        <p:spPr>
          <a:xfrm flipV="1">
            <a:off x="9484590" y="4173324"/>
            <a:ext cx="0" cy="65586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706D9BBA-C5C7-432A-9E07-C2BFFF0A044A}"/>
              </a:ext>
            </a:extLst>
          </p:cNvPr>
          <p:cNvCxnSpPr/>
          <p:nvPr/>
        </p:nvCxnSpPr>
        <p:spPr>
          <a:xfrm flipV="1">
            <a:off x="9759227" y="4173324"/>
            <a:ext cx="0" cy="65586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F88F8F18-EEFC-4E3B-A2D7-BC513F79F8A4}"/>
              </a:ext>
            </a:extLst>
          </p:cNvPr>
          <p:cNvCxnSpPr/>
          <p:nvPr/>
        </p:nvCxnSpPr>
        <p:spPr>
          <a:xfrm flipV="1">
            <a:off x="10056054" y="4173324"/>
            <a:ext cx="0" cy="655864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箭头: 右 42">
            <a:extLst>
              <a:ext uri="{FF2B5EF4-FFF2-40B4-BE49-F238E27FC236}">
                <a16:creationId xmlns:a16="http://schemas.microsoft.com/office/drawing/2014/main" id="{089DAD55-3429-4223-B98B-C35CF0291CC5}"/>
              </a:ext>
            </a:extLst>
          </p:cNvPr>
          <p:cNvSpPr/>
          <p:nvPr/>
        </p:nvSpPr>
        <p:spPr>
          <a:xfrm>
            <a:off x="11337928" y="2884149"/>
            <a:ext cx="344968" cy="93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右 43">
            <a:extLst>
              <a:ext uri="{FF2B5EF4-FFF2-40B4-BE49-F238E27FC236}">
                <a16:creationId xmlns:a16="http://schemas.microsoft.com/office/drawing/2014/main" id="{95132AE4-A02A-4C32-88FB-FB11C0323462}"/>
              </a:ext>
            </a:extLst>
          </p:cNvPr>
          <p:cNvSpPr/>
          <p:nvPr/>
        </p:nvSpPr>
        <p:spPr>
          <a:xfrm rot="10800000">
            <a:off x="7897152" y="2884148"/>
            <a:ext cx="344968" cy="93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A23FB70-39EA-42E7-8436-EB76A3C5E698}"/>
              </a:ext>
            </a:extLst>
          </p:cNvPr>
          <p:cNvSpPr txBox="1"/>
          <p:nvPr/>
        </p:nvSpPr>
        <p:spPr>
          <a:xfrm>
            <a:off x="11023319" y="2973406"/>
            <a:ext cx="119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伸展作用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9DC6EBD1-FD50-413B-80D3-E3A64933E3D0}"/>
              </a:ext>
            </a:extLst>
          </p:cNvPr>
          <p:cNvSpPr/>
          <p:nvPr/>
        </p:nvSpPr>
        <p:spPr>
          <a:xfrm>
            <a:off x="8998057" y="4118026"/>
            <a:ext cx="424543" cy="24084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6FD71B22-B1FB-44E9-8ADA-33C01565BC7D}"/>
              </a:ext>
            </a:extLst>
          </p:cNvPr>
          <p:cNvSpPr/>
          <p:nvPr/>
        </p:nvSpPr>
        <p:spPr>
          <a:xfrm>
            <a:off x="10530751" y="4443145"/>
            <a:ext cx="243568" cy="16350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3FB48D31-6788-4CA5-8052-145C854E70DB}"/>
              </a:ext>
            </a:extLst>
          </p:cNvPr>
          <p:cNvSpPr/>
          <p:nvPr/>
        </p:nvSpPr>
        <p:spPr>
          <a:xfrm>
            <a:off x="8824183" y="4731498"/>
            <a:ext cx="243568" cy="16350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CE46052C-5545-4D8C-B10C-BF8F6DA3458A}"/>
              </a:ext>
            </a:extLst>
          </p:cNvPr>
          <p:cNvSpPr/>
          <p:nvPr/>
        </p:nvSpPr>
        <p:spPr>
          <a:xfrm>
            <a:off x="9202692" y="5598273"/>
            <a:ext cx="1580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110-140 Ma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22F315E0-6BA0-4736-B2FE-3948D598EA5E}"/>
              </a:ext>
            </a:extLst>
          </p:cNvPr>
          <p:cNvSpPr/>
          <p:nvPr/>
        </p:nvSpPr>
        <p:spPr>
          <a:xfrm>
            <a:off x="7842722" y="708561"/>
            <a:ext cx="4218646" cy="577536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1B03A0E0-DCC7-42C2-83D2-1A26BC83C1A6}"/>
              </a:ext>
            </a:extLst>
          </p:cNvPr>
          <p:cNvSpPr/>
          <p:nvPr/>
        </p:nvSpPr>
        <p:spPr>
          <a:xfrm>
            <a:off x="9139948" y="99797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目前的认识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871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D37762EF-551D-43C3-9351-9F7B69ABB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466" y="3272519"/>
            <a:ext cx="6146601" cy="216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B0E3BDB-0653-488A-AD2B-1A7118A15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114" y="914185"/>
            <a:ext cx="5683306" cy="2160000"/>
          </a:xfrm>
          <a:prstGeom prst="rect">
            <a:avLst/>
          </a:prstGeom>
        </p:spPr>
      </p:pic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DAAEAA3E-A33E-4DD0-9B10-A266144F59C0}"/>
              </a:ext>
            </a:extLst>
          </p:cNvPr>
          <p:cNvSpPr txBox="1"/>
          <p:nvPr/>
        </p:nvSpPr>
        <p:spPr>
          <a:xfrm>
            <a:off x="66097" y="22184"/>
            <a:ext cx="9508977" cy="4674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华北克拉通破坏机制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研究：地幔视角：幔源火山岩揭示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演化的地幔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9AAD00-5B85-4FCE-A3C1-38977AC84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49" y="900352"/>
            <a:ext cx="4582202" cy="180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912D8E9-6BB2-4160-BAE5-6FB15E96C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61" y="4601912"/>
            <a:ext cx="4814433" cy="1800000"/>
          </a:xfrm>
          <a:prstGeom prst="rect">
            <a:avLst/>
          </a:prstGeom>
        </p:spPr>
      </p:pic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DAA26A0C-7ABC-4C7F-AF30-8A8587BCE226}"/>
              </a:ext>
            </a:extLst>
          </p:cNvPr>
          <p:cNvSpPr/>
          <p:nvPr/>
        </p:nvSpPr>
        <p:spPr>
          <a:xfrm>
            <a:off x="1103086" y="1721829"/>
            <a:ext cx="3062514" cy="386890"/>
          </a:xfrm>
          <a:custGeom>
            <a:avLst/>
            <a:gdLst>
              <a:gd name="connsiteX0" fmla="*/ 3062514 w 3062514"/>
              <a:gd name="connsiteY0" fmla="*/ 358068 h 386890"/>
              <a:gd name="connsiteX1" fmla="*/ 2402114 w 3062514"/>
              <a:gd name="connsiteY1" fmla="*/ 2468 h 386890"/>
              <a:gd name="connsiteX2" fmla="*/ 1763485 w 3062514"/>
              <a:gd name="connsiteY2" fmla="*/ 191154 h 386890"/>
              <a:gd name="connsiteX3" fmla="*/ 1132114 w 3062514"/>
              <a:gd name="connsiteY3" fmla="*/ 372582 h 386890"/>
              <a:gd name="connsiteX4" fmla="*/ 696685 w 3062514"/>
              <a:gd name="connsiteY4" fmla="*/ 365325 h 386890"/>
              <a:gd name="connsiteX5" fmla="*/ 370114 w 3062514"/>
              <a:gd name="connsiteY5" fmla="*/ 285497 h 386890"/>
              <a:gd name="connsiteX6" fmla="*/ 0 w 3062514"/>
              <a:gd name="connsiteY6" fmla="*/ 38754 h 386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2514" h="386890">
                <a:moveTo>
                  <a:pt x="3062514" y="358068"/>
                </a:moveTo>
                <a:cubicBezTo>
                  <a:pt x="2840566" y="194177"/>
                  <a:pt x="2618619" y="30287"/>
                  <a:pt x="2402114" y="2468"/>
                </a:cubicBezTo>
                <a:cubicBezTo>
                  <a:pt x="2185609" y="-25351"/>
                  <a:pt x="1763485" y="191154"/>
                  <a:pt x="1763485" y="191154"/>
                </a:cubicBezTo>
                <a:cubicBezTo>
                  <a:pt x="1551818" y="252840"/>
                  <a:pt x="1309914" y="343554"/>
                  <a:pt x="1132114" y="372582"/>
                </a:cubicBezTo>
                <a:cubicBezTo>
                  <a:pt x="954314" y="401610"/>
                  <a:pt x="823685" y="379839"/>
                  <a:pt x="696685" y="365325"/>
                </a:cubicBezTo>
                <a:cubicBezTo>
                  <a:pt x="569685" y="350811"/>
                  <a:pt x="486228" y="339925"/>
                  <a:pt x="370114" y="285497"/>
                </a:cubicBezTo>
                <a:cubicBezTo>
                  <a:pt x="254000" y="231069"/>
                  <a:pt x="127000" y="134911"/>
                  <a:pt x="0" y="3875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1AEF1924-A89D-4F3E-A231-BBB4AAD2B46E}"/>
              </a:ext>
            </a:extLst>
          </p:cNvPr>
          <p:cNvCxnSpPr/>
          <p:nvPr/>
        </p:nvCxnSpPr>
        <p:spPr>
          <a:xfrm flipV="1">
            <a:off x="6756397" y="1737154"/>
            <a:ext cx="1197429" cy="791235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40651C07-DEEA-4FC2-84B6-40A716D503EC}"/>
              </a:ext>
            </a:extLst>
          </p:cNvPr>
          <p:cNvCxnSpPr>
            <a:cxnSpLocks/>
          </p:cNvCxnSpPr>
          <p:nvPr/>
        </p:nvCxnSpPr>
        <p:spPr>
          <a:xfrm flipV="1">
            <a:off x="9964056" y="3704049"/>
            <a:ext cx="1415143" cy="105982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12725CF0-2C12-4E6C-A993-0EC4C38F6FEE}"/>
              </a:ext>
            </a:extLst>
          </p:cNvPr>
          <p:cNvCxnSpPr>
            <a:cxnSpLocks/>
          </p:cNvCxnSpPr>
          <p:nvPr/>
        </p:nvCxnSpPr>
        <p:spPr>
          <a:xfrm>
            <a:off x="6959600" y="4141674"/>
            <a:ext cx="1473199" cy="796084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1B0C55C-40C1-4DC5-8A5B-D4548D7A5AB2}"/>
              </a:ext>
            </a:extLst>
          </p:cNvPr>
          <p:cNvCxnSpPr>
            <a:cxnSpLocks/>
          </p:cNvCxnSpPr>
          <p:nvPr/>
        </p:nvCxnSpPr>
        <p:spPr>
          <a:xfrm>
            <a:off x="9690095" y="1540050"/>
            <a:ext cx="1398963" cy="90827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>
            <a:extLst>
              <a:ext uri="{FF2B5EF4-FFF2-40B4-BE49-F238E27FC236}">
                <a16:creationId xmlns:a16="http://schemas.microsoft.com/office/drawing/2014/main" id="{5830EF1A-56E2-4414-9BB9-F67531468A00}"/>
              </a:ext>
            </a:extLst>
          </p:cNvPr>
          <p:cNvSpPr/>
          <p:nvPr/>
        </p:nvSpPr>
        <p:spPr>
          <a:xfrm>
            <a:off x="9840686" y="1432558"/>
            <a:ext cx="341083" cy="124822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CB2D55B-4CD5-4DF1-B09D-D3B1F9DCDCFB}"/>
              </a:ext>
            </a:extLst>
          </p:cNvPr>
          <p:cNvSpPr/>
          <p:nvPr/>
        </p:nvSpPr>
        <p:spPr>
          <a:xfrm>
            <a:off x="2897450" y="5410441"/>
            <a:ext cx="1807650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交代岩石圈地幔熔融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A10C19-E40F-4A63-A797-D7ECCB12A29F}"/>
              </a:ext>
            </a:extLst>
          </p:cNvPr>
          <p:cNvSpPr/>
          <p:nvPr/>
        </p:nvSpPr>
        <p:spPr>
          <a:xfrm>
            <a:off x="1075428" y="5256552"/>
            <a:ext cx="1475972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软流圈地幔熔融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46BEF75-70B1-43C4-98FD-4AEE7D759B65}"/>
              </a:ext>
            </a:extLst>
          </p:cNvPr>
          <p:cNvSpPr txBox="1"/>
          <p:nvPr/>
        </p:nvSpPr>
        <p:spPr>
          <a:xfrm>
            <a:off x="1023257" y="1213930"/>
            <a:ext cx="892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热衰退期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527028-40A5-4184-925A-4F15F62DE4F3}"/>
              </a:ext>
            </a:extLst>
          </p:cNvPr>
          <p:cNvSpPr txBox="1"/>
          <p:nvPr/>
        </p:nvSpPr>
        <p:spPr>
          <a:xfrm>
            <a:off x="1711020" y="1595378"/>
            <a:ext cx="892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岩石圈最热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861D513-B590-4A47-A3F6-9F30D5E1769A}"/>
              </a:ext>
            </a:extLst>
          </p:cNvPr>
          <p:cNvSpPr txBox="1"/>
          <p:nvPr/>
        </p:nvSpPr>
        <p:spPr>
          <a:xfrm>
            <a:off x="2973277" y="1055955"/>
            <a:ext cx="11923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克拉通破坏峰期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B522E5C-6DE2-44A8-885E-1D80E4979A68}"/>
              </a:ext>
            </a:extLst>
          </p:cNvPr>
          <p:cNvSpPr txBox="1"/>
          <p:nvPr/>
        </p:nvSpPr>
        <p:spPr>
          <a:xfrm>
            <a:off x="9784798" y="1213562"/>
            <a:ext cx="4056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MLD</a:t>
            </a:r>
            <a:r>
              <a:rPr lang="zh-CN" altLang="en-US" sz="1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F2E7EEF-DA6B-4122-94FA-6324E057AA77}"/>
              </a:ext>
            </a:extLst>
          </p:cNvPr>
          <p:cNvSpPr/>
          <p:nvPr/>
        </p:nvSpPr>
        <p:spPr>
          <a:xfrm>
            <a:off x="5837096" y="5490194"/>
            <a:ext cx="6135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缓慢的热演化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缺乏大规模拉斑玄武岩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交代岩石圈地幔熔融</a:t>
            </a:r>
          </a:p>
        </p:txBody>
      </p:sp>
      <p:sp>
        <p:nvSpPr>
          <p:cNvPr id="35" name="箭头: 下 34">
            <a:extLst>
              <a:ext uri="{FF2B5EF4-FFF2-40B4-BE49-F238E27FC236}">
                <a16:creationId xmlns:a16="http://schemas.microsoft.com/office/drawing/2014/main" id="{4E94BBB0-0354-49CA-A3E6-873DDAC4404A}"/>
              </a:ext>
            </a:extLst>
          </p:cNvPr>
          <p:cNvSpPr/>
          <p:nvPr/>
        </p:nvSpPr>
        <p:spPr>
          <a:xfrm>
            <a:off x="8881756" y="5917201"/>
            <a:ext cx="45719" cy="273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C31CF5F-8BF3-429D-9B59-983AF58EB0D1}"/>
              </a:ext>
            </a:extLst>
          </p:cNvPr>
          <p:cNvSpPr/>
          <p:nvPr/>
        </p:nvSpPr>
        <p:spPr>
          <a:xfrm>
            <a:off x="7591783" y="6172957"/>
            <a:ext cx="2671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热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化学侵蚀岩石圈地幔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E3D6EC-C6EF-428B-90C1-3A5D519DF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111" y="2729912"/>
            <a:ext cx="436344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6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DAAEAA3E-A33E-4DD0-9B10-A266144F59C0}"/>
              </a:ext>
            </a:extLst>
          </p:cNvPr>
          <p:cNvSpPr txBox="1"/>
          <p:nvPr/>
        </p:nvSpPr>
        <p:spPr>
          <a:xfrm>
            <a:off x="66097" y="22184"/>
            <a:ext cx="9217240" cy="467436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华北克拉通破坏机制研究：地幔视角：断裂控制的岩石圈地幔低速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F2E7EEF-DA6B-4122-94FA-6324E057AA77}"/>
              </a:ext>
            </a:extLst>
          </p:cNvPr>
          <p:cNvSpPr/>
          <p:nvPr/>
        </p:nvSpPr>
        <p:spPr>
          <a:xfrm>
            <a:off x="9418319" y="5456333"/>
            <a:ext cx="27344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残存的热化学侵蚀残迹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7B92BF0-BA5F-4D82-A409-73155A586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45" y="979746"/>
            <a:ext cx="3719931" cy="540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38EE70E2-F3CB-4716-91A6-45D37CEB7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797" y="1052579"/>
            <a:ext cx="5712197" cy="3240000"/>
          </a:xfrm>
          <a:prstGeom prst="rect">
            <a:avLst/>
          </a:prstGeom>
        </p:spPr>
      </p:pic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7F16CAC8-D9F4-4448-AB1C-BCFA8B3157DD}"/>
              </a:ext>
            </a:extLst>
          </p:cNvPr>
          <p:cNvSpPr/>
          <p:nvPr/>
        </p:nvSpPr>
        <p:spPr>
          <a:xfrm>
            <a:off x="2982684" y="2216333"/>
            <a:ext cx="6535783" cy="2410123"/>
          </a:xfrm>
          <a:custGeom>
            <a:avLst/>
            <a:gdLst>
              <a:gd name="connsiteX0" fmla="*/ 0 w 6535783"/>
              <a:gd name="connsiteY0" fmla="*/ 0 h 2410123"/>
              <a:gd name="connsiteX1" fmla="*/ 2577737 w 6535783"/>
              <a:gd name="connsiteY1" fmla="*/ 2286000 h 2410123"/>
              <a:gd name="connsiteX2" fmla="*/ 6535783 w 6535783"/>
              <a:gd name="connsiteY2" fmla="*/ 1902823 h 241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5783" h="2410123">
                <a:moveTo>
                  <a:pt x="0" y="0"/>
                </a:moveTo>
                <a:cubicBezTo>
                  <a:pt x="744220" y="984431"/>
                  <a:pt x="1488440" y="1968863"/>
                  <a:pt x="2577737" y="2286000"/>
                </a:cubicBezTo>
                <a:cubicBezTo>
                  <a:pt x="3667034" y="2603137"/>
                  <a:pt x="5101408" y="2252980"/>
                  <a:pt x="6535783" y="1902823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id="{6D8F8C0E-2CBC-4CFF-A7DB-8545B1600A03}"/>
              </a:ext>
            </a:extLst>
          </p:cNvPr>
          <p:cNvSpPr/>
          <p:nvPr/>
        </p:nvSpPr>
        <p:spPr>
          <a:xfrm>
            <a:off x="2856411" y="831004"/>
            <a:ext cx="4920343" cy="1067465"/>
          </a:xfrm>
          <a:custGeom>
            <a:avLst/>
            <a:gdLst>
              <a:gd name="connsiteX0" fmla="*/ 0 w 4920343"/>
              <a:gd name="connsiteY0" fmla="*/ 1067465 h 1067465"/>
              <a:gd name="connsiteX1" fmla="*/ 2146663 w 4920343"/>
              <a:gd name="connsiteY1" fmla="*/ 144356 h 1067465"/>
              <a:gd name="connsiteX2" fmla="*/ 3775165 w 4920343"/>
              <a:gd name="connsiteY2" fmla="*/ 9373 h 1067465"/>
              <a:gd name="connsiteX3" fmla="*/ 4920343 w 4920343"/>
              <a:gd name="connsiteY3" fmla="*/ 214025 h 106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0343" h="1067465">
                <a:moveTo>
                  <a:pt x="0" y="1067465"/>
                </a:moveTo>
                <a:cubicBezTo>
                  <a:pt x="758734" y="694085"/>
                  <a:pt x="1517469" y="320705"/>
                  <a:pt x="2146663" y="144356"/>
                </a:cubicBezTo>
                <a:cubicBezTo>
                  <a:pt x="2775857" y="-31993"/>
                  <a:pt x="3312885" y="-2238"/>
                  <a:pt x="3775165" y="9373"/>
                </a:cubicBezTo>
                <a:cubicBezTo>
                  <a:pt x="4237445" y="20984"/>
                  <a:pt x="4578894" y="117504"/>
                  <a:pt x="4920343" y="214025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: 形状 54">
            <a:extLst>
              <a:ext uri="{FF2B5EF4-FFF2-40B4-BE49-F238E27FC236}">
                <a16:creationId xmlns:a16="http://schemas.microsoft.com/office/drawing/2014/main" id="{B7634916-694B-4D3F-9970-4749371DAC5F}"/>
              </a:ext>
            </a:extLst>
          </p:cNvPr>
          <p:cNvSpPr/>
          <p:nvPr/>
        </p:nvSpPr>
        <p:spPr>
          <a:xfrm>
            <a:off x="2499359" y="1506583"/>
            <a:ext cx="2834640" cy="802445"/>
          </a:xfrm>
          <a:custGeom>
            <a:avLst/>
            <a:gdLst>
              <a:gd name="connsiteX0" fmla="*/ 0 w 2682240"/>
              <a:gd name="connsiteY0" fmla="*/ 0 h 809897"/>
              <a:gd name="connsiteX1" fmla="*/ 39189 w 2682240"/>
              <a:gd name="connsiteY1" fmla="*/ 195943 h 809897"/>
              <a:gd name="connsiteX2" fmla="*/ 191589 w 2682240"/>
              <a:gd name="connsiteY2" fmla="*/ 422366 h 809897"/>
              <a:gd name="connsiteX3" fmla="*/ 435429 w 2682240"/>
              <a:gd name="connsiteY3" fmla="*/ 552994 h 809897"/>
              <a:gd name="connsiteX4" fmla="*/ 1280160 w 2682240"/>
              <a:gd name="connsiteY4" fmla="*/ 718457 h 809897"/>
              <a:gd name="connsiteX5" fmla="*/ 2682240 w 2682240"/>
              <a:gd name="connsiteY5" fmla="*/ 809897 h 80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2240" h="809897">
                <a:moveTo>
                  <a:pt x="0" y="0"/>
                </a:moveTo>
                <a:cubicBezTo>
                  <a:pt x="3629" y="62774"/>
                  <a:pt x="7258" y="125549"/>
                  <a:pt x="39189" y="195943"/>
                </a:cubicBezTo>
                <a:cubicBezTo>
                  <a:pt x="71121" y="266337"/>
                  <a:pt x="125549" y="362858"/>
                  <a:pt x="191589" y="422366"/>
                </a:cubicBezTo>
                <a:cubicBezTo>
                  <a:pt x="257629" y="481874"/>
                  <a:pt x="254001" y="503646"/>
                  <a:pt x="435429" y="552994"/>
                </a:cubicBezTo>
                <a:cubicBezTo>
                  <a:pt x="616858" y="602343"/>
                  <a:pt x="905692" y="675640"/>
                  <a:pt x="1280160" y="718457"/>
                </a:cubicBezTo>
                <a:cubicBezTo>
                  <a:pt x="1654628" y="761274"/>
                  <a:pt x="2168434" y="785585"/>
                  <a:pt x="2682240" y="809897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EEF207C-63DB-4445-8A89-4D5089EE97A3}"/>
              </a:ext>
            </a:extLst>
          </p:cNvPr>
          <p:cNvSpPr txBox="1"/>
          <p:nvPr/>
        </p:nvSpPr>
        <p:spPr>
          <a:xfrm>
            <a:off x="5965372" y="428626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辽东隆起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AC9E6DE-EFED-4F0A-B4F4-B949B6E46628}"/>
              </a:ext>
            </a:extLst>
          </p:cNvPr>
          <p:cNvSpPr txBox="1"/>
          <p:nvPr/>
        </p:nvSpPr>
        <p:spPr>
          <a:xfrm rot="20459750">
            <a:off x="3814906" y="743586"/>
            <a:ext cx="150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郯庐断裂带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6AAA2AC-A5CB-45A7-A3F2-E976E41FEFD9}"/>
              </a:ext>
            </a:extLst>
          </p:cNvPr>
          <p:cNvSpPr txBox="1"/>
          <p:nvPr/>
        </p:nvSpPr>
        <p:spPr>
          <a:xfrm rot="206533">
            <a:off x="3824217" y="1919083"/>
            <a:ext cx="150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燕山造山带</a:t>
            </a:r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D983099B-F2D2-443B-9FE7-A225C0A2A4ED}"/>
              </a:ext>
            </a:extLst>
          </p:cNvPr>
          <p:cNvCxnSpPr>
            <a:cxnSpLocks/>
          </p:cNvCxnSpPr>
          <p:nvPr/>
        </p:nvCxnSpPr>
        <p:spPr>
          <a:xfrm>
            <a:off x="1689463" y="4093029"/>
            <a:ext cx="3274422" cy="1371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图片 62">
            <a:extLst>
              <a:ext uri="{FF2B5EF4-FFF2-40B4-BE49-F238E27FC236}">
                <a16:creationId xmlns:a16="http://schemas.microsoft.com/office/drawing/2014/main" id="{3A38F0C4-E3D5-4ACB-9A58-3F0F8BCF6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846" y="4756217"/>
            <a:ext cx="4365805" cy="1800000"/>
          </a:xfrm>
          <a:prstGeom prst="rect">
            <a:avLst/>
          </a:prstGeom>
        </p:spPr>
      </p:pic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1EC8BE08-1C29-496A-B1F6-B32F7800DF99}"/>
              </a:ext>
            </a:extLst>
          </p:cNvPr>
          <p:cNvCxnSpPr>
            <a:cxnSpLocks/>
          </p:cNvCxnSpPr>
          <p:nvPr/>
        </p:nvCxnSpPr>
        <p:spPr>
          <a:xfrm>
            <a:off x="1191006" y="4049486"/>
            <a:ext cx="668274" cy="43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55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DAAEAA3E-A33E-4DD0-9B10-A266144F59C0}"/>
              </a:ext>
            </a:extLst>
          </p:cNvPr>
          <p:cNvSpPr txBox="1"/>
          <p:nvPr/>
        </p:nvSpPr>
        <p:spPr>
          <a:xfrm>
            <a:off x="66097" y="22184"/>
            <a:ext cx="9636703" cy="467436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华北克拉通破坏机制研究：</a:t>
            </a: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地壳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视角：</a:t>
            </a:r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中酸性火成岩揭示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演化的地壳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8F92CB-89E0-4548-BA7D-80865A89D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23" y="636459"/>
            <a:ext cx="5152431" cy="198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C8179E9-6102-4759-9770-769918A37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31" y="2685092"/>
            <a:ext cx="5232014" cy="198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8F6C937-A511-42B1-A446-E72F376DB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23" y="4665092"/>
            <a:ext cx="5188477" cy="2052000"/>
          </a:xfrm>
          <a:prstGeom prst="rect">
            <a:avLst/>
          </a:prstGeom>
        </p:spPr>
      </p:pic>
      <p:graphicFrame>
        <p:nvGraphicFramePr>
          <p:cNvPr id="18" name="图表 17">
            <a:extLst>
              <a:ext uri="{FF2B5EF4-FFF2-40B4-BE49-F238E27FC236}">
                <a16:creationId xmlns:a16="http://schemas.microsoft.com/office/drawing/2014/main" id="{7CD7A65E-8EF0-4518-A12E-CA12221AD2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460016"/>
              </p:ext>
            </p:extLst>
          </p:nvPr>
        </p:nvGraphicFramePr>
        <p:xfrm>
          <a:off x="5287231" y="952194"/>
          <a:ext cx="7000874" cy="5018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星形: 五角 18">
            <a:extLst>
              <a:ext uri="{FF2B5EF4-FFF2-40B4-BE49-F238E27FC236}">
                <a16:creationId xmlns:a16="http://schemas.microsoft.com/office/drawing/2014/main" id="{6CBC516F-D23B-4CCB-8506-2D9FAEC529FF}"/>
              </a:ext>
            </a:extLst>
          </p:cNvPr>
          <p:cNvSpPr/>
          <p:nvPr/>
        </p:nvSpPr>
        <p:spPr>
          <a:xfrm>
            <a:off x="6469690" y="658280"/>
            <a:ext cx="250372" cy="25037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AB341B4D-0FC6-47B6-891D-D7650A52846F}"/>
              </a:ext>
            </a:extLst>
          </p:cNvPr>
          <p:cNvSpPr/>
          <p:nvPr/>
        </p:nvSpPr>
        <p:spPr>
          <a:xfrm>
            <a:off x="9773505" y="3278538"/>
            <a:ext cx="2313214" cy="1088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</a:rPr>
              <a:t>UC of NCC</a:t>
            </a:r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902B6C2-274C-44CF-84B1-B130F9288EB3}"/>
              </a:ext>
            </a:extLst>
          </p:cNvPr>
          <p:cNvCxnSpPr/>
          <p:nvPr/>
        </p:nvCxnSpPr>
        <p:spPr>
          <a:xfrm>
            <a:off x="5917721" y="1534908"/>
            <a:ext cx="6140823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511A64D-A326-45DF-AB2C-62E5A75C8E2F}"/>
              </a:ext>
            </a:extLst>
          </p:cNvPr>
          <p:cNvCxnSpPr>
            <a:cxnSpLocks/>
          </p:cNvCxnSpPr>
          <p:nvPr/>
        </p:nvCxnSpPr>
        <p:spPr>
          <a:xfrm>
            <a:off x="7006933" y="1077700"/>
            <a:ext cx="0" cy="43389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0A85713B-91DA-4086-BB55-4E63F6CAF1ED}"/>
              </a:ext>
            </a:extLst>
          </p:cNvPr>
          <p:cNvSpPr/>
          <p:nvPr/>
        </p:nvSpPr>
        <p:spPr>
          <a:xfrm>
            <a:off x="9866674" y="2077266"/>
            <a:ext cx="1259536" cy="8189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UC of YC</a:t>
            </a:r>
            <a:endParaRPr lang="zh-CN" altLang="en-US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18179CD-E2B5-4B37-B8F3-A2FEB41D9633}"/>
              </a:ext>
            </a:extLst>
          </p:cNvPr>
          <p:cNvSpPr/>
          <p:nvPr/>
        </p:nvSpPr>
        <p:spPr>
          <a:xfrm>
            <a:off x="7544817" y="3300948"/>
            <a:ext cx="2027302" cy="125047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</a:rPr>
              <a:t>LC of YC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339A3535-B939-4B08-91B5-FE1D2263FEC5}"/>
              </a:ext>
            </a:extLst>
          </p:cNvPr>
          <p:cNvSpPr/>
          <p:nvPr/>
        </p:nvSpPr>
        <p:spPr>
          <a:xfrm>
            <a:off x="7742043" y="4309499"/>
            <a:ext cx="2281509" cy="9950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</a:rPr>
              <a:t>LC of NCC</a:t>
            </a:r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DA185188-139C-43EB-A8FE-3AE4D480DFF8}"/>
              </a:ext>
            </a:extLst>
          </p:cNvPr>
          <p:cNvCxnSpPr/>
          <p:nvPr/>
        </p:nvCxnSpPr>
        <p:spPr>
          <a:xfrm>
            <a:off x="6764886" y="799790"/>
            <a:ext cx="32272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BCC59384-70E2-411A-8487-BF12D08F1A02}"/>
              </a:ext>
            </a:extLst>
          </p:cNvPr>
          <p:cNvSpPr txBox="1"/>
          <p:nvPr/>
        </p:nvSpPr>
        <p:spPr>
          <a:xfrm>
            <a:off x="7006933" y="615129"/>
            <a:ext cx="640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DM</a:t>
            </a:r>
            <a:endParaRPr lang="zh-CN" altLang="en-US" b="1"/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311825D-D2D2-4682-B238-82B153D276C2}"/>
              </a:ext>
            </a:extLst>
          </p:cNvPr>
          <p:cNvCxnSpPr/>
          <p:nvPr/>
        </p:nvCxnSpPr>
        <p:spPr>
          <a:xfrm>
            <a:off x="6720062" y="2189324"/>
            <a:ext cx="89647" cy="37203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90FE7CB7-2BA2-42C8-8E7D-7DADE9C1A88C}"/>
              </a:ext>
            </a:extLst>
          </p:cNvPr>
          <p:cNvSpPr txBox="1"/>
          <p:nvPr/>
        </p:nvSpPr>
        <p:spPr>
          <a:xfrm>
            <a:off x="6430955" y="2546894"/>
            <a:ext cx="667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EM I</a:t>
            </a:r>
            <a:endParaRPr lang="zh-CN" altLang="en-US" b="1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8054192-A083-4283-A345-E25CE6093BDC}"/>
              </a:ext>
            </a:extLst>
          </p:cNvPr>
          <p:cNvSpPr txBox="1"/>
          <p:nvPr/>
        </p:nvSpPr>
        <p:spPr>
          <a:xfrm>
            <a:off x="9528338" y="2810981"/>
            <a:ext cx="7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EM II</a:t>
            </a:r>
            <a:endParaRPr lang="zh-CN" altLang="en-US" b="1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B84E6D87-CD3D-4691-96B3-347DDB1F0A80}"/>
              </a:ext>
            </a:extLst>
          </p:cNvPr>
          <p:cNvCxnSpPr>
            <a:cxnSpLocks/>
          </p:cNvCxnSpPr>
          <p:nvPr/>
        </p:nvCxnSpPr>
        <p:spPr>
          <a:xfrm>
            <a:off x="9390908" y="2576062"/>
            <a:ext cx="308801" cy="2760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3915BEDB-6C83-4D50-AD53-460019A4EAEF}"/>
              </a:ext>
            </a:extLst>
          </p:cNvPr>
          <p:cNvSpPr/>
          <p:nvPr/>
        </p:nvSpPr>
        <p:spPr>
          <a:xfrm>
            <a:off x="6766642" y="1339328"/>
            <a:ext cx="2590699" cy="1684394"/>
          </a:xfrm>
          <a:custGeom>
            <a:avLst/>
            <a:gdLst>
              <a:gd name="connsiteX0" fmla="*/ 303044 w 2590699"/>
              <a:gd name="connsiteY0" fmla="*/ 16278 h 1684394"/>
              <a:gd name="connsiteX1" fmla="*/ 450961 w 2590699"/>
              <a:gd name="connsiteY1" fmla="*/ 47654 h 1684394"/>
              <a:gd name="connsiteX2" fmla="*/ 684044 w 2590699"/>
              <a:gd name="connsiteY2" fmla="*/ 253842 h 1684394"/>
              <a:gd name="connsiteX3" fmla="*/ 1006773 w 2590699"/>
              <a:gd name="connsiteY3" fmla="*/ 289701 h 1684394"/>
              <a:gd name="connsiteX4" fmla="*/ 1665679 w 2590699"/>
              <a:gd name="connsiteY4" fmla="*/ 307631 h 1684394"/>
              <a:gd name="connsiteX5" fmla="*/ 1907726 w 2590699"/>
              <a:gd name="connsiteY5" fmla="*/ 581054 h 1684394"/>
              <a:gd name="connsiteX6" fmla="*/ 2355961 w 2590699"/>
              <a:gd name="connsiteY6" fmla="*/ 1145831 h 1684394"/>
              <a:gd name="connsiteX7" fmla="*/ 2580079 w 2590699"/>
              <a:gd name="connsiteY7" fmla="*/ 1571654 h 1684394"/>
              <a:gd name="connsiteX8" fmla="*/ 2526291 w 2590699"/>
              <a:gd name="connsiteY8" fmla="*/ 1674748 h 1684394"/>
              <a:gd name="connsiteX9" fmla="*/ 2279761 w 2590699"/>
              <a:gd name="connsiteY9" fmla="*/ 1625442 h 1684394"/>
              <a:gd name="connsiteX10" fmla="*/ 1930138 w 2590699"/>
              <a:gd name="connsiteY10" fmla="*/ 1468560 h 1684394"/>
              <a:gd name="connsiteX11" fmla="*/ 1504314 w 2590699"/>
              <a:gd name="connsiteY11" fmla="*/ 1459595 h 1684394"/>
              <a:gd name="connsiteX12" fmla="*/ 1248820 w 2590699"/>
              <a:gd name="connsiteY12" fmla="*/ 1625442 h 1684394"/>
              <a:gd name="connsiteX13" fmla="*/ 921608 w 2590699"/>
              <a:gd name="connsiteY13" fmla="*/ 1594066 h 1684394"/>
              <a:gd name="connsiteX14" fmla="*/ 809549 w 2590699"/>
              <a:gd name="connsiteY14" fmla="*/ 1513384 h 1684394"/>
              <a:gd name="connsiteX15" fmla="*/ 433032 w 2590699"/>
              <a:gd name="connsiteY15" fmla="*/ 1670266 h 1684394"/>
              <a:gd name="connsiteX16" fmla="*/ 204432 w 2590699"/>
              <a:gd name="connsiteY16" fmla="*/ 1665784 h 1684394"/>
              <a:gd name="connsiteX17" fmla="*/ 34102 w 2590699"/>
              <a:gd name="connsiteY17" fmla="*/ 1571654 h 1684394"/>
              <a:gd name="connsiteX18" fmla="*/ 25138 w 2590699"/>
              <a:gd name="connsiteY18" fmla="*/ 1378913 h 1684394"/>
              <a:gd name="connsiteX19" fmla="*/ 307526 w 2590699"/>
              <a:gd name="connsiteY19" fmla="*/ 1222031 h 1684394"/>
              <a:gd name="connsiteX20" fmla="*/ 563020 w 2590699"/>
              <a:gd name="connsiteY20" fmla="*/ 939642 h 1684394"/>
              <a:gd name="connsiteX21" fmla="*/ 280632 w 2590699"/>
              <a:gd name="connsiteY21" fmla="*/ 594501 h 1684394"/>
              <a:gd name="connsiteX22" fmla="*/ 150644 w 2590699"/>
              <a:gd name="connsiteY22" fmla="*/ 258325 h 1684394"/>
              <a:gd name="connsiteX23" fmla="*/ 303044 w 2590699"/>
              <a:gd name="connsiteY23" fmla="*/ 16278 h 168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590699" h="1684394">
                <a:moveTo>
                  <a:pt x="303044" y="16278"/>
                </a:moveTo>
                <a:cubicBezTo>
                  <a:pt x="353097" y="-18834"/>
                  <a:pt x="387461" y="8060"/>
                  <a:pt x="450961" y="47654"/>
                </a:cubicBezTo>
                <a:cubicBezTo>
                  <a:pt x="514461" y="87248"/>
                  <a:pt x="591409" y="213501"/>
                  <a:pt x="684044" y="253842"/>
                </a:cubicBezTo>
                <a:cubicBezTo>
                  <a:pt x="776679" y="294183"/>
                  <a:pt x="843167" y="280736"/>
                  <a:pt x="1006773" y="289701"/>
                </a:cubicBezTo>
                <a:cubicBezTo>
                  <a:pt x="1170379" y="298666"/>
                  <a:pt x="1515520" y="259072"/>
                  <a:pt x="1665679" y="307631"/>
                </a:cubicBezTo>
                <a:cubicBezTo>
                  <a:pt x="1815838" y="356190"/>
                  <a:pt x="1792679" y="441354"/>
                  <a:pt x="1907726" y="581054"/>
                </a:cubicBezTo>
                <a:cubicBezTo>
                  <a:pt x="2022773" y="720754"/>
                  <a:pt x="2243902" y="980731"/>
                  <a:pt x="2355961" y="1145831"/>
                </a:cubicBezTo>
                <a:cubicBezTo>
                  <a:pt x="2468020" y="1310931"/>
                  <a:pt x="2551691" y="1483501"/>
                  <a:pt x="2580079" y="1571654"/>
                </a:cubicBezTo>
                <a:cubicBezTo>
                  <a:pt x="2608467" y="1659807"/>
                  <a:pt x="2576344" y="1665783"/>
                  <a:pt x="2526291" y="1674748"/>
                </a:cubicBezTo>
                <a:cubicBezTo>
                  <a:pt x="2476238" y="1683713"/>
                  <a:pt x="2379120" y="1659807"/>
                  <a:pt x="2279761" y="1625442"/>
                </a:cubicBezTo>
                <a:cubicBezTo>
                  <a:pt x="2180402" y="1591077"/>
                  <a:pt x="2059379" y="1496201"/>
                  <a:pt x="1930138" y="1468560"/>
                </a:cubicBezTo>
                <a:cubicBezTo>
                  <a:pt x="1800897" y="1440919"/>
                  <a:pt x="1617867" y="1433448"/>
                  <a:pt x="1504314" y="1459595"/>
                </a:cubicBezTo>
                <a:cubicBezTo>
                  <a:pt x="1390761" y="1485742"/>
                  <a:pt x="1345938" y="1603030"/>
                  <a:pt x="1248820" y="1625442"/>
                </a:cubicBezTo>
                <a:cubicBezTo>
                  <a:pt x="1151702" y="1647854"/>
                  <a:pt x="994820" y="1612742"/>
                  <a:pt x="921608" y="1594066"/>
                </a:cubicBezTo>
                <a:cubicBezTo>
                  <a:pt x="848396" y="1575390"/>
                  <a:pt x="890978" y="1500684"/>
                  <a:pt x="809549" y="1513384"/>
                </a:cubicBezTo>
                <a:cubicBezTo>
                  <a:pt x="728120" y="1526084"/>
                  <a:pt x="533885" y="1644866"/>
                  <a:pt x="433032" y="1670266"/>
                </a:cubicBezTo>
                <a:cubicBezTo>
                  <a:pt x="332179" y="1695666"/>
                  <a:pt x="270920" y="1682219"/>
                  <a:pt x="204432" y="1665784"/>
                </a:cubicBezTo>
                <a:cubicBezTo>
                  <a:pt x="137944" y="1649349"/>
                  <a:pt x="63984" y="1619466"/>
                  <a:pt x="34102" y="1571654"/>
                </a:cubicBezTo>
                <a:cubicBezTo>
                  <a:pt x="4220" y="1523842"/>
                  <a:pt x="-20433" y="1437184"/>
                  <a:pt x="25138" y="1378913"/>
                </a:cubicBezTo>
                <a:cubicBezTo>
                  <a:pt x="70709" y="1320642"/>
                  <a:pt x="217879" y="1295243"/>
                  <a:pt x="307526" y="1222031"/>
                </a:cubicBezTo>
                <a:cubicBezTo>
                  <a:pt x="397173" y="1148819"/>
                  <a:pt x="567502" y="1044230"/>
                  <a:pt x="563020" y="939642"/>
                </a:cubicBezTo>
                <a:cubicBezTo>
                  <a:pt x="558538" y="835054"/>
                  <a:pt x="349361" y="708054"/>
                  <a:pt x="280632" y="594501"/>
                </a:cubicBezTo>
                <a:cubicBezTo>
                  <a:pt x="211903" y="480948"/>
                  <a:pt x="149150" y="357684"/>
                  <a:pt x="150644" y="258325"/>
                </a:cubicBezTo>
                <a:cubicBezTo>
                  <a:pt x="152138" y="158966"/>
                  <a:pt x="252991" y="51390"/>
                  <a:pt x="303044" y="1627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CC4D20A-305E-479D-B8A1-FD210E202368}"/>
              </a:ext>
            </a:extLst>
          </p:cNvPr>
          <p:cNvCxnSpPr>
            <a:cxnSpLocks/>
          </p:cNvCxnSpPr>
          <p:nvPr/>
        </p:nvCxnSpPr>
        <p:spPr>
          <a:xfrm flipV="1">
            <a:off x="8629545" y="1382501"/>
            <a:ext cx="609601" cy="4796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A2918B09-5655-47BF-8B52-42B367F225F3}"/>
              </a:ext>
            </a:extLst>
          </p:cNvPr>
          <p:cNvSpPr txBox="1"/>
          <p:nvPr/>
        </p:nvSpPr>
        <p:spPr>
          <a:xfrm>
            <a:off x="8269917" y="1093858"/>
            <a:ext cx="4034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Mafic Volcanic Rocks (110-220 Ma)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2C446B8-F711-41DC-A8FB-A04AE81FA546}"/>
              </a:ext>
            </a:extLst>
          </p:cNvPr>
          <p:cNvSpPr txBox="1"/>
          <p:nvPr/>
        </p:nvSpPr>
        <p:spPr>
          <a:xfrm>
            <a:off x="6340112" y="5888322"/>
            <a:ext cx="5188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富水镁铁质岩浆底侵提供热和主要物质来源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80ADA2D-B92A-4568-BABB-F009595BDE67}"/>
              </a:ext>
            </a:extLst>
          </p:cNvPr>
          <p:cNvSpPr txBox="1"/>
          <p:nvPr/>
        </p:nvSpPr>
        <p:spPr>
          <a:xfrm>
            <a:off x="1781023" y="881548"/>
            <a:ext cx="2430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克拉通破坏峰期：最强壳幔相互作用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BC58A31-B78F-4CE9-9BD8-08FDACFBFAF5}"/>
              </a:ext>
            </a:extLst>
          </p:cNvPr>
          <p:cNvSpPr txBox="1"/>
          <p:nvPr/>
        </p:nvSpPr>
        <p:spPr>
          <a:xfrm>
            <a:off x="6999692" y="6286243"/>
            <a:ext cx="381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下地壳拆沉与幔源岩浆底侵共存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990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学论网-www.xuelun.me">
            <a:extLst>
              <a:ext uri="{FF2B5EF4-FFF2-40B4-BE49-F238E27FC236}">
                <a16:creationId xmlns:a16="http://schemas.microsoft.com/office/drawing/2014/main" id="{DAAEAA3E-A33E-4DD0-9B10-A266144F59C0}"/>
              </a:ext>
            </a:extLst>
          </p:cNvPr>
          <p:cNvSpPr txBox="1"/>
          <p:nvPr/>
        </p:nvSpPr>
        <p:spPr>
          <a:xfrm>
            <a:off x="66098" y="22184"/>
            <a:ext cx="7764360" cy="467436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华北克拉通破坏机制研究：地壳视角：壳幔过渡带结构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7B92BF0-BA5F-4D82-A409-73155A586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45" y="979746"/>
            <a:ext cx="3719931" cy="5400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04FE249-BDC1-463D-85F4-727A6946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278" y="3003143"/>
            <a:ext cx="8091516" cy="360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83B9478-D1B1-4E8F-B60B-52DC73772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278" y="3003143"/>
            <a:ext cx="8285994" cy="360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92026FC-F983-4A97-B241-3E99BBEBD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080" y="3003143"/>
            <a:ext cx="6909912" cy="360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FF051F-3284-4A33-8820-117A931A0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9620" y="2982923"/>
            <a:ext cx="6828832" cy="36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9A9CAC4-64CB-41CF-86F3-95248D4CC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2018" y="2932862"/>
            <a:ext cx="6781976" cy="3600000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3DD95D01-8C9E-4A01-A6C1-33EB4486C9A1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2596035" y="1136263"/>
            <a:ext cx="1629153" cy="42262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星形: 五角 10">
            <a:extLst>
              <a:ext uri="{FF2B5EF4-FFF2-40B4-BE49-F238E27FC236}">
                <a16:creationId xmlns:a16="http://schemas.microsoft.com/office/drawing/2014/main" id="{C4F85D97-3AAC-4D97-966E-E0EA01BA672A}"/>
              </a:ext>
            </a:extLst>
          </p:cNvPr>
          <p:cNvSpPr/>
          <p:nvPr/>
        </p:nvSpPr>
        <p:spPr>
          <a:xfrm>
            <a:off x="2385020" y="1437747"/>
            <a:ext cx="211015" cy="242277"/>
          </a:xfrm>
          <a:prstGeom prst="star5">
            <a:avLst/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40F1F16-BBB1-4105-BFEF-E118920371F2}"/>
              </a:ext>
            </a:extLst>
          </p:cNvPr>
          <p:cNvSpPr txBox="1"/>
          <p:nvPr/>
        </p:nvSpPr>
        <p:spPr>
          <a:xfrm>
            <a:off x="4196865" y="578854"/>
            <a:ext cx="398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沉积层：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 = 1.5 km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Vp = 5.25 km/s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3CF4C34-2C2A-4388-A96B-967E348911ED}"/>
              </a:ext>
            </a:extLst>
          </p:cNvPr>
          <p:cNvSpPr txBox="1"/>
          <p:nvPr/>
        </p:nvSpPr>
        <p:spPr>
          <a:xfrm>
            <a:off x="4225188" y="951597"/>
            <a:ext cx="417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结晶地壳：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 = 32.2 km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Vp/Vs = 1.69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01DA9B4-D1D9-406E-911B-744F2BD31E39}"/>
                  </a:ext>
                </a:extLst>
              </p:cNvPr>
              <p:cNvSpPr txBox="1"/>
              <p:nvPr/>
            </p:nvSpPr>
            <p:spPr>
              <a:xfrm>
                <a:off x="4196864" y="1320929"/>
                <a:ext cx="50331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/>
                  <a:t>壳幔过渡带：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 km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；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𝛿𝛽</m:t>
                    </m:r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21.0%;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13.0%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01DA9B4-D1D9-406E-911B-744F2BD31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864" y="1320929"/>
                <a:ext cx="5033105" cy="369332"/>
              </a:xfrm>
              <a:prstGeom prst="rect">
                <a:avLst/>
              </a:prstGeom>
              <a:blipFill>
                <a:blip r:embed="rId8"/>
                <a:stretch>
                  <a:fillRect l="-969" t="-11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D3F0BF5B-6FF5-455C-978F-5FEF72EFBDE9}"/>
              </a:ext>
            </a:extLst>
          </p:cNvPr>
          <p:cNvSpPr txBox="1"/>
          <p:nvPr/>
        </p:nvSpPr>
        <p:spPr>
          <a:xfrm>
            <a:off x="9055505" y="603839"/>
            <a:ext cx="3173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 下地壳最下部：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Vs = 3.76 km/s; ρ = 2.92 g/cm</a:t>
            </a:r>
            <a:r>
              <a:rPr lang="en-US" altLang="zh-CN" baseline="30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中性总体组分</a:t>
            </a:r>
            <a:endParaRPr lang="en-US" altLang="zh-CN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4F644DE6-E453-486E-AE76-1B165FEDF141}"/>
              </a:ext>
            </a:extLst>
          </p:cNvPr>
          <p:cNvCxnSpPr>
            <a:cxnSpLocks/>
            <a:stCxn id="32" idx="4"/>
          </p:cNvCxnSpPr>
          <p:nvPr/>
        </p:nvCxnSpPr>
        <p:spPr>
          <a:xfrm>
            <a:off x="3115757" y="2206318"/>
            <a:ext cx="1081107" cy="10481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星形: 五角 31">
            <a:extLst>
              <a:ext uri="{FF2B5EF4-FFF2-40B4-BE49-F238E27FC236}">
                <a16:creationId xmlns:a16="http://schemas.microsoft.com/office/drawing/2014/main" id="{DB815C63-4648-4F89-94EF-806AC47B3A0E}"/>
              </a:ext>
            </a:extLst>
          </p:cNvPr>
          <p:cNvSpPr/>
          <p:nvPr/>
        </p:nvSpPr>
        <p:spPr>
          <a:xfrm>
            <a:off x="2904742" y="2113777"/>
            <a:ext cx="211015" cy="242277"/>
          </a:xfrm>
          <a:prstGeom prst="star5">
            <a:avLst/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33064B6-BD29-46AA-978B-B0667BFA4825}"/>
              </a:ext>
            </a:extLst>
          </p:cNvPr>
          <p:cNvSpPr txBox="1"/>
          <p:nvPr/>
        </p:nvSpPr>
        <p:spPr>
          <a:xfrm>
            <a:off x="4225189" y="1871516"/>
            <a:ext cx="398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沉积层：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 = 2.3 km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Vp = 5.75 km/s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C1A5ADF-708F-4905-A589-277D6AF3D136}"/>
              </a:ext>
            </a:extLst>
          </p:cNvPr>
          <p:cNvSpPr txBox="1"/>
          <p:nvPr/>
        </p:nvSpPr>
        <p:spPr>
          <a:xfrm>
            <a:off x="4253512" y="2244259"/>
            <a:ext cx="417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结晶地壳：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 = 33.4 km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Vp/Vs = 1.72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455C565-B49A-465D-8030-FE4EDD6BF8D6}"/>
                  </a:ext>
                </a:extLst>
              </p:cNvPr>
              <p:cNvSpPr txBox="1"/>
              <p:nvPr/>
            </p:nvSpPr>
            <p:spPr>
              <a:xfrm>
                <a:off x="4225188" y="2613591"/>
                <a:ext cx="49021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/>
                  <a:t>壳幔过渡带：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 km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；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𝛿𝛽</m:t>
                    </m:r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18.0%;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6.0%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455C565-B49A-465D-8030-FE4EDD6BF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188" y="2613591"/>
                <a:ext cx="4902185" cy="369332"/>
              </a:xfrm>
              <a:prstGeom prst="rect">
                <a:avLst/>
              </a:prstGeom>
              <a:blipFill>
                <a:blip r:embed="rId9"/>
                <a:stretch>
                  <a:fillRect l="-995" t="-11667" r="-373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FCB15CF2-49E0-4188-A776-C5DD387EC1D4}"/>
              </a:ext>
            </a:extLst>
          </p:cNvPr>
          <p:cNvSpPr txBox="1"/>
          <p:nvPr/>
        </p:nvSpPr>
        <p:spPr>
          <a:xfrm>
            <a:off x="9083829" y="1896501"/>
            <a:ext cx="3173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 下地壳最下部：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Vs = 3.86 km/s; ρ = 3.11 g/cm</a:t>
            </a:r>
            <a:r>
              <a:rPr lang="en-US" altLang="zh-CN" baseline="30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镁铁质总体组分</a:t>
            </a:r>
            <a:endParaRPr lang="zh-CN" altLang="en-US" baseline="300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18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281B1741-EC37-4A05-8839-C271B26E3B3E}"/>
              </a:ext>
            </a:extLst>
          </p:cNvPr>
          <p:cNvSpPr txBox="1">
            <a:spLocks/>
          </p:cNvSpPr>
          <p:nvPr/>
        </p:nvSpPr>
        <p:spPr>
          <a:xfrm>
            <a:off x="3468077" y="2435591"/>
            <a:ext cx="5255846" cy="993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600">
                <a:latin typeface="宋体" panose="02010600030101010101" pitchFamily="2" charset="-122"/>
                <a:ea typeface="宋体" panose="02010600030101010101" pitchFamily="2" charset="-122"/>
              </a:rPr>
              <a:t>欢迎批评指正</a:t>
            </a: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8D099D8C-AF1F-41DF-829C-80F7CD166C47}"/>
              </a:ext>
            </a:extLst>
          </p:cNvPr>
          <p:cNvSpPr txBox="1">
            <a:spLocks/>
          </p:cNvSpPr>
          <p:nvPr/>
        </p:nvSpPr>
        <p:spPr>
          <a:xfrm>
            <a:off x="5076092" y="4201869"/>
            <a:ext cx="203981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杨涛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2026.06.18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8031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1021</Words>
  <Application>Microsoft Office PowerPoint</Application>
  <PresentationFormat>宽屏</PresentationFormat>
  <Paragraphs>120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宋体</vt:lpstr>
      <vt:lpstr>Arial</vt:lpstr>
      <vt:lpstr>Cambria Math</vt:lpstr>
      <vt:lpstr>Times New Roman</vt:lpstr>
      <vt:lpstr>Wingdings</vt:lpstr>
      <vt:lpstr>Office 主题​​</vt:lpstr>
      <vt:lpstr>科研进展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科研进展</dc:title>
  <dc:creator>Administrator</dc:creator>
  <cp:lastModifiedBy>Administrator</cp:lastModifiedBy>
  <cp:revision>48</cp:revision>
  <dcterms:created xsi:type="dcterms:W3CDTF">2026-06-14T12:54:35Z</dcterms:created>
  <dcterms:modified xsi:type="dcterms:W3CDTF">2026-06-16T14:51:29Z</dcterms:modified>
</cp:coreProperties>
</file>