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2" r:id="rId3"/>
    <p:sldId id="296" r:id="rId4"/>
    <p:sldId id="308" r:id="rId5"/>
    <p:sldId id="298" r:id="rId7"/>
    <p:sldId id="300" r:id="rId8"/>
    <p:sldId id="301" r:id="rId9"/>
    <p:sldId id="302" r:id="rId10"/>
    <p:sldId id="304" r:id="rId11"/>
    <p:sldId id="305" r:id="rId12"/>
    <p:sldId id="310" r:id="rId13"/>
    <p:sldId id="306" r:id="rId14"/>
    <p:sldId id="320" r:id="rId15"/>
    <p:sldId id="311" r:id="rId16"/>
    <p:sldId id="312" r:id="rId17"/>
    <p:sldId id="313" r:id="rId18"/>
    <p:sldId id="318" r:id="rId19"/>
    <p:sldId id="314" r:id="rId20"/>
    <p:sldId id="315" r:id="rId21"/>
    <p:sldId id="321" r:id="rId22"/>
    <p:sldId id="322" r:id="rId23"/>
    <p:sldId id="317" r:id="rId24"/>
    <p:sldId id="323" r:id="rId25"/>
    <p:sldId id="324" r:id="rId26"/>
    <p:sldId id="319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2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hyperlink" Target="https://www.nature.com/articles/s41598-025-19824-8" TargetMode="External"/><Relationship Id="rId8" Type="http://schemas.openxmlformats.org/officeDocument/2006/relationships/hyperlink" Target="https://www.nature.com/articles/s41598-021-97881-5" TargetMode="External"/><Relationship Id="rId7" Type="http://schemas.openxmlformats.org/officeDocument/2006/relationships/hyperlink" Target="https://pubmed.ncbi.nlm.nih.gov/30679273/" TargetMode="External"/><Relationship Id="rId6" Type="http://schemas.openxmlformats.org/officeDocument/2006/relationships/hyperlink" Target="https://www.sciencedirect.com/science/article/pii/S1750583624001191?utm_source=chatgpt.com" TargetMode="External"/><Relationship Id="rId5" Type="http://schemas.openxmlformats.org/officeDocument/2006/relationships/hyperlink" Target="https://link.springer.com/article/10.1186/s40623-021-01484-3" TargetMode="External"/><Relationship Id="rId4" Type="http://schemas.openxmlformats.org/officeDocument/2006/relationships/hyperlink" Target="https://agupubs.onlinelibrary.wiley.com/doi/abs/10.1002/2015GL064351?utm_source=chatgpt.com" TargetMode="External"/><Relationship Id="rId3" Type="http://schemas.openxmlformats.org/officeDocument/2006/relationships/hyperlink" Target="https://link.springer.com/article/10.1186/s40623-018-0917-2?utm_source=chatgpt.com" TargetMode="External"/><Relationship Id="rId2" Type="http://schemas.openxmlformats.org/officeDocument/2006/relationships/hyperlink" Target="https://pubs.geoscienceworld.org/ssa/srl/article/89/3/1014/530137/Temporal-Variation-of-Seismic-Wave-Velocity?utm_source=chatgpt.com" TargetMode="External"/><Relationship Id="rId14" Type="http://schemas.openxmlformats.org/officeDocument/2006/relationships/slideLayout" Target="../slideLayouts/slideLayout1.xml"/><Relationship Id="rId13" Type="http://schemas.openxmlformats.org/officeDocument/2006/relationships/hyperlink" Target="https://agupubs.onlinelibrary.wiley.com/doi/full/10.1029/2018GL079009" TargetMode="External"/><Relationship Id="rId12" Type="http://schemas.openxmlformats.org/officeDocument/2006/relationships/hyperlink" Target="https://www.sciencedirect.com/science/article/pii/S2352380818300054" TargetMode="External"/><Relationship Id="rId11" Type="http://schemas.openxmlformats.org/officeDocument/2006/relationships/hyperlink" Target="https://www.sciencedirect.com/science/article/pii/S2773230423000306" TargetMode="External"/><Relationship Id="rId10" Type="http://schemas.openxmlformats.org/officeDocument/2006/relationships/hyperlink" Target="https://escholarship.org/content/qt5sc672nx/qt5sc672nx.pdf" TargetMode="External"/><Relationship Id="rId1" Type="http://schemas.openxmlformats.org/officeDocument/2006/relationships/hyperlink" Target="https://link.springer.com/article/10.1186/s40623-025-02290-x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tags" Target="../tags/tag1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6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1947735"/>
            <a:ext cx="12192000" cy="1409093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48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近期工作汇报</a:t>
            </a:r>
            <a:endParaRPr kumimoji="1" lang="zh-CN" altLang="en-US" sz="48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45889" y="3912675"/>
            <a:ext cx="4300220" cy="1060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 </a:t>
            </a:r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胡扬</a:t>
            </a:r>
            <a:r>
              <a: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¹</a:t>
            </a:r>
            <a:endParaRPr lang="en-US" altLang="zh-CN" sz="2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800" b="1" baseline="30000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b="1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武汉大学</a:t>
            </a:r>
            <a:r>
              <a:rPr lang="zh-CN" altLang="en-US" sz="1800" b="1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地球空间科学与技术学院</a:t>
            </a:r>
            <a:r>
              <a:rPr lang="en-US" altLang="zh-CN" sz="1800" b="1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 </a:t>
            </a:r>
            <a:r>
              <a:rPr lang="zh-CN" altLang="en-US" sz="1800" b="1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武汉</a:t>
            </a:r>
            <a:endParaRPr lang="zh-CN" altLang="en-US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82062" y="6365866"/>
            <a:ext cx="13957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2026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月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hqprint"/>
          <a:stretch>
            <a:fillRect/>
          </a:stretch>
        </p:blipFill>
        <p:spPr>
          <a:xfrm>
            <a:off x="96697" y="109361"/>
            <a:ext cx="5935744" cy="7385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2564765"/>
            <a:ext cx="12192000" cy="121158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1 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模拟实验：噪声源的移动对波速时变测量的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影响</a:t>
            </a:r>
            <a:endParaRPr kumimoji="1" lang="zh-CN" altLang="en-US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810" y="311785"/>
            <a:ext cx="4007485" cy="31172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510" y="499745"/>
            <a:ext cx="6637020" cy="59061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31891"/>
          <a:stretch>
            <a:fillRect/>
          </a:stretch>
        </p:blipFill>
        <p:spPr>
          <a:xfrm>
            <a:off x="233045" y="3590290"/>
            <a:ext cx="4718050" cy="20948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73685" y="5997575"/>
            <a:ext cx="47688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/>
              <a:t>动态刚度矩阵</a:t>
            </a:r>
            <a:r>
              <a:rPr lang="en-US" altLang="zh-CN" b="1"/>
              <a:t>+</a:t>
            </a:r>
            <a:r>
              <a:rPr lang="zh-CN" altLang="en-US" b="1">
                <a:sym typeface="+mn-ea"/>
              </a:rPr>
              <a:t>离散波数法</a:t>
            </a:r>
            <a:endParaRPr lang="zh-CN" altLang="en-US" b="1"/>
          </a:p>
          <a:p>
            <a:pPr algn="ctr"/>
            <a:r>
              <a:rPr lang="en-US" altLang="zh-CN" b="1"/>
              <a:t> </a:t>
            </a:r>
            <a:r>
              <a:rPr lang="zh-CN" altLang="en-US" b="1"/>
              <a:t>（半解析波动方程</a:t>
            </a:r>
            <a:r>
              <a:rPr lang="zh-CN" altLang="en-US" b="1"/>
              <a:t>求解）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初步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模拟</a:t>
            </a:r>
            <a:endParaRPr kumimoji="1" lang="zh-CN" altLang="en-US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40410"/>
            <a:ext cx="6366510" cy="28073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28105" y="3638550"/>
            <a:ext cx="5372735" cy="265112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>
              <a:lnSpc>
                <a:spcPct val="160000"/>
              </a:lnSpc>
            </a:pP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Case 1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：噪声源中心相对于原点的方位角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变化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60000"/>
              </a:lnSpc>
              <a:buFont typeface="+mj-ea"/>
              <a:buAutoNum type="circleNumDbPlain"/>
            </a:pP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0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°，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°，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°，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°，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°，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°，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90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°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60000"/>
              </a:lnSpc>
              <a:buFont typeface="+mj-ea"/>
              <a:buAutoNum type="circleNumDbPlain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介质不变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60000"/>
              </a:lnSpc>
              <a:buClrTx/>
              <a:buSzTx/>
              <a:buFontTx/>
              <a:buNone/>
            </a:pPr>
            <a:r>
              <a:rPr lang="zh-CN" altLang="en-US" sz="1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Case 2：</a:t>
            </a:r>
            <a:r>
              <a:rPr lang="zh-CN" altLang="en-US" sz="1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各层介质</a:t>
            </a:r>
            <a:r>
              <a:rPr lang="en-US" altLang="zh-CN" sz="1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dv/v</a:t>
            </a:r>
            <a:r>
              <a:rPr lang="zh-CN" altLang="en-US" sz="1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均匀</a:t>
            </a:r>
            <a:r>
              <a:rPr lang="zh-CN" altLang="en-US" sz="1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变化</a:t>
            </a:r>
            <a:endParaRPr lang="zh-CN" altLang="en-US" sz="1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60000"/>
              </a:lnSpc>
              <a:buFont typeface="+mj-ea"/>
              <a:buAutoNum type="circleNumDbPlain"/>
            </a:pP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dv/v= 0.01%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0.1%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0.5%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1%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3%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5%</a:t>
            </a:r>
            <a:endParaRPr lang="en-US" altLang="zh-CN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>
              <a:lnSpc>
                <a:spcPct val="160000"/>
              </a:lnSpc>
              <a:buFont typeface="+mj-ea"/>
              <a:buAutoNum type="circleNumDbPlain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噪声源中心位置不变（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°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 descr="1"/>
          <p:cNvPicPr>
            <a:picLocks noChangeAspect="1"/>
          </p:cNvPicPr>
          <p:nvPr/>
        </p:nvPicPr>
        <p:blipFill>
          <a:blip r:embed="rId2"/>
          <a:srcRect l="3737" t="5355" r="3626" b="18460"/>
          <a:stretch>
            <a:fillRect/>
          </a:stretch>
        </p:blipFill>
        <p:spPr>
          <a:xfrm>
            <a:off x="7078980" y="1043940"/>
            <a:ext cx="4234180" cy="19602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r="9417"/>
          <a:stretch>
            <a:fillRect/>
          </a:stretch>
        </p:blipFill>
        <p:spPr>
          <a:xfrm>
            <a:off x="226060" y="3638550"/>
            <a:ext cx="6049010" cy="28022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初步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模拟</a:t>
            </a:r>
            <a:endParaRPr kumimoji="1" lang="zh-CN" altLang="en-US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83675" y="2970530"/>
            <a:ext cx="308991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60000"/>
              </a:lnSpc>
            </a:pP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Case 1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lnSpc>
                <a:spcPct val="16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噪声源位置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的变化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79070" y="861060"/>
            <a:ext cx="8904605" cy="5880100"/>
            <a:chOff x="-29" y="1335"/>
            <a:chExt cx="35438" cy="2420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/>
            <a:srcRect r="7656"/>
            <a:stretch>
              <a:fillRect/>
            </a:stretch>
          </p:blipFill>
          <p:spPr>
            <a:xfrm>
              <a:off x="0" y="1371"/>
              <a:ext cx="17730" cy="805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/>
            <a:srcRect r="7656"/>
            <a:stretch>
              <a:fillRect/>
            </a:stretch>
          </p:blipFill>
          <p:spPr>
            <a:xfrm>
              <a:off x="0" y="9428"/>
              <a:ext cx="17730" cy="8057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/>
            <a:srcRect r="7505"/>
            <a:stretch>
              <a:fillRect/>
            </a:stretch>
          </p:blipFill>
          <p:spPr>
            <a:xfrm>
              <a:off x="-29" y="17485"/>
              <a:ext cx="17759" cy="805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/>
            <a:srcRect r="7922"/>
            <a:stretch>
              <a:fillRect/>
            </a:stretch>
          </p:blipFill>
          <p:spPr>
            <a:xfrm>
              <a:off x="17730" y="1335"/>
              <a:ext cx="17679" cy="805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/>
            <a:srcRect r="8073"/>
            <a:stretch>
              <a:fillRect/>
            </a:stretch>
          </p:blipFill>
          <p:spPr>
            <a:xfrm>
              <a:off x="17759" y="9392"/>
              <a:ext cx="17650" cy="8057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6"/>
            <a:srcRect r="8073"/>
            <a:stretch>
              <a:fillRect/>
            </a:stretch>
          </p:blipFill>
          <p:spPr>
            <a:xfrm>
              <a:off x="17759" y="17449"/>
              <a:ext cx="17650" cy="8057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2365" y="1655445"/>
            <a:ext cx="6671310" cy="4262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初步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模拟</a:t>
            </a:r>
            <a:endParaRPr kumimoji="1" lang="zh-CN" altLang="en-US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18440" y="824865"/>
            <a:ext cx="8920480" cy="5962650"/>
            <a:chOff x="-327" y="1646"/>
            <a:chExt cx="35281" cy="241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r="8620"/>
            <a:stretch>
              <a:fillRect/>
            </a:stretch>
          </p:blipFill>
          <p:spPr>
            <a:xfrm>
              <a:off x="-327" y="1646"/>
              <a:ext cx="17545" cy="8057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rcRect r="8620"/>
            <a:stretch>
              <a:fillRect/>
            </a:stretch>
          </p:blipFill>
          <p:spPr>
            <a:xfrm>
              <a:off x="-327" y="9703"/>
              <a:ext cx="17545" cy="805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rcRect r="8620"/>
            <a:stretch>
              <a:fillRect/>
            </a:stretch>
          </p:blipFill>
          <p:spPr>
            <a:xfrm>
              <a:off x="-327" y="17760"/>
              <a:ext cx="17545" cy="805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rcRect r="7625"/>
            <a:stretch>
              <a:fillRect/>
            </a:stretch>
          </p:blipFill>
          <p:spPr>
            <a:xfrm>
              <a:off x="17218" y="1646"/>
              <a:ext cx="17736" cy="8057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rcRect r="7625"/>
            <a:stretch>
              <a:fillRect/>
            </a:stretch>
          </p:blipFill>
          <p:spPr>
            <a:xfrm>
              <a:off x="17218" y="9703"/>
              <a:ext cx="17736" cy="805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rcRect r="7625"/>
            <a:stretch>
              <a:fillRect/>
            </a:stretch>
          </p:blipFill>
          <p:spPr>
            <a:xfrm>
              <a:off x="17218" y="17760"/>
              <a:ext cx="17736" cy="8057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3270" y="1499235"/>
            <a:ext cx="7013575" cy="448119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047480" y="2970530"/>
            <a:ext cx="3126105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60000"/>
              </a:lnSpc>
            </a:pP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Case 2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lnSpc>
                <a:spcPct val="16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各层介质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均匀的变化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初步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模拟</a:t>
            </a:r>
            <a:endParaRPr kumimoji="1" lang="zh-CN" altLang="en-US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595" y="1444625"/>
            <a:ext cx="7213600" cy="460883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394065" y="1102995"/>
            <a:ext cx="308991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60000"/>
              </a:lnSpc>
            </a:pP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Case 1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lnSpc>
                <a:spcPct val="16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噪声源位置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的变化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94065" y="2215515"/>
            <a:ext cx="3126105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60000"/>
              </a:lnSpc>
            </a:pP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Case 2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lnSpc>
                <a:spcPct val="16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各层介质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均匀的变化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8595" y="9086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对于圆状均匀分布的台阵</a:t>
            </a:r>
            <a:r>
              <a:rPr lang="en-US" altLang="zh-CN" b="1"/>
              <a:t> Array A</a:t>
            </a:r>
            <a:r>
              <a:rPr lang="zh-CN" altLang="en-US" b="1"/>
              <a:t>：</a:t>
            </a:r>
            <a:endParaRPr lang="zh-CN" altLang="en-US" b="1"/>
          </a:p>
        </p:txBody>
      </p:sp>
      <p:pic>
        <p:nvPicPr>
          <p:cNvPr id="11" name="图片 10" descr="2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l="2750" t="10796"/>
          <a:stretch>
            <a:fillRect/>
          </a:stretch>
        </p:blipFill>
        <p:spPr>
          <a:xfrm>
            <a:off x="7763510" y="3321050"/>
            <a:ext cx="4512945" cy="31051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2564765"/>
            <a:ext cx="12192000" cy="121158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近十年时变监测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的主动源 / 受控源 / 地下实验场</a:t>
            </a:r>
            <a:endParaRPr kumimoji="1" lang="zh-CN" altLang="en-US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167005" y="50165"/>
          <a:ext cx="11857990" cy="6944995"/>
        </p:xfrm>
        <a:graphic>
          <a:graphicData uri="http://schemas.openxmlformats.org/drawingml/2006/table">
            <a:tbl>
              <a:tblPr/>
              <a:tblGrid>
                <a:gridCol w="1292860"/>
                <a:gridCol w="2183765"/>
                <a:gridCol w="3116580"/>
                <a:gridCol w="2198370"/>
                <a:gridCol w="3066415"/>
              </a:tblGrid>
              <a:tr h="408305"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国家 </a:t>
                      </a:r>
                      <a:r>
                        <a:rPr lang="en-US" altLang="zh-CN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 </a:t>
                      </a: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地区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场所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震源与观测方式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主要科学或工程问题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近十年代表文献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7670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北山地下研究实验室，甘肃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井中</a:t>
                      </a:r>
                      <a:r>
                        <a:rPr lang="zh-CN" altLang="en-US" sz="1000" b="0" i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空气枪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；地表台站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多深度井中台站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温度诱导热弹性应力、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浅部速度日变化、深度衰减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1" action="ppaction://hlinkfile"/>
                        </a:rPr>
                        <a:t>Liu et al. 2025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408305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宾川盆地，云南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大容量水库</a:t>
                      </a:r>
                      <a:r>
                        <a:rPr lang="zh-CN" altLang="en-US" sz="1000" b="0" i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空气枪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阵列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日周期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半日周期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波速度变化；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季节性走时变化；水位导致震源效应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Wang et al. 2020</a:t>
                      </a:r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：</a:t>
                      </a:r>
                      <a:endParaRPr lang="zh-CN" altLang="en-US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https://doi.org/10.1029/2019JB018218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Luan et al. 2022</a:t>
                      </a:r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2023</a:t>
                      </a:r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：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https://doi.org/10.1785/0220210160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https://doi.org/10.1785/0220220200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Liu et al. 2021</a:t>
                      </a:r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：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https://doi.org/10.3390/rs13122421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7670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中国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小江断裂带附近，云南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井下</a:t>
                      </a:r>
                      <a:r>
                        <a:rPr lang="zh-CN" altLang="en-US" sz="1000" b="0" i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空气枪</a:t>
                      </a:r>
                      <a:endParaRPr lang="zh-CN" altLang="en-US" sz="1000" b="0" i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地下水位变化引起的地震波速度变化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2" tooltip="https://pubs.geoscienceworld.org/ssa/srl/article/89/3/1014/530137/Temporal-Variation-of-Seismic-Wave-Velocity?utm_source=chatgpt.com"/>
                        </a:rPr>
                        <a:t>Yang et al. 2018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2" tooltip="https://pubs.geoscienceworld.org/ssa/srl/article/89/3/1014/530137/Temporal-Variation-of-Seismic-Wave-Velocity?utm_source=chatgpt.com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8305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日本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Tokai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区域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ACROSS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精确受控连续震源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长期与同震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波速度变化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3" tooltip="https://link.springer.com/article/10.1186/s40623-018-0917-2?utm_source=chatgpt.com"/>
                        </a:rPr>
                        <a:t>Tsuji et al. 2018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3" tooltip="https://link.springer.com/article/10.1186/s40623-018-0917-2?utm_source=chatgpt.com"/>
                        </a:rPr>
                        <a:t> 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3" tooltip="https://link.springer.com/article/10.1186/s40623-018-0917-2?utm_source=chatgpt.com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8305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日本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Sakurajima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火山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ACROSS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精确受控源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火山喷发活动相关的地下结构变化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4" tooltip="https://agupubs.onlinelibrary.wiley.com/doi/abs/10.1002/2015GL064351?utm_source=chatgpt.com"/>
                        </a:rPr>
                        <a:t>Maeda et al. 2015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4" tooltip="https://agupubs.onlinelibrary.wiley.com/doi/abs/10.1002/2015GL064351?utm_source=chatgpt.com"/>
                        </a:rPr>
                        <a:t> 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4" tooltip="https://agupubs.onlinelibrary.wiley.com/doi/abs/10.1002/2015GL064351?utm_source=chatgpt.com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7670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日本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Toyohashi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，日本中部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ACROSS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连续振动源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地下水诱导的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波速度变化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5" tooltip="https://link.springer.com/article/10.1186/s40623-021-01484-3"/>
                        </a:rPr>
                        <a:t>Suzuki et al. 2021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5" tooltip="https://link.springer.com/article/10.1186/s40623-021-01484-3"/>
                        </a:rPr>
                        <a:t> 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5" tooltip="https://link.springer.com/article/10.1186/s40623-021-01484-3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8305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加拿大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Aquistore CO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₂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storage site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Saskatchewan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ACROSS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连续受控源；面波时变分析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CO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₂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地质封存浅部监测、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温度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冻融影响、泄漏监测方法验证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Ikeda et al. 2016</a:t>
                      </a:r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2017</a:t>
                      </a:r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：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https://doi.org/10.1016/j.ijggc.2015.11.030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https://doi.org/10.1002/2016JB013691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7670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日本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Nagaoka CCS site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时变弹性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FWI / CO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₂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封存监测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CO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₂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注入导致的速度变化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各向异性速度反演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6" tooltip="https://www.sciencedirect.com/science/article/pii/S1750583624001191?utm_source=chatgpt.com"/>
                        </a:rPr>
                        <a:t>Nakata et al. 2024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6" tooltip="https://www.sciencedirect.com/science/article/pii/S1750583624001191?utm_source=chatgpt.com"/>
                        </a:rPr>
                        <a:t> 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6" tooltip="https://www.sciencedirect.com/science/article/pii/S1750583624001191?utm_source=chatgpt.com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7670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美国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Frio-II well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Dayton, Texas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连续井中监测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 coda waves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CO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₂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注入羽流运动和速度降低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7" tooltip="https://pubmed.ncbi.nlm.nih.gov/30679273/"/>
                        </a:rPr>
                        <a:t>Zhu et al. 2019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7" tooltip="https://pubmed.ncbi.nlm.nih.gov/30679273/"/>
                        </a:rPr>
                        <a:t> 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7" tooltip="https://pubmed.ncbi.nlm.nih.gov/30679273/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8305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日本 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PASS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/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小型主动源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 DAS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小型便携主动源，重复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chirp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信号，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DAS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接收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CO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₂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、地热、水坝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堤坝、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近地表变化监测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8" tooltip="https://www.nature.com/articles/s41598-021-97881-5"/>
                        </a:rPr>
                        <a:t>Tsuji et al. 2021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8" tooltip="https://www.nature.com/articles/s41598-021-97881-5"/>
                        </a:rPr>
                        <a:t> 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8" tooltip="https://www.nature.com/articles/s41598-021-97881-5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7670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日本 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B-PASS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，井中便携主动源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井中部署的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PASS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，降低地表噪声和浅层衰减影响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CO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₂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地质封存连续监测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9" tooltip="https://www.nature.com/articles/s41598-025-19824-8"/>
                        </a:rPr>
                        <a:t>Ahmad et al. 2025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9" tooltip="https://www.nature.com/articles/s41598-025-19824-8"/>
                        </a:rPr>
                        <a:t> 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9" tooltip="https://www.nature.com/articles/s41598-025-19824-8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8305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瑞士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Mont Terri Rock Laboratory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CASSM /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井间连续主动源监测；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Opalinus Clay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断层再活化、流体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盐水注入、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盖层密封性、速度变化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Shadoan et al. 2023</a:t>
                      </a:r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：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https://doi.org/10.1029/2023GL104080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Grab et al. 2022</a:t>
                      </a:r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：</a:t>
                      </a:r>
                      <a:r>
                        <a:rPr lang="en-US" altLang="zh-CN" sz="8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https://doi.org/10.1190/geo2021-0713.1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10" tooltip="https://escholarship.org/content/qt5sc672nx/qt5sc672nx.pdf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7670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日本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Horonobe Underground Research Laboratory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重复初至走时层析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高放废物处置相关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EDZ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开挖损伤区随时间演化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11" tooltip="https://www.sciencedirect.com/science/article/pii/S2773230423000306"/>
                        </a:rPr>
                        <a:t>Ozaki et al. 2023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11" tooltip="https://www.sciencedirect.com/science/article/pii/S2773230423000306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08305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法国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比利时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Meuse/Haute-Marne URL / HADES URF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mini-seismic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、超声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小尺度主动源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黏土岩原位表征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处置库围岩和开挖损伤区监测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12" tooltip="https://www.sciencedirect.com/science/article/pii/S2352380818300054"/>
                        </a:rPr>
                        <a:t>Schuster 2019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12" tooltip="https://www.sciencedirect.com/science/article/pii/S2352380818300054"/>
                        </a:rPr>
                        <a:t> 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12" tooltip="https://www.sciencedirect.com/science/article/pii/S2352380818300054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63550"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瑞士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 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瑞典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Grimsel Test Site / Äspö Hard Rock Laboratory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注入实验、微震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 AE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、部分速度扰动监测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晶质岩水力刺激、裂隙张开、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地热与核废料处置类地下实验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hlinkClick r:id="rId13" tooltip="https://agupubs.onlinelibrary.wiley.com/doi/full/10.1029/2018GL079009"/>
                        </a:rPr>
                        <a:t>Doetsch et al. 2018</a:t>
                      </a:r>
                      <a:endParaRPr lang="en-US" altLang="zh-CN"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hlinkClick r:id="rId13" tooltip="https://agupubs.onlinelibrary.wiley.com/doi/full/10.1029/2018GL079009"/>
                      </a:endParaRPr>
                    </a:p>
                  </a:txBody>
                  <a:tcPr marL="7937" marR="7937" marT="79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2564765"/>
            <a:ext cx="12192000" cy="121158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2 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模拟：季节性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水储应力引起的不同深度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的介质速度变化</a:t>
            </a:r>
            <a:endParaRPr kumimoji="1" lang="zh-CN" altLang="en-US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workflow"/>
          <p:cNvPicPr>
            <a:picLocks noChangeAspect="1"/>
          </p:cNvPicPr>
          <p:nvPr/>
        </p:nvPicPr>
        <p:blipFill>
          <a:blip r:embed="rId1"/>
          <a:srcRect t="4274" b="5413"/>
          <a:stretch>
            <a:fillRect/>
          </a:stretch>
        </p:blipFill>
        <p:spPr>
          <a:xfrm>
            <a:off x="155575" y="460375"/>
            <a:ext cx="6285230" cy="3194685"/>
          </a:xfrm>
          <a:prstGeom prst="rect">
            <a:avLst/>
          </a:prstGeom>
        </p:spPr>
      </p:pic>
      <p:pic>
        <p:nvPicPr>
          <p:cNvPr id="4" name="图片 3" descr="Schema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318" y="564515"/>
            <a:ext cx="5267325" cy="29641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6017895" y="3803015"/>
                <a:ext cx="5064760" cy="560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𝜟</m:t>
                      </m:r>
                      <m:sSub>
                        <m:sSub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𝒔</m:t>
                          </m:r>
                        </m:e>
                        <m:sub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𝒛𝒛</m:t>
                          </m:r>
                        </m:sub>
                      </m:sSub>
                      <m:r>
                        <a:rPr lang="en-US" altLang="zh-CN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𝒒</m:t>
                      </m:r>
                      <m:r>
                        <a:rPr lang="en-US" altLang="zh-CN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      </m:t>
                      </m:r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𝜟</m:t>
                      </m:r>
                      <m:sSub>
                        <m:sSub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𝒔</m:t>
                          </m:r>
                        </m:e>
                        <m:sub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𝒙𝒙</m:t>
                          </m:r>
                        </m:sub>
                      </m:sSub>
                      <m:r>
                        <a:rPr lang="en-US" altLang="zh-CN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𝜟</m:t>
                      </m:r>
                      <m:sSub>
                        <m:sSub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𝒔</m:t>
                          </m:r>
                        </m:e>
                        <m:sub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𝒚𝒚</m:t>
                          </m:r>
                        </m:sub>
                      </m:sSub>
                      <m:r>
                        <a:rPr lang="en-US" altLang="zh-CN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𝝂</m:t>
                          </m:r>
                        </m:num>
                        <m:den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𝟏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−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𝝂</m:t>
                          </m:r>
                        </m:den>
                      </m:f>
                      <m:sSub>
                        <m:sSub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𝝆</m:t>
                          </m:r>
                        </m:e>
                        <m:sub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𝒘</m:t>
                          </m:r>
                        </m:sub>
                      </m:sSub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𝒈</m:t>
                      </m:r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𝜟</m:t>
                      </m:r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𝒉</m:t>
                      </m:r>
                    </m:oMath>
                  </m:oMathPara>
                </a14:m>
                <a:endParaRPr lang="en-US" altLang="zh-CN" b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895" y="3803015"/>
                <a:ext cx="5064760" cy="5600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4912995" y="4618355"/>
                <a:ext cx="6985000" cy="702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𝜟</m:t>
                      </m:r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𝒑</m:t>
                      </m:r>
                      <m:d>
                        <m:d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𝒛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,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𝒕</m:t>
                          </m:r>
                        </m:e>
                      </m:d>
                      <m:r>
                        <a:rPr lang="en-US" altLang="zh-CN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</m:t>
                      </m:r>
                      <m:nary>
                        <m:naryPr>
                          <m:limLoc m:val="subSup"/>
                          <m:subHide m:val="on"/>
                          <m:supHide m:val="on"/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𝑩</m:t>
                                  </m:r>
                                  <m:d>
                                    <m:dPr>
                                      <m:ctrlPr>
                                        <a:rPr lang="en-US" altLang="zh-CN" b="1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b="1" i="1">
                                          <a:latin typeface="Cambria Math" panose="02040503050406030204" charset="0"/>
                                          <a:ea typeface="MS Mincho" charset="0"/>
                                          <a:cs typeface="Cambria Math" panose="02040503050406030204" charset="0"/>
                                        </a:rPr>
                                        <m:t>𝟏</m:t>
                                      </m:r>
                                      <m:r>
                                        <a:rPr lang="en-US" altLang="zh-CN" b="1" i="1">
                                          <a:latin typeface="Cambria Math" panose="02040503050406030204" charset="0"/>
                                          <a:ea typeface="MS Mincho" charset="0"/>
                                          <a:cs typeface="Cambria Math" panose="02040503050406030204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b="1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1" i="1">
                                              <a:latin typeface="Cambria Math" panose="02040503050406030204" charset="0"/>
                                              <a:ea typeface="MS Mincho" charset="0"/>
                                              <a:cs typeface="Cambria Math" panose="02040503050406030204" charset="0"/>
                                            </a:rPr>
                                            <m:t>𝝂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1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𝒖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r>
                                    <a:rPr lang="en-US" altLang="zh-CN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𝟑</m:t>
                                  </m:r>
                                  <m:d>
                                    <m:dPr>
                                      <m:ctrlPr>
                                        <a:rPr lang="en-US" altLang="zh-CN" b="1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b="1" i="1">
                                          <a:latin typeface="Cambria Math" panose="02040503050406030204" charset="0"/>
                                          <a:ea typeface="MS Mincho" charset="0"/>
                                          <a:cs typeface="Cambria Math" panose="02040503050406030204" charset="0"/>
                                        </a:rPr>
                                        <m:t>𝟏</m:t>
                                      </m:r>
                                      <m:r>
                                        <a:rPr lang="en-US" altLang="zh-CN" b="1" i="1">
                                          <a:latin typeface="Cambria Math" panose="02040503050406030204" charset="0"/>
                                          <a:ea typeface="MS Mincho" charset="0"/>
                                          <a:cs typeface="Cambria Math" panose="02040503050406030204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b="1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1" i="1">
                                              <a:latin typeface="Cambria Math" panose="02040503050406030204" charset="0"/>
                                              <a:ea typeface="MS Mincho" charset="0"/>
                                              <a:cs typeface="Cambria Math" panose="02040503050406030204" charset="0"/>
                                            </a:rPr>
                                            <m:t>𝝂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1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𝒖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  <m:r>
                                <a:rPr lang="en-US" altLang="zh-CN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𝒆𝒓𝒇</m:t>
                              </m:r>
                              <m:d>
                                <m:dPr>
                                  <m:ctrlPr>
                                    <a:rPr lang="en-US" altLang="zh-CN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CN" b="1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CN" b="1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𝒛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altLang="zh-CN" b="1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altLang="zh-CN" b="1" i="1">
                                              <a:latin typeface="Cambria Math" panose="02040503050406030204" charset="0"/>
                                              <a:ea typeface="MS Mincho" charset="0"/>
                                              <a:cs typeface="Cambria Math" panose="02040503050406030204" charset="0"/>
                                            </a:rPr>
                                            <m:t>𝟒</m:t>
                                          </m:r>
                                          <m:r>
                                            <a:rPr lang="en-US" altLang="zh-CN" b="1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𝑫</m:t>
                                          </m:r>
                                          <m:r>
                                            <a:rPr lang="en-US" altLang="zh-CN" b="1" i="1">
                                              <a:latin typeface="Cambria Math" panose="02040503050406030204" charset="0"/>
                                              <a:ea typeface="MS Mincho" charset="0"/>
                                              <a:cs typeface="Cambria Math" panose="02040503050406030204" charset="0"/>
                                            </a:rPr>
                                            <m:t>∆</m:t>
                                          </m:r>
                                          <m:r>
                                            <a:rPr lang="en-US" altLang="zh-CN" b="1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𝒕</m:t>
                                          </m:r>
                                        </m:e>
                                      </m:rad>
                                    </m:den>
                                  </m:f>
                                </m:e>
                              </m:d>
                              <m:r>
                                <a:rPr lang="en-US" altLang="zh-CN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zh-CN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𝒆𝒓𝒇𝒄</m:t>
                              </m:r>
                              <m:d>
                                <m:dPr>
                                  <m:ctrlPr>
                                    <a:rPr lang="en-US" altLang="zh-CN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CN" b="1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CN" b="1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𝒛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altLang="zh-CN" b="1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altLang="zh-CN" b="1" i="1">
                                              <a:latin typeface="Cambria Math" panose="02040503050406030204" charset="0"/>
                                              <a:ea typeface="MS Mincho" charset="0"/>
                                              <a:cs typeface="Cambria Math" panose="02040503050406030204" charset="0"/>
                                            </a:rPr>
                                            <m:t>𝟒</m:t>
                                          </m:r>
                                          <m:r>
                                            <a:rPr lang="en-US" altLang="zh-CN" b="1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𝑫</m:t>
                                          </m:r>
                                          <m:r>
                                            <a:rPr lang="en-US" altLang="zh-CN" b="1" i="1">
                                              <a:latin typeface="Cambria Math" panose="02040503050406030204" charset="0"/>
                                              <a:ea typeface="MS Mincho" charset="0"/>
                                              <a:cs typeface="Cambria Math" panose="02040503050406030204" charset="0"/>
                                            </a:rPr>
                                            <m:t>∆</m:t>
                                          </m:r>
                                          <m:r>
                                            <a:rPr lang="en-US" altLang="zh-CN" b="1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𝒕</m:t>
                                          </m:r>
                                        </m:e>
                                      </m:rad>
                                    </m:den>
                                  </m:f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altLang="zh-CN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en-US" altLang="zh-CN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𝒘</m:t>
                              </m:r>
                            </m:sub>
                          </m:sSub>
                        </m:e>
                      </m:nary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𝒈𝒅𝑾</m:t>
                      </m:r>
                    </m:oMath>
                  </m:oMathPara>
                </a14:m>
                <a:endParaRPr lang="en-US" altLang="zh-CN" b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995" y="4618355"/>
                <a:ext cx="6985000" cy="70294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6619875" y="5662930"/>
                <a:ext cx="4064000" cy="662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𝜟</m:t>
                      </m:r>
                      <m:sSubSup>
                        <m:sSubSup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𝒔</m:t>
                          </m:r>
                        </m:e>
                        <m:sub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𝒙𝒙</m:t>
                          </m:r>
                        </m:sub>
                        <m:sup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𝒂𝒅</m:t>
                          </m:r>
                        </m:sup>
                      </m:sSubSup>
                      <m:r>
                        <a:rPr lang="en-US" altLang="zh-CN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𝜟</m:t>
                      </m:r>
                      <m:sSubSup>
                        <m:sSubSup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𝒔</m:t>
                          </m:r>
                        </m:e>
                        <m:sub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𝒚𝒚</m:t>
                          </m:r>
                        </m:sub>
                        <m:sup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𝒂𝒅</m:t>
                          </m:r>
                        </m:sup>
                      </m:sSubSup>
                      <m:r>
                        <a:rPr lang="en-US" altLang="zh-CN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=−</m:t>
                      </m:r>
                      <m:f>
                        <m:f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𝟑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𝝂</m:t>
                              </m:r>
                            </m:e>
                            <m:sub>
                              <m:r>
                                <a:rPr lang="en-US" altLang="zh-CN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𝒖</m:t>
                              </m:r>
                            </m:sub>
                          </m:sSub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−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𝝂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𝑩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(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𝟏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𝝂</m:t>
                              </m:r>
                            </m:e>
                            <m:sub>
                              <m:r>
                                <a:rPr lang="en-US" altLang="zh-CN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𝒖</m:t>
                              </m:r>
                            </m:sub>
                          </m:sSub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)(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𝟏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−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𝝂</m:t>
                          </m:r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)</m:t>
                          </m:r>
                        </m:den>
                      </m:f>
                      <m:r>
                        <a:rPr lang="en-US" altLang="zh-CN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∆</m:t>
                      </m:r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𝒑</m:t>
                      </m:r>
                    </m:oMath>
                  </m:oMathPara>
                </a14:m>
                <a:endParaRPr lang="en-US" altLang="zh-CN" b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875" y="5662930"/>
                <a:ext cx="4064000" cy="66294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/>
              <p:cNvSpPr txBox="1"/>
              <p:nvPr/>
            </p:nvSpPr>
            <p:spPr>
              <a:xfrm>
                <a:off x="320675" y="4806315"/>
                <a:ext cx="4064000" cy="51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𝜟</m:t>
                      </m:r>
                      <m:sSub>
                        <m:sSub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𝝈</m:t>
                          </m:r>
                        </m:e>
                        <m:sub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𝒊𝒋</m:t>
                          </m:r>
                        </m:sub>
                      </m:sSub>
                      <m:r>
                        <a:rPr lang="en-US" altLang="zh-CN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𝜟</m:t>
                      </m:r>
                      <m:sSub>
                        <m:sSub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𝒔</m:t>
                          </m:r>
                        </m:e>
                        <m:sub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𝒊𝒋</m:t>
                          </m:r>
                        </m:sub>
                      </m:sSub>
                      <m:r>
                        <a:rPr lang="en-US" altLang="zh-CN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+</m:t>
                      </m:r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𝜟</m:t>
                      </m:r>
                      <m:sSubSup>
                        <m:sSubSup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𝒔</m:t>
                          </m:r>
                        </m:e>
                        <m:sub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𝒊𝒋</m:t>
                          </m:r>
                        </m:sub>
                        <m:sup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𝒂𝒅</m:t>
                          </m:r>
                        </m:sup>
                      </m:sSubSup>
                      <m:r>
                        <a:rPr lang="en-US" altLang="zh-CN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−</m:t>
                      </m:r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𝜟</m:t>
                      </m:r>
                      <m:r>
                        <a:rPr lang="en-US" altLang="zh-CN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𝒑</m:t>
                      </m:r>
                      <m:sSub>
                        <m:sSubPr>
                          <m:ctrlP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𝜹</m:t>
                          </m:r>
                        </m:e>
                        <m:sub>
                          <m:r>
                            <a:rPr lang="en-US" altLang="zh-CN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𝒊𝒋</m:t>
                          </m:r>
                        </m:sub>
                      </m:sSub>
                    </m:oMath>
                  </m:oMathPara>
                </a14:m>
                <a:endParaRPr lang="en-US" altLang="zh-CN" b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5" y="4806315"/>
                <a:ext cx="4064000" cy="5149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左大括号 10"/>
          <p:cNvSpPr/>
          <p:nvPr/>
        </p:nvSpPr>
        <p:spPr>
          <a:xfrm>
            <a:off x="4384675" y="4016375"/>
            <a:ext cx="411480" cy="2200275"/>
          </a:xfrm>
          <a:prstGeom prst="leftBrace">
            <a:avLst/>
          </a:prstGeom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632585" y="5662930"/>
            <a:ext cx="16846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有效应力张量</a:t>
            </a:r>
            <a:endParaRPr lang="zh-CN" altLang="en-US" b="1"/>
          </a:p>
        </p:txBody>
      </p:sp>
      <p:sp>
        <p:nvSpPr>
          <p:cNvPr id="13" name="文本框 12"/>
          <p:cNvSpPr txBox="1"/>
          <p:nvPr/>
        </p:nvSpPr>
        <p:spPr>
          <a:xfrm>
            <a:off x="8820785" y="168275"/>
            <a:ext cx="13493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孔弹性模型</a:t>
            </a:r>
            <a:endParaRPr lang="zh-CN" altLang="en-US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97440835" name="Picture 4974408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8920" y="1059180"/>
            <a:ext cx="6472555" cy="498411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考虑两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种地区的介质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结构</a:t>
            </a:r>
            <a:endParaRPr kumimoji="1" lang="zh-CN" altLang="en-US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97440836" name="Picture 4974408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8615" y="1115060"/>
            <a:ext cx="6539865" cy="153924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55597" b="51627"/>
          <a:stretch>
            <a:fillRect/>
          </a:stretch>
        </p:blipFill>
        <p:spPr>
          <a:xfrm>
            <a:off x="744220" y="793115"/>
            <a:ext cx="3560445" cy="219075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Baseline 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结果</a:t>
            </a:r>
            <a:endParaRPr kumimoji="1" lang="zh-CN" altLang="en-US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3"/>
            </p:custDataLst>
          </p:nvPr>
        </p:nvGraphicFramePr>
        <p:xfrm>
          <a:off x="155575" y="3282950"/>
          <a:ext cx="5832475" cy="3170555"/>
        </p:xfrm>
        <a:graphic>
          <a:graphicData uri="http://schemas.openxmlformats.org/drawingml/2006/table">
            <a:tbl>
              <a:tblPr/>
              <a:tblGrid>
                <a:gridCol w="1773555"/>
                <a:gridCol w="1440815"/>
                <a:gridCol w="2618105"/>
              </a:tblGrid>
              <a:tr h="23749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b="1">
                          <a:latin typeface="Times New Roman" panose="02020603050405020304"/>
                          <a:ea typeface="Times New Roman" panose="02020603050405020304"/>
                        </a:rPr>
                        <a:t>Parameter</a:t>
                      </a:r>
                      <a:endParaRPr lang="en-US" altLang="zh-CN" sz="12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b="1">
                          <a:latin typeface="Times New Roman" panose="02020603050405020304"/>
                          <a:ea typeface="Times New Roman" panose="02020603050405020304"/>
                        </a:rPr>
                        <a:t>Baseline value</a:t>
                      </a:r>
                      <a:endParaRPr lang="en-US" altLang="zh-CN" sz="12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b="1">
                          <a:latin typeface="Times New Roman" panose="02020603050405020304"/>
                          <a:ea typeface="Times New Roman" panose="02020603050405020304"/>
                        </a:rPr>
                        <a:t>Use in model</a:t>
                      </a:r>
                      <a:endParaRPr lang="en-US" altLang="zh-CN" sz="1200" b="1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831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Velocity structures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ETP: Shen et al. 2016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BB: Shen et al. 2016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1-D Vp/Vs/rho models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and Rayleigh-wave kernels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TWS annual amplitude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350 mm EWH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Elastic surface loading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162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GWS/TWS amplitude ratio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2/3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Groundwater-storage forcing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782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GWS delay relative to TWS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1 month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Pore-pressure phase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Hydraulic diffusivity D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1 m</a:t>
                      </a:r>
                      <a:r>
                        <a:rPr lang="en-US" altLang="zh-CN" sz="1200" baseline="30000"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/s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Pore-pressure diffusion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Skempton coefficient B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0.4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Pore-pressure/effective-stress coupling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4894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Drained/undrained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Poisson ratios </a:t>
                      </a: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/ 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0.25 / 0.31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Elastic and poroelastic stress terms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3685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stress sensitivity </a:t>
                      </a:r>
                      <a:endParaRPr lang="en-US" altLang="zh-CN" sz="12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 η=10</a:t>
                      </a:r>
                      <a:r>
                        <a:rPr lang="en-US" altLang="zh-CN" sz="1200" baseline="30000">
                          <a:latin typeface="Times New Roman" panose="02020603050405020304"/>
                          <a:ea typeface="Times New Roman" panose="02020603050405020304"/>
                        </a:rPr>
                        <a:t>−6.882</a:t>
                      </a: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P</a:t>
                      </a:r>
                      <a:r>
                        <a:rPr lang="en-US" altLang="zh-CN" sz="1200" baseline="30000">
                          <a:latin typeface="Times New Roman" panose="02020603050405020304"/>
                          <a:ea typeface="Times New Roman" panose="02020603050405020304"/>
                        </a:rPr>
                        <a:t>−1.347</a:t>
                      </a:r>
                      <a:endParaRPr lang="en-US" altLang="zh-CN" sz="1200" baseline="30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Contribution-depth metric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4894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Fluid-pressure ratio 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37%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Times New Roman" panose="02020603050405020304"/>
                          <a:ea typeface="Times New Roman" panose="02020603050405020304"/>
                        </a:rPr>
                        <a:t>Effective confining pressure for stress sensitivity</a:t>
                      </a:r>
                      <a:endParaRPr lang="en-US" altLang="zh-CN" sz="12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-635" marR="-635" marT="-635" marB="-635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右箭头 15"/>
          <p:cNvSpPr/>
          <p:nvPr/>
        </p:nvSpPr>
        <p:spPr>
          <a:xfrm>
            <a:off x="4304665" y="1652905"/>
            <a:ext cx="353060" cy="301625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633210" y="2654300"/>
            <a:ext cx="4303395" cy="1493520"/>
            <a:chOff x="10446" y="4396"/>
            <a:chExt cx="6777" cy="2352"/>
          </a:xfrm>
        </p:grpSpPr>
        <p:grpSp>
          <p:nvGrpSpPr>
            <p:cNvPr id="8" name="组合 7"/>
            <p:cNvGrpSpPr/>
            <p:nvPr/>
          </p:nvGrpSpPr>
          <p:grpSpPr>
            <a:xfrm>
              <a:off x="10446" y="4396"/>
              <a:ext cx="6777" cy="2352"/>
              <a:chOff x="10933" y="2518"/>
              <a:chExt cx="6777" cy="2352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" name="文本框 3"/>
                  <p:cNvSpPr txBox="1"/>
                  <p:nvPr/>
                </p:nvSpPr>
                <p:spPr>
                  <a:xfrm>
                    <a:off x="14413" y="2518"/>
                    <a:ext cx="2463" cy="8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∆</m:t>
                              </m:r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𝑽</m:t>
                              </m:r>
                            </m:num>
                            <m:den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𝑽</m:t>
                              </m:r>
                            </m:den>
                          </m:f>
                          <m:r>
                            <a:rPr lang="en-US" altLang="zh-CN" sz="16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=</m:t>
                          </m:r>
                          <m:r>
                            <a:rPr lang="en-US" altLang="zh-CN" sz="16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𝜼</m:t>
                          </m:r>
                          <m:r>
                            <a:rPr lang="en-US" altLang="zh-CN" sz="16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∆</m:t>
                          </m:r>
                          <m:r>
                            <a:rPr lang="en-US" altLang="zh-CN" sz="16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𝝈</m:t>
                          </m:r>
                        </m:oMath>
                      </m:oMathPara>
                    </a14:m>
                    <a:endParaRPr lang="en-US" altLang="zh-CN" sz="1600" b="1" i="1">
                      <a:latin typeface="Cambria Math" panose="02040503050406030204" charset="0"/>
                      <a:ea typeface="MS Mincho" charset="0"/>
                      <a:cs typeface="Cambria Math" panose="02040503050406030204" charset="0"/>
                    </a:endParaRPr>
                  </a:p>
                </p:txBody>
              </p:sp>
            </mc:Choice>
            <mc:Fallback>
              <p:sp>
                <p:nvSpPr>
                  <p:cNvPr id="4" name="文本框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413" y="2518"/>
                    <a:ext cx="2463" cy="863"/>
                  </a:xfrm>
                  <a:prstGeom prst="rect">
                    <a:avLst/>
                  </a:prstGeom>
                  <a:blipFill rotWithShape="1">
                    <a:blip r:embed="rId4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5" name="文本框 4"/>
                  <p:cNvSpPr txBox="1"/>
                  <p:nvPr/>
                </p:nvSpPr>
                <p:spPr>
                  <a:xfrm>
                    <a:off x="10933" y="3322"/>
                    <a:ext cx="6777" cy="7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1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𝒊𝒋𝒌𝒍</m:t>
                              </m:r>
                            </m:sub>
                          </m:sSub>
                          <m:r>
                            <a:rPr lang="en-US" altLang="zh-CN" sz="1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≈</m:t>
                          </m:r>
                          <m:f>
                            <m:fPr>
                              <m:ctrlP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𝟒</m:t>
                              </m:r>
                            </m:den>
                          </m:f>
                          <m:d>
                            <m:dPr>
                              <m:ctrlP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𝜹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𝒊𝒌</m:t>
                                  </m:r>
                                </m:sub>
                              </m:sSub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𝜟</m:t>
                              </m:r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𝜶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𝒋𝒍</m:t>
                                  </m:r>
                                </m:sub>
                              </m:sSub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𝜹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𝒊𝒍</m:t>
                                  </m:r>
                                </m:sub>
                              </m:sSub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𝜟</m:t>
                              </m:r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𝜶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𝒋𝒌</m:t>
                                  </m:r>
                                </m:sub>
                              </m:sSub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𝜹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𝒋𝒌</m:t>
                                  </m:r>
                                </m:sub>
                              </m:sSub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𝜟</m:t>
                              </m:r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𝜶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𝒊𝒍</m:t>
                                  </m:r>
                                </m:sub>
                              </m:sSub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𝜹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𝒋𝒍</m:t>
                                  </m:r>
                                </m:sub>
                              </m:sSub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𝜟</m:t>
                              </m:r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𝜶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𝒊𝒌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US" altLang="zh-CN" sz="1400" b="1" i="1">
                      <a:latin typeface="Cambria Math" panose="02040503050406030204" charset="0"/>
                      <a:cs typeface="Cambria Math" panose="02040503050406030204" charset="0"/>
                    </a:endParaRPr>
                  </a:p>
                </p:txBody>
              </p:sp>
            </mc:Choice>
            <mc:Fallback>
              <p:sp>
                <p:nvSpPr>
                  <p:cNvPr id="5" name="文本框 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33" y="3322"/>
                    <a:ext cx="6777" cy="773"/>
                  </a:xfrm>
                  <a:prstGeom prst="rect">
                    <a:avLst/>
                  </a:prstGeom>
                  <a:blipFill rotWithShape="1">
                    <a:blip r:embed="rId5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" name="文本框 5"/>
                  <p:cNvSpPr txBox="1"/>
                  <p:nvPr/>
                </p:nvSpPr>
                <p:spPr>
                  <a:xfrm>
                    <a:off x="11282" y="4095"/>
                    <a:ext cx="5655" cy="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1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𝜟</m:t>
                          </m:r>
                          <m:sSub>
                            <m:sSubPr>
                              <m:ctrlP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𝜶</m:t>
                              </m:r>
                            </m:e>
                            <m:sub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𝒊𝒊</m:t>
                              </m:r>
                            </m:sub>
                          </m:sSub>
                          <m:r>
                            <a:rPr lang="en-US" altLang="zh-CN" sz="14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𝟐</m:t>
                              </m:r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𝟏𝟓</m:t>
                              </m:r>
                            </m:den>
                          </m:f>
                          <m:d>
                            <m:dPr>
                              <m:ctrlP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𝜟</m:t>
                              </m:r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𝜟</m:t>
                              </m:r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𝜟</m:t>
                              </m:r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𝟑</m:t>
                                  </m:r>
                                </m:sub>
                              </m:sSub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zh-CN" sz="14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𝟐</m:t>
                              </m:r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𝜟</m:t>
                              </m:r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𝒁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14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400" b="1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𝟏</m:t>
                                  </m:r>
                                </m:e>
                              </m:d>
                            </m:sup>
                          </m:sSup>
                        </m:oMath>
                      </m:oMathPara>
                    </a14:m>
                    <a:endParaRPr lang="en-US" altLang="zh-CN" sz="1400" b="1" i="1">
                      <a:latin typeface="Cambria Math" panose="02040503050406030204" charset="0"/>
                      <a:cs typeface="Cambria Math" panose="02040503050406030204" charset="0"/>
                    </a:endParaRPr>
                  </a:p>
                </p:txBody>
              </p:sp>
            </mc:Choice>
            <mc:Fallback>
              <p:sp>
                <p:nvSpPr>
                  <p:cNvPr id="6" name="文本框 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282" y="4095"/>
                    <a:ext cx="5655" cy="775"/>
                  </a:xfrm>
                  <a:prstGeom prst="rect">
                    <a:avLst/>
                  </a:prstGeom>
                  <a:blipFill rotWithShape="1">
                    <a:blip r:embed="rId6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7" name="右箭头 16"/>
            <p:cNvSpPr/>
            <p:nvPr/>
          </p:nvSpPr>
          <p:spPr>
            <a:xfrm rot="5400000">
              <a:off x="13221" y="4608"/>
              <a:ext cx="556" cy="475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右箭头 20"/>
          <p:cNvSpPr/>
          <p:nvPr/>
        </p:nvSpPr>
        <p:spPr>
          <a:xfrm rot="5400000">
            <a:off x="8433435" y="4154170"/>
            <a:ext cx="277495" cy="301625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/>
          <p:nvPr/>
        </p:nvPicPr>
        <p:blipFill>
          <a:blip r:embed="rId7"/>
          <a:stretch>
            <a:fillRect/>
          </a:stretch>
        </p:blipFill>
        <p:spPr>
          <a:xfrm>
            <a:off x="6852285" y="4462145"/>
            <a:ext cx="3985260" cy="2339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44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6" descr="KV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925" y="1600200"/>
            <a:ext cx="5932170" cy="377444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Baseline 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结果</a:t>
            </a:r>
            <a:endParaRPr kumimoji="1" lang="zh-CN" altLang="en-US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82140" y="1062355"/>
            <a:ext cx="22618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/>
              <a:t>dc/c </a:t>
            </a:r>
            <a:r>
              <a:rPr lang="zh-CN" altLang="en-US" sz="2000" b="1"/>
              <a:t>的深度敏感</a:t>
            </a:r>
            <a:r>
              <a:rPr lang="zh-CN" altLang="en-US" sz="2000" b="1"/>
              <a:t>核</a:t>
            </a:r>
            <a:endParaRPr lang="zh-CN" altLang="en-US" sz="2000" b="1"/>
          </a:p>
        </p:txBody>
      </p:sp>
      <p:sp>
        <p:nvSpPr>
          <p:cNvPr id="16" name="右箭头 15"/>
          <p:cNvSpPr/>
          <p:nvPr/>
        </p:nvSpPr>
        <p:spPr>
          <a:xfrm>
            <a:off x="6555740" y="3499485"/>
            <a:ext cx="353060" cy="301625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464820" y="5683885"/>
                <a:ext cx="5402580" cy="617220"/>
              </a:xfrm>
              <a:prstGeom prst="rect">
                <a:avLst/>
              </a:prstGeom>
              <a:noFill/>
              <a:ln w="28575" cmpd="sng">
                <a:solidFill>
                  <a:schemeClr val="accent4">
                    <a:lumMod val="50000"/>
                  </a:schemeClr>
                </a:solidFill>
                <a:prstDash val="solid"/>
              </a:ln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𝒅𝒄</m:t>
                          </m:r>
                        </m:num>
                        <m:den>
                          <m: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𝒄</m:t>
                          </m:r>
                        </m:den>
                      </m:f>
                      <m:d>
                        <m:dPr>
                          <m:ctrlP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𝒇</m:t>
                          </m:r>
                        </m:e>
                      </m:d>
                      <m:r>
                        <a:rPr lang="en-US" altLang="zh-CN" sz="16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naryPr>
                        <m:sub>
                          <m: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𝒛</m:t>
                          </m:r>
                          <m:r>
                            <a:rPr lang="en-US" altLang="zh-CN" sz="16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=</m:t>
                          </m:r>
                          <m:r>
                            <a:rPr lang="en-US" altLang="zh-CN" sz="16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𝟎</m:t>
                          </m:r>
                        </m:sub>
                        <m:sup>
                          <m:r>
                            <a:rPr lang="en-US" altLang="zh-CN" sz="16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𝑲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16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altLang="zh-CN" sz="1600" b="1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𝑺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r>
                                <a:rPr lang="en-US" altLang="zh-CN" sz="16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𝝎</m:t>
                              </m:r>
                              <m:r>
                                <a:rPr lang="en-US" altLang="zh-CN" sz="1600" b="1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,</m:t>
                              </m:r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𝒛</m:t>
                              </m:r>
                            </m:e>
                          </m:d>
                        </m:e>
                      </m:nary>
                      <m:f>
                        <m:fPr>
                          <m:ctrlP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𝒅</m:t>
                          </m:r>
                          <m:sSub>
                            <m:sSubPr>
                              <m:ctrlP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𝑺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𝑺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𝒛</m:t>
                          </m:r>
                        </m:e>
                      </m:d>
                      <m:r>
                        <a:rPr lang="en-US" altLang="zh-CN" sz="16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𝑲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𝑷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sz="16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𝝎</m:t>
                          </m:r>
                          <m:r>
                            <a:rPr lang="en-US" altLang="zh-CN" sz="16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,</m:t>
                          </m:r>
                          <m: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𝒛</m:t>
                          </m:r>
                        </m:e>
                      </m:d>
                      <m:f>
                        <m:fPr>
                          <m:ctrlP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𝒅</m:t>
                          </m:r>
                          <m:sSub>
                            <m:sSubPr>
                              <m:ctrlP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altLang="zh-CN" sz="16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𝑷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𝒛</m:t>
                          </m:r>
                        </m:e>
                      </m:d>
                      <m:r>
                        <a:rPr lang="en-US" altLang="zh-CN" sz="16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𝒅𝒛</m:t>
                      </m:r>
                    </m:oMath>
                  </m:oMathPara>
                </a14:m>
                <a:endParaRPr lang="en-US" altLang="zh-CN" sz="1600" b="1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" y="5683885"/>
                <a:ext cx="5402580" cy="617220"/>
              </a:xfrm>
              <a:prstGeom prst="rect">
                <a:avLst/>
              </a:prstGeom>
              <a:blipFill rotWithShape="1">
                <a:blip r:embed="rId2"/>
                <a:stretch>
                  <a:fillRect l="-270" t="-2366" r="-259" b="-2263"/>
                </a:stretch>
              </a:blipFill>
              <a:ln w="28575" cmpd="sng">
                <a:solidFill>
                  <a:schemeClr val="accent4">
                    <a:lumMod val="50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r="44423"/>
          <a:stretch>
            <a:fillRect/>
          </a:stretch>
        </p:blipFill>
        <p:spPr>
          <a:xfrm>
            <a:off x="6985635" y="849630"/>
            <a:ext cx="5048885" cy="51320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269480" y="5808345"/>
            <a:ext cx="457200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b="1"/>
              <a:t>沉积层厚度的</a:t>
            </a:r>
            <a:r>
              <a:rPr lang="zh-CN" altLang="en-US" b="1"/>
              <a:t>影响</a:t>
            </a:r>
            <a:endParaRPr lang="zh-CN" altLang="en-US" b="1"/>
          </a:p>
          <a:p>
            <a:pPr marL="342900" indent="-342900">
              <a:lnSpc>
                <a:spcPct val="130000"/>
              </a:lnSpc>
              <a:buFont typeface="+mj-ea"/>
              <a:buAutoNum type="circleNumDbPlain"/>
            </a:pPr>
            <a:r>
              <a:rPr lang="en-US" altLang="zh-CN" b="1"/>
              <a:t>~0.5Hz</a:t>
            </a:r>
            <a:r>
              <a:rPr lang="zh-CN" altLang="en-US" b="1"/>
              <a:t>以下的低频模拟</a:t>
            </a:r>
            <a:r>
              <a:rPr lang="en-US" altLang="zh-CN" b="1"/>
              <a:t>dc/c</a:t>
            </a:r>
            <a:r>
              <a:rPr lang="zh-CN" altLang="en-US" b="1"/>
              <a:t>小于观测</a:t>
            </a:r>
            <a:r>
              <a:rPr lang="zh-CN" altLang="en-US" b="1"/>
              <a:t>量级</a:t>
            </a:r>
            <a:endParaRPr lang="zh-CN" altLang="en-US"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 Robustness to hydrological assumptions and hydraulic diffusivity </a:t>
            </a:r>
            <a:endParaRPr kumimoji="1" lang="en-US" altLang="zh-CN" sz="28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2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30" y="1453515"/>
            <a:ext cx="7501890" cy="46793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61910" y="3609975"/>
            <a:ext cx="4321810" cy="19100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b="1"/>
              <a:t>水力扩散系数</a:t>
            </a:r>
            <a:r>
              <a:rPr lang="en-US" altLang="zh-CN" b="1"/>
              <a:t>D</a:t>
            </a:r>
            <a:r>
              <a:rPr lang="zh-CN" altLang="en-US" b="1"/>
              <a:t>：对结果</a:t>
            </a:r>
            <a:r>
              <a:rPr lang="zh-CN" altLang="en-US" b="1"/>
              <a:t>的影响</a:t>
            </a:r>
            <a:r>
              <a:rPr lang="zh-CN" altLang="en-US" b="1"/>
              <a:t>不大</a:t>
            </a:r>
            <a:endParaRPr lang="zh-CN" altLang="en-US" b="1"/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b="1"/>
              <a:t>陆地</a:t>
            </a:r>
            <a:r>
              <a:rPr lang="en-US" altLang="zh-CN" b="1"/>
              <a:t>/</a:t>
            </a:r>
            <a:r>
              <a:rPr lang="zh-CN" altLang="en-US" b="1"/>
              <a:t>地下水储量</a:t>
            </a:r>
            <a:r>
              <a:rPr lang="zh-CN" altLang="en-US" b="1"/>
              <a:t>明显影响</a:t>
            </a:r>
            <a:r>
              <a:rPr lang="en-US" altLang="zh-CN" b="1"/>
              <a:t> dc/c </a:t>
            </a:r>
            <a:r>
              <a:rPr lang="zh-CN" altLang="en-US" b="1"/>
              <a:t>振幅</a:t>
            </a:r>
            <a:endParaRPr lang="zh-CN" altLang="en-US" b="1"/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endParaRPr lang="zh-CN" altLang="en-US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7608570" y="1672590"/>
                <a:ext cx="4501515" cy="1296035"/>
              </a:xfrm>
              <a:prstGeom prst="rect">
                <a:avLst/>
              </a:prstGeom>
              <a:noFill/>
              <a:ln w="25400" cmpd="sng">
                <a:solidFill>
                  <a:schemeClr val="accent4">
                    <a:lumMod val="50000"/>
                  </a:schemeClr>
                </a:solidFill>
                <a:prstDash val="solid"/>
              </a:ln>
            </p:spPr>
            <p:txBody>
              <a:bodyPr wrap="square" rtlCol="0" anchor="t">
                <a:noAutofit/>
              </a:bodyPr>
              <a:lstStyle/>
              <a:p>
                <a:pPr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3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𝐑</m:t>
                      </m:r>
                      <m:d>
                        <m:dPr>
                          <m:ctrlPr>
                            <a:rPr lang="en-US" sz="1300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sz="1300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charset="0"/>
                            </a:rPr>
                            <m:t>𝝎</m:t>
                          </m:r>
                          <m:r>
                            <a:rPr lang="en-US" sz="1300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300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sz="1300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sz="1300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𝒉</m:t>
                              </m:r>
                            </m:sub>
                          </m:sSub>
                        </m:e>
                      </m:d>
                      <m:r>
                        <a:rPr lang="en-US" sz="1300" b="1" i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sz="1300" b="1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nary>
                            <m:naryPr>
                              <m:limLoc m:val="subSup"/>
                              <m:ctrlPr>
                                <a:rPr lang="en-US" sz="1300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</a:rPr>
                              </m:ctrlPr>
                            </m:naryPr>
                            <m:sub>
                              <m:r>
                                <a:rPr lang="en-US" sz="1300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𝟎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1300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sz="1300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𝒉</m:t>
                                  </m:r>
                                </m:sub>
                              </m:sSub>
                            </m:sup>
                            <m:e>
                              <m:d>
                                <m:dPr>
                                  <m:ctrlPr>
                                    <a:rPr lang="en-US" sz="1300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𝑲</m:t>
                                      </m:r>
                                    </m:e>
                                    <m:sub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𝑽𝒔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𝝎</m:t>
                                      </m:r>
                                      <m:r>
                                        <a:rPr lang="en-US" sz="1300" b="1" i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,</m:t>
                                      </m:r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𝒛</m:t>
                                      </m:r>
                                    </m:e>
                                  </m:d>
                                  <m:f>
                                    <m:f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300" b="1" i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𝐝</m:t>
                                      </m:r>
                                      <m:sSub>
                                        <m:sSubPr>
                                          <m:ctrlP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  <m:t>𝑽</m:t>
                                          </m:r>
                                        </m:e>
                                        <m:sub>
                                          <m:r>
                                            <a:rPr lang="en-US" sz="1300" b="1" i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  <m:t>𝐒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  <m:t>𝑽</m:t>
                                          </m:r>
                                        </m:e>
                                        <m:sub>
                                          <m:r>
                                            <a:rPr lang="en-US" sz="1300" b="1" i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  <m:t>𝐒</m:t>
                                          </m:r>
                                        </m:sub>
                                      </m:sSub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𝒛</m:t>
                                      </m:r>
                                    </m:e>
                                  </m:d>
                                  <m:r>
                                    <a:rPr lang="en-US" sz="1300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𝑲</m:t>
                                      </m:r>
                                    </m:e>
                                    <m:sub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𝑽𝒑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𝝎</m:t>
                                      </m:r>
                                      <m:r>
                                        <a:rPr lang="en-US" sz="1300" b="1" i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,</m:t>
                                      </m:r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𝒛</m:t>
                                      </m:r>
                                    </m:e>
                                  </m:d>
                                  <m:f>
                                    <m:f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300" b="1" i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𝐝</m:t>
                                      </m:r>
                                      <m:sSub>
                                        <m:sSubPr>
                                          <m:ctrlP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  <m:t>𝑽</m:t>
                                          </m:r>
                                        </m:e>
                                        <m:sub>
                                          <m:r>
                                            <a:rPr lang="en-US" sz="1300" b="1" i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𝐏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  <m:t>𝑽</m:t>
                                          </m:r>
                                        </m:e>
                                        <m:sub>
                                          <m:r>
                                            <a:rPr lang="en-US" sz="1300" b="1" i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𝐏</m:t>
                                          </m:r>
                                        </m:sub>
                                      </m:sSub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𝒛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1300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</a:rPr>
                                <m:t>𝒅𝒛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limLoc m:val="subSup"/>
                              <m:ctrlPr>
                                <a:rPr lang="en-US" sz="1300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</a:rPr>
                              </m:ctrlPr>
                            </m:naryPr>
                            <m:sub>
                              <m:r>
                                <a:rPr lang="en-US" sz="1300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</a:rPr>
                                <m:t>𝒛</m:t>
                              </m:r>
                              <m:r>
                                <a:rPr lang="en-US" sz="1300" b="1" i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</a:rPr>
                                <m:t>=</m:t>
                              </m:r>
                              <m:r>
                                <a:rPr lang="en-US" sz="1300" b="1" i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en-US" sz="1300" b="1" i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</a:rPr>
                                <m:t>∞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sz="1300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𝑲</m:t>
                                      </m:r>
                                    </m:e>
                                    <m:sub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𝑽𝒔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𝝎</m:t>
                                      </m:r>
                                      <m:r>
                                        <a:rPr lang="en-US" sz="1300" b="1" i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,</m:t>
                                      </m:r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𝒛</m:t>
                                      </m:r>
                                    </m:e>
                                  </m:d>
                                  <m:f>
                                    <m:f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300" b="1" i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𝐝</m:t>
                                      </m:r>
                                      <m:sSub>
                                        <m:sSubPr>
                                          <m:ctrlP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  <m:t>𝑽</m:t>
                                          </m:r>
                                        </m:e>
                                        <m:sub>
                                          <m:r>
                                            <a:rPr lang="en-US" sz="1300" b="1" i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  <m:t>𝐒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  <m:t>𝑽</m:t>
                                          </m:r>
                                        </m:e>
                                        <m:sub>
                                          <m:r>
                                            <a:rPr lang="en-US" sz="1300" b="1" i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  <m:t>𝐒</m:t>
                                          </m:r>
                                        </m:sub>
                                      </m:sSub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𝒛</m:t>
                                      </m:r>
                                    </m:e>
                                  </m:d>
                                  <m:r>
                                    <a:rPr lang="en-US" sz="1300" b="1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𝑲</m:t>
                                      </m:r>
                                    </m:e>
                                    <m:sub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𝑽𝒑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𝝎</m:t>
                                      </m:r>
                                      <m:r>
                                        <a:rPr lang="en-US" sz="1300" b="1" i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,</m:t>
                                      </m:r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𝒛</m:t>
                                      </m:r>
                                    </m:e>
                                  </m:d>
                                  <m:f>
                                    <m:f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300" b="1" i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𝐝</m:t>
                                      </m:r>
                                      <m:sSub>
                                        <m:sSubPr>
                                          <m:ctrlP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  <m:t>𝑽</m:t>
                                          </m:r>
                                        </m:e>
                                        <m:sub>
                                          <m:r>
                                            <a:rPr lang="en-US" sz="1300" b="1" i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𝐏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300" b="1" i="1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</a:rPr>
                                            <m:t>𝑽</m:t>
                                          </m:r>
                                        </m:e>
                                        <m:sub>
                                          <m:r>
                                            <a:rPr lang="en-US" sz="1300" b="1" i="0">
                                              <a:solidFill>
                                                <a:schemeClr val="tx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𝐏</m:t>
                                          </m:r>
                                        </m:sub>
                                      </m:sSub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300" b="1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charset="0"/>
                                        </a:rPr>
                                        <m:t>𝒛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1300" b="1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charset="0"/>
                                </a:rPr>
                                <m:t>𝒅𝒛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altLang="en-US" sz="1300" b="1" i="1">
                  <a:solidFill>
                    <a:schemeClr val="tx2">
                      <a:lumMod val="75000"/>
                    </a:schemeClr>
                  </a:solidFill>
                  <a:latin typeface="Cambria Math" panose="02040503050406030204" charset="0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570" y="1672590"/>
                <a:ext cx="4501515" cy="1296035"/>
              </a:xfrm>
              <a:prstGeom prst="rect">
                <a:avLst/>
              </a:prstGeom>
              <a:blipFill rotWithShape="1">
                <a:blip r:embed="rId2"/>
                <a:stretch>
                  <a:fillRect l="-282" t="-980" r="-282" b="-980"/>
                </a:stretch>
              </a:blipFill>
              <a:ln w="25400" cmpd="sng">
                <a:solidFill>
                  <a:schemeClr val="accent4">
                    <a:lumMod val="50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Effects of constant Skempton coefficient</a:t>
            </a:r>
            <a:endParaRPr kumimoji="1" lang="en-US" altLang="zh-CN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0" y="1309370"/>
            <a:ext cx="8364220" cy="5069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419465" y="2014855"/>
            <a:ext cx="2546350" cy="3265805"/>
          </a:xfrm>
          <a:prstGeom prst="rect">
            <a:avLst/>
          </a:prstGeom>
          <a:noFill/>
          <a:ln w="28575" cmpd="sng">
            <a:solidFill>
              <a:schemeClr val="accent4">
                <a:lumMod val="50000"/>
              </a:schemeClr>
            </a:solidFill>
            <a:prstDash val="solid"/>
          </a:ln>
        </p:spPr>
        <p:txBody>
          <a:bodyPr wrap="square" rtlCol="0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2000" b="1"/>
              <a:t>实验室结果表明：</a:t>
            </a:r>
            <a:endParaRPr lang="zh-CN" altLang="en-US" sz="2000" b="1"/>
          </a:p>
          <a:p>
            <a:pPr algn="just">
              <a:lnSpc>
                <a:spcPct val="150000"/>
              </a:lnSpc>
            </a:pPr>
            <a:endParaRPr lang="zh-CN" altLang="en-US" b="1"/>
          </a:p>
          <a:p>
            <a:pPr algn="just">
              <a:lnSpc>
                <a:spcPct val="150000"/>
              </a:lnSpc>
            </a:pPr>
            <a:r>
              <a:rPr lang="en-US" altLang="zh-CN" b="1"/>
              <a:t>Skempton </a:t>
            </a:r>
            <a:r>
              <a:rPr lang="en-US" altLang="zh-CN" b="1"/>
              <a:t>coefficient B</a:t>
            </a:r>
            <a:endParaRPr lang="en-US" altLang="zh-CN" b="1"/>
          </a:p>
          <a:p>
            <a:pPr algn="just">
              <a:lnSpc>
                <a:spcPct val="150000"/>
              </a:lnSpc>
            </a:pPr>
            <a:r>
              <a:rPr lang="zh-CN" altLang="en-US" b="1"/>
              <a:t>随有效围压增加而</a:t>
            </a:r>
            <a:r>
              <a:rPr lang="zh-CN" altLang="en-US" b="1"/>
              <a:t>衰减</a:t>
            </a:r>
            <a:endParaRPr lang="zh-CN" altLang="en-US" b="1"/>
          </a:p>
          <a:p>
            <a:pPr algn="just">
              <a:lnSpc>
                <a:spcPct val="150000"/>
              </a:lnSpc>
            </a:pPr>
            <a:endParaRPr lang="zh-CN" altLang="en-US" b="1"/>
          </a:p>
          <a:p>
            <a:pPr algn="just">
              <a:lnSpc>
                <a:spcPct val="150000"/>
              </a:lnSpc>
            </a:pPr>
            <a:r>
              <a:rPr lang="zh-CN" altLang="en-US" b="1"/>
              <a:t>虽然不同岩石差异</a:t>
            </a:r>
            <a:r>
              <a:rPr lang="zh-CN" altLang="en-US" b="1"/>
              <a:t>很大</a:t>
            </a:r>
            <a:endParaRPr lang="zh-CN" altLang="en-US" b="1"/>
          </a:p>
          <a:p>
            <a:pPr algn="just">
              <a:lnSpc>
                <a:spcPct val="150000"/>
              </a:lnSpc>
            </a:pPr>
            <a:r>
              <a:rPr lang="zh-CN" altLang="en-US" b="1"/>
              <a:t>但浅部大多都在</a:t>
            </a:r>
            <a:r>
              <a:rPr lang="en-US" altLang="zh-CN" b="1"/>
              <a:t>0.6</a:t>
            </a:r>
            <a:r>
              <a:rPr lang="zh-CN" altLang="en-US" b="1"/>
              <a:t>以上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Effects of constant Skempton coefficient</a:t>
            </a:r>
            <a:endParaRPr kumimoji="1" lang="en-US" altLang="zh-CN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00" y="1204595"/>
            <a:ext cx="7216140" cy="51263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078470" y="1980565"/>
            <a:ext cx="28809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lnSpc>
                <a:spcPct val="150000"/>
              </a:lnSpc>
              <a:buFont typeface="+mj-ea"/>
              <a:buNone/>
            </a:pPr>
            <a:r>
              <a:rPr lang="en-US" altLang="zh-CN" sz="2400" b="1"/>
              <a:t>B</a:t>
            </a:r>
            <a:r>
              <a:rPr lang="zh-CN" altLang="en-US" sz="2400" b="1"/>
              <a:t>值越大，</a:t>
            </a:r>
            <a:r>
              <a:rPr lang="en-US" altLang="zh-CN" sz="2400" b="1"/>
              <a:t>dc/c</a:t>
            </a:r>
            <a:r>
              <a:rPr lang="zh-CN" altLang="en-US" sz="2400" b="1"/>
              <a:t>越大</a:t>
            </a:r>
            <a:endParaRPr lang="zh-CN" altLang="en-US" sz="2400" b="1"/>
          </a:p>
        </p:txBody>
      </p:sp>
      <p:sp>
        <p:nvSpPr>
          <p:cNvPr id="16" name="右箭头 15"/>
          <p:cNvSpPr/>
          <p:nvPr/>
        </p:nvSpPr>
        <p:spPr>
          <a:xfrm rot="5400000">
            <a:off x="9320530" y="2860040"/>
            <a:ext cx="353060" cy="301625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427720" y="3467100"/>
            <a:ext cx="21824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浅部</a:t>
            </a:r>
            <a:r>
              <a:rPr lang="en-US" altLang="zh-CN" sz="2000" b="1"/>
              <a:t>B</a:t>
            </a:r>
            <a:r>
              <a:rPr lang="zh-CN" altLang="en-US" sz="2000" b="1"/>
              <a:t>值大于深部</a:t>
            </a:r>
            <a:endParaRPr lang="zh-CN" altLang="en-US" sz="2000" b="1"/>
          </a:p>
        </p:txBody>
      </p:sp>
      <p:sp>
        <p:nvSpPr>
          <p:cNvPr id="4" name="右箭头 3"/>
          <p:cNvSpPr/>
          <p:nvPr/>
        </p:nvSpPr>
        <p:spPr>
          <a:xfrm rot="5400000">
            <a:off x="9320530" y="4170680"/>
            <a:ext cx="353060" cy="301625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335520" y="4737735"/>
            <a:ext cx="49117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相比</a:t>
            </a:r>
            <a:r>
              <a:rPr lang="zh-CN" altLang="en-US" sz="2000" b="1"/>
              <a:t>深部，浅部介质对</a:t>
            </a:r>
            <a:r>
              <a:rPr lang="en-US" altLang="zh-CN" sz="2000" b="1"/>
              <a:t>dv/v</a:t>
            </a:r>
            <a:r>
              <a:rPr lang="zh-CN" altLang="en-US" sz="2000" b="1"/>
              <a:t>的贡献会</a:t>
            </a:r>
            <a:r>
              <a:rPr lang="zh-CN" altLang="en-US" sz="2000" b="1"/>
              <a:t>更大</a:t>
            </a:r>
            <a:endParaRPr lang="zh-CN" altLang="en-US" sz="2000" b="1"/>
          </a:p>
        </p:txBody>
      </p:sp>
      <p:sp>
        <p:nvSpPr>
          <p:cNvPr id="6" name="文本框 5"/>
          <p:cNvSpPr txBox="1"/>
          <p:nvPr/>
        </p:nvSpPr>
        <p:spPr>
          <a:xfrm>
            <a:off x="9563100" y="4119245"/>
            <a:ext cx="25908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/>
              <a:t>（当前模拟过程采用常数</a:t>
            </a:r>
            <a:r>
              <a:rPr lang="en-US" altLang="zh-CN" sz="1400" b="1"/>
              <a:t>B</a:t>
            </a:r>
            <a:r>
              <a:rPr lang="zh-CN" altLang="en-US" sz="1400" b="1"/>
              <a:t>值）</a:t>
            </a:r>
            <a:endParaRPr lang="zh-CN" altLang="en-US" sz="1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Effects of stress-sensitivity distribution</a:t>
            </a:r>
            <a:endParaRPr kumimoji="1" lang="en-US" altLang="zh-CN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2" name="Pictur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675" y="925195"/>
            <a:ext cx="7515225" cy="5715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066405" y="2417445"/>
            <a:ext cx="4017645" cy="28765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Font typeface="+mj-ea"/>
              <a:buAutoNum type="circleNumDbPlain"/>
            </a:pPr>
            <a:r>
              <a:rPr lang="en-US" altLang="zh-CN" b="1"/>
              <a:t>η </a:t>
            </a:r>
            <a:r>
              <a:rPr lang="zh-CN" altLang="en-US" b="1"/>
              <a:t>均匀分布会出现低频</a:t>
            </a:r>
            <a:r>
              <a:rPr lang="en-US" altLang="zh-CN" b="1"/>
              <a:t>dc/c</a:t>
            </a:r>
            <a:r>
              <a:rPr lang="zh-CN" altLang="en-US" b="1"/>
              <a:t>大于高频</a:t>
            </a:r>
            <a:r>
              <a:rPr lang="en-US" altLang="zh-CN" b="1"/>
              <a:t>dc/c</a:t>
            </a:r>
            <a:r>
              <a:rPr lang="zh-CN" altLang="en-US" b="1"/>
              <a:t>的情况；</a:t>
            </a:r>
            <a:endParaRPr lang="zh-CN" altLang="en-US" b="1"/>
          </a:p>
          <a:p>
            <a:pPr marL="342900" indent="-34290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Font typeface="+mj-ea"/>
              <a:buAutoNum type="circleNumDbPlain"/>
            </a:pPr>
            <a:r>
              <a:rPr lang="zh-CN" altLang="en-US" b="1"/>
              <a:t>基于实验室统计的</a:t>
            </a:r>
            <a:r>
              <a:rPr lang="en-US" altLang="zh-CN" b="1"/>
              <a:t>η</a:t>
            </a:r>
            <a:r>
              <a:rPr lang="zh-CN" altLang="en-US" b="1"/>
              <a:t>分布下，</a:t>
            </a:r>
            <a:r>
              <a:rPr lang="en-US" altLang="zh-CN" b="1">
                <a:sym typeface="+mn-ea"/>
              </a:rPr>
              <a:t>dc/c</a:t>
            </a:r>
            <a:r>
              <a:rPr lang="zh-CN" altLang="en-US" b="1">
                <a:sym typeface="+mn-ea"/>
              </a:rPr>
              <a:t>随频率变小而变小</a:t>
            </a:r>
            <a:r>
              <a:rPr lang="en-US" altLang="zh-CN" b="1"/>
              <a:t> </a:t>
            </a:r>
            <a:endParaRPr lang="en-US" altLang="zh-CN" b="1"/>
          </a:p>
          <a:p>
            <a:pPr marL="342900" indent="-34290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Font typeface="+mj-ea"/>
              <a:buAutoNum type="circleNumDbPlain"/>
            </a:pPr>
            <a:r>
              <a:rPr lang="en-US" altLang="zh-CN" b="1"/>
              <a:t>λ</a:t>
            </a:r>
            <a:r>
              <a:rPr lang="zh-CN" altLang="en-US" b="1"/>
              <a:t>对</a:t>
            </a:r>
            <a:r>
              <a:rPr lang="en-US" altLang="zh-CN" b="1"/>
              <a:t>dc/c</a:t>
            </a:r>
            <a:r>
              <a:rPr lang="zh-CN" altLang="en-US" b="1"/>
              <a:t>的振幅影响很大</a:t>
            </a:r>
            <a:r>
              <a:rPr lang="en-US" altLang="zh-CN" b="1"/>
              <a:t> —— </a:t>
            </a:r>
            <a:r>
              <a:rPr lang="zh-CN" altLang="en-US" b="1"/>
              <a:t>不同区域的</a:t>
            </a:r>
            <a:r>
              <a:rPr lang="en-US" altLang="zh-CN" b="1"/>
              <a:t>dc/c</a:t>
            </a:r>
            <a:r>
              <a:rPr lang="zh-CN" altLang="en-US" b="1"/>
              <a:t>幅度</a:t>
            </a:r>
            <a:r>
              <a:rPr lang="zh-CN" altLang="en-US" b="1"/>
              <a:t>范围差异会</a:t>
            </a:r>
            <a:r>
              <a:rPr lang="zh-CN" altLang="en-US" b="1"/>
              <a:t>很大</a:t>
            </a:r>
            <a:endParaRPr lang="zh-CN" altLang="en-US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9225915" y="1545590"/>
                <a:ext cx="1564005" cy="548005"/>
              </a:xfrm>
              <a:prstGeom prst="rect">
                <a:avLst/>
              </a:prstGeom>
              <a:noFill/>
              <a:ln w="28575" cmpd="sng">
                <a:solidFill>
                  <a:schemeClr val="accent4">
                    <a:lumMod val="50000"/>
                  </a:schemeClr>
                </a:solidFill>
                <a:prstDash val="solid"/>
              </a:ln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1600" b="1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∆</m:t>
                          </m:r>
                          <m: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𝑽</m:t>
                          </m:r>
                        </m:num>
                        <m:den>
                          <m:r>
                            <a:rPr lang="en-US" altLang="zh-CN" sz="16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𝑽</m:t>
                          </m:r>
                        </m:den>
                      </m:f>
                      <m:r>
                        <a:rPr lang="en-US" altLang="zh-CN" sz="16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sz="16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𝜼</m:t>
                      </m:r>
                      <m:r>
                        <a:rPr lang="en-US" altLang="zh-CN" sz="16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 </m:t>
                      </m:r>
                      <m:r>
                        <a:rPr lang="en-US" altLang="zh-CN" sz="16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∆</m:t>
                      </m:r>
                      <m:r>
                        <a:rPr lang="en-US" altLang="zh-CN" sz="1600" b="1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𝝈</m:t>
                      </m:r>
                    </m:oMath>
                  </m:oMathPara>
                </a14:m>
                <a:endParaRPr lang="en-US" altLang="zh-CN" sz="1600" b="1" i="1"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5915" y="1545590"/>
                <a:ext cx="1564005" cy="548005"/>
              </a:xfrm>
              <a:prstGeom prst="rect">
                <a:avLst/>
              </a:prstGeom>
              <a:blipFill rotWithShape="1">
                <a:blip r:embed="rId2"/>
                <a:stretch>
                  <a:fillRect l="-934" t="-2665" r="-893" b="-2549"/>
                </a:stretch>
              </a:blipFill>
              <a:ln w="28575" cmpd="sng">
                <a:solidFill>
                  <a:schemeClr val="accent4">
                    <a:lumMod val="50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Effects of Rayleigh-wave sensitivity kernels</a:t>
            </a:r>
            <a:endParaRPr kumimoji="1" lang="en-US" altLang="zh-CN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1236980" y="1363345"/>
          <a:ext cx="9615805" cy="489902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795780"/>
                <a:gridCol w="2593340"/>
                <a:gridCol w="2395855"/>
                <a:gridCol w="2830830"/>
              </a:tblGrid>
              <a:tr h="3600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/>
                    </a:p>
                  </a:txBody>
                  <a:tcPr marL="0" marR="122237" marT="76517" marB="76517" anchor="ctr" anchorCtr="0"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/>
                        <a:t>DTH</a:t>
                      </a:r>
                      <a:r>
                        <a:rPr lang="zh-CN" altLang="en-US" sz="1400"/>
                        <a:t>：</a:t>
                      </a:r>
                      <a:r>
                        <a:rPr lang="en-US" altLang="zh-CN" sz="1400"/>
                        <a:t>Dunkin-Thomson-Haskell</a:t>
                      </a:r>
                      <a:endParaRPr lang="en-US" altLang="zh-CN" sz="140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/>
                        <a:t>传递矩阵</a:t>
                      </a:r>
                      <a:endParaRPr lang="zh-CN" altLang="en-US" sz="1400"/>
                    </a:p>
                  </a:txBody>
                  <a:tcPr marL="122237" marR="122237" marT="76517" marB="76517" anchor="ctr" anchorCtr="0"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/>
                        <a:t>GRTC</a:t>
                      </a:r>
                      <a:r>
                        <a:rPr lang="zh-CN" altLang="en-US" sz="1400"/>
                        <a:t>：广义反透射系数法</a:t>
                      </a:r>
                      <a:endParaRPr lang="zh-CN" altLang="en-US" sz="1400"/>
                    </a:p>
                  </a:txBody>
                  <a:tcPr marL="122237" marR="122237" marT="76517" marB="76517" anchor="ctr" anchorCtr="0"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/>
                        <a:t>TLM</a:t>
                      </a:r>
                      <a:r>
                        <a:rPr lang="zh-CN" altLang="en-US" sz="1400"/>
                        <a:t>：薄层法（有限元）</a:t>
                      </a:r>
                      <a:endParaRPr lang="zh-CN" altLang="en-US" sz="1400"/>
                    </a:p>
                  </a:txBody>
                  <a:tcPr marL="122237" marR="122237" marT="76517" marB="76517" anchor="ctr" anchorCtr="0"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720000"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处理垂直非均匀介质</a:t>
                      </a:r>
                      <a:endParaRPr lang="zh-CN" altLang="en-US" sz="1400"/>
                    </a:p>
                  </a:txBody>
                  <a:tcPr marL="0" marR="122237" marT="76517" marB="76517" anchor="ctr" anchorCtr="0"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仅理想分层</a:t>
                      </a:r>
                      <a:endParaRPr lang="zh-CN" altLang="en-US" sz="1400"/>
                    </a:p>
                  </a:txBody>
                  <a:tcPr marL="122237" marR="122237" marT="76517" marB="76517" anchor="ctr" anchorCtr="0"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仅理想分层</a:t>
                      </a:r>
                      <a:endParaRPr lang="zh-CN" altLang="en-US" sz="1400"/>
                    </a:p>
                  </a:txBody>
                  <a:tcPr marL="122237" marR="122237" marT="76517" marB="76517" anchor="ctr" anchorCtr="0"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1400"/>
                        <a:t>Z</a:t>
                      </a:r>
                      <a:r>
                        <a:rPr lang="zh-CN" altLang="en-US" sz="1400"/>
                        <a:t>方向</a:t>
                      </a:r>
                      <a:r>
                        <a:rPr lang="zh-CN" altLang="en-US" sz="1400"/>
                        <a:t>任意变化的波速和密度剖面</a:t>
                      </a:r>
                      <a:endParaRPr lang="zh-CN" altLang="en-US" sz="1400"/>
                    </a:p>
                  </a:txBody>
                  <a:tcPr marL="122237" marR="0" marT="76517" marB="76517" anchor="ctr" anchorCtr="0">
                    <a:lnT w="12700">
                      <a:solidFill>
                        <a:schemeClr val="tx1"/>
                      </a:solidFill>
                      <a:prstDash val="solid"/>
                    </a:lnT>
                  </a:tcPr>
                </a:tc>
              </a:tr>
              <a:tr h="720000"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直接给出全部</a:t>
                      </a:r>
                      <a:r>
                        <a:rPr lang="zh-CN" altLang="en-US" sz="1400"/>
                        <a:t>模态</a:t>
                      </a:r>
                      <a:endParaRPr lang="zh-CN" altLang="en-US" sz="1400"/>
                    </a:p>
                  </a:txBody>
                  <a:tcPr marL="0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>
                          <a:sym typeface="+mn-ea"/>
                        </a:rPr>
                        <a:t>搜根</a:t>
                      </a:r>
                      <a:r>
                        <a:rPr lang="zh-CN" altLang="en-US" sz="1400"/>
                        <a:t>，易漏根</a:t>
                      </a:r>
                      <a:endParaRPr lang="zh-CN" altLang="en-US" sz="1400"/>
                    </a:p>
                  </a:txBody>
                  <a:tcPr marL="122237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搜根，</a:t>
                      </a:r>
                      <a:r>
                        <a:rPr lang="zh-CN" altLang="en-US" sz="1400">
                          <a:sym typeface="+mn-ea"/>
                        </a:rPr>
                        <a:t>可较好捕捉多阶</a:t>
                      </a:r>
                      <a:endParaRPr lang="zh-CN" altLang="en-US" sz="1400">
                        <a:sym typeface="+mn-ea"/>
                      </a:endParaRPr>
                    </a:p>
                  </a:txBody>
                  <a:tcPr marL="122237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>
                          <a:sym typeface="+mn-ea"/>
                        </a:rPr>
                        <a:t>不搜根</a:t>
                      </a:r>
                      <a:r>
                        <a:rPr lang="zh-CN" altLang="en-US" sz="1400"/>
                        <a:t>，求解特征值，</a:t>
                      </a:r>
                      <a:r>
                        <a:rPr lang="en-US" altLang="zh-CN" sz="1400"/>
                        <a:t>leaky mode</a:t>
                      </a:r>
                      <a:endParaRPr lang="zh-CN" altLang="en-US" sz="1400"/>
                    </a:p>
                  </a:txBody>
                  <a:tcPr marL="122237" marR="0" marT="76517" marB="76517" anchor="ctr" anchorCtr="0"/>
                </a:tc>
              </a:tr>
              <a:tr h="720000"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各向异性与复杂本构</a:t>
                      </a:r>
                      <a:endParaRPr lang="zh-CN" altLang="en-US" sz="1400"/>
                    </a:p>
                  </a:txBody>
                  <a:tcPr marL="0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可实现，但扩展性有限</a:t>
                      </a:r>
                      <a:endParaRPr lang="zh-CN" altLang="en-US" sz="1400"/>
                    </a:p>
                  </a:txBody>
                  <a:tcPr marL="122237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>
                          <a:sym typeface="+mn-ea"/>
                        </a:rPr>
                        <a:t>容易</a:t>
                      </a:r>
                      <a:r>
                        <a:rPr lang="zh-CN" altLang="en-US" sz="1400">
                          <a:sym typeface="+mn-ea"/>
                        </a:rPr>
                        <a:t>实现</a:t>
                      </a:r>
                      <a:endParaRPr lang="zh-CN" altLang="en-US" sz="1400">
                        <a:sym typeface="+mn-ea"/>
                      </a:endParaRPr>
                    </a:p>
                  </a:txBody>
                  <a:tcPr marL="122237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很容易</a:t>
                      </a:r>
                      <a:r>
                        <a:rPr lang="zh-CN" altLang="en-US" sz="1400"/>
                        <a:t>实现</a:t>
                      </a:r>
                      <a:endParaRPr lang="zh-CN" altLang="en-US" sz="1400"/>
                    </a:p>
                  </a:txBody>
                  <a:tcPr marL="122237" marR="0" marT="76517" marB="76517" anchor="ctr" anchorCtr="0"/>
                </a:tc>
              </a:tr>
              <a:tr h="720000"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边界条件</a:t>
                      </a:r>
                      <a:endParaRPr lang="zh-CN" altLang="en-US" sz="1400"/>
                    </a:p>
                  </a:txBody>
                  <a:tcPr marL="0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自由地表、辐射半空间条件</a:t>
                      </a:r>
                      <a:endParaRPr lang="zh-CN" altLang="en-US" sz="1400"/>
                    </a:p>
                  </a:txBody>
                  <a:tcPr marL="122237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同左</a:t>
                      </a:r>
                      <a:endParaRPr lang="zh-CN" altLang="en-US" sz="1400"/>
                    </a:p>
                  </a:txBody>
                  <a:tcPr marL="122237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可自然加入 </a:t>
                      </a:r>
                      <a:r>
                        <a:rPr lang="en-US" altLang="zh-CN" sz="1400"/>
                        <a:t>PML</a:t>
                      </a:r>
                      <a:r>
                        <a:rPr lang="zh-CN" altLang="en-US" sz="1400"/>
                        <a:t>、吸收边界、自由表面等，</a:t>
                      </a:r>
                      <a:r>
                        <a:rPr lang="zh-CN" altLang="en-US" sz="1400"/>
                        <a:t>可处理复杂底部边界</a:t>
                      </a:r>
                      <a:endParaRPr lang="zh-CN" altLang="en-US" sz="1400"/>
                    </a:p>
                  </a:txBody>
                  <a:tcPr marL="122237" marR="0" marT="76517" marB="76517" anchor="ctr" anchorCtr="0"/>
                </a:tc>
              </a:tr>
              <a:tr h="720000"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合成理论地震图</a:t>
                      </a:r>
                      <a:endParaRPr lang="zh-CN" altLang="en-US" sz="1400"/>
                    </a:p>
                  </a:txBody>
                  <a:tcPr marL="0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无法合成</a:t>
                      </a:r>
                      <a:endParaRPr lang="zh-CN" altLang="en-US" sz="1400"/>
                    </a:p>
                  </a:txBody>
                  <a:tcPr marL="122237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>
                          <a:sym typeface="+mn-ea"/>
                        </a:rPr>
                        <a:t>可以，</a:t>
                      </a:r>
                      <a:r>
                        <a:rPr lang="zh-CN" altLang="en-US" sz="1400">
                          <a:sym typeface="+mn-ea"/>
                        </a:rPr>
                        <a:t>高效</a:t>
                      </a:r>
                      <a:endParaRPr lang="zh-CN" altLang="en-US" sz="1400">
                        <a:sym typeface="+mn-ea"/>
                      </a:endParaRPr>
                    </a:p>
                  </a:txBody>
                  <a:tcPr marL="122237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1400"/>
                        <a:t>可以，效率不如</a:t>
                      </a:r>
                      <a:r>
                        <a:rPr lang="en-US" altLang="zh-CN" sz="1400"/>
                        <a:t>GRTC</a:t>
                      </a:r>
                      <a:endParaRPr lang="en-US" altLang="zh-CN" sz="1400"/>
                    </a:p>
                  </a:txBody>
                  <a:tcPr marL="122237" marR="0" marT="76517" marB="76517" anchor="ctr" anchorCtr="0"/>
                </a:tc>
              </a:tr>
              <a:tr h="720000"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zh-CN" altLang="en-US" sz="1400"/>
                        <a:t>开源</a:t>
                      </a:r>
                      <a:r>
                        <a:rPr lang="zh-CN" altLang="en-US" sz="1400"/>
                        <a:t>项目</a:t>
                      </a:r>
                      <a:endParaRPr lang="zh-CN" altLang="en-US" sz="1400"/>
                    </a:p>
                  </a:txBody>
                  <a:tcPr marL="0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1400"/>
                        <a:t>CPS</a:t>
                      </a:r>
                      <a:r>
                        <a:rPr lang="zh-CN" altLang="en-US" sz="1400"/>
                        <a:t>、</a:t>
                      </a:r>
                      <a:r>
                        <a:rPr lang="en-US" altLang="zh-CN" sz="1400"/>
                        <a:t>QEDispInv</a:t>
                      </a:r>
                      <a:endParaRPr lang="zh-CN" altLang="en-US" sz="1400"/>
                    </a:p>
                  </a:txBody>
                  <a:tcPr marL="122237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1400">
                          <a:sym typeface="+mn-ea"/>
                        </a:rPr>
                        <a:t>PyGRT</a:t>
                      </a:r>
                      <a:r>
                        <a:rPr lang="zh-CN" altLang="en-US" sz="1400">
                          <a:sym typeface="+mn-ea"/>
                        </a:rPr>
                        <a:t>、</a:t>
                      </a:r>
                      <a:r>
                        <a:rPr lang="en-US" altLang="zh-CN" sz="1400">
                          <a:sym typeface="+mn-ea"/>
                        </a:rPr>
                        <a:t>GKIAN</a:t>
                      </a:r>
                      <a:endParaRPr lang="zh-CN" altLang="en-US" sz="1400">
                        <a:sym typeface="+mn-ea"/>
                      </a:endParaRPr>
                    </a:p>
                  </a:txBody>
                  <a:tcPr marL="122237" marR="122237" marT="76517" marB="76517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1400"/>
                        <a:t>SASEM</a:t>
                      </a:r>
                      <a:r>
                        <a:rPr lang="zh-CN" altLang="en-US" sz="1400"/>
                        <a:t>、</a:t>
                      </a:r>
                      <a:r>
                        <a:rPr lang="en-US" altLang="zh-CN" sz="1400"/>
                        <a:t>Raylee</a:t>
                      </a:r>
                      <a:r>
                        <a:rPr lang="zh-CN" altLang="en-US" sz="1400"/>
                        <a:t>（</a:t>
                      </a:r>
                      <a:r>
                        <a:rPr lang="en-US" altLang="zh-CN" sz="1400"/>
                        <a:t>VC. Tsai</a:t>
                      </a:r>
                      <a:r>
                        <a:rPr lang="zh-CN" altLang="en-US" sz="1400"/>
                        <a:t>）</a:t>
                      </a:r>
                      <a:endParaRPr lang="zh-CN" altLang="en-US" sz="1400"/>
                    </a:p>
                  </a:txBody>
                  <a:tcPr marL="122237" marR="0" marT="76517" marB="76517" anchor="ctr" anchorCtr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Effects of Rayleigh-wave sensitivity kernels</a:t>
            </a:r>
            <a:endParaRPr kumimoji="1" lang="en-US" altLang="zh-CN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144145" y="1082675"/>
            <a:ext cx="6268085" cy="5448935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rcRect l="17710"/>
          <a:stretch>
            <a:fillRect/>
          </a:stretch>
        </p:blipFill>
        <p:spPr>
          <a:xfrm>
            <a:off x="6543040" y="1027430"/>
            <a:ext cx="5448300" cy="5565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Effects of Rayleigh-wave sensitivity kernels</a:t>
            </a:r>
            <a:endParaRPr kumimoji="1" lang="en-US" altLang="zh-CN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76705" y="6144260"/>
            <a:ext cx="9443720" cy="478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 b="1">
                <a:solidFill>
                  <a:srgbClr val="FF0000"/>
                </a:solidFill>
              </a:rPr>
              <a:t>Q</a:t>
            </a:r>
            <a:r>
              <a:rPr lang="zh-CN" altLang="en-US" b="1">
                <a:solidFill>
                  <a:srgbClr val="FF0000"/>
                </a:solidFill>
              </a:rPr>
              <a:t>：</a:t>
            </a:r>
            <a:r>
              <a:rPr lang="zh-CN" altLang="en-US" b="1"/>
              <a:t>浅部的</a:t>
            </a:r>
            <a:r>
              <a:rPr lang="zh-CN" altLang="en-US" b="1">
                <a:sym typeface="+mn-ea"/>
              </a:rPr>
              <a:t>极端</a:t>
            </a:r>
            <a:r>
              <a:rPr lang="zh-CN" altLang="en-US" b="1"/>
              <a:t>介质结构是否会引起低频</a:t>
            </a:r>
            <a:r>
              <a:rPr lang="en-US" altLang="zh-CN" b="1"/>
              <a:t>dc/c</a:t>
            </a:r>
            <a:r>
              <a:rPr lang="zh-CN" altLang="en-US" b="1"/>
              <a:t>在浅部也有与高频</a:t>
            </a:r>
            <a:r>
              <a:rPr lang="en-US" altLang="zh-CN" b="1"/>
              <a:t>dc/c</a:t>
            </a:r>
            <a:r>
              <a:rPr lang="zh-CN" altLang="en-US" b="1"/>
              <a:t>量级相近的敏感核</a:t>
            </a:r>
            <a:r>
              <a:rPr lang="en-US" altLang="zh-CN" b="1"/>
              <a:t> </a:t>
            </a:r>
            <a:r>
              <a:rPr lang="zh-CN" altLang="en-US" b="1"/>
              <a:t>？</a:t>
            </a:r>
            <a:endParaRPr lang="zh-CN" altLang="en-US" b="1"/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1106170" y="872490"/>
            <a:ext cx="10092690" cy="45974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31720" y="5650865"/>
            <a:ext cx="72821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/>
              <a:t>不同方法在低频段基阶</a:t>
            </a:r>
            <a:r>
              <a:rPr lang="en-US" altLang="zh-CN" sz="2000" b="1"/>
              <a:t>normal mode </a:t>
            </a:r>
            <a:r>
              <a:rPr lang="zh-CN" altLang="en-US" sz="2000" b="1"/>
              <a:t>敏感核结果无明显区别</a:t>
            </a:r>
            <a:endParaRPr lang="zh-CN" alt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Effects of Rayleigh-wave sensitivity kernels</a:t>
            </a:r>
            <a:endParaRPr kumimoji="1" lang="en-US" altLang="zh-CN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1595" y="871855"/>
            <a:ext cx="6098540" cy="5769610"/>
            <a:chOff x="295" y="1372"/>
            <a:chExt cx="8791" cy="8551"/>
          </a:xfrm>
        </p:grpSpPr>
        <p:pic>
          <p:nvPicPr>
            <p:cNvPr id="3" name="图片 2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306" y="1372"/>
              <a:ext cx="8780" cy="4317"/>
            </a:xfrm>
            <a:prstGeom prst="rect">
              <a:avLst/>
            </a:prstGeom>
          </p:spPr>
        </p:pic>
        <p:pic>
          <p:nvPicPr>
            <p:cNvPr id="4" name="图片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95" y="5799"/>
              <a:ext cx="8780" cy="4124"/>
            </a:xfrm>
            <a:prstGeom prst="rect">
              <a:avLst/>
            </a:prstGeom>
          </p:spPr>
        </p:pic>
      </p:grpSp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6631940" y="959485"/>
            <a:ext cx="5385435" cy="26682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101080" y="3863975"/>
            <a:ext cx="609727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r>
              <a:rPr lang="zh-CN" altLang="en-US" b="1"/>
              <a:t>把浅部</a:t>
            </a:r>
            <a:r>
              <a:rPr lang="en-US" altLang="zh-CN" b="1"/>
              <a:t>500m</a:t>
            </a:r>
            <a:r>
              <a:rPr lang="zh-CN" altLang="en-US" b="1"/>
              <a:t>的速度降低</a:t>
            </a:r>
            <a:r>
              <a:rPr lang="en-US" altLang="zh-CN" b="1"/>
              <a:t>50%</a:t>
            </a:r>
            <a:r>
              <a:rPr lang="zh-CN" altLang="en-US" b="1"/>
              <a:t>后，</a:t>
            </a:r>
            <a:endParaRPr lang="zh-CN" altLang="en-US" b="1"/>
          </a:p>
          <a:p>
            <a:pPr algn="ctr">
              <a:lnSpc>
                <a:spcPct val="200000"/>
              </a:lnSpc>
            </a:pPr>
            <a:r>
              <a:rPr lang="zh-CN" altLang="en-US" b="1"/>
              <a:t>沉积层厚度更大的</a:t>
            </a:r>
            <a:r>
              <a:rPr lang="en-US" altLang="zh-CN" b="1"/>
              <a:t>BB</a:t>
            </a:r>
            <a:r>
              <a:rPr lang="zh-CN" altLang="en-US" b="1"/>
              <a:t>地区</a:t>
            </a:r>
            <a:endParaRPr lang="zh-CN" altLang="en-US" b="1"/>
          </a:p>
          <a:p>
            <a:pPr algn="ctr">
              <a:lnSpc>
                <a:spcPct val="200000"/>
              </a:lnSpc>
            </a:pPr>
            <a:r>
              <a:rPr lang="en-US" altLang="zh-CN" b="1"/>
              <a:t>dc/c</a:t>
            </a:r>
            <a:r>
              <a:rPr lang="zh-CN" altLang="en-US" b="1"/>
              <a:t>模拟</a:t>
            </a:r>
            <a:r>
              <a:rPr lang="zh-CN" altLang="en-US" b="1"/>
              <a:t>结果出现</a:t>
            </a:r>
            <a:r>
              <a:rPr lang="en-US" altLang="zh-CN" b="1"/>
              <a:t>0.6Hz</a:t>
            </a:r>
            <a:r>
              <a:rPr lang="zh-CN" altLang="en-US" b="1"/>
              <a:t>左右的</a:t>
            </a:r>
            <a:r>
              <a:rPr lang="zh-CN" altLang="en-US" b="1"/>
              <a:t>峰值</a:t>
            </a:r>
            <a:endParaRPr lang="zh-CN" altLang="en-US" b="1"/>
          </a:p>
          <a:p>
            <a:pPr algn="ctr">
              <a:lnSpc>
                <a:spcPct val="200000"/>
              </a:lnSpc>
            </a:pPr>
            <a:r>
              <a:rPr lang="zh-CN" altLang="en-US" b="1"/>
              <a:t>（敏感核正负抵消，导致出现高频没有低频</a:t>
            </a:r>
            <a:r>
              <a:rPr lang="en-US" altLang="zh-CN" b="1"/>
              <a:t>dc/c</a:t>
            </a:r>
            <a:r>
              <a:rPr lang="zh-CN" altLang="en-US" b="1"/>
              <a:t>大的</a:t>
            </a:r>
            <a:r>
              <a:rPr lang="zh-CN" altLang="en-US" b="1"/>
              <a:t>情况）</a:t>
            </a:r>
            <a:endParaRPr lang="zh-CN" altLang="en-US" b="1"/>
          </a:p>
        </p:txBody>
      </p:sp>
      <p:pic>
        <p:nvPicPr>
          <p:cNvPr id="23" name="图片 22"/>
          <p:cNvPicPr/>
          <p:nvPr/>
        </p:nvPicPr>
        <p:blipFill>
          <a:blip r:embed="rId4"/>
          <a:stretch>
            <a:fillRect/>
          </a:stretch>
        </p:blipFill>
        <p:spPr>
          <a:xfrm>
            <a:off x="7005955" y="3670300"/>
            <a:ext cx="4948555" cy="3061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Effects of Rayleigh-wave sensitivity kernels</a:t>
            </a:r>
            <a:endParaRPr kumimoji="1" lang="en-US" altLang="zh-CN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2870" y="894715"/>
            <a:ext cx="6104890" cy="5779135"/>
            <a:chOff x="-172" y="723"/>
            <a:chExt cx="17560" cy="17265"/>
          </a:xfrm>
        </p:grpSpPr>
        <p:pic>
          <p:nvPicPr>
            <p:cNvPr id="4" name="图片 3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-172" y="9356"/>
              <a:ext cx="17561" cy="8633"/>
            </a:xfrm>
            <a:prstGeom prst="rect">
              <a:avLst/>
            </a:prstGeom>
          </p:spPr>
        </p:pic>
        <p:pic>
          <p:nvPicPr>
            <p:cNvPr id="5" name="图片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172" y="723"/>
              <a:ext cx="17561" cy="8633"/>
            </a:xfrm>
            <a:prstGeom prst="rect">
              <a:avLst/>
            </a:prstGeom>
          </p:spPr>
        </p:pic>
      </p:grpSp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6497955" y="1010285"/>
            <a:ext cx="5553075" cy="264668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4"/>
          <a:stretch>
            <a:fillRect/>
          </a:stretch>
        </p:blipFill>
        <p:spPr>
          <a:xfrm>
            <a:off x="6522720" y="3815080"/>
            <a:ext cx="5510530" cy="2774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31470" y="3986530"/>
            <a:ext cx="616585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000" b="1"/>
              <a:t>低频观测不是纯 </a:t>
            </a:r>
            <a:r>
              <a:rPr lang="en-US" altLang="zh-CN" sz="2000" b="1"/>
              <a:t>Rayleigh </a:t>
            </a:r>
            <a:r>
              <a:rPr lang="zh-CN" altLang="en-US" sz="2000" b="1"/>
              <a:t>基阶；</a:t>
            </a:r>
            <a:endParaRPr lang="zh-CN" altLang="en-US" sz="2000" b="1"/>
          </a:p>
          <a:p>
            <a:pPr marL="457200" indent="-4572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000" b="1"/>
              <a:t>噪声源/模式权重有季节性变化；</a:t>
            </a:r>
            <a:endParaRPr lang="zh-CN" altLang="en-US" sz="2000" b="1"/>
          </a:p>
          <a:p>
            <a:pPr marL="457200" indent="-4572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000" b="1"/>
              <a:t>深浅层贡献符号相反，导致高频被抵消；</a:t>
            </a:r>
            <a:endParaRPr lang="zh-CN" altLang="en-US" sz="2000" b="1"/>
          </a:p>
          <a:p>
            <a:pPr marL="457200" indent="-4572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000" b="1"/>
              <a:t>存在盆地/低速层导波或接近共振的结构敏感性；</a:t>
            </a:r>
            <a:endParaRPr lang="zh-CN" altLang="en-US" sz="2000" b="1"/>
          </a:p>
          <a:p>
            <a:pPr marL="457200" indent="-4572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000" b="1"/>
              <a:t>扰动深度比当前水文模型假设更深或更强。</a:t>
            </a:r>
            <a:endParaRPr lang="zh-CN" altLang="en-US" sz="2000" b="1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404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小结</a:t>
            </a:r>
            <a:endParaRPr kumimoji="1" lang="en-US" altLang="zh-CN" sz="3600" b="1" dirty="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29070" y="3463290"/>
            <a:ext cx="559308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</a:rPr>
              <a:t>IF </a:t>
            </a:r>
            <a:r>
              <a:rPr lang="zh-CN" altLang="en-US" sz="2400" b="1">
                <a:solidFill>
                  <a:srgbClr val="FF0000"/>
                </a:solidFill>
              </a:rPr>
              <a:t>各频带季节性变化相位一致：</a:t>
            </a:r>
            <a:endParaRPr lang="zh-CN" altLang="en-US" sz="2400" b="1">
              <a:solidFill>
                <a:srgbClr val="FF0000"/>
              </a:solidFill>
            </a:endParaRPr>
          </a:p>
          <a:p>
            <a:pPr marL="457200" indent="-4572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b="1">
                <a:solidFill>
                  <a:schemeClr val="tx1"/>
                </a:solidFill>
              </a:rPr>
              <a:t>深浅层贡献符号相反，导致高频被抵消</a:t>
            </a:r>
            <a:endParaRPr lang="zh-CN" altLang="en-US" b="1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b="1">
                <a:sym typeface="+mn-ea"/>
              </a:rPr>
              <a:t>浅部</a:t>
            </a:r>
            <a:r>
              <a:rPr lang="zh-CN" altLang="en-US" b="1">
                <a:sym typeface="+mn-ea"/>
              </a:rPr>
              <a:t>速度结构极端</a:t>
            </a:r>
            <a:endParaRPr lang="zh-CN" altLang="en-US" b="1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b="1">
                <a:sym typeface="+mn-ea"/>
              </a:rPr>
              <a:t>真实介质变化，而且主要扰动的深度较深</a:t>
            </a:r>
            <a:endParaRPr lang="zh-CN" altLang="en-US" b="1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b="1">
                <a:solidFill>
                  <a:schemeClr val="tx1"/>
                </a:solidFill>
              </a:rPr>
              <a:t>低频不是干净的 </a:t>
            </a:r>
            <a:r>
              <a:rPr lang="en-US" altLang="zh-CN" b="1">
                <a:solidFill>
                  <a:schemeClr val="tx1"/>
                </a:solidFill>
              </a:rPr>
              <a:t>Rayleigh </a:t>
            </a:r>
            <a:r>
              <a:rPr lang="zh-CN" altLang="en-US" b="1">
                <a:solidFill>
                  <a:schemeClr val="tx1"/>
                </a:solidFill>
              </a:rPr>
              <a:t>基阶，而是模式/波型混合（</a:t>
            </a:r>
            <a:r>
              <a:rPr lang="zh-CN" altLang="en-US" b="1">
                <a:sym typeface="+mn-ea"/>
              </a:rPr>
              <a:t>低频</a:t>
            </a:r>
            <a:r>
              <a:rPr lang="en-US" altLang="zh-CN" b="1">
                <a:sym typeface="+mn-ea"/>
              </a:rPr>
              <a:t>dc/c</a:t>
            </a:r>
            <a:r>
              <a:rPr lang="zh-CN" altLang="en-US" b="1">
                <a:sym typeface="+mn-ea"/>
              </a:rPr>
              <a:t>可能来自</a:t>
            </a:r>
            <a:r>
              <a:rPr lang="zh-CN" altLang="en-US" b="1">
                <a:solidFill>
                  <a:schemeClr val="tx1"/>
                </a:solidFill>
              </a:rPr>
              <a:t>更受盆地结构、深部散射、或低速层波导控制的波场）</a:t>
            </a:r>
            <a:r>
              <a:rPr lang="zh-CN" altLang="en-US" b="1">
                <a:solidFill>
                  <a:schemeClr val="tx1"/>
                </a:solidFill>
              </a:rPr>
              <a:t>且由同一季节驱动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1635" y="3104515"/>
            <a:ext cx="10534015" cy="6267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 b="1"/>
              <a:t>ANI </a:t>
            </a:r>
            <a:r>
              <a:rPr lang="zh-CN" altLang="en-US" sz="2400" b="1"/>
              <a:t>时变观测中如果出现</a:t>
            </a:r>
            <a:r>
              <a:rPr lang="zh-CN" altLang="en-US" sz="2400" b="1">
                <a:sym typeface="+mn-ea"/>
              </a:rPr>
              <a:t>低频</a:t>
            </a:r>
            <a:r>
              <a:rPr lang="en-US" altLang="zh-CN" sz="2400" b="1">
                <a:sym typeface="+mn-ea"/>
              </a:rPr>
              <a:t>dc/c</a:t>
            </a:r>
            <a:r>
              <a:rPr lang="zh-CN" altLang="en-US" sz="2400" b="1">
                <a:sym typeface="+mn-ea"/>
              </a:rPr>
              <a:t>大于高频（非</a:t>
            </a:r>
            <a:r>
              <a:rPr lang="zh-CN" altLang="en-US" sz="2400" b="1">
                <a:sym typeface="+mn-ea"/>
              </a:rPr>
              <a:t>常见）</a:t>
            </a:r>
            <a:r>
              <a:rPr lang="zh-CN" altLang="en-US" sz="2400" b="1"/>
              <a:t>，则可能的因素</a:t>
            </a:r>
            <a:r>
              <a:rPr lang="zh-CN" altLang="en-US" sz="2400" b="1"/>
              <a:t>有：</a:t>
            </a:r>
            <a:endParaRPr lang="zh-CN" altLang="en-US" sz="2400" b="1"/>
          </a:p>
        </p:txBody>
      </p:sp>
      <p:sp>
        <p:nvSpPr>
          <p:cNvPr id="6" name="文本框 5"/>
          <p:cNvSpPr txBox="1"/>
          <p:nvPr/>
        </p:nvSpPr>
        <p:spPr>
          <a:xfrm>
            <a:off x="462915" y="916305"/>
            <a:ext cx="11113770" cy="19043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40000"/>
              </a:lnSpc>
              <a:spcBef>
                <a:spcPts val="0"/>
              </a:spcBef>
              <a:spcAft>
                <a:spcPts val="700"/>
              </a:spcAft>
              <a:buFont typeface="Wingdings" panose="05000000000000000000" charset="0"/>
              <a:buChar char="l"/>
            </a:pPr>
            <a:r>
              <a:rPr lang="en-US" altLang="zh-CN" sz="2000" b="1"/>
              <a:t>η </a:t>
            </a:r>
            <a:r>
              <a:rPr lang="zh-CN" altLang="en-US" sz="2000" b="1"/>
              <a:t>随深度衰减的前提下，如果扰动真的只在很浅部，而且观测的是干净的 </a:t>
            </a:r>
            <a:r>
              <a:rPr lang="en-US" altLang="zh-CN" sz="2000" b="1"/>
              <a:t>Rayleigh </a:t>
            </a:r>
            <a:r>
              <a:rPr lang="zh-CN" altLang="en-US" sz="2000" b="1"/>
              <a:t>基阶相速度，那么如模拟结果所示：</a:t>
            </a:r>
            <a:r>
              <a:rPr lang="zh-CN" altLang="en-US" sz="2000" b="1">
                <a:solidFill>
                  <a:srgbClr val="FF0000"/>
                </a:solidFill>
              </a:rPr>
              <a:t>高频 |</a:t>
            </a:r>
            <a:r>
              <a:rPr lang="en-US" altLang="zh-CN" sz="2000" b="1">
                <a:solidFill>
                  <a:srgbClr val="FF0000"/>
                </a:solidFill>
              </a:rPr>
              <a:t>dc/c| 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应该</a:t>
            </a:r>
            <a:r>
              <a:rPr lang="zh-CN" altLang="en-US" sz="2000" b="1">
                <a:solidFill>
                  <a:srgbClr val="FF0000"/>
                </a:solidFill>
              </a:rPr>
              <a:t>大于低频。（大多</a:t>
            </a:r>
            <a:r>
              <a:rPr lang="zh-CN" altLang="en-US" sz="2000" b="1">
                <a:solidFill>
                  <a:srgbClr val="FF0000"/>
                </a:solidFill>
              </a:rPr>
              <a:t>情况）</a:t>
            </a:r>
            <a:endParaRPr lang="zh-CN" altLang="en-US" sz="2000" b="1">
              <a:solidFill>
                <a:srgbClr val="FF0000"/>
              </a:solidFill>
            </a:endParaRPr>
          </a:p>
          <a:p>
            <a:pPr marL="342900" indent="-342900">
              <a:lnSpc>
                <a:spcPct val="140000"/>
              </a:lnSpc>
              <a:spcBef>
                <a:spcPts val="0"/>
              </a:spcBef>
              <a:spcAft>
                <a:spcPts val="700"/>
              </a:spcAft>
              <a:buFont typeface="Wingdings" panose="05000000000000000000" charset="0"/>
              <a:buChar char="l"/>
            </a:pPr>
            <a:r>
              <a:rPr lang="zh-CN" altLang="en-US" sz="2000" b="1">
                <a:solidFill>
                  <a:schemeClr val="tx1"/>
                </a:solidFill>
              </a:rPr>
              <a:t>整个正演模拟过程中：</a:t>
            </a:r>
            <a:r>
              <a:rPr lang="en-US" altLang="zh-CN" sz="2000" b="1">
                <a:solidFill>
                  <a:schemeClr val="tx1"/>
                </a:solidFill>
              </a:rPr>
              <a:t> </a:t>
            </a:r>
            <a:r>
              <a:rPr lang="zh-CN" altLang="en-US" sz="2000" b="1">
                <a:solidFill>
                  <a:schemeClr val="tx1"/>
                </a:solidFill>
              </a:rPr>
              <a:t>水储大小、</a:t>
            </a:r>
            <a:r>
              <a:rPr lang="en-US" altLang="zh-CN" sz="2000" b="1">
                <a:solidFill>
                  <a:schemeClr val="tx1"/>
                </a:solidFill>
              </a:rPr>
              <a:t>B</a:t>
            </a:r>
            <a:r>
              <a:rPr lang="zh-CN" altLang="en-US" sz="2000" b="1">
                <a:solidFill>
                  <a:schemeClr val="tx1"/>
                </a:solidFill>
              </a:rPr>
              <a:t>、</a:t>
            </a:r>
            <a:r>
              <a:rPr lang="en-US" altLang="zh-CN" sz="2000" b="1">
                <a:solidFill>
                  <a:schemeClr val="tx1"/>
                </a:solidFill>
              </a:rPr>
              <a:t>η</a:t>
            </a:r>
            <a:r>
              <a:rPr lang="zh-CN" altLang="en-US" sz="2000" b="1">
                <a:solidFill>
                  <a:schemeClr val="tx1"/>
                </a:solidFill>
              </a:rPr>
              <a:t>、</a:t>
            </a:r>
            <a:r>
              <a:rPr lang="en-US" altLang="zh-CN" sz="2000" b="1">
                <a:solidFill>
                  <a:schemeClr val="tx1"/>
                </a:solidFill>
              </a:rPr>
              <a:t>λ </a:t>
            </a:r>
            <a:r>
              <a:rPr lang="zh-CN" altLang="en-US" sz="2000" b="1">
                <a:solidFill>
                  <a:schemeClr val="tx1"/>
                </a:solidFill>
              </a:rPr>
              <a:t>、背景介质结构（尤其是浅部）都会对</a:t>
            </a:r>
            <a:r>
              <a:rPr lang="en-US" altLang="zh-CN" sz="2000" b="1">
                <a:solidFill>
                  <a:schemeClr val="tx1"/>
                </a:solidFill>
              </a:rPr>
              <a:t>dc/c</a:t>
            </a:r>
            <a:r>
              <a:rPr lang="zh-CN" altLang="en-US" sz="2000" b="1">
                <a:solidFill>
                  <a:schemeClr val="tx1"/>
                </a:solidFill>
              </a:rPr>
              <a:t>的振幅造成很大的影响，</a:t>
            </a:r>
            <a:r>
              <a:rPr lang="zh-CN" altLang="en-US" sz="2000" b="1">
                <a:solidFill>
                  <a:srgbClr val="FF0000"/>
                </a:solidFill>
              </a:rPr>
              <a:t>导致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不同区域的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dc/c</a:t>
            </a:r>
            <a:r>
              <a:rPr lang="zh-CN" altLang="en-US" sz="2000" b="1">
                <a:solidFill>
                  <a:srgbClr val="FF0000"/>
                </a:solidFill>
              </a:rPr>
              <a:t>会在</a:t>
            </a:r>
            <a:r>
              <a:rPr lang="en-US" altLang="zh-CN" sz="2000" b="1">
                <a:solidFill>
                  <a:srgbClr val="FF0000"/>
                </a:solidFill>
              </a:rPr>
              <a:t> 1%-0.01% </a:t>
            </a:r>
            <a:r>
              <a:rPr lang="zh-CN" altLang="en-US" sz="2000" b="1">
                <a:solidFill>
                  <a:srgbClr val="FF0000"/>
                </a:solidFill>
              </a:rPr>
              <a:t>这个常见量级范围波动（与观测吻合）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16" name="右箭头 15"/>
          <p:cNvSpPr/>
          <p:nvPr/>
        </p:nvSpPr>
        <p:spPr>
          <a:xfrm>
            <a:off x="6010910" y="4625975"/>
            <a:ext cx="455930" cy="414020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459*269"/>
  <p:tag name="TABLE_ENDDRAG_RECT" val="12*258*459*269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5029</Words>
  <Application>WPS 演示</Application>
  <PresentationFormat>宽屏</PresentationFormat>
  <Paragraphs>444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黑体</vt:lpstr>
      <vt:lpstr>Times New Roman</vt:lpstr>
      <vt:lpstr>Arial Unicode MS</vt:lpstr>
      <vt:lpstr>Calibri</vt:lpstr>
      <vt:lpstr>Cambria Math</vt:lpstr>
      <vt:lpstr>MS Mincho</vt:lpstr>
      <vt:lpstr>Wingdings</vt:lpstr>
      <vt:lpstr>Liberation Mono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胡扬</cp:lastModifiedBy>
  <cp:revision>216</cp:revision>
  <dcterms:created xsi:type="dcterms:W3CDTF">2023-08-09T12:44:00Z</dcterms:created>
  <dcterms:modified xsi:type="dcterms:W3CDTF">2026-06-18T07:55:22Z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CEEF2824A83C4E9685CE0DBDAF2706D8_12</vt:lpwstr>
  </property>
</Properties>
</file>