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72" r:id="rId15"/>
    <p:sldId id="273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32.png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png"/><Relationship Id="rId8" Type="http://schemas.openxmlformats.org/officeDocument/2006/relationships/image" Target="../media/image41.png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image" Target="../media/image50.png"/><Relationship Id="rId7" Type="http://schemas.openxmlformats.org/officeDocument/2006/relationships/image" Target="../media/image49.png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59.png"/><Relationship Id="rId16" Type="http://schemas.openxmlformats.org/officeDocument/2006/relationships/image" Target="../media/image58.png"/><Relationship Id="rId15" Type="http://schemas.openxmlformats.org/officeDocument/2006/relationships/image" Target="../media/image57.png"/><Relationship Id="rId14" Type="http://schemas.openxmlformats.org/officeDocument/2006/relationships/image" Target="../media/image56.png"/><Relationship Id="rId13" Type="http://schemas.openxmlformats.org/officeDocument/2006/relationships/image" Target="../media/image55.png"/><Relationship Id="rId12" Type="http://schemas.openxmlformats.org/officeDocument/2006/relationships/image" Target="../media/image54.png"/><Relationship Id="rId11" Type="http://schemas.openxmlformats.org/officeDocument/2006/relationships/image" Target="../media/image53.png"/><Relationship Id="rId10" Type="http://schemas.openxmlformats.org/officeDocument/2006/relationships/image" Target="../media/image52.png"/><Relationship Id="rId1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0" y="1314450"/>
            <a:ext cx="7618730" cy="43364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27000" y="16954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台站分布</a:t>
            </a:r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/ 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射线覆盖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176655"/>
            <a:ext cx="4286250" cy="4704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0560" y="903605"/>
            <a:ext cx="8152765" cy="560006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127000" y="16954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2.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检测板测试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5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460" y="1221740"/>
            <a:ext cx="11264900" cy="50965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127000" y="169545"/>
            <a:ext cx="55956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互相关函数和频散曲线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5395" y="762635"/>
            <a:ext cx="9681845" cy="58248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27000" y="16954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4.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衰减项成像结果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80" y="1668780"/>
            <a:ext cx="10491470" cy="386905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27000" y="169545"/>
            <a:ext cx="105778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5.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衰减项的平均值及标准差</a:t>
            </a:r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/ 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反演前后残差下降情况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810" y="1483360"/>
            <a:ext cx="11258550" cy="39223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27000" y="16954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6.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噪声项反演结果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9685" y="762000"/>
            <a:ext cx="9613265" cy="56603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27000" y="16954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7.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场地项成像结果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" name="图片 1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275" y="930275"/>
            <a:ext cx="7294245" cy="530352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27000" y="169545"/>
            <a:ext cx="68707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8.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各因素对面波振幅的贡献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6335" y="861695"/>
            <a:ext cx="9552940" cy="5308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27000" y="169545"/>
            <a:ext cx="64027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9.Beamforming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与噪声项比较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10" name="图片 1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214110" y="2577465"/>
            <a:ext cx="5888990" cy="2021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85" y="1082675"/>
            <a:ext cx="5906135" cy="519684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27000" y="169545"/>
            <a:ext cx="56229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10.Beamforming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改正反演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4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97330" y="953135"/>
            <a:ext cx="9039225" cy="56064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127000" y="16954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11.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场地项反演结果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" name="图片 18"/>
          <p:cNvPicPr/>
          <p:nvPr/>
        </p:nvPicPr>
        <p:blipFill>
          <a:blip r:embed="rId1"/>
          <a:stretch>
            <a:fillRect/>
          </a:stretch>
        </p:blipFill>
        <p:spPr>
          <a:xfrm>
            <a:off x="309245" y="344170"/>
            <a:ext cx="4200525" cy="2893695"/>
          </a:xfrm>
          <a:prstGeom prst="rect">
            <a:avLst/>
          </a:prstGeom>
        </p:spPr>
      </p:pic>
      <p:pic>
        <p:nvPicPr>
          <p:cNvPr id="19" name="图片 19"/>
          <p:cNvPicPr/>
          <p:nvPr/>
        </p:nvPicPr>
        <p:blipFill>
          <a:blip r:embed="rId2"/>
          <a:stretch>
            <a:fillRect/>
          </a:stretch>
        </p:blipFill>
        <p:spPr>
          <a:xfrm>
            <a:off x="379095" y="3531235"/>
            <a:ext cx="4149725" cy="2866390"/>
          </a:xfrm>
          <a:prstGeom prst="rect">
            <a:avLst/>
          </a:prstGeom>
        </p:spPr>
      </p:pic>
      <p:pic>
        <p:nvPicPr>
          <p:cNvPr id="20" name="图片 20"/>
          <p:cNvPicPr/>
          <p:nvPr/>
        </p:nvPicPr>
        <p:blipFill>
          <a:blip r:embed="rId3"/>
          <a:stretch>
            <a:fillRect/>
          </a:stretch>
        </p:blipFill>
        <p:spPr>
          <a:xfrm>
            <a:off x="4622165" y="269875"/>
            <a:ext cx="4329430" cy="296799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22165" y="3237865"/>
            <a:ext cx="756983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1600"/>
              <a:t>1.</a:t>
            </a:r>
            <a:r>
              <a:rPr lang="zh-CN" altLang="en-US" sz="1600"/>
              <a:t>在群速度窗口中寻找主峰，大部分在左支，但是有时候右支的峰值强于左支</a:t>
            </a:r>
            <a:endParaRPr lang="zh-CN" altLang="en-US" sz="1600"/>
          </a:p>
          <a:p>
            <a:pPr indent="0" fontAlgn="auto">
              <a:lnSpc>
                <a:spcPct val="150000"/>
              </a:lnSpc>
            </a:pPr>
            <a:r>
              <a:rPr lang="en-US" altLang="zh-CN" sz="1600"/>
              <a:t>2.</a:t>
            </a:r>
            <a:r>
              <a:rPr lang="zh-CN" altLang="en-US" sz="1600"/>
              <a:t>计算该</a:t>
            </a:r>
            <a:r>
              <a:rPr lang="en-US" altLang="zh-CN" sz="1600"/>
              <a:t>CF</a:t>
            </a:r>
            <a:r>
              <a:rPr lang="zh-CN" altLang="en-US" sz="1600"/>
              <a:t>的信噪比，基于信噪比和主峰最大振幅的一定阈值，框定波形的范围</a:t>
            </a:r>
            <a:endParaRPr lang="zh-CN" altLang="en-US" sz="1600"/>
          </a:p>
          <a:p>
            <a:pPr indent="0" fontAlgn="auto">
              <a:lnSpc>
                <a:spcPct val="150000"/>
              </a:lnSpc>
            </a:pPr>
            <a:r>
              <a:rPr lang="en-US" altLang="zh-CN" sz="1600"/>
              <a:t>3.</a:t>
            </a:r>
            <a:r>
              <a:rPr lang="zh-CN" altLang="en-US" sz="1600"/>
              <a:t>得到波形的有效长度，最大振幅等信息</a:t>
            </a:r>
            <a:endParaRPr lang="zh-CN" altLang="en-US" sz="1600"/>
          </a:p>
          <a:p>
            <a:pPr indent="0" fontAlgn="auto">
              <a:lnSpc>
                <a:spcPct val="150000"/>
              </a:lnSpc>
            </a:pPr>
            <a:r>
              <a:rPr lang="en-US" altLang="zh-CN" sz="1600"/>
              <a:t>4.</a:t>
            </a:r>
            <a:r>
              <a:rPr lang="zh-CN" altLang="en-US" sz="1600"/>
              <a:t>波形被拉得越长，散射可能越大；主峰振幅附近一定范围窗口内的能量之和占整个波形的比例越小，散射可能越大。以这两个标准，以一定的权重去衡量散射系数的大小</a:t>
            </a:r>
            <a:endParaRPr lang="zh-CN" altLang="en-US" sz="1600"/>
          </a:p>
          <a:p>
            <a:pPr indent="0" fontAlgn="auto">
              <a:lnSpc>
                <a:spcPct val="150000"/>
              </a:lnSpc>
            </a:pPr>
            <a:r>
              <a:rPr lang="en-US" altLang="zh-CN" sz="1600"/>
              <a:t>5.</a:t>
            </a:r>
            <a:r>
              <a:rPr lang="zh-CN" altLang="en-US" sz="1600"/>
              <a:t>不区分主要信号和尾波</a:t>
            </a:r>
            <a:endParaRPr lang="zh-CN" altLang="en-US" sz="1600"/>
          </a:p>
          <a:p>
            <a:pPr indent="0" fontAlgn="auto">
              <a:lnSpc>
                <a:spcPct val="150000"/>
              </a:lnSpc>
            </a:pPr>
            <a:endParaRPr lang="en-US" altLang="zh-CN" sz="1600"/>
          </a:p>
          <a:p>
            <a:pPr indent="0" fontAlgn="auto">
              <a:lnSpc>
                <a:spcPct val="150000"/>
              </a:lnSpc>
            </a:pPr>
            <a:endParaRPr lang="zh-CN" altLang="en-US" sz="1600"/>
          </a:p>
        </p:txBody>
      </p:sp>
      <p:sp>
        <p:nvSpPr>
          <p:cNvPr id="5" name="文本框 4"/>
          <p:cNvSpPr txBox="1"/>
          <p:nvPr/>
        </p:nvSpPr>
        <p:spPr>
          <a:xfrm>
            <a:off x="9001125" y="269875"/>
            <a:ext cx="4064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散射衰减的研究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84175" y="241300"/>
            <a:ext cx="1146048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1600">
                <a:sym typeface="+mn-ea"/>
              </a:rPr>
              <a:t>问题</a:t>
            </a:r>
            <a:r>
              <a:rPr lang="en-US" altLang="zh-CN" sz="1600">
                <a:sym typeface="+mn-ea"/>
              </a:rPr>
              <a:t>1.</a:t>
            </a:r>
            <a:r>
              <a:rPr lang="zh-CN" altLang="en-US" sz="1600">
                <a:sym typeface="+mn-ea"/>
              </a:rPr>
              <a:t>在很近的台站对，波形的周期大于两支之间的距离，导致两支叠在一起</a:t>
            </a:r>
            <a:endParaRPr lang="zh-CN" altLang="en-US" sz="1600">
              <a:sym typeface="+mn-ea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1600"/>
          </a:p>
          <a:p>
            <a:pPr indent="0" fontAlgn="auto">
              <a:lnSpc>
                <a:spcPct val="150000"/>
              </a:lnSpc>
            </a:pPr>
            <a:r>
              <a:rPr lang="zh-CN" altLang="en-US" sz="1600">
                <a:sym typeface="+mn-ea"/>
              </a:rPr>
              <a:t>问题</a:t>
            </a:r>
            <a:r>
              <a:rPr lang="en-US" altLang="zh-CN" sz="1600">
                <a:sym typeface="+mn-ea"/>
              </a:rPr>
              <a:t>2.</a:t>
            </a:r>
            <a:r>
              <a:rPr lang="zh-CN" altLang="en-US" sz="1600">
                <a:sym typeface="+mn-ea"/>
              </a:rPr>
              <a:t>有时候</a:t>
            </a:r>
            <a:r>
              <a:rPr lang="en-US" altLang="zh-CN" sz="1600">
                <a:sym typeface="+mn-ea"/>
              </a:rPr>
              <a:t>0</a:t>
            </a:r>
            <a:r>
              <a:rPr lang="zh-CN" altLang="en-US" sz="1600">
                <a:sym typeface="+mn-ea"/>
              </a:rPr>
              <a:t>秒附近会存在一些信号，导致波形的识别跨过</a:t>
            </a:r>
            <a:r>
              <a:rPr lang="en-US" altLang="zh-CN" sz="1600">
                <a:sym typeface="+mn-ea"/>
              </a:rPr>
              <a:t>0</a:t>
            </a:r>
            <a:r>
              <a:rPr lang="zh-CN" altLang="en-US" sz="1600">
                <a:sym typeface="+mn-ea"/>
              </a:rPr>
              <a:t>秒</a:t>
            </a:r>
            <a:endParaRPr lang="zh-CN" altLang="en-US" sz="1600"/>
          </a:p>
          <a:p>
            <a:pPr indent="0" fontAlgn="auto">
              <a:lnSpc>
                <a:spcPct val="150000"/>
              </a:lnSpc>
            </a:pPr>
            <a:endParaRPr lang="zh-CN" altLang="en-US" sz="1600"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1600">
                <a:sym typeface="+mn-ea"/>
              </a:rPr>
              <a:t>问题</a:t>
            </a:r>
            <a:r>
              <a:rPr lang="en-US" altLang="zh-CN" sz="1600">
                <a:sym typeface="+mn-ea"/>
              </a:rPr>
              <a:t>3.</a:t>
            </a:r>
            <a:r>
              <a:rPr lang="zh-CN" altLang="en-US" sz="1600">
                <a:sym typeface="+mn-ea"/>
              </a:rPr>
              <a:t>还要滤波到每个窄带，才能分周期衡量散射的相对大小，</a:t>
            </a:r>
            <a:r>
              <a:rPr lang="zh-CN" altLang="en-US" sz="1600">
                <a:sym typeface="+mn-ea"/>
              </a:rPr>
              <a:t>但是短周期质量差，长周期的波形又会较长，影响散射的估计</a:t>
            </a:r>
            <a:endParaRPr lang="zh-CN" altLang="en-US" sz="1600">
              <a:sym typeface="+mn-ea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1600">
              <a:sym typeface="+mn-ea"/>
            </a:endParaRPr>
          </a:p>
          <a:p>
            <a:pPr indent="0" fontAlgn="auto">
              <a:lnSpc>
                <a:spcPct val="150000"/>
              </a:lnSpc>
            </a:pPr>
            <a:endParaRPr lang="zh-CN" altLang="en-US" sz="160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25340" y="3401060"/>
            <a:ext cx="3265170" cy="26511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45" y="3401060"/>
            <a:ext cx="3760470" cy="24390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0870" y="3162300"/>
            <a:ext cx="3796030" cy="30022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" name="图片 21"/>
          <p:cNvPicPr/>
          <p:nvPr/>
        </p:nvPicPr>
        <p:blipFill>
          <a:blip r:embed="rId1"/>
          <a:stretch>
            <a:fillRect/>
          </a:stretch>
        </p:blipFill>
        <p:spPr>
          <a:xfrm>
            <a:off x="286385" y="963613"/>
            <a:ext cx="5274310" cy="28682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80390" y="4267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直接对路径上的散射衰减系数成像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417310" y="509270"/>
            <a:ext cx="50387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对路径上取中点，设置一个高斯敏感核再成像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110" y="4721860"/>
            <a:ext cx="2056130" cy="20561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63545" y="42443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14s</a:t>
            </a:r>
            <a:endParaRPr lang="en-US" altLang="zh-CN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105" y="4718050"/>
            <a:ext cx="2016760" cy="20554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187315" y="4295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16s</a:t>
            </a:r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00" y="4721860"/>
            <a:ext cx="1850390" cy="19240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02005" y="429514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10s</a:t>
            </a:r>
            <a:endParaRPr lang="en-US" altLang="zh-CN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7545" y="963930"/>
            <a:ext cx="4523105" cy="467233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027545" y="5491480"/>
            <a:ext cx="447738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12s</a:t>
            </a:r>
            <a:r>
              <a:rPr lang="zh-CN" altLang="en-US"/>
              <a:t>中心周期窄带滤波范围</a:t>
            </a:r>
            <a:r>
              <a:rPr lang="en-US" altLang="zh-CN"/>
              <a:t>15%</a:t>
            </a:r>
            <a:r>
              <a:rPr lang="zh-CN" altLang="en-US"/>
              <a:t>，大约</a:t>
            </a:r>
            <a:r>
              <a:rPr lang="en-US" altLang="zh-CN"/>
              <a:t>10.4s-14.1s</a:t>
            </a:r>
            <a:r>
              <a:rPr lang="zh-CN" altLang="en-US"/>
              <a:t>周期</a:t>
            </a:r>
            <a:endParaRPr lang="zh-CN" altLang="en-US"/>
          </a:p>
          <a:p>
            <a:r>
              <a:rPr lang="zh-CN" altLang="en-US"/>
              <a:t>也尝试了</a:t>
            </a:r>
            <a:r>
              <a:rPr lang="en-US" altLang="zh-CN"/>
              <a:t>11s</a:t>
            </a:r>
            <a:r>
              <a:rPr lang="zh-CN" altLang="en-US"/>
              <a:t>，</a:t>
            </a:r>
            <a:r>
              <a:rPr lang="en-US" altLang="zh-CN"/>
              <a:t>13s</a:t>
            </a:r>
            <a:r>
              <a:rPr lang="zh-CN" altLang="en-US"/>
              <a:t>，甚至</a:t>
            </a:r>
            <a:r>
              <a:rPr lang="en-US" altLang="zh-CN"/>
              <a:t>11.5s,12.5s</a:t>
            </a:r>
            <a:r>
              <a:rPr lang="zh-CN" altLang="en-US"/>
              <a:t>，趋势是越靠近</a:t>
            </a:r>
            <a:r>
              <a:rPr lang="en-US" altLang="zh-CN"/>
              <a:t>12s</a:t>
            </a:r>
            <a:r>
              <a:rPr lang="zh-CN" altLang="en-US"/>
              <a:t>效果看起来越合理</a:t>
            </a:r>
            <a:endParaRPr lang="en-US" alt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403860" y="127000"/>
            <a:ext cx="6523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椭圆形敏感核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89990" y="708660"/>
            <a:ext cx="10435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8s                                                             9s                                                   10s                                                    11s</a:t>
            </a:r>
            <a:endParaRPr lang="en-US" altLang="zh-CN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770" y="1076960"/>
            <a:ext cx="2747645" cy="25933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150" y="1162685"/>
            <a:ext cx="2428240" cy="25076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83050"/>
            <a:ext cx="2559050" cy="25469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8055" y="1167765"/>
            <a:ext cx="2540000" cy="250253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5925" y="1167765"/>
            <a:ext cx="2631440" cy="24904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78205" y="3658235"/>
            <a:ext cx="10435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12s                                        13s                                        14s                                       15s                                     16s</a:t>
            </a:r>
            <a:endParaRPr lang="en-US" altLang="zh-CN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5370" y="4083685"/>
            <a:ext cx="2680970" cy="25463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4405" y="4083685"/>
            <a:ext cx="2563495" cy="251333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2955" y="4083685"/>
            <a:ext cx="2533650" cy="245046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3255" y="4083685"/>
            <a:ext cx="2569210" cy="24155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367030" y="127000"/>
            <a:ext cx="6523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椭圆形敏感核，</a:t>
            </a:r>
            <a:r>
              <a:rPr lang="en-US" altLang="zh-CN"/>
              <a:t>B(</a:t>
            </a:r>
            <a:r>
              <a:rPr lang="en-US" altLang="zh-CN">
                <a:sym typeface="+mn-ea"/>
              </a:rPr>
              <a:t>θ</a:t>
            </a:r>
            <a:r>
              <a:rPr lang="en-US" altLang="zh-CN"/>
              <a:t>)</a:t>
            </a:r>
            <a:r>
              <a:rPr lang="zh-CN" altLang="en-US"/>
              <a:t>校正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189990" y="708660"/>
            <a:ext cx="10435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8s                                                             9s                                                   10s                                                    11s</a:t>
            </a:r>
            <a:endParaRPr lang="en-US" altLang="zh-CN"/>
          </a:p>
        </p:txBody>
      </p:sp>
      <p:sp>
        <p:nvSpPr>
          <p:cNvPr id="14" name="文本框 13"/>
          <p:cNvSpPr txBox="1"/>
          <p:nvPr/>
        </p:nvSpPr>
        <p:spPr>
          <a:xfrm>
            <a:off x="878205" y="3658235"/>
            <a:ext cx="10435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12s                                        13s                                        14s                                       15s                                     16s</a:t>
            </a:r>
            <a:endParaRPr lang="en-US" altLang="zh-CN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030" y="1126490"/>
            <a:ext cx="2457450" cy="24822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55" y="4138295"/>
            <a:ext cx="2383155" cy="22434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880" y="1076960"/>
            <a:ext cx="2585085" cy="259207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675" y="1076960"/>
            <a:ext cx="2673985" cy="264477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7190" y="1076960"/>
            <a:ext cx="2667000" cy="259207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910" y="4138295"/>
            <a:ext cx="2269490" cy="224409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0600" y="4138295"/>
            <a:ext cx="2294255" cy="225425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4855" y="4138295"/>
            <a:ext cx="2334260" cy="224345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29115" y="4137660"/>
            <a:ext cx="2331720" cy="22771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文本框 9"/>
          <p:cNvSpPr txBox="1"/>
          <p:nvPr/>
        </p:nvSpPr>
        <p:spPr>
          <a:xfrm>
            <a:off x="584200" y="371475"/>
            <a:ext cx="106984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8s                          9s                           10s                      11s                        12s                       13s                       14s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462280" y="2610485"/>
            <a:ext cx="125469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15s                         16s                         17s                       18s                       19s                        20s                      21s                  </a:t>
            </a:r>
            <a:endParaRPr lang="en-US" altLang="zh-CN"/>
          </a:p>
        </p:txBody>
      </p:sp>
      <p:sp>
        <p:nvSpPr>
          <p:cNvPr id="19" name="文本框 18"/>
          <p:cNvSpPr txBox="1"/>
          <p:nvPr/>
        </p:nvSpPr>
        <p:spPr>
          <a:xfrm>
            <a:off x="76835" y="55245"/>
            <a:ext cx="9097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4000-10000 fault              </a:t>
            </a:r>
            <a:r>
              <a:rPr lang="zh-CN" altLang="en-US"/>
              <a:t>对应台站对的间距</a:t>
            </a:r>
            <a:r>
              <a:rPr lang="en-US" altLang="zh-CN"/>
              <a:t>177.76-376.30km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457200" y="48463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22s                        23s                       24s</a:t>
            </a:r>
            <a:endParaRPr lang="en-US" altLang="zh-CN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35" y="800735"/>
            <a:ext cx="1531620" cy="163957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455" y="800735"/>
            <a:ext cx="1530985" cy="164084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440" y="792480"/>
            <a:ext cx="1538605" cy="16478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8045" y="800735"/>
            <a:ext cx="1527175" cy="163068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030" y="795020"/>
            <a:ext cx="1530350" cy="163639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6995" y="813435"/>
            <a:ext cx="1528445" cy="161798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3845" y="813435"/>
            <a:ext cx="1531620" cy="162115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35" y="3074035"/>
            <a:ext cx="1522730" cy="162052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0995" y="3076575"/>
            <a:ext cx="1528445" cy="163068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39440" y="3076575"/>
            <a:ext cx="1522095" cy="162052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61535" y="3074035"/>
            <a:ext cx="1511300" cy="161480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9660" y="3074035"/>
            <a:ext cx="1524635" cy="163258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94930" y="3074035"/>
            <a:ext cx="1510030" cy="161353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05595" y="3076575"/>
            <a:ext cx="1523365" cy="163131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835" y="5165725"/>
            <a:ext cx="1510030" cy="161480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86865" y="5165725"/>
            <a:ext cx="1533525" cy="163639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20390" y="5165725"/>
            <a:ext cx="1496695" cy="1605280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5095875" y="5174615"/>
            <a:ext cx="67849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龙门山断裂带：</a:t>
            </a:r>
            <a:r>
              <a:rPr lang="en-US" altLang="zh-CN" sz="1600"/>
              <a:t>8-20s</a:t>
            </a:r>
            <a:r>
              <a:rPr lang="zh-CN" altLang="en-US" sz="1600"/>
              <a:t>都作为一个左右高低散射的分界线，</a:t>
            </a:r>
            <a:r>
              <a:rPr lang="en-US" altLang="zh-CN" sz="1600"/>
              <a:t>20s</a:t>
            </a:r>
            <a:r>
              <a:rPr lang="zh-CN" altLang="en-US" sz="1600"/>
              <a:t>以上不明显</a:t>
            </a:r>
            <a:endParaRPr lang="zh-CN" altLang="en-US" sz="1600"/>
          </a:p>
          <a:p>
            <a:r>
              <a:rPr lang="zh-CN" altLang="en-US" sz="1600"/>
              <a:t>成都平原：左有龙门山，右有龙泉山，两侧都是高散射，只有成都平原始终是低散射</a:t>
            </a:r>
            <a:endParaRPr lang="zh-CN" altLang="en-US" sz="1600"/>
          </a:p>
          <a:p>
            <a:r>
              <a:rPr lang="zh-CN" altLang="en-US" sz="1600"/>
              <a:t>四川盆地：大部分周期都是高散射，可能与台站项有关，但是台站项在这个研究中难以校正</a:t>
            </a:r>
            <a:endParaRPr lang="zh-CN" altLang="en-US" sz="1600"/>
          </a:p>
          <a:p>
            <a:endParaRPr lang="zh-CN" altLang="en-US" sz="1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1847</Words>
  <Application>WPS 演示</Application>
  <PresentationFormat>宽屏</PresentationFormat>
  <Paragraphs>78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Arial</vt:lpstr>
      <vt:lpstr>宋体</vt:lpstr>
      <vt:lpstr>Wingdings</vt:lpstr>
      <vt:lpstr>Arial Unicode MS</vt:lpstr>
      <vt:lpstr>Calibri</vt:lpstr>
      <vt:lpstr>微软雅黑</vt:lpstr>
      <vt:lpstr>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VikingNexus</dc:creator>
  <cp:lastModifiedBy>陈柏儒</cp:lastModifiedBy>
  <cp:revision>6</cp:revision>
  <dcterms:created xsi:type="dcterms:W3CDTF">2023-08-09T12:44:00Z</dcterms:created>
  <dcterms:modified xsi:type="dcterms:W3CDTF">2026-06-18T07:38:53Z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2052-12.1.0.25865</vt:lpwstr>
  </property>
  <property fmtid="{D5CDD505-2E9C-101B-9397-08002B2CF9AE}" pid="3" name="ICV">
    <vt:lpwstr>E69478D646E14A87A291DAFD83654BA6_12</vt:lpwstr>
  </property>
</Properties>
</file>