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28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300" r:id="rId31"/>
    <p:sldId id="301" r:id="rId32"/>
    <p:sldId id="302" r:id="rId33"/>
    <p:sldId id="303" r:id="rId34"/>
    <p:sldId id="304" r:id="rId35"/>
    <p:sldId id="305" r:id="rId36"/>
    <p:sldId id="307" r:id="rId37"/>
    <p:sldId id="306" r:id="rId38"/>
    <p:sldId id="267" r:id="rId39"/>
    <p:sldId id="282" r:id="rId40"/>
    <p:sldId id="283" r:id="rId41"/>
    <p:sldId id="284" r:id="rId42"/>
    <p:sldId id="285" r:id="rId43"/>
    <p:sldId id="286" r:id="rId44"/>
  </p:sldIdLst>
  <p:sldSz cx="9144000" cy="5143500" type="screen16x9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5913" autoAdjust="0"/>
  </p:normalViewPr>
  <p:slideViewPr>
    <p:cSldViewPr snapToGrid="0">
      <p:cViewPr varScale="1">
        <p:scale>
          <a:sx n="70" d="100"/>
          <a:sy n="70" d="100"/>
        </p:scale>
        <p:origin x="10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每条射线在每个网格中走了多长 </a:t>
            </a:r>
            <a:r>
              <a:rPr lang="en-US" altLang="zh-CN" dirty="0"/>
              <a:t>G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波倾向于选择走时较短的路径；地下速度改变，射线路径也会改变；射线路径改变后，矩阵 </a:t>
            </a:r>
            <a:r>
              <a:rPr lang="en-US" altLang="zh-CN" dirty="0"/>
              <a:t>\(G\) </a:t>
            </a:r>
            <a:r>
              <a:rPr lang="zh-CN" altLang="en-US" dirty="0"/>
              <a:t>也会改变</a:t>
            </a:r>
            <a:endParaRPr lang="en-US" altLang="zh-CN" dirty="0"/>
          </a:p>
          <a:p>
            <a: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G</a:t>
            </a: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非线性正演算子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9321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 </a:t>
            </a:r>
            <a:r>
              <a:rPr lang="en-US" altLang="zh-CN" dirty="0"/>
              <a:t>P </a:t>
            </a:r>
            <a:r>
              <a:rPr lang="zh-CN" altLang="en-US" dirty="0"/>
              <a:t>波、</a:t>
            </a:r>
            <a:r>
              <a:rPr lang="en-US" altLang="zh-CN" dirty="0"/>
              <a:t>S </a:t>
            </a:r>
            <a:r>
              <a:rPr lang="zh-CN" altLang="en-US" dirty="0"/>
              <a:t>波还是联合反演；使用绝对走时、共同震源差分走时还是共同接收点差分走时；数据权重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dirty="0"/>
              <a:t>梯度下降、共轭梯度、</a:t>
            </a:r>
            <a:r>
              <a:rPr lang="en-US" altLang="zh-CN" dirty="0"/>
              <a:t>Gauss–Newton</a:t>
            </a:r>
            <a:r>
              <a:rPr lang="zh-CN" altLang="en-US" dirty="0"/>
              <a:t>、</a:t>
            </a:r>
            <a:r>
              <a:rPr lang="en-US" altLang="zh-CN" dirty="0"/>
              <a:t>L-BFGS </a:t>
            </a:r>
            <a:r>
              <a:rPr lang="zh-CN" altLang="en-US" dirty="0"/>
              <a:t>如何选择；步长固定还是线搜索；目标函数增大时怎么办；每轮最大模型变化；停止标准是残差、梯度、模型变化还是最大迭代数；每次模型更新后是否重新求走时场和灵敏度。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497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计算效率高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避免大的内存开销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把求梯度（每个物性参数的一阶偏导数）转化成解一个偏微分方程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120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9025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6300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7544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46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依据方位各向异性的程函方程，我们可以使用伴随方法来求解优化问题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6781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依据方位各向异性的程函方程，我们可以使用伴随方法来求解优化问题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9851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依据方位各向异性的程函方程，我们可以使用伴随方法来求解优化问题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把一阶导数展示成一个积分方程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3737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依据方位各向异性的程函方程，我们可以使用伴随方法来求解优化问题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3920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考虑地表起伏和各向异性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主要是敏感核的构建不同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2833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方位各向异性表示：同一位置的 </a:t>
            </a:r>
            <a:r>
              <a:rPr lang="en-US" altLang="zh-CN" dirty="0"/>
              <a:t>P </a:t>
            </a:r>
            <a:r>
              <a:rPr lang="zh-CN" altLang="en-US" dirty="0"/>
              <a:t>波传播速度不仅取决于介质位置，还取决于波在水平方向上的传播方位角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99102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0140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土耳其地震近震层析成像结果 南段次剪切 北段超剪切 揭示南北两段差异性的速度结构和各向异性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0151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8927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5300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14191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5057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1074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共源差分到时 对台站附近的结构更加敏感 受震源位置和发震时刻的影响较小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292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47213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注意这里是三维数组 深度 纬度 经度 </a:t>
            </a:r>
            <a: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eta</a:t>
            </a: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和</a:t>
            </a:r>
            <a: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xi </a:t>
            </a: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可以确定方位各向异性的方向和强度 初始模型中为</a:t>
            </a:r>
            <a: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60178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纠正平均速度，使残差均值为</a:t>
            </a:r>
            <a: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0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也可以相信速度模型 更新震源位置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36231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纠正平均速度，使残差均值为</a:t>
            </a:r>
            <a: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0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也可以相信速度模型 更新震源位置</a:t>
            </a:r>
            <a:endParaRPr lang="en-US" altLang="zh-CN"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残差是合成到时减去观测到时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46739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西南侧约束较差 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54988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23473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76455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24510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32733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54378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2874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26587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81639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内存开销极低</a:t>
            </a:r>
            <a:br>
              <a:rPr lang="en-US" altLang="zh-CN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</a:br>
            <a:r>
              <a:rPr lang="zh-CN" altLang="en-US" b="0" i="0" dirty="0">
                <a:solidFill>
                  <a:srgbClr val="222222"/>
                </a:solidFill>
                <a:latin typeface="Source Han Serif SC"/>
                <a:ea typeface="Source Han Serif SC"/>
                <a:cs typeface="Source Han Serif SC"/>
              </a:rPr>
              <a:t>准备走时数据表和参数文件</a:t>
            </a:r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60158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4973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25799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48243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76045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b="0" i="0" dirty="0">
              <a:solidFill>
                <a:srgbClr val="222222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446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38AA-0371-4479-BBA2-DD8C084F2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FD58-5152-4B23-9B7E-DF3134CD2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65FD6-F1A5-4A34-9BC6-1A7ED5B1D41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90805-0025-441C-A816-E15047A72A8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3F682-E51A-4968-8A24-7D34498614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82DF0-6F51-41A4-A1D7-7AE0930CC6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A0057-BA55-4DAC-86BA-2E70130A2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4B1B5-A3E2-4313-8D79-5C3A8EE8AE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7D6-35D9-46D4-AF25-A911790D99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8418F-FA30-4A61-B417-8B0D899A7FA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E5262-1C9B-495B-B188-881F79FC04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222B97-7083-4441-A21B-2DB32189EAF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F83364-E21E-4BDE-A993-BFA48218EA8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4CB98-1A4D-4DFC-8F73-C2F358D911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C1863-7CF7-4B1D-B8B4-1164BCD21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E4B24-541D-44EC-B34B-B28EDABFD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2BB65-5AF3-49B7-A062-F71F4020F3D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B23A5-9110-462B-A8A0-722EDC45469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998C8-1204-4F7D-A5F6-AC31F9082F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6120A-25B3-4F6D-916E-B0358C37F5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A01A6-DBCF-4874-8F0E-C6E5CEC4B5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A8540-2A4D-4EF3-A8D6-CFE84BCAEB4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A45B4-4A59-4611-A2F3-1CF4223B92B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371CD-5931-4ACC-8F98-FB35D674FF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6A90-4724-4F7C-B7EC-E9668B5B5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0FA69-2C24-44A2-B7E0-7B4661A91CC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4CD2BA-CD30-49D0-81E7-52B8893D1B8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14035F-5BCB-4451-9620-6263B8D9F8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B13F7E-FF11-4C1B-8908-B967DAE2C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373ED-8428-4FD6-8FE7-68DEDC9B8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F1875-453C-4DB9-9376-6CA61B7FB01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EF7BE-FBE9-4D9D-B1D8-B9A2CDE1F23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0604A-5784-45EF-BC92-BF5CD033F0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3799B-9822-4606-9829-43CC8B243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DF893-9BB0-42EA-8310-304CBA822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27A8E-8D89-4E4F-895E-2F3CA89AA8F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8D7C5-FE20-468C-85A7-19D1BBB7A4E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ABE10C-2EAB-45B1-8FA5-4A9FCEAADD57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endParaRPr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D76DA-78B3-43B5-98B4-68B149C978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BAB738-7903-4C06-8F32-D8E71D5B40A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0BCB7C-C1C2-4591-8944-7A64CD5749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FF77D-0843-485F-9E17-D38D9659C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77DFB-EDA9-4CF9-A1BC-A4A033146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7F087-9DF9-47EE-A1F2-5CCC6F42A86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1EC52-C470-41D1-8C9C-13B5DB9ED37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A5E6C-6F9D-4508-B303-F2009223FA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F9E3-732B-456C-A337-5E82F423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214B7-1856-43C2-87FD-E85309FCE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C0A4A2-874E-4111-92E7-A1F490A19E78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4A87B5-2769-4406-9075-3A38D2E436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E54B8-46A0-4E58-80E9-9AFECD17ABD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8FFC6-06A0-42C1-B38C-7727D95B27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3B8E-ABF3-4E50-998D-48DFD540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819981-D24F-4E08-8F5A-E7E5563DBC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89950-98F9-4419-8CAF-EA5709B8AFF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ADF43B-3CDE-4339-AA5B-62DF5AEB44F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1CC1C-15D3-4109-9F7A-D3168B6B18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327C53-2BB5-49D7-84CD-C25A894832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E27FF8-A19D-48B1-BBF5-A89D44FB5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436C5-03B8-4ABD-A320-B9437AE46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A7FD-28A6-4AC9-9981-7B4B9F0B3F40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F2908-31D6-4FE5-8839-8672156CEA2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C4480-1E65-4A18-9277-15D13193CF3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>
        <a:spcBef>
          <a:spcPts val="0"/>
        </a:spcBef>
        <a:buChar char="•"/>
        <a:defRPr sz="3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>
        <a:spcBef>
          <a:spcPts val="0"/>
        </a:spcBef>
        <a:buChar char="–"/>
        <a:defRPr sz="28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spcBef>
          <a:spcPts val="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spcBef>
          <a:spcPts val="0"/>
        </a:spcBef>
        <a:buChar char="–"/>
        <a:defRPr sz="20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spcBef>
          <a:spcPts val="0"/>
        </a:spcBef>
        <a:buChar char="»"/>
        <a:defRPr sz="20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spcBef>
          <a:spcPts val="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spcBef>
          <a:spcPts val="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spcBef>
          <a:spcPts val="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spcBef>
          <a:spcPts val="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raining2026.tomoatt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A691F96-EDB0-46B2-9025-F22DA4ABF11C}"/>
              </a:ext>
            </a:extLst>
          </p:cNvPr>
          <p:cNvSpPr>
            <a:spLocks noGrp="1"/>
          </p:cNvSpPr>
          <p:nvPr/>
        </p:nvSpPr>
        <p:spPr>
          <a:xfrm>
            <a:off x="0" y="1553366"/>
            <a:ext cx="9144000" cy="14478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4286C-FD42-4BA0-ABD9-518C5AD21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877216"/>
            <a:ext cx="7285046" cy="800100"/>
          </a:xfrm>
        </p:spPr>
        <p:txBody>
          <a:bodyPr lIns="57150" tIns="38100" rIns="57150" bIns="38100" anchor="ctr">
            <a:noAutofit/>
          </a:bodyPr>
          <a:lstStyle/>
          <a:p>
            <a:pPr algn="ctr"/>
            <a:r>
              <a:rPr lang="en-US" sz="5400" b="1" dirty="0" err="1">
                <a:solidFill>
                  <a:srgbClr val="FFFFFF"/>
                </a:solidFill>
                <a:latin typeface="Source Han Serif SC"/>
                <a:ea typeface="Source Han Serif SC"/>
                <a:cs typeface="Source Han Serif SC"/>
              </a:rPr>
              <a:t>TomoATT</a:t>
            </a:r>
            <a:r>
              <a:rPr lang="en-US" sz="5400" b="1" dirty="0">
                <a:solidFill>
                  <a:srgbClr val="FFFFFF"/>
                </a:solidFill>
                <a:latin typeface="Source Han Serif SC"/>
                <a:ea typeface="Source Han Serif SC"/>
                <a:cs typeface="Source Han Serif SC"/>
              </a:rPr>
              <a:t> &amp; </a:t>
            </a:r>
            <a:r>
              <a:rPr lang="en-US" sz="5400" b="1" dirty="0" err="1">
                <a:solidFill>
                  <a:srgbClr val="FFFFFF"/>
                </a:solidFill>
                <a:latin typeface="Source Han Serif SC"/>
                <a:ea typeface="Source Han Serif SC"/>
                <a:cs typeface="Source Han Serif SC"/>
              </a:rPr>
              <a:t>SurfATT</a:t>
            </a:r>
            <a:r>
              <a:rPr lang="en-US" sz="5400" b="1" dirty="0">
                <a:solidFill>
                  <a:srgbClr val="FFFFFF"/>
                </a:solidFill>
                <a:latin typeface="Source Han Serif SC"/>
                <a:ea typeface="Source Han Serif SC"/>
                <a:cs typeface="Source Han Serif SC"/>
              </a:rPr>
              <a:t> </a:t>
            </a:r>
            <a:r>
              <a:rPr lang="zh-CN" altLang="en-US" b="1" dirty="0">
                <a:solidFill>
                  <a:srgbClr val="FFFFFF"/>
                </a:solidFill>
                <a:latin typeface="Source Han Serif SC"/>
                <a:ea typeface="Source Han Serif SC"/>
                <a:cs typeface="Source Han Serif SC"/>
              </a:rPr>
              <a:t>分享</a:t>
            </a:r>
            <a:endParaRPr lang="en-US" sz="5400" b="1" dirty="0">
              <a:solidFill>
                <a:srgbClr val="FFFFFF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78C677-7141-48E1-8D60-B2CF98BA41EC}"/>
              </a:ext>
            </a:extLst>
          </p:cNvPr>
          <p:cNvSpPr>
            <a:spLocks noGrp="1"/>
          </p:cNvSpPr>
          <p:nvPr/>
        </p:nvSpPr>
        <p:spPr>
          <a:xfrm>
            <a:off x="1447800" y="3638550"/>
            <a:ext cx="6210300" cy="766557"/>
          </a:xfrm>
          <a:prstGeom prst="rect">
            <a:avLst/>
          </a:prstGeom>
          <a:noFill/>
        </p:spPr>
        <p:txBody>
          <a:bodyPr lIns="57150" tIns="38100" rIns="57150" bIns="3810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sz="1575" dirty="0" err="1">
                <a:solidFill>
                  <a:srgbClr val="111111"/>
                </a:solidFill>
                <a:latin typeface="Source Han Serif SC"/>
                <a:ea typeface="Source Han Serif SC"/>
                <a:cs typeface="Source Han Serif SC"/>
              </a:rPr>
              <a:t>郑淳元</a:t>
            </a:r>
            <a:endParaRPr sz="1575" dirty="0">
              <a:solidFill>
                <a:srgbClr val="111111"/>
              </a:solidFill>
              <a:latin typeface="Source Han Serif SC"/>
              <a:ea typeface="Source Han Serif SC"/>
              <a:cs typeface="Source Han Serif SC"/>
            </a:endParaRPr>
          </a:p>
          <a:p>
            <a:pPr algn="ctr">
              <a:lnSpc>
                <a:spcPct val="150000"/>
              </a:lnSpc>
              <a:buNone/>
            </a:pPr>
            <a:r>
              <a:rPr sz="1575" dirty="0">
                <a:solidFill>
                  <a:srgbClr val="111111"/>
                </a:solidFill>
                <a:latin typeface="Source Han Serif SC"/>
                <a:ea typeface="Source Han Serif SC"/>
                <a:cs typeface="Source Han Serif SC"/>
              </a:rPr>
              <a:t>2026</a:t>
            </a:r>
            <a:r>
              <a:rPr lang="en-US" sz="1575" dirty="0">
                <a:solidFill>
                  <a:srgbClr val="111111"/>
                </a:solidFill>
                <a:latin typeface="Source Han Serif SC"/>
                <a:ea typeface="Source Han Serif SC"/>
                <a:cs typeface="Source Han Serif SC"/>
              </a:rPr>
              <a:t> </a:t>
            </a:r>
            <a:r>
              <a:rPr lang="zh-CN" altLang="en-US" sz="1400" dirty="0">
                <a:solidFill>
                  <a:srgbClr val="111111"/>
                </a:solidFill>
                <a:latin typeface="Source Han Serif SC"/>
                <a:ea typeface="Source Han Serif SC"/>
                <a:cs typeface="Source Han Serif SC"/>
              </a:rPr>
              <a:t>组会</a:t>
            </a:r>
            <a:endParaRPr sz="1575" dirty="0">
              <a:solidFill>
                <a:srgbClr val="111111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pic>
        <p:nvPicPr>
          <p:cNvPr id="8" name="图形 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00" y="209550"/>
            <a:ext cx="5081823" cy="61031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731108D-B799-9DBF-BFC8-0424DFD11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0906" y="248562"/>
            <a:ext cx="3289469" cy="48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6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3958679" cy="41549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传统走时层析成像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8A583A3-D642-6719-F9BB-B96B83EDE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62" y="801932"/>
            <a:ext cx="4282783" cy="407765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5ACBD48-ECA4-C166-EEAD-45D9CB589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338" y="1201669"/>
            <a:ext cx="3772094" cy="298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13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3958679" cy="41549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传统走时层析成像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AEC62E9-6772-56CF-ED51-39DF56174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54" y="1073864"/>
            <a:ext cx="3137061" cy="290844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F6A87D4-A1D0-9E59-1663-934A40C17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2049" y="766111"/>
            <a:ext cx="3259902" cy="41073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3A74F3B-8F60-EE21-DAA0-217B41CD2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2266" y="1017087"/>
            <a:ext cx="3241566" cy="327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7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走时层析成像要考虑的问题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96CA4EC-19A5-0B98-00D7-D791F98ACDDE}"/>
              </a:ext>
            </a:extLst>
          </p:cNvPr>
          <p:cNvSpPr txBox="1"/>
          <p:nvPr/>
        </p:nvSpPr>
        <p:spPr>
          <a:xfrm>
            <a:off x="1065402" y="1470756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待反演参数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01B7299-9107-D054-F65B-D8288FD3A9F2}"/>
              </a:ext>
            </a:extLst>
          </p:cNvPr>
          <p:cNvSpPr txBox="1"/>
          <p:nvPr/>
        </p:nvSpPr>
        <p:spPr>
          <a:xfrm>
            <a:off x="1069791" y="1136818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数据定义和质量控制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1976226-7D9E-14F5-1AB3-90284BB59C0A}"/>
              </a:ext>
            </a:extLst>
          </p:cNvPr>
          <p:cNvSpPr txBox="1"/>
          <p:nvPr/>
        </p:nvSpPr>
        <p:spPr>
          <a:xfrm>
            <a:off x="1069791" y="1822455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初始模型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D242D4-C50B-2287-EDA3-A9BC764CA172}"/>
              </a:ext>
            </a:extLst>
          </p:cNvPr>
          <p:cNvSpPr txBox="1"/>
          <p:nvPr/>
        </p:nvSpPr>
        <p:spPr>
          <a:xfrm>
            <a:off x="1069791" y="2153366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正演网格与反演网格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FD3059F-F9F9-3BBE-909F-8727E54F85FF}"/>
              </a:ext>
            </a:extLst>
          </p:cNvPr>
          <p:cNvSpPr txBox="1"/>
          <p:nvPr/>
        </p:nvSpPr>
        <p:spPr>
          <a:xfrm>
            <a:off x="1069791" y="3162550"/>
            <a:ext cx="289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7. Jacobian </a:t>
            </a:r>
            <a:r>
              <a:rPr lang="zh-CN" altLang="en-US" dirty="0"/>
              <a:t>或梯度如何计算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E23DCC-02EF-B377-BEC0-DAFC826BA360}"/>
              </a:ext>
            </a:extLst>
          </p:cNvPr>
          <p:cNvSpPr txBox="1"/>
          <p:nvPr/>
        </p:nvSpPr>
        <p:spPr>
          <a:xfrm>
            <a:off x="1069791" y="2478445"/>
            <a:ext cx="128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</a:t>
            </a:r>
            <a:r>
              <a:rPr lang="zh-CN" altLang="en-US" dirty="0"/>
              <a:t>正演方法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0845686-CBC0-E0BC-2511-1436E34A667B}"/>
              </a:ext>
            </a:extLst>
          </p:cNvPr>
          <p:cNvSpPr txBox="1"/>
          <p:nvPr/>
        </p:nvSpPr>
        <p:spPr>
          <a:xfrm>
            <a:off x="1069791" y="282307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6.</a:t>
            </a:r>
            <a:r>
              <a:rPr lang="zh-CN" altLang="en-US" dirty="0"/>
              <a:t>目标函数与正则化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1C5D8AB-23FB-2938-FDAA-3CB77A202E95}"/>
              </a:ext>
            </a:extLst>
          </p:cNvPr>
          <p:cNvSpPr txBox="1"/>
          <p:nvPr/>
        </p:nvSpPr>
        <p:spPr>
          <a:xfrm>
            <a:off x="1069791" y="3469873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8. </a:t>
            </a:r>
            <a:r>
              <a:rPr lang="zh-CN" altLang="en-US" dirty="0"/>
              <a:t>迭代方法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491154E-219A-3B6F-C13C-145A34299C29}"/>
              </a:ext>
            </a:extLst>
          </p:cNvPr>
          <p:cNvSpPr txBox="1"/>
          <p:nvPr/>
        </p:nvSpPr>
        <p:spPr>
          <a:xfrm>
            <a:off x="1069791" y="3802402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9. </a:t>
            </a:r>
            <a:r>
              <a:rPr lang="zh-CN" altLang="en-US" dirty="0"/>
              <a:t>分辨率测试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D923691-5FD5-C5FC-BAEA-88F0CFB69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086" y="1345563"/>
            <a:ext cx="3735123" cy="264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3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DC2B932-6138-DBC3-D894-663B1ADE3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904" y="717476"/>
            <a:ext cx="6187550" cy="425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18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波形反演的局限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2D0F31-044E-3668-4866-6E518D617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128" y="678357"/>
            <a:ext cx="5478063" cy="421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35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波形反演的局限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B18D3C6-FB98-5F5F-C224-78A67064D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27" y="760064"/>
            <a:ext cx="5919151" cy="419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71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伴随方法应用于走时层析成像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0A8264-F7E2-8338-BDBD-AAB266D82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854" y="792196"/>
            <a:ext cx="6693427" cy="401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60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伴随方法应用于走时层析成像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8BE7BE7-2B0C-DB07-4A15-E7E5517B2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783" y="696826"/>
            <a:ext cx="6260011" cy="434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12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伴随方法应用于走时层析成像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F0B73CB-DD52-6FCA-6B8C-F7D4EB12A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2858"/>
            <a:ext cx="4471686" cy="32905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0A6607-0846-B4A2-F53A-68CF3AECD7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537" y="982858"/>
            <a:ext cx="4519943" cy="343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63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伴随方法应用于走时层析成像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8ED114-EAC5-2335-7176-71F26D277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677" y="678357"/>
            <a:ext cx="6245236" cy="447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95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伴随方法应用于走时层析成像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8A9BFF3-93A1-A069-6864-0E3F3A769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423" y="678357"/>
            <a:ext cx="6091153" cy="450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85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伴随方法应用于走时层析成像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55FA850-9095-21C0-0080-31FA11C5D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71" y="1085982"/>
            <a:ext cx="4224584" cy="31915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ACDD119-85F7-A3C5-1735-5021354FF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526" y="1085982"/>
            <a:ext cx="4310240" cy="33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45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459459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伴随方法应用于走时层析成像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66E07F-46D4-26B4-DFCD-3D7A72B36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551" y="601976"/>
            <a:ext cx="5783539" cy="447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48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3958679" cy="41549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Source Han Serif SC"/>
                <a:cs typeface="Times New Roman" panose="02020603050405020304" pitchFamily="18" charset="0"/>
              </a:rPr>
              <a:t>TomoATT</a:t>
            </a:r>
            <a:endParaRPr lang="zh-CN" altLang="en-US" sz="2700" b="1" dirty="0">
              <a:solidFill>
                <a:srgbClr val="FFFFFF"/>
              </a:solidFill>
              <a:latin typeface="Times New Roman" panose="02020603050405020304" pitchFamily="18" charset="0"/>
              <a:ea typeface="Source Han Serif SC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579D0A0-70F0-2462-FBF2-70BC7011D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86" y="609070"/>
            <a:ext cx="7880427" cy="396879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7FD7EDB-2364-F28C-C4EF-3C7C9ACB1C8D}"/>
              </a:ext>
            </a:extLst>
          </p:cNvPr>
          <p:cNvSpPr txBox="1"/>
          <p:nvPr/>
        </p:nvSpPr>
        <p:spPr>
          <a:xfrm>
            <a:off x="2942461" y="4675498"/>
            <a:ext cx="4594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hlinkClick r:id="rId4"/>
              </a:rPr>
              <a:t>2026 </a:t>
            </a:r>
            <a:r>
              <a:rPr lang="zh-CN" altLang="en-US" dirty="0">
                <a:hlinkClick r:id="rId4"/>
              </a:rPr>
              <a:t>地震学 </a:t>
            </a:r>
            <a:r>
              <a:rPr lang="en-US" altLang="zh-CN" dirty="0">
                <a:hlinkClick r:id="rId4"/>
              </a:rPr>
              <a:t>Workshop · </a:t>
            </a:r>
            <a:r>
              <a:rPr lang="zh-CN" altLang="en-US" dirty="0">
                <a:hlinkClick r:id="rId4"/>
              </a:rPr>
              <a:t>软件专题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0288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3958679" cy="41549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4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Source Han Serif SC"/>
              </a:rPr>
              <a:t>的输入文件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A9231E-E8D4-4171-6171-B250C0132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06" y="814966"/>
            <a:ext cx="8006415" cy="403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97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4278535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使用</a:t>
            </a:r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开展层析成像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DEE1FD-1BF6-D5FB-E3FF-3DF261C7A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09" y="768050"/>
            <a:ext cx="5162340" cy="158885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2ED6802-0217-FCCC-93BF-ECCB898F9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043" y="2425720"/>
            <a:ext cx="3358833" cy="229253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8DDF0EA-D319-A2D6-3D56-E999CA213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1952" y="692948"/>
            <a:ext cx="3393990" cy="407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36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工作流：数据筛选与预处理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DF176084-6937-42E5-0A7A-20AB6E1603C2}"/>
              </a:ext>
            </a:extLst>
          </p:cNvPr>
          <p:cNvSpPr/>
          <p:nvPr/>
        </p:nvSpPr>
        <p:spPr>
          <a:xfrm>
            <a:off x="519139" y="749284"/>
            <a:ext cx="1378119" cy="46252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原始数据</a:t>
            </a:r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id="{7DD0FD21-FEBD-0D6F-FE0D-008265212AB2}"/>
              </a:ext>
            </a:extLst>
          </p:cNvPr>
          <p:cNvSpPr/>
          <p:nvPr/>
        </p:nvSpPr>
        <p:spPr>
          <a:xfrm>
            <a:off x="601451" y="1416446"/>
            <a:ext cx="322730" cy="4400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8EE024F9-C02C-D4A4-BCD5-756EC35222F3}"/>
              </a:ext>
            </a:extLst>
          </p:cNvPr>
          <p:cNvSpPr/>
          <p:nvPr/>
        </p:nvSpPr>
        <p:spPr>
          <a:xfrm>
            <a:off x="601451" y="1987284"/>
            <a:ext cx="322730" cy="4400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9FA269C4-FB70-0F94-844F-0FEDB2016200}"/>
              </a:ext>
            </a:extLst>
          </p:cNvPr>
          <p:cNvSpPr/>
          <p:nvPr/>
        </p:nvSpPr>
        <p:spPr>
          <a:xfrm>
            <a:off x="601451" y="2558122"/>
            <a:ext cx="322730" cy="4400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箭头: 下 10">
            <a:extLst>
              <a:ext uri="{FF2B5EF4-FFF2-40B4-BE49-F238E27FC236}">
                <a16:creationId xmlns:a16="http://schemas.microsoft.com/office/drawing/2014/main" id="{796C5E03-11E2-213C-FF38-AE31326EF27D}"/>
              </a:ext>
            </a:extLst>
          </p:cNvPr>
          <p:cNvSpPr/>
          <p:nvPr/>
        </p:nvSpPr>
        <p:spPr>
          <a:xfrm>
            <a:off x="601451" y="3120860"/>
            <a:ext cx="322730" cy="4400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43B5FAAF-5346-42B5-B7DF-33B0FC0DB9AF}"/>
              </a:ext>
            </a:extLst>
          </p:cNvPr>
          <p:cNvSpPr/>
          <p:nvPr/>
        </p:nvSpPr>
        <p:spPr>
          <a:xfrm>
            <a:off x="601451" y="3683598"/>
            <a:ext cx="322730" cy="44008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FC187722-508B-B820-E054-2046921C68E4}"/>
              </a:ext>
            </a:extLst>
          </p:cNvPr>
          <p:cNvSpPr/>
          <p:nvPr/>
        </p:nvSpPr>
        <p:spPr>
          <a:xfrm>
            <a:off x="519139" y="4328322"/>
            <a:ext cx="1378119" cy="4979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反演用数据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406A76B-B3F3-7391-0325-16FE29B6209F}"/>
              </a:ext>
            </a:extLst>
          </p:cNvPr>
          <p:cNvSpPr txBox="1"/>
          <p:nvPr/>
        </p:nvSpPr>
        <p:spPr>
          <a:xfrm>
            <a:off x="1324063" y="1416446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保留研究区域内数据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78A555B-E88B-B2E3-6EF1-86684111C086}"/>
              </a:ext>
            </a:extLst>
          </p:cNvPr>
          <p:cNvSpPr txBox="1"/>
          <p:nvPr/>
        </p:nvSpPr>
        <p:spPr>
          <a:xfrm>
            <a:off x="1324063" y="2001441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删除误差较大的数据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B12E66D-EBD7-CE8A-DC44-65D15D8B3386}"/>
              </a:ext>
            </a:extLst>
          </p:cNvPr>
          <p:cNvSpPr txBox="1"/>
          <p:nvPr/>
        </p:nvSpPr>
        <p:spPr>
          <a:xfrm>
            <a:off x="1324063" y="2586437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删除到时较少的地震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4CC0873-3427-2AAB-C670-266A33EB4573}"/>
              </a:ext>
            </a:extLst>
          </p:cNvPr>
          <p:cNvSpPr txBox="1"/>
          <p:nvPr/>
        </p:nvSpPr>
        <p:spPr>
          <a:xfrm>
            <a:off x="1324063" y="3130002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生成差分到时数据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DCE565F-0507-66A7-4F5F-F151CD18EFEB}"/>
              </a:ext>
            </a:extLst>
          </p:cNvPr>
          <p:cNvSpPr txBox="1"/>
          <p:nvPr/>
        </p:nvSpPr>
        <p:spPr>
          <a:xfrm>
            <a:off x="1324063" y="3707063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5.</a:t>
            </a:r>
            <a:r>
              <a:rPr lang="zh-CN" altLang="en-US" dirty="0"/>
              <a:t>数据加权（可选）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D65029F-07A1-6E51-32B7-78DBE179D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899" y="1413760"/>
            <a:ext cx="4571840" cy="25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85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工作流：数据筛选与预处理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1EA3229-BFC9-A791-D2C7-160453B92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41" y="678357"/>
            <a:ext cx="3699787" cy="91084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BEF6CFC-BD9F-2D92-EBC9-80C34958A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9" y="2073230"/>
            <a:ext cx="4072503" cy="271222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040844D-09FB-2DBA-1294-74A215E4F6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9625" y="601976"/>
            <a:ext cx="4877282" cy="171196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905B5DE-AA40-C303-C2DA-CCC155B700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4719" y="2410665"/>
            <a:ext cx="4340779" cy="237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52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工作流：数据筛选与预处理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C0B318-9537-B8BB-1411-D5B3467DD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03" y="678357"/>
            <a:ext cx="8414330" cy="436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04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工作流：数据筛选与预处理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F9D013E-4200-565A-6F47-83EB27385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89" y="743100"/>
            <a:ext cx="8038896" cy="405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83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工作流：数据筛选与预处理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7C723C-032B-12FF-4D5E-CD922C07C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8" y="678357"/>
            <a:ext cx="8180702" cy="416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13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工作流：数据筛选与预处理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E32EE73-CD2D-7A90-85F6-E65918490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77" y="678357"/>
            <a:ext cx="8141583" cy="420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03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工作流：数据筛选与预处理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816ECF5-DCF3-A57D-6695-88A5AE9C5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2" y="678357"/>
            <a:ext cx="8395855" cy="424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028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工作流：准备初始模型文件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283FCDC-6EA0-60BB-046F-A8612EC83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28" y="678357"/>
            <a:ext cx="8195371" cy="416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297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工作流：准备初始模型文件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B6487A5-189A-7A34-9096-F5B815106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84" y="678357"/>
            <a:ext cx="8434973" cy="41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81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工作流：准备初始模型文件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2D405A-CE2A-4F86-2CA7-1A51B3884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663" y="639238"/>
            <a:ext cx="6686992" cy="3385100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8D200258-6475-EA11-A994-51A0368329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109" y="4159718"/>
            <a:ext cx="8796821" cy="97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53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工作流：检测板测试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F5EA3E-C20D-4AD4-92F1-3F1ACFD65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7" y="810383"/>
            <a:ext cx="6787097" cy="339354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4C4DA52-6B08-C7BD-6ED8-CBCC37CEB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526" y="621083"/>
            <a:ext cx="2623577" cy="175674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92C2F97-4064-26C6-A33A-F4D77CE71EA8}"/>
              </a:ext>
            </a:extLst>
          </p:cNvPr>
          <p:cNvSpPr txBox="1"/>
          <p:nvPr/>
        </p:nvSpPr>
        <p:spPr>
          <a:xfrm>
            <a:off x="787263" y="4423766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比较检测板模型与反演结果，评估数据的空间分辨能力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469D694-04A5-1B8A-CCFB-0464FB581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0677" y="2491310"/>
            <a:ext cx="1985274" cy="261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65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TomoATT</a:t>
            </a:r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工作流：真实数据反演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35A1E1-EF04-8979-C8D2-EDADD0337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74" y="713079"/>
            <a:ext cx="8078015" cy="393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21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 err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SurfATT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4BE4DD-C556-D639-4B90-D316BE59D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04" y="678357"/>
            <a:ext cx="7469188" cy="434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44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Yellowstone test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46E005-3384-76E2-701B-96B62A6CA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09" y="890770"/>
            <a:ext cx="5213256" cy="384995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36138A-A04F-1FAB-2742-345A2CE81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209" y="1435158"/>
            <a:ext cx="3232334" cy="227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09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Yellowstone test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75282DF-9916-7378-077B-F151ECDC9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98" y="791947"/>
            <a:ext cx="7104901" cy="425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584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Yellowstone test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AC3AEF0-E73B-0852-D281-ABA17E96F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017" y="941357"/>
            <a:ext cx="3949699" cy="37200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1EA37D2-202F-222F-45C7-695B5FB16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84" y="941357"/>
            <a:ext cx="3729879" cy="383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00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Yellowstone test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BF5A2E7-0AF8-5446-CAE2-98BAC2433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2"/>
          <a:stretch/>
        </p:blipFill>
        <p:spPr>
          <a:xfrm>
            <a:off x="962152" y="590549"/>
            <a:ext cx="7023751" cy="461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562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Yellowstone test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335FFBF-844F-21E6-856A-6493E78C4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491" y="871492"/>
            <a:ext cx="5725282" cy="396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01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Yellowstone test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49A5F30-05DA-5EA8-60A2-BAABD8FEC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2"/>
          <a:stretch/>
        </p:blipFill>
        <p:spPr>
          <a:xfrm>
            <a:off x="176109" y="678357"/>
            <a:ext cx="3884262" cy="44711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BC7291D-A8BA-35E1-CE8D-CECB22FC6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1"/>
          <a:stretch/>
        </p:blipFill>
        <p:spPr>
          <a:xfrm>
            <a:off x="4353192" y="957942"/>
            <a:ext cx="4115893" cy="371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977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altLang="zh-CN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Yellowstone test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C93B0CC-80C2-BBBF-7F3F-E9C80D589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665" y="1003593"/>
            <a:ext cx="6458335" cy="36118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AD684BF-5091-8F13-30C6-34DA5BCE5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59" y="1132114"/>
            <a:ext cx="2576406" cy="331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81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A691F96-EDB0-46B2-9025-F22DA4ABF11C}"/>
              </a:ext>
            </a:extLst>
          </p:cNvPr>
          <p:cNvSpPr>
            <a:spLocks noGrp="1"/>
          </p:cNvSpPr>
          <p:nvPr/>
        </p:nvSpPr>
        <p:spPr>
          <a:xfrm>
            <a:off x="0" y="1553366"/>
            <a:ext cx="9144000" cy="144780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1D2B0-CECD-47A7-9E8F-55FE9E693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877216"/>
            <a:ext cx="6991350" cy="800100"/>
          </a:xfrm>
        </p:spPr>
        <p:txBody>
          <a:bodyPr lIns="57150" tIns="38100" rIns="57150" bIns="38100" anchor="ctr">
            <a:noAutofit/>
          </a:bodyPr>
          <a:lstStyle/>
          <a:p>
            <a:pPr algn="ctr"/>
            <a:r>
              <a:rPr sz="4350" b="1" i="0">
                <a:solidFill>
                  <a:srgbClr val="FFFFFF"/>
                </a:solidFill>
                <a:latin typeface="Source Han Serif SC"/>
                <a:ea typeface="Source Han Serif SC"/>
                <a:cs typeface="Source Han Serif SC"/>
              </a:rPr>
              <a:t>Thanks!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78C677-7141-48E1-8D60-B2CF98BA41EC}"/>
              </a:ext>
            </a:extLst>
          </p:cNvPr>
          <p:cNvSpPr>
            <a:spLocks noGrp="1"/>
          </p:cNvSpPr>
          <p:nvPr/>
        </p:nvSpPr>
        <p:spPr>
          <a:xfrm>
            <a:off x="1447800" y="3638550"/>
            <a:ext cx="6210300" cy="401841"/>
          </a:xfrm>
          <a:prstGeom prst="rect">
            <a:avLst/>
          </a:prstGeom>
          <a:noFill/>
        </p:spPr>
        <p:txBody>
          <a:bodyPr lIns="57150" tIns="38100" rIns="57150" bIns="3810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sz="1575" dirty="0" err="1">
                <a:solidFill>
                  <a:srgbClr val="111111"/>
                </a:solidFill>
                <a:latin typeface="Source Han Serif SC"/>
                <a:ea typeface="Source Han Serif SC"/>
                <a:cs typeface="Source Han Serif SC"/>
              </a:rPr>
              <a:t>郑淳元</a:t>
            </a:r>
            <a:endParaRPr sz="1575" dirty="0">
              <a:solidFill>
                <a:srgbClr val="111111"/>
              </a:solidFill>
              <a:latin typeface="Source Han Serif SC"/>
              <a:ea typeface="Source Han Serif SC"/>
              <a:cs typeface="Source Han Serif SC"/>
            </a:endParaRPr>
          </a:p>
        </p:txBody>
      </p:sp>
      <p:pic>
        <p:nvPicPr>
          <p:cNvPr id="8" name="图形 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00" y="209550"/>
            <a:ext cx="5081823" cy="61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25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附录：参数设置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80775F1-2107-5205-E9DF-8DA604807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0" y="700192"/>
            <a:ext cx="7774845" cy="434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24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附录：参数设置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44473D3-5F75-3D52-4F27-816D4E416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21" y="657459"/>
            <a:ext cx="8009557" cy="438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68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附录：参数设置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A165B45-A3C1-FE8F-6A6B-CA5FC5DD6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48" y="649846"/>
            <a:ext cx="7891535" cy="448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566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附录：参数设置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0BBA9A6-BB0F-A942-15DF-651540D13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52" y="643852"/>
            <a:ext cx="8386075" cy="423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8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60087686-B282-4F99-AA60-1BA17BFDC5C6}"/>
              </a:ext>
            </a:extLst>
          </p:cNvPr>
          <p:cNvSpPr>
            <a:spLocks noGrp="1"/>
          </p:cNvSpPr>
          <p:nvPr/>
        </p:nvSpPr>
        <p:spPr>
          <a:xfrm>
            <a:off x="0" y="10862"/>
            <a:ext cx="9144000" cy="57968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F5C7E-6D2D-4F07-8924-BABB0FA0FD03}"/>
              </a:ext>
            </a:extLst>
          </p:cNvPr>
          <p:cNvSpPr>
            <a:spLocks noGrp="1"/>
          </p:cNvSpPr>
          <p:nvPr/>
        </p:nvSpPr>
        <p:spPr>
          <a:xfrm>
            <a:off x="176109" y="98670"/>
            <a:ext cx="5755266" cy="415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zh-CN" altLang="en-US" sz="27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附录：参数设置</a:t>
            </a:r>
            <a:endParaRPr lang="zh-CN" altLang="en-US" sz="2700" b="1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Source Han Serif SC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BCEFD7-61B9-85BA-0F65-060D84C21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97" y="678357"/>
            <a:ext cx="8004667" cy="448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14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</TotalTime>
  <Words>797</Words>
  <Application>Microsoft Office PowerPoint</Application>
  <DocSecurity>0</DocSecurity>
  <PresentationFormat>全屏显示(16:9)</PresentationFormat>
  <Paragraphs>90</Paragraphs>
  <Slides>43</Slides>
  <Notes>43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48" baseType="lpstr">
      <vt:lpstr>Source Han Serif SC</vt:lpstr>
      <vt:lpstr>黑体</vt:lpstr>
      <vt:lpstr>Calibri</vt:lpstr>
      <vt:lpstr>Times New Roman</vt:lpstr>
      <vt:lpstr>Office</vt:lpstr>
      <vt:lpstr>TomoATT &amp; SurfATT 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Thanks!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淳元 郑</cp:lastModifiedBy>
  <cp:revision>13</cp:revision>
  <dcterms:created xsi:type="dcterms:W3CDTF">2026-05-28T04:09:54Z</dcterms:created>
  <dcterms:modified xsi:type="dcterms:W3CDTF">2026-09-16T09:08:02Z</dcterms:modified>
</cp:coreProperties>
</file>