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2399288" cy="43199050"/>
  <p:notesSz cx="6858000" cy="9144000"/>
  <p:custDataLst>
    <p:tags r:id="rId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5840"/>
    <a:srgbClr val="5D93E3"/>
    <a:srgbClr val="0026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33" d="100"/>
          <a:sy n="33" d="100"/>
        </p:scale>
        <p:origin x="2388" y="-46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2024/10/18</a:t>
            </a:fld>
            <a:endParaRPr lang="zh-CN" altLang="en-US"/>
          </a:p>
        </p:txBody>
      </p:sp>
      <p:sp>
        <p:nvSpPr>
          <p:cNvPr id="4" name="幻灯片图像占位符 3"/>
          <p:cNvSpPr>
            <a:spLocks noGrp="1" noRot="1" noChangeAspect="1"/>
          </p:cNvSpPr>
          <p:nvPr>
            <p:ph type="sldImg" idx="2"/>
          </p:nvPr>
        </p:nvSpPr>
        <p:spPr>
          <a:xfrm>
            <a:off x="2271712" y="1143000"/>
            <a:ext cx="23145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271713" y="1143000"/>
            <a:ext cx="231457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4050000" y="7070003"/>
            <a:ext cx="24300001" cy="15039999"/>
          </a:xfrm>
        </p:spPr>
        <p:txBody>
          <a:bodyPr anchor="b"/>
          <a:lstStyle>
            <a:lvl1pPr algn="ctr">
              <a:defRPr sz="21260"/>
            </a:lvl1pPr>
          </a:lstStyle>
          <a:p>
            <a:r>
              <a:rPr lang="zh-CN" altLang="en-US"/>
              <a:t>单击此处编辑母版标题样式</a:t>
            </a:r>
          </a:p>
        </p:txBody>
      </p:sp>
      <p:sp>
        <p:nvSpPr>
          <p:cNvPr id="3" name="副标题 2"/>
          <p:cNvSpPr>
            <a:spLocks noGrp="1"/>
          </p:cNvSpPr>
          <p:nvPr>
            <p:ph type="subTitle" idx="1"/>
          </p:nvPr>
        </p:nvSpPr>
        <p:spPr>
          <a:xfrm>
            <a:off x="4050000" y="22690002"/>
            <a:ext cx="24300001" cy="10429996"/>
          </a:xfrm>
        </p:spPr>
        <p:txBody>
          <a:bodyPr/>
          <a:lstStyle>
            <a:lvl1pPr marL="0" indent="0" algn="ctr">
              <a:buNone/>
              <a:defRPr sz="8505"/>
            </a:lvl1pPr>
            <a:lvl2pPr marL="1619885" indent="0" algn="ctr">
              <a:buNone/>
              <a:defRPr sz="7085"/>
            </a:lvl2pPr>
            <a:lvl3pPr marL="3239770" indent="0" algn="ctr">
              <a:buNone/>
              <a:defRPr sz="6380"/>
            </a:lvl3pPr>
            <a:lvl4pPr marL="4860290" indent="0" algn="ctr">
              <a:buNone/>
              <a:defRPr sz="5670"/>
            </a:lvl4pPr>
            <a:lvl5pPr marL="6480175" indent="0" algn="ctr">
              <a:buNone/>
              <a:defRPr sz="5670"/>
            </a:lvl5pPr>
            <a:lvl6pPr marL="8100060" indent="0" algn="ctr">
              <a:buNone/>
              <a:defRPr sz="5670"/>
            </a:lvl6pPr>
            <a:lvl7pPr marL="9719945" indent="0" algn="ctr">
              <a:buNone/>
              <a:defRPr sz="5670"/>
            </a:lvl7pPr>
            <a:lvl8pPr marL="11339830" indent="0" algn="ctr">
              <a:buNone/>
              <a:defRPr sz="5670"/>
            </a:lvl8pPr>
            <a:lvl9pPr marL="12959715" indent="0" algn="ctr">
              <a:buNone/>
              <a:defRPr sz="567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2210625" y="10770003"/>
            <a:ext cx="27945002" cy="17969996"/>
          </a:xfrm>
        </p:spPr>
        <p:txBody>
          <a:bodyPr anchor="b"/>
          <a:lstStyle>
            <a:lvl1pPr>
              <a:defRPr sz="21260"/>
            </a:lvl1pPr>
          </a:lstStyle>
          <a:p>
            <a:r>
              <a:rPr lang="zh-CN" altLang="en-US"/>
              <a:t>单击此处编辑母版标题样式</a:t>
            </a:r>
          </a:p>
        </p:txBody>
      </p:sp>
      <p:sp>
        <p:nvSpPr>
          <p:cNvPr id="3" name="文本占位符 2"/>
          <p:cNvSpPr>
            <a:spLocks noGrp="1"/>
          </p:cNvSpPr>
          <p:nvPr>
            <p:ph type="body" idx="1"/>
          </p:nvPr>
        </p:nvSpPr>
        <p:spPr>
          <a:xfrm>
            <a:off x="2210625" y="28910002"/>
            <a:ext cx="27945002" cy="9449996"/>
          </a:xfrm>
        </p:spPr>
        <p:txBody>
          <a:bodyPr/>
          <a:lstStyle>
            <a:lvl1pPr marL="0" indent="0">
              <a:buNone/>
              <a:defRPr sz="8505">
                <a:solidFill>
                  <a:schemeClr val="tx1">
                    <a:tint val="75000"/>
                  </a:schemeClr>
                </a:solidFill>
              </a:defRPr>
            </a:lvl1pPr>
            <a:lvl2pPr marL="1619885" indent="0">
              <a:buNone/>
              <a:defRPr sz="7085">
                <a:solidFill>
                  <a:schemeClr val="tx1">
                    <a:tint val="75000"/>
                  </a:schemeClr>
                </a:solidFill>
              </a:defRPr>
            </a:lvl2pPr>
            <a:lvl3pPr marL="3239770" indent="0">
              <a:buNone/>
              <a:defRPr sz="6380">
                <a:solidFill>
                  <a:schemeClr val="tx1">
                    <a:tint val="75000"/>
                  </a:schemeClr>
                </a:solidFill>
              </a:defRPr>
            </a:lvl3pPr>
            <a:lvl4pPr marL="4860290" indent="0">
              <a:buNone/>
              <a:defRPr sz="5670">
                <a:solidFill>
                  <a:schemeClr val="tx1">
                    <a:tint val="75000"/>
                  </a:schemeClr>
                </a:solidFill>
              </a:defRPr>
            </a:lvl4pPr>
            <a:lvl5pPr marL="6480175" indent="0">
              <a:buNone/>
              <a:defRPr sz="5670">
                <a:solidFill>
                  <a:schemeClr val="tx1">
                    <a:tint val="75000"/>
                  </a:schemeClr>
                </a:solidFill>
              </a:defRPr>
            </a:lvl5pPr>
            <a:lvl6pPr marL="8100060" indent="0">
              <a:buNone/>
              <a:defRPr sz="5670">
                <a:solidFill>
                  <a:schemeClr val="tx1">
                    <a:tint val="75000"/>
                  </a:schemeClr>
                </a:solidFill>
              </a:defRPr>
            </a:lvl6pPr>
            <a:lvl7pPr marL="9719945" indent="0">
              <a:buNone/>
              <a:defRPr sz="5670">
                <a:solidFill>
                  <a:schemeClr val="tx1">
                    <a:tint val="75000"/>
                  </a:schemeClr>
                </a:solidFill>
              </a:defRPr>
            </a:lvl7pPr>
            <a:lvl8pPr marL="11339830" indent="0">
              <a:buNone/>
              <a:defRPr sz="5670">
                <a:solidFill>
                  <a:schemeClr val="tx1">
                    <a:tint val="75000"/>
                  </a:schemeClr>
                </a:solidFill>
              </a:defRPr>
            </a:lvl8pPr>
            <a:lvl9pPr marL="12959715" indent="0">
              <a:buNone/>
              <a:defRPr sz="567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227500" y="11499999"/>
            <a:ext cx="13770001" cy="2741000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16402501" y="11499999"/>
            <a:ext cx="13770001" cy="2741000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231720" y="2300000"/>
            <a:ext cx="27945002" cy="8350003"/>
          </a:xfrm>
        </p:spPr>
        <p:txBody>
          <a:bodyPr/>
          <a:lstStyle/>
          <a:p>
            <a:r>
              <a:rPr lang="zh-CN" altLang="en-US"/>
              <a:t>单击此处编辑母版标题样式</a:t>
            </a:r>
          </a:p>
        </p:txBody>
      </p:sp>
      <p:sp>
        <p:nvSpPr>
          <p:cNvPr id="3" name="文本占位符 2"/>
          <p:cNvSpPr>
            <a:spLocks noGrp="1"/>
          </p:cNvSpPr>
          <p:nvPr>
            <p:ph type="body" idx="1"/>
          </p:nvPr>
        </p:nvSpPr>
        <p:spPr>
          <a:xfrm>
            <a:off x="2231720" y="10590003"/>
            <a:ext cx="13706718" cy="5189997"/>
          </a:xfrm>
        </p:spPr>
        <p:txBody>
          <a:bodyPr anchor="b"/>
          <a:lstStyle>
            <a:lvl1pPr marL="0" indent="0">
              <a:buNone/>
              <a:defRPr sz="8505" b="1"/>
            </a:lvl1pPr>
            <a:lvl2pPr marL="1619885" indent="0">
              <a:buNone/>
              <a:defRPr sz="7085" b="1"/>
            </a:lvl2pPr>
            <a:lvl3pPr marL="3239770" indent="0">
              <a:buNone/>
              <a:defRPr sz="6380" b="1"/>
            </a:lvl3pPr>
            <a:lvl4pPr marL="4860290" indent="0">
              <a:buNone/>
              <a:defRPr sz="5670" b="1"/>
            </a:lvl4pPr>
            <a:lvl5pPr marL="6480175" indent="0">
              <a:buNone/>
              <a:defRPr sz="5670" b="1"/>
            </a:lvl5pPr>
            <a:lvl6pPr marL="8100060" indent="0">
              <a:buNone/>
              <a:defRPr sz="5670" b="1"/>
            </a:lvl6pPr>
            <a:lvl7pPr marL="9719945" indent="0">
              <a:buNone/>
              <a:defRPr sz="5670" b="1"/>
            </a:lvl7pPr>
            <a:lvl8pPr marL="11339830" indent="0">
              <a:buNone/>
              <a:defRPr sz="5670" b="1"/>
            </a:lvl8pPr>
            <a:lvl9pPr marL="12959715" indent="0">
              <a:buNone/>
              <a:defRPr sz="5670" b="1"/>
            </a:lvl9pPr>
          </a:lstStyle>
          <a:p>
            <a:pPr lvl="0"/>
            <a:r>
              <a:rPr lang="zh-CN" altLang="en-US"/>
              <a:t>单击此处编辑母版文本样式</a:t>
            </a:r>
          </a:p>
        </p:txBody>
      </p:sp>
      <p:sp>
        <p:nvSpPr>
          <p:cNvPr id="4" name="内容占位符 3"/>
          <p:cNvSpPr>
            <a:spLocks noGrp="1"/>
          </p:cNvSpPr>
          <p:nvPr>
            <p:ph sz="half" idx="2"/>
          </p:nvPr>
        </p:nvSpPr>
        <p:spPr>
          <a:xfrm>
            <a:off x="2231720" y="15779999"/>
            <a:ext cx="13706718" cy="2321000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16402501" y="10590003"/>
            <a:ext cx="13774221" cy="5189997"/>
          </a:xfrm>
        </p:spPr>
        <p:txBody>
          <a:bodyPr anchor="b"/>
          <a:lstStyle>
            <a:lvl1pPr marL="0" indent="0">
              <a:buNone/>
              <a:defRPr sz="8505" b="1"/>
            </a:lvl1pPr>
            <a:lvl2pPr marL="1619885" indent="0">
              <a:buNone/>
              <a:defRPr sz="7085" b="1"/>
            </a:lvl2pPr>
            <a:lvl3pPr marL="3239770" indent="0">
              <a:buNone/>
              <a:defRPr sz="6380" b="1"/>
            </a:lvl3pPr>
            <a:lvl4pPr marL="4860290" indent="0">
              <a:buNone/>
              <a:defRPr sz="5670" b="1"/>
            </a:lvl4pPr>
            <a:lvl5pPr marL="6480175" indent="0">
              <a:buNone/>
              <a:defRPr sz="5670" b="1"/>
            </a:lvl5pPr>
            <a:lvl6pPr marL="8100060" indent="0">
              <a:buNone/>
              <a:defRPr sz="5670" b="1"/>
            </a:lvl6pPr>
            <a:lvl7pPr marL="9719945" indent="0">
              <a:buNone/>
              <a:defRPr sz="5670" b="1"/>
            </a:lvl7pPr>
            <a:lvl8pPr marL="11339830" indent="0">
              <a:buNone/>
              <a:defRPr sz="5670" b="1"/>
            </a:lvl8pPr>
            <a:lvl9pPr marL="12959715" indent="0">
              <a:buNone/>
              <a:defRPr sz="5670" b="1"/>
            </a:lvl9pPr>
          </a:lstStyle>
          <a:p>
            <a:pPr lvl="0"/>
            <a:r>
              <a:rPr lang="zh-CN" altLang="en-US"/>
              <a:t>单击此处编辑母版文本样式</a:t>
            </a:r>
          </a:p>
        </p:txBody>
      </p:sp>
      <p:sp>
        <p:nvSpPr>
          <p:cNvPr id="6" name="内容占位符 5"/>
          <p:cNvSpPr>
            <a:spLocks noGrp="1"/>
          </p:cNvSpPr>
          <p:nvPr>
            <p:ph sz="quarter" idx="4"/>
          </p:nvPr>
        </p:nvSpPr>
        <p:spPr>
          <a:xfrm>
            <a:off x="16402501" y="15779999"/>
            <a:ext cx="13774221" cy="2321000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31720" y="2880000"/>
            <a:ext cx="10449843" cy="10079999"/>
          </a:xfrm>
        </p:spPr>
        <p:txBody>
          <a:bodyPr anchor="b"/>
          <a:lstStyle>
            <a:lvl1pPr>
              <a:defRPr sz="11340"/>
            </a:lvl1pPr>
          </a:lstStyle>
          <a:p>
            <a:r>
              <a:rPr lang="zh-CN" altLang="en-US"/>
              <a:t>单击此处编辑母版标题样式</a:t>
            </a:r>
          </a:p>
        </p:txBody>
      </p:sp>
      <p:sp>
        <p:nvSpPr>
          <p:cNvPr id="3" name="内容占位符 2"/>
          <p:cNvSpPr>
            <a:spLocks noGrp="1"/>
          </p:cNvSpPr>
          <p:nvPr>
            <p:ph idx="1"/>
          </p:nvPr>
        </p:nvSpPr>
        <p:spPr>
          <a:xfrm>
            <a:off x="13774221" y="6220000"/>
            <a:ext cx="16402501" cy="30699998"/>
          </a:xfrm>
        </p:spPr>
        <p:txBody>
          <a:bodyPr/>
          <a:lstStyle>
            <a:lvl1pPr>
              <a:defRPr sz="11340"/>
            </a:lvl1pPr>
            <a:lvl2pPr>
              <a:defRPr sz="9920"/>
            </a:lvl2pPr>
            <a:lvl3pPr>
              <a:defRPr sz="8505"/>
            </a:lvl3pPr>
            <a:lvl4pPr>
              <a:defRPr sz="7085"/>
            </a:lvl4pPr>
            <a:lvl5pPr>
              <a:defRPr sz="7085"/>
            </a:lvl5pPr>
            <a:lvl6pPr>
              <a:defRPr sz="7085"/>
            </a:lvl6pPr>
            <a:lvl7pPr>
              <a:defRPr sz="7085"/>
            </a:lvl7pPr>
            <a:lvl8pPr>
              <a:defRPr sz="7085"/>
            </a:lvl8pPr>
            <a:lvl9pPr>
              <a:defRPr sz="708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2231720" y="12959999"/>
            <a:ext cx="10449843" cy="24010002"/>
          </a:xfrm>
        </p:spPr>
        <p:txBody>
          <a:bodyPr/>
          <a:lstStyle>
            <a:lvl1pPr marL="0" indent="0">
              <a:buNone/>
              <a:defRPr sz="5670"/>
            </a:lvl1pPr>
            <a:lvl2pPr marL="1619885" indent="0">
              <a:buNone/>
              <a:defRPr sz="4960"/>
            </a:lvl2pPr>
            <a:lvl3pPr marL="3239770" indent="0">
              <a:buNone/>
              <a:defRPr sz="4250"/>
            </a:lvl3pPr>
            <a:lvl4pPr marL="4860290" indent="0">
              <a:buNone/>
              <a:defRPr sz="3545"/>
            </a:lvl4pPr>
            <a:lvl5pPr marL="6480175" indent="0">
              <a:buNone/>
              <a:defRPr sz="3545"/>
            </a:lvl5pPr>
            <a:lvl6pPr marL="8100060" indent="0">
              <a:buNone/>
              <a:defRPr sz="3545"/>
            </a:lvl6pPr>
            <a:lvl7pPr marL="9719945" indent="0">
              <a:buNone/>
              <a:defRPr sz="3545"/>
            </a:lvl7pPr>
            <a:lvl8pPr marL="11339830" indent="0">
              <a:buNone/>
              <a:defRPr sz="3545"/>
            </a:lvl8pPr>
            <a:lvl9pPr marL="12959715" indent="0">
              <a:buNone/>
              <a:defRPr sz="354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31720" y="2880000"/>
            <a:ext cx="10449843" cy="10079999"/>
          </a:xfrm>
        </p:spPr>
        <p:txBody>
          <a:bodyPr anchor="b"/>
          <a:lstStyle>
            <a:lvl1pPr>
              <a:defRPr sz="11340"/>
            </a:lvl1pPr>
          </a:lstStyle>
          <a:p>
            <a:r>
              <a:rPr lang="zh-CN" altLang="en-US"/>
              <a:t>单击此处编辑母版标题样式</a:t>
            </a:r>
          </a:p>
        </p:txBody>
      </p:sp>
      <p:sp>
        <p:nvSpPr>
          <p:cNvPr id="3" name="图片占位符 2"/>
          <p:cNvSpPr>
            <a:spLocks noGrp="1"/>
          </p:cNvSpPr>
          <p:nvPr>
            <p:ph type="pic" idx="1"/>
          </p:nvPr>
        </p:nvSpPr>
        <p:spPr>
          <a:xfrm>
            <a:off x="13774221" y="6220000"/>
            <a:ext cx="16402501" cy="30699998"/>
          </a:xfrm>
        </p:spPr>
        <p:txBody>
          <a:bodyPr/>
          <a:lstStyle>
            <a:lvl1pPr marL="0" indent="0">
              <a:buNone/>
              <a:defRPr sz="11340"/>
            </a:lvl1pPr>
            <a:lvl2pPr marL="1619885" indent="0">
              <a:buNone/>
              <a:defRPr sz="9920"/>
            </a:lvl2pPr>
            <a:lvl3pPr marL="3239770" indent="0">
              <a:buNone/>
              <a:defRPr sz="8505"/>
            </a:lvl3pPr>
            <a:lvl4pPr marL="4860290" indent="0">
              <a:buNone/>
              <a:defRPr sz="7085"/>
            </a:lvl4pPr>
            <a:lvl5pPr marL="6480175" indent="0">
              <a:buNone/>
              <a:defRPr sz="7085"/>
            </a:lvl5pPr>
            <a:lvl6pPr marL="8100060" indent="0">
              <a:buNone/>
              <a:defRPr sz="7085"/>
            </a:lvl6pPr>
            <a:lvl7pPr marL="9719945" indent="0">
              <a:buNone/>
              <a:defRPr sz="7085"/>
            </a:lvl7pPr>
            <a:lvl8pPr marL="11339830" indent="0">
              <a:buNone/>
              <a:defRPr sz="7085"/>
            </a:lvl8pPr>
            <a:lvl9pPr marL="12959715" indent="0">
              <a:buNone/>
              <a:defRPr sz="7085"/>
            </a:lvl9pPr>
          </a:lstStyle>
          <a:p>
            <a:endParaRPr lang="zh-CN" altLang="en-US"/>
          </a:p>
        </p:txBody>
      </p:sp>
      <p:sp>
        <p:nvSpPr>
          <p:cNvPr id="4" name="文本占位符 3"/>
          <p:cNvSpPr>
            <a:spLocks noGrp="1"/>
          </p:cNvSpPr>
          <p:nvPr>
            <p:ph type="body" sz="half" idx="2"/>
          </p:nvPr>
        </p:nvSpPr>
        <p:spPr>
          <a:xfrm>
            <a:off x="2231720" y="12959999"/>
            <a:ext cx="10449843" cy="24010002"/>
          </a:xfrm>
        </p:spPr>
        <p:txBody>
          <a:bodyPr/>
          <a:lstStyle>
            <a:lvl1pPr marL="0" indent="0">
              <a:buNone/>
              <a:defRPr sz="5670"/>
            </a:lvl1pPr>
            <a:lvl2pPr marL="1619885" indent="0">
              <a:buNone/>
              <a:defRPr sz="4960"/>
            </a:lvl2pPr>
            <a:lvl3pPr marL="3239770" indent="0">
              <a:buNone/>
              <a:defRPr sz="4250"/>
            </a:lvl3pPr>
            <a:lvl4pPr marL="4860290" indent="0">
              <a:buNone/>
              <a:defRPr sz="3545"/>
            </a:lvl4pPr>
            <a:lvl5pPr marL="6480175" indent="0">
              <a:buNone/>
              <a:defRPr sz="3545"/>
            </a:lvl5pPr>
            <a:lvl6pPr marL="8100060" indent="0">
              <a:buNone/>
              <a:defRPr sz="3545"/>
            </a:lvl6pPr>
            <a:lvl7pPr marL="9719945" indent="0">
              <a:buNone/>
              <a:defRPr sz="3545"/>
            </a:lvl7pPr>
            <a:lvl8pPr marL="11339830" indent="0">
              <a:buNone/>
              <a:defRPr sz="3545"/>
            </a:lvl8pPr>
            <a:lvl9pPr marL="12959715" indent="0">
              <a:buNone/>
              <a:defRPr sz="354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3186251" y="2300000"/>
            <a:ext cx="6986250" cy="3661000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227500" y="2300000"/>
            <a:ext cx="20553751" cy="36610001"/>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2227500" y="2300000"/>
            <a:ext cx="27945002" cy="835000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2227500" y="11499999"/>
            <a:ext cx="27945002" cy="2741000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2227500" y="40039998"/>
            <a:ext cx="7290000" cy="2300000"/>
          </a:xfrm>
          <a:prstGeom prst="rect">
            <a:avLst/>
          </a:prstGeom>
        </p:spPr>
        <p:txBody>
          <a:bodyPr vert="horz" lIns="91440" tIns="45720" rIns="91440" bIns="45720" rtlCol="0" anchor="ctr"/>
          <a:lstStyle>
            <a:lvl1pPr algn="l">
              <a:defRPr sz="4250">
                <a:solidFill>
                  <a:schemeClr val="tx1">
                    <a:tint val="75000"/>
                  </a:schemeClr>
                </a:solidFill>
              </a:defRPr>
            </a:lvl1pPr>
          </a:lstStyle>
          <a:p>
            <a:fld id="{D997B5FA-0921-464F-AAE1-844C04324D75}" type="datetimeFigureOut">
              <a:rPr lang="zh-CN" altLang="en-US" smtClean="0"/>
              <a:t>2024/10/18</a:t>
            </a:fld>
            <a:endParaRPr lang="zh-CN" altLang="en-US"/>
          </a:p>
        </p:txBody>
      </p:sp>
      <p:sp>
        <p:nvSpPr>
          <p:cNvPr id="5" name="页脚占位符 4"/>
          <p:cNvSpPr>
            <a:spLocks noGrp="1"/>
          </p:cNvSpPr>
          <p:nvPr>
            <p:ph type="ftr" sz="quarter" idx="3"/>
          </p:nvPr>
        </p:nvSpPr>
        <p:spPr>
          <a:xfrm>
            <a:off x="10732501" y="40039998"/>
            <a:ext cx="10935001" cy="2300000"/>
          </a:xfrm>
          <a:prstGeom prst="rect">
            <a:avLst/>
          </a:prstGeom>
        </p:spPr>
        <p:txBody>
          <a:bodyPr vert="horz" lIns="91440" tIns="45720" rIns="91440" bIns="45720" rtlCol="0" anchor="ctr"/>
          <a:lstStyle>
            <a:lvl1pPr algn="ctr">
              <a:defRPr sz="425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22882501" y="40039998"/>
            <a:ext cx="7290000" cy="2300000"/>
          </a:xfrm>
          <a:prstGeom prst="rect">
            <a:avLst/>
          </a:prstGeom>
        </p:spPr>
        <p:txBody>
          <a:bodyPr vert="horz" lIns="91440" tIns="45720" rIns="91440" bIns="45720" rtlCol="0" anchor="ctr"/>
          <a:lstStyle>
            <a:lvl1pPr algn="r">
              <a:defRPr sz="425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239770"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10260" indent="-810260" algn="l" defTabSz="3239770" rtl="0" eaLnBrk="1" latinLnBrk="0" hangingPunct="1">
        <a:lnSpc>
          <a:spcPct val="90000"/>
        </a:lnSpc>
        <a:spcBef>
          <a:spcPts val="3550"/>
        </a:spcBef>
        <a:buFont typeface="Arial" panose="020B0604020202020204" pitchFamily="34" charset="0"/>
        <a:buChar char="•"/>
        <a:defRPr sz="9920" kern="1200">
          <a:solidFill>
            <a:schemeClr val="tx1"/>
          </a:solidFill>
          <a:latin typeface="+mn-lt"/>
          <a:ea typeface="+mn-ea"/>
          <a:cs typeface="+mn-cs"/>
        </a:defRPr>
      </a:lvl1pPr>
      <a:lvl2pPr marL="2430145" indent="-810260" algn="l" defTabSz="3239770" rtl="0" eaLnBrk="1" latinLnBrk="0" hangingPunct="1">
        <a:lnSpc>
          <a:spcPct val="90000"/>
        </a:lnSpc>
        <a:spcBef>
          <a:spcPct val="356000"/>
        </a:spcBef>
        <a:buFont typeface="Arial" panose="020B0604020202020204" pitchFamily="34" charset="0"/>
        <a:buChar char="•"/>
        <a:defRPr sz="8505" kern="1200">
          <a:solidFill>
            <a:schemeClr val="tx1"/>
          </a:solidFill>
          <a:latin typeface="+mn-lt"/>
          <a:ea typeface="+mn-ea"/>
          <a:cs typeface="+mn-cs"/>
        </a:defRPr>
      </a:lvl2pPr>
      <a:lvl3pPr marL="4050030" indent="-810260" algn="l" defTabSz="3239770" rtl="0" eaLnBrk="1" latinLnBrk="0" hangingPunct="1">
        <a:lnSpc>
          <a:spcPct val="90000"/>
        </a:lnSpc>
        <a:spcBef>
          <a:spcPct val="356000"/>
        </a:spcBef>
        <a:buFont typeface="Arial" panose="020B0604020202020204" pitchFamily="34" charset="0"/>
        <a:buChar char="•"/>
        <a:defRPr sz="7085" kern="1200">
          <a:solidFill>
            <a:schemeClr val="tx1"/>
          </a:solidFill>
          <a:latin typeface="+mn-lt"/>
          <a:ea typeface="+mn-ea"/>
          <a:cs typeface="+mn-cs"/>
        </a:defRPr>
      </a:lvl3pPr>
      <a:lvl4pPr marL="5669915" indent="-810260" algn="l" defTabSz="3239770" rtl="0" eaLnBrk="1" latinLnBrk="0" hangingPunct="1">
        <a:lnSpc>
          <a:spcPct val="90000"/>
        </a:lnSpc>
        <a:spcBef>
          <a:spcPct val="356000"/>
        </a:spcBef>
        <a:buFont typeface="Arial" panose="020B0604020202020204" pitchFamily="34" charset="0"/>
        <a:buChar char="•"/>
        <a:defRPr sz="6380" kern="1200">
          <a:solidFill>
            <a:schemeClr val="tx1"/>
          </a:solidFill>
          <a:latin typeface="+mn-lt"/>
          <a:ea typeface="+mn-ea"/>
          <a:cs typeface="+mn-cs"/>
        </a:defRPr>
      </a:lvl4pPr>
      <a:lvl5pPr marL="7289800" indent="-810260" algn="l" defTabSz="3239770" rtl="0" eaLnBrk="1" latinLnBrk="0" hangingPunct="1">
        <a:lnSpc>
          <a:spcPct val="90000"/>
        </a:lnSpc>
        <a:spcBef>
          <a:spcPct val="356000"/>
        </a:spcBef>
        <a:buFont typeface="Arial" panose="020B0604020202020204" pitchFamily="34" charset="0"/>
        <a:buChar char="•"/>
        <a:defRPr sz="6380" kern="1200">
          <a:solidFill>
            <a:schemeClr val="tx1"/>
          </a:solidFill>
          <a:latin typeface="+mn-lt"/>
          <a:ea typeface="+mn-ea"/>
          <a:cs typeface="+mn-cs"/>
        </a:defRPr>
      </a:lvl5pPr>
      <a:lvl6pPr marL="8909685" indent="-810260" algn="l" defTabSz="3239770" rtl="0" eaLnBrk="1" latinLnBrk="0" hangingPunct="1">
        <a:lnSpc>
          <a:spcPct val="90000"/>
        </a:lnSpc>
        <a:spcBef>
          <a:spcPct val="356000"/>
        </a:spcBef>
        <a:buFont typeface="Arial" panose="020B0604020202020204" pitchFamily="34" charset="0"/>
        <a:buChar char="•"/>
        <a:defRPr sz="6380" kern="1200">
          <a:solidFill>
            <a:schemeClr val="tx1"/>
          </a:solidFill>
          <a:latin typeface="+mn-lt"/>
          <a:ea typeface="+mn-ea"/>
          <a:cs typeface="+mn-cs"/>
        </a:defRPr>
      </a:lvl6pPr>
      <a:lvl7pPr marL="10530205" indent="-810260" algn="l" defTabSz="3239770" rtl="0" eaLnBrk="1" latinLnBrk="0" hangingPunct="1">
        <a:lnSpc>
          <a:spcPct val="90000"/>
        </a:lnSpc>
        <a:spcBef>
          <a:spcPct val="356000"/>
        </a:spcBef>
        <a:buFont typeface="Arial" panose="020B0604020202020204" pitchFamily="34" charset="0"/>
        <a:buChar char="•"/>
        <a:defRPr sz="6380" kern="1200">
          <a:solidFill>
            <a:schemeClr val="tx1"/>
          </a:solidFill>
          <a:latin typeface="+mn-lt"/>
          <a:ea typeface="+mn-ea"/>
          <a:cs typeface="+mn-cs"/>
        </a:defRPr>
      </a:lvl7pPr>
      <a:lvl8pPr marL="12150090" indent="-810260" algn="l" defTabSz="3239770" rtl="0" eaLnBrk="1" latinLnBrk="0" hangingPunct="1">
        <a:lnSpc>
          <a:spcPct val="90000"/>
        </a:lnSpc>
        <a:spcBef>
          <a:spcPct val="356000"/>
        </a:spcBef>
        <a:buFont typeface="Arial" panose="020B0604020202020204" pitchFamily="34" charset="0"/>
        <a:buChar char="•"/>
        <a:defRPr sz="6380" kern="1200">
          <a:solidFill>
            <a:schemeClr val="tx1"/>
          </a:solidFill>
          <a:latin typeface="+mn-lt"/>
          <a:ea typeface="+mn-ea"/>
          <a:cs typeface="+mn-cs"/>
        </a:defRPr>
      </a:lvl8pPr>
      <a:lvl9pPr marL="13769975" indent="-810260" algn="l" defTabSz="3239770" rtl="0" eaLnBrk="1" latinLnBrk="0" hangingPunct="1">
        <a:lnSpc>
          <a:spcPct val="90000"/>
        </a:lnSpc>
        <a:spcBef>
          <a:spcPct val="356000"/>
        </a:spcBef>
        <a:buFont typeface="Arial" panose="020B0604020202020204" pitchFamily="34" charset="0"/>
        <a:buChar char="•"/>
        <a:defRPr sz="6380" kern="1200">
          <a:solidFill>
            <a:schemeClr val="tx1"/>
          </a:solidFill>
          <a:latin typeface="+mn-lt"/>
          <a:ea typeface="+mn-ea"/>
          <a:cs typeface="+mn-cs"/>
        </a:defRPr>
      </a:lvl9pPr>
    </p:bodyStyle>
    <p:otherStyle>
      <a:defPPr>
        <a:defRPr lang="zh-CN"/>
      </a:defPPr>
      <a:lvl1pPr marL="0" algn="l" defTabSz="3239770" rtl="0" eaLnBrk="1" latinLnBrk="0" hangingPunct="1">
        <a:defRPr sz="6380" kern="1200">
          <a:solidFill>
            <a:schemeClr val="tx1"/>
          </a:solidFill>
          <a:latin typeface="+mn-lt"/>
          <a:ea typeface="+mn-ea"/>
          <a:cs typeface="+mn-cs"/>
        </a:defRPr>
      </a:lvl1pPr>
      <a:lvl2pPr marL="1619885" algn="l" defTabSz="3239770" rtl="0" eaLnBrk="1" latinLnBrk="0" hangingPunct="1">
        <a:defRPr sz="6380" kern="1200">
          <a:solidFill>
            <a:schemeClr val="tx1"/>
          </a:solidFill>
          <a:latin typeface="+mn-lt"/>
          <a:ea typeface="+mn-ea"/>
          <a:cs typeface="+mn-cs"/>
        </a:defRPr>
      </a:lvl2pPr>
      <a:lvl3pPr marL="3239770" algn="l" defTabSz="3239770" rtl="0" eaLnBrk="1" latinLnBrk="0" hangingPunct="1">
        <a:defRPr sz="6380" kern="1200">
          <a:solidFill>
            <a:schemeClr val="tx1"/>
          </a:solidFill>
          <a:latin typeface="+mn-lt"/>
          <a:ea typeface="+mn-ea"/>
          <a:cs typeface="+mn-cs"/>
        </a:defRPr>
      </a:lvl3pPr>
      <a:lvl4pPr marL="4860290" algn="l" defTabSz="3239770" rtl="0" eaLnBrk="1" latinLnBrk="0" hangingPunct="1">
        <a:defRPr sz="6380" kern="1200">
          <a:solidFill>
            <a:schemeClr val="tx1"/>
          </a:solidFill>
          <a:latin typeface="+mn-lt"/>
          <a:ea typeface="+mn-ea"/>
          <a:cs typeface="+mn-cs"/>
        </a:defRPr>
      </a:lvl4pPr>
      <a:lvl5pPr marL="6480175" algn="l" defTabSz="3239770" rtl="0" eaLnBrk="1" latinLnBrk="0" hangingPunct="1">
        <a:defRPr sz="6380" kern="1200">
          <a:solidFill>
            <a:schemeClr val="tx1"/>
          </a:solidFill>
          <a:latin typeface="+mn-lt"/>
          <a:ea typeface="+mn-ea"/>
          <a:cs typeface="+mn-cs"/>
        </a:defRPr>
      </a:lvl5pPr>
      <a:lvl6pPr marL="8100060" algn="l" defTabSz="3239770" rtl="0" eaLnBrk="1" latinLnBrk="0" hangingPunct="1">
        <a:defRPr sz="6380" kern="1200">
          <a:solidFill>
            <a:schemeClr val="tx1"/>
          </a:solidFill>
          <a:latin typeface="+mn-lt"/>
          <a:ea typeface="+mn-ea"/>
          <a:cs typeface="+mn-cs"/>
        </a:defRPr>
      </a:lvl6pPr>
      <a:lvl7pPr marL="9719945" algn="l" defTabSz="3239770" rtl="0" eaLnBrk="1" latinLnBrk="0" hangingPunct="1">
        <a:defRPr sz="6380" kern="1200">
          <a:solidFill>
            <a:schemeClr val="tx1"/>
          </a:solidFill>
          <a:latin typeface="+mn-lt"/>
          <a:ea typeface="+mn-ea"/>
          <a:cs typeface="+mn-cs"/>
        </a:defRPr>
      </a:lvl7pPr>
      <a:lvl8pPr marL="11339830" algn="l" defTabSz="3239770" rtl="0" eaLnBrk="1" latinLnBrk="0" hangingPunct="1">
        <a:defRPr sz="6380" kern="1200">
          <a:solidFill>
            <a:schemeClr val="tx1"/>
          </a:solidFill>
          <a:latin typeface="+mn-lt"/>
          <a:ea typeface="+mn-ea"/>
          <a:cs typeface="+mn-cs"/>
        </a:defRPr>
      </a:lvl8pPr>
      <a:lvl9pPr marL="12959715" algn="l" defTabSz="3239770" rtl="0" eaLnBrk="1" latinLnBrk="0" hangingPunct="1">
        <a:defRPr sz="63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alpha val="12000"/>
          </a:srgbClr>
        </a:solidFill>
        <a:effectLst/>
      </p:bgPr>
    </p:bg>
    <p:spTree>
      <p:nvGrpSpPr>
        <p:cNvPr id="1" name=""/>
        <p:cNvGrpSpPr/>
        <p:nvPr/>
      </p:nvGrpSpPr>
      <p:grpSpPr>
        <a:xfrm>
          <a:off x="0" y="0"/>
          <a:ext cx="0" cy="0"/>
          <a:chOff x="0" y="0"/>
          <a:chExt cx="0" cy="0"/>
        </a:xfrm>
      </p:grpSpPr>
      <p:sp>
        <p:nvSpPr>
          <p:cNvPr id="5" name="矩形 4"/>
          <p:cNvSpPr/>
          <p:nvPr/>
        </p:nvSpPr>
        <p:spPr>
          <a:xfrm>
            <a:off x="860425" y="6528435"/>
            <a:ext cx="30744795" cy="7872095"/>
          </a:xfrm>
          <a:prstGeom prst="rect">
            <a:avLst/>
          </a:prstGeom>
          <a:solidFill>
            <a:schemeClr val="bg1"/>
          </a:solidFill>
          <a:ln w="127000">
            <a:solidFill>
              <a:srgbClr val="12584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860425" y="15067915"/>
            <a:ext cx="19578955" cy="8360410"/>
          </a:xfrm>
          <a:prstGeom prst="rect">
            <a:avLst/>
          </a:prstGeom>
          <a:solidFill>
            <a:schemeClr val="bg1"/>
          </a:solidFill>
          <a:ln w="127000">
            <a:solidFill>
              <a:srgbClr val="12584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nvSpPr>
        <p:spPr>
          <a:xfrm>
            <a:off x="860425" y="24096345"/>
            <a:ext cx="19578955" cy="18114010"/>
          </a:xfrm>
          <a:prstGeom prst="rect">
            <a:avLst/>
          </a:prstGeom>
          <a:solidFill>
            <a:schemeClr val="bg1"/>
          </a:solidFill>
          <a:ln w="127000">
            <a:solidFill>
              <a:srgbClr val="12584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p:cNvSpPr/>
          <p:nvPr/>
        </p:nvSpPr>
        <p:spPr>
          <a:xfrm>
            <a:off x="21052790" y="15068550"/>
            <a:ext cx="10551795" cy="18016220"/>
          </a:xfrm>
          <a:prstGeom prst="rect">
            <a:avLst/>
          </a:prstGeom>
          <a:solidFill>
            <a:schemeClr val="bg1"/>
          </a:solidFill>
          <a:ln w="127000">
            <a:solidFill>
              <a:srgbClr val="12584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矩形 8"/>
          <p:cNvSpPr/>
          <p:nvPr/>
        </p:nvSpPr>
        <p:spPr>
          <a:xfrm>
            <a:off x="21052790" y="33771840"/>
            <a:ext cx="10552430" cy="8435975"/>
          </a:xfrm>
          <a:prstGeom prst="rect">
            <a:avLst/>
          </a:prstGeom>
          <a:solidFill>
            <a:schemeClr val="bg1"/>
          </a:solidFill>
          <a:ln w="127000">
            <a:solidFill>
              <a:srgbClr val="12584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0" name="图片 9"/>
          <p:cNvPicPr/>
          <p:nvPr/>
        </p:nvPicPr>
        <p:blipFill>
          <a:blip r:embed="rId3"/>
          <a:stretch>
            <a:fillRect/>
          </a:stretch>
        </p:blipFill>
        <p:spPr>
          <a:xfrm>
            <a:off x="860425" y="699135"/>
            <a:ext cx="5167630" cy="5167630"/>
          </a:xfrm>
          <a:prstGeom prst="rect">
            <a:avLst/>
          </a:prstGeom>
        </p:spPr>
      </p:pic>
      <p:sp>
        <p:nvSpPr>
          <p:cNvPr id="11" name="文本框 10"/>
          <p:cNvSpPr txBox="1"/>
          <p:nvPr/>
        </p:nvSpPr>
        <p:spPr>
          <a:xfrm>
            <a:off x="1144270" y="6660000"/>
            <a:ext cx="10800080" cy="1014730"/>
          </a:xfrm>
          <a:prstGeom prst="rect">
            <a:avLst/>
          </a:prstGeom>
          <a:noFill/>
        </p:spPr>
        <p:txBody>
          <a:bodyPr wrap="square" rtlCol="0">
            <a:spAutoFit/>
          </a:bodyPr>
          <a:lstStyle/>
          <a:p>
            <a:r>
              <a:rPr lang="en-US" altLang="zh-CN" sz="6000" b="1"/>
              <a:t>Abstract</a:t>
            </a:r>
          </a:p>
        </p:txBody>
      </p:sp>
      <p:sp>
        <p:nvSpPr>
          <p:cNvPr id="12" name="文本框 11"/>
          <p:cNvSpPr txBox="1"/>
          <p:nvPr/>
        </p:nvSpPr>
        <p:spPr>
          <a:xfrm>
            <a:off x="1144905" y="7674610"/>
            <a:ext cx="18035270" cy="5950585"/>
          </a:xfrm>
          <a:prstGeom prst="rect">
            <a:avLst/>
          </a:prstGeom>
        </p:spPr>
        <p:txBody>
          <a:bodyPr>
            <a:noAutofit/>
          </a:bodyPr>
          <a:lstStyle/>
          <a:p>
            <a:pPr marL="226695" indent="935990" algn="just" defTabSz="266700" fontAlgn="auto">
              <a:lnSpc>
                <a:spcPct val="138000"/>
              </a:lnSpc>
              <a:spcBef>
                <a:spcPct val="0"/>
              </a:spcBef>
              <a:spcAft>
                <a:spcPct val="0"/>
              </a:spcAft>
            </a:pPr>
            <a:r>
              <a:rPr lang="zh-CN" altLang="en-US" sz="3600" dirty="0">
                <a:solidFill>
                  <a:srgbClr val="000000"/>
                </a:solidFill>
                <a:latin typeface="宋体" panose="02010600030101010101" pitchFamily="2" charset="-122"/>
                <a:ea typeface="宋体" panose="02010600030101010101" pitchFamily="2" charset="-122"/>
                <a:cs typeface="宋体" panose="02010600030101010101" pitchFamily="2" charset="-122"/>
              </a:rPr>
              <a:t>滇西北宾川盆地位于云南省大理市洱海东北方向，是在程海断裂带和红河断裂带交叉的地方发育的晚新生代张扭断陷盆地。其中程海</a:t>
            </a:r>
            <a:r>
              <a:rPr lang="en-US" altLang="zh-CN" sz="3600" dirty="0">
                <a:solidFill>
                  <a:srgbClr val="000000"/>
                </a:solidFill>
                <a:latin typeface="宋体" panose="02010600030101010101" pitchFamily="2" charset="-122"/>
                <a:ea typeface="宋体" panose="02010600030101010101" pitchFamily="2" charset="-122"/>
                <a:cs typeface="宋体" panose="02010600030101010101" pitchFamily="2" charset="-122"/>
              </a:rPr>
              <a:t>-</a:t>
            </a:r>
            <a:r>
              <a:rPr lang="zh-CN" altLang="en-US" sz="3600" dirty="0">
                <a:solidFill>
                  <a:srgbClr val="000000"/>
                </a:solidFill>
                <a:latin typeface="宋体" panose="02010600030101010101" pitchFamily="2" charset="-122"/>
                <a:ea typeface="宋体" panose="02010600030101010101" pitchFamily="2" charset="-122"/>
                <a:cs typeface="宋体" panose="02010600030101010101" pitchFamily="2" charset="-122"/>
              </a:rPr>
              <a:t>宾川断裂带在青藏高原物质向东挤出过程中发挥着重要的调节作用，并控制着这片区域的大部分地震活动。同时，宾川盆地位于峨眉山大火成岩省玄武岩正上方，其地壳结构也对应着与大火成岩省相关的一些解释，可能预示着峨眉山大火成岩省岩浆运移的过程。在此研究中，我们使用本课题组在云南宾川盆地附近布设的一条密集地震测线所采集到的数据，利用传统的远震接收函数成像方法，包括</a:t>
            </a:r>
            <a:r>
              <a:rPr lang="en-US" altLang="zh-CN" sz="3600" dirty="0">
                <a:solidFill>
                  <a:srgbClr val="000000"/>
                </a:solidFill>
                <a:latin typeface="宋体" panose="02010600030101010101" pitchFamily="2" charset="-122"/>
                <a:ea typeface="宋体" panose="02010600030101010101" pitchFamily="2" charset="-122"/>
                <a:cs typeface="宋体" panose="02010600030101010101" pitchFamily="2" charset="-122"/>
              </a:rPr>
              <a:t>H-</a:t>
            </a:r>
            <a:r>
              <a:rPr lang="en-US" altLang="zh-CN" sz="3600" dirty="0">
                <a:latin typeface="宋体" panose="02010600030101010101" pitchFamily="2" charset="-122"/>
                <a:ea typeface="宋体" panose="02010600030101010101" pitchFamily="2" charset="-122"/>
                <a:cs typeface="宋体" panose="02010600030101010101" pitchFamily="2" charset="-122"/>
              </a:rPr>
              <a:t>κ</a:t>
            </a:r>
            <a:r>
              <a:rPr lang="zh-CN" altLang="en-US" sz="3600" dirty="0">
                <a:solidFill>
                  <a:srgbClr val="000000"/>
                </a:solidFill>
                <a:latin typeface="宋体" panose="02010600030101010101" pitchFamily="2" charset="-122"/>
                <a:ea typeface="宋体" panose="02010600030101010101" pitchFamily="2" charset="-122"/>
                <a:cs typeface="宋体" panose="02010600030101010101" pitchFamily="2" charset="-122"/>
              </a:rPr>
              <a:t>方法、共转换点叠加方法</a:t>
            </a:r>
            <a:r>
              <a:rPr lang="en-US" altLang="zh-CN" sz="3600" dirty="0">
                <a:solidFill>
                  <a:srgbClr val="000000"/>
                </a:solidFill>
                <a:latin typeface="宋体" panose="02010600030101010101" pitchFamily="2" charset="-122"/>
                <a:ea typeface="宋体" panose="02010600030101010101" pitchFamily="2" charset="-122"/>
                <a:cs typeface="宋体" panose="02010600030101010101" pitchFamily="2" charset="-122"/>
              </a:rPr>
              <a:t>(CCP)</a:t>
            </a:r>
            <a:r>
              <a:rPr lang="zh-CN" altLang="en-US" sz="3600" dirty="0">
                <a:solidFill>
                  <a:srgbClr val="000000"/>
                </a:solidFill>
                <a:latin typeface="宋体" panose="02010600030101010101" pitchFamily="2" charset="-122"/>
                <a:ea typeface="宋体" panose="02010600030101010101" pitchFamily="2" charset="-122"/>
                <a:cs typeface="宋体" panose="02010600030101010101" pitchFamily="2" charset="-122"/>
              </a:rPr>
              <a:t>以及基于贝叶斯阵列的相干接收函数方法</a:t>
            </a:r>
            <a:r>
              <a:rPr lang="en-US" altLang="zh-CN" sz="3600" dirty="0">
                <a:solidFill>
                  <a:srgbClr val="000000"/>
                </a:solidFill>
                <a:latin typeface="宋体" panose="02010600030101010101" pitchFamily="2" charset="-122"/>
                <a:ea typeface="宋体" panose="02010600030101010101" pitchFamily="2" charset="-122"/>
                <a:cs typeface="宋体" panose="02010600030101010101" pitchFamily="2" charset="-122"/>
              </a:rPr>
              <a:t>(CRF: Wang et al., 2021)</a:t>
            </a:r>
            <a:r>
              <a:rPr lang="zh-CN" altLang="en-US" sz="3600" dirty="0">
                <a:solidFill>
                  <a:srgbClr val="000000"/>
                </a:solidFill>
                <a:latin typeface="宋体" panose="02010600030101010101" pitchFamily="2" charset="-122"/>
                <a:ea typeface="宋体" panose="02010600030101010101" pitchFamily="2" charset="-122"/>
                <a:cs typeface="宋体" panose="02010600030101010101" pitchFamily="2" charset="-122"/>
              </a:rPr>
              <a:t>分别进行了处理。</a:t>
            </a:r>
          </a:p>
        </p:txBody>
      </p:sp>
      <p:pic>
        <p:nvPicPr>
          <p:cNvPr id="13" name="图片 12"/>
          <p:cNvPicPr>
            <a:picLocks noChangeAspect="1"/>
          </p:cNvPicPr>
          <p:nvPr/>
        </p:nvPicPr>
        <p:blipFill>
          <a:blip r:embed="rId4"/>
          <a:stretch>
            <a:fillRect/>
          </a:stretch>
        </p:blipFill>
        <p:spPr>
          <a:xfrm rot="16200000">
            <a:off x="18833465" y="7865110"/>
            <a:ext cx="6687185" cy="4631690"/>
          </a:xfrm>
          <a:prstGeom prst="rect">
            <a:avLst/>
          </a:prstGeom>
        </p:spPr>
      </p:pic>
      <p:pic>
        <p:nvPicPr>
          <p:cNvPr id="14" name="图片 13"/>
          <p:cNvPicPr>
            <a:picLocks noChangeAspect="1"/>
          </p:cNvPicPr>
          <p:nvPr/>
        </p:nvPicPr>
        <p:blipFill>
          <a:blip r:embed="rId5"/>
          <a:stretch>
            <a:fillRect/>
          </a:stretch>
        </p:blipFill>
        <p:spPr>
          <a:xfrm>
            <a:off x="24852630" y="6798945"/>
            <a:ext cx="6476365" cy="6826250"/>
          </a:xfrm>
          <a:prstGeom prst="rect">
            <a:avLst/>
          </a:prstGeom>
        </p:spPr>
      </p:pic>
      <p:sp>
        <p:nvSpPr>
          <p:cNvPr id="15" name="文本框 14"/>
          <p:cNvSpPr txBox="1"/>
          <p:nvPr/>
        </p:nvSpPr>
        <p:spPr>
          <a:xfrm>
            <a:off x="1144270" y="15155999"/>
            <a:ext cx="10800080" cy="1014730"/>
          </a:xfrm>
          <a:prstGeom prst="rect">
            <a:avLst/>
          </a:prstGeom>
          <a:noFill/>
        </p:spPr>
        <p:txBody>
          <a:bodyPr wrap="square" rtlCol="0">
            <a:spAutoFit/>
          </a:bodyPr>
          <a:lstStyle/>
          <a:p>
            <a:r>
              <a:rPr lang="en-US" altLang="zh-CN" sz="6000" b="1"/>
              <a:t>Data and Method</a:t>
            </a:r>
          </a:p>
        </p:txBody>
      </p:sp>
      <p:sp>
        <p:nvSpPr>
          <p:cNvPr id="16" name="文本框 15"/>
          <p:cNvSpPr txBox="1"/>
          <p:nvPr/>
        </p:nvSpPr>
        <p:spPr>
          <a:xfrm>
            <a:off x="1144905" y="24210000"/>
            <a:ext cx="10800080" cy="1014730"/>
          </a:xfrm>
          <a:prstGeom prst="rect">
            <a:avLst/>
          </a:prstGeom>
          <a:noFill/>
        </p:spPr>
        <p:txBody>
          <a:bodyPr wrap="square" rtlCol="0">
            <a:spAutoFit/>
          </a:bodyPr>
          <a:lstStyle/>
          <a:p>
            <a:r>
              <a:rPr lang="en-US" altLang="zh-CN" sz="6000" b="1"/>
              <a:t>Results</a:t>
            </a:r>
          </a:p>
        </p:txBody>
      </p:sp>
      <p:sp>
        <p:nvSpPr>
          <p:cNvPr id="17" name="文本框 16"/>
          <p:cNvSpPr txBox="1"/>
          <p:nvPr/>
        </p:nvSpPr>
        <p:spPr>
          <a:xfrm>
            <a:off x="21384000" y="15155999"/>
            <a:ext cx="10800080" cy="1014730"/>
          </a:xfrm>
          <a:prstGeom prst="rect">
            <a:avLst/>
          </a:prstGeom>
          <a:noFill/>
        </p:spPr>
        <p:txBody>
          <a:bodyPr wrap="square" rtlCol="0">
            <a:spAutoFit/>
          </a:bodyPr>
          <a:lstStyle/>
          <a:p>
            <a:r>
              <a:rPr lang="en-US" altLang="zh-CN" sz="6000" b="1"/>
              <a:t>Discussion</a:t>
            </a:r>
          </a:p>
        </p:txBody>
      </p:sp>
      <p:sp>
        <p:nvSpPr>
          <p:cNvPr id="18" name="文本框 17"/>
          <p:cNvSpPr txBox="1"/>
          <p:nvPr/>
        </p:nvSpPr>
        <p:spPr>
          <a:xfrm>
            <a:off x="21384260" y="33825600"/>
            <a:ext cx="16205200" cy="1014730"/>
          </a:xfrm>
          <a:prstGeom prst="rect">
            <a:avLst/>
          </a:prstGeom>
          <a:noFill/>
        </p:spPr>
        <p:txBody>
          <a:bodyPr wrap="square" rtlCol="0" anchor="t">
            <a:spAutoFit/>
          </a:bodyPr>
          <a:lstStyle/>
          <a:p>
            <a:r>
              <a:rPr lang="en-US" altLang="zh-CN" sz="6000" b="1">
                <a:sym typeface="+mn-ea"/>
              </a:rPr>
              <a:t>Conclusions</a:t>
            </a:r>
          </a:p>
        </p:txBody>
      </p:sp>
      <p:sp>
        <p:nvSpPr>
          <p:cNvPr id="19" name="文本框 18"/>
          <p:cNvSpPr txBox="1"/>
          <p:nvPr/>
        </p:nvSpPr>
        <p:spPr>
          <a:xfrm>
            <a:off x="7576820" y="1549400"/>
            <a:ext cx="23752175" cy="1568450"/>
          </a:xfrm>
          <a:prstGeom prst="rect">
            <a:avLst/>
          </a:prstGeom>
          <a:noFill/>
        </p:spPr>
        <p:txBody>
          <a:bodyPr wrap="square" rtlCol="0">
            <a:spAutoFit/>
          </a:bodyPr>
          <a:lstStyle/>
          <a:p>
            <a:r>
              <a:rPr lang="zh-CN" altLang="en-US" sz="9600" b="1"/>
              <a:t>宾川盆地西北密集地震测线接收函数研究</a:t>
            </a:r>
          </a:p>
        </p:txBody>
      </p:sp>
      <p:sp>
        <p:nvSpPr>
          <p:cNvPr id="20" name="文本框 19"/>
          <p:cNvSpPr txBox="1"/>
          <p:nvPr/>
        </p:nvSpPr>
        <p:spPr>
          <a:xfrm>
            <a:off x="10162540" y="3724146"/>
            <a:ext cx="17098645" cy="2062103"/>
          </a:xfrm>
          <a:prstGeom prst="rect">
            <a:avLst/>
          </a:prstGeom>
          <a:noFill/>
        </p:spPr>
        <p:txBody>
          <a:bodyPr wrap="square" rtlCol="0">
            <a:spAutoFit/>
          </a:bodyPr>
          <a:lstStyle/>
          <a:p>
            <a:pPr algn="ctr">
              <a:spcAft>
                <a:spcPts val="2400"/>
              </a:spcAft>
            </a:pPr>
            <a:r>
              <a:rPr lang="zh-CN" altLang="en-US" sz="5400" dirty="0"/>
              <a:t>陈柏儒，李江涛，潘雨迪</a:t>
            </a:r>
            <a:endParaRPr lang="en-US" altLang="zh-CN" sz="5400" dirty="0"/>
          </a:p>
          <a:p>
            <a:pPr algn="ctr"/>
            <a:r>
              <a:rPr lang="zh-CN" altLang="en-US" sz="5400" dirty="0"/>
              <a:t>武汉大学测绘学院，武汉</a:t>
            </a:r>
          </a:p>
        </p:txBody>
      </p:sp>
      <p:sp>
        <p:nvSpPr>
          <p:cNvPr id="24" name="文本框 23"/>
          <p:cNvSpPr txBox="1"/>
          <p:nvPr/>
        </p:nvSpPr>
        <p:spPr>
          <a:xfrm>
            <a:off x="1334135" y="16415385"/>
            <a:ext cx="7805420" cy="2971800"/>
          </a:xfrm>
          <a:prstGeom prst="rect">
            <a:avLst/>
          </a:prstGeom>
          <a:noFill/>
        </p:spPr>
        <p:txBody>
          <a:bodyPr wrap="square" rtlCol="0">
            <a:spAutoFit/>
          </a:bodyPr>
          <a:lstStyle/>
          <a:p>
            <a:pPr indent="935990" fontAlgn="auto">
              <a:lnSpc>
                <a:spcPct val="130000"/>
              </a:lnSpc>
            </a:pPr>
            <a:r>
              <a:rPr lang="zh-CN" altLang="en-US" sz="3600" dirty="0">
                <a:latin typeface="宋体" panose="02010600030101010101" pitchFamily="2" charset="-122"/>
                <a:ea typeface="宋体" panose="02010600030101010101" pitchFamily="2" charset="-122"/>
                <a:cs typeface="宋体" panose="02010600030101010101" pitchFamily="2" charset="-122"/>
              </a:rPr>
              <a:t>本课题组于2023</a:t>
            </a:r>
            <a:r>
              <a:rPr lang="en-US" altLang="zh-CN" sz="3600" dirty="0">
                <a:latin typeface="宋体" panose="02010600030101010101" pitchFamily="2" charset="-122"/>
                <a:ea typeface="宋体" panose="02010600030101010101" pitchFamily="2" charset="-122"/>
                <a:cs typeface="宋体" panose="02010600030101010101" pitchFamily="2" charset="-122"/>
              </a:rPr>
              <a:t>.</a:t>
            </a:r>
            <a:r>
              <a:rPr lang="zh-CN" altLang="en-US" sz="3600" dirty="0">
                <a:latin typeface="宋体" panose="02010600030101010101" pitchFamily="2" charset="-122"/>
                <a:ea typeface="宋体" panose="02010600030101010101" pitchFamily="2" charset="-122"/>
                <a:cs typeface="宋体" panose="02010600030101010101" pitchFamily="2" charset="-122"/>
              </a:rPr>
              <a:t>8</a:t>
            </a:r>
            <a:r>
              <a:rPr lang="en-US" altLang="zh-CN" sz="3600" dirty="0">
                <a:latin typeface="宋体" panose="02010600030101010101" pitchFamily="2" charset="-122"/>
                <a:ea typeface="宋体" panose="02010600030101010101" pitchFamily="2" charset="-122"/>
                <a:cs typeface="宋体" panose="02010600030101010101" pitchFamily="2" charset="-122"/>
              </a:rPr>
              <a:t>.</a:t>
            </a:r>
            <a:r>
              <a:rPr lang="zh-CN" altLang="en-US" sz="3600" dirty="0">
                <a:latin typeface="宋体" panose="02010600030101010101" pitchFamily="2" charset="-122"/>
                <a:ea typeface="宋体" panose="02010600030101010101" pitchFamily="2" charset="-122"/>
                <a:cs typeface="宋体" panose="02010600030101010101" pitchFamily="2" charset="-122"/>
              </a:rPr>
              <a:t>4至8</a:t>
            </a:r>
            <a:r>
              <a:rPr lang="en-US" altLang="zh-CN" sz="3600" dirty="0">
                <a:latin typeface="宋体" panose="02010600030101010101" pitchFamily="2" charset="-122"/>
                <a:ea typeface="宋体" panose="02010600030101010101" pitchFamily="2" charset="-122"/>
                <a:cs typeface="宋体" panose="02010600030101010101" pitchFamily="2" charset="-122"/>
              </a:rPr>
              <a:t>.</a:t>
            </a:r>
            <a:r>
              <a:rPr lang="zh-CN" altLang="en-US" sz="3600" dirty="0">
                <a:latin typeface="宋体" panose="02010600030101010101" pitchFamily="2" charset="-122"/>
                <a:ea typeface="宋体" panose="02010600030101010101" pitchFamily="2" charset="-122"/>
                <a:cs typeface="宋体" panose="02010600030101010101" pitchFamily="2" charset="-122"/>
              </a:rPr>
              <a:t>20在宾川盆地附近布设了一条测线，其中包含IGU-16HR3C地震仪199台，台间距约为300 m。测线运行的有效天数为17天。</a:t>
            </a:r>
          </a:p>
        </p:txBody>
      </p:sp>
      <p:sp>
        <p:nvSpPr>
          <p:cNvPr id="26" name="文本框 25"/>
          <p:cNvSpPr txBox="1"/>
          <p:nvPr/>
        </p:nvSpPr>
        <p:spPr>
          <a:xfrm>
            <a:off x="1333500" y="19837400"/>
            <a:ext cx="7806055" cy="2971800"/>
          </a:xfrm>
          <a:prstGeom prst="rect">
            <a:avLst/>
          </a:prstGeom>
          <a:noFill/>
        </p:spPr>
        <p:txBody>
          <a:bodyPr wrap="square" rtlCol="0">
            <a:spAutoFit/>
          </a:bodyPr>
          <a:lstStyle/>
          <a:p>
            <a:pPr indent="935990" fontAlgn="auto">
              <a:lnSpc>
                <a:spcPct val="130000"/>
              </a:lnSpc>
            </a:pPr>
            <a:r>
              <a:rPr lang="zh-CN" altLang="en-US" sz="3600" dirty="0">
                <a:latin typeface="宋体" panose="02010600030101010101" pitchFamily="2" charset="-122"/>
                <a:ea typeface="宋体" panose="02010600030101010101" pitchFamily="2" charset="-122"/>
                <a:cs typeface="宋体" panose="02010600030101010101" pitchFamily="2" charset="-122"/>
              </a:rPr>
              <a:t>用于</a:t>
            </a:r>
            <a:r>
              <a:rPr lang="en-US" altLang="zh-CN" sz="3600" dirty="0">
                <a:latin typeface="宋体" panose="02010600030101010101" pitchFamily="2" charset="-122"/>
                <a:ea typeface="宋体" panose="02010600030101010101" pitchFamily="2" charset="-122"/>
                <a:cs typeface="宋体" panose="02010600030101010101" pitchFamily="2" charset="-122"/>
                <a:sym typeface="+mn-ea"/>
              </a:rPr>
              <a:t>H-</a:t>
            </a:r>
            <a:r>
              <a:rPr lang="en-US" altLang="zh-CN" sz="3600" dirty="0" err="1">
                <a:latin typeface="宋体" panose="02010600030101010101" pitchFamily="2" charset="-122"/>
                <a:ea typeface="宋体" panose="02010600030101010101" pitchFamily="2" charset="-122"/>
                <a:cs typeface="宋体" panose="02010600030101010101" pitchFamily="2" charset="-122"/>
              </a:rPr>
              <a:t>κ</a:t>
            </a:r>
            <a:r>
              <a:rPr lang="en-US" altLang="zh-CN" sz="3600" dirty="0" err="1">
                <a:latin typeface="宋体" panose="02010600030101010101" pitchFamily="2" charset="-122"/>
                <a:ea typeface="宋体" panose="02010600030101010101" pitchFamily="2" charset="-122"/>
                <a:cs typeface="宋体" panose="02010600030101010101" pitchFamily="2" charset="-122"/>
                <a:sym typeface="+mn-ea"/>
              </a:rPr>
              <a:t>和CCP</a:t>
            </a:r>
            <a:r>
              <a:rPr lang="zh-CN" altLang="en-US" sz="3600" dirty="0">
                <a:latin typeface="宋体" panose="02010600030101010101" pitchFamily="2" charset="-122"/>
                <a:ea typeface="宋体" panose="02010600030101010101" pitchFamily="2" charset="-122"/>
                <a:cs typeface="宋体" panose="02010600030101010101" pitchFamily="2" charset="-122"/>
                <a:sym typeface="+mn-ea"/>
              </a:rPr>
              <a:t>的</a:t>
            </a:r>
            <a:r>
              <a:rPr lang="en-US" altLang="zh-CN" sz="3600" dirty="0">
                <a:latin typeface="宋体" panose="02010600030101010101" pitchFamily="2" charset="-122"/>
                <a:ea typeface="宋体" panose="02010600030101010101" pitchFamily="2" charset="-122"/>
                <a:cs typeface="宋体" panose="02010600030101010101" pitchFamily="2" charset="-122"/>
              </a:rPr>
              <a:t>震级大于Ms5.0且震中距在30°-100°之间的地震事件有32次。而CRF</a:t>
            </a:r>
            <a:r>
              <a:rPr lang="zh-CN" altLang="en-US" sz="3600" dirty="0">
                <a:latin typeface="宋体" panose="02010600030101010101" pitchFamily="2" charset="-122"/>
                <a:ea typeface="宋体" panose="02010600030101010101" pitchFamily="2" charset="-122"/>
                <a:cs typeface="宋体" panose="02010600030101010101" pitchFamily="2" charset="-122"/>
              </a:rPr>
              <a:t>需要信噪比更高的事件，</a:t>
            </a:r>
            <a:r>
              <a:rPr lang="en-US" altLang="zh-CN" sz="3600" dirty="0">
                <a:latin typeface="宋体" panose="02010600030101010101" pitchFamily="2" charset="-122"/>
                <a:ea typeface="宋体" panose="02010600030101010101" pitchFamily="2" charset="-122"/>
                <a:cs typeface="宋体" panose="02010600030101010101" pitchFamily="2" charset="-122"/>
              </a:rPr>
              <a:t>于是单独对E1和E2进行了成像。</a:t>
            </a:r>
          </a:p>
        </p:txBody>
      </p:sp>
      <p:pic>
        <p:nvPicPr>
          <p:cNvPr id="27" name="图片 26"/>
          <p:cNvPicPr>
            <a:picLocks noChangeAspect="1"/>
          </p:cNvPicPr>
          <p:nvPr/>
        </p:nvPicPr>
        <p:blipFill>
          <a:blip r:embed="rId6"/>
          <a:stretch>
            <a:fillRect/>
          </a:stretch>
        </p:blipFill>
        <p:spPr>
          <a:xfrm>
            <a:off x="9368155" y="15543530"/>
            <a:ext cx="10751185" cy="7410450"/>
          </a:xfrm>
          <a:prstGeom prst="rect">
            <a:avLst/>
          </a:prstGeom>
        </p:spPr>
      </p:pic>
      <p:pic>
        <p:nvPicPr>
          <p:cNvPr id="28" name="图片 27" descr="001433原始RF_3"/>
          <p:cNvPicPr>
            <a:picLocks noChangeAspect="1"/>
          </p:cNvPicPr>
          <p:nvPr/>
        </p:nvPicPr>
        <p:blipFill>
          <a:blip r:embed="rId7"/>
          <a:stretch>
            <a:fillRect/>
          </a:stretch>
        </p:blipFill>
        <p:spPr>
          <a:xfrm>
            <a:off x="1334770" y="27224990"/>
            <a:ext cx="8604250" cy="4699000"/>
          </a:xfrm>
          <a:prstGeom prst="rect">
            <a:avLst/>
          </a:prstGeom>
        </p:spPr>
      </p:pic>
      <p:pic>
        <p:nvPicPr>
          <p:cNvPr id="29" name="图片 28" descr="124739原始RF_3"/>
          <p:cNvPicPr>
            <a:picLocks noChangeAspect="1"/>
          </p:cNvPicPr>
          <p:nvPr/>
        </p:nvPicPr>
        <p:blipFill>
          <a:blip r:embed="rId8"/>
          <a:stretch>
            <a:fillRect/>
          </a:stretch>
        </p:blipFill>
        <p:spPr>
          <a:xfrm>
            <a:off x="1283970" y="32080200"/>
            <a:ext cx="8654415" cy="4726940"/>
          </a:xfrm>
          <a:prstGeom prst="rect">
            <a:avLst/>
          </a:prstGeom>
        </p:spPr>
      </p:pic>
      <p:pic>
        <p:nvPicPr>
          <p:cNvPr id="31" name="图片 30" descr="CCP"/>
          <p:cNvPicPr>
            <a:picLocks noChangeAspect="1"/>
          </p:cNvPicPr>
          <p:nvPr/>
        </p:nvPicPr>
        <p:blipFill>
          <a:blip r:embed="rId9"/>
          <a:stretch>
            <a:fillRect/>
          </a:stretch>
        </p:blipFill>
        <p:spPr>
          <a:xfrm>
            <a:off x="1144905" y="38078410"/>
            <a:ext cx="9628505" cy="3944620"/>
          </a:xfrm>
          <a:prstGeom prst="rect">
            <a:avLst/>
          </a:prstGeom>
        </p:spPr>
      </p:pic>
      <p:sp>
        <p:nvSpPr>
          <p:cNvPr id="35" name="文本框 34"/>
          <p:cNvSpPr txBox="1"/>
          <p:nvPr/>
        </p:nvSpPr>
        <p:spPr>
          <a:xfrm>
            <a:off x="1510665" y="25459055"/>
            <a:ext cx="8694420" cy="1430584"/>
          </a:xfrm>
          <a:prstGeom prst="rect">
            <a:avLst/>
          </a:prstGeom>
          <a:noFill/>
        </p:spPr>
        <p:txBody>
          <a:bodyPr wrap="square" rtlCol="0">
            <a:spAutoFit/>
          </a:bodyPr>
          <a:lstStyle/>
          <a:p>
            <a:pPr indent="935990" fontAlgn="auto">
              <a:lnSpc>
                <a:spcPct val="130000"/>
              </a:lnSpc>
            </a:pPr>
            <a:r>
              <a:rPr lang="zh-CN" altLang="en-US" sz="3600" dirty="0">
                <a:latin typeface="宋体" panose="02010600030101010101" pitchFamily="2" charset="-122"/>
                <a:ea typeface="宋体" panose="02010600030101010101" pitchFamily="2" charset="-122"/>
                <a:cs typeface="宋体" panose="02010600030101010101" pitchFamily="2" charset="-122"/>
              </a:rPr>
              <a:t>用于</a:t>
            </a:r>
            <a:r>
              <a:rPr lang="en-US" altLang="zh-CN" sz="3600" dirty="0">
                <a:latin typeface="宋体" panose="02010600030101010101" pitchFamily="2" charset="-122"/>
                <a:ea typeface="宋体" panose="02010600030101010101" pitchFamily="2" charset="-122"/>
                <a:cs typeface="宋体" panose="02010600030101010101" pitchFamily="2" charset="-122"/>
              </a:rPr>
              <a:t>CRF</a:t>
            </a:r>
            <a:r>
              <a:rPr lang="zh-CN" altLang="en-US" sz="3600" dirty="0">
                <a:latin typeface="宋体" panose="02010600030101010101" pitchFamily="2" charset="-122"/>
                <a:ea typeface="宋体" panose="02010600030101010101" pitchFamily="2" charset="-122"/>
                <a:cs typeface="宋体" panose="02010600030101010101" pitchFamily="2" charset="-122"/>
              </a:rPr>
              <a:t>的两次地震事件的原始接收函数（左侧上方两图）及</a:t>
            </a:r>
            <a:r>
              <a:rPr lang="en-US" altLang="zh-CN" sz="3600" dirty="0">
                <a:latin typeface="宋体" panose="02010600030101010101" pitchFamily="2" charset="-122"/>
                <a:ea typeface="宋体" panose="02010600030101010101" pitchFamily="2" charset="-122"/>
                <a:cs typeface="宋体" panose="02010600030101010101" pitchFamily="2" charset="-122"/>
              </a:rPr>
              <a:t>CRF</a:t>
            </a:r>
            <a:r>
              <a:rPr lang="zh-CN" altLang="en-US" sz="3600" dirty="0">
                <a:latin typeface="宋体" panose="02010600030101010101" pitchFamily="2" charset="-122"/>
                <a:ea typeface="宋体" panose="02010600030101010101" pitchFamily="2" charset="-122"/>
                <a:cs typeface="宋体" panose="02010600030101010101" pitchFamily="2" charset="-122"/>
              </a:rPr>
              <a:t>结果（右两图）</a:t>
            </a:r>
          </a:p>
        </p:txBody>
      </p:sp>
      <p:sp>
        <p:nvSpPr>
          <p:cNvPr id="36" name="文本框 35"/>
          <p:cNvSpPr txBox="1"/>
          <p:nvPr/>
        </p:nvSpPr>
        <p:spPr>
          <a:xfrm>
            <a:off x="1510665" y="37229415"/>
            <a:ext cx="10800080" cy="645160"/>
          </a:xfrm>
          <a:prstGeom prst="rect">
            <a:avLst/>
          </a:prstGeom>
          <a:noFill/>
        </p:spPr>
        <p:txBody>
          <a:bodyPr wrap="square" rtlCol="0">
            <a:spAutoFit/>
          </a:bodyPr>
          <a:lstStyle/>
          <a:p>
            <a:r>
              <a:rPr lang="en-US" altLang="zh-CN" sz="3600">
                <a:latin typeface="宋体" panose="02010600030101010101" pitchFamily="2" charset="-122"/>
                <a:ea typeface="宋体" panose="02010600030101010101" pitchFamily="2" charset="-122"/>
                <a:cs typeface="宋体" panose="02010600030101010101" pitchFamily="2" charset="-122"/>
              </a:rPr>
              <a:t>CCP</a:t>
            </a:r>
            <a:r>
              <a:rPr lang="zh-CN" altLang="en-US" sz="3600">
                <a:latin typeface="宋体" panose="02010600030101010101" pitchFamily="2" charset="-122"/>
                <a:ea typeface="宋体" panose="02010600030101010101" pitchFamily="2" charset="-122"/>
                <a:cs typeface="宋体" panose="02010600030101010101" pitchFamily="2" charset="-122"/>
              </a:rPr>
              <a:t>成像结果</a:t>
            </a:r>
          </a:p>
        </p:txBody>
      </p:sp>
      <p:pic>
        <p:nvPicPr>
          <p:cNvPr id="2" name="图片 1"/>
          <p:cNvPicPr>
            <a:picLocks noChangeAspect="1"/>
          </p:cNvPicPr>
          <p:nvPr/>
        </p:nvPicPr>
        <p:blipFill>
          <a:blip r:embed="rId10"/>
          <a:stretch>
            <a:fillRect/>
          </a:stretch>
        </p:blipFill>
        <p:spPr>
          <a:xfrm>
            <a:off x="21384260" y="29423360"/>
            <a:ext cx="5328920" cy="3299460"/>
          </a:xfrm>
          <a:prstGeom prst="rect">
            <a:avLst/>
          </a:prstGeom>
        </p:spPr>
      </p:pic>
      <p:pic>
        <p:nvPicPr>
          <p:cNvPr id="3" name="图片 2"/>
          <p:cNvPicPr>
            <a:picLocks noChangeAspect="1"/>
          </p:cNvPicPr>
          <p:nvPr/>
        </p:nvPicPr>
        <p:blipFill>
          <a:blip r:embed="rId11"/>
          <a:stretch>
            <a:fillRect/>
          </a:stretch>
        </p:blipFill>
        <p:spPr>
          <a:xfrm>
            <a:off x="21315680" y="25998170"/>
            <a:ext cx="5454015" cy="3299460"/>
          </a:xfrm>
          <a:prstGeom prst="rect">
            <a:avLst/>
          </a:prstGeom>
        </p:spPr>
      </p:pic>
      <p:pic>
        <p:nvPicPr>
          <p:cNvPr id="4" name="图片 3"/>
          <p:cNvPicPr>
            <a:picLocks noChangeAspect="1"/>
          </p:cNvPicPr>
          <p:nvPr/>
        </p:nvPicPr>
        <p:blipFill>
          <a:blip r:embed="rId12"/>
          <a:stretch>
            <a:fillRect/>
          </a:stretch>
        </p:blipFill>
        <p:spPr>
          <a:xfrm>
            <a:off x="26485215" y="15997555"/>
            <a:ext cx="4667250" cy="6438900"/>
          </a:xfrm>
          <a:prstGeom prst="rect">
            <a:avLst/>
          </a:prstGeom>
        </p:spPr>
      </p:pic>
      <p:pic>
        <p:nvPicPr>
          <p:cNvPr id="21" name="图片 20"/>
          <p:cNvPicPr>
            <a:picLocks noChangeAspect="1"/>
          </p:cNvPicPr>
          <p:nvPr/>
        </p:nvPicPr>
        <p:blipFill>
          <a:blip r:embed="rId13"/>
          <a:stretch>
            <a:fillRect/>
          </a:stretch>
        </p:blipFill>
        <p:spPr>
          <a:xfrm>
            <a:off x="21464270" y="18477865"/>
            <a:ext cx="4747895" cy="3930650"/>
          </a:xfrm>
          <a:prstGeom prst="rect">
            <a:avLst/>
          </a:prstGeom>
        </p:spPr>
      </p:pic>
      <p:pic>
        <p:nvPicPr>
          <p:cNvPr id="22" name="图片 21"/>
          <p:cNvPicPr>
            <a:picLocks noChangeAspect="1"/>
          </p:cNvPicPr>
          <p:nvPr/>
        </p:nvPicPr>
        <p:blipFill>
          <a:blip r:embed="rId14"/>
          <a:stretch>
            <a:fillRect/>
          </a:stretch>
        </p:blipFill>
        <p:spPr>
          <a:xfrm>
            <a:off x="21464270" y="22417405"/>
            <a:ext cx="3563620" cy="3154045"/>
          </a:xfrm>
          <a:prstGeom prst="rect">
            <a:avLst/>
          </a:prstGeom>
        </p:spPr>
      </p:pic>
      <p:pic>
        <p:nvPicPr>
          <p:cNvPr id="23" name="图片 22"/>
          <p:cNvPicPr>
            <a:picLocks noChangeAspect="1"/>
          </p:cNvPicPr>
          <p:nvPr/>
        </p:nvPicPr>
        <p:blipFill>
          <a:blip r:embed="rId15"/>
          <a:stretch>
            <a:fillRect/>
          </a:stretch>
        </p:blipFill>
        <p:spPr>
          <a:xfrm>
            <a:off x="25091390" y="22417405"/>
            <a:ext cx="6400800" cy="3110230"/>
          </a:xfrm>
          <a:prstGeom prst="rect">
            <a:avLst/>
          </a:prstGeom>
        </p:spPr>
      </p:pic>
      <p:sp>
        <p:nvSpPr>
          <p:cNvPr id="25" name="文本框 24"/>
          <p:cNvSpPr txBox="1"/>
          <p:nvPr/>
        </p:nvSpPr>
        <p:spPr>
          <a:xfrm>
            <a:off x="21315680" y="16318865"/>
            <a:ext cx="5100955" cy="2011045"/>
          </a:xfrm>
          <a:prstGeom prst="rect">
            <a:avLst/>
          </a:prstGeom>
          <a:noFill/>
        </p:spPr>
        <p:txBody>
          <a:bodyPr wrap="square" rtlCol="0">
            <a:spAutoFit/>
          </a:bodyPr>
          <a:lstStyle/>
          <a:p>
            <a:pPr indent="720090" fontAlgn="auto">
              <a:lnSpc>
                <a:spcPct val="130000"/>
              </a:lnSpc>
            </a:pPr>
            <a:r>
              <a:rPr lang="en-US" altLang="zh-CN" sz="3200">
                <a:latin typeface="宋体" panose="02010600030101010101" pitchFamily="2" charset="-122"/>
                <a:ea typeface="宋体" panose="02010600030101010101" pitchFamily="2" charset="-122"/>
                <a:cs typeface="宋体" panose="02010600030101010101" pitchFamily="2" charset="-122"/>
              </a:rPr>
              <a:t>CRF MCMC</a:t>
            </a:r>
            <a:r>
              <a:rPr lang="zh-CN" altLang="en-US" sz="3200">
                <a:latin typeface="宋体" panose="02010600030101010101" pitchFamily="2" charset="-122"/>
                <a:ea typeface="宋体" panose="02010600030101010101" pitchFamily="2" charset="-122"/>
                <a:cs typeface="宋体" panose="02010600030101010101" pitchFamily="2" charset="-122"/>
              </a:rPr>
              <a:t>概率分布后验信息、波形拟合、</a:t>
            </a:r>
            <a:r>
              <a:rPr lang="en-US" altLang="zh-CN" sz="3200">
                <a:latin typeface="宋体" panose="02010600030101010101" pitchFamily="2" charset="-122"/>
                <a:ea typeface="宋体" panose="02010600030101010101" pitchFamily="2" charset="-122"/>
                <a:cs typeface="宋体" panose="02010600030101010101" pitchFamily="2" charset="-122"/>
              </a:rPr>
              <a:t>MCMC</a:t>
            </a:r>
            <a:r>
              <a:rPr lang="zh-CN" altLang="en-US" sz="3200">
                <a:latin typeface="宋体" panose="02010600030101010101" pitchFamily="2" charset="-122"/>
                <a:ea typeface="宋体" panose="02010600030101010101" pitchFamily="2" charset="-122"/>
                <a:cs typeface="宋体" panose="02010600030101010101" pitchFamily="2" charset="-122"/>
              </a:rPr>
              <a:t>误差收敛情况，以子台阵</a:t>
            </a:r>
            <a:r>
              <a:rPr lang="en-US" altLang="zh-CN" sz="3200">
                <a:latin typeface="宋体" panose="02010600030101010101" pitchFamily="2" charset="-122"/>
                <a:ea typeface="宋体" panose="02010600030101010101" pitchFamily="2" charset="-122"/>
                <a:cs typeface="宋体" panose="02010600030101010101" pitchFamily="2" charset="-122"/>
              </a:rPr>
              <a:t>71</a:t>
            </a:r>
            <a:r>
              <a:rPr lang="zh-CN" altLang="en-US" sz="3200">
                <a:latin typeface="宋体" panose="02010600030101010101" pitchFamily="2" charset="-122"/>
                <a:ea typeface="宋体" panose="02010600030101010101" pitchFamily="2" charset="-122"/>
                <a:cs typeface="宋体" panose="02010600030101010101" pitchFamily="2" charset="-122"/>
              </a:rPr>
              <a:t>为例</a:t>
            </a:r>
          </a:p>
        </p:txBody>
      </p:sp>
      <p:sp>
        <p:nvSpPr>
          <p:cNvPr id="30" name="文本框 29"/>
          <p:cNvSpPr txBox="1"/>
          <p:nvPr/>
        </p:nvSpPr>
        <p:spPr>
          <a:xfrm>
            <a:off x="26898600" y="25652730"/>
            <a:ext cx="4430395" cy="4482766"/>
          </a:xfrm>
          <a:prstGeom prst="rect">
            <a:avLst/>
          </a:prstGeom>
          <a:noFill/>
        </p:spPr>
        <p:txBody>
          <a:bodyPr wrap="square" rtlCol="0">
            <a:spAutoFit/>
          </a:bodyPr>
          <a:lstStyle/>
          <a:p>
            <a:pPr indent="720090" fontAlgn="auto">
              <a:lnSpc>
                <a:spcPct val="130000"/>
              </a:lnSpc>
            </a:pPr>
            <a:r>
              <a:rPr lang="zh-CN" altLang="en-US" sz="3200" dirty="0">
                <a:latin typeface="宋体" panose="02010600030101010101" pitchFamily="2" charset="-122"/>
                <a:ea typeface="宋体" panose="02010600030101010101" pitchFamily="2" charset="-122"/>
                <a:cs typeface="宋体" panose="02010600030101010101" pitchFamily="2" charset="-122"/>
              </a:rPr>
              <a:t>莫霍面信号较清晰。对于测线中段地下</a:t>
            </a:r>
            <a:r>
              <a:rPr lang="en-US" altLang="zh-CN" sz="3200" dirty="0">
                <a:latin typeface="宋体" panose="02010600030101010101" pitchFamily="2" charset="-122"/>
                <a:ea typeface="宋体" panose="02010600030101010101" pitchFamily="2" charset="-122"/>
                <a:cs typeface="宋体" panose="02010600030101010101" pitchFamily="2" charset="-122"/>
              </a:rPr>
              <a:t>2-4s</a:t>
            </a:r>
            <a:r>
              <a:rPr lang="zh-CN" altLang="en-US" sz="3200" dirty="0">
                <a:latin typeface="宋体" panose="02010600030101010101" pitchFamily="2" charset="-122"/>
                <a:ea typeface="宋体" panose="02010600030101010101" pitchFamily="2" charset="-122"/>
                <a:cs typeface="宋体" panose="02010600030101010101" pitchFamily="2" charset="-122"/>
              </a:rPr>
              <a:t>的分层结构，可能需要进行一系列额外的工作例如正演来确定。初步认为可能和大火成岩省的岩浆演化有关。</a:t>
            </a:r>
          </a:p>
        </p:txBody>
      </p:sp>
      <p:sp>
        <p:nvSpPr>
          <p:cNvPr id="32" name="文本框 31"/>
          <p:cNvSpPr txBox="1"/>
          <p:nvPr/>
        </p:nvSpPr>
        <p:spPr>
          <a:xfrm>
            <a:off x="26898600" y="30071695"/>
            <a:ext cx="4430395" cy="2651125"/>
          </a:xfrm>
          <a:prstGeom prst="rect">
            <a:avLst/>
          </a:prstGeom>
          <a:noFill/>
        </p:spPr>
        <p:txBody>
          <a:bodyPr wrap="square" rtlCol="0">
            <a:spAutoFit/>
          </a:bodyPr>
          <a:lstStyle/>
          <a:p>
            <a:pPr indent="720090" fontAlgn="auto">
              <a:lnSpc>
                <a:spcPct val="130000"/>
              </a:lnSpc>
            </a:pPr>
            <a:r>
              <a:rPr lang="zh-CN" altLang="en-US" sz="3200">
                <a:latin typeface="宋体" panose="02010600030101010101" pitchFamily="2" charset="-122"/>
                <a:ea typeface="宋体" panose="02010600030101010101" pitchFamily="2" charset="-122"/>
                <a:cs typeface="宋体" panose="02010600030101010101" pitchFamily="2" charset="-122"/>
              </a:rPr>
              <a:t>后续工作：结合地震目录和</a:t>
            </a:r>
            <a:r>
              <a:rPr lang="en-US" altLang="zh-CN" sz="3200">
                <a:latin typeface="宋体" panose="02010600030101010101" pitchFamily="2" charset="-122"/>
                <a:ea typeface="宋体" panose="02010600030101010101" pitchFamily="2" charset="-122"/>
                <a:cs typeface="宋体" panose="02010600030101010101" pitchFamily="2" charset="-122"/>
              </a:rPr>
              <a:t>CRF</a:t>
            </a:r>
            <a:r>
              <a:rPr lang="zh-CN" altLang="en-US" sz="3200">
                <a:latin typeface="宋体" panose="02010600030101010101" pitchFamily="2" charset="-122"/>
                <a:ea typeface="宋体" panose="02010600030101010101" pitchFamily="2" charset="-122"/>
                <a:cs typeface="宋体" panose="02010600030101010101" pitchFamily="2" charset="-122"/>
              </a:rPr>
              <a:t>结果，对几条主要断层的位置和走向进行分析。</a:t>
            </a:r>
          </a:p>
        </p:txBody>
      </p:sp>
      <p:sp>
        <p:nvSpPr>
          <p:cNvPr id="38" name="文本框 37"/>
          <p:cNvSpPr txBox="1"/>
          <p:nvPr/>
        </p:nvSpPr>
        <p:spPr>
          <a:xfrm>
            <a:off x="21384260" y="34730690"/>
            <a:ext cx="10013315" cy="7292340"/>
          </a:xfrm>
          <a:prstGeom prst="rect">
            <a:avLst/>
          </a:prstGeom>
          <a:noFill/>
        </p:spPr>
        <p:txBody>
          <a:bodyPr wrap="square" rtlCol="0">
            <a:spAutoFit/>
          </a:bodyPr>
          <a:lstStyle/>
          <a:p>
            <a:pPr indent="0" fontAlgn="auto">
              <a:lnSpc>
                <a:spcPct val="130000"/>
              </a:lnSpc>
            </a:pPr>
            <a:r>
              <a:rPr lang="en-US" altLang="zh-CN" sz="3600" b="1" dirty="0">
                <a:latin typeface="宋体" panose="02010600030101010101" pitchFamily="2" charset="-122"/>
                <a:ea typeface="宋体" panose="02010600030101010101" pitchFamily="2" charset="-122"/>
                <a:cs typeface="宋体" panose="02010600030101010101" pitchFamily="2" charset="-122"/>
              </a:rPr>
              <a:t>1.</a:t>
            </a:r>
            <a:r>
              <a:rPr lang="zh-CN" altLang="en-US" sz="3600" dirty="0">
                <a:latin typeface="宋体" panose="02010600030101010101" pitchFamily="2" charset="-122"/>
                <a:ea typeface="宋体" panose="02010600030101010101" pitchFamily="2" charset="-122"/>
                <a:cs typeface="宋体" panose="02010600030101010101" pitchFamily="2" charset="-122"/>
              </a:rPr>
              <a:t>使用本课题组在宾川盆地西北侧布设的一条短周期测线的数据，通过</a:t>
            </a:r>
            <a:r>
              <a:rPr lang="en-US" altLang="zh-CN" sz="3600" dirty="0">
                <a:latin typeface="宋体" panose="02010600030101010101" pitchFamily="2" charset="-122"/>
                <a:ea typeface="宋体" panose="02010600030101010101" pitchFamily="2" charset="-122"/>
                <a:cs typeface="宋体" panose="02010600030101010101" pitchFamily="2" charset="-122"/>
              </a:rPr>
              <a:t>H-κ</a:t>
            </a:r>
            <a:r>
              <a:rPr lang="zh-CN" altLang="en-US" sz="3600" dirty="0">
                <a:latin typeface="宋体" panose="02010600030101010101" pitchFamily="2" charset="-122"/>
                <a:ea typeface="宋体" panose="02010600030101010101" pitchFamily="2" charset="-122"/>
                <a:cs typeface="宋体" panose="02010600030101010101" pitchFamily="2" charset="-122"/>
              </a:rPr>
              <a:t>方法、</a:t>
            </a:r>
            <a:r>
              <a:rPr lang="en-US" altLang="zh-CN" sz="3600" dirty="0">
                <a:latin typeface="宋体" panose="02010600030101010101" pitchFamily="2" charset="-122"/>
                <a:ea typeface="宋体" panose="02010600030101010101" pitchFamily="2" charset="-122"/>
                <a:cs typeface="宋体" panose="02010600030101010101" pitchFamily="2" charset="-122"/>
              </a:rPr>
              <a:t>CCP</a:t>
            </a:r>
            <a:r>
              <a:rPr lang="zh-CN" altLang="en-US" sz="3600" dirty="0">
                <a:latin typeface="宋体" panose="02010600030101010101" pitchFamily="2" charset="-122"/>
                <a:ea typeface="宋体" panose="02010600030101010101" pitchFamily="2" charset="-122"/>
                <a:cs typeface="宋体" panose="02010600030101010101" pitchFamily="2" charset="-122"/>
              </a:rPr>
              <a:t>方法、</a:t>
            </a:r>
            <a:r>
              <a:rPr lang="en-US" altLang="zh-CN" sz="3600" dirty="0">
                <a:latin typeface="宋体" panose="02010600030101010101" pitchFamily="2" charset="-122"/>
                <a:ea typeface="宋体" panose="02010600030101010101" pitchFamily="2" charset="-122"/>
                <a:cs typeface="宋体" panose="02010600030101010101" pitchFamily="2" charset="-122"/>
              </a:rPr>
              <a:t>CRF</a:t>
            </a:r>
            <a:r>
              <a:rPr lang="zh-CN" altLang="en-US" sz="3600" dirty="0">
                <a:latin typeface="宋体" panose="02010600030101010101" pitchFamily="2" charset="-122"/>
                <a:ea typeface="宋体" panose="02010600030101010101" pitchFamily="2" charset="-122"/>
                <a:cs typeface="宋体" panose="02010600030101010101" pitchFamily="2" charset="-122"/>
              </a:rPr>
              <a:t>方法分别进行了处理。</a:t>
            </a:r>
          </a:p>
          <a:p>
            <a:pPr indent="0" fontAlgn="auto">
              <a:lnSpc>
                <a:spcPct val="130000"/>
              </a:lnSpc>
            </a:pPr>
            <a:r>
              <a:rPr lang="en-US" altLang="zh-CN" sz="3600" b="1" dirty="0">
                <a:latin typeface="宋体" panose="02010600030101010101" pitchFamily="2" charset="-122"/>
                <a:ea typeface="宋体" panose="02010600030101010101" pitchFamily="2" charset="-122"/>
                <a:cs typeface="宋体" panose="02010600030101010101" pitchFamily="2" charset="-122"/>
              </a:rPr>
              <a:t>2.</a:t>
            </a:r>
            <a:r>
              <a:rPr lang="zh-CN" altLang="en-US" sz="3600" dirty="0">
                <a:latin typeface="宋体" panose="02010600030101010101" pitchFamily="2" charset="-122"/>
                <a:ea typeface="宋体" panose="02010600030101010101" pitchFamily="2" charset="-122"/>
                <a:cs typeface="宋体" panose="02010600030101010101" pitchFamily="2" charset="-122"/>
              </a:rPr>
              <a:t>测线下方的地壳厚度约为</a:t>
            </a:r>
            <a:r>
              <a:rPr lang="en-US" altLang="zh-CN" sz="3600" dirty="0">
                <a:latin typeface="宋体" panose="02010600030101010101" pitchFamily="2" charset="-122"/>
                <a:ea typeface="宋体" panose="02010600030101010101" pitchFamily="2" charset="-122"/>
                <a:cs typeface="宋体" panose="02010600030101010101" pitchFamily="2" charset="-122"/>
              </a:rPr>
              <a:t>47-52 km</a:t>
            </a:r>
            <a:r>
              <a:rPr lang="zh-CN" altLang="en-US" sz="3600" dirty="0">
                <a:latin typeface="宋体" panose="02010600030101010101" pitchFamily="2" charset="-122"/>
                <a:ea typeface="宋体" panose="02010600030101010101" pitchFamily="2" charset="-122"/>
                <a:cs typeface="宋体" panose="02010600030101010101" pitchFamily="2" charset="-122"/>
              </a:rPr>
              <a:t>，平均深度为</a:t>
            </a:r>
            <a:r>
              <a:rPr lang="en-US" altLang="zh-CN" sz="3600" dirty="0">
                <a:latin typeface="宋体" panose="02010600030101010101" pitchFamily="2" charset="-122"/>
                <a:ea typeface="宋体" panose="02010600030101010101" pitchFamily="2" charset="-122"/>
                <a:cs typeface="宋体" panose="02010600030101010101" pitchFamily="2" charset="-122"/>
              </a:rPr>
              <a:t>49 km</a:t>
            </a:r>
            <a:r>
              <a:rPr lang="zh-CN" altLang="en-US" sz="3600" dirty="0">
                <a:latin typeface="宋体" panose="02010600030101010101" pitchFamily="2" charset="-122"/>
                <a:ea typeface="宋体" panose="02010600030101010101" pitchFamily="2" charset="-122"/>
                <a:cs typeface="宋体" panose="02010600030101010101" pitchFamily="2" charset="-122"/>
              </a:rPr>
              <a:t>，平均</a:t>
            </a:r>
            <a:r>
              <a:rPr lang="en-US" altLang="zh-CN" sz="3600" dirty="0">
                <a:latin typeface="宋体" panose="02010600030101010101" pitchFamily="2" charset="-122"/>
                <a:ea typeface="宋体" panose="02010600030101010101" pitchFamily="2" charset="-122"/>
                <a:cs typeface="宋体" panose="02010600030101010101" pitchFamily="2" charset="-122"/>
              </a:rPr>
              <a:t>V</a:t>
            </a:r>
            <a:r>
              <a:rPr lang="en-US" altLang="zh-CN" sz="3600" baseline="-25000" dirty="0">
                <a:latin typeface="宋体" panose="02010600030101010101" pitchFamily="2" charset="-122"/>
                <a:ea typeface="宋体" panose="02010600030101010101" pitchFamily="2" charset="-122"/>
                <a:cs typeface="宋体" panose="02010600030101010101" pitchFamily="2" charset="-122"/>
              </a:rPr>
              <a:t>P</a:t>
            </a:r>
            <a:r>
              <a:rPr lang="en-US" altLang="zh-CN" sz="3600" dirty="0">
                <a:latin typeface="宋体" panose="02010600030101010101" pitchFamily="2" charset="-122"/>
                <a:ea typeface="宋体" panose="02010600030101010101" pitchFamily="2" charset="-122"/>
                <a:cs typeface="宋体" panose="02010600030101010101" pitchFamily="2" charset="-122"/>
              </a:rPr>
              <a:t>/V</a:t>
            </a:r>
            <a:r>
              <a:rPr lang="en-US" altLang="zh-CN" sz="3600" baseline="-25000" dirty="0">
                <a:latin typeface="宋体" panose="02010600030101010101" pitchFamily="2" charset="-122"/>
                <a:ea typeface="宋体" panose="02010600030101010101" pitchFamily="2" charset="-122"/>
                <a:cs typeface="宋体" panose="02010600030101010101" pitchFamily="2" charset="-122"/>
              </a:rPr>
              <a:t>S</a:t>
            </a:r>
            <a:r>
              <a:rPr lang="zh-CN" altLang="en-US" sz="3600" dirty="0">
                <a:latin typeface="宋体" panose="02010600030101010101" pitchFamily="2" charset="-122"/>
                <a:ea typeface="宋体" panose="02010600030101010101" pitchFamily="2" charset="-122"/>
                <a:cs typeface="宋体" panose="02010600030101010101" pitchFamily="2" charset="-122"/>
              </a:rPr>
              <a:t>为</a:t>
            </a:r>
            <a:r>
              <a:rPr lang="en-US" altLang="zh-CN" sz="3600" dirty="0">
                <a:latin typeface="宋体" panose="02010600030101010101" pitchFamily="2" charset="-122"/>
                <a:ea typeface="宋体" panose="02010600030101010101" pitchFamily="2" charset="-122"/>
                <a:cs typeface="宋体" panose="02010600030101010101" pitchFamily="2" charset="-122"/>
              </a:rPr>
              <a:t>1.72</a:t>
            </a:r>
            <a:r>
              <a:rPr lang="zh-CN" altLang="en-US" sz="3600" dirty="0">
                <a:latin typeface="宋体" panose="02010600030101010101" pitchFamily="2" charset="-122"/>
                <a:ea typeface="宋体" panose="02010600030101010101" pitchFamily="2" charset="-122"/>
                <a:cs typeface="宋体" panose="02010600030101010101" pitchFamily="2" charset="-122"/>
              </a:rPr>
              <a:t>。</a:t>
            </a:r>
          </a:p>
          <a:p>
            <a:pPr indent="0" fontAlgn="auto">
              <a:lnSpc>
                <a:spcPct val="130000"/>
              </a:lnSpc>
            </a:pPr>
            <a:r>
              <a:rPr lang="en-US" altLang="zh-CN" sz="3600" b="1" dirty="0">
                <a:latin typeface="宋体" panose="02010600030101010101" pitchFamily="2" charset="-122"/>
                <a:ea typeface="宋体" panose="02010600030101010101" pitchFamily="2" charset="-122"/>
                <a:cs typeface="宋体" panose="02010600030101010101" pitchFamily="2" charset="-122"/>
              </a:rPr>
              <a:t>3.</a:t>
            </a:r>
            <a:r>
              <a:rPr lang="zh-CN" altLang="en-US" sz="3600" dirty="0">
                <a:latin typeface="宋体" panose="02010600030101010101" pitchFamily="2" charset="-122"/>
                <a:ea typeface="宋体" panose="02010600030101010101" pitchFamily="2" charset="-122"/>
                <a:cs typeface="宋体" panose="02010600030101010101" pitchFamily="2" charset="-122"/>
              </a:rPr>
              <a:t>地壳中存在一些清晰的界面信号，其形成过程可能与大火成岩省的岩浆演化有关，具体的解释需要做进一步的工作。</a:t>
            </a:r>
          </a:p>
          <a:p>
            <a:pPr indent="0" fontAlgn="auto">
              <a:lnSpc>
                <a:spcPct val="130000"/>
              </a:lnSpc>
            </a:pPr>
            <a:r>
              <a:rPr lang="en-US" altLang="zh-CN" sz="3600" b="1" dirty="0">
                <a:latin typeface="宋体" panose="02010600030101010101" pitchFamily="2" charset="-122"/>
                <a:ea typeface="宋体" panose="02010600030101010101" pitchFamily="2" charset="-122"/>
                <a:cs typeface="宋体" panose="02010600030101010101" pitchFamily="2" charset="-122"/>
              </a:rPr>
              <a:t>4.</a:t>
            </a:r>
            <a:r>
              <a:rPr lang="zh-CN" altLang="en-US" sz="3600" dirty="0">
                <a:latin typeface="宋体" panose="02010600030101010101" pitchFamily="2" charset="-122"/>
                <a:ea typeface="宋体" panose="02010600030101010101" pitchFamily="2" charset="-122"/>
                <a:cs typeface="宋体" panose="02010600030101010101" pitchFamily="2" charset="-122"/>
              </a:rPr>
              <a:t>根据地震目录，测线中段存在大范围的地震稀疏区域，可能对应稳定的岩浆冷凝后残留块体。</a:t>
            </a:r>
          </a:p>
        </p:txBody>
      </p:sp>
      <p:pic>
        <p:nvPicPr>
          <p:cNvPr id="39" name="图片 38" descr="001433_all"/>
          <p:cNvPicPr>
            <a:picLocks noChangeAspect="1"/>
          </p:cNvPicPr>
          <p:nvPr/>
        </p:nvPicPr>
        <p:blipFill>
          <a:blip r:embed="rId16"/>
          <a:stretch>
            <a:fillRect/>
          </a:stretch>
        </p:blipFill>
        <p:spPr>
          <a:xfrm>
            <a:off x="10620375" y="24284305"/>
            <a:ext cx="9751060" cy="9040495"/>
          </a:xfrm>
          <a:prstGeom prst="rect">
            <a:avLst/>
          </a:prstGeom>
        </p:spPr>
      </p:pic>
      <p:pic>
        <p:nvPicPr>
          <p:cNvPr id="40" name="图片 39" descr="124739_all"/>
          <p:cNvPicPr>
            <a:picLocks noChangeAspect="1"/>
          </p:cNvPicPr>
          <p:nvPr/>
        </p:nvPicPr>
        <p:blipFill>
          <a:blip r:embed="rId17"/>
          <a:stretch>
            <a:fillRect/>
          </a:stretch>
        </p:blipFill>
        <p:spPr>
          <a:xfrm>
            <a:off x="10647680" y="33033335"/>
            <a:ext cx="9727565" cy="898969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WY1ODYwMzE5ZTRlMmI1YzE5MmUwNmYyMDk5NmUxOTY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505</Words>
  <Application>Microsoft Office PowerPoint</Application>
  <PresentationFormat>自定义</PresentationFormat>
  <Paragraphs>20</Paragraphs>
  <Slides>1</Slides>
  <Notes>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宋体</vt:lpstr>
      <vt:lpstr>Arial</vt:lpstr>
      <vt:lpstr>Calibri</vt:lpstr>
      <vt:lpstr>WPS</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Viking Nexus</dc:creator>
  <cp:lastModifiedBy>江涛 李</cp:lastModifiedBy>
  <cp:revision>9</cp:revision>
  <dcterms:created xsi:type="dcterms:W3CDTF">2023-08-09T12:44:00Z</dcterms:created>
  <dcterms:modified xsi:type="dcterms:W3CDTF">2024-10-18T10:20:05Z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2052-12.1.0.18608</vt:lpwstr>
  </property>
</Properties>
</file>