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98" r:id="rId3"/>
    <p:sldId id="605" r:id="rId4"/>
    <p:sldId id="607" r:id="rId5"/>
    <p:sldId id="608" r:id="rId6"/>
    <p:sldId id="609" r:id="rId7"/>
    <p:sldId id="610" r:id="rId8"/>
    <p:sldId id="611" r:id="rId9"/>
    <p:sldId id="612" r:id="rId10"/>
    <p:sldId id="613" r:id="rId11"/>
    <p:sldId id="614" r:id="rId12"/>
    <p:sldId id="615" r:id="rId13"/>
    <p:sldId id="616" r:id="rId14"/>
    <p:sldId id="617" r:id="rId15"/>
    <p:sldId id="618" r:id="rId16"/>
    <p:sldId id="619" r:id="rId17"/>
    <p:sldId id="620" r:id="rId18"/>
    <p:sldId id="621" r:id="rId19"/>
    <p:sldId id="622" r:id="rId20"/>
    <p:sldId id="598" r:id="rId21"/>
  </p:sldIdLst>
  <p:sldSz cx="6858000" cy="5143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BD"/>
    <a:srgbClr val="4672C4"/>
    <a:srgbClr val="E10800"/>
    <a:srgbClr val="115740"/>
    <a:srgbClr val="00797C"/>
    <a:srgbClr val="3333FF"/>
    <a:srgbClr val="D95319"/>
    <a:srgbClr val="7394FE"/>
    <a:srgbClr val="FFA300"/>
    <a:srgbClr val="3305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16" autoAdjust="0"/>
    <p:restoredTop sz="94583" autoAdjust="0"/>
  </p:normalViewPr>
  <p:slideViewPr>
    <p:cSldViewPr>
      <p:cViewPr varScale="1">
        <p:scale>
          <a:sx n="115" d="100"/>
          <a:sy n="115" d="100"/>
        </p:scale>
        <p:origin x="538" y="67"/>
      </p:cViewPr>
      <p:guideLst>
        <p:guide orient="horz" pos="1620"/>
        <p:guide pos="216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  <a:ea typeface="Heiti TC Medium" pitchFamily="2" charset="-128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  <a:ea typeface="Heiti TC Medium" pitchFamily="2" charset="-128"/>
              </a:defRPr>
            </a:lvl1pPr>
          </a:lstStyle>
          <a:p>
            <a:fld id="{10D9C09A-D5F6-493F-81AA-094DE5F33DF3}" type="datetimeFigureOut">
              <a:rPr lang="zh-CN" altLang="en-US" smtClean="0"/>
              <a:pPr/>
              <a:t>2024/10/20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  <a:ea typeface="Heiti TC Medium" pitchFamily="2" charset="-128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  <a:ea typeface="Heiti TC Medium" pitchFamily="2" charset="-128"/>
              </a:defRPr>
            </a:lvl1pPr>
          </a:lstStyle>
          <a:p>
            <a:fld id="{0A2B34BE-9896-4FE0-933A-1E2A80AC7A3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4058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Heiti TC Medium" pitchFamily="2" charset="-128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Heiti TC Medium" pitchFamily="2" charset="-128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Heiti TC Medium" pitchFamily="2" charset="-128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Heiti TC Medium" pitchFamily="2" charset="-128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Heiti TC Medium" pitchFamily="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157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100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1481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709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5039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169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888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02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29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0172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9061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7420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3508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2769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7393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7596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8376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7798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5383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435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4"/>
            <a:ext cx="58293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96D2D-3022-4039-A955-D7A7161ECFEE}" type="datetime1">
              <a:rPr lang="en-US" altLang="zh-CN" smtClean="0"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06883-8BD9-4506-88DA-5EC2A748B786}" type="datetime1">
              <a:rPr lang="en-US" altLang="zh-CN" smtClean="0"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436E-6DBA-4DC1-9CF3-F2308C982D94}" type="datetime1">
              <a:rPr lang="en-US" altLang="zh-CN" smtClean="0"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15FD7-91C0-4C5C-968D-028A2CF9F597}" type="datetime1">
              <a:rPr lang="en-US" altLang="zh-CN" smtClean="0"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2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2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30D10-EC18-4C24-901C-9A8A99A85BBA}" type="datetime1">
              <a:rPr lang="en-US" altLang="zh-CN" smtClean="0"/>
              <a:t>10/20/2024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5633F-D342-432D-994D-FB4038D8B85D}" type="datetime1">
              <a:rPr lang="en-US" altLang="zh-CN" smtClean="0"/>
              <a:t>10/20/2024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8FB91-97DC-45F9-A665-3304F2AF0005}" type="datetime1">
              <a:rPr lang="en-US" altLang="zh-CN" smtClean="0"/>
              <a:t>10/20/2024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3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04793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3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FFFE6-543D-43D5-8EF1-91292014ABF2}" type="datetime1">
              <a:rPr lang="en-US" altLang="zh-CN" smtClean="0"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8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07108-3164-4BC7-9DCA-37BAB3DE1028}" type="datetime1">
              <a:rPr lang="en-US" altLang="zh-CN" smtClean="0"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8F768-2E92-4283-B86E-9F298BB11327}" type="datetime1">
              <a:rPr lang="en-US" altLang="zh-CN" smtClean="0"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79"/>
            <a:ext cx="154305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79"/>
            <a:ext cx="451485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7EBAD-F2BB-444D-A81B-44A9BD0D1CFF}" type="datetime1">
              <a:rPr lang="en-US" altLang="zh-CN" smtClean="0"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Heiti TC Medium" pitchFamily="2" charset="-128"/>
              </a:defRPr>
            </a:lvl1pPr>
          </a:lstStyle>
          <a:p>
            <a:fld id="{139A3C53-15A7-4344-BA0A-4524A5C3DE11}" type="datetime1">
              <a:rPr lang="en-US" altLang="zh-CN" smtClean="0"/>
              <a:t>10/20/2024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685783" rtl="0" eaLnBrk="1" latinLnBrk="0" hangingPunct="1">
        <a:spcBef>
          <a:spcPct val="0"/>
        </a:spcBef>
        <a:buNone/>
        <a:defRPr sz="3300" b="0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2678C677-7141-48E1-8D60-B2CF98BA41EC}"/>
              </a:ext>
            </a:extLst>
          </p:cNvPr>
          <p:cNvSpPr txBox="1"/>
          <p:nvPr/>
        </p:nvSpPr>
        <p:spPr>
          <a:xfrm>
            <a:off x="0" y="2715496"/>
            <a:ext cx="6858000" cy="1951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450"/>
              </a:spcAft>
            </a:pPr>
            <a:r>
              <a:rPr lang="zh-CN" altLang="en-US" sz="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汇报人：郑淳元</a:t>
            </a:r>
            <a:r>
              <a:rPr lang="en-US" altLang="zh-CN" sz="1500" kern="100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en-US" altLang="zh-CN" sz="15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龚峻仪</a:t>
            </a:r>
            <a:r>
              <a:rPr lang="en-US" altLang="zh-CN" sz="1500" kern="100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en-US" altLang="zh-CN" sz="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zh-CN" sz="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彭宏睿</a:t>
            </a:r>
            <a:r>
              <a:rPr lang="en-US" altLang="zh-CN" sz="1500" kern="100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sz="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李江涛</a:t>
            </a:r>
            <a:r>
              <a:rPr lang="en-US" altLang="zh-CN" sz="1500" kern="100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en-US" altLang="zh-CN" sz="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sz="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潘雨迪</a:t>
            </a:r>
            <a:r>
              <a:rPr lang="en-US" altLang="zh-CN" sz="1500" kern="100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sz="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张小红</a:t>
            </a:r>
            <a:r>
              <a:rPr lang="en-US" altLang="zh-CN" sz="1500" kern="100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zh-CN" sz="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杨元德</a:t>
            </a:r>
            <a:r>
              <a:rPr lang="en-US" altLang="zh-CN" sz="1500" kern="100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zh-CN" sz="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张煜</a:t>
            </a:r>
            <a:r>
              <a:rPr lang="en-US" altLang="zh-CN" sz="1500" kern="100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zh-CN" sz="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李孟奎</a:t>
            </a:r>
            <a:r>
              <a:rPr lang="en-US" altLang="zh-CN" sz="1500" kern="100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15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en-US" altLang="zh-CN" sz="15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en-US" altLang="zh-CN" sz="9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endParaRPr lang="en-US" altLang="zh-CN" sz="13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3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3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武汉大学测绘学院，武汉</a:t>
            </a:r>
            <a:endParaRPr lang="en-US" altLang="zh-CN" sz="13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ts val="450"/>
              </a:spcBef>
            </a:pPr>
            <a:r>
              <a:rPr lang="en-US" altLang="zh-CN" sz="13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武汉大学中国南极测绘研究中心，武汉 </a:t>
            </a:r>
            <a:endParaRPr lang="en-US" altLang="zh-CN" sz="13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63E8320-5B6B-6285-6224-91AE7177A863}"/>
              </a:ext>
            </a:extLst>
          </p:cNvPr>
          <p:cNvSpPr txBox="1"/>
          <p:nvPr/>
        </p:nvSpPr>
        <p:spPr>
          <a:xfrm>
            <a:off x="5772150" y="4781550"/>
            <a:ext cx="10858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2024.10.23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730E64C-4F4F-F221-840A-BC9BB3249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133350"/>
            <a:ext cx="1799098" cy="565431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0538D5CA-E660-62BB-80C3-06E2ADFD4242}"/>
              </a:ext>
            </a:extLst>
          </p:cNvPr>
          <p:cNvSpPr/>
          <p:nvPr/>
        </p:nvSpPr>
        <p:spPr>
          <a:xfrm>
            <a:off x="0" y="1456454"/>
            <a:ext cx="6858000" cy="971550"/>
          </a:xfrm>
          <a:prstGeom prst="rect">
            <a:avLst/>
          </a:prstGeom>
          <a:solidFill>
            <a:srgbClr val="0F573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2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基于密集台阵接收函数和自相关</a:t>
            </a:r>
            <a:endParaRPr lang="en-US" altLang="zh-CN" sz="262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62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探测南极昆仑站区域界面结构</a:t>
            </a:r>
            <a:endParaRPr kumimoji="1" lang="zh-CN" altLang="en-US" sz="2625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864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8614"/>
    </mc:Choice>
    <mc:Fallback xmlns="">
      <p:transition spd="slow" advTm="1861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9000"/>
            <a:ext cx="15586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852078D-60DD-4A11-B2CE-DC50993DCD1D}"/>
              </a:ext>
            </a:extLst>
          </p:cNvPr>
          <p:cNvSpPr/>
          <p:nvPr/>
        </p:nvSpPr>
        <p:spPr>
          <a:xfrm>
            <a:off x="869167" y="1394504"/>
            <a:ext cx="4343400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5754" indent="-385754">
              <a:spcAft>
                <a:spcPts val="135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5754" indent="-385754">
              <a:spcAft>
                <a:spcPts val="135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接收函数探测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5754" indent="-385754">
              <a:spcAft>
                <a:spcPts val="135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噪声自相关探测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5754" indent="-385754">
              <a:spcAft>
                <a:spcPts val="1350"/>
              </a:spcAft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14988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8999"/>
            <a:ext cx="1728000" cy="100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</a:p>
        </p:txBody>
      </p:sp>
      <p:sp>
        <p:nvSpPr>
          <p:cNvPr id="7" name="文本框 28">
            <a:extLst>
              <a:ext uri="{FF2B5EF4-FFF2-40B4-BE49-F238E27FC236}">
                <a16:creationId xmlns:a16="http://schemas.microsoft.com/office/drawing/2014/main" id="{C23201B8-77ED-4406-A4FD-FBA475F1FE8D}"/>
              </a:ext>
            </a:extLst>
          </p:cNvPr>
          <p:cNvSpPr txBox="1"/>
          <p:nvPr/>
        </p:nvSpPr>
        <p:spPr>
          <a:xfrm>
            <a:off x="3299337" y="1105944"/>
            <a:ext cx="244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1157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节点地震仪</a:t>
            </a:r>
            <a:endParaRPr lang="en-US" altLang="zh-CN" dirty="0">
              <a:solidFill>
                <a:srgbClr val="1157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CDB56FF-6445-437D-9C7C-025DFE8D0716}"/>
              </a:ext>
            </a:extLst>
          </p:cNvPr>
          <p:cNvSpPr txBox="1"/>
          <p:nvPr/>
        </p:nvSpPr>
        <p:spPr>
          <a:xfrm>
            <a:off x="443492" y="4163264"/>
            <a:ext cx="13848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latin typeface="Arial" panose="020B0604020202020204" pitchFamily="34" charset="0"/>
                <a:ea typeface="Heiti TC Medium" pitchFamily="2" charset="-128"/>
                <a:cs typeface="Arial" panose="020B0604020202020204" pitchFamily="34" charset="0"/>
              </a:rPr>
              <a:t>(An et al., 2015; etc.)</a:t>
            </a:r>
            <a:endParaRPr lang="zh-CN" altLang="en-US" sz="1050" dirty="0">
              <a:latin typeface="Arial" panose="020B0604020202020204" pitchFamily="34" charset="0"/>
              <a:ea typeface="Heiti TC Medium" pitchFamily="2" charset="-128"/>
              <a:cs typeface="Arial" panose="020B0604020202020204" pitchFamily="34" charset="0"/>
            </a:endParaRPr>
          </a:p>
        </p:txBody>
      </p:sp>
      <p:sp>
        <p:nvSpPr>
          <p:cNvPr id="9" name="文本框 36">
            <a:extLst>
              <a:ext uri="{FF2B5EF4-FFF2-40B4-BE49-F238E27FC236}">
                <a16:creationId xmlns:a16="http://schemas.microsoft.com/office/drawing/2014/main" id="{D6316C99-51D8-4AB3-A7D6-1CBDF9D130DB}"/>
              </a:ext>
            </a:extLst>
          </p:cNvPr>
          <p:cNvSpPr txBox="1"/>
          <p:nvPr/>
        </p:nvSpPr>
        <p:spPr>
          <a:xfrm>
            <a:off x="71411" y="652508"/>
            <a:ext cx="32346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南极地震学研究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  <p:pic>
        <p:nvPicPr>
          <p:cNvPr id="10" name="Picture 8">
            <a:extLst>
              <a:ext uri="{FF2B5EF4-FFF2-40B4-BE49-F238E27FC236}">
                <a16:creationId xmlns:a16="http://schemas.microsoft.com/office/drawing/2014/main" id="{7D47031A-6BFD-4B6B-A33E-6CE7ECFA5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88" y="3284927"/>
            <a:ext cx="2220212" cy="742950"/>
          </a:xfrm>
          <a:prstGeom prst="rect">
            <a:avLst/>
          </a:prstGeom>
        </p:spPr>
      </p:pic>
      <p:pic>
        <p:nvPicPr>
          <p:cNvPr id="11" name="Picture 2" descr="Details are in the caption following the image">
            <a:extLst>
              <a:ext uri="{FF2B5EF4-FFF2-40B4-BE49-F238E27FC236}">
                <a16:creationId xmlns:a16="http://schemas.microsoft.com/office/drawing/2014/main" id="{C94D23B7-98AD-4538-8E7A-90DA06877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9" y="1619429"/>
            <a:ext cx="2067179" cy="233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1C2E5A92-3D65-4585-A31E-686AA9F9877D}"/>
              </a:ext>
            </a:extLst>
          </p:cNvPr>
          <p:cNvSpPr txBox="1"/>
          <p:nvPr/>
        </p:nvSpPr>
        <p:spPr>
          <a:xfrm>
            <a:off x="2636200" y="4163264"/>
            <a:ext cx="153655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050" dirty="0">
                <a:latin typeface="Arial" panose="020B0604020202020204" pitchFamily="34" charset="0"/>
                <a:ea typeface="Heiti TC Medium" pitchFamily="2" charset="-128"/>
                <a:cs typeface="Arial" panose="020B0604020202020204" pitchFamily="34" charset="0"/>
              </a:rPr>
              <a:t>(Fu et al., 2022</a:t>
            </a:r>
            <a:r>
              <a:rPr lang="en-GB" altLang="zh-CN" sz="1050" dirty="0">
                <a:latin typeface="Arial" panose="020B0604020202020204" pitchFamily="34" charset="0"/>
                <a:ea typeface="Heiti TC Medium" pitchFamily="2" charset="-128"/>
                <a:cs typeface="Arial" panose="020B0604020202020204" pitchFamily="34" charset="0"/>
              </a:rPr>
              <a:t>, 2024</a:t>
            </a:r>
            <a:r>
              <a:rPr lang="en-US" altLang="zh-CN" sz="1050" dirty="0">
                <a:latin typeface="Arial" panose="020B0604020202020204" pitchFamily="34" charset="0"/>
                <a:ea typeface="Heiti TC Medium" pitchFamily="2" charset="-128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CE5DD4D-499D-4945-BC44-5597054865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7259" y="2272876"/>
            <a:ext cx="2427019" cy="1755001"/>
          </a:xfrm>
          <a:prstGeom prst="rect">
            <a:avLst/>
          </a:prstGeom>
        </p:spPr>
      </p:pic>
      <p:sp>
        <p:nvSpPr>
          <p:cNvPr id="14" name="文本框 28">
            <a:extLst>
              <a:ext uri="{FF2B5EF4-FFF2-40B4-BE49-F238E27FC236}">
                <a16:creationId xmlns:a16="http://schemas.microsoft.com/office/drawing/2014/main" id="{D3172322-EF44-4A50-8DDE-3119AF640B0E}"/>
              </a:ext>
            </a:extLst>
          </p:cNvPr>
          <p:cNvSpPr txBox="1"/>
          <p:nvPr/>
        </p:nvSpPr>
        <p:spPr>
          <a:xfrm>
            <a:off x="298710" y="1108081"/>
            <a:ext cx="1674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1157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固定台网</a:t>
            </a:r>
            <a:endParaRPr lang="en-US" altLang="zh-CN" dirty="0">
              <a:solidFill>
                <a:srgbClr val="1157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79E70E88-DE8E-40E0-881B-7B6050496A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1804" y="1615230"/>
            <a:ext cx="751497" cy="60298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A3D66AC-2007-4BE2-A6EF-DAFA051BF0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9784" y="1617928"/>
            <a:ext cx="1141559" cy="65434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849563FD-1DC9-496E-B3A4-12558D7E7FBF}"/>
              </a:ext>
            </a:extLst>
          </p:cNvPr>
          <p:cNvSpPr txBox="1"/>
          <p:nvPr/>
        </p:nvSpPr>
        <p:spPr>
          <a:xfrm>
            <a:off x="4727862" y="4163264"/>
            <a:ext cx="177165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050" dirty="0">
                <a:latin typeface="Arial" panose="020B0604020202020204" pitchFamily="34" charset="0"/>
                <a:ea typeface="Heiti TC Medium" pitchFamily="2" charset="-128"/>
                <a:cs typeface="Arial" panose="020B0604020202020204" pitchFamily="34" charset="0"/>
              </a:rPr>
              <a:t>(Zhang et al., 2022</a:t>
            </a:r>
            <a:r>
              <a:rPr lang="en-GB" altLang="zh-CN" sz="1050" dirty="0">
                <a:latin typeface="Arial" panose="020B0604020202020204" pitchFamily="34" charset="0"/>
                <a:ea typeface="Heiti TC Medium" pitchFamily="2" charset="-128"/>
                <a:cs typeface="Arial" panose="020B0604020202020204" pitchFamily="34" charset="0"/>
              </a:rPr>
              <a:t>, 2024</a:t>
            </a:r>
            <a:r>
              <a:rPr lang="en-US" altLang="zh-CN" sz="1050" dirty="0">
                <a:latin typeface="Arial" panose="020B0604020202020204" pitchFamily="34" charset="0"/>
                <a:ea typeface="Heiti TC Medium" pitchFamily="2" charset="-128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976F9748-4174-4C88-972D-9CCC9F6EDC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2913" y="1653719"/>
            <a:ext cx="998672" cy="129749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CEDEE956-B264-4996-9A6D-736C346668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53395" y="1788500"/>
            <a:ext cx="1466870" cy="151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5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8999"/>
            <a:ext cx="1728000" cy="100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</a:p>
        </p:txBody>
      </p:sp>
      <p:sp>
        <p:nvSpPr>
          <p:cNvPr id="9" name="文本框 36">
            <a:extLst>
              <a:ext uri="{FF2B5EF4-FFF2-40B4-BE49-F238E27FC236}">
                <a16:creationId xmlns:a16="http://schemas.microsoft.com/office/drawing/2014/main" id="{D6316C99-51D8-4AB3-A7D6-1CBDF9D130DB}"/>
              </a:ext>
            </a:extLst>
          </p:cNvPr>
          <p:cNvSpPr txBox="1"/>
          <p:nvPr/>
        </p:nvSpPr>
        <p:spPr>
          <a:xfrm>
            <a:off x="71411" y="652508"/>
            <a:ext cx="32346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南极地震学研究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  <p:pic>
        <p:nvPicPr>
          <p:cNvPr id="20" name="Picture 5">
            <a:extLst>
              <a:ext uri="{FF2B5EF4-FFF2-40B4-BE49-F238E27FC236}">
                <a16:creationId xmlns:a16="http://schemas.microsoft.com/office/drawing/2014/main" id="{2D22C3B4-AF87-4338-BAB1-CFCC240AE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68" y="2521638"/>
            <a:ext cx="2529759" cy="1911692"/>
          </a:xfrm>
          <a:prstGeom prst="rect">
            <a:avLst/>
          </a:prstGeom>
        </p:spPr>
      </p:pic>
      <p:sp>
        <p:nvSpPr>
          <p:cNvPr id="21" name="文本框 28">
            <a:extLst>
              <a:ext uri="{FF2B5EF4-FFF2-40B4-BE49-F238E27FC236}">
                <a16:creationId xmlns:a16="http://schemas.microsoft.com/office/drawing/2014/main" id="{19963ED0-0264-42DA-AAA9-FB6E63E59CB5}"/>
              </a:ext>
            </a:extLst>
          </p:cNvPr>
          <p:cNvSpPr txBox="1"/>
          <p:nvPr/>
        </p:nvSpPr>
        <p:spPr>
          <a:xfrm>
            <a:off x="2204721" y="1068320"/>
            <a:ext cx="2448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1157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光纤地震仪</a:t>
            </a:r>
            <a:r>
              <a:rPr lang="en-US" altLang="zh-CN" dirty="0">
                <a:solidFill>
                  <a:srgbClr val="1157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DAS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E0A772F1-5689-4DF1-8C50-7F2039F02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44" y="1462401"/>
            <a:ext cx="2353265" cy="1028229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DC4CA0A2-2A65-4E51-B2BA-FDCA4428AF29}"/>
              </a:ext>
            </a:extLst>
          </p:cNvPr>
          <p:cNvSpPr txBox="1"/>
          <p:nvPr/>
        </p:nvSpPr>
        <p:spPr>
          <a:xfrm>
            <a:off x="596931" y="4490992"/>
            <a:ext cx="13848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latin typeface="Arial" panose="020B0604020202020204" pitchFamily="34" charset="0"/>
                <a:ea typeface="Heiti TC Medium" pitchFamily="2" charset="-128"/>
                <a:cs typeface="Arial" panose="020B0604020202020204" pitchFamily="34" charset="0"/>
              </a:rPr>
              <a:t>(Zhou et al., 2022)</a:t>
            </a:r>
            <a:endParaRPr lang="zh-CN" altLang="en-US" sz="1050" dirty="0">
              <a:latin typeface="Arial" panose="020B0604020202020204" pitchFamily="34" charset="0"/>
              <a:ea typeface="Heiti TC Medium" pitchFamily="2" charset="-128"/>
              <a:cs typeface="Arial" panose="020B0604020202020204" pitchFamily="34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57AC4AAD-BB43-4595-A308-4C98C22B70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5578" y="1494933"/>
            <a:ext cx="1407415" cy="120346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47D88BC6-AC60-4B24-8522-BA92643B1A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9945" y="2703401"/>
            <a:ext cx="1708335" cy="1592263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6F70DA71-0143-4B60-95FC-B9D8670DE6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6878" y="1335094"/>
            <a:ext cx="2195266" cy="2960570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B8FE837A-2E29-4421-A9DB-164A365039D2}"/>
              </a:ext>
            </a:extLst>
          </p:cNvPr>
          <p:cNvSpPr txBox="1"/>
          <p:nvPr/>
        </p:nvSpPr>
        <p:spPr>
          <a:xfrm>
            <a:off x="4114800" y="4490992"/>
            <a:ext cx="13848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latin typeface="Arial" panose="020B0604020202020204" pitchFamily="34" charset="0"/>
                <a:ea typeface="Heiti TC Medium" pitchFamily="2" charset="-128"/>
                <a:cs typeface="Arial" panose="020B0604020202020204" pitchFamily="34" charset="0"/>
              </a:rPr>
              <a:t>(Yang et al., 2024)</a:t>
            </a:r>
            <a:endParaRPr lang="zh-CN" altLang="en-US" sz="1050" dirty="0">
              <a:latin typeface="Arial" panose="020B0604020202020204" pitchFamily="34" charset="0"/>
              <a:ea typeface="Heiti TC Medium" pitchFamily="2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28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8999"/>
            <a:ext cx="4253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布台情况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6AA4001-84A1-4DCF-84E6-56EF64E95F9C}"/>
              </a:ext>
            </a:extLst>
          </p:cNvPr>
          <p:cNvGrpSpPr/>
          <p:nvPr/>
        </p:nvGrpSpPr>
        <p:grpSpPr>
          <a:xfrm>
            <a:off x="4538120" y="823386"/>
            <a:ext cx="1993590" cy="3450452"/>
            <a:chOff x="10673181" y="7702460"/>
            <a:chExt cx="5151967" cy="8800965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C4EB79A4-B45C-48D0-B8D3-8D9B31B20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3181" y="7702460"/>
              <a:ext cx="5151967" cy="8800965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91A4DA3-0AE6-4187-82DF-140434091F4B}"/>
                </a:ext>
              </a:extLst>
            </p:cNvPr>
            <p:cNvSpPr txBox="1"/>
            <p:nvPr/>
          </p:nvSpPr>
          <p:spPr>
            <a:xfrm rot="16200000">
              <a:off x="12840738" y="8476887"/>
              <a:ext cx="1909101" cy="7158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rgbClr val="FFA300"/>
                  </a:solidFill>
                  <a:latin typeface="Arial" panose="020B0604020202020204" pitchFamily="34" charset="0"/>
                  <a:ea typeface="Heiti TC Medium" pitchFamily="2" charset="-128"/>
                </a:rPr>
                <a:t>14.7km</a:t>
              </a:r>
              <a:endParaRPr lang="zh-CN" altLang="en-US" sz="1200" dirty="0">
                <a:solidFill>
                  <a:srgbClr val="FFA300"/>
                </a:solidFill>
                <a:latin typeface="Arial" panose="020B0604020202020204" pitchFamily="34" charset="0"/>
                <a:ea typeface="Heiti TC Medium" pitchFamily="2" charset="-128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93BAC4BF-6089-4F73-9250-6CAD2F7D0C3E}"/>
                </a:ext>
              </a:extLst>
            </p:cNvPr>
            <p:cNvCxnSpPr>
              <a:cxnSpLocks/>
            </p:cNvCxnSpPr>
            <p:nvPr/>
          </p:nvCxnSpPr>
          <p:spPr>
            <a:xfrm>
              <a:off x="14140543" y="8387352"/>
              <a:ext cx="43543" cy="2596334"/>
            </a:xfrm>
            <a:prstGeom prst="line">
              <a:avLst/>
            </a:prstGeom>
            <a:ln w="38100">
              <a:solidFill>
                <a:srgbClr val="FFA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AEAE4E59-1114-4ECC-B79D-8F52A12D87D8}"/>
                </a:ext>
              </a:extLst>
            </p:cNvPr>
            <p:cNvSpPr/>
            <p:nvPr/>
          </p:nvSpPr>
          <p:spPr>
            <a:xfrm>
              <a:off x="12925659" y="10980964"/>
              <a:ext cx="1255705" cy="1811638"/>
            </a:xfrm>
            <a:custGeom>
              <a:avLst/>
              <a:gdLst>
                <a:gd name="connsiteX0" fmla="*/ 1255705 w 1255705"/>
                <a:gd name="connsiteY0" fmla="*/ 0 h 1811638"/>
                <a:gd name="connsiteX1" fmla="*/ 937298 w 1255705"/>
                <a:gd name="connsiteY1" fmla="*/ 647700 h 1811638"/>
                <a:gd name="connsiteX2" fmla="*/ 207955 w 1255705"/>
                <a:gd name="connsiteY2" fmla="*/ 1543050 h 1811638"/>
                <a:gd name="connsiteX3" fmla="*/ 31062 w 1255705"/>
                <a:gd name="connsiteY3" fmla="*/ 1782536 h 1811638"/>
                <a:gd name="connsiteX4" fmla="*/ 1127 w 1255705"/>
                <a:gd name="connsiteY4" fmla="*/ 1798865 h 181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5705" h="1811638">
                  <a:moveTo>
                    <a:pt x="1255705" y="0"/>
                  </a:moveTo>
                  <a:cubicBezTo>
                    <a:pt x="1183814" y="195262"/>
                    <a:pt x="1111923" y="390525"/>
                    <a:pt x="937298" y="647700"/>
                  </a:cubicBezTo>
                  <a:cubicBezTo>
                    <a:pt x="762673" y="904875"/>
                    <a:pt x="358994" y="1353911"/>
                    <a:pt x="207955" y="1543050"/>
                  </a:cubicBezTo>
                  <a:cubicBezTo>
                    <a:pt x="56916" y="1732189"/>
                    <a:pt x="65533" y="1739900"/>
                    <a:pt x="31062" y="1782536"/>
                  </a:cubicBezTo>
                  <a:cubicBezTo>
                    <a:pt x="-3409" y="1825172"/>
                    <a:pt x="-1141" y="1812018"/>
                    <a:pt x="1127" y="1798865"/>
                  </a:cubicBezTo>
                </a:path>
              </a:pathLst>
            </a:custGeom>
            <a:noFill/>
            <a:ln w="38100">
              <a:solidFill>
                <a:srgbClr val="3305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Arial" panose="020B0604020202020204" pitchFamily="34" charset="0"/>
                <a:ea typeface="Heiti TC Medium" pitchFamily="2" charset="-128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3FEF25BA-3FC5-4B0C-ABA5-44ECFA7E9441}"/>
                </a:ext>
              </a:extLst>
            </p:cNvPr>
            <p:cNvCxnSpPr>
              <a:cxnSpLocks/>
            </p:cNvCxnSpPr>
            <p:nvPr/>
          </p:nvCxnSpPr>
          <p:spPr>
            <a:xfrm>
              <a:off x="12925659" y="12917839"/>
              <a:ext cx="398455" cy="1590097"/>
            </a:xfrm>
            <a:prstGeom prst="line">
              <a:avLst/>
            </a:prstGeom>
            <a:ln w="38100">
              <a:solidFill>
                <a:srgbClr val="1157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3605316B-8844-4B0F-8C34-A5E585BC3027}"/>
                </a:ext>
              </a:extLst>
            </p:cNvPr>
            <p:cNvSpPr txBox="1"/>
            <p:nvPr/>
          </p:nvSpPr>
          <p:spPr>
            <a:xfrm rot="18798024">
              <a:off x="12385405" y="11202967"/>
              <a:ext cx="1877429" cy="7158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rgbClr val="33058D"/>
                  </a:solidFill>
                  <a:latin typeface="Arial" panose="020B0604020202020204" pitchFamily="34" charset="0"/>
                  <a:ea typeface="Heiti TC Medium" pitchFamily="2" charset="-128"/>
                </a:rPr>
                <a:t>11.2km</a:t>
              </a:r>
              <a:endParaRPr lang="zh-CN" altLang="en-US" sz="1200" dirty="0">
                <a:solidFill>
                  <a:srgbClr val="33058D"/>
                </a:solidFill>
                <a:latin typeface="Arial" panose="020B0604020202020204" pitchFamily="34" charset="0"/>
                <a:ea typeface="Heiti TC Medium" pitchFamily="2" charset="-128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61B9CD6F-41CE-4059-9D86-DBE43B8A7359}"/>
                </a:ext>
              </a:extLst>
            </p:cNvPr>
            <p:cNvSpPr txBox="1"/>
            <p:nvPr/>
          </p:nvSpPr>
          <p:spPr>
            <a:xfrm rot="15091628">
              <a:off x="11949219" y="13641668"/>
              <a:ext cx="1673355" cy="7158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rgbClr val="115740"/>
                  </a:solidFill>
                  <a:latin typeface="Arial" panose="020B0604020202020204" pitchFamily="34" charset="0"/>
                  <a:ea typeface="Heiti TC Medium" pitchFamily="2" charset="-128"/>
                </a:rPr>
                <a:t>8.6km</a:t>
              </a:r>
              <a:endParaRPr lang="zh-CN" altLang="en-US" sz="1200" dirty="0">
                <a:solidFill>
                  <a:srgbClr val="115740"/>
                </a:solidFill>
                <a:latin typeface="Arial" panose="020B0604020202020204" pitchFamily="34" charset="0"/>
                <a:ea typeface="Heiti TC Medium" pitchFamily="2" charset="-128"/>
              </a:endParaRP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C29F0ED3-5400-4D2E-9FE7-C3DBF769D61B}"/>
              </a:ext>
            </a:extLst>
          </p:cNvPr>
          <p:cNvSpPr txBox="1"/>
          <p:nvPr/>
        </p:nvSpPr>
        <p:spPr>
          <a:xfrm>
            <a:off x="202008" y="845276"/>
            <a:ext cx="3966245" cy="2036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数据采集情况：</a:t>
            </a:r>
            <a:endParaRPr lang="en-US" altLang="zh-CN" sz="2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endParaRPr lang="en-US" altLang="zh-CN" sz="8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308" indent="-214308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仪器：</a:t>
            </a: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Smartsolo-HR3C</a:t>
            </a:r>
          </a:p>
          <a:p>
            <a:pPr marL="214308" indent="-214308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FFA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北段：</a:t>
            </a:r>
            <a:r>
              <a:rPr lang="en-US" altLang="zh-CN" sz="1600" dirty="0">
                <a:solidFill>
                  <a:srgbClr val="FFA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22</a:t>
            </a:r>
            <a:r>
              <a:rPr lang="zh-CN" altLang="en-US" sz="1600" dirty="0">
                <a:solidFill>
                  <a:srgbClr val="FFA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1600" dirty="0">
                <a:solidFill>
                  <a:srgbClr val="FFA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12</a:t>
            </a:r>
            <a:r>
              <a:rPr lang="zh-CN" altLang="en-US" sz="1600" dirty="0">
                <a:solidFill>
                  <a:srgbClr val="FFA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600" dirty="0">
                <a:solidFill>
                  <a:srgbClr val="FFA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30</a:t>
            </a:r>
            <a:r>
              <a:rPr lang="zh-CN" altLang="en-US" sz="1600" dirty="0">
                <a:solidFill>
                  <a:srgbClr val="FFA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日</a:t>
            </a:r>
            <a:r>
              <a:rPr lang="en-US" altLang="zh-CN" sz="1600" dirty="0">
                <a:solidFill>
                  <a:srgbClr val="FFA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-23</a:t>
            </a:r>
            <a:r>
              <a:rPr lang="zh-CN" altLang="en-US" sz="1600" dirty="0">
                <a:solidFill>
                  <a:srgbClr val="FFA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1600" dirty="0">
                <a:solidFill>
                  <a:srgbClr val="FFA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1600" dirty="0">
                <a:solidFill>
                  <a:srgbClr val="FFA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600" dirty="0">
                <a:solidFill>
                  <a:srgbClr val="FFA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</a:t>
            </a:r>
            <a:r>
              <a:rPr lang="zh-CN" altLang="en-US" sz="1600" dirty="0">
                <a:solidFill>
                  <a:srgbClr val="FFA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日（</a:t>
            </a:r>
            <a:r>
              <a:rPr lang="en-US" altLang="zh-CN" sz="1600" dirty="0">
                <a:solidFill>
                  <a:srgbClr val="FFA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29</a:t>
            </a:r>
            <a:r>
              <a:rPr lang="zh-CN" altLang="en-US" sz="1600" dirty="0">
                <a:solidFill>
                  <a:srgbClr val="FFA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台）</a:t>
            </a:r>
            <a:endParaRPr lang="en-US" altLang="zh-CN" sz="1600" dirty="0">
              <a:solidFill>
                <a:srgbClr val="FFA3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308" indent="-214308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33058D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中段：</a:t>
            </a:r>
            <a:r>
              <a:rPr lang="en-US" altLang="zh-CN" sz="1600" dirty="0">
                <a:solidFill>
                  <a:srgbClr val="33058D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23</a:t>
            </a:r>
            <a:r>
              <a:rPr lang="zh-CN" altLang="en-US" sz="1600" dirty="0">
                <a:solidFill>
                  <a:srgbClr val="33058D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1600" dirty="0">
                <a:solidFill>
                  <a:srgbClr val="33058D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1600" dirty="0">
                <a:solidFill>
                  <a:srgbClr val="33058D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600" dirty="0">
                <a:solidFill>
                  <a:srgbClr val="33058D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en-US" sz="1600" dirty="0">
                <a:solidFill>
                  <a:srgbClr val="33058D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日</a:t>
            </a:r>
            <a:r>
              <a:rPr lang="en-US" altLang="zh-CN" sz="1600" dirty="0">
                <a:solidFill>
                  <a:srgbClr val="33058D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-1</a:t>
            </a:r>
            <a:r>
              <a:rPr lang="zh-CN" altLang="en-US" sz="1600" dirty="0">
                <a:solidFill>
                  <a:srgbClr val="33058D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600" dirty="0">
                <a:solidFill>
                  <a:srgbClr val="33058D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</a:t>
            </a:r>
            <a:r>
              <a:rPr lang="zh-CN" altLang="en-US" sz="1600" dirty="0">
                <a:solidFill>
                  <a:srgbClr val="33058D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日（</a:t>
            </a:r>
            <a:r>
              <a:rPr lang="en-US" altLang="zh-CN" sz="1600" dirty="0">
                <a:solidFill>
                  <a:srgbClr val="33058D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25</a:t>
            </a:r>
            <a:r>
              <a:rPr lang="zh-CN" altLang="en-US" sz="1600" dirty="0">
                <a:solidFill>
                  <a:srgbClr val="33058D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台）</a:t>
            </a:r>
            <a:endParaRPr lang="en-US" altLang="zh-CN" sz="1600" dirty="0">
              <a:solidFill>
                <a:srgbClr val="11574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308" indent="-214308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11574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南段：</a:t>
            </a:r>
            <a:r>
              <a:rPr lang="en-US" altLang="zh-CN" sz="1600" dirty="0">
                <a:solidFill>
                  <a:srgbClr val="11574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23</a:t>
            </a:r>
            <a:r>
              <a:rPr lang="zh-CN" altLang="en-US" sz="1600" dirty="0">
                <a:solidFill>
                  <a:srgbClr val="11574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1600" dirty="0">
                <a:solidFill>
                  <a:srgbClr val="11574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1600" dirty="0">
                <a:solidFill>
                  <a:srgbClr val="11574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600" dirty="0">
                <a:solidFill>
                  <a:srgbClr val="11574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en-US" sz="1600" dirty="0">
                <a:solidFill>
                  <a:srgbClr val="11574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日</a:t>
            </a:r>
            <a:r>
              <a:rPr lang="en-US" altLang="zh-CN" sz="1600" dirty="0">
                <a:solidFill>
                  <a:srgbClr val="11574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-1</a:t>
            </a:r>
            <a:r>
              <a:rPr lang="zh-CN" altLang="en-US" sz="1600" dirty="0">
                <a:solidFill>
                  <a:srgbClr val="11574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600" dirty="0">
                <a:solidFill>
                  <a:srgbClr val="11574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10</a:t>
            </a:r>
            <a:r>
              <a:rPr lang="zh-CN" altLang="en-US" sz="1600" dirty="0">
                <a:solidFill>
                  <a:srgbClr val="11574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日（</a:t>
            </a:r>
            <a:r>
              <a:rPr lang="en-US" altLang="zh-CN" sz="1600" dirty="0">
                <a:solidFill>
                  <a:srgbClr val="11574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17</a:t>
            </a:r>
            <a:r>
              <a:rPr lang="zh-CN" altLang="en-US" sz="1600" dirty="0">
                <a:solidFill>
                  <a:srgbClr val="11574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台）</a:t>
            </a:r>
            <a:endParaRPr lang="en-US" altLang="zh-CN" sz="1600" dirty="0">
              <a:solidFill>
                <a:srgbClr val="11574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308" indent="-214308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台间距：约</a:t>
            </a: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500</a:t>
            </a:r>
            <a:r>
              <a:rPr lang="zh-CN" altLang="en-US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17EF664A-5A25-439F-A116-9EEF2300E48D}"/>
              </a:ext>
            </a:extLst>
          </p:cNvPr>
          <p:cNvGrpSpPr/>
          <p:nvPr/>
        </p:nvGrpSpPr>
        <p:grpSpPr>
          <a:xfrm>
            <a:off x="4065670" y="3028041"/>
            <a:ext cx="939691" cy="507831"/>
            <a:chOff x="2362200" y="661830"/>
            <a:chExt cx="1066800" cy="677104"/>
          </a:xfrm>
        </p:grpSpPr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A598A1E7-AC49-410D-ACBA-AF2D5D08D5C2}"/>
                </a:ext>
              </a:extLst>
            </p:cNvPr>
            <p:cNvCxnSpPr>
              <a:cxnSpLocks/>
            </p:cNvCxnSpPr>
            <p:nvPr/>
          </p:nvCxnSpPr>
          <p:spPr>
            <a:xfrm>
              <a:off x="2362200" y="846496"/>
              <a:ext cx="457200" cy="0"/>
            </a:xfrm>
            <a:prstGeom prst="line">
              <a:avLst/>
            </a:prstGeom>
            <a:ln w="38100">
              <a:solidFill>
                <a:srgbClr val="1157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3D9FF023-C6E7-40D7-B4CE-B11EA77595A0}"/>
                </a:ext>
              </a:extLst>
            </p:cNvPr>
            <p:cNvSpPr txBox="1"/>
            <p:nvPr/>
          </p:nvSpPr>
          <p:spPr>
            <a:xfrm>
              <a:off x="2743200" y="661830"/>
              <a:ext cx="685800" cy="677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11574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南段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5593800E-7871-48DD-B338-2AAEF6165BB9}"/>
              </a:ext>
            </a:extLst>
          </p:cNvPr>
          <p:cNvGrpSpPr/>
          <p:nvPr/>
        </p:nvGrpSpPr>
        <p:grpSpPr>
          <a:xfrm>
            <a:off x="4064216" y="2190627"/>
            <a:ext cx="954481" cy="507831"/>
            <a:chOff x="3429000" y="670282"/>
            <a:chExt cx="1066800" cy="677104"/>
          </a:xfrm>
        </p:grpSpPr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11A266DA-9E54-4D66-809D-49A2C33588A7}"/>
                </a:ext>
              </a:extLst>
            </p:cNvPr>
            <p:cNvCxnSpPr>
              <a:cxnSpLocks/>
            </p:cNvCxnSpPr>
            <p:nvPr/>
          </p:nvCxnSpPr>
          <p:spPr>
            <a:xfrm>
              <a:off x="3429000" y="846496"/>
              <a:ext cx="457200" cy="0"/>
            </a:xfrm>
            <a:prstGeom prst="line">
              <a:avLst/>
            </a:prstGeom>
            <a:ln w="38100">
              <a:solidFill>
                <a:srgbClr val="3305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5271372D-E00D-4164-AB7B-42E40AF1E022}"/>
                </a:ext>
              </a:extLst>
            </p:cNvPr>
            <p:cNvSpPr txBox="1"/>
            <p:nvPr/>
          </p:nvSpPr>
          <p:spPr>
            <a:xfrm>
              <a:off x="3810000" y="670282"/>
              <a:ext cx="685800" cy="677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33058D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中段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778DCA3D-E1BD-4E50-BEDC-29FE6DFE82C8}"/>
              </a:ext>
            </a:extLst>
          </p:cNvPr>
          <p:cNvGrpSpPr/>
          <p:nvPr/>
        </p:nvGrpSpPr>
        <p:grpSpPr>
          <a:xfrm>
            <a:off x="4067539" y="1259352"/>
            <a:ext cx="883284" cy="507831"/>
            <a:chOff x="4473906" y="670282"/>
            <a:chExt cx="1088694" cy="677104"/>
          </a:xfrm>
        </p:grpSpPr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F76842C5-2ED5-4E92-A139-CA89721B11E5}"/>
                </a:ext>
              </a:extLst>
            </p:cNvPr>
            <p:cNvCxnSpPr>
              <a:cxnSpLocks/>
            </p:cNvCxnSpPr>
            <p:nvPr/>
          </p:nvCxnSpPr>
          <p:spPr>
            <a:xfrm>
              <a:off x="4473906" y="846496"/>
              <a:ext cx="457200" cy="0"/>
            </a:xfrm>
            <a:prstGeom prst="line">
              <a:avLst/>
            </a:prstGeom>
            <a:ln w="38100">
              <a:solidFill>
                <a:srgbClr val="FFA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2B68603C-77FB-4D05-99FF-B81D2A86F693}"/>
                </a:ext>
              </a:extLst>
            </p:cNvPr>
            <p:cNvSpPr txBox="1"/>
            <p:nvPr/>
          </p:nvSpPr>
          <p:spPr>
            <a:xfrm>
              <a:off x="4876800" y="670282"/>
              <a:ext cx="685800" cy="677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FFA3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北段</a:t>
              </a:r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86547A95-E49C-402F-990D-C85A5C41F113}"/>
              </a:ext>
            </a:extLst>
          </p:cNvPr>
          <p:cNvSpPr txBox="1"/>
          <p:nvPr/>
        </p:nvSpPr>
        <p:spPr>
          <a:xfrm>
            <a:off x="3952775" y="2662479"/>
            <a:ext cx="883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CN" dirty="0">
                <a:solidFill>
                  <a:srgbClr val="E108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昆仑</a:t>
            </a:r>
            <a:r>
              <a:rPr lang="zh-CN" altLang="en-US" dirty="0">
                <a:solidFill>
                  <a:srgbClr val="E108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站</a:t>
            </a:r>
          </a:p>
        </p:txBody>
      </p:sp>
      <p:cxnSp>
        <p:nvCxnSpPr>
          <p:cNvPr id="41" name="Straight Arrow Connector 4">
            <a:extLst>
              <a:ext uri="{FF2B5EF4-FFF2-40B4-BE49-F238E27FC236}">
                <a16:creationId xmlns:a16="http://schemas.microsoft.com/office/drawing/2014/main" id="{B885FD4A-1C94-44FF-A0E1-40057FF1EB33}"/>
              </a:ext>
            </a:extLst>
          </p:cNvPr>
          <p:cNvCxnSpPr>
            <a:cxnSpLocks/>
          </p:cNvCxnSpPr>
          <p:nvPr/>
        </p:nvCxnSpPr>
        <p:spPr>
          <a:xfrm>
            <a:off x="4792474" y="2843148"/>
            <a:ext cx="576000" cy="178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15">
            <a:extLst>
              <a:ext uri="{FF2B5EF4-FFF2-40B4-BE49-F238E27FC236}">
                <a16:creationId xmlns:a16="http://schemas.microsoft.com/office/drawing/2014/main" id="{96EDAD4C-580E-492C-A9AA-B2FED4C86C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00" t="-1" r="7472" b="8510"/>
          <a:stretch/>
        </p:blipFill>
        <p:spPr>
          <a:xfrm>
            <a:off x="94820" y="3212354"/>
            <a:ext cx="1829659" cy="1344389"/>
          </a:xfrm>
          <a:prstGeom prst="rect">
            <a:avLst/>
          </a:prstGeom>
        </p:spPr>
      </p:pic>
      <p:pic>
        <p:nvPicPr>
          <p:cNvPr id="43" name="Picture 16">
            <a:extLst>
              <a:ext uri="{FF2B5EF4-FFF2-40B4-BE49-F238E27FC236}">
                <a16:creationId xmlns:a16="http://schemas.microsoft.com/office/drawing/2014/main" id="{2DE1CA62-13D6-4B05-BC8B-2DA2B16038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808" r="13538" b="29745"/>
          <a:stretch/>
        </p:blipFill>
        <p:spPr>
          <a:xfrm>
            <a:off x="2048180" y="3223518"/>
            <a:ext cx="1905105" cy="1335230"/>
          </a:xfrm>
          <a:prstGeom prst="rect">
            <a:avLst/>
          </a:prstGeom>
        </p:spPr>
      </p:pic>
      <p:sp>
        <p:nvSpPr>
          <p:cNvPr id="44" name="文本框 43">
            <a:extLst>
              <a:ext uri="{FF2B5EF4-FFF2-40B4-BE49-F238E27FC236}">
                <a16:creationId xmlns:a16="http://schemas.microsoft.com/office/drawing/2014/main" id="{9A6FDB15-35D8-4D0A-9C9E-79778BE44DB1}"/>
              </a:ext>
            </a:extLst>
          </p:cNvPr>
          <p:cNvSpPr txBox="1"/>
          <p:nvPr/>
        </p:nvSpPr>
        <p:spPr>
          <a:xfrm>
            <a:off x="4733121" y="4392035"/>
            <a:ext cx="19184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050" dirty="0" err="1">
                <a:latin typeface="Arial" panose="020B0604020202020204" pitchFamily="34" charset="0"/>
                <a:cs typeface="Arial" panose="020B0604020202020204" pitchFamily="34" charset="0"/>
              </a:rPr>
              <a:t>Morlighem</a:t>
            </a:r>
            <a:r>
              <a:rPr lang="en-US" altLang="zh-CN" sz="1050" dirty="0">
                <a:latin typeface="Arial" panose="020B0604020202020204" pitchFamily="34" charset="0"/>
                <a:cs typeface="Arial" panose="020B0604020202020204" pitchFamily="34" charset="0"/>
              </a:rPr>
              <a:t> et al., 2020)</a:t>
            </a:r>
            <a:endParaRPr lang="zh-CN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83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8999"/>
            <a:ext cx="4253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接收函数探测</a:t>
            </a:r>
          </a:p>
        </p:txBody>
      </p:sp>
      <p:pic>
        <p:nvPicPr>
          <p:cNvPr id="45" name="Picture 30">
            <a:extLst>
              <a:ext uri="{FF2B5EF4-FFF2-40B4-BE49-F238E27FC236}">
                <a16:creationId xmlns:a16="http://schemas.microsoft.com/office/drawing/2014/main" id="{2195BB72-74AC-459D-AF93-FAA49E8FE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3949" y="882086"/>
            <a:ext cx="4371480" cy="1776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9" descr="C:\Documents and Settings\Andy\My Documents\Geosciences\SNEP\RF diagram.png">
            <a:extLst>
              <a:ext uri="{FF2B5EF4-FFF2-40B4-BE49-F238E27FC236}">
                <a16:creationId xmlns:a16="http://schemas.microsoft.com/office/drawing/2014/main" id="{C3D1F810-4349-4687-9FA7-00F235109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596" y="3013715"/>
            <a:ext cx="2130777" cy="148833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图片 3">
            <a:extLst>
              <a:ext uri="{FF2B5EF4-FFF2-40B4-BE49-F238E27FC236}">
                <a16:creationId xmlns:a16="http://schemas.microsoft.com/office/drawing/2014/main" id="{BED74773-1ADE-44D8-BAF2-A7BB35B8D7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596" y="707147"/>
            <a:ext cx="2209278" cy="1877164"/>
          </a:xfrm>
          <a:prstGeom prst="rect">
            <a:avLst/>
          </a:prstGeom>
        </p:spPr>
      </p:pic>
      <p:pic>
        <p:nvPicPr>
          <p:cNvPr id="48" name="Picture 4">
            <a:extLst>
              <a:ext uri="{FF2B5EF4-FFF2-40B4-BE49-F238E27FC236}">
                <a16:creationId xmlns:a16="http://schemas.microsoft.com/office/drawing/2014/main" id="{4EB3FD6E-4EF7-41D4-87D3-235B561D3D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2699"/>
          <a:stretch/>
        </p:blipFill>
        <p:spPr bwMode="auto">
          <a:xfrm>
            <a:off x="2386316" y="3019344"/>
            <a:ext cx="4449113" cy="1547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28179E10-9086-4C3C-81DD-BC7D0AD8015B}"/>
              </a:ext>
            </a:extLst>
          </p:cNvPr>
          <p:cNvSpPr txBox="1"/>
          <p:nvPr/>
        </p:nvSpPr>
        <p:spPr>
          <a:xfrm>
            <a:off x="3051391" y="2713633"/>
            <a:ext cx="31189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浅部低速层（沉积层</a:t>
            </a:r>
            <a:r>
              <a:rPr lang="en-US" altLang="zh-CN" sz="135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sz="135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冰层）效应</a:t>
            </a:r>
          </a:p>
        </p:txBody>
      </p:sp>
    </p:spTree>
    <p:extLst>
      <p:ext uri="{BB962C8B-B14F-4D97-AF65-F5344CB8AC3E}">
        <p14:creationId xmlns:p14="http://schemas.microsoft.com/office/powerpoint/2010/main" val="308998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8999"/>
            <a:ext cx="4253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接收函数探测</a:t>
            </a:r>
          </a:p>
        </p:txBody>
      </p:sp>
      <p:sp>
        <p:nvSpPr>
          <p:cNvPr id="10" name="文本框 5">
            <a:extLst>
              <a:ext uri="{FF2B5EF4-FFF2-40B4-BE49-F238E27FC236}">
                <a16:creationId xmlns:a16="http://schemas.microsoft.com/office/drawing/2014/main" id="{E064E515-AC45-4E6A-9D87-E78847FFA832}"/>
              </a:ext>
            </a:extLst>
          </p:cNvPr>
          <p:cNvSpPr txBox="1"/>
          <p:nvPr/>
        </p:nvSpPr>
        <p:spPr>
          <a:xfrm>
            <a:off x="147527" y="857844"/>
            <a:ext cx="6562946" cy="3765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08" indent="-214308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提取流程</a:t>
            </a:r>
            <a:endParaRPr lang="en-US" altLang="zh-CN" sz="1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557199" lvl="1" indent="-214308">
              <a:lnSpc>
                <a:spcPct val="13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地震事件筛选</a:t>
            </a:r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zh-CN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zh-CN" altLang="en-US" sz="16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震级</a:t>
            </a:r>
            <a:r>
              <a:rPr lang="en-US" altLang="zh-CN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&gt;5.0; </a:t>
            </a:r>
            <a:r>
              <a:rPr lang="zh-CN" altLang="en-US" sz="16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震中距</a:t>
            </a:r>
            <a:r>
              <a:rPr lang="en-US" altLang="zh-CN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30º-</a:t>
            </a:r>
            <a:r>
              <a:rPr lang="zh-CN" alt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95º</a:t>
            </a:r>
          </a:p>
          <a:p>
            <a:pPr marL="557199" lvl="1" indent="-214308">
              <a:lnSpc>
                <a:spcPct val="13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接收函数计算</a:t>
            </a:r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zh-CN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Seispy</a:t>
            </a:r>
            <a:r>
              <a:rPr lang="en-US" altLang="zh-CN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(Xu &amp; He, 2022)</a:t>
            </a:r>
          </a:p>
          <a:p>
            <a:pPr marL="557199" lvl="1" indent="-214308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接收函数质控</a:t>
            </a:r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942952" lvl="2" indent="-257168">
              <a:lnSpc>
                <a:spcPct val="130000"/>
              </a:lnSpc>
              <a:buAutoNum type="arabicParenBoth"/>
            </a:pPr>
            <a:r>
              <a:rPr lang="en-US" altLang="zh-CN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PhaseNet</a:t>
            </a:r>
            <a:r>
              <a:rPr lang="en-US" altLang="zh-CN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(Zhu &amp; </a:t>
            </a:r>
            <a:r>
              <a:rPr lang="en-US" altLang="zh-CN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Beroza</a:t>
            </a:r>
            <a:r>
              <a:rPr lang="en-US" altLang="zh-CN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2019) </a:t>
            </a:r>
            <a:r>
              <a:rPr lang="zh-CN" alt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zh-CN" altLang="en-US" sz="1600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检查原始地震记录中是否存在</a:t>
            </a:r>
            <a:r>
              <a:rPr lang="en-US" altLang="zh-CN" sz="1600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lang="zh-CN" altLang="en-US" sz="1600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</a:t>
            </a:r>
            <a:endParaRPr lang="en-US" altLang="zh-CN" sz="1600" dirty="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42952" lvl="2" indent="-257168">
              <a:lnSpc>
                <a:spcPct val="130000"/>
              </a:lnSpc>
              <a:buAutoNum type="arabicParenBoth"/>
            </a:pPr>
            <a:r>
              <a:rPr lang="zh-CN" altLang="en-US" sz="1600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信噪比</a:t>
            </a:r>
            <a:r>
              <a:rPr lang="en-US" altLang="zh-CN" sz="1600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zh-CN" altLang="en-US" sz="1600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接收函数振幅 </a:t>
            </a:r>
            <a:r>
              <a:rPr lang="zh-CN" alt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zh-CN" altLang="en-US" sz="1600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舍弃异常的接收函数</a:t>
            </a:r>
            <a:endParaRPr lang="en-US" altLang="zh-CN" sz="1600" dirty="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42952" lvl="2" indent="-257168">
              <a:lnSpc>
                <a:spcPct val="130000"/>
              </a:lnSpc>
              <a:spcAft>
                <a:spcPts val="900"/>
              </a:spcAft>
              <a:buAutoNum type="arabicParenBoth"/>
            </a:pPr>
            <a:r>
              <a:rPr lang="zh-CN" altLang="en-US" sz="1600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机器学习排序及手动筛选 </a:t>
            </a:r>
            <a:r>
              <a:rPr lang="zh-CN" alt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zh-CN" altLang="en-US" sz="1600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保留具有相似特征的接收函数</a:t>
            </a:r>
            <a:endParaRPr lang="en-US" altLang="zh-CN" sz="1600" dirty="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557199" lvl="1" indent="-214308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接收函数叠加</a:t>
            </a:r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zh-CN" altLang="en-US" sz="16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按台站叠加</a:t>
            </a:r>
            <a:r>
              <a:rPr lang="zh-CN" altLang="en-US" sz="1600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zh-CN" altLang="en-US" sz="16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按相似特征</a:t>
            </a:r>
            <a:r>
              <a:rPr lang="en-US" altLang="zh-CN" sz="16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16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聚类</a:t>
            </a:r>
            <a:r>
              <a:rPr lang="en-US" altLang="zh-CN" sz="16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r>
              <a:rPr lang="zh-CN" altLang="en-US" sz="16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叠加</a:t>
            </a:r>
            <a:endParaRPr lang="en-US" altLang="zh-CN" sz="16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>
              <a:lnSpc>
                <a:spcPct val="130000"/>
              </a:lnSpc>
            </a:pPr>
            <a:endParaRPr lang="en-US" altLang="zh-CN" sz="13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62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8999"/>
            <a:ext cx="4253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接收函数探测</a:t>
            </a:r>
          </a:p>
        </p:txBody>
      </p:sp>
      <p:sp>
        <p:nvSpPr>
          <p:cNvPr id="7" name="文本框 7">
            <a:extLst>
              <a:ext uri="{FF2B5EF4-FFF2-40B4-BE49-F238E27FC236}">
                <a16:creationId xmlns:a16="http://schemas.microsoft.com/office/drawing/2014/main" id="{C5C5D020-E8F4-4704-9E84-90981D5D4DDE}"/>
              </a:ext>
            </a:extLst>
          </p:cNvPr>
          <p:cNvSpPr txBox="1"/>
          <p:nvPr/>
        </p:nvSpPr>
        <p:spPr>
          <a:xfrm>
            <a:off x="545206" y="2240101"/>
            <a:ext cx="1918415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使用</a:t>
            </a:r>
            <a:r>
              <a:rPr lang="en-US" altLang="zh-CN" sz="1350" b="1" dirty="0">
                <a:latin typeface="Arial" panose="020B0604020202020204" pitchFamily="34" charset="0"/>
                <a:cs typeface="Arial" panose="020B0604020202020204" pitchFamily="34" charset="0"/>
              </a:rPr>
              <a:t>Sequencer</a:t>
            </a:r>
            <a:r>
              <a:rPr lang="zh-CN" altLang="en-US" sz="135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排序</a:t>
            </a:r>
            <a:endParaRPr lang="en-US" altLang="zh-CN" sz="13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(Kim et al., 2020)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9">
            <a:extLst>
              <a:ext uri="{FF2B5EF4-FFF2-40B4-BE49-F238E27FC236}">
                <a16:creationId xmlns:a16="http://schemas.microsoft.com/office/drawing/2014/main" id="{766CDEA0-FC0E-4AD4-999A-7D6709780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07" y="974689"/>
            <a:ext cx="2971800" cy="1173560"/>
          </a:xfrm>
          <a:prstGeom prst="rect">
            <a:avLst/>
          </a:prstGeom>
        </p:spPr>
      </p:pic>
      <p:pic>
        <p:nvPicPr>
          <p:cNvPr id="9" name="图片 10">
            <a:extLst>
              <a:ext uri="{FF2B5EF4-FFF2-40B4-BE49-F238E27FC236}">
                <a16:creationId xmlns:a16="http://schemas.microsoft.com/office/drawing/2014/main" id="{B24ADFFC-96EC-4572-A805-54974F521F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704" y="1528765"/>
            <a:ext cx="3499889" cy="1968689"/>
          </a:xfrm>
          <a:prstGeom prst="rect">
            <a:avLst/>
          </a:prstGeom>
        </p:spPr>
      </p:pic>
      <p:sp>
        <p:nvSpPr>
          <p:cNvPr id="11" name="文本框 11">
            <a:extLst>
              <a:ext uri="{FF2B5EF4-FFF2-40B4-BE49-F238E27FC236}">
                <a16:creationId xmlns:a16="http://schemas.microsoft.com/office/drawing/2014/main" id="{7FFA612B-8C89-4908-83DB-FD4BCDA0BFB1}"/>
              </a:ext>
            </a:extLst>
          </p:cNvPr>
          <p:cNvSpPr txBox="1"/>
          <p:nvPr/>
        </p:nvSpPr>
        <p:spPr>
          <a:xfrm>
            <a:off x="4343402" y="3529012"/>
            <a:ext cx="171623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人工质量检查</a:t>
            </a:r>
            <a:endParaRPr lang="zh-CN" altLang="en-US" sz="1200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箭头: 右 12">
            <a:extLst>
              <a:ext uri="{FF2B5EF4-FFF2-40B4-BE49-F238E27FC236}">
                <a16:creationId xmlns:a16="http://schemas.microsoft.com/office/drawing/2014/main" id="{A9A934E5-8E61-4FEF-ADD9-62F46ADC455D}"/>
              </a:ext>
            </a:extLst>
          </p:cNvPr>
          <p:cNvSpPr/>
          <p:nvPr/>
        </p:nvSpPr>
        <p:spPr>
          <a:xfrm>
            <a:off x="3028950" y="1543050"/>
            <a:ext cx="228600" cy="2286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3" name="图片 14">
            <a:extLst>
              <a:ext uri="{FF2B5EF4-FFF2-40B4-BE49-F238E27FC236}">
                <a16:creationId xmlns:a16="http://schemas.microsoft.com/office/drawing/2014/main" id="{7FA61514-7561-4070-881E-F3CD8795D6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85" y="2899370"/>
            <a:ext cx="2995322" cy="1173560"/>
          </a:xfrm>
          <a:prstGeom prst="rect">
            <a:avLst/>
          </a:prstGeom>
        </p:spPr>
      </p:pic>
      <p:sp>
        <p:nvSpPr>
          <p:cNvPr id="14" name="箭头: 右 15">
            <a:extLst>
              <a:ext uri="{FF2B5EF4-FFF2-40B4-BE49-F238E27FC236}">
                <a16:creationId xmlns:a16="http://schemas.microsoft.com/office/drawing/2014/main" id="{3EEA3B05-AEE0-4655-887A-869A361E7CBF}"/>
              </a:ext>
            </a:extLst>
          </p:cNvPr>
          <p:cNvSpPr/>
          <p:nvPr/>
        </p:nvSpPr>
        <p:spPr>
          <a:xfrm flipH="1">
            <a:off x="3025386" y="3257550"/>
            <a:ext cx="228600" cy="2286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5" name="文本框 16">
            <a:extLst>
              <a:ext uri="{FF2B5EF4-FFF2-40B4-BE49-F238E27FC236}">
                <a16:creationId xmlns:a16="http://schemas.microsoft.com/office/drawing/2014/main" id="{5733D95B-9B1D-4472-AE4D-D9927F7988E0}"/>
              </a:ext>
            </a:extLst>
          </p:cNvPr>
          <p:cNvSpPr txBox="1"/>
          <p:nvPr/>
        </p:nvSpPr>
        <p:spPr>
          <a:xfrm>
            <a:off x="424734" y="4097410"/>
            <a:ext cx="215935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人工检查后排序结果</a:t>
            </a:r>
            <a:endParaRPr lang="zh-CN" altLang="en-US" sz="1350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01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4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8999"/>
            <a:ext cx="4253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接收函数探测</a:t>
            </a:r>
          </a:p>
        </p:txBody>
      </p:sp>
      <p:pic>
        <p:nvPicPr>
          <p:cNvPr id="16" name="图片 6">
            <a:extLst>
              <a:ext uri="{FF2B5EF4-FFF2-40B4-BE49-F238E27FC236}">
                <a16:creationId xmlns:a16="http://schemas.microsoft.com/office/drawing/2014/main" id="{E8842AAD-416D-4365-B71C-E79C8596F0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453" y="885445"/>
            <a:ext cx="1652076" cy="3673378"/>
          </a:xfrm>
          <a:prstGeom prst="rect">
            <a:avLst/>
          </a:prstGeom>
        </p:spPr>
      </p:pic>
      <p:sp>
        <p:nvSpPr>
          <p:cNvPr id="17" name="箭头: 右 13">
            <a:extLst>
              <a:ext uri="{FF2B5EF4-FFF2-40B4-BE49-F238E27FC236}">
                <a16:creationId xmlns:a16="http://schemas.microsoft.com/office/drawing/2014/main" id="{762D3E7A-F5FA-4792-B497-1D1BA722D8F0}"/>
              </a:ext>
            </a:extLst>
          </p:cNvPr>
          <p:cNvSpPr/>
          <p:nvPr/>
        </p:nvSpPr>
        <p:spPr>
          <a:xfrm>
            <a:off x="1736038" y="2311171"/>
            <a:ext cx="185523" cy="2286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18" name="组合 19">
            <a:extLst>
              <a:ext uri="{FF2B5EF4-FFF2-40B4-BE49-F238E27FC236}">
                <a16:creationId xmlns:a16="http://schemas.microsoft.com/office/drawing/2014/main" id="{E89622E4-18AF-4301-B535-88BB7DA11E21}"/>
              </a:ext>
            </a:extLst>
          </p:cNvPr>
          <p:cNvGrpSpPr/>
          <p:nvPr/>
        </p:nvGrpSpPr>
        <p:grpSpPr>
          <a:xfrm>
            <a:off x="51742" y="893620"/>
            <a:ext cx="1898985" cy="3652414"/>
            <a:chOff x="76200" y="590550"/>
            <a:chExt cx="2531980" cy="4552950"/>
          </a:xfrm>
        </p:grpSpPr>
        <p:pic>
          <p:nvPicPr>
            <p:cNvPr id="19" name="图片 5">
              <a:extLst>
                <a:ext uri="{FF2B5EF4-FFF2-40B4-BE49-F238E27FC236}">
                  <a16:creationId xmlns:a16="http://schemas.microsoft.com/office/drawing/2014/main" id="{4D308EE5-5C46-4CA0-B408-185EA4BE2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590550"/>
              <a:ext cx="2207964" cy="4552950"/>
            </a:xfrm>
            <a:prstGeom prst="rect">
              <a:avLst/>
            </a:prstGeom>
          </p:spPr>
        </p:pic>
        <p:sp>
          <p:nvSpPr>
            <p:cNvPr id="20" name="文本框 14">
              <a:extLst>
                <a:ext uri="{FF2B5EF4-FFF2-40B4-BE49-F238E27FC236}">
                  <a16:creationId xmlns:a16="http://schemas.microsoft.com/office/drawing/2014/main" id="{98E8BD7B-0A74-47DE-90E3-90DC2A6260A9}"/>
                </a:ext>
              </a:extLst>
            </p:cNvPr>
            <p:cNvSpPr txBox="1"/>
            <p:nvPr/>
          </p:nvSpPr>
          <p:spPr>
            <a:xfrm>
              <a:off x="2150980" y="4019549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×</a:t>
              </a:r>
              <a:endParaRPr lang="zh-CN" alt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15">
              <a:extLst>
                <a:ext uri="{FF2B5EF4-FFF2-40B4-BE49-F238E27FC236}">
                  <a16:creationId xmlns:a16="http://schemas.microsoft.com/office/drawing/2014/main" id="{0A3FA82E-D97E-43F0-8D95-52E373D44B70}"/>
                </a:ext>
              </a:extLst>
            </p:cNvPr>
            <p:cNvSpPr txBox="1"/>
            <p:nvPr/>
          </p:nvSpPr>
          <p:spPr>
            <a:xfrm>
              <a:off x="2150980" y="3316874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×</a:t>
              </a:r>
              <a:endParaRPr lang="zh-CN" alt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16">
              <a:extLst>
                <a:ext uri="{FF2B5EF4-FFF2-40B4-BE49-F238E27FC236}">
                  <a16:creationId xmlns:a16="http://schemas.microsoft.com/office/drawing/2014/main" id="{C173E6C3-773E-400A-82C7-1B64E14A996C}"/>
                </a:ext>
              </a:extLst>
            </p:cNvPr>
            <p:cNvSpPr txBox="1"/>
            <p:nvPr/>
          </p:nvSpPr>
          <p:spPr>
            <a:xfrm>
              <a:off x="2150980" y="3129246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×</a:t>
              </a:r>
              <a:endParaRPr lang="zh-CN" alt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17">
              <a:extLst>
                <a:ext uri="{FF2B5EF4-FFF2-40B4-BE49-F238E27FC236}">
                  <a16:creationId xmlns:a16="http://schemas.microsoft.com/office/drawing/2014/main" id="{31A7BC88-8F56-4D4A-8F1B-497FD6D9DADE}"/>
                </a:ext>
              </a:extLst>
            </p:cNvPr>
            <p:cNvSpPr txBox="1"/>
            <p:nvPr/>
          </p:nvSpPr>
          <p:spPr>
            <a:xfrm>
              <a:off x="2150980" y="2688747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×</a:t>
              </a:r>
              <a:endParaRPr lang="zh-CN" alt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18">
              <a:extLst>
                <a:ext uri="{FF2B5EF4-FFF2-40B4-BE49-F238E27FC236}">
                  <a16:creationId xmlns:a16="http://schemas.microsoft.com/office/drawing/2014/main" id="{F16882CB-44E2-4952-9ECB-4D9BE87287AE}"/>
                </a:ext>
              </a:extLst>
            </p:cNvPr>
            <p:cNvSpPr txBox="1"/>
            <p:nvPr/>
          </p:nvSpPr>
          <p:spPr>
            <a:xfrm>
              <a:off x="2150980" y="2087718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×</a:t>
              </a:r>
              <a:endParaRPr lang="zh-CN" alt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组合 28">
            <a:extLst>
              <a:ext uri="{FF2B5EF4-FFF2-40B4-BE49-F238E27FC236}">
                <a16:creationId xmlns:a16="http://schemas.microsoft.com/office/drawing/2014/main" id="{85B0E4CD-E528-4A5B-9033-31417886745E}"/>
              </a:ext>
            </a:extLst>
          </p:cNvPr>
          <p:cNvGrpSpPr/>
          <p:nvPr/>
        </p:nvGrpSpPr>
        <p:grpSpPr>
          <a:xfrm>
            <a:off x="3782190" y="812070"/>
            <a:ext cx="2880717" cy="3604041"/>
            <a:chOff x="5191233" y="-4313"/>
            <a:chExt cx="3840956" cy="4805388"/>
          </a:xfrm>
        </p:grpSpPr>
        <p:grpSp>
          <p:nvGrpSpPr>
            <p:cNvPr id="26" name="组合 21">
              <a:extLst>
                <a:ext uri="{FF2B5EF4-FFF2-40B4-BE49-F238E27FC236}">
                  <a16:creationId xmlns:a16="http://schemas.microsoft.com/office/drawing/2014/main" id="{8C6FDA8D-8FC0-4DFC-9B48-4F62611730FA}"/>
                </a:ext>
              </a:extLst>
            </p:cNvPr>
            <p:cNvGrpSpPr/>
            <p:nvPr/>
          </p:nvGrpSpPr>
          <p:grpSpPr>
            <a:xfrm>
              <a:off x="5191233" y="287284"/>
              <a:ext cx="3840956" cy="4513791"/>
              <a:chOff x="5181600" y="590550"/>
              <a:chExt cx="3840956" cy="4513791"/>
            </a:xfrm>
          </p:grpSpPr>
          <p:pic>
            <p:nvPicPr>
              <p:cNvPr id="31" name="图片 7">
                <a:extLst>
                  <a:ext uri="{FF2B5EF4-FFF2-40B4-BE49-F238E27FC236}">
                    <a16:creationId xmlns:a16="http://schemas.microsoft.com/office/drawing/2014/main" id="{3988FF99-AEC9-4653-B6C3-E1501228A1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81600" y="1867959"/>
                <a:ext cx="3840956" cy="3236382"/>
              </a:xfrm>
              <a:prstGeom prst="rect">
                <a:avLst/>
              </a:prstGeom>
            </p:spPr>
          </p:pic>
          <p:grpSp>
            <p:nvGrpSpPr>
              <p:cNvPr id="32" name="组合 12">
                <a:extLst>
                  <a:ext uri="{FF2B5EF4-FFF2-40B4-BE49-F238E27FC236}">
                    <a16:creationId xmlns:a16="http://schemas.microsoft.com/office/drawing/2014/main" id="{C72DF07B-292F-4056-8FB3-03C96D82A266}"/>
                  </a:ext>
                </a:extLst>
              </p:cNvPr>
              <p:cNvGrpSpPr/>
              <p:nvPr/>
            </p:nvGrpSpPr>
            <p:grpSpPr>
              <a:xfrm>
                <a:off x="5486400" y="590550"/>
                <a:ext cx="3048000" cy="1143001"/>
                <a:chOff x="4953000" y="1"/>
                <a:chExt cx="4191000" cy="1733550"/>
              </a:xfrm>
            </p:grpSpPr>
            <p:pic>
              <p:nvPicPr>
                <p:cNvPr id="34" name="图片 9">
                  <a:extLst>
                    <a:ext uri="{FF2B5EF4-FFF2-40B4-BE49-F238E27FC236}">
                      <a16:creationId xmlns:a16="http://schemas.microsoft.com/office/drawing/2014/main" id="{7BCA5F12-506C-4A9B-B4CB-B426636657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030444" y="1"/>
                  <a:ext cx="2113556" cy="1733550"/>
                </a:xfrm>
                <a:prstGeom prst="rect">
                  <a:avLst/>
                </a:prstGeom>
              </p:spPr>
            </p:pic>
            <p:pic>
              <p:nvPicPr>
                <p:cNvPr id="35" name="图片 11">
                  <a:extLst>
                    <a:ext uri="{FF2B5EF4-FFF2-40B4-BE49-F238E27FC236}">
                      <a16:creationId xmlns:a16="http://schemas.microsoft.com/office/drawing/2014/main" id="{19CBAB46-07BF-4E1A-8702-745B1CD66F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953000" y="1"/>
                  <a:ext cx="2087890" cy="1717504"/>
                </a:xfrm>
                <a:prstGeom prst="rect">
                  <a:avLst/>
                </a:prstGeom>
              </p:spPr>
            </p:pic>
          </p:grpSp>
          <p:sp>
            <p:nvSpPr>
              <p:cNvPr id="33" name="箭头: 右 20">
                <a:extLst>
                  <a:ext uri="{FF2B5EF4-FFF2-40B4-BE49-F238E27FC236}">
                    <a16:creationId xmlns:a16="http://schemas.microsoft.com/office/drawing/2014/main" id="{79C5262B-2BF0-4280-AF36-A437DF6EB7A4}"/>
                  </a:ext>
                </a:extLst>
              </p:cNvPr>
              <p:cNvSpPr/>
              <p:nvPr/>
            </p:nvSpPr>
            <p:spPr>
              <a:xfrm rot="5400000">
                <a:off x="6985127" y="1750015"/>
                <a:ext cx="247364" cy="304800"/>
              </a:xfrm>
              <a:prstGeom prst="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  <p:grpSp>
          <p:nvGrpSpPr>
            <p:cNvPr id="27" name="组合 27">
              <a:extLst>
                <a:ext uri="{FF2B5EF4-FFF2-40B4-BE49-F238E27FC236}">
                  <a16:creationId xmlns:a16="http://schemas.microsoft.com/office/drawing/2014/main" id="{876A5918-6939-47C9-90A8-ECC6196039F8}"/>
                </a:ext>
              </a:extLst>
            </p:cNvPr>
            <p:cNvGrpSpPr/>
            <p:nvPr/>
          </p:nvGrpSpPr>
          <p:grpSpPr>
            <a:xfrm>
              <a:off x="5410200" y="-4313"/>
              <a:ext cx="3276600" cy="1424018"/>
              <a:chOff x="5410200" y="-4313"/>
              <a:chExt cx="3276600" cy="1424018"/>
            </a:xfrm>
          </p:grpSpPr>
          <p:sp>
            <p:nvSpPr>
              <p:cNvPr id="28" name="文本框 24">
                <a:extLst>
                  <a:ext uri="{FF2B5EF4-FFF2-40B4-BE49-F238E27FC236}">
                    <a16:creationId xmlns:a16="http://schemas.microsoft.com/office/drawing/2014/main" id="{08D21685-613A-4BBF-A500-533B43E992C6}"/>
                  </a:ext>
                </a:extLst>
              </p:cNvPr>
              <p:cNvSpPr txBox="1"/>
              <p:nvPr/>
            </p:nvSpPr>
            <p:spPr>
              <a:xfrm>
                <a:off x="6019800" y="-4313"/>
                <a:ext cx="685800" cy="338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G01</a:t>
                </a:r>
                <a:endParaRPr lang="zh-CN" altLang="en-US" sz="105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文本框 25">
                <a:extLst>
                  <a:ext uri="{FF2B5EF4-FFF2-40B4-BE49-F238E27FC236}">
                    <a16:creationId xmlns:a16="http://schemas.microsoft.com/office/drawing/2014/main" id="{A60D892D-8ACD-45C2-A732-436B914B747D}"/>
                  </a:ext>
                </a:extLst>
              </p:cNvPr>
              <p:cNvSpPr txBox="1"/>
              <p:nvPr/>
            </p:nvSpPr>
            <p:spPr>
              <a:xfrm>
                <a:off x="7538265" y="0"/>
                <a:ext cx="685800" cy="338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G02</a:t>
                </a:r>
                <a:endParaRPr lang="zh-CN" altLang="en-US" sz="105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矩形 26">
                <a:extLst>
                  <a:ext uri="{FF2B5EF4-FFF2-40B4-BE49-F238E27FC236}">
                    <a16:creationId xmlns:a16="http://schemas.microsoft.com/office/drawing/2014/main" id="{5689E340-E3CE-47B8-B9B4-48BEE84DDA7B}"/>
                  </a:ext>
                </a:extLst>
              </p:cNvPr>
              <p:cNvSpPr/>
              <p:nvPr/>
            </p:nvSpPr>
            <p:spPr>
              <a:xfrm>
                <a:off x="5410200" y="45950"/>
                <a:ext cx="3276600" cy="137375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</p:grpSp>
      <p:grpSp>
        <p:nvGrpSpPr>
          <p:cNvPr id="36" name="组合 31">
            <a:extLst>
              <a:ext uri="{FF2B5EF4-FFF2-40B4-BE49-F238E27FC236}">
                <a16:creationId xmlns:a16="http://schemas.microsoft.com/office/drawing/2014/main" id="{8475437E-0B48-43DC-B583-A930E79619AE}"/>
              </a:ext>
            </a:extLst>
          </p:cNvPr>
          <p:cNvGrpSpPr/>
          <p:nvPr/>
        </p:nvGrpSpPr>
        <p:grpSpPr>
          <a:xfrm>
            <a:off x="1870154" y="1069221"/>
            <a:ext cx="4872712" cy="1222297"/>
            <a:chOff x="2438400" y="799526"/>
            <a:chExt cx="6496949" cy="1629728"/>
          </a:xfrm>
        </p:grpSpPr>
        <p:sp>
          <p:nvSpPr>
            <p:cNvPr id="37" name="矩形 29">
              <a:extLst>
                <a:ext uri="{FF2B5EF4-FFF2-40B4-BE49-F238E27FC236}">
                  <a16:creationId xmlns:a16="http://schemas.microsoft.com/office/drawing/2014/main" id="{158DE1C3-6D9C-422E-B314-CFCB18DE3FAF}"/>
                </a:ext>
              </a:extLst>
            </p:cNvPr>
            <p:cNvSpPr/>
            <p:nvPr/>
          </p:nvSpPr>
          <p:spPr>
            <a:xfrm>
              <a:off x="2438400" y="799526"/>
              <a:ext cx="2432273" cy="266508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8" name="矩形 30">
              <a:extLst>
                <a:ext uri="{FF2B5EF4-FFF2-40B4-BE49-F238E27FC236}">
                  <a16:creationId xmlns:a16="http://schemas.microsoft.com/office/drawing/2014/main" id="{C79A1EAD-9BB3-4C86-9305-46EE99A271F6}"/>
                </a:ext>
              </a:extLst>
            </p:cNvPr>
            <p:cNvSpPr/>
            <p:nvPr/>
          </p:nvSpPr>
          <p:spPr>
            <a:xfrm>
              <a:off x="7284146" y="2183803"/>
              <a:ext cx="1651203" cy="245451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39" name="组合 36">
            <a:extLst>
              <a:ext uri="{FF2B5EF4-FFF2-40B4-BE49-F238E27FC236}">
                <a16:creationId xmlns:a16="http://schemas.microsoft.com/office/drawing/2014/main" id="{D2373FD1-4309-4F07-9A5C-96FA4597ECCF}"/>
              </a:ext>
            </a:extLst>
          </p:cNvPr>
          <p:cNvGrpSpPr/>
          <p:nvPr/>
        </p:nvGrpSpPr>
        <p:grpSpPr>
          <a:xfrm>
            <a:off x="1857375" y="1421085"/>
            <a:ext cx="4911051" cy="1370253"/>
            <a:chOff x="2438400" y="1267818"/>
            <a:chExt cx="6548067" cy="1827004"/>
          </a:xfrm>
        </p:grpSpPr>
        <p:sp>
          <p:nvSpPr>
            <p:cNvPr id="40" name="矩形 32">
              <a:extLst>
                <a:ext uri="{FF2B5EF4-FFF2-40B4-BE49-F238E27FC236}">
                  <a16:creationId xmlns:a16="http://schemas.microsoft.com/office/drawing/2014/main" id="{6DB54C58-D9CB-4EDD-AA4C-825FD3E58D1D}"/>
                </a:ext>
              </a:extLst>
            </p:cNvPr>
            <p:cNvSpPr/>
            <p:nvPr/>
          </p:nvSpPr>
          <p:spPr>
            <a:xfrm>
              <a:off x="2438400" y="1267818"/>
              <a:ext cx="2432273" cy="296875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1" name="矩形 33">
              <a:extLst>
                <a:ext uri="{FF2B5EF4-FFF2-40B4-BE49-F238E27FC236}">
                  <a16:creationId xmlns:a16="http://schemas.microsoft.com/office/drawing/2014/main" id="{A309A063-8465-4DEA-B297-DAFC1C632521}"/>
                </a:ext>
              </a:extLst>
            </p:cNvPr>
            <p:cNvSpPr/>
            <p:nvPr/>
          </p:nvSpPr>
          <p:spPr>
            <a:xfrm>
              <a:off x="7301185" y="2540576"/>
              <a:ext cx="1685282" cy="109271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2" name="矩形 35">
              <a:extLst>
                <a:ext uri="{FF2B5EF4-FFF2-40B4-BE49-F238E27FC236}">
                  <a16:creationId xmlns:a16="http://schemas.microsoft.com/office/drawing/2014/main" id="{2CE887B5-900A-48E2-85D2-491D25A383A0}"/>
                </a:ext>
              </a:extLst>
            </p:cNvPr>
            <p:cNvSpPr/>
            <p:nvPr/>
          </p:nvSpPr>
          <p:spPr>
            <a:xfrm>
              <a:off x="7301185" y="2985551"/>
              <a:ext cx="1685282" cy="109271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</p:grpSp>
      <p:grpSp>
        <p:nvGrpSpPr>
          <p:cNvPr id="43" name="组合 1">
            <a:extLst>
              <a:ext uri="{FF2B5EF4-FFF2-40B4-BE49-F238E27FC236}">
                <a16:creationId xmlns:a16="http://schemas.microsoft.com/office/drawing/2014/main" id="{E96A88DF-9513-409C-B3FF-F3AA4BB4A838}"/>
              </a:ext>
            </a:extLst>
          </p:cNvPr>
          <p:cNvGrpSpPr/>
          <p:nvPr/>
        </p:nvGrpSpPr>
        <p:grpSpPr>
          <a:xfrm>
            <a:off x="2034486" y="2310347"/>
            <a:ext cx="3711827" cy="1982727"/>
            <a:chOff x="2712648" y="2223211"/>
            <a:chExt cx="4949103" cy="2643636"/>
          </a:xfrm>
        </p:grpSpPr>
        <p:sp>
          <p:nvSpPr>
            <p:cNvPr id="44" name="矩形 34">
              <a:extLst>
                <a:ext uri="{FF2B5EF4-FFF2-40B4-BE49-F238E27FC236}">
                  <a16:creationId xmlns:a16="http://schemas.microsoft.com/office/drawing/2014/main" id="{38468886-A02D-4EE0-A8A3-FCB364CEE347}"/>
                </a:ext>
              </a:extLst>
            </p:cNvPr>
            <p:cNvSpPr/>
            <p:nvPr/>
          </p:nvSpPr>
          <p:spPr>
            <a:xfrm>
              <a:off x="2712648" y="2223211"/>
              <a:ext cx="441099" cy="2643636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5" name="矩形 37">
              <a:extLst>
                <a:ext uri="{FF2B5EF4-FFF2-40B4-BE49-F238E27FC236}">
                  <a16:creationId xmlns:a16="http://schemas.microsoft.com/office/drawing/2014/main" id="{CA593A93-B2FC-4E40-BF98-7D2A27FCD160}"/>
                </a:ext>
              </a:extLst>
            </p:cNvPr>
            <p:cNvSpPr/>
            <p:nvPr/>
          </p:nvSpPr>
          <p:spPr>
            <a:xfrm>
              <a:off x="7385876" y="3784442"/>
              <a:ext cx="275875" cy="1036241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</p:grpSp>
      <p:sp>
        <p:nvSpPr>
          <p:cNvPr id="46" name="文本框 16">
            <a:extLst>
              <a:ext uri="{FF2B5EF4-FFF2-40B4-BE49-F238E27FC236}">
                <a16:creationId xmlns:a16="http://schemas.microsoft.com/office/drawing/2014/main" id="{B768F028-5624-49DB-9913-A225D18ECF81}"/>
              </a:ext>
            </a:extLst>
          </p:cNvPr>
          <p:cNvSpPr txBox="1"/>
          <p:nvPr/>
        </p:nvSpPr>
        <p:spPr>
          <a:xfrm>
            <a:off x="749120" y="4593273"/>
            <a:ext cx="215935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叠加的接收函数</a:t>
            </a:r>
            <a:endParaRPr lang="zh-CN" altLang="en-US" sz="1350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53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8999"/>
            <a:ext cx="4253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接收函数探测</a:t>
            </a: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FBE24744-5036-4617-A267-EB43C237AF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37" y="846655"/>
            <a:ext cx="1752600" cy="3382234"/>
          </a:xfrm>
          <a:prstGeom prst="rect">
            <a:avLst/>
          </a:prstGeom>
        </p:spPr>
      </p:pic>
      <p:grpSp>
        <p:nvGrpSpPr>
          <p:cNvPr id="48" name="组合 47">
            <a:extLst>
              <a:ext uri="{FF2B5EF4-FFF2-40B4-BE49-F238E27FC236}">
                <a16:creationId xmlns:a16="http://schemas.microsoft.com/office/drawing/2014/main" id="{34C62599-96FF-4D7A-A702-DCDBFD35CFE6}"/>
              </a:ext>
            </a:extLst>
          </p:cNvPr>
          <p:cNvGrpSpPr/>
          <p:nvPr/>
        </p:nvGrpSpPr>
        <p:grpSpPr>
          <a:xfrm>
            <a:off x="271137" y="4332369"/>
            <a:ext cx="2319620" cy="338554"/>
            <a:chOff x="5938998" y="3531084"/>
            <a:chExt cx="4123768" cy="601874"/>
          </a:xfrm>
        </p:grpSpPr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8A1B65DF-52ED-4C25-8B2A-542DE8651BDF}"/>
                </a:ext>
              </a:extLst>
            </p:cNvPr>
            <p:cNvCxnSpPr>
              <a:cxnSpLocks/>
            </p:cNvCxnSpPr>
            <p:nvPr/>
          </p:nvCxnSpPr>
          <p:spPr>
            <a:xfrm>
              <a:off x="5938998" y="3832021"/>
              <a:ext cx="950732" cy="0"/>
            </a:xfrm>
            <a:prstGeom prst="line">
              <a:avLst/>
            </a:prstGeom>
            <a:ln w="28575">
              <a:solidFill>
                <a:srgbClr val="952A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4480F0FC-7323-45AC-8308-360B39C2494E}"/>
                </a:ext>
              </a:extLst>
            </p:cNvPr>
            <p:cNvSpPr txBox="1"/>
            <p:nvPr/>
          </p:nvSpPr>
          <p:spPr>
            <a:xfrm>
              <a:off x="7181188" y="3531084"/>
              <a:ext cx="2881578" cy="601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latin typeface="黑体" panose="02010609060101010101" pitchFamily="49" charset="-122"/>
                  <a:ea typeface="黑体" panose="02010609060101010101" pitchFamily="49" charset="-122"/>
                </a:rPr>
                <a:t>航空冰雷达测线</a:t>
              </a:r>
            </a:p>
          </p:txBody>
        </p:sp>
      </p:grpSp>
      <p:pic>
        <p:nvPicPr>
          <p:cNvPr id="51" name="图片 50">
            <a:extLst>
              <a:ext uri="{FF2B5EF4-FFF2-40B4-BE49-F238E27FC236}">
                <a16:creationId xmlns:a16="http://schemas.microsoft.com/office/drawing/2014/main" id="{B38FB611-E765-489C-B3C2-822898A6E5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545" y="1285918"/>
            <a:ext cx="4227975" cy="2909818"/>
          </a:xfrm>
          <a:prstGeom prst="rect">
            <a:avLst/>
          </a:prstGeom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2CCCF394-CFC2-46D6-A473-B7623381B04F}"/>
              </a:ext>
            </a:extLst>
          </p:cNvPr>
          <p:cNvSpPr txBox="1"/>
          <p:nvPr/>
        </p:nvSpPr>
        <p:spPr>
          <a:xfrm>
            <a:off x="3170600" y="4332369"/>
            <a:ext cx="26838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接收函数测线中的连续震相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DE947CDF-A022-457C-B1CD-41FD4063260D}"/>
              </a:ext>
            </a:extLst>
          </p:cNvPr>
          <p:cNvSpPr/>
          <p:nvPr/>
        </p:nvSpPr>
        <p:spPr>
          <a:xfrm>
            <a:off x="6081091" y="2100709"/>
            <a:ext cx="457200" cy="74295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50824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8999"/>
            <a:ext cx="4253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接收函数探测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342DE2D-9BCE-4A0A-9EEF-2AFFD838C145}"/>
              </a:ext>
            </a:extLst>
          </p:cNvPr>
          <p:cNvSpPr txBox="1"/>
          <p:nvPr/>
        </p:nvSpPr>
        <p:spPr>
          <a:xfrm>
            <a:off x="226892" y="4103153"/>
            <a:ext cx="245745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双层冰模型</a:t>
            </a:r>
            <a:endParaRPr lang="en-US" altLang="zh-CN" sz="135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(An et al., 2023)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52DC843-C4C2-4E64-BD6F-4075CFDF5C72}"/>
              </a:ext>
            </a:extLst>
          </p:cNvPr>
          <p:cNvGrpSpPr/>
          <p:nvPr/>
        </p:nvGrpSpPr>
        <p:grpSpPr>
          <a:xfrm>
            <a:off x="2743026" y="1029979"/>
            <a:ext cx="4065202" cy="1505831"/>
            <a:chOff x="-381000" y="1025943"/>
            <a:chExt cx="5420269" cy="2007774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5791456C-DFF5-4893-9812-AC3E5E5F9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381000" y="1475267"/>
              <a:ext cx="5420269" cy="1558450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A49C88E-C853-44A9-9CC9-0715467BCF7F}"/>
                </a:ext>
              </a:extLst>
            </p:cNvPr>
            <p:cNvSpPr txBox="1"/>
            <p:nvPr/>
          </p:nvSpPr>
          <p:spPr>
            <a:xfrm>
              <a:off x="1091149" y="1025943"/>
              <a:ext cx="2318711" cy="41036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单层冰</a:t>
              </a:r>
              <a:endPara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1757620E-BA9E-4C50-B20C-86799BBB4A44}"/>
              </a:ext>
            </a:extLst>
          </p:cNvPr>
          <p:cNvGrpSpPr/>
          <p:nvPr/>
        </p:nvGrpSpPr>
        <p:grpSpPr>
          <a:xfrm>
            <a:off x="2774257" y="2551820"/>
            <a:ext cx="4075997" cy="1718867"/>
            <a:chOff x="-481658" y="2894825"/>
            <a:chExt cx="5434662" cy="2291824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07A0B38-E338-40D0-AA05-9B4266527ADD}"/>
                </a:ext>
              </a:extLst>
            </p:cNvPr>
            <p:cNvSpPr txBox="1"/>
            <p:nvPr/>
          </p:nvSpPr>
          <p:spPr>
            <a:xfrm>
              <a:off x="949486" y="2894825"/>
              <a:ext cx="2318711" cy="41036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双层冰</a:t>
              </a:r>
              <a:endPara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13045871-11F9-46B2-B574-10CDF98BA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81658" y="3461904"/>
              <a:ext cx="5434662" cy="1724745"/>
            </a:xfrm>
            <a:prstGeom prst="rect">
              <a:avLst/>
            </a:prstGeom>
          </p:spPr>
        </p:pic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2F6378B4-ED8A-41F4-9DF6-3CA8CFB235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18"/>
          <a:stretch/>
        </p:blipFill>
        <p:spPr>
          <a:xfrm>
            <a:off x="34508" y="2881291"/>
            <a:ext cx="3022972" cy="1130833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26999811-449D-468A-B7AA-ED80D2F75B10}"/>
              </a:ext>
            </a:extLst>
          </p:cNvPr>
          <p:cNvSpPr/>
          <p:nvPr/>
        </p:nvSpPr>
        <p:spPr>
          <a:xfrm>
            <a:off x="64760" y="704489"/>
            <a:ext cx="289374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350"/>
              </a:spcAft>
            </a:pPr>
            <a:r>
              <a:rPr lang="zh-CN" altLang="en-US" sz="2100" b="1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对地下结构可能的意义</a:t>
            </a:r>
            <a:endParaRPr lang="en-US" altLang="zh-CN" sz="2100" b="1" dirty="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0F71AE7-85EB-4C64-BE5D-959CDE248E60}"/>
              </a:ext>
            </a:extLst>
          </p:cNvPr>
          <p:cNvSpPr/>
          <p:nvPr/>
        </p:nvSpPr>
        <p:spPr>
          <a:xfrm>
            <a:off x="3705403" y="1496283"/>
            <a:ext cx="144000" cy="829696"/>
          </a:xfrm>
          <a:prstGeom prst="rect">
            <a:avLst/>
          </a:prstGeom>
          <a:solidFill>
            <a:schemeClr val="accent6">
              <a:lumMod val="20000"/>
              <a:lumOff val="80000"/>
              <a:alpha val="35000"/>
            </a:schemeClr>
          </a:solidFill>
          <a:ln w="38100"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CE95564-E5E7-4C2B-B096-176875DDEBE9}"/>
              </a:ext>
            </a:extLst>
          </p:cNvPr>
          <p:cNvSpPr/>
          <p:nvPr/>
        </p:nvSpPr>
        <p:spPr>
          <a:xfrm>
            <a:off x="3703138" y="3183546"/>
            <a:ext cx="144000" cy="880723"/>
          </a:xfrm>
          <a:prstGeom prst="rect">
            <a:avLst/>
          </a:prstGeom>
          <a:solidFill>
            <a:schemeClr val="accent6">
              <a:lumMod val="20000"/>
              <a:lumOff val="80000"/>
              <a:alpha val="35000"/>
            </a:schemeClr>
          </a:solidFill>
          <a:ln w="38100"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A380763-BEAD-41C0-A097-38A6973E13A4}"/>
              </a:ext>
            </a:extLst>
          </p:cNvPr>
          <p:cNvSpPr txBox="1"/>
          <p:nvPr/>
        </p:nvSpPr>
        <p:spPr>
          <a:xfrm>
            <a:off x="246098" y="2515880"/>
            <a:ext cx="24574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测线南段接收函数观测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03138B7-B54A-4D99-AA13-0B715DEBCF82}"/>
              </a:ext>
            </a:extLst>
          </p:cNvPr>
          <p:cNvSpPr/>
          <p:nvPr/>
        </p:nvSpPr>
        <p:spPr>
          <a:xfrm>
            <a:off x="1256668" y="1515497"/>
            <a:ext cx="146957" cy="528151"/>
          </a:xfrm>
          <a:prstGeom prst="rect">
            <a:avLst/>
          </a:prstGeom>
          <a:solidFill>
            <a:schemeClr val="accent6">
              <a:lumMod val="20000"/>
              <a:lumOff val="80000"/>
              <a:alpha val="35000"/>
            </a:schemeClr>
          </a:solidFill>
          <a:ln w="38100"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1C51D931-203A-455B-934B-B0D6AA87FAEB}"/>
              </a:ext>
            </a:extLst>
          </p:cNvPr>
          <p:cNvGrpSpPr/>
          <p:nvPr/>
        </p:nvGrpSpPr>
        <p:grpSpPr>
          <a:xfrm>
            <a:off x="79909" y="1453146"/>
            <a:ext cx="2781717" cy="1000852"/>
            <a:chOff x="7462893" y="1796143"/>
            <a:chExt cx="3994677" cy="1216415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8D1F6D6A-AB30-4442-8DA8-058EE83071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4" r="8292" b="76314"/>
            <a:stretch/>
          </p:blipFill>
          <p:spPr>
            <a:xfrm>
              <a:off x="7462893" y="1796143"/>
              <a:ext cx="3994677" cy="1142317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4FAFF57C-FE6B-44CD-B8A8-28F823036F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02" t="46670" r="8397" b="50897"/>
            <a:stretch/>
          </p:blipFill>
          <p:spPr>
            <a:xfrm>
              <a:off x="7723305" y="2877431"/>
              <a:ext cx="3733424" cy="135127"/>
            </a:xfrm>
            <a:prstGeom prst="rect">
              <a:avLst/>
            </a:prstGeom>
          </p:spPr>
        </p:pic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1A7DE5AF-FD00-4414-BC6E-C7F2F0D585A4}"/>
              </a:ext>
            </a:extLst>
          </p:cNvPr>
          <p:cNvSpPr/>
          <p:nvPr/>
        </p:nvSpPr>
        <p:spPr>
          <a:xfrm>
            <a:off x="1223625" y="1552074"/>
            <a:ext cx="180000" cy="720000"/>
          </a:xfrm>
          <a:prstGeom prst="rect">
            <a:avLst/>
          </a:prstGeom>
          <a:solidFill>
            <a:schemeClr val="accent6">
              <a:lumMod val="20000"/>
              <a:lumOff val="80000"/>
              <a:alpha val="35000"/>
            </a:schemeClr>
          </a:solidFill>
          <a:ln w="38100"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102851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8999"/>
            <a:ext cx="4253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接收函数探测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5B9D5F0A-ED14-4E00-8E51-E6F770C4AB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94735"/>
            <a:ext cx="2972436" cy="375821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D4B24F81-1CAF-4157-A02F-A04A041BA7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72"/>
          <a:stretch/>
        </p:blipFill>
        <p:spPr>
          <a:xfrm>
            <a:off x="3100823" y="815222"/>
            <a:ext cx="3512762" cy="1756528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C2245772-895F-47AC-9EE1-8A01390FAB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9"/>
          <a:stretch/>
        </p:blipFill>
        <p:spPr>
          <a:xfrm>
            <a:off x="3505774" y="2702239"/>
            <a:ext cx="2895026" cy="2020605"/>
          </a:xfrm>
          <a:prstGeom prst="rect">
            <a:avLst/>
          </a:prstGeom>
        </p:spPr>
      </p:pic>
      <p:sp>
        <p:nvSpPr>
          <p:cNvPr id="32" name="箭头: 右 31">
            <a:extLst>
              <a:ext uri="{FF2B5EF4-FFF2-40B4-BE49-F238E27FC236}">
                <a16:creationId xmlns:a16="http://schemas.microsoft.com/office/drawing/2014/main" id="{54178594-5EC8-4563-981F-8C07D9FB2D9F}"/>
              </a:ext>
            </a:extLst>
          </p:cNvPr>
          <p:cNvSpPr/>
          <p:nvPr/>
        </p:nvSpPr>
        <p:spPr>
          <a:xfrm>
            <a:off x="3172222" y="2419367"/>
            <a:ext cx="327314" cy="28990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FB33D43-B236-4B32-97BA-C187A182487C}"/>
              </a:ext>
            </a:extLst>
          </p:cNvPr>
          <p:cNvSpPr/>
          <p:nvPr/>
        </p:nvSpPr>
        <p:spPr>
          <a:xfrm>
            <a:off x="457200" y="2823683"/>
            <a:ext cx="14859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350"/>
              </a:spcAft>
            </a:pPr>
            <a:r>
              <a:rPr lang="zh-CN" altLang="en-US" sz="1500" b="1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根据双层冰模型估计附近冰厚</a:t>
            </a:r>
            <a:endParaRPr lang="en-US" altLang="zh-CN" sz="1500" b="1" dirty="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87165818-A0B7-4E17-B9ED-3F87D181C3CB}"/>
              </a:ext>
            </a:extLst>
          </p:cNvPr>
          <p:cNvSpPr/>
          <p:nvPr/>
        </p:nvSpPr>
        <p:spPr>
          <a:xfrm>
            <a:off x="154998" y="4661990"/>
            <a:ext cx="3371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*</a:t>
            </a:r>
            <a:r>
              <a:rPr lang="zh-CN" altLang="en-US" sz="1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其他可能性</a:t>
            </a:r>
            <a:r>
              <a:rPr lang="en-US" altLang="zh-CN" sz="1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1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冰层中部特殊层状结构？</a:t>
            </a:r>
            <a:endParaRPr lang="en-US" altLang="zh-CN" sz="1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934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8999"/>
            <a:ext cx="4253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接收函数探测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87165818-A0B7-4E17-B9ED-3F87D181C3CB}"/>
              </a:ext>
            </a:extLst>
          </p:cNvPr>
          <p:cNvSpPr/>
          <p:nvPr/>
        </p:nvSpPr>
        <p:spPr>
          <a:xfrm>
            <a:off x="154998" y="4661990"/>
            <a:ext cx="3371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*</a:t>
            </a:r>
            <a:r>
              <a:rPr lang="zh-CN" altLang="en-US" sz="1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其他可能性</a:t>
            </a:r>
            <a:r>
              <a:rPr lang="en-US" altLang="zh-CN" sz="1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14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冰层中部特殊层状结构？</a:t>
            </a:r>
            <a:endParaRPr lang="en-US" altLang="zh-CN" sz="1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1D05A13-0606-4560-B00C-70FC1071D7AF}"/>
              </a:ext>
            </a:extLst>
          </p:cNvPr>
          <p:cNvSpPr txBox="1"/>
          <p:nvPr/>
        </p:nvSpPr>
        <p:spPr>
          <a:xfrm>
            <a:off x="3733800" y="4235015"/>
            <a:ext cx="2457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(Wrona et al., 2017)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325B2D2-B96D-4923-BB47-C4F87A6E28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446"/>
          <a:stretch/>
        </p:blipFill>
        <p:spPr>
          <a:xfrm>
            <a:off x="474405" y="808852"/>
            <a:ext cx="2622066" cy="370316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26574F7B-2A7A-4FF0-9C51-D5BD3BCF324C}"/>
              </a:ext>
            </a:extLst>
          </p:cNvPr>
          <p:cNvSpPr txBox="1"/>
          <p:nvPr/>
        </p:nvSpPr>
        <p:spPr>
          <a:xfrm>
            <a:off x="928188" y="4467765"/>
            <a:ext cx="1714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(Bell et al., 2011)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12958F0-444A-40A9-8EAB-9D9B6799F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609" y="1200150"/>
            <a:ext cx="3318321" cy="294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37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8999"/>
            <a:ext cx="4253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接收函数探测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8D43CC5-565F-40E8-B0C9-DB2B34197C0F}"/>
              </a:ext>
            </a:extLst>
          </p:cNvPr>
          <p:cNvGrpSpPr/>
          <p:nvPr/>
        </p:nvGrpSpPr>
        <p:grpSpPr>
          <a:xfrm>
            <a:off x="3352799" y="1256837"/>
            <a:ext cx="3409164" cy="3264336"/>
            <a:chOff x="6072556" y="1787186"/>
            <a:chExt cx="5937967" cy="5590197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3E03660E-8F80-48DA-ACA6-47B1887965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07"/>
            <a:stretch/>
          </p:blipFill>
          <p:spPr>
            <a:xfrm>
              <a:off x="6072556" y="1787186"/>
              <a:ext cx="5937967" cy="4515343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4601E583-7074-4286-B64D-31CCD42BD4E7}"/>
                </a:ext>
              </a:extLst>
            </p:cNvPr>
            <p:cNvSpPr txBox="1"/>
            <p:nvPr/>
          </p:nvSpPr>
          <p:spPr>
            <a:xfrm>
              <a:off x="6468517" y="6474572"/>
              <a:ext cx="5146047" cy="902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50" b="1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与航空冰雷达冰厚结果、</a:t>
              </a:r>
              <a:r>
                <a:rPr lang="en-US" altLang="zh-CN" sz="1350" b="1" dirty="0" err="1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BedMachine</a:t>
              </a:r>
              <a:r>
                <a:rPr lang="zh-CN" altLang="en-US" sz="1350" b="1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冰厚模型沿测线比较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C0EB4B38-FC69-4D74-9301-22B7A2B2EA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40"/>
          <a:stretch/>
        </p:blipFill>
        <p:spPr>
          <a:xfrm>
            <a:off x="19396" y="1256836"/>
            <a:ext cx="3333402" cy="2686514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473303BC-1295-401B-963D-9F1D92549DFE}"/>
              </a:ext>
            </a:extLst>
          </p:cNvPr>
          <p:cNvGrpSpPr/>
          <p:nvPr/>
        </p:nvGrpSpPr>
        <p:grpSpPr>
          <a:xfrm>
            <a:off x="762000" y="1711471"/>
            <a:ext cx="1045491" cy="300082"/>
            <a:chOff x="1930107" y="2694535"/>
            <a:chExt cx="1858650" cy="533478"/>
          </a:xfrm>
        </p:grpSpPr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F776319A-EE7A-4A6B-B4CC-47CF3EF3F305}"/>
                </a:ext>
              </a:extLst>
            </p:cNvPr>
            <p:cNvCxnSpPr>
              <a:cxnSpLocks/>
            </p:cNvCxnSpPr>
            <p:nvPr/>
          </p:nvCxnSpPr>
          <p:spPr>
            <a:xfrm>
              <a:off x="3334586" y="2925368"/>
              <a:ext cx="454171" cy="72667"/>
            </a:xfrm>
            <a:prstGeom prst="straightConnector1">
              <a:avLst/>
            </a:prstGeom>
            <a:ln w="28575">
              <a:solidFill>
                <a:srgbClr val="FFA5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DC9A1247-2AC7-4380-9A3F-D7FC6F939CA1}"/>
                </a:ext>
              </a:extLst>
            </p:cNvPr>
            <p:cNvSpPr txBox="1"/>
            <p:nvPr/>
          </p:nvSpPr>
          <p:spPr>
            <a:xfrm>
              <a:off x="1930107" y="2694535"/>
              <a:ext cx="1579616" cy="533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FFA5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地面雷达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3E5F02EA-4080-4ACD-874E-8FB86B6B97AD}"/>
              </a:ext>
            </a:extLst>
          </p:cNvPr>
          <p:cNvGrpSpPr/>
          <p:nvPr/>
        </p:nvGrpSpPr>
        <p:grpSpPr>
          <a:xfrm>
            <a:off x="2047482" y="2600093"/>
            <a:ext cx="881038" cy="499332"/>
            <a:chOff x="3889216" y="3818645"/>
            <a:chExt cx="1566289" cy="887700"/>
          </a:xfrm>
        </p:grpSpPr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3E2D135D-6399-487B-AC65-E98C23FB925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72360" y="3818645"/>
              <a:ext cx="59546" cy="35422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30A1D11-3CE0-436F-830F-CD3595844BBC}"/>
                </a:ext>
              </a:extLst>
            </p:cNvPr>
            <p:cNvSpPr txBox="1"/>
            <p:nvPr/>
          </p:nvSpPr>
          <p:spPr>
            <a:xfrm>
              <a:off x="3889216" y="4172867"/>
              <a:ext cx="1566289" cy="533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航空雷达</a:t>
              </a: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B74C0292-B631-4FE3-9008-93B35A25D30F}"/>
              </a:ext>
            </a:extLst>
          </p:cNvPr>
          <p:cNvSpPr txBox="1"/>
          <p:nvPr/>
        </p:nvSpPr>
        <p:spPr>
          <a:xfrm>
            <a:off x="610227" y="4010494"/>
            <a:ext cx="21907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与昆仑站附近地面及航空冰雷达结果对比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F45C02EC-4666-452E-9468-CC6BD5B3DB29}"/>
              </a:ext>
            </a:extLst>
          </p:cNvPr>
          <p:cNvGrpSpPr/>
          <p:nvPr/>
        </p:nvGrpSpPr>
        <p:grpSpPr>
          <a:xfrm>
            <a:off x="4343400" y="2026384"/>
            <a:ext cx="1102278" cy="1389757"/>
            <a:chOff x="2027535" y="3095938"/>
            <a:chExt cx="1987348" cy="2679618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CD394888-B51F-4088-95C1-92AA8FE53E9A}"/>
                </a:ext>
              </a:extLst>
            </p:cNvPr>
            <p:cNvSpPr/>
            <p:nvPr/>
          </p:nvSpPr>
          <p:spPr>
            <a:xfrm>
              <a:off x="2027535" y="3095938"/>
              <a:ext cx="1987348" cy="257629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C1098EE6-9DF2-4B70-82BD-4A1845B48911}"/>
                </a:ext>
              </a:extLst>
            </p:cNvPr>
            <p:cNvCxnSpPr>
              <a:cxnSpLocks/>
            </p:cNvCxnSpPr>
            <p:nvPr/>
          </p:nvCxnSpPr>
          <p:spPr>
            <a:xfrm>
              <a:off x="2851842" y="3491675"/>
              <a:ext cx="2" cy="602559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C11F3E46-4555-421E-AA13-15B815A7BE2D}"/>
                </a:ext>
              </a:extLst>
            </p:cNvPr>
            <p:cNvCxnSpPr>
              <a:cxnSpLocks/>
            </p:cNvCxnSpPr>
            <p:nvPr/>
          </p:nvCxnSpPr>
          <p:spPr>
            <a:xfrm>
              <a:off x="3358258" y="4094234"/>
              <a:ext cx="0" cy="641142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91A2901F-9022-4762-A5E2-FF346F7CEF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14458" y="4875593"/>
              <a:ext cx="0" cy="571792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E4EADA1F-7623-420A-93CE-7344F8A1EA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58259" y="5391274"/>
              <a:ext cx="0" cy="384282"/>
            </a:xfrm>
            <a:prstGeom prst="straightConnector1">
              <a:avLst/>
            </a:prstGeom>
            <a:ln>
              <a:solidFill>
                <a:srgbClr val="00B0F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3D3920DE-5BA6-40CE-9924-53C2F11148A6}"/>
              </a:ext>
            </a:extLst>
          </p:cNvPr>
          <p:cNvSpPr/>
          <p:nvPr/>
        </p:nvSpPr>
        <p:spPr>
          <a:xfrm>
            <a:off x="1324838" y="769577"/>
            <a:ext cx="40559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350"/>
              </a:spcAft>
            </a:pPr>
            <a:r>
              <a:rPr lang="zh-CN" altLang="en-US" sz="2000" b="1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接收函数与冰雷达测得冰厚的比较</a:t>
            </a:r>
            <a:endParaRPr lang="en-US" altLang="zh-CN" sz="1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8999"/>
            <a:ext cx="4253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接收函数探测</a:t>
            </a:r>
          </a:p>
        </p:txBody>
      </p:sp>
      <p:grpSp>
        <p:nvGrpSpPr>
          <p:cNvPr id="32" name="组合 16">
            <a:extLst>
              <a:ext uri="{FF2B5EF4-FFF2-40B4-BE49-F238E27FC236}">
                <a16:creationId xmlns:a16="http://schemas.microsoft.com/office/drawing/2014/main" id="{6A08EEB3-766D-4FBA-8598-73D5F8109CB8}"/>
              </a:ext>
            </a:extLst>
          </p:cNvPr>
          <p:cNvGrpSpPr/>
          <p:nvPr/>
        </p:nvGrpSpPr>
        <p:grpSpPr>
          <a:xfrm>
            <a:off x="3506712" y="964420"/>
            <a:ext cx="3264700" cy="3647030"/>
            <a:chOff x="4767998" y="280794"/>
            <a:chExt cx="4352933" cy="4862706"/>
          </a:xfrm>
        </p:grpSpPr>
        <p:grpSp>
          <p:nvGrpSpPr>
            <p:cNvPr id="33" name="组合 1">
              <a:extLst>
                <a:ext uri="{FF2B5EF4-FFF2-40B4-BE49-F238E27FC236}">
                  <a16:creationId xmlns:a16="http://schemas.microsoft.com/office/drawing/2014/main" id="{5C24B024-6E3F-4D2C-8807-D0C3C7E4CFA8}"/>
                </a:ext>
              </a:extLst>
            </p:cNvPr>
            <p:cNvGrpSpPr/>
            <p:nvPr/>
          </p:nvGrpSpPr>
          <p:grpSpPr>
            <a:xfrm>
              <a:off x="5181372" y="285750"/>
              <a:ext cx="3939559" cy="1117289"/>
              <a:chOff x="5181372" y="285750"/>
              <a:chExt cx="3939559" cy="1117289"/>
            </a:xfrm>
          </p:grpSpPr>
          <p:pic>
            <p:nvPicPr>
              <p:cNvPr id="54" name="图片 14">
                <a:extLst>
                  <a:ext uri="{FF2B5EF4-FFF2-40B4-BE49-F238E27FC236}">
                    <a16:creationId xmlns:a16="http://schemas.microsoft.com/office/drawing/2014/main" id="{A021593D-B7F2-4CCA-BA0E-F4EBF7EBB0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81372" y="285750"/>
                <a:ext cx="3931928" cy="1117289"/>
              </a:xfrm>
              <a:prstGeom prst="rect">
                <a:avLst/>
              </a:prstGeom>
            </p:spPr>
          </p:pic>
          <p:sp>
            <p:nvSpPr>
              <p:cNvPr id="55" name="文本框 30">
                <a:extLst>
                  <a:ext uri="{FF2B5EF4-FFF2-40B4-BE49-F238E27FC236}">
                    <a16:creationId xmlns:a16="http://schemas.microsoft.com/office/drawing/2014/main" id="{D5A660AB-0C36-40C7-BD2D-19FA079D2009}"/>
                  </a:ext>
                </a:extLst>
              </p:cNvPr>
              <p:cNvSpPr txBox="1"/>
              <p:nvPr/>
            </p:nvSpPr>
            <p:spPr>
              <a:xfrm>
                <a:off x="6072931" y="756109"/>
                <a:ext cx="30124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200" b="1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高斯系数</a:t>
                </a:r>
                <a:r>
                  <a:rPr lang="en-US" altLang="zh-CN" sz="1200" b="1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 </a:t>
                </a:r>
                <a:r>
                  <a:rPr lang="en-US" altLang="zh-CN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4.5</a:t>
                </a:r>
                <a:endParaRPr lang="zh-CN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文本框 18">
                <a:extLst>
                  <a:ext uri="{FF2B5EF4-FFF2-40B4-BE49-F238E27FC236}">
                    <a16:creationId xmlns:a16="http://schemas.microsoft.com/office/drawing/2014/main" id="{6C5451D6-A2E1-4C1F-8AFA-FD442D30C8E4}"/>
                  </a:ext>
                </a:extLst>
              </p:cNvPr>
              <p:cNvSpPr txBox="1"/>
              <p:nvPr/>
            </p:nvSpPr>
            <p:spPr>
              <a:xfrm>
                <a:off x="6072931" y="306147"/>
                <a:ext cx="3048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200" b="1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叠加去噪的接收函数</a:t>
                </a:r>
              </a:p>
            </p:txBody>
          </p:sp>
        </p:grpSp>
        <p:grpSp>
          <p:nvGrpSpPr>
            <p:cNvPr id="34" name="组合 7">
              <a:extLst>
                <a:ext uri="{FF2B5EF4-FFF2-40B4-BE49-F238E27FC236}">
                  <a16:creationId xmlns:a16="http://schemas.microsoft.com/office/drawing/2014/main" id="{990A7DFE-9222-4662-81BC-83157C97CA59}"/>
                </a:ext>
              </a:extLst>
            </p:cNvPr>
            <p:cNvGrpSpPr/>
            <p:nvPr/>
          </p:nvGrpSpPr>
          <p:grpSpPr>
            <a:xfrm>
              <a:off x="5172452" y="1200150"/>
              <a:ext cx="3931930" cy="1117289"/>
              <a:chOff x="5172452" y="2171096"/>
              <a:chExt cx="3931930" cy="1117289"/>
            </a:xfrm>
          </p:grpSpPr>
          <p:pic>
            <p:nvPicPr>
              <p:cNvPr id="51" name="图片 26">
                <a:extLst>
                  <a:ext uri="{FF2B5EF4-FFF2-40B4-BE49-F238E27FC236}">
                    <a16:creationId xmlns:a16="http://schemas.microsoft.com/office/drawing/2014/main" id="{A650F87C-DE57-4A90-835A-522BF6D775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72452" y="2171096"/>
                <a:ext cx="3931928" cy="1117289"/>
              </a:xfrm>
              <a:prstGeom prst="rect">
                <a:avLst/>
              </a:prstGeom>
            </p:spPr>
          </p:pic>
          <p:sp>
            <p:nvSpPr>
              <p:cNvPr id="52" name="文本框 28">
                <a:extLst>
                  <a:ext uri="{FF2B5EF4-FFF2-40B4-BE49-F238E27FC236}">
                    <a16:creationId xmlns:a16="http://schemas.microsoft.com/office/drawing/2014/main" id="{EA250DCF-B993-4849-9113-E966A5C2CCFD}"/>
                  </a:ext>
                </a:extLst>
              </p:cNvPr>
              <p:cNvSpPr txBox="1"/>
              <p:nvPr/>
            </p:nvSpPr>
            <p:spPr>
              <a:xfrm>
                <a:off x="6091923" y="2645509"/>
                <a:ext cx="30124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200" b="1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高斯系数</a:t>
                </a:r>
                <a:r>
                  <a:rPr lang="en-US" altLang="zh-CN" sz="1200" b="1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 </a:t>
                </a:r>
                <a:r>
                  <a:rPr lang="en-US" altLang="zh-CN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1.5</a:t>
                </a:r>
                <a:endParaRPr lang="zh-CN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文本框 31">
                <a:extLst>
                  <a:ext uri="{FF2B5EF4-FFF2-40B4-BE49-F238E27FC236}">
                    <a16:creationId xmlns:a16="http://schemas.microsoft.com/office/drawing/2014/main" id="{DBEB500D-0998-456A-8EC8-5C712022A029}"/>
                  </a:ext>
                </a:extLst>
              </p:cNvPr>
              <p:cNvSpPr txBox="1"/>
              <p:nvPr/>
            </p:nvSpPr>
            <p:spPr>
              <a:xfrm>
                <a:off x="6088204" y="2185809"/>
                <a:ext cx="30124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200" b="1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叠加原始的接收函数</a:t>
                </a:r>
              </a:p>
            </p:txBody>
          </p:sp>
        </p:grpSp>
        <p:grpSp>
          <p:nvGrpSpPr>
            <p:cNvPr id="35" name="组合 11">
              <a:extLst>
                <a:ext uri="{FF2B5EF4-FFF2-40B4-BE49-F238E27FC236}">
                  <a16:creationId xmlns:a16="http://schemas.microsoft.com/office/drawing/2014/main" id="{76311E50-A9E6-4CA6-A771-DD7645A23DD6}"/>
                </a:ext>
              </a:extLst>
            </p:cNvPr>
            <p:cNvGrpSpPr/>
            <p:nvPr/>
          </p:nvGrpSpPr>
          <p:grpSpPr>
            <a:xfrm>
              <a:off x="5165585" y="2139778"/>
              <a:ext cx="3949201" cy="1117289"/>
              <a:chOff x="5165585" y="3110724"/>
              <a:chExt cx="3949201" cy="1117289"/>
            </a:xfrm>
          </p:grpSpPr>
          <p:pic>
            <p:nvPicPr>
              <p:cNvPr id="48" name="图片 32">
                <a:extLst>
                  <a:ext uri="{FF2B5EF4-FFF2-40B4-BE49-F238E27FC236}">
                    <a16:creationId xmlns:a16="http://schemas.microsoft.com/office/drawing/2014/main" id="{7B2CDD92-47AA-4D70-9DD6-51BD587DFF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65585" y="3110724"/>
                <a:ext cx="3931928" cy="1117289"/>
              </a:xfrm>
              <a:prstGeom prst="rect">
                <a:avLst/>
              </a:prstGeom>
            </p:spPr>
          </p:pic>
          <p:sp>
            <p:nvSpPr>
              <p:cNvPr id="49" name="文本框 33">
                <a:extLst>
                  <a:ext uri="{FF2B5EF4-FFF2-40B4-BE49-F238E27FC236}">
                    <a16:creationId xmlns:a16="http://schemas.microsoft.com/office/drawing/2014/main" id="{8F6F44D7-C159-4DD5-8D64-BC2AF607FE91}"/>
                  </a:ext>
                </a:extLst>
              </p:cNvPr>
              <p:cNvSpPr txBox="1"/>
              <p:nvPr/>
            </p:nvSpPr>
            <p:spPr>
              <a:xfrm>
                <a:off x="6100842" y="3577039"/>
                <a:ext cx="30124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200" b="1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高斯系数</a:t>
                </a:r>
                <a:r>
                  <a:rPr lang="en-US" altLang="zh-CN" sz="1200" b="1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 </a:t>
                </a:r>
                <a:r>
                  <a:rPr lang="en-US" altLang="zh-CN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2.5</a:t>
                </a:r>
                <a:endParaRPr lang="zh-CN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文本框 34">
                <a:extLst>
                  <a:ext uri="{FF2B5EF4-FFF2-40B4-BE49-F238E27FC236}">
                    <a16:creationId xmlns:a16="http://schemas.microsoft.com/office/drawing/2014/main" id="{60200566-6137-4F0C-AE4F-0CB1500C63AC}"/>
                  </a:ext>
                </a:extLst>
              </p:cNvPr>
              <p:cNvSpPr txBox="1"/>
              <p:nvPr/>
            </p:nvSpPr>
            <p:spPr>
              <a:xfrm>
                <a:off x="6102328" y="3118795"/>
                <a:ext cx="30124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200" b="1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叠加原始的接收函数</a:t>
                </a:r>
              </a:p>
            </p:txBody>
          </p:sp>
        </p:grpSp>
        <p:grpSp>
          <p:nvGrpSpPr>
            <p:cNvPr id="36" name="组合 4">
              <a:extLst>
                <a:ext uri="{FF2B5EF4-FFF2-40B4-BE49-F238E27FC236}">
                  <a16:creationId xmlns:a16="http://schemas.microsoft.com/office/drawing/2014/main" id="{76A208BD-5585-45B1-9F82-43F1E0E9D934}"/>
                </a:ext>
              </a:extLst>
            </p:cNvPr>
            <p:cNvGrpSpPr/>
            <p:nvPr/>
          </p:nvGrpSpPr>
          <p:grpSpPr>
            <a:xfrm>
              <a:off x="5176912" y="3105149"/>
              <a:ext cx="3931930" cy="1117290"/>
              <a:chOff x="5176912" y="1230520"/>
              <a:chExt cx="3931930" cy="1117290"/>
            </a:xfrm>
          </p:grpSpPr>
          <p:pic>
            <p:nvPicPr>
              <p:cNvPr id="45" name="图片 44">
                <a:extLst>
                  <a:ext uri="{FF2B5EF4-FFF2-40B4-BE49-F238E27FC236}">
                    <a16:creationId xmlns:a16="http://schemas.microsoft.com/office/drawing/2014/main" id="{7BD623D9-AF90-4DB9-BACE-67467DBEDE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76912" y="1230521"/>
                <a:ext cx="3931928" cy="1117289"/>
              </a:xfrm>
              <a:prstGeom prst="rect">
                <a:avLst/>
              </a:prstGeom>
            </p:spPr>
          </p:pic>
          <p:sp>
            <p:nvSpPr>
              <p:cNvPr id="46" name="文本框 19">
                <a:extLst>
                  <a:ext uri="{FF2B5EF4-FFF2-40B4-BE49-F238E27FC236}">
                    <a16:creationId xmlns:a16="http://schemas.microsoft.com/office/drawing/2014/main" id="{8DC97717-A88A-42D6-B4B4-A3214DFD13E5}"/>
                  </a:ext>
                </a:extLst>
              </p:cNvPr>
              <p:cNvSpPr txBox="1"/>
              <p:nvPr/>
            </p:nvSpPr>
            <p:spPr>
              <a:xfrm>
                <a:off x="6096383" y="1230520"/>
                <a:ext cx="30124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200" b="1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叠加原始的接收函数</a:t>
                </a:r>
              </a:p>
            </p:txBody>
          </p:sp>
          <p:sp>
            <p:nvSpPr>
              <p:cNvPr id="47" name="文本框 29">
                <a:extLst>
                  <a:ext uri="{FF2B5EF4-FFF2-40B4-BE49-F238E27FC236}">
                    <a16:creationId xmlns:a16="http://schemas.microsoft.com/office/drawing/2014/main" id="{95B034DD-5C87-42C0-A8D1-851BAE846A25}"/>
                  </a:ext>
                </a:extLst>
              </p:cNvPr>
              <p:cNvSpPr txBox="1"/>
              <p:nvPr/>
            </p:nvSpPr>
            <p:spPr>
              <a:xfrm>
                <a:off x="6091923" y="1706077"/>
                <a:ext cx="30124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200" b="1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高斯系数</a:t>
                </a:r>
                <a:r>
                  <a:rPr lang="en-US" altLang="zh-CN" sz="1200" b="1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 </a:t>
                </a:r>
                <a:r>
                  <a:rPr lang="en-US" altLang="zh-CN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4.5</a:t>
                </a:r>
                <a:endParaRPr lang="zh-CN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7" name="组合 13">
              <a:extLst>
                <a:ext uri="{FF2B5EF4-FFF2-40B4-BE49-F238E27FC236}">
                  <a16:creationId xmlns:a16="http://schemas.microsoft.com/office/drawing/2014/main" id="{8BA6C902-10DE-4C53-8513-9CB5174A8A22}"/>
                </a:ext>
              </a:extLst>
            </p:cNvPr>
            <p:cNvGrpSpPr/>
            <p:nvPr/>
          </p:nvGrpSpPr>
          <p:grpSpPr>
            <a:xfrm>
              <a:off x="5181372" y="4026211"/>
              <a:ext cx="3939559" cy="1117289"/>
              <a:chOff x="5181372" y="4026211"/>
              <a:chExt cx="3939559" cy="1117289"/>
            </a:xfrm>
          </p:grpSpPr>
          <p:pic>
            <p:nvPicPr>
              <p:cNvPr id="42" name="图片 35">
                <a:extLst>
                  <a:ext uri="{FF2B5EF4-FFF2-40B4-BE49-F238E27FC236}">
                    <a16:creationId xmlns:a16="http://schemas.microsoft.com/office/drawing/2014/main" id="{A66FDC91-C83C-41D2-9DF1-7E7DE7F98F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81372" y="4026211"/>
                <a:ext cx="3931928" cy="1117289"/>
              </a:xfrm>
              <a:prstGeom prst="rect">
                <a:avLst/>
              </a:prstGeom>
            </p:spPr>
          </p:pic>
          <p:sp>
            <p:nvSpPr>
              <p:cNvPr id="43" name="文本框 41">
                <a:extLst>
                  <a:ext uri="{FF2B5EF4-FFF2-40B4-BE49-F238E27FC236}">
                    <a16:creationId xmlns:a16="http://schemas.microsoft.com/office/drawing/2014/main" id="{33AF74A6-B62F-4DC9-9DF9-A445E2233419}"/>
                  </a:ext>
                </a:extLst>
              </p:cNvPr>
              <p:cNvSpPr txBox="1"/>
              <p:nvPr/>
            </p:nvSpPr>
            <p:spPr>
              <a:xfrm>
                <a:off x="6108473" y="4480027"/>
                <a:ext cx="30124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200" b="1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高斯系数</a:t>
                </a:r>
                <a:r>
                  <a:rPr lang="en-US" altLang="zh-CN" sz="1200" b="1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 </a:t>
                </a:r>
                <a:r>
                  <a:rPr lang="en-US" altLang="zh-CN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zh-CN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文本框 37">
                <a:extLst>
                  <a:ext uri="{FF2B5EF4-FFF2-40B4-BE49-F238E27FC236}">
                    <a16:creationId xmlns:a16="http://schemas.microsoft.com/office/drawing/2014/main" id="{BC3FF012-F64D-4711-AAA3-F11C13F6A241}"/>
                  </a:ext>
                </a:extLst>
              </p:cNvPr>
              <p:cNvSpPr txBox="1"/>
              <p:nvPr/>
            </p:nvSpPr>
            <p:spPr>
              <a:xfrm>
                <a:off x="6098611" y="4042859"/>
                <a:ext cx="30124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200" b="1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叠加原始的接收函数</a:t>
                </a:r>
              </a:p>
            </p:txBody>
          </p:sp>
        </p:grpSp>
        <p:grpSp>
          <p:nvGrpSpPr>
            <p:cNvPr id="38" name="组合 15">
              <a:extLst>
                <a:ext uri="{FF2B5EF4-FFF2-40B4-BE49-F238E27FC236}">
                  <a16:creationId xmlns:a16="http://schemas.microsoft.com/office/drawing/2014/main" id="{A3167EAF-C47F-4AC7-9D65-DBBD11A7010C}"/>
                </a:ext>
              </a:extLst>
            </p:cNvPr>
            <p:cNvGrpSpPr/>
            <p:nvPr/>
          </p:nvGrpSpPr>
          <p:grpSpPr>
            <a:xfrm>
              <a:off x="6597235" y="280794"/>
              <a:ext cx="781912" cy="4677077"/>
              <a:chOff x="6597235" y="280794"/>
              <a:chExt cx="781912" cy="4677077"/>
            </a:xfrm>
          </p:grpSpPr>
          <p:cxnSp>
            <p:nvCxnSpPr>
              <p:cNvPr id="40" name="直接连接符 45">
                <a:extLst>
                  <a:ext uri="{FF2B5EF4-FFF2-40B4-BE49-F238E27FC236}">
                    <a16:creationId xmlns:a16="http://schemas.microsoft.com/office/drawing/2014/main" id="{80F2B2E2-97A9-450B-A69E-796AE47F6EA4}"/>
                  </a:ext>
                </a:extLst>
              </p:cNvPr>
              <p:cNvCxnSpPr/>
              <p:nvPr/>
            </p:nvCxnSpPr>
            <p:spPr>
              <a:xfrm flipV="1">
                <a:off x="6597235" y="280794"/>
                <a:ext cx="0" cy="4676315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6">
                <a:extLst>
                  <a:ext uri="{FF2B5EF4-FFF2-40B4-BE49-F238E27FC236}">
                    <a16:creationId xmlns:a16="http://schemas.microsoft.com/office/drawing/2014/main" id="{52A8E168-B8D6-4926-89E5-B93339237405}"/>
                  </a:ext>
                </a:extLst>
              </p:cNvPr>
              <p:cNvCxnSpPr/>
              <p:nvPr/>
            </p:nvCxnSpPr>
            <p:spPr>
              <a:xfrm flipV="1">
                <a:off x="7379147" y="281556"/>
                <a:ext cx="0" cy="4676315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9" name="任意多边形: 形状 40">
              <a:extLst>
                <a:ext uri="{FF2B5EF4-FFF2-40B4-BE49-F238E27FC236}">
                  <a16:creationId xmlns:a16="http://schemas.microsoft.com/office/drawing/2014/main" id="{554A877E-A991-4DE7-90C6-FABCD5BB6327}"/>
                </a:ext>
              </a:extLst>
            </p:cNvPr>
            <p:cNvSpPr/>
            <p:nvPr/>
          </p:nvSpPr>
          <p:spPr>
            <a:xfrm>
              <a:off x="4767998" y="1315433"/>
              <a:ext cx="441589" cy="2248086"/>
            </a:xfrm>
            <a:custGeom>
              <a:avLst/>
              <a:gdLst>
                <a:gd name="connsiteX0" fmla="*/ 0 w 441589"/>
                <a:gd name="connsiteY0" fmla="*/ 2248086 h 2248086"/>
                <a:gd name="connsiteX1" fmla="*/ 165038 w 441589"/>
                <a:gd name="connsiteY1" fmla="*/ 1587934 h 2248086"/>
                <a:gd name="connsiteX2" fmla="*/ 205183 w 441589"/>
                <a:gd name="connsiteY2" fmla="*/ 285471 h 2248086"/>
                <a:gd name="connsiteX3" fmla="*/ 441589 w 441589"/>
                <a:gd name="connsiteY3" fmla="*/ 0 h 2248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1589" h="2248086">
                  <a:moveTo>
                    <a:pt x="0" y="2248086"/>
                  </a:moveTo>
                  <a:cubicBezTo>
                    <a:pt x="65420" y="2081561"/>
                    <a:pt x="130841" y="1915036"/>
                    <a:pt x="165038" y="1587934"/>
                  </a:cubicBezTo>
                  <a:cubicBezTo>
                    <a:pt x="199235" y="1260832"/>
                    <a:pt x="159091" y="550127"/>
                    <a:pt x="205183" y="285471"/>
                  </a:cubicBezTo>
                  <a:cubicBezTo>
                    <a:pt x="251275" y="20815"/>
                    <a:pt x="346432" y="10407"/>
                    <a:pt x="441589" y="0"/>
                  </a:cubicBezTo>
                </a:path>
              </a:pathLst>
            </a:custGeom>
            <a:ln w="50800">
              <a:tailEnd type="stealt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3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7" name="组合 12">
            <a:extLst>
              <a:ext uri="{FF2B5EF4-FFF2-40B4-BE49-F238E27FC236}">
                <a16:creationId xmlns:a16="http://schemas.microsoft.com/office/drawing/2014/main" id="{E8636926-F1A0-482F-BF8C-0D0EE785D84E}"/>
              </a:ext>
            </a:extLst>
          </p:cNvPr>
          <p:cNvGrpSpPr/>
          <p:nvPr/>
        </p:nvGrpSpPr>
        <p:grpSpPr>
          <a:xfrm>
            <a:off x="-7898" y="1093744"/>
            <a:ext cx="2005145" cy="3186215"/>
            <a:chOff x="-46985" y="496734"/>
            <a:chExt cx="2743200" cy="4646766"/>
          </a:xfrm>
        </p:grpSpPr>
        <p:pic>
          <p:nvPicPr>
            <p:cNvPr id="58" name="图片 5">
              <a:extLst>
                <a:ext uri="{FF2B5EF4-FFF2-40B4-BE49-F238E27FC236}">
                  <a16:creationId xmlns:a16="http://schemas.microsoft.com/office/drawing/2014/main" id="{438C27CC-A75B-4CBD-B9B8-4F746CA22A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3348"/>
            <a:stretch/>
          </p:blipFill>
          <p:spPr>
            <a:xfrm>
              <a:off x="152400" y="742950"/>
              <a:ext cx="2209698" cy="4400550"/>
            </a:xfrm>
            <a:prstGeom prst="rect">
              <a:avLst/>
            </a:prstGeom>
          </p:spPr>
        </p:pic>
        <p:sp>
          <p:nvSpPr>
            <p:cNvPr id="59" name="文本框 6">
              <a:extLst>
                <a:ext uri="{FF2B5EF4-FFF2-40B4-BE49-F238E27FC236}">
                  <a16:creationId xmlns:a16="http://schemas.microsoft.com/office/drawing/2014/main" id="{D1591419-47B5-44CD-B9BA-D1B549066876}"/>
                </a:ext>
              </a:extLst>
            </p:cNvPr>
            <p:cNvSpPr txBox="1"/>
            <p:nvPr/>
          </p:nvSpPr>
          <p:spPr>
            <a:xfrm>
              <a:off x="-46985" y="496734"/>
              <a:ext cx="2743200" cy="370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2023008123242 (Mag7.0)</a:t>
              </a:r>
              <a:endParaRPr lang="zh-CN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组合 10">
            <a:extLst>
              <a:ext uri="{FF2B5EF4-FFF2-40B4-BE49-F238E27FC236}">
                <a16:creationId xmlns:a16="http://schemas.microsoft.com/office/drawing/2014/main" id="{75C29A4F-CC5D-45A1-B027-BB52DA5E5ACD}"/>
              </a:ext>
            </a:extLst>
          </p:cNvPr>
          <p:cNvGrpSpPr/>
          <p:nvPr/>
        </p:nvGrpSpPr>
        <p:grpSpPr>
          <a:xfrm>
            <a:off x="1685758" y="1098286"/>
            <a:ext cx="2005146" cy="3186113"/>
            <a:chOff x="2341635" y="494838"/>
            <a:chExt cx="2743200" cy="4648662"/>
          </a:xfrm>
        </p:grpSpPr>
        <p:pic>
          <p:nvPicPr>
            <p:cNvPr id="61" name="图片 8">
              <a:extLst>
                <a:ext uri="{FF2B5EF4-FFF2-40B4-BE49-F238E27FC236}">
                  <a16:creationId xmlns:a16="http://schemas.microsoft.com/office/drawing/2014/main" id="{FF62AE1E-4A27-4A8E-B191-AB1AF0DDC5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4088"/>
            <a:stretch/>
          </p:blipFill>
          <p:spPr>
            <a:xfrm>
              <a:off x="2538309" y="776704"/>
              <a:ext cx="2209699" cy="4366796"/>
            </a:xfrm>
            <a:prstGeom prst="rect">
              <a:avLst/>
            </a:prstGeom>
          </p:spPr>
        </p:pic>
        <p:sp>
          <p:nvSpPr>
            <p:cNvPr id="62" name="文本框 9">
              <a:extLst>
                <a:ext uri="{FF2B5EF4-FFF2-40B4-BE49-F238E27FC236}">
                  <a16:creationId xmlns:a16="http://schemas.microsoft.com/office/drawing/2014/main" id="{00B7DC3E-68CF-4541-97CE-8DC789350224}"/>
                </a:ext>
              </a:extLst>
            </p:cNvPr>
            <p:cNvSpPr txBox="1"/>
            <p:nvPr/>
          </p:nvSpPr>
          <p:spPr>
            <a:xfrm>
              <a:off x="2341635" y="494838"/>
              <a:ext cx="2743200" cy="370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2023009174735 (Mag7.6)</a:t>
              </a:r>
              <a:endParaRPr lang="zh-CN" alt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3" name="文本框 24">
            <a:extLst>
              <a:ext uri="{FF2B5EF4-FFF2-40B4-BE49-F238E27FC236}">
                <a16:creationId xmlns:a16="http://schemas.microsoft.com/office/drawing/2014/main" id="{BC412D80-EC9F-498A-951E-5770C82528AB}"/>
              </a:ext>
            </a:extLst>
          </p:cNvPr>
          <p:cNvSpPr txBox="1"/>
          <p:nvPr/>
        </p:nvSpPr>
        <p:spPr>
          <a:xfrm>
            <a:off x="179112" y="4416049"/>
            <a:ext cx="3410465" cy="3000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接收函数去噪 </a:t>
            </a:r>
            <a:r>
              <a:rPr lang="en-US" altLang="zh-CN" sz="1350" b="1" dirty="0">
                <a:latin typeface="Arial" panose="020B0604020202020204" pitchFamily="34" charset="0"/>
                <a:cs typeface="Arial" panose="020B0604020202020204" pitchFamily="34" charset="0"/>
              </a:rPr>
              <a:t>(Zhang et al., 2022)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346F4DD8-EC7E-4448-91BE-87B2FC8299A9}"/>
              </a:ext>
            </a:extLst>
          </p:cNvPr>
          <p:cNvSpPr txBox="1"/>
          <p:nvPr/>
        </p:nvSpPr>
        <p:spPr>
          <a:xfrm>
            <a:off x="79722" y="628000"/>
            <a:ext cx="2815877" cy="412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尝试提取更深部的信号</a:t>
            </a:r>
            <a:endParaRPr lang="en-US" altLang="zh-CN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59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8999"/>
            <a:ext cx="4253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噪声自相关探测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AEBD978D-6292-45E3-93EB-1E841779B333}"/>
              </a:ext>
            </a:extLst>
          </p:cNvPr>
          <p:cNvSpPr txBox="1"/>
          <p:nvPr/>
        </p:nvSpPr>
        <p:spPr>
          <a:xfrm>
            <a:off x="93264" y="680776"/>
            <a:ext cx="2614892" cy="412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短周期密集阵列位置</a:t>
            </a:r>
            <a:endParaRPr lang="en-US" altLang="zh-CN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80253142-9843-4849-B260-646BA15E3A6D}"/>
              </a:ext>
            </a:extLst>
          </p:cNvPr>
          <p:cNvSpPr txBox="1"/>
          <p:nvPr/>
        </p:nvSpPr>
        <p:spPr>
          <a:xfrm>
            <a:off x="3096430" y="699257"/>
            <a:ext cx="3380570" cy="412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背景噪声自相关数据处理流程</a:t>
            </a:r>
            <a:endParaRPr lang="en-US" altLang="zh-CN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4B6A88CA-95F8-4F74-9A2E-51696885B226}"/>
              </a:ext>
            </a:extLst>
          </p:cNvPr>
          <p:cNvGrpSpPr/>
          <p:nvPr/>
        </p:nvGrpSpPr>
        <p:grpSpPr>
          <a:xfrm>
            <a:off x="2697303" y="1676397"/>
            <a:ext cx="1057394" cy="388800"/>
            <a:chOff x="549023" y="258489"/>
            <a:chExt cx="1409858" cy="518400"/>
          </a:xfrm>
        </p:grpSpPr>
        <p:sp>
          <p:nvSpPr>
            <p:cNvPr id="72" name="矩形: 圆角 71">
              <a:extLst>
                <a:ext uri="{FF2B5EF4-FFF2-40B4-BE49-F238E27FC236}">
                  <a16:creationId xmlns:a16="http://schemas.microsoft.com/office/drawing/2014/main" id="{B4B84D1E-2CD1-4B25-A50E-C6F3F8506EE1}"/>
                </a:ext>
              </a:extLst>
            </p:cNvPr>
            <p:cNvSpPr/>
            <p:nvPr/>
          </p:nvSpPr>
          <p:spPr>
            <a:xfrm>
              <a:off x="549023" y="258489"/>
              <a:ext cx="1368000" cy="43200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矩形: 圆角 4">
              <a:extLst>
                <a:ext uri="{FF2B5EF4-FFF2-40B4-BE49-F238E27FC236}">
                  <a16:creationId xmlns:a16="http://schemas.microsoft.com/office/drawing/2014/main" id="{D1240F0D-4189-4F95-B019-5221AD24C125}"/>
                </a:ext>
              </a:extLst>
            </p:cNvPr>
            <p:cNvSpPr txBox="1"/>
            <p:nvPr/>
          </p:nvSpPr>
          <p:spPr>
            <a:xfrm>
              <a:off x="549023" y="258489"/>
              <a:ext cx="1409858" cy="5184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0678" tIns="90678" rIns="90678" bIns="48578" numCol="1" spcCol="1270" anchor="t" anchorCtr="0">
              <a:noAutofit/>
            </a:bodyPr>
            <a:lstStyle/>
            <a:p>
              <a:pPr defTabSz="56672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200" dirty="0"/>
                <a:t>数据预处理</a:t>
              </a: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6DF3860D-F30C-4BE4-B756-EEA8E38DB540}"/>
              </a:ext>
            </a:extLst>
          </p:cNvPr>
          <p:cNvGrpSpPr/>
          <p:nvPr/>
        </p:nvGrpSpPr>
        <p:grpSpPr>
          <a:xfrm>
            <a:off x="3757004" y="1462618"/>
            <a:ext cx="2697634" cy="783000"/>
            <a:chOff x="2382722" y="0"/>
            <a:chExt cx="3596845" cy="1509959"/>
          </a:xfrm>
        </p:grpSpPr>
        <p:sp>
          <p:nvSpPr>
            <p:cNvPr id="75" name="矩形: 圆角 74">
              <a:extLst>
                <a:ext uri="{FF2B5EF4-FFF2-40B4-BE49-F238E27FC236}">
                  <a16:creationId xmlns:a16="http://schemas.microsoft.com/office/drawing/2014/main" id="{CB3B3899-FBF4-4F89-9557-3CC6EEE33D4D}"/>
                </a:ext>
              </a:extLst>
            </p:cNvPr>
            <p:cNvSpPr/>
            <p:nvPr/>
          </p:nvSpPr>
          <p:spPr>
            <a:xfrm>
              <a:off x="2382722" y="0"/>
              <a:ext cx="3596845" cy="15099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6" name="矩形: 圆角 4">
              <a:extLst>
                <a:ext uri="{FF2B5EF4-FFF2-40B4-BE49-F238E27FC236}">
                  <a16:creationId xmlns:a16="http://schemas.microsoft.com/office/drawing/2014/main" id="{EE4D1BEC-9037-443B-A8E1-D286514D9E29}"/>
                </a:ext>
              </a:extLst>
            </p:cNvPr>
            <p:cNvSpPr txBox="1"/>
            <p:nvPr/>
          </p:nvSpPr>
          <p:spPr>
            <a:xfrm>
              <a:off x="2426947" y="44225"/>
              <a:ext cx="3508395" cy="972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678" tIns="90678" rIns="90678" bIns="90678" numCol="1" spcCol="1270" anchor="t" anchorCtr="0">
              <a:noAutofit/>
            </a:bodyPr>
            <a:lstStyle/>
            <a:p>
              <a:pPr marL="128585" lvl="1" indent="-128585" defTabSz="566724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1200" dirty="0"/>
                <a:t>去仪器响应</a:t>
              </a:r>
            </a:p>
            <a:p>
              <a:pPr marL="128585" lvl="1" indent="-128585" defTabSz="566724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1200" dirty="0"/>
                <a:t>去均值、去线性趋势、波形尖灭</a:t>
              </a:r>
            </a:p>
            <a:p>
              <a:pPr marL="128585" lvl="1" indent="-128585" defTabSz="566724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1200" dirty="0"/>
                <a:t>数据切割为每段两小时长度</a:t>
              </a: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D203F952-B384-4222-BF59-22882F58ABAE}"/>
              </a:ext>
            </a:extLst>
          </p:cNvPr>
          <p:cNvGrpSpPr/>
          <p:nvPr/>
        </p:nvGrpSpPr>
        <p:grpSpPr>
          <a:xfrm>
            <a:off x="3068971" y="2036395"/>
            <a:ext cx="263261" cy="652692"/>
            <a:chOff x="1078447" y="940247"/>
            <a:chExt cx="351014" cy="360000"/>
          </a:xfrm>
        </p:grpSpPr>
        <p:sp>
          <p:nvSpPr>
            <p:cNvPr id="78" name="箭头: 右 77">
              <a:extLst>
                <a:ext uri="{FF2B5EF4-FFF2-40B4-BE49-F238E27FC236}">
                  <a16:creationId xmlns:a16="http://schemas.microsoft.com/office/drawing/2014/main" id="{1107A810-239A-4323-AD19-3166A0CC8E28}"/>
                </a:ext>
              </a:extLst>
            </p:cNvPr>
            <p:cNvSpPr/>
            <p:nvPr/>
          </p:nvSpPr>
          <p:spPr>
            <a:xfrm rot="5399995">
              <a:off x="1080794" y="937900"/>
              <a:ext cx="346320" cy="35101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箭头: 右 4">
              <a:extLst>
                <a:ext uri="{FF2B5EF4-FFF2-40B4-BE49-F238E27FC236}">
                  <a16:creationId xmlns:a16="http://schemas.microsoft.com/office/drawing/2014/main" id="{298D9627-BB94-4046-B120-AE6D057FE5C8}"/>
                </a:ext>
              </a:extLst>
            </p:cNvPr>
            <p:cNvSpPr txBox="1"/>
            <p:nvPr/>
          </p:nvSpPr>
          <p:spPr>
            <a:xfrm rot="5399995">
              <a:off x="1071258" y="1012247"/>
              <a:ext cx="360000" cy="216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43337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900"/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CA11B724-3A69-4717-8729-E1395AF14FDE}"/>
              </a:ext>
            </a:extLst>
          </p:cNvPr>
          <p:cNvGrpSpPr/>
          <p:nvPr/>
        </p:nvGrpSpPr>
        <p:grpSpPr>
          <a:xfrm>
            <a:off x="2715471" y="2707629"/>
            <a:ext cx="1039226" cy="388800"/>
            <a:chOff x="549023" y="258489"/>
            <a:chExt cx="1432672" cy="777599"/>
          </a:xfrm>
        </p:grpSpPr>
        <p:sp>
          <p:nvSpPr>
            <p:cNvPr id="81" name="矩形: 圆角 80">
              <a:extLst>
                <a:ext uri="{FF2B5EF4-FFF2-40B4-BE49-F238E27FC236}">
                  <a16:creationId xmlns:a16="http://schemas.microsoft.com/office/drawing/2014/main" id="{805D78CE-5249-4F1D-9D84-A8C74D54FD48}"/>
                </a:ext>
              </a:extLst>
            </p:cNvPr>
            <p:cNvSpPr/>
            <p:nvPr/>
          </p:nvSpPr>
          <p:spPr>
            <a:xfrm>
              <a:off x="549023" y="258489"/>
              <a:ext cx="1409858" cy="7775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2" name="矩形: 圆角 4">
              <a:extLst>
                <a:ext uri="{FF2B5EF4-FFF2-40B4-BE49-F238E27FC236}">
                  <a16:creationId xmlns:a16="http://schemas.microsoft.com/office/drawing/2014/main" id="{2B3955BD-7D47-4825-8346-6025135964A0}"/>
                </a:ext>
              </a:extLst>
            </p:cNvPr>
            <p:cNvSpPr txBox="1"/>
            <p:nvPr/>
          </p:nvSpPr>
          <p:spPr>
            <a:xfrm>
              <a:off x="571837" y="331278"/>
              <a:ext cx="1409858" cy="5183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0678" tIns="90678" rIns="90678" bIns="48578" numCol="1" spcCol="1270" anchor="t" anchorCtr="0">
              <a:noAutofit/>
            </a:bodyPr>
            <a:lstStyle/>
            <a:p>
              <a:pPr defTabSz="56672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200" dirty="0"/>
                <a:t>计算自相关</a:t>
              </a: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592DE2BA-07D8-4C56-8631-137139BF8222}"/>
              </a:ext>
            </a:extLst>
          </p:cNvPr>
          <p:cNvGrpSpPr/>
          <p:nvPr/>
        </p:nvGrpSpPr>
        <p:grpSpPr>
          <a:xfrm>
            <a:off x="3769094" y="2449413"/>
            <a:ext cx="2697634" cy="972000"/>
            <a:chOff x="2382722" y="0"/>
            <a:chExt cx="3596845" cy="1822367"/>
          </a:xfrm>
        </p:grpSpPr>
        <p:sp>
          <p:nvSpPr>
            <p:cNvPr id="84" name="矩形: 圆角 83">
              <a:extLst>
                <a:ext uri="{FF2B5EF4-FFF2-40B4-BE49-F238E27FC236}">
                  <a16:creationId xmlns:a16="http://schemas.microsoft.com/office/drawing/2014/main" id="{F95F35A7-20CE-4035-B732-D7115ABA909F}"/>
                </a:ext>
              </a:extLst>
            </p:cNvPr>
            <p:cNvSpPr/>
            <p:nvPr/>
          </p:nvSpPr>
          <p:spPr>
            <a:xfrm>
              <a:off x="2382722" y="0"/>
              <a:ext cx="3596845" cy="182236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5" name="矩形: 圆角 4">
              <a:extLst>
                <a:ext uri="{FF2B5EF4-FFF2-40B4-BE49-F238E27FC236}">
                  <a16:creationId xmlns:a16="http://schemas.microsoft.com/office/drawing/2014/main" id="{82045C10-55CB-4D17-85C1-4A6EFFCBBA08}"/>
                </a:ext>
              </a:extLst>
            </p:cNvPr>
            <p:cNvSpPr txBox="1"/>
            <p:nvPr/>
          </p:nvSpPr>
          <p:spPr>
            <a:xfrm>
              <a:off x="2426946" y="44226"/>
              <a:ext cx="3492000" cy="9892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678" tIns="90678" rIns="90678" bIns="90678" numCol="1" spcCol="1270" anchor="t" anchorCtr="0">
              <a:noAutofit/>
            </a:bodyPr>
            <a:lstStyle/>
            <a:p>
              <a:pPr marL="128585" lvl="1" indent="-128585" defTabSz="566724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1200" dirty="0"/>
                <a:t>时间域归一化</a:t>
              </a:r>
            </a:p>
            <a:p>
              <a:pPr marL="128585" lvl="1" indent="-128585" defTabSz="566724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1200" dirty="0"/>
                <a:t>计算自相关</a:t>
              </a:r>
            </a:p>
            <a:p>
              <a:pPr marL="128585" lvl="1" indent="-128585" defTabSz="566724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1200" dirty="0"/>
                <a:t>频谱白化</a:t>
              </a:r>
              <a:endParaRPr lang="en-US" altLang="zh-CN" sz="1200" dirty="0"/>
            </a:p>
            <a:p>
              <a:pPr marL="128585" lvl="1" indent="-128585" defTabSz="566724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1200" dirty="0"/>
                <a:t>带通滤波</a:t>
              </a:r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A2D59911-A12D-438C-89C1-AF45C907FFD1}"/>
              </a:ext>
            </a:extLst>
          </p:cNvPr>
          <p:cNvGrpSpPr/>
          <p:nvPr/>
        </p:nvGrpSpPr>
        <p:grpSpPr>
          <a:xfrm>
            <a:off x="3078673" y="3135158"/>
            <a:ext cx="263261" cy="652692"/>
            <a:chOff x="1078447" y="940247"/>
            <a:chExt cx="351014" cy="360000"/>
          </a:xfrm>
        </p:grpSpPr>
        <p:sp>
          <p:nvSpPr>
            <p:cNvPr id="87" name="箭头: 右 86">
              <a:extLst>
                <a:ext uri="{FF2B5EF4-FFF2-40B4-BE49-F238E27FC236}">
                  <a16:creationId xmlns:a16="http://schemas.microsoft.com/office/drawing/2014/main" id="{C57CE83D-109E-45D1-9E90-4C0F594632C2}"/>
                </a:ext>
              </a:extLst>
            </p:cNvPr>
            <p:cNvSpPr/>
            <p:nvPr/>
          </p:nvSpPr>
          <p:spPr>
            <a:xfrm rot="5399995">
              <a:off x="1080794" y="937900"/>
              <a:ext cx="346320" cy="35101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8" name="箭头: 右 4">
              <a:extLst>
                <a:ext uri="{FF2B5EF4-FFF2-40B4-BE49-F238E27FC236}">
                  <a16:creationId xmlns:a16="http://schemas.microsoft.com/office/drawing/2014/main" id="{F6278E0A-0FE8-446B-B643-FACA32886E15}"/>
                </a:ext>
              </a:extLst>
            </p:cNvPr>
            <p:cNvSpPr txBox="1"/>
            <p:nvPr/>
          </p:nvSpPr>
          <p:spPr>
            <a:xfrm rot="5399995">
              <a:off x="1071258" y="1012247"/>
              <a:ext cx="360000" cy="216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43337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900"/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38BF3AD8-6C4A-4001-8412-A7941D054780}"/>
              </a:ext>
            </a:extLst>
          </p:cNvPr>
          <p:cNvGrpSpPr/>
          <p:nvPr/>
        </p:nvGrpSpPr>
        <p:grpSpPr>
          <a:xfrm>
            <a:off x="2725233" y="3789041"/>
            <a:ext cx="1026014" cy="388800"/>
            <a:chOff x="549023" y="258489"/>
            <a:chExt cx="1414458" cy="777599"/>
          </a:xfrm>
        </p:grpSpPr>
        <p:sp>
          <p:nvSpPr>
            <p:cNvPr id="90" name="矩形: 圆角 89">
              <a:extLst>
                <a:ext uri="{FF2B5EF4-FFF2-40B4-BE49-F238E27FC236}">
                  <a16:creationId xmlns:a16="http://schemas.microsoft.com/office/drawing/2014/main" id="{292589BE-4FE5-4695-8D1D-7FC4EBC860E7}"/>
                </a:ext>
              </a:extLst>
            </p:cNvPr>
            <p:cNvSpPr/>
            <p:nvPr/>
          </p:nvSpPr>
          <p:spPr>
            <a:xfrm>
              <a:off x="549023" y="258489"/>
              <a:ext cx="1409858" cy="7775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1" name="矩形: 圆角 4">
              <a:extLst>
                <a:ext uri="{FF2B5EF4-FFF2-40B4-BE49-F238E27FC236}">
                  <a16:creationId xmlns:a16="http://schemas.microsoft.com/office/drawing/2014/main" id="{6883F469-3A3D-427A-B868-BB13BB3B1AC3}"/>
                </a:ext>
              </a:extLst>
            </p:cNvPr>
            <p:cNvSpPr txBox="1"/>
            <p:nvPr/>
          </p:nvSpPr>
          <p:spPr>
            <a:xfrm>
              <a:off x="553623" y="336685"/>
              <a:ext cx="1409858" cy="5183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0678" tIns="90678" rIns="90678" bIns="48578" numCol="1" spcCol="1270" anchor="t" anchorCtr="0">
              <a:noAutofit/>
            </a:bodyPr>
            <a:lstStyle/>
            <a:p>
              <a:pPr defTabSz="56672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200" dirty="0"/>
                <a:t>叠加自相关</a:t>
              </a: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D92270D5-5F98-4358-8F6F-E7B65FB8AF27}"/>
              </a:ext>
            </a:extLst>
          </p:cNvPr>
          <p:cNvGrpSpPr/>
          <p:nvPr/>
        </p:nvGrpSpPr>
        <p:grpSpPr>
          <a:xfrm>
            <a:off x="3779366" y="3663146"/>
            <a:ext cx="2697634" cy="567000"/>
            <a:chOff x="2356834" y="199762"/>
            <a:chExt cx="3596845" cy="1063052"/>
          </a:xfrm>
        </p:grpSpPr>
        <p:sp>
          <p:nvSpPr>
            <p:cNvPr id="93" name="矩形: 圆角 92">
              <a:extLst>
                <a:ext uri="{FF2B5EF4-FFF2-40B4-BE49-F238E27FC236}">
                  <a16:creationId xmlns:a16="http://schemas.microsoft.com/office/drawing/2014/main" id="{B88245A7-DA30-4BDB-AC70-D331DF4BD199}"/>
                </a:ext>
              </a:extLst>
            </p:cNvPr>
            <p:cNvSpPr/>
            <p:nvPr/>
          </p:nvSpPr>
          <p:spPr>
            <a:xfrm>
              <a:off x="2356834" y="199762"/>
              <a:ext cx="3596845" cy="106305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4" name="矩形: 圆角 4">
              <a:extLst>
                <a:ext uri="{FF2B5EF4-FFF2-40B4-BE49-F238E27FC236}">
                  <a16:creationId xmlns:a16="http://schemas.microsoft.com/office/drawing/2014/main" id="{0974D45E-16F1-49FF-926D-4669333679A7}"/>
                </a:ext>
              </a:extLst>
            </p:cNvPr>
            <p:cNvSpPr txBox="1"/>
            <p:nvPr/>
          </p:nvSpPr>
          <p:spPr>
            <a:xfrm>
              <a:off x="2426946" y="236647"/>
              <a:ext cx="3492000" cy="9892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678" tIns="90678" rIns="90678" bIns="90678" numCol="1" spcCol="1270" anchor="t" anchorCtr="0">
              <a:noAutofit/>
            </a:bodyPr>
            <a:lstStyle/>
            <a:p>
              <a:pPr marL="128585" lvl="1" indent="-128585" defTabSz="566724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1200" dirty="0"/>
                <a:t>线性叠加</a:t>
              </a:r>
            </a:p>
            <a:p>
              <a:pPr marL="128585" lvl="1" indent="-128585" defTabSz="566724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CN" altLang="en-US" sz="1200" dirty="0"/>
                <a:t>自动增益控制（</a:t>
              </a:r>
              <a:r>
                <a:rPr lang="en-US" altLang="zh-CN" sz="1200" dirty="0"/>
                <a:t>AGC</a:t>
              </a:r>
              <a:r>
                <a:rPr lang="zh-CN" altLang="en-US" sz="1200" dirty="0"/>
                <a:t>）</a:t>
              </a:r>
            </a:p>
          </p:txBody>
        </p:sp>
      </p:grpSp>
      <p:sp>
        <p:nvSpPr>
          <p:cNvPr id="95" name="文本框 94">
            <a:extLst>
              <a:ext uri="{FF2B5EF4-FFF2-40B4-BE49-F238E27FC236}">
                <a16:creationId xmlns:a16="http://schemas.microsoft.com/office/drawing/2014/main" id="{E52E6428-5D8B-4D2B-AED0-61A3CB481C27}"/>
              </a:ext>
            </a:extLst>
          </p:cNvPr>
          <p:cNvSpPr txBox="1"/>
          <p:nvPr/>
        </p:nvSpPr>
        <p:spPr>
          <a:xfrm>
            <a:off x="3352800" y="4652253"/>
            <a:ext cx="2647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(Oren and 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Nowack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, 2017)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6" name="图片 95">
            <a:extLst>
              <a:ext uri="{FF2B5EF4-FFF2-40B4-BE49-F238E27FC236}">
                <a16:creationId xmlns:a16="http://schemas.microsoft.com/office/drawing/2014/main" id="{39CD4CDF-6782-44FD-8FC1-D72A1D60CE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98" y="1276350"/>
            <a:ext cx="1627818" cy="3141425"/>
          </a:xfrm>
          <a:prstGeom prst="rect">
            <a:avLst/>
          </a:prstGeom>
        </p:spPr>
      </p:pic>
      <p:grpSp>
        <p:nvGrpSpPr>
          <p:cNvPr id="97" name="组合 96">
            <a:extLst>
              <a:ext uri="{FF2B5EF4-FFF2-40B4-BE49-F238E27FC236}">
                <a16:creationId xmlns:a16="http://schemas.microsoft.com/office/drawing/2014/main" id="{25C00BA6-5D57-40EA-B89A-D74ECDB413C9}"/>
              </a:ext>
            </a:extLst>
          </p:cNvPr>
          <p:cNvGrpSpPr/>
          <p:nvPr/>
        </p:nvGrpSpPr>
        <p:grpSpPr>
          <a:xfrm>
            <a:off x="299181" y="4621476"/>
            <a:ext cx="2319620" cy="338554"/>
            <a:chOff x="5938998" y="3531084"/>
            <a:chExt cx="4123768" cy="601874"/>
          </a:xfrm>
        </p:grpSpPr>
        <p:cxnSp>
          <p:nvCxnSpPr>
            <p:cNvPr id="98" name="直接连接符 97">
              <a:extLst>
                <a:ext uri="{FF2B5EF4-FFF2-40B4-BE49-F238E27FC236}">
                  <a16:creationId xmlns:a16="http://schemas.microsoft.com/office/drawing/2014/main" id="{0B1143CE-5220-4375-B2B4-676A1C37AB75}"/>
                </a:ext>
              </a:extLst>
            </p:cNvPr>
            <p:cNvCxnSpPr>
              <a:cxnSpLocks/>
            </p:cNvCxnSpPr>
            <p:nvPr/>
          </p:nvCxnSpPr>
          <p:spPr>
            <a:xfrm>
              <a:off x="5938998" y="3832021"/>
              <a:ext cx="950732" cy="0"/>
            </a:xfrm>
            <a:prstGeom prst="line">
              <a:avLst/>
            </a:prstGeom>
            <a:ln w="28575">
              <a:solidFill>
                <a:srgbClr val="952A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E21D639B-0013-43E7-8171-C88348FDAF3F}"/>
                </a:ext>
              </a:extLst>
            </p:cNvPr>
            <p:cNvSpPr txBox="1"/>
            <p:nvPr/>
          </p:nvSpPr>
          <p:spPr>
            <a:xfrm>
              <a:off x="7181188" y="3531084"/>
              <a:ext cx="2881578" cy="601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latin typeface="黑体" panose="02010609060101010101" pitchFamily="49" charset="-122"/>
                  <a:ea typeface="黑体" panose="02010609060101010101" pitchFamily="49" charset="-122"/>
                </a:rPr>
                <a:t>航空冰雷达测线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655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9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8999"/>
            <a:ext cx="4253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噪声自相关探测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AAAEC96-3159-44DB-8ED4-19BF3DC6808F}"/>
              </a:ext>
            </a:extLst>
          </p:cNvPr>
          <p:cNvSpPr txBox="1"/>
          <p:nvPr/>
        </p:nvSpPr>
        <p:spPr>
          <a:xfrm>
            <a:off x="0" y="640999"/>
            <a:ext cx="2619730" cy="412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美国中部固定台测试</a:t>
            </a:r>
            <a:endParaRPr lang="en-US" altLang="zh-CN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F2947E5C-3324-4A01-A976-6B983FC3AB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6" y="1572411"/>
            <a:ext cx="2258781" cy="1908398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89058ED6-4D0E-4AD1-9119-EC76EAF9F682}"/>
              </a:ext>
            </a:extLst>
          </p:cNvPr>
          <p:cNvSpPr txBox="1"/>
          <p:nvPr/>
        </p:nvSpPr>
        <p:spPr>
          <a:xfrm>
            <a:off x="533400" y="1120849"/>
            <a:ext cx="1017374" cy="338554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台站位置</a:t>
            </a: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A28CBDF5-AFD1-4D90-954C-D336ACE525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769" y="1628828"/>
            <a:ext cx="3806008" cy="2845235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A665ADBA-E2A8-4920-9233-33DD70E60DE5}"/>
              </a:ext>
            </a:extLst>
          </p:cNvPr>
          <p:cNvSpPr/>
          <p:nvPr/>
        </p:nvSpPr>
        <p:spPr>
          <a:xfrm>
            <a:off x="6017400" y="2796360"/>
            <a:ext cx="108000" cy="1080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41" name="箭头: 左 40">
            <a:extLst>
              <a:ext uri="{FF2B5EF4-FFF2-40B4-BE49-F238E27FC236}">
                <a16:creationId xmlns:a16="http://schemas.microsoft.com/office/drawing/2014/main" id="{241232A6-62AB-44DB-8593-9E2C064A3FCC}"/>
              </a:ext>
            </a:extLst>
          </p:cNvPr>
          <p:cNvSpPr/>
          <p:nvPr/>
        </p:nvSpPr>
        <p:spPr>
          <a:xfrm>
            <a:off x="6155794" y="2790690"/>
            <a:ext cx="137589" cy="119339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3D00654C-8175-42B0-AA4D-C5DD7213FE9B}"/>
              </a:ext>
            </a:extLst>
          </p:cNvPr>
          <p:cNvSpPr txBox="1"/>
          <p:nvPr/>
        </p:nvSpPr>
        <p:spPr>
          <a:xfrm>
            <a:off x="6202471" y="2744114"/>
            <a:ext cx="4843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PmP</a:t>
            </a:r>
            <a:endParaRPr lang="zh-CN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箭头: 左 42">
            <a:extLst>
              <a:ext uri="{FF2B5EF4-FFF2-40B4-BE49-F238E27FC236}">
                <a16:creationId xmlns:a16="http://schemas.microsoft.com/office/drawing/2014/main" id="{56D8FFDB-5834-41A0-8136-9B1557C15D76}"/>
              </a:ext>
            </a:extLst>
          </p:cNvPr>
          <p:cNvSpPr/>
          <p:nvPr/>
        </p:nvSpPr>
        <p:spPr>
          <a:xfrm>
            <a:off x="6155793" y="3580966"/>
            <a:ext cx="137589" cy="119339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04CC44D-A65C-46FD-A5FB-0EAD3EDD0C52}"/>
              </a:ext>
            </a:extLst>
          </p:cNvPr>
          <p:cNvSpPr txBox="1"/>
          <p:nvPr/>
        </p:nvSpPr>
        <p:spPr>
          <a:xfrm>
            <a:off x="6221282" y="3546425"/>
            <a:ext cx="465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SmS</a:t>
            </a:r>
            <a:endParaRPr lang="zh-CN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6448D8A5-E58C-4C75-A235-475C1C516248}"/>
              </a:ext>
            </a:extLst>
          </p:cNvPr>
          <p:cNvSpPr/>
          <p:nvPr/>
        </p:nvSpPr>
        <p:spPr>
          <a:xfrm>
            <a:off x="611562" y="3640636"/>
            <a:ext cx="1396605" cy="1473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85" lvl="1" indent="-128585" defTabSz="56672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zh-CN" altLang="en-US" sz="1050" dirty="0"/>
              <a:t>体波反射信号振幅大于噪声或多次波</a:t>
            </a:r>
          </a:p>
          <a:p>
            <a:pPr marL="128585" lvl="1" indent="-128585" defTabSz="56672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zh-CN" altLang="en-US" sz="1050" dirty="0"/>
              <a:t>体波反射信号在不同的日期都有稳定的到达</a:t>
            </a:r>
            <a:endParaRPr lang="en-US" altLang="zh-CN" sz="1050" dirty="0"/>
          </a:p>
          <a:p>
            <a:pPr marL="128585" lvl="1" indent="-128585" defTabSz="56672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zh-CN" altLang="en-US" sz="1050" dirty="0"/>
              <a:t>与</a:t>
            </a:r>
            <a:r>
              <a:rPr lang="en-US" altLang="zh-CN" sz="1050" dirty="0"/>
              <a:t>Crust1.0</a:t>
            </a:r>
            <a:r>
              <a:rPr lang="zh-CN" altLang="en-US" sz="1050" dirty="0"/>
              <a:t>模型的正演结果符合的较好</a:t>
            </a:r>
            <a:endParaRPr lang="en-US" altLang="zh-CN" sz="1050" dirty="0"/>
          </a:p>
          <a:p>
            <a:pPr marL="128585" lvl="1" indent="-128585" defTabSz="566724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zh-CN" altLang="en-US" sz="1050" dirty="0"/>
              <a:t>参考前人的结果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838B46BB-9B82-443C-AC4C-4B64870C41BB}"/>
              </a:ext>
            </a:extLst>
          </p:cNvPr>
          <p:cNvSpPr txBox="1"/>
          <p:nvPr/>
        </p:nvSpPr>
        <p:spPr>
          <a:xfrm>
            <a:off x="235388" y="3684925"/>
            <a:ext cx="324000" cy="1200329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信号确定方式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DFC93C34-EC38-4768-A4A5-174D40899A98}"/>
              </a:ext>
            </a:extLst>
          </p:cNvPr>
          <p:cNvSpPr/>
          <p:nvPr/>
        </p:nvSpPr>
        <p:spPr>
          <a:xfrm>
            <a:off x="6017400" y="3576925"/>
            <a:ext cx="108000" cy="1440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B021411A-9330-4377-B0E1-283918A3B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233" y="2861693"/>
            <a:ext cx="535071" cy="515338"/>
          </a:xfrm>
          <a:prstGeom prst="rect">
            <a:avLst/>
          </a:prstGeom>
        </p:spPr>
      </p:pic>
      <p:sp>
        <p:nvSpPr>
          <p:cNvPr id="51" name="文本框 50">
            <a:extLst>
              <a:ext uri="{FF2B5EF4-FFF2-40B4-BE49-F238E27FC236}">
                <a16:creationId xmlns:a16="http://schemas.microsoft.com/office/drawing/2014/main" id="{8173D7DC-7DC2-473D-A39A-5159D6B7F26E}"/>
              </a:ext>
            </a:extLst>
          </p:cNvPr>
          <p:cNvSpPr txBox="1"/>
          <p:nvPr/>
        </p:nvSpPr>
        <p:spPr>
          <a:xfrm>
            <a:off x="4114800" y="1138322"/>
            <a:ext cx="1017374" cy="338554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测试结果</a:t>
            </a:r>
          </a:p>
        </p:txBody>
      </p:sp>
      <p:sp>
        <p:nvSpPr>
          <p:cNvPr id="53" name="箭头: 左 52">
            <a:extLst>
              <a:ext uri="{FF2B5EF4-FFF2-40B4-BE49-F238E27FC236}">
                <a16:creationId xmlns:a16="http://schemas.microsoft.com/office/drawing/2014/main" id="{514C6E73-747F-43BA-A08B-6108087A7B62}"/>
              </a:ext>
            </a:extLst>
          </p:cNvPr>
          <p:cNvSpPr/>
          <p:nvPr/>
        </p:nvSpPr>
        <p:spPr>
          <a:xfrm rot="20205413">
            <a:off x="1957090" y="4440890"/>
            <a:ext cx="612000" cy="216000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76103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/>
      <p:bldP spid="43" grpId="0" animBg="1"/>
      <p:bldP spid="44" grpId="0"/>
      <p:bldP spid="47" grpId="0"/>
      <p:bldP spid="48" grpId="0" animBg="1"/>
      <p:bldP spid="49" grpId="0" animBg="1"/>
      <p:bldP spid="51" grpId="0" animBg="1"/>
      <p:bldP spid="5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8999"/>
            <a:ext cx="4253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噪声自相关探测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AAAEC96-3159-44DB-8ED4-19BF3DC6808F}"/>
              </a:ext>
            </a:extLst>
          </p:cNvPr>
          <p:cNvSpPr txBox="1"/>
          <p:nvPr/>
        </p:nvSpPr>
        <p:spPr>
          <a:xfrm>
            <a:off x="0" y="640999"/>
            <a:ext cx="2619730" cy="412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南极阵列自相关结果</a:t>
            </a:r>
            <a:endParaRPr lang="en-US" altLang="zh-CN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D2527F6B-BF6E-40EB-879F-6B1B7CA752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91" y="1281406"/>
            <a:ext cx="4372116" cy="2907246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2D29100C-409A-4806-B5DF-56C1D7A3DB09}"/>
              </a:ext>
            </a:extLst>
          </p:cNvPr>
          <p:cNvSpPr txBox="1"/>
          <p:nvPr/>
        </p:nvSpPr>
        <p:spPr>
          <a:xfrm>
            <a:off x="4498407" y="2319530"/>
            <a:ext cx="2300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>
                <a:latin typeface="Arial" panose="020B0604020202020204" pitchFamily="34" charset="0"/>
                <a:cs typeface="Arial" panose="020B0604020202020204" pitchFamily="34" charset="0"/>
              </a:rPr>
              <a:t>15.2</a:t>
            </a:r>
            <a:r>
              <a:rPr lang="zh-CN" altLang="en-US" sz="1350" b="1" dirty="0">
                <a:latin typeface="Arial" panose="020B0604020202020204" pitchFamily="34" charset="0"/>
                <a:cs typeface="Arial" panose="020B0604020202020204" pitchFamily="34" charset="0"/>
              </a:rPr>
              <a:t>秒和</a:t>
            </a:r>
            <a:r>
              <a:rPr lang="en-US" altLang="zh-CN" sz="1350" b="1" dirty="0">
                <a:latin typeface="Arial" panose="020B0604020202020204" pitchFamily="34" charset="0"/>
                <a:cs typeface="Arial" panose="020B0604020202020204" pitchFamily="34" charset="0"/>
              </a:rPr>
              <a:t>26.5</a:t>
            </a:r>
            <a:r>
              <a:rPr lang="zh-CN" altLang="en-US" sz="1350" b="1" dirty="0">
                <a:latin typeface="Arial" panose="020B0604020202020204" pitchFamily="34" charset="0"/>
                <a:cs typeface="Arial" panose="020B0604020202020204" pitchFamily="34" charset="0"/>
              </a:rPr>
              <a:t>秒左右的信号是可能的</a:t>
            </a:r>
            <a:r>
              <a:rPr lang="en-US" altLang="zh-CN" sz="1350" b="1" dirty="0" err="1">
                <a:latin typeface="Arial" panose="020B0604020202020204" pitchFamily="34" charset="0"/>
                <a:cs typeface="Arial" panose="020B0604020202020204" pitchFamily="34" charset="0"/>
              </a:rPr>
              <a:t>PmP</a:t>
            </a:r>
            <a:r>
              <a:rPr lang="zh-CN" altLang="en-US" sz="1350" b="1" dirty="0">
                <a:latin typeface="Arial" panose="020B0604020202020204" pitchFamily="34" charset="0"/>
                <a:cs typeface="Arial" panose="020B0604020202020204" pitchFamily="34" charset="0"/>
              </a:rPr>
              <a:t>和</a:t>
            </a:r>
            <a:r>
              <a:rPr lang="en-US" altLang="zh-CN" sz="1350" b="1" dirty="0" err="1">
                <a:latin typeface="Arial" panose="020B0604020202020204" pitchFamily="34" charset="0"/>
                <a:cs typeface="Arial" panose="020B0604020202020204" pitchFamily="34" charset="0"/>
              </a:rPr>
              <a:t>SmS</a:t>
            </a:r>
            <a:r>
              <a:rPr lang="zh-CN" altLang="en-US" sz="1350" b="1" dirty="0">
                <a:latin typeface="Arial" panose="020B0604020202020204" pitchFamily="34" charset="0"/>
                <a:cs typeface="Arial" panose="020B0604020202020204" pitchFamily="34" charset="0"/>
              </a:rPr>
              <a:t>信号</a:t>
            </a:r>
            <a:endParaRPr lang="en-US" altLang="zh-CN" sz="13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900"/>
              </a:spcBef>
            </a:pPr>
            <a:r>
              <a:rPr lang="zh-CN" altLang="en-US" sz="1350" b="1" dirty="0">
                <a:latin typeface="Arial" panose="020B0604020202020204" pitchFamily="34" charset="0"/>
                <a:cs typeface="Arial" panose="020B0604020202020204" pitchFamily="34" charset="0"/>
              </a:rPr>
              <a:t>（浅部有可能的冰层信号）</a:t>
            </a:r>
          </a:p>
        </p:txBody>
      </p:sp>
    </p:spTree>
    <p:extLst>
      <p:ext uri="{BB962C8B-B14F-4D97-AF65-F5344CB8AC3E}">
        <p14:creationId xmlns:p14="http://schemas.microsoft.com/office/powerpoint/2010/main" val="253695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-1"/>
            <a:ext cx="6858000" cy="6120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Heiti TC Medium" pitchFamily="2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7800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89848" y="28999"/>
            <a:ext cx="42535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78B1A19-11D2-40CB-807D-72EA311EDA09}"/>
              </a:ext>
            </a:extLst>
          </p:cNvPr>
          <p:cNvSpPr txBox="1"/>
          <p:nvPr/>
        </p:nvSpPr>
        <p:spPr>
          <a:xfrm>
            <a:off x="152400" y="1047750"/>
            <a:ext cx="638175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68" indent="-257168" algn="just">
              <a:buFont typeface="Wingdings" panose="05000000000000000000" pitchFamily="2" charset="2"/>
              <a:buChar char="Ø"/>
            </a:pPr>
            <a:r>
              <a:rPr lang="zh-CN" altLang="en-US" dirty="0"/>
              <a:t>我们使用多种机器学习</a:t>
            </a:r>
            <a:r>
              <a:rPr lang="en-US" altLang="zh-CN" dirty="0"/>
              <a:t>/</a:t>
            </a:r>
            <a:r>
              <a:rPr lang="zh-CN" altLang="en-US" dirty="0"/>
              <a:t>信号增强方法，在南极昆仑站布设的密集地震台阵数据中提取出了地震接收函数</a:t>
            </a:r>
            <a:endParaRPr lang="en-US" altLang="zh-CN" dirty="0"/>
          </a:p>
          <a:p>
            <a:pPr marL="257168" indent="-257168" algn="just">
              <a:buFont typeface="Wingdings" panose="05000000000000000000" pitchFamily="2" charset="2"/>
              <a:buChar char="Ø"/>
            </a:pPr>
            <a:endParaRPr lang="en-US" altLang="zh-CN" dirty="0"/>
          </a:p>
          <a:p>
            <a:pPr marL="257168" indent="-257168" algn="just">
              <a:buFont typeface="Wingdings" panose="05000000000000000000" pitchFamily="2" charset="2"/>
              <a:buChar char="Ø"/>
            </a:pPr>
            <a:r>
              <a:rPr lang="zh-CN" altLang="en-US" dirty="0"/>
              <a:t>提取的接收函数呈现出若干稳定信号：清晰的冰层</a:t>
            </a:r>
            <a:r>
              <a:rPr lang="en-US" altLang="zh-CN" dirty="0" err="1"/>
              <a:t>p+s</a:t>
            </a:r>
            <a:r>
              <a:rPr lang="zh-CN" altLang="en-US" dirty="0"/>
              <a:t>信号或</a:t>
            </a:r>
            <a:r>
              <a:rPr lang="en-US" altLang="zh-CN" dirty="0"/>
              <a:t>2s</a:t>
            </a:r>
            <a:r>
              <a:rPr lang="zh-CN" altLang="en-US" dirty="0"/>
              <a:t>信号可用于估计冰层厚度；观测到了一些稳定的岩石圈内界面信号</a:t>
            </a:r>
            <a:endParaRPr lang="en-US" altLang="zh-CN" dirty="0"/>
          </a:p>
          <a:p>
            <a:pPr marL="257168" indent="-257168" algn="just">
              <a:buFont typeface="Wingdings" panose="05000000000000000000" pitchFamily="2" charset="2"/>
              <a:buChar char="Ø"/>
            </a:pPr>
            <a:endParaRPr lang="en-US" altLang="zh-CN" dirty="0"/>
          </a:p>
          <a:p>
            <a:pPr marL="257168" indent="-257168" algn="just">
              <a:buFont typeface="Wingdings" panose="05000000000000000000" pitchFamily="2" charset="2"/>
              <a:buChar char="Ø"/>
            </a:pPr>
            <a:r>
              <a:rPr lang="zh-CN" altLang="en-US" dirty="0"/>
              <a:t>通过正反演研究发现测线南段可能存在双层冰结构</a:t>
            </a:r>
            <a:r>
              <a:rPr lang="en-US" altLang="zh-CN" dirty="0"/>
              <a:t>(</a:t>
            </a:r>
            <a:r>
              <a:rPr lang="zh-CN" altLang="en-US" dirty="0"/>
              <a:t>下层</a:t>
            </a:r>
            <a:r>
              <a:rPr lang="en-US" altLang="zh-CN" dirty="0"/>
              <a:t>S</a:t>
            </a:r>
            <a:r>
              <a:rPr lang="zh-CN" altLang="en-US" dirty="0"/>
              <a:t>波速度降低</a:t>
            </a:r>
            <a:r>
              <a:rPr lang="en-US" altLang="zh-CN" dirty="0"/>
              <a:t>)</a:t>
            </a:r>
            <a:r>
              <a:rPr lang="zh-CN" altLang="en-US" dirty="0"/>
              <a:t>，或冰层中部存在其他特殊层状结构</a:t>
            </a:r>
            <a:r>
              <a:rPr lang="en-US" altLang="zh-CN" dirty="0"/>
              <a:t>(</a:t>
            </a:r>
            <a:r>
              <a:rPr lang="zh-CN" altLang="en-US" dirty="0"/>
              <a:t>待验证</a:t>
            </a:r>
            <a:r>
              <a:rPr lang="en-US" altLang="zh-CN" dirty="0"/>
              <a:t>)</a:t>
            </a:r>
          </a:p>
          <a:p>
            <a:pPr marL="257168" indent="-257168" algn="just">
              <a:buFont typeface="Wingdings" panose="05000000000000000000" pitchFamily="2" charset="2"/>
              <a:buChar char="Ø"/>
            </a:pPr>
            <a:endParaRPr lang="en-US" altLang="zh-CN" dirty="0"/>
          </a:p>
          <a:p>
            <a:pPr marL="257168" indent="-257168" algn="just">
              <a:buFont typeface="Wingdings" panose="05000000000000000000" pitchFamily="2" charset="2"/>
              <a:buChar char="Ø"/>
            </a:pPr>
            <a:r>
              <a:rPr lang="zh-CN" altLang="en-US" dirty="0"/>
              <a:t>我们使用背景噪声自相关方法，从南极昆仑站密集地震台阵数据中提取出了莫霍面反射体波，及可能的冰层相关信号</a:t>
            </a:r>
          </a:p>
        </p:txBody>
      </p:sp>
    </p:spTree>
    <p:extLst>
      <p:ext uri="{BB962C8B-B14F-4D97-AF65-F5344CB8AC3E}">
        <p14:creationId xmlns:p14="http://schemas.microsoft.com/office/powerpoint/2010/main" val="109568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9"/>
    </mc:Choice>
    <mc:Fallback xmlns="">
      <p:transition spd="slow" advTm="11489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">
            <a:extLst>
              <a:ext uri="{FF2B5EF4-FFF2-40B4-BE49-F238E27FC236}">
                <a16:creationId xmlns:a16="http://schemas.microsoft.com/office/drawing/2014/main" id="{E1F8FF92-956A-3945-AF55-FCDC9EF111B2}"/>
              </a:ext>
            </a:extLst>
          </p:cNvPr>
          <p:cNvSpPr txBox="1"/>
          <p:nvPr/>
        </p:nvSpPr>
        <p:spPr>
          <a:xfrm>
            <a:off x="1905000" y="1733550"/>
            <a:ext cx="34163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谢！</a:t>
            </a:r>
            <a:endParaRPr lang="en-US" altLang="zh-CN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敬请批评指正！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FD64103-A9FD-2A9B-872A-B125CB981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54487" y="4869656"/>
            <a:ext cx="16002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DA7B41A-AEAC-71F1-D235-211777534D9B}"/>
              </a:ext>
            </a:extLst>
          </p:cNvPr>
          <p:cNvSpPr txBox="1"/>
          <p:nvPr/>
        </p:nvSpPr>
        <p:spPr>
          <a:xfrm>
            <a:off x="855051" y="4324350"/>
            <a:ext cx="514789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致谢</a:t>
            </a:r>
            <a:r>
              <a:rPr lang="en-US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感谢中国第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39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届南极科学考察为本研究提供原始数据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052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39"/>
    </mc:Choice>
    <mc:Fallback xmlns="">
      <p:transition spd="slow" advTm="6039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35699</TotalTime>
  <Words>902</Words>
  <Application>Microsoft Office PowerPoint</Application>
  <PresentationFormat>自定义</PresentationFormat>
  <Paragraphs>188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Heiti TC Medium</vt:lpstr>
      <vt:lpstr>黑体</vt:lpstr>
      <vt:lpstr>黑体</vt:lpstr>
      <vt:lpstr>宋体</vt:lpstr>
      <vt:lpstr>微软雅黑</vt:lpstr>
      <vt:lpstr>Arial</vt:lpstr>
      <vt:lpstr>Calibri</vt:lpstr>
      <vt:lpstr>Times New Roman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Joint Inversion of Surface Wave Dispersions and Receiver Functions with P-wave Data</dc:title>
  <dc:creator>Li, Jiangtao</dc:creator>
  <cp:lastModifiedBy>admin</cp:lastModifiedBy>
  <cp:revision>1179</cp:revision>
  <dcterms:created xsi:type="dcterms:W3CDTF">2006-08-16T00:00:00Z</dcterms:created>
  <dcterms:modified xsi:type="dcterms:W3CDTF">2024-10-19T17:43:08Z</dcterms:modified>
</cp:coreProperties>
</file>