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55" r:id="rId2"/>
  </p:sldMasterIdLst>
  <p:notesMasterIdLst>
    <p:notesMasterId r:id="rId15"/>
  </p:notesMasterIdLst>
  <p:handoutMasterIdLst>
    <p:handoutMasterId r:id="rId16"/>
  </p:handoutMasterIdLst>
  <p:sldIdLst>
    <p:sldId id="258" r:id="rId3"/>
    <p:sldId id="327" r:id="rId4"/>
    <p:sldId id="589" r:id="rId5"/>
    <p:sldId id="276" r:id="rId6"/>
    <p:sldId id="627" r:id="rId7"/>
    <p:sldId id="567" r:id="rId8"/>
    <p:sldId id="634" r:id="rId9"/>
    <p:sldId id="624" r:id="rId10"/>
    <p:sldId id="626" r:id="rId11"/>
    <p:sldId id="623" r:id="rId12"/>
    <p:sldId id="625" r:id="rId13"/>
    <p:sldId id="284" r:id="rId14"/>
  </p:sldIdLst>
  <p:sldSz cx="9144000" cy="5143500" type="screen16x9"/>
  <p:notesSz cx="6858000" cy="9144000"/>
  <p:custDataLst>
    <p:tags r:id="rId17"/>
  </p:custDataLst>
  <p:defaultTextStyle>
    <a:defPPr>
      <a:defRPr lang="zh-CN"/>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2" userDrawn="1">
          <p15:clr>
            <a:srgbClr val="A4A3A4"/>
          </p15:clr>
        </p15:guide>
        <p15:guide id="2" orient="horz" pos="1660" userDrawn="1">
          <p15:clr>
            <a:srgbClr val="A4A3A4"/>
          </p15:clr>
        </p15:guide>
        <p15:guide id="3" orient="horz" pos="2214" userDrawn="1">
          <p15:clr>
            <a:srgbClr val="A4A3A4"/>
          </p15:clr>
        </p15:guide>
        <p15:guide id="4" orient="horz" pos="1859" userDrawn="1">
          <p15:clr>
            <a:srgbClr val="A4A3A4"/>
          </p15:clr>
        </p15:guide>
        <p15:guide id="5" pos="3821" userDrawn="1">
          <p15:clr>
            <a:srgbClr val="A4A3A4"/>
          </p15:clr>
        </p15:guide>
        <p15:guide id="6" pos="2881" userDrawn="1">
          <p15:clr>
            <a:srgbClr val="A4A3A4"/>
          </p15:clr>
        </p15:guide>
        <p15:guide id="7" pos="5154" userDrawn="1">
          <p15:clr>
            <a:srgbClr val="A4A3A4"/>
          </p15:clr>
        </p15:guide>
        <p15:guide id="8" pos="544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CB5"/>
    <a:srgbClr val="071F65"/>
    <a:srgbClr val="253373"/>
    <a:srgbClr val="454545"/>
    <a:srgbClr val="F39700"/>
    <a:srgbClr val="909090"/>
    <a:srgbClr val="FF8607"/>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41" autoAdjust="0"/>
    <p:restoredTop sz="90875" autoAdjust="0"/>
  </p:normalViewPr>
  <p:slideViewPr>
    <p:cSldViewPr snapToGrid="0" snapToObjects="1" showGuides="1">
      <p:cViewPr>
        <p:scale>
          <a:sx n="75" d="100"/>
          <a:sy n="75" d="100"/>
        </p:scale>
        <p:origin x="1555" y="509"/>
      </p:cViewPr>
      <p:guideLst>
        <p:guide orient="horz" pos="2152"/>
        <p:guide orient="horz" pos="1660"/>
        <p:guide orient="horz" pos="2214"/>
        <p:guide orient="horz" pos="1859"/>
        <p:guide pos="3821"/>
        <p:guide pos="2881"/>
        <p:guide pos="5154"/>
        <p:guide pos="544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4B18F8A-74B5-9148-A891-627592061A38}" type="datetimeFigureOut">
              <a:rPr kumimoji="1" lang="zh-CN" altLang="en-US" smtClean="0"/>
              <a:t>2024/10/17</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08768D9-5829-CA4C-800C-5932EF9830F6}" type="slidenum">
              <a:rPr kumimoji="1" lang="zh-CN" altLang="en-US" smtClean="0"/>
              <a:t>‹#›</a:t>
            </a:fld>
            <a:endParaRPr kumimoji="1"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D6ACD6-F780-4A47-B5D9-D292A4BD6F81}" type="datetimeFigureOut">
              <a:rPr kumimoji="1" lang="zh-CN" altLang="en-US" smtClean="0"/>
              <a:t>2024/10/17</a:t>
            </a:fld>
            <a:endParaRPr kumimoji="1"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12715C-60D8-4442-95C1-470452B8606C}"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hf sldNum="0" hdr="0" ftr="0" dt="0"/>
  <p:notesStyle>
    <a:lvl1pPr marL="0" algn="l" defTabSz="342900" rtl="0" eaLnBrk="1" latinLnBrk="0" hangingPunct="1">
      <a:defRPr sz="900" kern="1200">
        <a:solidFill>
          <a:schemeClr val="tx1"/>
        </a:solidFill>
        <a:latin typeface="+mn-lt"/>
        <a:ea typeface="+mn-ea"/>
        <a:cs typeface="+mn-cs"/>
      </a:defRPr>
    </a:lvl1pPr>
    <a:lvl2pPr marL="342900" algn="l" defTabSz="342900" rtl="0" eaLnBrk="1" latinLnBrk="0" hangingPunct="1">
      <a:defRPr sz="900" kern="1200">
        <a:solidFill>
          <a:schemeClr val="tx1"/>
        </a:solidFill>
        <a:latin typeface="+mn-lt"/>
        <a:ea typeface="+mn-ea"/>
        <a:cs typeface="+mn-cs"/>
      </a:defRPr>
    </a:lvl2pPr>
    <a:lvl3pPr marL="685800" algn="l" defTabSz="342900" rtl="0" eaLnBrk="1" latinLnBrk="0" hangingPunct="1">
      <a:defRPr sz="900" kern="1200">
        <a:solidFill>
          <a:schemeClr val="tx1"/>
        </a:solidFill>
        <a:latin typeface="+mn-lt"/>
        <a:ea typeface="+mn-ea"/>
        <a:cs typeface="+mn-cs"/>
      </a:defRPr>
    </a:lvl3pPr>
    <a:lvl4pPr marL="1028700" algn="l" defTabSz="342900" rtl="0" eaLnBrk="1" latinLnBrk="0" hangingPunct="1">
      <a:defRPr sz="900" kern="1200">
        <a:solidFill>
          <a:schemeClr val="tx1"/>
        </a:solidFill>
        <a:latin typeface="+mn-lt"/>
        <a:ea typeface="+mn-ea"/>
        <a:cs typeface="+mn-cs"/>
      </a:defRPr>
    </a:lvl4pPr>
    <a:lvl5pPr marL="1371600" algn="l" defTabSz="342900" rtl="0" eaLnBrk="1" latinLnBrk="0" hangingPunct="1">
      <a:defRPr sz="900" kern="1200">
        <a:solidFill>
          <a:schemeClr val="tx1"/>
        </a:solidFill>
        <a:latin typeface="+mn-lt"/>
        <a:ea typeface="+mn-ea"/>
        <a:cs typeface="+mn-cs"/>
      </a:defRPr>
    </a:lvl5pPr>
    <a:lvl6pPr marL="1714500" algn="l" defTabSz="342900" rtl="0" eaLnBrk="1" latinLnBrk="0" hangingPunct="1">
      <a:defRPr sz="900" kern="1200">
        <a:solidFill>
          <a:schemeClr val="tx1"/>
        </a:solidFill>
        <a:latin typeface="+mn-lt"/>
        <a:ea typeface="+mn-ea"/>
        <a:cs typeface="+mn-cs"/>
      </a:defRPr>
    </a:lvl6pPr>
    <a:lvl7pPr marL="2057400" algn="l" defTabSz="342900" rtl="0" eaLnBrk="1" latinLnBrk="0" hangingPunct="1">
      <a:defRPr sz="900" kern="1200">
        <a:solidFill>
          <a:schemeClr val="tx1"/>
        </a:solidFill>
        <a:latin typeface="+mn-lt"/>
        <a:ea typeface="+mn-ea"/>
        <a:cs typeface="+mn-cs"/>
      </a:defRPr>
    </a:lvl7pPr>
    <a:lvl8pPr marL="2400300" algn="l" defTabSz="342900" rtl="0" eaLnBrk="1" latinLnBrk="0" hangingPunct="1">
      <a:defRPr sz="900" kern="1200">
        <a:solidFill>
          <a:schemeClr val="tx1"/>
        </a:solidFill>
        <a:latin typeface="+mn-lt"/>
        <a:ea typeface="+mn-ea"/>
        <a:cs typeface="+mn-cs"/>
      </a:defRPr>
    </a:lvl8pPr>
    <a:lvl9pPr marL="2743200" algn="l" defTabSz="3429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E918B1B-A1A9-4F4D-9F8A-30A0BACFB0A3}"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t>12</a:t>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矩形 1"/>
          <p:cNvSpPr/>
          <p:nvPr userDrawn="1"/>
        </p:nvSpPr>
        <p:spPr>
          <a:xfrm>
            <a:off x="8136860" y="4786900"/>
            <a:ext cx="820283" cy="276999"/>
          </a:xfrm>
          <a:prstGeom prst="rect">
            <a:avLst/>
          </a:prstGeom>
        </p:spPr>
        <p:txBody>
          <a:bodyPr lIns="68580" tIns="34290" rIns="68580" bIns="34290"/>
          <a:lstStyle/>
          <a:p>
            <a:pPr algn="ctr">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a:t>
            </a:fld>
            <a:r>
              <a:rPr lang="zh-CN" altLang="en-US" sz="1200" dirty="0">
                <a:solidFill>
                  <a:schemeClr val="tx1">
                    <a:lumMod val="65000"/>
                    <a:lumOff val="35000"/>
                  </a:schemeClr>
                </a:solidFill>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页</a:t>
            </a: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p:spPr>
        <p:txBody>
          <a:bodyPr/>
          <a:lstStyle/>
          <a:p>
            <a:r>
              <a:rPr lang="zh-CN" altLang="en-US"/>
              <a:t>单击此处编辑母版标题样式</a:t>
            </a:r>
          </a:p>
        </p:txBody>
      </p:sp>
      <p:sp>
        <p:nvSpPr>
          <p:cNvPr id="3" name="内容占位符 2"/>
          <p:cNvSpPr>
            <a:spLocks noGrp="1"/>
          </p:cNvSpPr>
          <p:nvPr>
            <p:ph idx="1" hasCustomPrompt="1"/>
          </p:nvPr>
        </p:nvSpPr>
        <p:spPr>
          <a:xfrm>
            <a:off x="628650" y="1369219"/>
            <a:ext cx="78867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p:spPr>
        <p:txBody>
          <a:bodyPr/>
          <a:lstStyle/>
          <a:p>
            <a:fld id="{2FEDF6F5-10D2-4F98-9AAF-CD6FA471114D}" type="datetimeFigureOut">
              <a:rPr lang="zh-CN" altLang="en-US" smtClean="0"/>
              <a:t>2024/10/17</a:t>
            </a:fld>
            <a:endParaRPr lang="zh-CN" altLang="en-US"/>
          </a:p>
        </p:txBody>
      </p:sp>
      <p:sp>
        <p:nvSpPr>
          <p:cNvPr id="5" name="页脚占位符 4"/>
          <p:cNvSpPr>
            <a:spLocks noGrp="1"/>
          </p:cNvSpPr>
          <p:nvPr>
            <p:ph type="ftr" sz="quarter" idx="11"/>
          </p:nvPr>
        </p:nvSpPr>
        <p:spPr>
          <a:xfrm>
            <a:off x="3028950" y="4767263"/>
            <a:ext cx="3086100" cy="273844"/>
          </a:xfr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p:spPr>
        <p:txBody>
          <a:bodyPr/>
          <a:lstStyle/>
          <a:p>
            <a:fld id="{96C6F993-01A1-48F0-821F-5EAB4E5A09B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2648811-64A3-4468-A0FD-47C3F5499E0E}" type="datetimeFigureOut">
              <a:rPr lang="zh-CN" altLang="en-US" smtClean="0"/>
              <a:t>2024/10/17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D39C8D2-B212-4DBD-9E22-37E191FF31C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FD"/>
          <p:cNvSpPr>
            <a:spLocks noGrp="1"/>
          </p:cNvSpPr>
          <p:nvPr>
            <p:ph type="dt" sz="half" idx="10"/>
          </p:nvPr>
        </p:nvSpPr>
        <p:spPr/>
        <p:txBody>
          <a:bodyPr/>
          <a:lstStyle/>
          <a:p>
            <a:endParaRPr kumimoji="1" lang="zh-CN" altLang="en-US"/>
          </a:p>
        </p:txBody>
      </p:sp>
      <p:sp>
        <p:nvSpPr>
          <p:cNvPr id="4" name="KSO_FT"/>
          <p:cNvSpPr>
            <a:spLocks noGrp="1"/>
          </p:cNvSpPr>
          <p:nvPr>
            <p:ph type="ftr" sz="quarter" idx="11"/>
          </p:nvPr>
        </p:nvSpPr>
        <p:spPr/>
        <p:txBody>
          <a:bodyPr/>
          <a:lstStyle/>
          <a:p>
            <a:r>
              <a:rPr kumimoji="1" lang="en-US" altLang="zh-CN"/>
              <a:t>STATE COLLEGE UNIVERSITY</a:t>
            </a:r>
            <a:endParaRPr kumimoji="1" lang="zh-CN" altLang="en-US" dirty="0"/>
          </a:p>
        </p:txBody>
      </p:sp>
      <p:sp>
        <p:nvSpPr>
          <p:cNvPr id="5" name="KSO_FN"/>
          <p:cNvSpPr>
            <a:spLocks noGrp="1"/>
          </p:cNvSpPr>
          <p:nvPr>
            <p:ph type="sldNum" sz="quarter" idx="12"/>
          </p:nvPr>
        </p:nvSpPr>
        <p:spPr/>
        <p:txBody>
          <a:bodyPr/>
          <a:lstStyle/>
          <a:p>
            <a:fld id="{23DA680B-B80A-2545-AB30-B9870FE9052E}" type="slidenum">
              <a:rPr kumimoji="1" lang="zh-CN" altLang="en-US" smtClean="0"/>
              <a:t>‹#›</a:t>
            </a:fld>
            <a:endParaRPr kumimoji="1" lang="zh-CN" altLang="en-US"/>
          </a:p>
        </p:txBody>
      </p:sp>
    </p:spTree>
  </p:cSld>
  <p:clrMapOvr>
    <a:masterClrMapping/>
  </p:clrMapOvr>
  <p:transition spd="slow" advClick="0" advTm="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AA20DD54-2E23-43F6-9E5C-7D76E7162085}" type="datetime1">
              <a:rPr lang="en-US" altLang="zh-CN"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E778C7-495D-4A59-9850-574075BC067D}" type="datetime1">
              <a:rPr lang="en-US" altLang="zh-CN"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C4DC37-3117-4686-8757-2A8E52C8AEA0}" type="datetime1">
              <a:rPr lang="en-US" altLang="zh-CN"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A3BFBF-EC2D-406C-811C-C042EB16C0BF}" type="datetime1">
              <a:rPr lang="en-US" altLang="zh-CN" smtClean="0"/>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971F22-1117-4E6C-9945-2EB9379BE068}" type="datetime1">
              <a:rPr lang="en-US" altLang="zh-CN" smtClean="0"/>
              <a:t>10/17/2024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9E51B9C-1378-4832-9860-D33A4D126BA6}" type="datetime1">
              <a:rPr lang="en-US" altLang="zh-CN" smtClean="0"/>
              <a:t>10/17/2024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806249-C898-4C09-9740-0712B38B3F94}" type="datetime1">
              <a:rPr lang="en-US" altLang="zh-CN" smtClean="0"/>
              <a:t>10/17/2024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995ABD7-E99F-4341-BF9B-21415130276F}" type="datetime1">
              <a:rPr lang="en-US" altLang="zh-CN" smtClean="0"/>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AEA8008-E9C9-4AB5-B9BB-1E95A0AF83DC}" type="datetime1">
              <a:rPr lang="en-US" altLang="zh-CN" smtClean="0"/>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B9F8E9-7D67-4EB1-8051-B5E75E370D28}" type="datetime1">
              <a:rPr lang="en-US" altLang="zh-CN"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AD2F9D-6679-4E49-BA68-6395C38AD2F3}" type="datetime1">
              <a:rPr lang="en-US" altLang="zh-CN"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A62FAB-F99A-AB4E-BCD3-FB5A1BF3E82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xmlns:p14="http://schemas.microsoft.com/office/powerpoint/2010/main">
    <mc:Choice Requires="p14">
      <p:transition p14:dur="0" advClick="0" advTm="0"/>
    </mc:Choice>
    <mc:Fallback xmlns="">
      <p:transition advClick="0" advTm="0"/>
    </mc:Fallback>
  </mc:AlternateContent>
  <p:hf sldNum="0" hdr="0" ftr="0" dt="0"/>
  <p:txStyles>
    <p:titleStyle>
      <a:lvl1pPr algn="l" defTabSz="685800" rtl="0" eaLnBrk="1" latinLnBrk="0" hangingPunct="1">
        <a:lnSpc>
          <a:spcPct val="90000"/>
        </a:lnSpc>
        <a:spcBef>
          <a:spcPct val="0"/>
        </a:spcBef>
        <a:buNone/>
        <a:defRPr sz="2400" b="1" i="0" kern="1200" baseline="0">
          <a:solidFill>
            <a:srgbClr val="071F65"/>
          </a:solidFill>
          <a:effectLst/>
          <a:latin typeface="Arial Black" panose="020B0A04020102020204" pitchFamily="34" charset="0"/>
          <a:ea typeface="微软雅黑" panose="020B0503020204020204" pitchFamily="34" charset="-122"/>
          <a:cs typeface="+mj-cs"/>
        </a:defRPr>
      </a:lvl1pPr>
    </p:titleStyle>
    <p:bodyStyle>
      <a:lvl1pPr marL="267970" indent="-267970" algn="just" defTabSz="685800" rtl="0" eaLnBrk="1" latinLnBrk="0" hangingPunct="1">
        <a:lnSpc>
          <a:spcPct val="110000"/>
        </a:lnSpc>
        <a:spcBef>
          <a:spcPts val="1350"/>
        </a:spcBef>
        <a:spcAft>
          <a:spcPts val="0"/>
        </a:spcAft>
        <a:buClr>
          <a:schemeClr val="accent2">
            <a:lumMod val="75000"/>
          </a:schemeClr>
        </a:buClr>
        <a:buSzPct val="70000"/>
        <a:buFont typeface="Wingdings 2" panose="05020102010507070707" pitchFamily="18" charset="2"/>
        <a:buChar char=""/>
        <a:defRPr sz="1500" kern="1200" baseline="0">
          <a:solidFill>
            <a:srgbClr val="071F65"/>
          </a:solidFill>
          <a:latin typeface="Arial" panose="020B0604020202020204" pitchFamily="34" charset="0"/>
          <a:ea typeface="微软雅黑" panose="020B0503020204020204" pitchFamily="34" charset="-122"/>
          <a:cs typeface="+mn-cs"/>
        </a:defRPr>
      </a:lvl1pPr>
      <a:lvl2pPr marL="267970" indent="-267970" algn="just" defTabSz="685800" rtl="0" eaLnBrk="1" latinLnBrk="0" hangingPunct="1">
        <a:lnSpc>
          <a:spcPct val="130000"/>
        </a:lnSpc>
        <a:spcBef>
          <a:spcPts val="0"/>
        </a:spcBef>
        <a:spcAft>
          <a:spcPts val="450"/>
        </a:spcAft>
        <a:buClr>
          <a:schemeClr val="accent2">
            <a:lumMod val="60000"/>
            <a:lumOff val="40000"/>
          </a:schemeClr>
        </a:buClr>
        <a:buFont typeface="幼圆" panose="02010509060101010101" pitchFamily="49" charset="-122"/>
        <a:buChar char=" "/>
        <a:defRPr sz="1200" kern="1200" baseline="0">
          <a:solidFill>
            <a:srgbClr val="071F65"/>
          </a:solidFill>
          <a:latin typeface="幼圆" panose="02010509060101010101" pitchFamily="49" charset="-122"/>
          <a:ea typeface="幼圆" panose="02010509060101010101" pitchFamily="49"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86D3DE3-0F54-4E14-94E0-E87E7D68CA50}" type="datetime1">
              <a:rPr lang="en-US" altLang="zh-CN" smtClean="0"/>
              <a:t>10/17/2024</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EA62FAB-F99A-AB4E-BCD3-FB5A1BF3E82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1597313"/>
            <a:ext cx="9144000" cy="105682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a:r>
              <a:rPr kumimoji="1" lang="zh-CN" altLang="en-US" sz="3300" b="1" dirty="0">
                <a:solidFill>
                  <a:prstClr val="white"/>
                </a:solidFill>
                <a:latin typeface="Arial" panose="020B0604020202020204" pitchFamily="34" charset="0"/>
                <a:ea typeface="黑体" panose="02010609060101010101" pitchFamily="49" charset="-122"/>
                <a:cs typeface="Arial" panose="020B0604020202020204" pitchFamily="34" charset="0"/>
              </a:rPr>
              <a:t>利用短周期密集台阵研究青藏高原</a:t>
            </a:r>
            <a:endParaRPr kumimoji="1" lang="en-US" altLang="zh-CN" sz="3300" b="1" dirty="0">
              <a:solidFill>
                <a:prstClr val="white"/>
              </a:solidFill>
              <a:latin typeface="Arial" panose="020B0604020202020204" pitchFamily="34" charset="0"/>
              <a:ea typeface="黑体" panose="02010609060101010101" pitchFamily="49" charset="-122"/>
              <a:cs typeface="Arial" panose="020B0604020202020204" pitchFamily="34" charset="0"/>
            </a:endParaRPr>
          </a:p>
          <a:p>
            <a:pPr algn="ctr" defTabSz="685800"/>
            <a:r>
              <a:rPr kumimoji="1" lang="zh-CN" altLang="en-US" sz="3300" b="1" dirty="0">
                <a:solidFill>
                  <a:prstClr val="white"/>
                </a:solidFill>
                <a:latin typeface="Arial" panose="020B0604020202020204" pitchFamily="34" charset="0"/>
                <a:ea typeface="黑体" panose="02010609060101010101" pitchFamily="49" charset="-122"/>
                <a:cs typeface="Arial" panose="020B0604020202020204" pitchFamily="34" charset="0"/>
              </a:rPr>
              <a:t>东北缘酒泉盆地结构</a:t>
            </a:r>
          </a:p>
        </p:txBody>
      </p:sp>
      <p:sp>
        <p:nvSpPr>
          <p:cNvPr id="5" name="TextBox 4"/>
          <p:cNvSpPr txBox="1"/>
          <p:nvPr/>
        </p:nvSpPr>
        <p:spPr>
          <a:xfrm>
            <a:off x="2078369" y="3088113"/>
            <a:ext cx="4987263" cy="1338828"/>
          </a:xfrm>
          <a:prstGeom prst="rect">
            <a:avLst/>
          </a:prstGeom>
          <a:noFill/>
        </p:spPr>
        <p:txBody>
          <a:bodyPr wrap="none" rtlCol="0">
            <a:spAutoFit/>
          </a:bodyPr>
          <a:lstStyle/>
          <a:p>
            <a:pPr algn="ctr" defTabSz="685800">
              <a:spcAft>
                <a:spcPts val="1800"/>
              </a:spcAft>
            </a:pPr>
            <a:r>
              <a:rPr lang="zh-CN" altLang="en-US" sz="2400" dirty="0">
                <a:solidFill>
                  <a:prstClr val="black"/>
                </a:solidFill>
                <a:latin typeface="Arial" panose="020B0604020202020204" pitchFamily="34" charset="0"/>
                <a:ea typeface="黑体" panose="02010609060101010101" pitchFamily="49" charset="-122"/>
                <a:cs typeface="Arial" panose="020B0604020202020204" pitchFamily="34" charset="0"/>
              </a:rPr>
              <a:t>李扶摇</a:t>
            </a:r>
            <a:r>
              <a:rPr lang="en-US" altLang="zh-CN" sz="2400" baseline="30000" dirty="0">
                <a:solidFill>
                  <a:prstClr val="black"/>
                </a:solidFill>
                <a:latin typeface="Arial" panose="020B0604020202020204" pitchFamily="34" charset="0"/>
                <a:ea typeface="黑体" panose="02010609060101010101" pitchFamily="49" charset="-122"/>
                <a:cs typeface="Arial" panose="020B0604020202020204" pitchFamily="34" charset="0"/>
              </a:rPr>
              <a:t>1</a:t>
            </a:r>
            <a:r>
              <a:rPr lang="zh-CN" altLang="en-US" sz="2400" dirty="0">
                <a:solidFill>
                  <a:prstClr val="black"/>
                </a:solidFill>
                <a:latin typeface="Arial" panose="020B0604020202020204" pitchFamily="34" charset="0"/>
                <a:ea typeface="黑体" panose="02010609060101010101" pitchFamily="49" charset="-122"/>
                <a:cs typeface="Arial" panose="020B0604020202020204" pitchFamily="34" charset="0"/>
              </a:rPr>
              <a:t>，李江涛</a:t>
            </a:r>
            <a:r>
              <a:rPr lang="en-US" altLang="zh-CN" sz="2400" baseline="30000" dirty="0">
                <a:solidFill>
                  <a:prstClr val="black"/>
                </a:solidFill>
                <a:latin typeface="Arial" panose="020B0604020202020204" pitchFamily="34" charset="0"/>
                <a:ea typeface="黑体" panose="02010609060101010101" pitchFamily="49" charset="-122"/>
                <a:cs typeface="Arial" panose="020B0604020202020204" pitchFamily="34" charset="0"/>
              </a:rPr>
              <a:t>1</a:t>
            </a:r>
            <a:r>
              <a:rPr lang="zh-CN" altLang="en-US" sz="2400" dirty="0">
                <a:solidFill>
                  <a:prstClr val="black"/>
                </a:solidFill>
                <a:latin typeface="Arial" panose="020B0604020202020204" pitchFamily="34" charset="0"/>
                <a:ea typeface="黑体" panose="02010609060101010101" pitchFamily="49" charset="-122"/>
                <a:cs typeface="Arial" panose="020B0604020202020204" pitchFamily="34" charset="0"/>
              </a:rPr>
              <a:t>，叶卓</a:t>
            </a:r>
            <a:r>
              <a:rPr lang="en-US" altLang="zh-CN" sz="2400" baseline="30000" dirty="0">
                <a:solidFill>
                  <a:prstClr val="black"/>
                </a:solidFill>
                <a:latin typeface="Arial" panose="020B0604020202020204" pitchFamily="34" charset="0"/>
                <a:ea typeface="黑体" panose="02010609060101010101" pitchFamily="49" charset="-122"/>
                <a:cs typeface="Arial" panose="020B0604020202020204" pitchFamily="34" charset="0"/>
              </a:rPr>
              <a:t>2</a:t>
            </a:r>
            <a:r>
              <a:rPr lang="zh-CN" altLang="en-US" sz="2400" dirty="0">
                <a:solidFill>
                  <a:prstClr val="black"/>
                </a:solidFill>
                <a:latin typeface="Arial" panose="020B0604020202020204" pitchFamily="34" charset="0"/>
                <a:ea typeface="黑体" panose="02010609060101010101" pitchFamily="49" charset="-122"/>
                <a:cs typeface="Arial" panose="020B0604020202020204" pitchFamily="34" charset="0"/>
              </a:rPr>
              <a:t>，李秋生</a:t>
            </a:r>
            <a:r>
              <a:rPr lang="en-US" altLang="zh-CN" sz="2400" baseline="30000" dirty="0">
                <a:solidFill>
                  <a:prstClr val="black"/>
                </a:solidFill>
                <a:latin typeface="Arial" panose="020B0604020202020204" pitchFamily="34" charset="0"/>
                <a:ea typeface="黑体" panose="02010609060101010101" pitchFamily="49" charset="-122"/>
                <a:cs typeface="Arial" panose="020B0604020202020204" pitchFamily="34" charset="0"/>
              </a:rPr>
              <a:t>2</a:t>
            </a:r>
          </a:p>
          <a:p>
            <a:pPr algn="ctr" defTabSz="685800"/>
            <a:r>
              <a:rPr lang="en-US" altLang="zh-CN" sz="2100" dirty="0">
                <a:solidFill>
                  <a:prstClr val="black"/>
                </a:solidFill>
                <a:latin typeface="Arial" panose="020B0604020202020204" pitchFamily="34" charset="0"/>
                <a:ea typeface="黑体" panose="02010609060101010101" pitchFamily="49" charset="-122"/>
                <a:cs typeface="Arial" panose="020B0604020202020204" pitchFamily="34" charset="0"/>
              </a:rPr>
              <a:t>1 </a:t>
            </a:r>
            <a:r>
              <a:rPr lang="zh-CN" altLang="en-US" sz="2100" dirty="0">
                <a:solidFill>
                  <a:prstClr val="black"/>
                </a:solidFill>
                <a:latin typeface="Arial" panose="020B0604020202020204" pitchFamily="34" charset="0"/>
                <a:ea typeface="黑体" panose="02010609060101010101" pitchFamily="49" charset="-122"/>
                <a:cs typeface="Arial" panose="020B0604020202020204" pitchFamily="34" charset="0"/>
              </a:rPr>
              <a:t>武汉大学测绘学院</a:t>
            </a:r>
            <a:endParaRPr lang="en-US" altLang="zh-CN" sz="2100" dirty="0">
              <a:solidFill>
                <a:prstClr val="black"/>
              </a:solidFill>
              <a:latin typeface="Arial" panose="020B0604020202020204" pitchFamily="34" charset="0"/>
              <a:ea typeface="黑体" panose="02010609060101010101" pitchFamily="49" charset="-122"/>
              <a:cs typeface="Arial" panose="020B0604020202020204" pitchFamily="34" charset="0"/>
            </a:endParaRPr>
          </a:p>
          <a:p>
            <a:pPr algn="ctr" defTabSz="685800"/>
            <a:r>
              <a:rPr lang="en-US" altLang="zh-CN" sz="2100" dirty="0">
                <a:solidFill>
                  <a:prstClr val="black"/>
                </a:solidFill>
                <a:latin typeface="Arial" panose="020B0604020202020204" pitchFamily="34" charset="0"/>
                <a:ea typeface="黑体" panose="02010609060101010101" pitchFamily="49" charset="-122"/>
                <a:cs typeface="Arial" panose="020B0604020202020204" pitchFamily="34" charset="0"/>
              </a:rPr>
              <a:t>2 </a:t>
            </a:r>
            <a:r>
              <a:rPr lang="zh-CN" altLang="en-US" sz="2100" dirty="0">
                <a:solidFill>
                  <a:prstClr val="black"/>
                </a:solidFill>
                <a:latin typeface="Arial" panose="020B0604020202020204" pitchFamily="34" charset="0"/>
                <a:ea typeface="黑体" panose="02010609060101010101" pitchFamily="49" charset="-122"/>
                <a:cs typeface="Arial" panose="020B0604020202020204" pitchFamily="34" charset="0"/>
              </a:rPr>
              <a:t>中国地质科学院地质所岩石圈研究中心</a:t>
            </a:r>
            <a:endParaRPr lang="en-US" altLang="zh-CN" sz="2100" dirty="0">
              <a:solidFill>
                <a:prstClr val="black"/>
              </a:solidFill>
              <a:latin typeface="Arial" panose="020B0604020202020204" pitchFamily="34" charset="0"/>
              <a:ea typeface="黑体" panose="02010609060101010101" pitchFamily="49" charset="-122"/>
              <a:cs typeface="Arial" panose="020B0604020202020204" pitchFamily="34" charset="0"/>
            </a:endParaRPr>
          </a:p>
        </p:txBody>
      </p:sp>
      <p:pic>
        <p:nvPicPr>
          <p:cNvPr id="2" name="图片 2"/>
          <p:cNvPicPr>
            <a:picLocks noChangeAspect="1"/>
          </p:cNvPicPr>
          <p:nvPr/>
        </p:nvPicPr>
        <p:blipFill>
          <a:blip r:embed="rId2"/>
          <a:stretch>
            <a:fillRect/>
          </a:stretch>
        </p:blipFill>
        <p:spPr>
          <a:xfrm>
            <a:off x="5564578" y="0"/>
            <a:ext cx="3745322" cy="945000"/>
          </a:xfrm>
          <a:prstGeom prst="rect">
            <a:avLst/>
          </a:prstGeom>
        </p:spPr>
      </p:pic>
      <p:pic>
        <p:nvPicPr>
          <p:cNvPr id="3" name="Picture 2"/>
          <p:cNvPicPr>
            <a:picLocks noChangeAspect="1"/>
          </p:cNvPicPr>
          <p:nvPr/>
        </p:nvPicPr>
        <p:blipFill>
          <a:blip r:embed="rId3"/>
          <a:stretch>
            <a:fillRect/>
          </a:stretch>
        </p:blipFill>
        <p:spPr>
          <a:xfrm>
            <a:off x="84648" y="162000"/>
            <a:ext cx="1975909" cy="621000"/>
          </a:xfrm>
          <a:prstGeom prst="rect">
            <a:avLst/>
          </a:prstGeom>
        </p:spPr>
      </p:pic>
      <p:sp>
        <p:nvSpPr>
          <p:cNvPr id="6" name="TextBox 5"/>
          <p:cNvSpPr txBox="1"/>
          <p:nvPr/>
        </p:nvSpPr>
        <p:spPr>
          <a:xfrm>
            <a:off x="2968033" y="4635130"/>
            <a:ext cx="3207930" cy="415498"/>
          </a:xfrm>
          <a:prstGeom prst="rect">
            <a:avLst/>
          </a:prstGeom>
          <a:noFill/>
        </p:spPr>
        <p:txBody>
          <a:bodyPr wrap="none" rtlCol="0">
            <a:spAutoFit/>
          </a:bodyPr>
          <a:lstStyle/>
          <a:p>
            <a:pPr algn="ctr" defTabSz="685800"/>
            <a:r>
              <a:rPr lang="en-US" altLang="zh-CN" sz="2100" dirty="0">
                <a:solidFill>
                  <a:prstClr val="black"/>
                </a:solidFill>
                <a:latin typeface="Arial" panose="020B0604020202020204" pitchFamily="34" charset="0"/>
                <a:ea typeface="黑体" panose="02010609060101010101" pitchFamily="49" charset="-122"/>
                <a:cs typeface="Arial" panose="020B0604020202020204" pitchFamily="34" charset="0"/>
              </a:rPr>
              <a:t>2024</a:t>
            </a:r>
            <a:r>
              <a:rPr lang="zh-CN" altLang="en-US" sz="2100" dirty="0">
                <a:solidFill>
                  <a:prstClr val="black"/>
                </a:solidFill>
                <a:latin typeface="Arial" panose="020B0604020202020204" pitchFamily="34" charset="0"/>
                <a:ea typeface="黑体" panose="02010609060101010101" pitchFamily="49" charset="-122"/>
                <a:cs typeface="Arial" panose="020B0604020202020204" pitchFamily="34" charset="0"/>
              </a:rPr>
              <a:t>年</a:t>
            </a:r>
            <a:r>
              <a:rPr lang="en-US" altLang="zh-CN" sz="2100" dirty="0">
                <a:solidFill>
                  <a:prstClr val="black"/>
                </a:solidFill>
                <a:latin typeface="Arial" panose="020B0604020202020204" pitchFamily="34" charset="0"/>
                <a:ea typeface="黑体" panose="02010609060101010101" pitchFamily="49" charset="-122"/>
                <a:cs typeface="Arial" panose="020B0604020202020204" pitchFamily="34" charset="0"/>
              </a:rPr>
              <a:t>10</a:t>
            </a:r>
            <a:r>
              <a:rPr lang="zh-CN" altLang="en-US" sz="2100" dirty="0">
                <a:solidFill>
                  <a:prstClr val="black"/>
                </a:solidFill>
                <a:latin typeface="Arial" panose="020B0604020202020204" pitchFamily="34" charset="0"/>
                <a:ea typeface="黑体" panose="02010609060101010101" pitchFamily="49" charset="-122"/>
                <a:cs typeface="Arial" panose="020B0604020202020204" pitchFamily="34" charset="0"/>
              </a:rPr>
              <a:t>月</a:t>
            </a:r>
            <a:r>
              <a:rPr lang="en-US" altLang="zh-CN" sz="2100" dirty="0">
                <a:solidFill>
                  <a:prstClr val="black"/>
                </a:solidFill>
                <a:latin typeface="Arial" panose="020B0604020202020204" pitchFamily="34" charset="0"/>
                <a:ea typeface="黑体" panose="02010609060101010101" pitchFamily="49" charset="-122"/>
                <a:cs typeface="Arial" panose="020B0604020202020204" pitchFamily="34" charset="0"/>
              </a:rPr>
              <a:t>21</a:t>
            </a:r>
            <a:r>
              <a:rPr lang="zh-CN" altLang="en-US" sz="2100" dirty="0">
                <a:solidFill>
                  <a:prstClr val="black"/>
                </a:solidFill>
                <a:latin typeface="Arial" panose="020B0604020202020204" pitchFamily="34" charset="0"/>
                <a:ea typeface="黑体" panose="02010609060101010101" pitchFamily="49" charset="-122"/>
                <a:cs typeface="Arial" panose="020B0604020202020204" pitchFamily="34" charset="0"/>
              </a:rPr>
              <a:t>日 </a:t>
            </a:r>
            <a:r>
              <a:rPr lang="en-US" altLang="zh-CN" sz="2100" dirty="0">
                <a:solidFill>
                  <a:prstClr val="black"/>
                </a:solidFill>
                <a:latin typeface="Arial" panose="020B0604020202020204" pitchFamily="34" charset="0"/>
                <a:ea typeface="黑体" panose="02010609060101010101" pitchFamily="49" charset="-122"/>
                <a:cs typeface="Arial" panose="020B0604020202020204" pitchFamily="34" charset="0"/>
              </a:rPr>
              <a:t>@ CGU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48105" y="1002717"/>
            <a:ext cx="6714990" cy="3349635"/>
          </a:xfrm>
          <a:prstGeom prst="rect">
            <a:avLst/>
          </a:prstGeom>
          <a:noFill/>
        </p:spPr>
        <p:txBody>
          <a:bodyPr wrap="square" rtlCol="0">
            <a:spAutoFit/>
          </a:bodyPr>
          <a:lstStyle/>
          <a:p>
            <a:pPr marL="428625" indent="-428625">
              <a:spcAft>
                <a:spcPts val="2250"/>
              </a:spcAft>
              <a:buFont typeface="Arial" panose="020B0604020202020204" pitchFamily="34" charset="0"/>
              <a:buChar char="•"/>
            </a:pPr>
            <a:r>
              <a:rPr lang="zh-CN" altLang="en-US" sz="2700" b="1" dirty="0">
                <a:latin typeface="黑体" panose="02010609060101010101" pitchFamily="49" charset="-122"/>
                <a:ea typeface="黑体" panose="02010609060101010101" pitchFamily="49" charset="-122"/>
                <a:cs typeface="Arial" panose="020B0604020202020204" pitchFamily="34" charset="0"/>
              </a:rPr>
              <a:t>研究区域</a:t>
            </a:r>
            <a:endParaRPr lang="en-US" altLang="zh-CN" sz="2700" b="1" dirty="0">
              <a:latin typeface="黑体" panose="02010609060101010101" pitchFamily="49" charset="-122"/>
              <a:ea typeface="黑体" panose="02010609060101010101" pitchFamily="49" charset="-122"/>
              <a:cs typeface="Arial" panose="020B0604020202020204" pitchFamily="34" charset="0"/>
            </a:endParaRPr>
          </a:p>
          <a:p>
            <a:pPr marL="428625" indent="-428625">
              <a:spcAft>
                <a:spcPts val="2250"/>
              </a:spcAft>
              <a:buFont typeface="Arial" panose="020B0604020202020204" pitchFamily="34" charset="0"/>
              <a:buChar char="•"/>
            </a:pPr>
            <a:r>
              <a:rPr lang="zh-CN" altLang="en-US" sz="2700" b="1" dirty="0">
                <a:latin typeface="黑体" panose="02010609060101010101" pitchFamily="49" charset="-122"/>
                <a:ea typeface="黑体" panose="02010609060101010101" pitchFamily="49" charset="-122"/>
                <a:cs typeface="Arial" panose="020B0604020202020204" pitchFamily="34" charset="0"/>
              </a:rPr>
              <a:t>方法简介</a:t>
            </a:r>
            <a:endParaRPr lang="en-US" altLang="zh-CN" sz="2700" b="1" dirty="0">
              <a:latin typeface="黑体" panose="02010609060101010101" pitchFamily="49" charset="-122"/>
              <a:ea typeface="黑体" panose="02010609060101010101" pitchFamily="49" charset="-122"/>
              <a:cs typeface="Arial" panose="020B0604020202020204" pitchFamily="34" charset="0"/>
            </a:endParaRPr>
          </a:p>
          <a:p>
            <a:pPr marL="428625" indent="-428625">
              <a:spcAft>
                <a:spcPts val="2250"/>
              </a:spcAft>
              <a:buFont typeface="Arial" panose="020B0604020202020204" pitchFamily="34" charset="0"/>
              <a:buChar char="•"/>
            </a:pPr>
            <a:r>
              <a:rPr lang="zh-CN" altLang="en-US" sz="2700" b="1" dirty="0">
                <a:latin typeface="黑体" panose="02010609060101010101" pitchFamily="49" charset="-122"/>
                <a:ea typeface="黑体" panose="02010609060101010101" pitchFamily="49" charset="-122"/>
                <a:cs typeface="Arial" panose="020B0604020202020204" pitchFamily="34" charset="0"/>
              </a:rPr>
              <a:t>成像结果</a:t>
            </a:r>
            <a:endParaRPr lang="en-US" altLang="zh-CN" sz="2700" b="1" dirty="0">
              <a:latin typeface="黑体" panose="02010609060101010101" pitchFamily="49" charset="-122"/>
              <a:ea typeface="黑体" panose="02010609060101010101" pitchFamily="49" charset="-122"/>
              <a:cs typeface="Arial" panose="020B0604020202020204" pitchFamily="34" charset="0"/>
            </a:endParaRPr>
          </a:p>
          <a:p>
            <a:pPr marL="428625" indent="-428625">
              <a:spcAft>
                <a:spcPts val="2250"/>
              </a:spcAft>
              <a:buFont typeface="Arial" panose="020B0604020202020204" pitchFamily="34" charset="0"/>
              <a:buChar char="•"/>
            </a:pPr>
            <a:r>
              <a:rPr lang="zh-CN" altLang="en-US" sz="2700" b="1" dirty="0">
                <a:latin typeface="黑体" panose="02010609060101010101" pitchFamily="49" charset="-122"/>
                <a:ea typeface="黑体" panose="02010609060101010101" pitchFamily="49" charset="-122"/>
                <a:cs typeface="Arial" panose="020B0604020202020204" pitchFamily="34" charset="0"/>
              </a:rPr>
              <a:t>潜在油气区定位</a:t>
            </a:r>
            <a:endParaRPr lang="en-US" altLang="zh-CN" sz="2700" b="1" dirty="0">
              <a:latin typeface="黑体" panose="02010609060101010101" pitchFamily="49" charset="-122"/>
              <a:ea typeface="黑体" panose="02010609060101010101" pitchFamily="49" charset="-122"/>
              <a:cs typeface="Arial" panose="020B0604020202020204" pitchFamily="34" charset="0"/>
            </a:endParaRPr>
          </a:p>
          <a:p>
            <a:pPr marL="428625" indent="-428625">
              <a:spcAft>
                <a:spcPts val="2250"/>
              </a:spcAft>
              <a:buFont typeface="Arial" panose="020B0604020202020204" pitchFamily="34" charset="0"/>
              <a:buChar char="•"/>
            </a:pPr>
            <a:r>
              <a:rPr lang="zh-CN" altLang="en-US" sz="2700" b="1" dirty="0">
                <a:latin typeface="黑体" panose="02010609060101010101" pitchFamily="49" charset="-122"/>
                <a:ea typeface="黑体" panose="02010609060101010101" pitchFamily="49" charset="-122"/>
                <a:cs typeface="Arial" panose="020B0604020202020204" pitchFamily="34" charset="0"/>
              </a:rPr>
              <a:t>小结</a:t>
            </a:r>
            <a:endParaRPr lang="en-US" altLang="zh-CN" sz="2700" b="1" dirty="0">
              <a:latin typeface="黑体" panose="02010609060101010101" pitchFamily="49" charset="-122"/>
              <a:ea typeface="黑体" panose="02010609060101010101" pitchFamily="49" charset="-122"/>
            </a:endParaRPr>
          </a:p>
        </p:txBody>
      </p:sp>
      <p:sp>
        <p:nvSpPr>
          <p:cNvPr id="7" name="TextBox 6"/>
          <p:cNvSpPr txBox="1"/>
          <p:nvPr/>
        </p:nvSpPr>
        <p:spPr>
          <a:xfrm>
            <a:off x="0" y="4531"/>
            <a:ext cx="2078184" cy="584647"/>
          </a:xfrm>
          <a:prstGeom prst="rect">
            <a:avLst/>
          </a:prstGeom>
          <a:noFill/>
        </p:spPr>
        <p:txBody>
          <a:bodyPr wrap="square" rtlCol="0">
            <a:spAutoFit/>
          </a:bodyPr>
          <a:lstStyle/>
          <a:p>
            <a:r>
              <a:rPr lang="zh-CN" altLang="en-US" sz="3199" b="1" dirty="0">
                <a:solidFill>
                  <a:schemeClr val="bg1"/>
                </a:solidFill>
              </a:rPr>
              <a:t>目录</a:t>
            </a:r>
          </a:p>
        </p:txBody>
      </p:sp>
      <p:sp>
        <p:nvSpPr>
          <p:cNvPr id="3" name="矩形 2">
            <a:extLst>
              <a:ext uri="{FF2B5EF4-FFF2-40B4-BE49-F238E27FC236}">
                <a16:creationId xmlns:a16="http://schemas.microsoft.com/office/drawing/2014/main" id="{81BA2D19-2B5F-31EC-BC3B-260B2C96841F}"/>
              </a:ext>
            </a:extLst>
          </p:cNvPr>
          <p:cNvSpPr/>
          <p:nvPr/>
        </p:nvSpPr>
        <p:spPr>
          <a:xfrm>
            <a:off x="0" y="0"/>
            <a:ext cx="9144000" cy="39751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kumimoji="1" lang="zh-CN" altLang="en-US" sz="4000" b="1" dirty="0">
              <a:latin typeface="Arial" panose="020B0604020202020204" pitchFamily="34" charset="0"/>
              <a:ea typeface="黑体" panose="02010609060101010101" pitchFamily="49" charset="-122"/>
              <a:cs typeface="Arial" panose="020B0604020202020204" pitchFamily="34" charset="0"/>
            </a:endParaRPr>
          </a:p>
        </p:txBody>
      </p:sp>
      <p:sp>
        <p:nvSpPr>
          <p:cNvPr id="10" name="文本框 9">
            <a:extLst>
              <a:ext uri="{FF2B5EF4-FFF2-40B4-BE49-F238E27FC236}">
                <a16:creationId xmlns:a16="http://schemas.microsoft.com/office/drawing/2014/main" id="{5A2C5CD5-2368-E72E-0462-168A25228DCB}"/>
              </a:ext>
            </a:extLst>
          </p:cNvPr>
          <p:cNvSpPr txBox="1"/>
          <p:nvPr/>
        </p:nvSpPr>
        <p:spPr>
          <a:xfrm>
            <a:off x="0" y="-12095"/>
            <a:ext cx="4652010" cy="400110"/>
          </a:xfrm>
          <a:prstGeom prst="rect">
            <a:avLst/>
          </a:prstGeom>
          <a:noFill/>
        </p:spPr>
        <p:txBody>
          <a:bodyPr wrap="square">
            <a:spAutoFit/>
          </a:bodyPr>
          <a:lstStyle/>
          <a:p>
            <a:pPr marL="0" marR="0" lvl="0" indent="0" algn="l" defTabSz="342900" rtl="0" eaLnBrk="1" fontAlgn="auto" latinLnBrk="0" hangingPunct="1">
              <a:lnSpc>
                <a:spcPct val="100000"/>
              </a:lnSpc>
              <a:spcBef>
                <a:spcPct val="20000"/>
              </a:spcBef>
              <a:spcAft>
                <a:spcPts val="0"/>
              </a:spcAft>
              <a:buClrTx/>
              <a:buSzTx/>
              <a:buFont typeface="Wingdings" panose="05000000000000000000" pitchFamily="2" charset="2"/>
              <a:buNone/>
              <a:tabLst/>
              <a:defRPr/>
            </a:pPr>
            <a:r>
              <a:rPr kumimoji="0" lang="zh-CN" altLang="en-US" sz="2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Calibri" panose="020F0502020204030204" pitchFamily="34" charset="0"/>
              </a:rPr>
              <a:t>目    录</a:t>
            </a:r>
          </a:p>
        </p:txBody>
      </p:sp>
      <p:sp>
        <p:nvSpPr>
          <p:cNvPr id="12" name="文本框 11">
            <a:extLst>
              <a:ext uri="{FF2B5EF4-FFF2-40B4-BE49-F238E27FC236}">
                <a16:creationId xmlns:a16="http://schemas.microsoft.com/office/drawing/2014/main" id="{4DD06D6E-463C-D47F-E86E-063DE9ED94E8}"/>
              </a:ext>
            </a:extLst>
          </p:cNvPr>
          <p:cNvSpPr txBox="1"/>
          <p:nvPr/>
        </p:nvSpPr>
        <p:spPr>
          <a:xfrm>
            <a:off x="8853536" y="4798406"/>
            <a:ext cx="290464" cy="345094"/>
          </a:xfrm>
          <a:prstGeom prst="rect">
            <a:avLst/>
          </a:prstGeom>
          <a:noFill/>
        </p:spPr>
        <p:txBody>
          <a:bodyPr wrap="none" rtlCol="0">
            <a:spAutoFit/>
          </a:bodyPr>
          <a:lstStyle/>
          <a:p>
            <a:pPr>
              <a:lnSpc>
                <a:spcPct val="130000"/>
              </a:lnSpc>
            </a:pPr>
            <a:r>
              <a:rPr lang="en-US" altLang="zh-CN" sz="1400" dirty="0">
                <a:latin typeface="微软雅黑" panose="020B0503020204020204" pitchFamily="34" charset="-122"/>
                <a:ea typeface="微软雅黑" panose="020B0503020204020204" pitchFamily="34" charset="-122"/>
              </a:rPr>
              <a:t>2</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0"/>
            <a:ext cx="9144000" cy="39751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kumimoji="1" lang="zh-CN" altLang="en-US" sz="4000" b="1">
              <a:latin typeface="Arial" panose="020B0604020202020204" pitchFamily="34" charset="0"/>
              <a:ea typeface="黑体" panose="02010609060101010101" pitchFamily="49" charset="-122"/>
              <a:cs typeface="Arial" panose="020B0604020202020204" pitchFamily="34" charset="0"/>
            </a:endParaRPr>
          </a:p>
        </p:txBody>
      </p:sp>
      <p:sp>
        <p:nvSpPr>
          <p:cNvPr id="2" name="矩形 46"/>
          <p:cNvSpPr>
            <a:spLocks noChangeArrowheads="1"/>
          </p:cNvSpPr>
          <p:nvPr/>
        </p:nvSpPr>
        <p:spPr bwMode="auto">
          <a:xfrm>
            <a:off x="0" y="0"/>
            <a:ext cx="7032571"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R="0" lvl="0" indent="0" algn="l" defTabSz="342900" rtl="0" eaLnBrk="1" fontAlgn="auto" latinLnBrk="0" hangingPunct="1">
              <a:lnSpc>
                <a:spcPct val="100000"/>
              </a:lnSpc>
              <a:spcBef>
                <a:spcPct val="20000"/>
              </a:spcBef>
              <a:spcAft>
                <a:spcPts val="0"/>
              </a:spcAft>
              <a:buClrTx/>
              <a:buSzTx/>
              <a:buFont typeface="Wingdings" panose="05000000000000000000" pitchFamily="2" charset="2"/>
              <a:buNone/>
              <a:defRPr/>
            </a:pPr>
            <a:r>
              <a:rPr kumimoji="0" lang="zh-CN" altLang="en-US" sz="20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Calibri" panose="020F0502020204030204" pitchFamily="34" charset="0"/>
              </a:rPr>
              <a:t>研究区域</a:t>
            </a:r>
            <a:r>
              <a:rPr kumimoji="0" lang="en-US" altLang="zh-CN" sz="20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Calibri" panose="020F0502020204030204" pitchFamily="34" charset="0"/>
              </a:rPr>
              <a:t>——</a:t>
            </a:r>
            <a:r>
              <a:rPr kumimoji="0" lang="zh-CN" altLang="en-US" sz="20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Calibri" panose="020F0502020204030204" pitchFamily="34" charset="0"/>
              </a:rPr>
              <a:t>青藏高原东北缘</a:t>
            </a:r>
          </a:p>
        </p:txBody>
      </p:sp>
      <p:sp>
        <p:nvSpPr>
          <p:cNvPr id="8" name="文本框 7"/>
          <p:cNvSpPr txBox="1"/>
          <p:nvPr/>
        </p:nvSpPr>
        <p:spPr>
          <a:xfrm>
            <a:off x="438613" y="605802"/>
            <a:ext cx="8279473" cy="737235"/>
          </a:xfrm>
          <a:prstGeom prst="rect">
            <a:avLst/>
          </a:prstGeom>
          <a:noFill/>
        </p:spPr>
        <p:txBody>
          <a:bodyPr wrap="square">
            <a:spAutoFit/>
          </a:bodyPr>
          <a:lstStyle/>
          <a:p>
            <a:pPr marL="0" marR="0" lvl="0" indent="0" algn="just" defTabSz="3429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       约</a:t>
            </a:r>
            <a:r>
              <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50Ma</a:t>
            </a: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以来，欧亚板块与印度板块的南北向碰撞挤压形成了世界上最大最宏伟的高原</a:t>
            </a:r>
            <a:r>
              <a:rPr lang="en-US" altLang="zh-CN" dirty="0">
                <a:solidFill>
                  <a:prstClr val="black">
                    <a:lumMod val="85000"/>
                    <a:lumOff val="15000"/>
                  </a:prstClr>
                </a:solidFill>
                <a:latin typeface="微软雅黑" panose="020B0503020204020204" pitchFamily="34" charset="-122"/>
                <a:ea typeface="微软雅黑" panose="020B0503020204020204" pitchFamily="34" charset="-122"/>
              </a:rPr>
              <a:t>——</a:t>
            </a: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青藏高原。青藏高原东北缘是青藏高原隆升和侧向挤出的最新边界，也是对高原变形响应最为敏感的地区之一。</a:t>
            </a:r>
            <a:endPar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20" name="文本框 19"/>
          <p:cNvSpPr txBox="1"/>
          <p:nvPr/>
        </p:nvSpPr>
        <p:spPr>
          <a:xfrm>
            <a:off x="1771527" y="4426646"/>
            <a:ext cx="1271589" cy="301749"/>
          </a:xfrm>
          <a:prstGeom prst="rect">
            <a:avLst/>
          </a:prstGeom>
          <a:noFill/>
        </p:spPr>
        <p:txBody>
          <a:bodyPr wrap="square">
            <a:spAutoFit/>
          </a:bodyPr>
          <a:lstStyle/>
          <a:p>
            <a:pPr marR="0" lvl="0" indent="0" algn="ctr" defTabSz="342900" rtl="0" fontAlgn="auto">
              <a:lnSpc>
                <a:spcPct val="125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rPr>
              <a:t>青藏高原地形图</a:t>
            </a:r>
            <a:endParaRPr kumimoji="0" lang="en-US" altLang="zh-CN" sz="12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p:txBody>
      </p:sp>
      <p:sp>
        <p:nvSpPr>
          <p:cNvPr id="3" name="文本框 2"/>
          <p:cNvSpPr txBox="1"/>
          <p:nvPr/>
        </p:nvSpPr>
        <p:spPr>
          <a:xfrm>
            <a:off x="8853535" y="4798406"/>
            <a:ext cx="290464" cy="345094"/>
          </a:xfrm>
          <a:prstGeom prst="rect">
            <a:avLst/>
          </a:prstGeom>
          <a:noFill/>
        </p:spPr>
        <p:txBody>
          <a:bodyPr wrap="none" rtlCol="0">
            <a:spAutoFit/>
          </a:bodyPr>
          <a:lstStyle/>
          <a:p>
            <a:pPr>
              <a:lnSpc>
                <a:spcPct val="130000"/>
              </a:lnSpc>
            </a:pPr>
            <a:r>
              <a:rPr lang="en-US" altLang="zh-CN" sz="1400" dirty="0">
                <a:latin typeface="+mn-ea"/>
              </a:rPr>
              <a:t>3</a:t>
            </a:r>
            <a:endParaRPr lang="zh-CN" altLang="en-US" sz="1400" dirty="0">
              <a:latin typeface="+mn-ea"/>
            </a:endParaRPr>
          </a:p>
        </p:txBody>
      </p:sp>
      <p:grpSp>
        <p:nvGrpSpPr>
          <p:cNvPr id="5" name="组合 4"/>
          <p:cNvGrpSpPr/>
          <p:nvPr/>
        </p:nvGrpSpPr>
        <p:grpSpPr>
          <a:xfrm>
            <a:off x="294005" y="1473200"/>
            <a:ext cx="8559800" cy="2957830"/>
            <a:chOff x="223" y="2319"/>
            <a:chExt cx="13480" cy="4658"/>
          </a:xfrm>
        </p:grpSpPr>
        <p:grpSp>
          <p:nvGrpSpPr>
            <p:cNvPr id="18" name="组合 17"/>
            <p:cNvGrpSpPr/>
            <p:nvPr/>
          </p:nvGrpSpPr>
          <p:grpSpPr>
            <a:xfrm>
              <a:off x="223" y="2319"/>
              <a:ext cx="6689" cy="4658"/>
              <a:chOff x="213564" y="1680076"/>
              <a:chExt cx="4247740" cy="2958138"/>
            </a:xfrm>
          </p:grpSpPr>
          <p:pic>
            <p:nvPicPr>
              <p:cNvPr id="15" name="图片 14"/>
              <p:cNvPicPr>
                <a:picLocks noChangeAspect="1"/>
              </p:cNvPicPr>
              <p:nvPr/>
            </p:nvPicPr>
            <p:blipFill>
              <a:blip r:embed="rId3"/>
              <a:stretch>
                <a:fillRect/>
              </a:stretch>
            </p:blipFill>
            <p:spPr>
              <a:xfrm>
                <a:off x="213564" y="1758214"/>
                <a:ext cx="4228159" cy="2880000"/>
              </a:xfrm>
              <a:prstGeom prst="rect">
                <a:avLst/>
              </a:prstGeom>
            </p:spPr>
          </p:pic>
          <p:sp>
            <p:nvSpPr>
              <p:cNvPr id="16" name="矩形 15"/>
              <p:cNvSpPr/>
              <p:nvPr/>
            </p:nvSpPr>
            <p:spPr>
              <a:xfrm>
                <a:off x="4207312" y="1711387"/>
                <a:ext cx="253992" cy="27742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439730" y="1680076"/>
                <a:ext cx="3923792" cy="190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pitchFamily="34" charset="-122"/>
                  <a:cs typeface="+mn-cs"/>
                </a:endParaRPr>
              </a:p>
            </p:txBody>
          </p:sp>
        </p:grpSp>
        <p:pic>
          <p:nvPicPr>
            <p:cNvPr id="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40346"/>
            <a:stretch>
              <a:fillRect/>
            </a:stretch>
          </p:blipFill>
          <p:spPr bwMode="auto">
            <a:xfrm>
              <a:off x="6886" y="2619"/>
              <a:ext cx="6817" cy="4118"/>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文本框 6"/>
          <p:cNvSpPr txBox="1"/>
          <p:nvPr/>
        </p:nvSpPr>
        <p:spPr>
          <a:xfrm>
            <a:off x="5781675" y="4300855"/>
            <a:ext cx="1815465" cy="553085"/>
          </a:xfrm>
          <a:prstGeom prst="rect">
            <a:avLst/>
          </a:prstGeom>
          <a:noFill/>
        </p:spPr>
        <p:txBody>
          <a:bodyPr wrap="square">
            <a:spAutoFit/>
          </a:bodyPr>
          <a:lstStyle/>
          <a:p>
            <a:pPr indent="0" algn="ctr" fontAlgn="auto">
              <a:lnSpc>
                <a:spcPct val="125000"/>
              </a:lnSpc>
            </a:pPr>
            <a:r>
              <a:rPr lang="zh-CN" altLang="en-US" sz="1200" dirty="0">
                <a:latin typeface="+mn-ea"/>
                <a:cs typeface="+mn-ea"/>
              </a:rPr>
              <a:t>测线位置</a:t>
            </a:r>
          </a:p>
          <a:p>
            <a:pPr indent="0" algn="ctr" fontAlgn="auto">
              <a:lnSpc>
                <a:spcPct val="125000"/>
              </a:lnSpc>
            </a:pPr>
            <a:r>
              <a:rPr lang="zh-CN" altLang="en-US" sz="1200" dirty="0">
                <a:latin typeface="+mn-ea"/>
                <a:cs typeface="+mn-ea"/>
              </a:rPr>
              <a:t>（</a:t>
            </a:r>
            <a:r>
              <a:rPr lang="en-US" altLang="zh-CN" sz="1200" dirty="0">
                <a:latin typeface="+mn-ea"/>
                <a:cs typeface="+mn-ea"/>
              </a:rPr>
              <a:t>Ye et al., EPSL, 2021</a:t>
            </a:r>
            <a:r>
              <a:rPr lang="zh-CN" altLang="en-US" sz="1200" dirty="0">
                <a:latin typeface="+mn-ea"/>
                <a:cs typeface="+mn-ea"/>
              </a:rPr>
              <a:t>）</a:t>
            </a:r>
          </a:p>
        </p:txBody>
      </p:sp>
      <p:sp>
        <p:nvSpPr>
          <p:cNvPr id="6" name="矩形 5"/>
          <p:cNvSpPr/>
          <p:nvPr/>
        </p:nvSpPr>
        <p:spPr>
          <a:xfrm>
            <a:off x="2184400" y="2098040"/>
            <a:ext cx="1271589" cy="719524"/>
          </a:xfrm>
          <a:prstGeom prst="rect">
            <a:avLst/>
          </a:prstGeom>
          <a:noFill/>
          <a:ln w="222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676775" y="1765935"/>
            <a:ext cx="112395" cy="102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Tm="78753"/>
    </mc:Choice>
    <mc:Fallback xmlns="">
      <p:transition advTm="7875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CF7B507F-98E5-5A5E-C900-A4C83D35D32D}"/>
              </a:ext>
            </a:extLst>
          </p:cNvPr>
          <p:cNvSpPr/>
          <p:nvPr/>
        </p:nvSpPr>
        <p:spPr>
          <a:xfrm>
            <a:off x="0" y="0"/>
            <a:ext cx="9143365" cy="39751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kumimoji="1" lang="zh-CN" altLang="en-US" sz="4000" b="1" dirty="0">
              <a:latin typeface="Arial" panose="020B0604020202020204" pitchFamily="34" charset="0"/>
              <a:ea typeface="黑体" panose="02010609060101010101" pitchFamily="49" charset="-122"/>
              <a:cs typeface="Arial" panose="020B0604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285" y="690702"/>
            <a:ext cx="4761839" cy="376209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46"/>
          <p:cNvSpPr>
            <a:spLocks noChangeArrowheads="1"/>
          </p:cNvSpPr>
          <p:nvPr/>
        </p:nvSpPr>
        <p:spPr bwMode="auto">
          <a:xfrm>
            <a:off x="0" y="0"/>
            <a:ext cx="7032571"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chemeClr val="bg1"/>
                </a:solidFill>
                <a:latin typeface="Arial" panose="020B0604020202020204" pitchFamily="34" charset="0"/>
              </a:rPr>
              <a:t>密集台阵位置</a:t>
            </a:r>
          </a:p>
        </p:txBody>
      </p:sp>
      <p:sp>
        <p:nvSpPr>
          <p:cNvPr id="4" name="文本框 3"/>
          <p:cNvSpPr txBox="1"/>
          <p:nvPr/>
        </p:nvSpPr>
        <p:spPr>
          <a:xfrm>
            <a:off x="1181629" y="4452798"/>
            <a:ext cx="2631150" cy="532903"/>
          </a:xfrm>
          <a:prstGeom prst="rect">
            <a:avLst/>
          </a:prstGeom>
          <a:noFill/>
        </p:spPr>
        <p:txBody>
          <a:bodyPr wrap="square">
            <a:spAutoFit/>
          </a:bodyPr>
          <a:lstStyle/>
          <a:p>
            <a:pPr algn="ctr">
              <a:lnSpc>
                <a:spcPct val="125000"/>
              </a:lnSpc>
            </a:pPr>
            <a:r>
              <a:rPr lang="zh-CN" altLang="en-US" sz="1200" dirty="0">
                <a:latin typeface="+mn-ea"/>
              </a:rPr>
              <a:t>显示密集台阵位置的简化地质图</a:t>
            </a:r>
            <a:endParaRPr lang="en-US" altLang="zh-CN" sz="1200" dirty="0">
              <a:latin typeface="+mn-ea"/>
            </a:endParaRPr>
          </a:p>
          <a:p>
            <a:pPr algn="ctr">
              <a:lnSpc>
                <a:spcPct val="125000"/>
              </a:lnSpc>
            </a:pPr>
            <a:r>
              <a:rPr lang="zh-CN" altLang="en-US" sz="1200" dirty="0">
                <a:latin typeface="+mj-ea"/>
                <a:ea typeface="+mj-ea"/>
              </a:rPr>
              <a:t>（</a:t>
            </a:r>
            <a:r>
              <a:rPr lang="en-US" altLang="zh-CN" sz="1200" dirty="0">
                <a:latin typeface="+mj-ea"/>
                <a:ea typeface="+mj-ea"/>
              </a:rPr>
              <a:t>Ye et al., EPSL, 2021</a:t>
            </a:r>
            <a:r>
              <a:rPr lang="zh-CN" altLang="en-US" sz="1200" dirty="0">
                <a:latin typeface="+mj-ea"/>
                <a:ea typeface="+mj-ea"/>
              </a:rPr>
              <a:t>）</a:t>
            </a:r>
          </a:p>
        </p:txBody>
      </p:sp>
      <p:sp>
        <p:nvSpPr>
          <p:cNvPr id="11" name="文本框 10"/>
          <p:cNvSpPr txBox="1"/>
          <p:nvPr/>
        </p:nvSpPr>
        <p:spPr>
          <a:xfrm>
            <a:off x="4943507" y="1206500"/>
            <a:ext cx="4084208" cy="2730500"/>
          </a:xfrm>
          <a:prstGeom prst="rect">
            <a:avLst/>
          </a:prstGeom>
          <a:noFill/>
        </p:spPr>
        <p:txBody>
          <a:bodyPr wrap="square">
            <a:spAutoFit/>
          </a:bodyPr>
          <a:lstStyle/>
          <a:p>
            <a:pPr marL="285750" indent="-285750" algn="just" fontAlgn="auto">
              <a:lnSpc>
                <a:spcPct val="175000"/>
              </a:lnSpc>
              <a:buFont typeface="Arial" panose="020B0604020202020204" pitchFamily="34" charset="0"/>
              <a:buChar char="•"/>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横跨青藏高原北部边缘祁连山地区短周期密集台阵。约</a:t>
            </a:r>
            <a:r>
              <a:rPr lang="en-US" altLang="zh-CN" b="1" dirty="0">
                <a:solidFill>
                  <a:srgbClr val="FF0000"/>
                </a:solidFill>
                <a:latin typeface="微软雅黑" panose="020B0503020204020204" pitchFamily="34" charset="-122"/>
                <a:ea typeface="微软雅黑" panose="020B0503020204020204" pitchFamily="34" charset="-122"/>
              </a:rPr>
              <a:t>270</a:t>
            </a:r>
            <a:r>
              <a:rPr lang="zh-CN" altLang="en-US" b="1" dirty="0">
                <a:solidFill>
                  <a:srgbClr val="FF0000"/>
                </a:solidFill>
                <a:latin typeface="微软雅黑" panose="020B0503020204020204" pitchFamily="34" charset="-122"/>
                <a:ea typeface="微软雅黑" panose="020B0503020204020204" pitchFamily="34" charset="-122"/>
              </a:rPr>
              <a:t>公里</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长，连续记录约</a:t>
            </a:r>
            <a:r>
              <a:rPr lang="en-US" altLang="zh-CN" b="1" dirty="0">
                <a:solidFill>
                  <a:srgbClr val="FF0000"/>
                </a:solidFill>
                <a:latin typeface="微软雅黑" panose="020B0503020204020204" pitchFamily="34" charset="-122"/>
                <a:ea typeface="微软雅黑" panose="020B0503020204020204" pitchFamily="34" charset="-122"/>
              </a:rPr>
              <a:t>35</a:t>
            </a:r>
            <a:r>
              <a:rPr lang="zh-CN" altLang="en-US" b="1" dirty="0">
                <a:solidFill>
                  <a:srgbClr val="FF0000"/>
                </a:solidFill>
                <a:latin typeface="微软雅黑" panose="020B0503020204020204" pitchFamily="34" charset="-122"/>
                <a:ea typeface="微软雅黑" panose="020B0503020204020204" pitchFamily="34" charset="-122"/>
              </a:rPr>
              <a:t>天</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，使用</a:t>
            </a:r>
            <a:r>
              <a:rPr lang="en-US" altLang="zh-CN" b="1" dirty="0">
                <a:solidFill>
                  <a:srgbClr val="FF0000"/>
                </a:solidFill>
                <a:latin typeface="微软雅黑" panose="020B0503020204020204" pitchFamily="34" charset="-122"/>
                <a:ea typeface="微软雅黑" panose="020B0503020204020204" pitchFamily="34" charset="-122"/>
              </a:rPr>
              <a:t>370</a:t>
            </a:r>
            <a:r>
              <a:rPr lang="zh-CN" altLang="en-US" b="1" dirty="0">
                <a:solidFill>
                  <a:srgbClr val="FF0000"/>
                </a:solidFill>
                <a:latin typeface="微软雅黑" panose="020B0503020204020204" pitchFamily="34" charset="-122"/>
                <a:ea typeface="微软雅黑" panose="020B0503020204020204" pitchFamily="34" charset="-122"/>
              </a:rPr>
              <a:t>个</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Zland-3C</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（三分量，</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5 Hz</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地震仪）节点式地震仪。</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gn="just" fontAlgn="auto">
              <a:lnSpc>
                <a:spcPct val="175000"/>
              </a:lnSpc>
              <a:buFont typeface="Arial" panose="020B0604020202020204" pitchFamily="34" charset="0"/>
              <a:buChar char="•"/>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西北向段斜穿祁连山，</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sym typeface="+mn-ea"/>
              </a:rPr>
              <a:t>东北向段</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横穿酒泉盆地石大凹陷和花海凹陷。西北向段站点间距为</a:t>
            </a:r>
            <a:r>
              <a:rPr lang="en-US" altLang="zh-CN" b="1" dirty="0">
                <a:solidFill>
                  <a:srgbClr val="FF0000"/>
                </a:solidFill>
                <a:latin typeface="微软雅黑" panose="020B0503020204020204" pitchFamily="34" charset="-122"/>
                <a:ea typeface="微软雅黑" panose="020B0503020204020204" pitchFamily="34" charset="-122"/>
              </a:rPr>
              <a:t>500</a:t>
            </a:r>
            <a:r>
              <a:rPr lang="zh-CN" altLang="en-US" b="1" dirty="0">
                <a:solidFill>
                  <a:srgbClr val="FF0000"/>
                </a:solidFill>
                <a:latin typeface="微软雅黑" panose="020B0503020204020204" pitchFamily="34" charset="-122"/>
                <a:ea typeface="微软雅黑" panose="020B0503020204020204" pitchFamily="34" charset="-122"/>
              </a:rPr>
              <a:t>米</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，东北向段站点间距为</a:t>
            </a:r>
            <a:r>
              <a:rPr lang="en-US" altLang="zh-CN" b="1" dirty="0">
                <a:solidFill>
                  <a:srgbClr val="FF0000"/>
                </a:solidFill>
                <a:latin typeface="微软雅黑" panose="020B0503020204020204" pitchFamily="34" charset="-122"/>
                <a:ea typeface="微软雅黑" panose="020B0503020204020204" pitchFamily="34" charset="-122"/>
              </a:rPr>
              <a:t>1000</a:t>
            </a:r>
            <a:r>
              <a:rPr lang="zh-CN" altLang="en-US" b="1" dirty="0">
                <a:solidFill>
                  <a:srgbClr val="FF0000"/>
                </a:solidFill>
                <a:latin typeface="微软雅黑" panose="020B0503020204020204" pitchFamily="34" charset="-122"/>
                <a:ea typeface="微软雅黑" panose="020B0503020204020204" pitchFamily="34" charset="-122"/>
              </a:rPr>
              <a:t>米</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a:t>
            </a:r>
          </a:p>
        </p:txBody>
      </p:sp>
      <p:sp>
        <p:nvSpPr>
          <p:cNvPr id="3" name="文本框 2"/>
          <p:cNvSpPr txBox="1"/>
          <p:nvPr/>
        </p:nvSpPr>
        <p:spPr>
          <a:xfrm>
            <a:off x="8853535" y="4798406"/>
            <a:ext cx="290464" cy="345094"/>
          </a:xfrm>
          <a:prstGeom prst="rect">
            <a:avLst/>
          </a:prstGeom>
          <a:noFill/>
        </p:spPr>
        <p:txBody>
          <a:bodyPr wrap="none" rtlCol="0">
            <a:spAutoFit/>
          </a:bodyPr>
          <a:lstStyle/>
          <a:p>
            <a:pPr>
              <a:lnSpc>
                <a:spcPct val="130000"/>
              </a:lnSpc>
            </a:pPr>
            <a:r>
              <a:rPr lang="en-US" altLang="zh-CN" sz="1400" dirty="0">
                <a:latin typeface="+mn-ea"/>
              </a:rPr>
              <a:t>4</a:t>
            </a:r>
            <a:endParaRPr lang="zh-CN" altLang="en-US" sz="1400" dirty="0">
              <a:latin typeface="+mn-ea"/>
            </a:endParaRPr>
          </a:p>
        </p:txBody>
      </p:sp>
    </p:spTree>
  </p:cSld>
  <p:clrMapOvr>
    <a:masterClrMapping/>
  </p:clrMapOvr>
  <mc:AlternateContent xmlns:mc="http://schemas.openxmlformats.org/markup-compatibility/2006" xmlns:p14="http://schemas.microsoft.com/office/powerpoint/2010/main">
    <mc:Choice Requires="p14">
      <p:transition p14:dur="0" advTm="26855"/>
    </mc:Choice>
    <mc:Fallback xmlns="">
      <p:transition advTm="2685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AE6170C5-4D7F-79A8-1C90-A561DA5E99C6}"/>
              </a:ext>
            </a:extLst>
          </p:cNvPr>
          <p:cNvSpPr/>
          <p:nvPr/>
        </p:nvSpPr>
        <p:spPr>
          <a:xfrm>
            <a:off x="0" y="0"/>
            <a:ext cx="9143365" cy="39751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kumimoji="1" lang="zh-CN" altLang="en-US" sz="4000" b="1" dirty="0">
              <a:latin typeface="Arial" panose="020B0604020202020204" pitchFamily="34" charset="0"/>
              <a:ea typeface="黑体" panose="02010609060101010101" pitchFamily="49" charset="-122"/>
              <a:cs typeface="Arial" panose="020B0604020202020204" pitchFamily="34" charset="0"/>
            </a:endParaRPr>
          </a:p>
        </p:txBody>
      </p:sp>
      <p:sp>
        <p:nvSpPr>
          <p:cNvPr id="4" name="矩形 46"/>
          <p:cNvSpPr>
            <a:spLocks noChangeArrowheads="1"/>
          </p:cNvSpPr>
          <p:nvPr/>
        </p:nvSpPr>
        <p:spPr bwMode="auto">
          <a:xfrm>
            <a:off x="0" y="0"/>
            <a:ext cx="7032571"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chemeClr val="bg1"/>
                </a:solidFill>
                <a:latin typeface="Arial" panose="020B0604020202020204" pitchFamily="34" charset="0"/>
              </a:rPr>
              <a:t>酒泉盆地概况</a:t>
            </a:r>
          </a:p>
        </p:txBody>
      </p:sp>
      <p:sp>
        <p:nvSpPr>
          <p:cNvPr id="7" name="文本框 18"/>
          <p:cNvSpPr txBox="1"/>
          <p:nvPr/>
        </p:nvSpPr>
        <p:spPr>
          <a:xfrm>
            <a:off x="372837" y="449135"/>
            <a:ext cx="8235561" cy="106045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just" fontAlgn="auto">
              <a:lnSpc>
                <a:spcPct val="150000"/>
              </a:lnSpc>
            </a:pPr>
            <a:r>
              <a:rPr lang="zh-CN" altLang="en-US" sz="1400" dirty="0">
                <a:latin typeface="+mn-ea"/>
              </a:rPr>
              <a:t>       酒泉盆地东起榆木山，西至红柳峡，北达花海地区，南抵祁连山北麓，属走廊盆地群，面积约</a:t>
            </a:r>
            <a:r>
              <a:rPr lang="en-US" altLang="zh-CN" sz="1400" dirty="0">
                <a:latin typeface="+mn-ea"/>
              </a:rPr>
              <a:t>20800 km</a:t>
            </a:r>
            <a:r>
              <a:rPr lang="en-US" altLang="zh-CN" sz="1400" baseline="30000" dirty="0">
                <a:latin typeface="+mn-ea"/>
              </a:rPr>
              <a:t>2</a:t>
            </a:r>
            <a:r>
              <a:rPr lang="zh-CN" altLang="en-US" sz="1400" dirty="0">
                <a:latin typeface="+mn-ea"/>
              </a:rPr>
              <a:t>，为中生代伸展断陷和新生代挤压挠曲所形成的</a:t>
            </a:r>
            <a:r>
              <a:rPr lang="zh-CN" altLang="en-US" sz="1400" b="1" dirty="0">
                <a:solidFill>
                  <a:srgbClr val="FF0000"/>
                </a:solidFill>
                <a:latin typeface="+mn-ea"/>
              </a:rPr>
              <a:t>叠合盆地</a:t>
            </a:r>
            <a:r>
              <a:rPr lang="zh-CN" altLang="en-US" sz="1400" dirty="0">
                <a:latin typeface="+mn-ea"/>
              </a:rPr>
              <a:t>。主要经历早白垩世断陷盆地演化阶段和新生代前陆盆地演化阶段。</a:t>
            </a:r>
          </a:p>
        </p:txBody>
      </p:sp>
      <p:grpSp>
        <p:nvGrpSpPr>
          <p:cNvPr id="2" name="组合 1"/>
          <p:cNvGrpSpPr/>
          <p:nvPr/>
        </p:nvGrpSpPr>
        <p:grpSpPr>
          <a:xfrm>
            <a:off x="388739" y="1561211"/>
            <a:ext cx="8311626" cy="3582289"/>
            <a:chOff x="730234" y="1561211"/>
            <a:chExt cx="8311626" cy="3582289"/>
          </a:xfrm>
        </p:grpSpPr>
        <p:sp>
          <p:nvSpPr>
            <p:cNvPr id="3" name="文本框 2"/>
            <p:cNvSpPr txBox="1"/>
            <p:nvPr/>
          </p:nvSpPr>
          <p:spPr>
            <a:xfrm>
              <a:off x="1381426" y="4590415"/>
              <a:ext cx="2566035" cy="553085"/>
            </a:xfrm>
            <a:prstGeom prst="rect">
              <a:avLst/>
            </a:prstGeom>
            <a:noFill/>
          </p:spPr>
          <p:txBody>
            <a:bodyPr wrap="square">
              <a:spAutoFit/>
            </a:bodyPr>
            <a:lstStyle/>
            <a:p>
              <a:pPr indent="0" algn="ctr" fontAlgn="auto">
                <a:lnSpc>
                  <a:spcPct val="125000"/>
                </a:lnSpc>
              </a:pPr>
              <a:r>
                <a:rPr lang="zh-CN" altLang="en-US" sz="1200" dirty="0">
                  <a:latin typeface="+mn-ea"/>
                </a:rPr>
                <a:t>酒泉盆地构造单元划分图</a:t>
              </a:r>
              <a:endParaRPr lang="en-US" altLang="zh-CN" sz="1200" dirty="0">
                <a:latin typeface="+mn-ea"/>
              </a:endParaRPr>
            </a:p>
            <a:p>
              <a:pPr indent="0" algn="ctr" fontAlgn="auto">
                <a:lnSpc>
                  <a:spcPct val="125000"/>
                </a:lnSpc>
              </a:pPr>
              <a:r>
                <a:rPr lang="en-US" altLang="zh-CN" sz="1200" dirty="0">
                  <a:latin typeface="+mn-ea"/>
                </a:rPr>
                <a:t>(</a:t>
              </a:r>
              <a:r>
                <a:rPr lang="zh-CN" altLang="en-US" sz="1200" dirty="0">
                  <a:latin typeface="+mn-ea"/>
                </a:rPr>
                <a:t>魏浩元等</a:t>
              </a:r>
              <a:r>
                <a:rPr lang="en-US" altLang="zh-CN" sz="1200" dirty="0">
                  <a:latin typeface="+mn-ea"/>
                </a:rPr>
                <a:t>, </a:t>
              </a:r>
              <a:r>
                <a:rPr lang="zh-CN" altLang="en-US" sz="1200" dirty="0">
                  <a:latin typeface="+mn-ea"/>
                </a:rPr>
                <a:t>石油学报</a:t>
              </a:r>
              <a:r>
                <a:rPr lang="en-US" altLang="zh-CN" sz="1200" dirty="0">
                  <a:latin typeface="+mn-ea"/>
                </a:rPr>
                <a:t>, 2023)</a:t>
              </a:r>
              <a:endParaRPr lang="zh-CN" altLang="en-US" sz="1200" dirty="0">
                <a:latin typeface="+mn-ea"/>
              </a:endParaRPr>
            </a:p>
          </p:txBody>
        </p:sp>
        <p:pic>
          <p:nvPicPr>
            <p:cNvPr id="265341400" name="图片 1"/>
            <p:cNvPicPr>
              <a:picLocks noChangeAspect="1"/>
            </p:cNvPicPr>
            <p:nvPr/>
          </p:nvPicPr>
          <p:blipFill rotWithShape="1">
            <a:blip r:embed="rId2"/>
            <a:srcRect l="10045" r="7815"/>
            <a:stretch>
              <a:fillRect/>
            </a:stretch>
          </p:blipFill>
          <p:spPr bwMode="auto">
            <a:xfrm>
              <a:off x="4837429" y="1561211"/>
              <a:ext cx="4128365" cy="2827909"/>
            </a:xfrm>
            <a:prstGeom prst="rect">
              <a:avLst/>
            </a:prstGeom>
            <a:noFill/>
            <a:ln>
              <a:noFill/>
            </a:ln>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234" y="1646555"/>
              <a:ext cx="3868420" cy="2943860"/>
            </a:xfrm>
            <a:prstGeom prst="rect">
              <a:avLst/>
            </a:prstGeom>
          </p:spPr>
        </p:pic>
        <p:sp>
          <p:nvSpPr>
            <p:cNvPr id="8" name="文本框 7"/>
            <p:cNvSpPr txBox="1"/>
            <p:nvPr/>
          </p:nvSpPr>
          <p:spPr>
            <a:xfrm>
              <a:off x="4913495" y="4376468"/>
              <a:ext cx="4128365" cy="763735"/>
            </a:xfrm>
            <a:prstGeom prst="rect">
              <a:avLst/>
            </a:prstGeom>
            <a:noFill/>
          </p:spPr>
          <p:txBody>
            <a:bodyPr wrap="square">
              <a:spAutoFit/>
            </a:bodyPr>
            <a:lstStyle/>
            <a:p>
              <a:pPr algn="ctr">
                <a:lnSpc>
                  <a:spcPct val="125000"/>
                </a:lnSpc>
              </a:pPr>
              <a:r>
                <a:rPr lang="zh-CN" altLang="en-US" sz="1200" dirty="0">
                  <a:latin typeface="+mn-ea"/>
                </a:rPr>
                <a:t>测线位置</a:t>
              </a:r>
              <a:endParaRPr lang="en-US" altLang="zh-CN" sz="1200" dirty="0">
                <a:latin typeface="+mn-ea"/>
              </a:endParaRPr>
            </a:p>
            <a:p>
              <a:pPr algn="ctr">
                <a:lnSpc>
                  <a:spcPct val="125000"/>
                </a:lnSpc>
              </a:pPr>
              <a:r>
                <a:rPr lang="en-US" altLang="zh-CN" sz="1200" dirty="0">
                  <a:latin typeface="+mn-ea"/>
                </a:rPr>
                <a:t>(</a:t>
              </a:r>
              <a:r>
                <a:rPr lang="zh-CN" altLang="en-US" sz="1200" dirty="0">
                  <a:latin typeface="+mn-ea"/>
                </a:rPr>
                <a:t>修改自</a:t>
              </a:r>
              <a:r>
                <a:rPr lang="en-US" altLang="zh-CN" sz="1200" dirty="0">
                  <a:latin typeface="+mn-ea"/>
                </a:rPr>
                <a:t>Liu et al., </a:t>
              </a:r>
              <a:r>
                <a:rPr lang="en-US" altLang="zh-CN" sz="1200" dirty="0" err="1">
                  <a:latin typeface="+mn-ea"/>
                </a:rPr>
                <a:t>Palaeogeography</a:t>
              </a:r>
              <a:r>
                <a:rPr lang="en-US" altLang="zh-CN" sz="1200" dirty="0">
                  <a:latin typeface="+mn-ea"/>
                </a:rPr>
                <a:t>, Palaeoclimatology, </a:t>
              </a:r>
              <a:r>
                <a:rPr lang="en-US" altLang="zh-CN" sz="1200" dirty="0" err="1">
                  <a:latin typeface="+mn-ea"/>
                </a:rPr>
                <a:t>Palaeoecology</a:t>
              </a:r>
              <a:r>
                <a:rPr lang="en-US" altLang="zh-CN" sz="1200" dirty="0">
                  <a:latin typeface="+mn-ea"/>
                </a:rPr>
                <a:t>,</a:t>
              </a:r>
              <a:r>
                <a:rPr lang="zh-CN" altLang="en-US" sz="1200" dirty="0">
                  <a:latin typeface="+mn-ea"/>
                </a:rPr>
                <a:t> </a:t>
              </a:r>
              <a:r>
                <a:rPr lang="en-US" altLang="zh-CN" sz="1200" dirty="0">
                  <a:latin typeface="+mn-ea"/>
                </a:rPr>
                <a:t>2020)</a:t>
              </a:r>
              <a:endParaRPr lang="zh-CN" altLang="en-US" sz="1200" dirty="0">
                <a:latin typeface="+mn-ea"/>
              </a:endParaRPr>
            </a:p>
          </p:txBody>
        </p:sp>
      </p:grpSp>
      <p:sp>
        <p:nvSpPr>
          <p:cNvPr id="9" name="矩形 8"/>
          <p:cNvSpPr/>
          <p:nvPr/>
        </p:nvSpPr>
        <p:spPr>
          <a:xfrm>
            <a:off x="4722495" y="1676400"/>
            <a:ext cx="57785" cy="533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853535" y="4798406"/>
            <a:ext cx="290464" cy="345094"/>
          </a:xfrm>
          <a:prstGeom prst="rect">
            <a:avLst/>
          </a:prstGeom>
          <a:noFill/>
        </p:spPr>
        <p:txBody>
          <a:bodyPr wrap="none" rtlCol="0">
            <a:spAutoFit/>
          </a:bodyPr>
          <a:lstStyle/>
          <a:p>
            <a:pPr>
              <a:lnSpc>
                <a:spcPct val="130000"/>
              </a:lnSpc>
            </a:pPr>
            <a:r>
              <a:rPr lang="en-US" altLang="zh-CN" sz="1400" dirty="0">
                <a:latin typeface="+mn-ea"/>
              </a:rPr>
              <a:t>5</a:t>
            </a:r>
            <a:endParaRPr lang="zh-CN" altLang="en-US" sz="1400" dirty="0">
              <a:latin typeface="+mn-ea"/>
            </a:endParaRPr>
          </a:p>
        </p:txBody>
      </p:sp>
    </p:spTree>
  </p:cSld>
  <p:clrMapOvr>
    <a:masterClrMapping/>
  </p:clrMapOvr>
  <mc:AlternateContent xmlns:mc="http://schemas.openxmlformats.org/markup-compatibility/2006" xmlns:p14="http://schemas.microsoft.com/office/powerpoint/2010/main">
    <mc:Choice Requires="p14">
      <p:transition p14:dur="0" advClick="0" advTm="52001"/>
    </mc:Choice>
    <mc:Fallback xmlns="">
      <p:transition advClick="0" advTm="5200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936E520-E172-4E49-5E3D-BB7C1C4421C2}"/>
              </a:ext>
            </a:extLst>
          </p:cNvPr>
          <p:cNvGrpSpPr/>
          <p:nvPr/>
        </p:nvGrpSpPr>
        <p:grpSpPr>
          <a:xfrm>
            <a:off x="230896" y="661212"/>
            <a:ext cx="4165842" cy="4319605"/>
            <a:chOff x="147076" y="661212"/>
            <a:chExt cx="4165842" cy="4319605"/>
          </a:xfrm>
        </p:grpSpPr>
        <p:pic>
          <p:nvPicPr>
            <p:cNvPr id="7" name="图片 6">
              <a:extLst>
                <a:ext uri="{FF2B5EF4-FFF2-40B4-BE49-F238E27FC236}">
                  <a16:creationId xmlns:a16="http://schemas.microsoft.com/office/drawing/2014/main" id="{5448AA3C-9F0D-7E60-DF21-E9F7BDE8BE83}"/>
                </a:ext>
              </a:extLst>
            </p:cNvPr>
            <p:cNvPicPr>
              <a:picLocks noChangeAspect="1"/>
            </p:cNvPicPr>
            <p:nvPr/>
          </p:nvPicPr>
          <p:blipFill>
            <a:blip r:embed="rId3"/>
            <a:srcRect l="1" r="2176"/>
            <a:stretch/>
          </p:blipFill>
          <p:spPr>
            <a:xfrm>
              <a:off x="147076" y="2702896"/>
              <a:ext cx="3990583" cy="2277921"/>
            </a:xfrm>
            <a:prstGeom prst="rect">
              <a:avLst/>
            </a:prstGeom>
          </p:spPr>
        </p:pic>
        <p:pic>
          <p:nvPicPr>
            <p:cNvPr id="10" name="图片 9"/>
            <p:cNvPicPr>
              <a:picLocks noChangeAspect="1"/>
            </p:cNvPicPr>
            <p:nvPr/>
          </p:nvPicPr>
          <p:blipFill>
            <a:blip r:embed="rId4"/>
            <a:srcRect t="15422"/>
            <a:stretch>
              <a:fillRect/>
            </a:stretch>
          </p:blipFill>
          <p:spPr>
            <a:xfrm>
              <a:off x="322336" y="661212"/>
              <a:ext cx="3990582" cy="2125410"/>
            </a:xfrm>
            <a:prstGeom prst="rect">
              <a:avLst/>
            </a:prstGeom>
          </p:spPr>
        </p:pic>
      </p:grpSp>
      <p:sp>
        <p:nvSpPr>
          <p:cNvPr id="6" name="矩形 5">
            <a:extLst>
              <a:ext uri="{FF2B5EF4-FFF2-40B4-BE49-F238E27FC236}">
                <a16:creationId xmlns:a16="http://schemas.microsoft.com/office/drawing/2014/main" id="{2A55F61A-30B6-C1EF-B0D3-5EE1CA9B4E5D}"/>
              </a:ext>
            </a:extLst>
          </p:cNvPr>
          <p:cNvSpPr/>
          <p:nvPr/>
        </p:nvSpPr>
        <p:spPr>
          <a:xfrm>
            <a:off x="0" y="0"/>
            <a:ext cx="9143365" cy="39751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kumimoji="1" lang="zh-CN" altLang="en-US" sz="4000" b="1" dirty="0">
              <a:latin typeface="Arial" panose="020B0604020202020204" pitchFamily="34" charset="0"/>
              <a:ea typeface="黑体" panose="02010609060101010101" pitchFamily="49" charset="-122"/>
              <a:cs typeface="Arial" panose="020B0604020202020204" pitchFamily="34" charset="0"/>
            </a:endParaRPr>
          </a:p>
        </p:txBody>
      </p:sp>
      <p:sp>
        <p:nvSpPr>
          <p:cNvPr id="2" name="矩形 46"/>
          <p:cNvSpPr>
            <a:spLocks noChangeArrowheads="1"/>
          </p:cNvSpPr>
          <p:nvPr/>
        </p:nvSpPr>
        <p:spPr bwMode="auto">
          <a:xfrm>
            <a:off x="0" y="0"/>
            <a:ext cx="7032571"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chemeClr val="bg1"/>
                </a:solidFill>
                <a:latin typeface="Arial" panose="020B0604020202020204" pitchFamily="34" charset="0"/>
              </a:rPr>
              <a:t>研究方法</a:t>
            </a:r>
            <a:r>
              <a:rPr lang="en-US" altLang="zh-CN" sz="2000" b="1" dirty="0">
                <a:solidFill>
                  <a:schemeClr val="bg1"/>
                </a:solidFill>
                <a:latin typeface="Arial" panose="020B0604020202020204" pitchFamily="34" charset="0"/>
              </a:rPr>
              <a:t>	——</a:t>
            </a:r>
            <a:r>
              <a:rPr lang="zh-CN" altLang="en-US" sz="2000" b="1" dirty="0">
                <a:solidFill>
                  <a:schemeClr val="bg1"/>
                </a:solidFill>
                <a:latin typeface="Arial" panose="020B0604020202020204" pitchFamily="34" charset="0"/>
              </a:rPr>
              <a:t>贝叶斯沿层相干接收函数</a:t>
            </a:r>
          </a:p>
        </p:txBody>
      </p:sp>
      <p:sp>
        <p:nvSpPr>
          <p:cNvPr id="4" name="文本框 3"/>
          <p:cNvSpPr txBox="1"/>
          <p:nvPr/>
        </p:nvSpPr>
        <p:spPr>
          <a:xfrm>
            <a:off x="0" y="4866501"/>
            <a:ext cx="2024682" cy="276999"/>
          </a:xfrm>
          <a:prstGeom prst="rect">
            <a:avLst/>
          </a:prstGeom>
          <a:noFill/>
        </p:spPr>
        <p:txBody>
          <a:bodyPr wrap="square">
            <a:spAutoFit/>
          </a:bodyPr>
          <a:lstStyle/>
          <a:p>
            <a:r>
              <a:rPr lang="en-US" altLang="zh-CN" sz="1200" dirty="0">
                <a:latin typeface="+mj-ea"/>
                <a:ea typeface="+mj-ea"/>
              </a:rPr>
              <a:t>(Wang</a:t>
            </a:r>
            <a:r>
              <a:rPr lang="en-US" altLang="zh-CN" sz="1200" dirty="0">
                <a:latin typeface="+mj-ea"/>
                <a:ea typeface="+mj-ea"/>
                <a:cs typeface="Times New Roman" panose="02020603050405020304" pitchFamily="18" charset="0"/>
              </a:rPr>
              <a:t> et al., J</a:t>
            </a:r>
            <a:r>
              <a:rPr lang="en-US" altLang="zh-CN" sz="1200" dirty="0">
                <a:latin typeface="+mj-ea"/>
                <a:ea typeface="+mj-ea"/>
              </a:rPr>
              <a:t>GR, 2021)</a:t>
            </a:r>
            <a:endParaRPr lang="zh-CN" altLang="en-US" sz="1050" dirty="0">
              <a:latin typeface="+mj-ea"/>
              <a:ea typeface="+mj-ea"/>
            </a:endParaRPr>
          </a:p>
        </p:txBody>
      </p:sp>
      <p:sp>
        <p:nvSpPr>
          <p:cNvPr id="3" name="文本框 2"/>
          <p:cNvSpPr txBox="1"/>
          <p:nvPr/>
        </p:nvSpPr>
        <p:spPr>
          <a:xfrm>
            <a:off x="8853535" y="4798406"/>
            <a:ext cx="290464" cy="345094"/>
          </a:xfrm>
          <a:prstGeom prst="rect">
            <a:avLst/>
          </a:prstGeom>
          <a:noFill/>
        </p:spPr>
        <p:txBody>
          <a:bodyPr wrap="none" rtlCol="0">
            <a:spAutoFit/>
          </a:bodyPr>
          <a:lstStyle/>
          <a:p>
            <a:pPr>
              <a:lnSpc>
                <a:spcPct val="130000"/>
              </a:lnSpc>
            </a:pPr>
            <a:r>
              <a:rPr lang="en-US" altLang="zh-CN" sz="1400" dirty="0">
                <a:latin typeface="+mn-ea"/>
              </a:rPr>
              <a:t>6</a:t>
            </a:r>
            <a:endParaRPr lang="zh-CN" altLang="en-US" sz="1400" dirty="0">
              <a:latin typeface="+mn-ea"/>
            </a:endParaRPr>
          </a:p>
        </p:txBody>
      </p:sp>
      <p:pic>
        <p:nvPicPr>
          <p:cNvPr id="8" name="Main graphic">
            <a:extLst>
              <a:ext uri="{FF2B5EF4-FFF2-40B4-BE49-F238E27FC236}">
                <a16:creationId xmlns:a16="http://schemas.microsoft.com/office/drawing/2014/main" id="{F1A785B6-8101-0532-208A-135C6ED14EC3}"/>
              </a:ext>
            </a:extLst>
          </p:cNvPr>
          <p:cNvPicPr>
            <a:picLocks noChangeAspect="1"/>
          </p:cNvPicPr>
          <p:nvPr/>
        </p:nvPicPr>
        <p:blipFill>
          <a:blip r:embed="rId5"/>
          <a:stretch>
            <a:fillRect/>
          </a:stretch>
        </p:blipFill>
        <p:spPr>
          <a:xfrm>
            <a:off x="4747264" y="661212"/>
            <a:ext cx="4106744" cy="4205289"/>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p14:dur="10" advTm="13063"/>
    </mc:Choice>
    <mc:Fallback xmlns="">
      <p:transition advTm="1306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a:extLst>
              <a:ext uri="{FF2B5EF4-FFF2-40B4-BE49-F238E27FC236}">
                <a16:creationId xmlns:a16="http://schemas.microsoft.com/office/drawing/2014/main" id="{82F48BFC-8C4C-ED75-713E-C2A510D58EC1}"/>
              </a:ext>
            </a:extLst>
          </p:cNvPr>
          <p:cNvSpPr/>
          <p:nvPr/>
        </p:nvSpPr>
        <p:spPr>
          <a:xfrm>
            <a:off x="0" y="-4445"/>
            <a:ext cx="9143365" cy="40195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kumimoji="1" lang="zh-CN" altLang="en-US" sz="4000" b="1" dirty="0">
              <a:latin typeface="Arial" panose="020B0604020202020204" pitchFamily="34" charset="0"/>
              <a:ea typeface="黑体" panose="02010609060101010101" pitchFamily="49" charset="-122"/>
              <a:cs typeface="Arial" panose="020B0604020202020204" pitchFamily="34" charset="0"/>
            </a:endParaRPr>
          </a:p>
        </p:txBody>
      </p:sp>
      <p:grpSp>
        <p:nvGrpSpPr>
          <p:cNvPr id="46" name="组合 45"/>
          <p:cNvGrpSpPr/>
          <p:nvPr/>
        </p:nvGrpSpPr>
        <p:grpSpPr>
          <a:xfrm>
            <a:off x="2859405" y="453390"/>
            <a:ext cx="6105525" cy="4591050"/>
            <a:chOff x="2859405" y="453390"/>
            <a:chExt cx="6105525" cy="4591050"/>
          </a:xfrm>
        </p:grpSpPr>
        <p:sp>
          <p:nvSpPr>
            <p:cNvPr id="23" name="矩形 22"/>
            <p:cNvSpPr/>
            <p:nvPr/>
          </p:nvSpPr>
          <p:spPr>
            <a:xfrm>
              <a:off x="4124960" y="2945707"/>
              <a:ext cx="3159760" cy="369628"/>
            </a:xfrm>
            <a:prstGeom prst="rect">
              <a:avLst/>
            </a:prstGeom>
            <a:noFill/>
            <a:ln w="2222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4" name="矩形 23"/>
            <p:cNvSpPr/>
            <p:nvPr/>
          </p:nvSpPr>
          <p:spPr>
            <a:xfrm>
              <a:off x="4124960" y="1291532"/>
              <a:ext cx="3159760" cy="369628"/>
            </a:xfrm>
            <a:prstGeom prst="rect">
              <a:avLst/>
            </a:prstGeom>
            <a:noFill/>
            <a:ln w="2222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380269" y="490596"/>
              <a:ext cx="902811" cy="344710"/>
            </a:xfrm>
            <a:prstGeom prst="rect">
              <a:avLst/>
            </a:prstGeom>
            <a:noFill/>
          </p:spPr>
          <p:txBody>
            <a:bodyPr wrap="none" rtlCol="0">
              <a:spAutoFit/>
            </a:bodyPr>
            <a:lstStyle/>
            <a:p>
              <a:pPr>
                <a:lnSpc>
                  <a:spcPct val="130000"/>
                </a:lnSpc>
              </a:pPr>
              <a:r>
                <a:rPr lang="zh-CN" altLang="en-US" sz="1400" b="1" dirty="0">
                  <a:solidFill>
                    <a:srgbClr val="FFFF00"/>
                  </a:solidFill>
                  <a:highlight>
                    <a:srgbClr val="000000"/>
                  </a:highlight>
                  <a:latin typeface="Arial" panose="020B0604020202020204" pitchFamily="34" charset="0"/>
                  <a:ea typeface="微软雅黑" panose="020B0503020204020204" pitchFamily="34" charset="-122"/>
                </a:rPr>
                <a:t>石大凹陷</a:t>
              </a:r>
            </a:p>
          </p:txBody>
        </p:sp>
        <p:sp>
          <p:nvSpPr>
            <p:cNvPr id="27" name="文本框 26"/>
            <p:cNvSpPr txBox="1"/>
            <p:nvPr/>
          </p:nvSpPr>
          <p:spPr>
            <a:xfrm>
              <a:off x="5886767" y="494359"/>
              <a:ext cx="902811" cy="344710"/>
            </a:xfrm>
            <a:prstGeom prst="rect">
              <a:avLst/>
            </a:prstGeom>
            <a:noFill/>
          </p:spPr>
          <p:txBody>
            <a:bodyPr wrap="none" rtlCol="0">
              <a:spAutoFit/>
            </a:bodyPr>
            <a:lstStyle/>
            <a:p>
              <a:pPr>
                <a:lnSpc>
                  <a:spcPct val="130000"/>
                </a:lnSpc>
              </a:pPr>
              <a:r>
                <a:rPr lang="zh-CN" altLang="en-US" sz="1400" b="1" dirty="0">
                  <a:solidFill>
                    <a:srgbClr val="FFFF00"/>
                  </a:solidFill>
                  <a:highlight>
                    <a:srgbClr val="000000"/>
                  </a:highlight>
                  <a:latin typeface="Arial" panose="020B0604020202020204" pitchFamily="34" charset="0"/>
                  <a:ea typeface="微软雅黑" panose="020B0503020204020204" pitchFamily="34" charset="-122"/>
                </a:rPr>
                <a:t>花海凹陷</a:t>
              </a:r>
            </a:p>
          </p:txBody>
        </p:sp>
        <p:sp>
          <p:nvSpPr>
            <p:cNvPr id="28" name="箭头: 下 27"/>
            <p:cNvSpPr/>
            <p:nvPr/>
          </p:nvSpPr>
          <p:spPr>
            <a:xfrm>
              <a:off x="4760555" y="891850"/>
              <a:ext cx="142240" cy="304125"/>
            </a:xfrm>
            <a:prstGeom prst="downArrow">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箭头: 下 28"/>
            <p:cNvSpPr/>
            <p:nvPr/>
          </p:nvSpPr>
          <p:spPr>
            <a:xfrm>
              <a:off x="6268958" y="893350"/>
              <a:ext cx="142240" cy="304125"/>
            </a:xfrm>
            <a:prstGeom prst="downArrow">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2859405" y="453390"/>
              <a:ext cx="6105525" cy="4591050"/>
              <a:chOff x="4503" y="714"/>
              <a:chExt cx="9615" cy="7230"/>
            </a:xfrm>
          </p:grpSpPr>
          <p:grpSp>
            <p:nvGrpSpPr>
              <p:cNvPr id="22" name="组合 21"/>
              <p:cNvGrpSpPr/>
              <p:nvPr/>
            </p:nvGrpSpPr>
            <p:grpSpPr>
              <a:xfrm>
                <a:off x="4503" y="714"/>
                <a:ext cx="9615" cy="7230"/>
                <a:chOff x="4548" y="558"/>
                <a:chExt cx="9615" cy="7230"/>
              </a:xfrm>
            </p:grpSpPr>
            <p:grpSp>
              <p:nvGrpSpPr>
                <p:cNvPr id="20" name="组合 19"/>
                <p:cNvGrpSpPr/>
                <p:nvPr/>
              </p:nvGrpSpPr>
              <p:grpSpPr>
                <a:xfrm>
                  <a:off x="4548" y="558"/>
                  <a:ext cx="8995" cy="7230"/>
                  <a:chOff x="4254" y="497"/>
                  <a:chExt cx="8995" cy="7230"/>
                </a:xfrm>
              </p:grpSpPr>
              <p:grpSp>
                <p:nvGrpSpPr>
                  <p:cNvPr id="18" name="组合 17"/>
                  <p:cNvGrpSpPr/>
                  <p:nvPr/>
                </p:nvGrpSpPr>
                <p:grpSpPr>
                  <a:xfrm>
                    <a:off x="4254" y="1035"/>
                    <a:ext cx="8995" cy="6692"/>
                    <a:chOff x="4254" y="1035"/>
                    <a:chExt cx="8995" cy="6692"/>
                  </a:xfrm>
                </p:grpSpPr>
                <p:grpSp>
                  <p:nvGrpSpPr>
                    <p:cNvPr id="14" name="组合 13"/>
                    <p:cNvGrpSpPr/>
                    <p:nvPr/>
                  </p:nvGrpSpPr>
                  <p:grpSpPr>
                    <a:xfrm>
                      <a:off x="4254" y="1035"/>
                      <a:ext cx="8995" cy="6171"/>
                      <a:chOff x="4254" y="1035"/>
                      <a:chExt cx="8995" cy="6171"/>
                    </a:xfrm>
                  </p:grpSpPr>
                  <p:grpSp>
                    <p:nvGrpSpPr>
                      <p:cNvPr id="11" name="组合 10"/>
                      <p:cNvGrpSpPr/>
                      <p:nvPr/>
                    </p:nvGrpSpPr>
                    <p:grpSpPr>
                      <a:xfrm>
                        <a:off x="4724" y="1035"/>
                        <a:ext cx="8525" cy="6171"/>
                        <a:chOff x="4724" y="895"/>
                        <a:chExt cx="8525" cy="6171"/>
                      </a:xfrm>
                    </p:grpSpPr>
                    <p:grpSp>
                      <p:nvGrpSpPr>
                        <p:cNvPr id="6" name="组合 5"/>
                        <p:cNvGrpSpPr/>
                        <p:nvPr/>
                      </p:nvGrpSpPr>
                      <p:grpSpPr>
                        <a:xfrm>
                          <a:off x="4724" y="1615"/>
                          <a:ext cx="8472" cy="5451"/>
                          <a:chOff x="4364" y="1925"/>
                          <a:chExt cx="8472" cy="5451"/>
                        </a:xfrm>
                      </p:grpSpPr>
                      <p:pic>
                        <p:nvPicPr>
                          <p:cNvPr id="16" name="图片 15"/>
                          <p:cNvPicPr>
                            <a:picLocks noChangeAspect="1"/>
                          </p:cNvPicPr>
                          <p:nvPr/>
                        </p:nvPicPr>
                        <p:blipFill rotWithShape="1">
                          <a:blip r:embed="rId2"/>
                          <a:srcRect l="2965" r="3970" b="20598"/>
                          <a:stretch>
                            <a:fillRect/>
                          </a:stretch>
                        </p:blipFill>
                        <p:spPr>
                          <a:xfrm>
                            <a:off x="4364" y="1925"/>
                            <a:ext cx="8391" cy="2701"/>
                          </a:xfrm>
                          <a:prstGeom prst="rect">
                            <a:avLst/>
                          </a:prstGeom>
                        </p:spPr>
                      </p:pic>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l="4643" t="61346" r="9215" b="6572"/>
                          <a:stretch>
                            <a:fillRect/>
                          </a:stretch>
                        </p:blipFill>
                        <p:spPr>
                          <a:xfrm>
                            <a:off x="4364" y="4626"/>
                            <a:ext cx="8472" cy="2750"/>
                          </a:xfrm>
                          <a:prstGeom prst="rect">
                            <a:avLst/>
                          </a:prstGeom>
                        </p:spPr>
                      </p:pic>
                    </p:grpSp>
                    <p:sp>
                      <p:nvSpPr>
                        <p:cNvPr id="8" name="文本框 7"/>
                        <p:cNvSpPr txBox="1"/>
                        <p:nvPr/>
                      </p:nvSpPr>
                      <p:spPr>
                        <a:xfrm>
                          <a:off x="4935" y="895"/>
                          <a:ext cx="457" cy="584"/>
                        </a:xfrm>
                        <a:prstGeom prst="rect">
                          <a:avLst/>
                        </a:prstGeom>
                        <a:noFill/>
                      </p:spPr>
                      <p:txBody>
                        <a:bodyPr wrap="square" rtlCol="0">
                          <a:spAutoFit/>
                        </a:bodyPr>
                        <a:lstStyle/>
                        <a:p>
                          <a:pPr>
                            <a:lnSpc>
                              <a:spcPct val="130000"/>
                            </a:lnSpc>
                          </a:pPr>
                          <a:r>
                            <a:rPr lang="en-US" altLang="zh-CN" sz="1400" dirty="0">
                              <a:latin typeface="Arial" panose="020B0604020202020204" pitchFamily="34" charset="0"/>
                              <a:ea typeface="微软雅黑" panose="020B0503020204020204" pitchFamily="34" charset="-122"/>
                            </a:rPr>
                            <a:t>A</a:t>
                          </a:r>
                        </a:p>
                      </p:txBody>
                    </p:sp>
                    <p:sp>
                      <p:nvSpPr>
                        <p:cNvPr id="9" name="文本框 8"/>
                        <p:cNvSpPr txBox="1"/>
                        <p:nvPr/>
                      </p:nvSpPr>
                      <p:spPr>
                        <a:xfrm>
                          <a:off x="8391" y="904"/>
                          <a:ext cx="457" cy="584"/>
                        </a:xfrm>
                        <a:prstGeom prst="rect">
                          <a:avLst/>
                        </a:prstGeom>
                        <a:noFill/>
                      </p:spPr>
                      <p:txBody>
                        <a:bodyPr wrap="square" rtlCol="0">
                          <a:spAutoFit/>
                        </a:bodyPr>
                        <a:lstStyle/>
                        <a:p>
                          <a:pPr>
                            <a:lnSpc>
                              <a:spcPct val="130000"/>
                            </a:lnSpc>
                          </a:pPr>
                          <a:r>
                            <a:rPr lang="en-US" altLang="zh-CN" sz="1400" dirty="0">
                              <a:latin typeface="Arial" panose="020B0604020202020204" pitchFamily="34" charset="0"/>
                              <a:ea typeface="微软雅黑" panose="020B0503020204020204" pitchFamily="34" charset="-122"/>
                            </a:rPr>
                            <a:t>O</a:t>
                          </a:r>
                        </a:p>
                      </p:txBody>
                    </p:sp>
                    <p:sp>
                      <p:nvSpPr>
                        <p:cNvPr id="10" name="文本框 9"/>
                        <p:cNvSpPr txBox="1"/>
                        <p:nvPr/>
                      </p:nvSpPr>
                      <p:spPr>
                        <a:xfrm>
                          <a:off x="12792" y="904"/>
                          <a:ext cx="457" cy="584"/>
                        </a:xfrm>
                        <a:prstGeom prst="rect">
                          <a:avLst/>
                        </a:prstGeom>
                        <a:noFill/>
                      </p:spPr>
                      <p:txBody>
                        <a:bodyPr wrap="square" rtlCol="0">
                          <a:spAutoFit/>
                        </a:bodyPr>
                        <a:lstStyle/>
                        <a:p>
                          <a:pPr>
                            <a:lnSpc>
                              <a:spcPct val="130000"/>
                            </a:lnSpc>
                          </a:pPr>
                          <a:r>
                            <a:rPr lang="en-US" altLang="zh-CN" sz="1400" dirty="0">
                              <a:latin typeface="Arial" panose="020B0604020202020204" pitchFamily="34" charset="0"/>
                              <a:ea typeface="微软雅黑" panose="020B0503020204020204" pitchFamily="34" charset="-122"/>
                            </a:rPr>
                            <a:t>B</a:t>
                          </a:r>
                        </a:p>
                      </p:txBody>
                    </p:sp>
                  </p:grpSp>
                  <p:sp>
                    <p:nvSpPr>
                      <p:cNvPr id="12" name="文本框 11"/>
                      <p:cNvSpPr txBox="1"/>
                      <p:nvPr/>
                    </p:nvSpPr>
                    <p:spPr>
                      <a:xfrm rot="10800000">
                        <a:off x="4254" y="2559"/>
                        <a:ext cx="665" cy="1093"/>
                      </a:xfrm>
                      <a:prstGeom prst="rect">
                        <a:avLst/>
                      </a:prstGeom>
                      <a:noFill/>
                    </p:spPr>
                    <p:txBody>
                      <a:bodyPr vert="eaVert" wrap="square" rtlCol="0">
                        <a:spAutoFit/>
                      </a:bodyPr>
                      <a:lstStyle/>
                      <a:p>
                        <a:pPr>
                          <a:lnSpc>
                            <a:spcPct val="130000"/>
                          </a:lnSpc>
                        </a:pPr>
                        <a:r>
                          <a:rPr lang="en-US" altLang="zh-CN" sz="1200" dirty="0">
                            <a:latin typeface="Arial" panose="020B0604020202020204" pitchFamily="34" charset="0"/>
                            <a:ea typeface="微软雅黑" panose="020B0503020204020204" pitchFamily="34" charset="-122"/>
                          </a:rPr>
                          <a:t>Time(s)</a:t>
                        </a:r>
                      </a:p>
                    </p:txBody>
                  </p:sp>
                  <p:sp>
                    <p:nvSpPr>
                      <p:cNvPr id="13" name="文本框 12"/>
                      <p:cNvSpPr txBox="1"/>
                      <p:nvPr/>
                    </p:nvSpPr>
                    <p:spPr>
                      <a:xfrm rot="10800000">
                        <a:off x="4254" y="5099"/>
                        <a:ext cx="665" cy="1093"/>
                      </a:xfrm>
                      <a:prstGeom prst="rect">
                        <a:avLst/>
                      </a:prstGeom>
                      <a:noFill/>
                    </p:spPr>
                    <p:txBody>
                      <a:bodyPr vert="eaVert" wrap="square" rtlCol="0">
                        <a:spAutoFit/>
                      </a:bodyPr>
                      <a:lstStyle/>
                      <a:p>
                        <a:pPr>
                          <a:lnSpc>
                            <a:spcPct val="130000"/>
                          </a:lnSpc>
                        </a:pPr>
                        <a:r>
                          <a:rPr lang="en-US" altLang="zh-CN" sz="1200" dirty="0">
                            <a:latin typeface="Arial" panose="020B0604020202020204" pitchFamily="34" charset="0"/>
                            <a:ea typeface="微软雅黑" panose="020B0503020204020204" pitchFamily="34" charset="-122"/>
                          </a:rPr>
                          <a:t>Time(s)</a:t>
                        </a:r>
                      </a:p>
                    </p:txBody>
                  </p:sp>
                </p:grpSp>
                <p:sp>
                  <p:nvSpPr>
                    <p:cNvPr id="17" name="文本框 16"/>
                    <p:cNvSpPr txBox="1"/>
                    <p:nvPr/>
                  </p:nvSpPr>
                  <p:spPr>
                    <a:xfrm>
                      <a:off x="8366" y="7206"/>
                      <a:ext cx="1681" cy="521"/>
                    </a:xfrm>
                    <a:prstGeom prst="rect">
                      <a:avLst/>
                    </a:prstGeom>
                    <a:noFill/>
                  </p:spPr>
                  <p:txBody>
                    <a:bodyPr wrap="square" rtlCol="0">
                      <a:spAutoFit/>
                    </a:bodyPr>
                    <a:lstStyle/>
                    <a:p>
                      <a:pPr>
                        <a:lnSpc>
                          <a:spcPct val="130000"/>
                        </a:lnSpc>
                      </a:pPr>
                      <a:r>
                        <a:rPr lang="en-US" altLang="zh-CN" sz="1200" dirty="0">
                          <a:latin typeface="Arial" panose="020B0604020202020204" pitchFamily="34" charset="0"/>
                          <a:ea typeface="微软雅黑" panose="020B0503020204020204" pitchFamily="34" charset="-122"/>
                        </a:rPr>
                        <a:t>Distance(km)</a:t>
                      </a:r>
                    </a:p>
                  </p:txBody>
                </p:sp>
              </p:grpSp>
              <p:pic>
                <p:nvPicPr>
                  <p:cNvPr id="19" name="图片 18"/>
                  <p:cNvPicPr>
                    <a:picLocks noChangeAspect="1"/>
                  </p:cNvPicPr>
                  <p:nvPr/>
                </p:nvPicPr>
                <p:blipFill>
                  <a:blip r:embed="rId4"/>
                  <a:srcRect l="19209" t="23529" r="14313" b="14286"/>
                  <a:stretch>
                    <a:fillRect/>
                  </a:stretch>
                </p:blipFill>
                <p:spPr>
                  <a:xfrm>
                    <a:off x="12262" y="497"/>
                    <a:ext cx="853" cy="537"/>
                  </a:xfrm>
                  <a:prstGeom prst="rect">
                    <a:avLst/>
                  </a:prstGeom>
                </p:spPr>
              </p:pic>
            </p:grpSp>
            <p:pic>
              <p:nvPicPr>
                <p:cNvPr id="21" name="图片 20"/>
                <p:cNvPicPr>
                  <a:picLocks noChangeAspect="1"/>
                </p:cNvPicPr>
                <p:nvPr/>
              </p:nvPicPr>
              <p:blipFill>
                <a:blip r:embed="rId5"/>
                <a:stretch>
                  <a:fillRect/>
                </a:stretch>
              </p:blipFill>
              <p:spPr>
                <a:xfrm>
                  <a:off x="13490" y="5573"/>
                  <a:ext cx="673" cy="1308"/>
                </a:xfrm>
                <a:prstGeom prst="rect">
                  <a:avLst/>
                </a:prstGeom>
              </p:spPr>
            </p:pic>
          </p:grpSp>
          <p:cxnSp>
            <p:nvCxnSpPr>
              <p:cNvPr id="7" name="直接连接符 6"/>
              <p:cNvCxnSpPr/>
              <p:nvPr/>
            </p:nvCxnSpPr>
            <p:spPr>
              <a:xfrm flipH="1">
                <a:off x="5413" y="1855"/>
                <a:ext cx="0" cy="5267"/>
              </a:xfrm>
              <a:prstGeom prst="line">
                <a:avLst/>
              </a:prstGeom>
            </p:spPr>
            <p:style>
              <a:lnRef idx="2">
                <a:schemeClr val="accent1"/>
              </a:lnRef>
              <a:fillRef idx="0">
                <a:srgbClr val="FFFFFF"/>
              </a:fillRef>
              <a:effectRef idx="0">
                <a:srgbClr val="FFFFFF"/>
              </a:effectRef>
              <a:fontRef idx="minor">
                <a:schemeClr val="tx1"/>
              </a:fontRef>
            </p:style>
          </p:cxnSp>
          <p:cxnSp>
            <p:nvCxnSpPr>
              <p:cNvPr id="31" name="直接连接符 30"/>
              <p:cNvCxnSpPr/>
              <p:nvPr/>
            </p:nvCxnSpPr>
            <p:spPr>
              <a:xfrm>
                <a:off x="13270" y="1855"/>
                <a:ext cx="0" cy="5267"/>
              </a:xfrm>
              <a:prstGeom prst="line">
                <a:avLst/>
              </a:prstGeom>
            </p:spPr>
            <p:style>
              <a:lnRef idx="2">
                <a:schemeClr val="accent1"/>
              </a:lnRef>
              <a:fillRef idx="0">
                <a:srgbClr val="FFFFFF"/>
              </a:fillRef>
              <a:effectRef idx="0">
                <a:srgbClr val="FFFFFF"/>
              </a:effectRef>
              <a:fontRef idx="minor">
                <a:schemeClr val="tx1"/>
              </a:fontRef>
            </p:style>
          </p:cxnSp>
        </p:grpSp>
        <p:sp>
          <p:nvSpPr>
            <p:cNvPr id="43" name="矩形 42"/>
            <p:cNvSpPr/>
            <p:nvPr/>
          </p:nvSpPr>
          <p:spPr>
            <a:xfrm>
              <a:off x="3204210" y="1291590"/>
              <a:ext cx="171450" cy="33248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3174114" y="1228091"/>
              <a:ext cx="248786" cy="253596"/>
            </a:xfrm>
            <a:prstGeom prst="rect">
              <a:avLst/>
            </a:prstGeom>
            <a:noFill/>
          </p:spPr>
          <p:txBody>
            <a:bodyPr wrap="none" rtlCol="0">
              <a:spAutoFit/>
            </a:bodyPr>
            <a:lstStyle/>
            <a:p>
              <a:pPr>
                <a:lnSpc>
                  <a:spcPct val="130000"/>
                </a:lnSpc>
              </a:pPr>
              <a:r>
                <a:rPr lang="en-US" altLang="zh-CN" sz="900" dirty="0">
                  <a:latin typeface="Arial" panose="020B0604020202020204" pitchFamily="34" charset="0"/>
                  <a:ea typeface="微软雅黑" panose="020B0503020204020204" pitchFamily="34" charset="-122"/>
                </a:rPr>
                <a:t>0</a:t>
              </a:r>
              <a:endParaRPr lang="zh-CN" altLang="en-US" sz="900" dirty="0">
                <a:latin typeface="Arial" panose="020B0604020202020204" pitchFamily="34" charset="0"/>
                <a:ea typeface="微软雅黑" panose="020B0503020204020204" pitchFamily="34" charset="-122"/>
              </a:endParaRPr>
            </a:p>
          </p:txBody>
        </p:sp>
        <p:sp>
          <p:nvSpPr>
            <p:cNvPr id="34" name="文本框 33"/>
            <p:cNvSpPr txBox="1"/>
            <p:nvPr/>
          </p:nvSpPr>
          <p:spPr>
            <a:xfrm>
              <a:off x="3174114" y="1519209"/>
              <a:ext cx="248786" cy="253596"/>
            </a:xfrm>
            <a:prstGeom prst="rect">
              <a:avLst/>
            </a:prstGeom>
            <a:noFill/>
          </p:spPr>
          <p:txBody>
            <a:bodyPr wrap="none" rtlCol="0">
              <a:spAutoFit/>
            </a:bodyPr>
            <a:lstStyle/>
            <a:p>
              <a:pPr>
                <a:lnSpc>
                  <a:spcPct val="130000"/>
                </a:lnSpc>
              </a:pPr>
              <a:r>
                <a:rPr lang="en-US" altLang="zh-CN" sz="900" dirty="0">
                  <a:latin typeface="Arial" panose="020B0604020202020204" pitchFamily="34" charset="0"/>
                  <a:ea typeface="微软雅黑" panose="020B0503020204020204" pitchFamily="34" charset="-122"/>
                </a:rPr>
                <a:t>2</a:t>
              </a:r>
              <a:endParaRPr lang="zh-CN" altLang="en-US" sz="900" dirty="0">
                <a:latin typeface="Arial" panose="020B0604020202020204" pitchFamily="34" charset="0"/>
                <a:ea typeface="微软雅黑" panose="020B0503020204020204" pitchFamily="34" charset="-122"/>
              </a:endParaRPr>
            </a:p>
          </p:txBody>
        </p:sp>
        <p:sp>
          <p:nvSpPr>
            <p:cNvPr id="35" name="文本框 34"/>
            <p:cNvSpPr txBox="1"/>
            <p:nvPr/>
          </p:nvSpPr>
          <p:spPr>
            <a:xfrm>
              <a:off x="3174432" y="1813734"/>
              <a:ext cx="248786" cy="253596"/>
            </a:xfrm>
            <a:prstGeom prst="rect">
              <a:avLst/>
            </a:prstGeom>
            <a:noFill/>
          </p:spPr>
          <p:txBody>
            <a:bodyPr wrap="none" rtlCol="0">
              <a:spAutoFit/>
            </a:bodyPr>
            <a:lstStyle/>
            <a:p>
              <a:pPr>
                <a:lnSpc>
                  <a:spcPct val="130000"/>
                </a:lnSpc>
              </a:pPr>
              <a:r>
                <a:rPr lang="en-US" altLang="zh-CN" sz="900" dirty="0">
                  <a:latin typeface="Arial" panose="020B0604020202020204" pitchFamily="34" charset="0"/>
                  <a:ea typeface="微软雅黑" panose="020B0503020204020204" pitchFamily="34" charset="-122"/>
                </a:rPr>
                <a:t>4</a:t>
              </a:r>
              <a:endParaRPr lang="zh-CN" altLang="en-US" sz="900" dirty="0">
                <a:latin typeface="Arial" panose="020B0604020202020204" pitchFamily="34" charset="0"/>
                <a:ea typeface="微软雅黑" panose="020B0503020204020204" pitchFamily="34" charset="-122"/>
              </a:endParaRPr>
            </a:p>
          </p:txBody>
        </p:sp>
        <p:sp>
          <p:nvSpPr>
            <p:cNvPr id="36" name="文本框 35"/>
            <p:cNvSpPr txBox="1"/>
            <p:nvPr/>
          </p:nvSpPr>
          <p:spPr>
            <a:xfrm>
              <a:off x="3174432" y="2132446"/>
              <a:ext cx="248786" cy="253596"/>
            </a:xfrm>
            <a:prstGeom prst="rect">
              <a:avLst/>
            </a:prstGeom>
            <a:noFill/>
          </p:spPr>
          <p:txBody>
            <a:bodyPr wrap="none" rtlCol="0">
              <a:spAutoFit/>
            </a:bodyPr>
            <a:lstStyle/>
            <a:p>
              <a:pPr>
                <a:lnSpc>
                  <a:spcPct val="130000"/>
                </a:lnSpc>
              </a:pPr>
              <a:r>
                <a:rPr lang="en-US" altLang="zh-CN" sz="900" dirty="0">
                  <a:latin typeface="Arial" panose="020B0604020202020204" pitchFamily="34" charset="0"/>
                  <a:ea typeface="微软雅黑" panose="020B0503020204020204" pitchFamily="34" charset="-122"/>
                </a:rPr>
                <a:t>6</a:t>
              </a:r>
              <a:endParaRPr lang="zh-CN" altLang="en-US" sz="900" dirty="0">
                <a:latin typeface="Arial" panose="020B0604020202020204" pitchFamily="34" charset="0"/>
                <a:ea typeface="微软雅黑" panose="020B0503020204020204" pitchFamily="34" charset="-122"/>
              </a:endParaRPr>
            </a:p>
          </p:txBody>
        </p:sp>
        <p:sp>
          <p:nvSpPr>
            <p:cNvPr id="37" name="文本框 36"/>
            <p:cNvSpPr txBox="1"/>
            <p:nvPr/>
          </p:nvSpPr>
          <p:spPr>
            <a:xfrm>
              <a:off x="3174432" y="2433089"/>
              <a:ext cx="248786" cy="253596"/>
            </a:xfrm>
            <a:prstGeom prst="rect">
              <a:avLst/>
            </a:prstGeom>
            <a:noFill/>
          </p:spPr>
          <p:txBody>
            <a:bodyPr wrap="none" rtlCol="0">
              <a:spAutoFit/>
            </a:bodyPr>
            <a:lstStyle/>
            <a:p>
              <a:pPr>
                <a:lnSpc>
                  <a:spcPct val="130000"/>
                </a:lnSpc>
              </a:pPr>
              <a:r>
                <a:rPr lang="en-US" altLang="zh-CN" sz="900" dirty="0">
                  <a:latin typeface="Arial" panose="020B0604020202020204" pitchFamily="34" charset="0"/>
                  <a:ea typeface="微软雅黑" panose="020B0503020204020204" pitchFamily="34" charset="-122"/>
                </a:rPr>
                <a:t>8</a:t>
              </a:r>
              <a:endParaRPr lang="zh-CN" altLang="en-US" sz="900" dirty="0">
                <a:latin typeface="Arial" panose="020B0604020202020204" pitchFamily="34" charset="0"/>
                <a:ea typeface="微软雅黑" panose="020B0503020204020204" pitchFamily="34" charset="-122"/>
              </a:endParaRPr>
            </a:p>
          </p:txBody>
        </p:sp>
        <p:sp>
          <p:nvSpPr>
            <p:cNvPr id="38" name="文本框 37"/>
            <p:cNvSpPr txBox="1"/>
            <p:nvPr/>
          </p:nvSpPr>
          <p:spPr>
            <a:xfrm>
              <a:off x="3133482" y="2720139"/>
              <a:ext cx="312906" cy="253596"/>
            </a:xfrm>
            <a:prstGeom prst="rect">
              <a:avLst/>
            </a:prstGeom>
            <a:noFill/>
          </p:spPr>
          <p:txBody>
            <a:bodyPr wrap="none" rtlCol="0">
              <a:spAutoFit/>
            </a:bodyPr>
            <a:lstStyle/>
            <a:p>
              <a:pPr>
                <a:lnSpc>
                  <a:spcPct val="130000"/>
                </a:lnSpc>
              </a:pPr>
              <a:r>
                <a:rPr lang="en-US" altLang="zh-CN" sz="900" dirty="0">
                  <a:latin typeface="Arial" panose="020B0604020202020204" pitchFamily="34" charset="0"/>
                  <a:ea typeface="微软雅黑" panose="020B0503020204020204" pitchFamily="34" charset="-122"/>
                </a:rPr>
                <a:t>10</a:t>
              </a:r>
              <a:endParaRPr lang="zh-CN" altLang="en-US" sz="900" dirty="0">
                <a:latin typeface="Arial" panose="020B0604020202020204" pitchFamily="34" charset="0"/>
                <a:ea typeface="微软雅黑" panose="020B0503020204020204" pitchFamily="34" charset="-122"/>
              </a:endParaRPr>
            </a:p>
          </p:txBody>
        </p:sp>
        <p:sp>
          <p:nvSpPr>
            <p:cNvPr id="39" name="文本框 38"/>
            <p:cNvSpPr txBox="1"/>
            <p:nvPr/>
          </p:nvSpPr>
          <p:spPr>
            <a:xfrm>
              <a:off x="3172209" y="2875583"/>
              <a:ext cx="248786" cy="253596"/>
            </a:xfrm>
            <a:prstGeom prst="rect">
              <a:avLst/>
            </a:prstGeom>
            <a:noFill/>
          </p:spPr>
          <p:txBody>
            <a:bodyPr wrap="none" rtlCol="0">
              <a:spAutoFit/>
            </a:bodyPr>
            <a:lstStyle/>
            <a:p>
              <a:pPr>
                <a:lnSpc>
                  <a:spcPct val="130000"/>
                </a:lnSpc>
              </a:pPr>
              <a:r>
                <a:rPr lang="en-US" altLang="zh-CN" sz="900" dirty="0">
                  <a:latin typeface="Arial" panose="020B0604020202020204" pitchFamily="34" charset="0"/>
                  <a:ea typeface="微软雅黑" panose="020B0503020204020204" pitchFamily="34" charset="-122"/>
                </a:rPr>
                <a:t>0</a:t>
              </a:r>
              <a:endParaRPr lang="zh-CN" altLang="en-US" sz="900" dirty="0">
                <a:latin typeface="Arial" panose="020B0604020202020204" pitchFamily="34" charset="0"/>
                <a:ea typeface="微软雅黑" panose="020B0503020204020204" pitchFamily="34" charset="-122"/>
              </a:endParaRPr>
            </a:p>
          </p:txBody>
        </p:sp>
        <p:sp>
          <p:nvSpPr>
            <p:cNvPr id="40" name="文本框 39"/>
            <p:cNvSpPr txBox="1"/>
            <p:nvPr/>
          </p:nvSpPr>
          <p:spPr>
            <a:xfrm>
              <a:off x="3168650" y="3167163"/>
              <a:ext cx="248786" cy="253596"/>
            </a:xfrm>
            <a:prstGeom prst="rect">
              <a:avLst/>
            </a:prstGeom>
            <a:noFill/>
          </p:spPr>
          <p:txBody>
            <a:bodyPr wrap="none" rtlCol="0">
              <a:spAutoFit/>
            </a:bodyPr>
            <a:lstStyle/>
            <a:p>
              <a:pPr>
                <a:lnSpc>
                  <a:spcPct val="130000"/>
                </a:lnSpc>
              </a:pPr>
              <a:r>
                <a:rPr lang="en-US" altLang="zh-CN" sz="900" dirty="0">
                  <a:latin typeface="Arial" panose="020B0604020202020204" pitchFamily="34" charset="0"/>
                  <a:ea typeface="微软雅黑" panose="020B0503020204020204" pitchFamily="34" charset="-122"/>
                </a:rPr>
                <a:t>2</a:t>
              </a:r>
              <a:endParaRPr lang="zh-CN" altLang="en-US" sz="900" dirty="0">
                <a:latin typeface="Arial" panose="020B0604020202020204" pitchFamily="34" charset="0"/>
                <a:ea typeface="微软雅黑" panose="020B0503020204020204" pitchFamily="34" charset="-122"/>
              </a:endParaRPr>
            </a:p>
          </p:txBody>
        </p:sp>
        <p:sp>
          <p:nvSpPr>
            <p:cNvPr id="41" name="文本框 40"/>
            <p:cNvSpPr txBox="1"/>
            <p:nvPr/>
          </p:nvSpPr>
          <p:spPr>
            <a:xfrm>
              <a:off x="3168650" y="3467735"/>
              <a:ext cx="248786" cy="253596"/>
            </a:xfrm>
            <a:prstGeom prst="rect">
              <a:avLst/>
            </a:prstGeom>
            <a:noFill/>
          </p:spPr>
          <p:txBody>
            <a:bodyPr wrap="none" rtlCol="0">
              <a:spAutoFit/>
            </a:bodyPr>
            <a:lstStyle/>
            <a:p>
              <a:pPr>
                <a:lnSpc>
                  <a:spcPct val="130000"/>
                </a:lnSpc>
              </a:pPr>
              <a:r>
                <a:rPr lang="en-US" altLang="zh-CN" sz="900" dirty="0">
                  <a:latin typeface="Arial" panose="020B0604020202020204" pitchFamily="34" charset="0"/>
                  <a:ea typeface="微软雅黑" panose="020B0503020204020204" pitchFamily="34" charset="-122"/>
                </a:rPr>
                <a:t>4</a:t>
              </a:r>
              <a:endParaRPr lang="zh-CN" altLang="en-US" sz="900" dirty="0">
                <a:latin typeface="Arial" panose="020B0604020202020204" pitchFamily="34" charset="0"/>
                <a:ea typeface="微软雅黑" panose="020B0503020204020204" pitchFamily="34" charset="-122"/>
              </a:endParaRPr>
            </a:p>
          </p:txBody>
        </p:sp>
        <p:sp>
          <p:nvSpPr>
            <p:cNvPr id="42" name="文本框 41"/>
            <p:cNvSpPr txBox="1"/>
            <p:nvPr/>
          </p:nvSpPr>
          <p:spPr>
            <a:xfrm>
              <a:off x="3168650" y="3774758"/>
              <a:ext cx="248786" cy="253596"/>
            </a:xfrm>
            <a:prstGeom prst="rect">
              <a:avLst/>
            </a:prstGeom>
            <a:noFill/>
          </p:spPr>
          <p:txBody>
            <a:bodyPr wrap="none" rtlCol="0">
              <a:spAutoFit/>
            </a:bodyPr>
            <a:lstStyle/>
            <a:p>
              <a:pPr>
                <a:lnSpc>
                  <a:spcPct val="130000"/>
                </a:lnSpc>
              </a:pPr>
              <a:r>
                <a:rPr lang="en-US" altLang="zh-CN" sz="900" dirty="0">
                  <a:latin typeface="Arial" panose="020B0604020202020204" pitchFamily="34" charset="0"/>
                  <a:ea typeface="微软雅黑" panose="020B0503020204020204" pitchFamily="34" charset="-122"/>
                </a:rPr>
                <a:t>6</a:t>
              </a:r>
              <a:endParaRPr lang="zh-CN" altLang="en-US" sz="900" dirty="0">
                <a:latin typeface="Arial" panose="020B0604020202020204" pitchFamily="34" charset="0"/>
                <a:ea typeface="微软雅黑" panose="020B0503020204020204" pitchFamily="34" charset="-122"/>
              </a:endParaRPr>
            </a:p>
          </p:txBody>
        </p:sp>
        <p:sp>
          <p:nvSpPr>
            <p:cNvPr id="44" name="文本框 43"/>
            <p:cNvSpPr txBox="1"/>
            <p:nvPr/>
          </p:nvSpPr>
          <p:spPr>
            <a:xfrm>
              <a:off x="3165542" y="4076037"/>
              <a:ext cx="248786" cy="253596"/>
            </a:xfrm>
            <a:prstGeom prst="rect">
              <a:avLst/>
            </a:prstGeom>
            <a:noFill/>
          </p:spPr>
          <p:txBody>
            <a:bodyPr wrap="none" rtlCol="0">
              <a:spAutoFit/>
            </a:bodyPr>
            <a:lstStyle/>
            <a:p>
              <a:pPr>
                <a:lnSpc>
                  <a:spcPct val="130000"/>
                </a:lnSpc>
              </a:pPr>
              <a:r>
                <a:rPr lang="en-US" altLang="zh-CN" sz="900" dirty="0">
                  <a:latin typeface="Arial" panose="020B0604020202020204" pitchFamily="34" charset="0"/>
                  <a:ea typeface="微软雅黑" panose="020B0503020204020204" pitchFamily="34" charset="-122"/>
                </a:rPr>
                <a:t>8</a:t>
              </a:r>
              <a:endParaRPr lang="zh-CN" altLang="en-US" sz="900" dirty="0">
                <a:latin typeface="Arial" panose="020B0604020202020204" pitchFamily="34" charset="0"/>
                <a:ea typeface="微软雅黑" panose="020B0503020204020204" pitchFamily="34" charset="-122"/>
              </a:endParaRPr>
            </a:p>
          </p:txBody>
        </p:sp>
        <p:sp>
          <p:nvSpPr>
            <p:cNvPr id="45" name="文本框 44"/>
            <p:cNvSpPr txBox="1"/>
            <p:nvPr/>
          </p:nvSpPr>
          <p:spPr>
            <a:xfrm>
              <a:off x="3127523" y="4378832"/>
              <a:ext cx="312906" cy="253596"/>
            </a:xfrm>
            <a:prstGeom prst="rect">
              <a:avLst/>
            </a:prstGeom>
            <a:noFill/>
          </p:spPr>
          <p:txBody>
            <a:bodyPr wrap="none" rtlCol="0">
              <a:spAutoFit/>
            </a:bodyPr>
            <a:lstStyle/>
            <a:p>
              <a:pPr>
                <a:lnSpc>
                  <a:spcPct val="130000"/>
                </a:lnSpc>
              </a:pPr>
              <a:r>
                <a:rPr lang="en-US" altLang="zh-CN" sz="900" dirty="0">
                  <a:latin typeface="Arial" panose="020B0604020202020204" pitchFamily="34" charset="0"/>
                  <a:ea typeface="微软雅黑" panose="020B0503020204020204" pitchFamily="34" charset="-122"/>
                </a:rPr>
                <a:t>10</a:t>
              </a:r>
              <a:endParaRPr lang="zh-CN" altLang="en-US" sz="900" dirty="0">
                <a:latin typeface="Arial" panose="020B0604020202020204" pitchFamily="34" charset="0"/>
                <a:ea typeface="微软雅黑" panose="020B0503020204020204" pitchFamily="34" charset="-122"/>
              </a:endParaRPr>
            </a:p>
          </p:txBody>
        </p:sp>
      </p:grpSp>
      <p:sp>
        <p:nvSpPr>
          <p:cNvPr id="4" name="矩形 46"/>
          <p:cNvSpPr>
            <a:spLocks noChangeArrowheads="1"/>
          </p:cNvSpPr>
          <p:nvPr/>
        </p:nvSpPr>
        <p:spPr bwMode="auto">
          <a:xfrm>
            <a:off x="0" y="0"/>
            <a:ext cx="7032571"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chemeClr val="bg1"/>
                </a:solidFill>
                <a:latin typeface="Arial" panose="020B0604020202020204" pitchFamily="34" charset="0"/>
              </a:rPr>
              <a:t>深部</a:t>
            </a:r>
            <a:r>
              <a:rPr lang="en-US" altLang="zh-CN" sz="2000" b="1" dirty="0">
                <a:solidFill>
                  <a:schemeClr val="bg1"/>
                </a:solidFill>
                <a:latin typeface="Arial" panose="020B0604020202020204" pitchFamily="34" charset="0"/>
              </a:rPr>
              <a:t>Moho</a:t>
            </a:r>
            <a:r>
              <a:rPr lang="zh-CN" altLang="en-US" sz="2000" b="1" dirty="0">
                <a:solidFill>
                  <a:schemeClr val="bg1"/>
                </a:solidFill>
                <a:latin typeface="Arial" panose="020B0604020202020204" pitchFamily="34" charset="0"/>
              </a:rPr>
              <a:t>成像结果</a:t>
            </a:r>
          </a:p>
        </p:txBody>
      </p:sp>
      <p:pic>
        <p:nvPicPr>
          <p:cNvPr id="1659814169" name="图片 1"/>
          <p:cNvPicPr>
            <a:picLocks noChangeAspect="1"/>
          </p:cNvPicPr>
          <p:nvPr/>
        </p:nvPicPr>
        <p:blipFill>
          <a:blip r:embed="rId6"/>
          <a:srcRect r="63370"/>
          <a:stretch>
            <a:fillRect/>
          </a:stretch>
        </p:blipFill>
        <p:spPr>
          <a:xfrm>
            <a:off x="423545" y="400050"/>
            <a:ext cx="2182495" cy="4469130"/>
          </a:xfrm>
          <a:prstGeom prst="rect">
            <a:avLst/>
          </a:prstGeom>
        </p:spPr>
      </p:pic>
      <p:sp>
        <p:nvSpPr>
          <p:cNvPr id="2" name="矩形 1"/>
          <p:cNvSpPr/>
          <p:nvPr/>
        </p:nvSpPr>
        <p:spPr>
          <a:xfrm>
            <a:off x="367200" y="655200"/>
            <a:ext cx="290660" cy="2769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61010" y="1893570"/>
            <a:ext cx="160020" cy="1714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8853535" y="4798406"/>
            <a:ext cx="290464" cy="345094"/>
          </a:xfrm>
          <a:prstGeom prst="rect">
            <a:avLst/>
          </a:prstGeom>
          <a:noFill/>
        </p:spPr>
        <p:txBody>
          <a:bodyPr wrap="none" rtlCol="0">
            <a:spAutoFit/>
          </a:bodyPr>
          <a:lstStyle/>
          <a:p>
            <a:pPr>
              <a:lnSpc>
                <a:spcPct val="130000"/>
              </a:lnSpc>
            </a:pPr>
            <a:r>
              <a:rPr lang="en-US" altLang="zh-CN" sz="1400" dirty="0">
                <a:latin typeface="+mn-ea"/>
              </a:rPr>
              <a:t>7</a:t>
            </a:r>
            <a:endParaRPr lang="zh-CN" altLang="en-US" sz="1400" dirty="0">
              <a:latin typeface="+mn-ea"/>
            </a:endParaRPr>
          </a:p>
        </p:txBody>
      </p:sp>
      <p:sp>
        <p:nvSpPr>
          <p:cNvPr id="30" name="文本框 29"/>
          <p:cNvSpPr txBox="1"/>
          <p:nvPr/>
        </p:nvSpPr>
        <p:spPr>
          <a:xfrm>
            <a:off x="0" y="4864431"/>
            <a:ext cx="2325525" cy="276999"/>
          </a:xfrm>
          <a:prstGeom prst="rect">
            <a:avLst/>
          </a:prstGeom>
          <a:noFill/>
        </p:spPr>
        <p:txBody>
          <a:bodyPr wrap="square">
            <a:spAutoFit/>
          </a:bodyPr>
          <a:lstStyle/>
          <a:p>
            <a:r>
              <a:rPr lang="en-US" altLang="zh-CN" sz="1200" dirty="0">
                <a:latin typeface="+mj-ea"/>
                <a:ea typeface="+mj-ea"/>
              </a:rPr>
              <a:t>(Li</a:t>
            </a:r>
            <a:r>
              <a:rPr lang="en-US" altLang="zh-CN" sz="1200" dirty="0">
                <a:latin typeface="+mj-ea"/>
                <a:ea typeface="+mj-ea"/>
                <a:cs typeface="Times New Roman" panose="02020603050405020304" pitchFamily="18" charset="0"/>
              </a:rPr>
              <a:t> et al., 2024</a:t>
            </a:r>
            <a:r>
              <a:rPr lang="en-US" altLang="zh-CN" sz="1200" dirty="0">
                <a:latin typeface="+mj-ea"/>
                <a:ea typeface="+mj-ea"/>
              </a:rPr>
              <a:t>, In preparation)</a:t>
            </a:r>
            <a:endParaRPr lang="zh-CN" altLang="en-US" sz="1050" dirty="0">
              <a:latin typeface="+mj-ea"/>
              <a:ea typeface="+mj-ea"/>
            </a:endParaRPr>
          </a:p>
        </p:txBody>
      </p:sp>
      <p:sp>
        <p:nvSpPr>
          <p:cNvPr id="47" name="矩形 46"/>
          <p:cNvSpPr/>
          <p:nvPr/>
        </p:nvSpPr>
        <p:spPr>
          <a:xfrm>
            <a:off x="4124960" y="2924753"/>
            <a:ext cx="3108957" cy="369627"/>
          </a:xfrm>
          <a:prstGeom prst="rect">
            <a:avLst/>
          </a:prstGeom>
          <a:noFill/>
          <a:ln w="2222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4124960" y="1228091"/>
            <a:ext cx="3108956" cy="369627"/>
          </a:xfrm>
          <a:prstGeom prst="rect">
            <a:avLst/>
          </a:prstGeom>
          <a:noFill/>
          <a:ln w="2222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47324"/>
    </mc:Choice>
    <mc:Fallback xmlns="">
      <p:transition advClick="0" advTm="4732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10E49776-067A-1D5E-85FF-F96EFBE4ADAC}"/>
              </a:ext>
            </a:extLst>
          </p:cNvPr>
          <p:cNvSpPr/>
          <p:nvPr/>
        </p:nvSpPr>
        <p:spPr>
          <a:xfrm>
            <a:off x="0" y="0"/>
            <a:ext cx="9143365" cy="39751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kumimoji="1" lang="zh-CN" altLang="en-US" sz="4000" b="1" dirty="0">
              <a:latin typeface="Arial" panose="020B0604020202020204" pitchFamily="34" charset="0"/>
              <a:ea typeface="黑体" panose="02010609060101010101" pitchFamily="49" charset="-122"/>
              <a:cs typeface="Arial" panose="020B0604020202020204" pitchFamily="34" charset="0"/>
            </a:endParaRPr>
          </a:p>
        </p:txBody>
      </p:sp>
      <p:pic>
        <p:nvPicPr>
          <p:cNvPr id="1659814169" name="图片 1"/>
          <p:cNvPicPr>
            <a:picLocks noChangeAspect="1"/>
          </p:cNvPicPr>
          <p:nvPr/>
        </p:nvPicPr>
        <p:blipFill>
          <a:blip r:embed="rId2"/>
          <a:stretch>
            <a:fillRect/>
          </a:stretch>
        </p:blipFill>
        <p:spPr>
          <a:xfrm>
            <a:off x="180000" y="400108"/>
            <a:ext cx="5958422" cy="4468991"/>
          </a:xfrm>
          <a:prstGeom prst="rect">
            <a:avLst/>
          </a:prstGeom>
        </p:spPr>
      </p:pic>
      <p:sp>
        <p:nvSpPr>
          <p:cNvPr id="2" name="矩形 46"/>
          <p:cNvSpPr>
            <a:spLocks noChangeArrowheads="1"/>
          </p:cNvSpPr>
          <p:nvPr/>
        </p:nvSpPr>
        <p:spPr bwMode="auto">
          <a:xfrm>
            <a:off x="0" y="0"/>
            <a:ext cx="7032571"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chemeClr val="bg1"/>
                </a:solidFill>
                <a:latin typeface="Arial" panose="020B0604020202020204" pitchFamily="34" charset="0"/>
              </a:rPr>
              <a:t>酒泉盆地成像结果</a:t>
            </a:r>
          </a:p>
        </p:txBody>
      </p:sp>
      <p:grpSp>
        <p:nvGrpSpPr>
          <p:cNvPr id="8" name="组合 7"/>
          <p:cNvGrpSpPr/>
          <p:nvPr/>
        </p:nvGrpSpPr>
        <p:grpSpPr>
          <a:xfrm>
            <a:off x="6074894" y="1516510"/>
            <a:ext cx="2750821" cy="2290140"/>
            <a:chOff x="6036341" y="1425397"/>
            <a:chExt cx="2750821" cy="2290140"/>
          </a:xfrm>
        </p:grpSpPr>
        <p:sp>
          <p:nvSpPr>
            <p:cNvPr id="5" name="文本框 4"/>
            <p:cNvSpPr txBox="1"/>
            <p:nvPr/>
          </p:nvSpPr>
          <p:spPr>
            <a:xfrm>
              <a:off x="6036342" y="1425397"/>
              <a:ext cx="2750820" cy="1014730"/>
            </a:xfrm>
            <a:prstGeom prst="rect">
              <a:avLst/>
            </a:prstGeom>
            <a:noFill/>
          </p:spPr>
          <p:txBody>
            <a:bodyPr wrap="none" rtlCol="0">
              <a:spAutoFit/>
            </a:bodyPr>
            <a:lstStyle/>
            <a:p>
              <a:pPr algn="ctr">
                <a:lnSpc>
                  <a:spcPct val="150000"/>
                </a:lnSpc>
              </a:pPr>
              <a:r>
                <a:rPr lang="zh-CN" altLang="en-US" sz="2000" b="1" dirty="0">
                  <a:latin typeface="Arial" panose="020B0604020202020204" pitchFamily="34" charset="0"/>
                  <a:ea typeface="微软雅黑" panose="020B0503020204020204" pitchFamily="34" charset="-122"/>
                </a:rPr>
                <a:t>石大凹陷</a:t>
              </a:r>
              <a:endParaRPr lang="en-US" altLang="zh-CN" sz="2000" b="1" dirty="0">
                <a:latin typeface="Arial" panose="020B0604020202020204" pitchFamily="34" charset="0"/>
                <a:ea typeface="微软雅黑" panose="020B0503020204020204" pitchFamily="34" charset="-122"/>
              </a:endParaRPr>
            </a:p>
            <a:p>
              <a:pPr algn="ctr">
                <a:lnSpc>
                  <a:spcPct val="150000"/>
                </a:lnSpc>
              </a:pPr>
              <a:r>
                <a:rPr lang="zh-CN" altLang="en-US" sz="2000" b="1" dirty="0">
                  <a:latin typeface="Arial" panose="020B0604020202020204" pitchFamily="34" charset="0"/>
                  <a:ea typeface="微软雅黑" panose="020B0503020204020204" pitchFamily="34" charset="-122"/>
                </a:rPr>
                <a:t>沉积中心位于约 </a:t>
              </a:r>
              <a:r>
                <a:rPr lang="en-US" altLang="zh-CN" sz="2000" b="1" dirty="0">
                  <a:solidFill>
                    <a:srgbClr val="FF0000"/>
                  </a:solidFill>
                  <a:latin typeface="Arial" panose="020B0604020202020204" pitchFamily="34" charset="0"/>
                  <a:ea typeface="微软雅黑" panose="020B0503020204020204" pitchFamily="34" charset="-122"/>
                </a:rPr>
                <a:t>45 km</a:t>
              </a:r>
              <a:endParaRPr lang="zh-CN" altLang="en-US" sz="2000" b="1" dirty="0">
                <a:latin typeface="Arial" panose="020B0604020202020204" pitchFamily="34" charset="0"/>
                <a:ea typeface="微软雅黑" panose="020B0503020204020204" pitchFamily="34" charset="-122"/>
              </a:endParaRPr>
            </a:p>
          </p:txBody>
        </p:sp>
        <p:sp>
          <p:nvSpPr>
            <p:cNvPr id="6" name="文本框 5"/>
            <p:cNvSpPr txBox="1"/>
            <p:nvPr/>
          </p:nvSpPr>
          <p:spPr>
            <a:xfrm>
              <a:off x="6036341" y="2700807"/>
              <a:ext cx="2750820" cy="1014730"/>
            </a:xfrm>
            <a:prstGeom prst="rect">
              <a:avLst/>
            </a:prstGeom>
            <a:noFill/>
          </p:spPr>
          <p:txBody>
            <a:bodyPr wrap="none" rtlCol="0">
              <a:spAutoFit/>
            </a:bodyPr>
            <a:lstStyle/>
            <a:p>
              <a:pPr algn="ctr">
                <a:lnSpc>
                  <a:spcPct val="150000"/>
                </a:lnSpc>
              </a:pPr>
              <a:r>
                <a:rPr lang="zh-CN" altLang="en-US" sz="2000" b="1" dirty="0">
                  <a:latin typeface="Arial" panose="020B0604020202020204" pitchFamily="34" charset="0"/>
                  <a:ea typeface="微软雅黑" panose="020B0503020204020204" pitchFamily="34" charset="-122"/>
                </a:rPr>
                <a:t>花海凹陷</a:t>
              </a:r>
              <a:endParaRPr lang="en-US" altLang="zh-CN" sz="2000" b="1" dirty="0">
                <a:latin typeface="Arial" panose="020B0604020202020204" pitchFamily="34" charset="0"/>
                <a:ea typeface="微软雅黑" panose="020B0503020204020204" pitchFamily="34" charset="-122"/>
              </a:endParaRPr>
            </a:p>
            <a:p>
              <a:pPr algn="ctr">
                <a:lnSpc>
                  <a:spcPct val="150000"/>
                </a:lnSpc>
              </a:pPr>
              <a:r>
                <a:rPr lang="zh-CN" altLang="en-US" sz="2000" b="1" dirty="0">
                  <a:latin typeface="Arial" panose="020B0604020202020204" pitchFamily="34" charset="0"/>
                  <a:ea typeface="微软雅黑" panose="020B0503020204020204" pitchFamily="34" charset="-122"/>
                </a:rPr>
                <a:t>沉积中心位于约 </a:t>
              </a:r>
              <a:r>
                <a:rPr lang="en-US" altLang="zh-CN" sz="2000" b="1" dirty="0">
                  <a:solidFill>
                    <a:srgbClr val="FF0000"/>
                  </a:solidFill>
                  <a:latin typeface="Arial" panose="020B0604020202020204" pitchFamily="34" charset="0"/>
                  <a:ea typeface="微软雅黑" panose="020B0503020204020204" pitchFamily="34" charset="-122"/>
                </a:rPr>
                <a:t>90 km</a:t>
              </a:r>
              <a:endParaRPr lang="zh-CN" altLang="en-US" sz="2000" b="1" dirty="0">
                <a:latin typeface="Arial" panose="020B0604020202020204" pitchFamily="34" charset="0"/>
                <a:ea typeface="微软雅黑" panose="020B0503020204020204" pitchFamily="34" charset="-122"/>
              </a:endParaRPr>
            </a:p>
          </p:txBody>
        </p:sp>
      </p:grpSp>
      <p:sp>
        <p:nvSpPr>
          <p:cNvPr id="4" name="矩形 3"/>
          <p:cNvSpPr/>
          <p:nvPr/>
        </p:nvSpPr>
        <p:spPr>
          <a:xfrm>
            <a:off x="2412000" y="655200"/>
            <a:ext cx="290660" cy="2769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6540" y="692899"/>
            <a:ext cx="290660" cy="2769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16790" y="1908575"/>
            <a:ext cx="160020" cy="1714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8853535" y="4798406"/>
            <a:ext cx="290464" cy="345094"/>
          </a:xfrm>
          <a:prstGeom prst="rect">
            <a:avLst/>
          </a:prstGeom>
          <a:noFill/>
        </p:spPr>
        <p:txBody>
          <a:bodyPr wrap="none" rtlCol="0">
            <a:spAutoFit/>
          </a:bodyPr>
          <a:lstStyle/>
          <a:p>
            <a:pPr>
              <a:lnSpc>
                <a:spcPct val="130000"/>
              </a:lnSpc>
            </a:pPr>
            <a:r>
              <a:rPr lang="en-US" altLang="zh-CN" sz="1400" dirty="0">
                <a:latin typeface="+mn-ea"/>
              </a:rPr>
              <a:t>8</a:t>
            </a:r>
            <a:endParaRPr lang="zh-CN" altLang="en-US" sz="1400" dirty="0">
              <a:latin typeface="+mn-ea"/>
            </a:endParaRPr>
          </a:p>
        </p:txBody>
      </p:sp>
      <p:sp>
        <p:nvSpPr>
          <p:cNvPr id="12" name="文本框 11"/>
          <p:cNvSpPr txBox="1"/>
          <p:nvPr/>
        </p:nvSpPr>
        <p:spPr>
          <a:xfrm>
            <a:off x="-1" y="4866501"/>
            <a:ext cx="2325525" cy="276999"/>
          </a:xfrm>
          <a:prstGeom prst="rect">
            <a:avLst/>
          </a:prstGeom>
          <a:noFill/>
        </p:spPr>
        <p:txBody>
          <a:bodyPr wrap="square">
            <a:spAutoFit/>
          </a:bodyPr>
          <a:lstStyle/>
          <a:p>
            <a:r>
              <a:rPr lang="en-US" altLang="zh-CN" sz="1200" dirty="0">
                <a:latin typeface="+mj-ea"/>
                <a:ea typeface="+mj-ea"/>
              </a:rPr>
              <a:t>(Li</a:t>
            </a:r>
            <a:r>
              <a:rPr lang="en-US" altLang="zh-CN" sz="1200" dirty="0">
                <a:latin typeface="+mj-ea"/>
                <a:ea typeface="+mj-ea"/>
                <a:cs typeface="Times New Roman" panose="02020603050405020304" pitchFamily="18" charset="0"/>
              </a:rPr>
              <a:t> et al., 2024</a:t>
            </a:r>
            <a:r>
              <a:rPr lang="en-US" altLang="zh-CN" sz="1200" dirty="0">
                <a:latin typeface="+mj-ea"/>
                <a:ea typeface="+mj-ea"/>
              </a:rPr>
              <a:t>, In preparation)</a:t>
            </a:r>
            <a:endParaRPr lang="zh-CN" altLang="en-US" sz="1050" dirty="0">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p14:dur="0" advClick="0" advTm="89520"/>
    </mc:Choice>
    <mc:Fallback xmlns="">
      <p:transition advClick="0" advTm="8952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852096E4-0434-E5D0-9242-52BBF402360B}"/>
              </a:ext>
            </a:extLst>
          </p:cNvPr>
          <p:cNvSpPr/>
          <p:nvPr/>
        </p:nvSpPr>
        <p:spPr>
          <a:xfrm>
            <a:off x="0" y="0"/>
            <a:ext cx="9143365" cy="39751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kumimoji="1" lang="zh-CN" altLang="en-US" sz="4000" b="1" dirty="0">
              <a:latin typeface="Arial" panose="020B0604020202020204" pitchFamily="34" charset="0"/>
              <a:ea typeface="黑体" panose="02010609060101010101" pitchFamily="49" charset="-122"/>
              <a:cs typeface="Arial" panose="020B0604020202020204" pitchFamily="34" charset="0"/>
            </a:endParaRPr>
          </a:p>
        </p:txBody>
      </p:sp>
      <p:sp>
        <p:nvSpPr>
          <p:cNvPr id="4" name="矩形 46"/>
          <p:cNvSpPr>
            <a:spLocks noChangeArrowheads="1"/>
          </p:cNvSpPr>
          <p:nvPr/>
        </p:nvSpPr>
        <p:spPr bwMode="auto">
          <a:xfrm>
            <a:off x="0" y="0"/>
            <a:ext cx="7032571"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chemeClr val="bg1"/>
                </a:solidFill>
                <a:latin typeface="Arial" panose="020B0604020202020204" pitchFamily="34" charset="0"/>
              </a:rPr>
              <a:t>酒泉盆地成像结果</a:t>
            </a:r>
          </a:p>
        </p:txBody>
      </p:sp>
      <p:grpSp>
        <p:nvGrpSpPr>
          <p:cNvPr id="26" name="组合 25"/>
          <p:cNvGrpSpPr/>
          <p:nvPr/>
        </p:nvGrpSpPr>
        <p:grpSpPr>
          <a:xfrm>
            <a:off x="4658992" y="730441"/>
            <a:ext cx="4479605" cy="2148925"/>
            <a:chOff x="4658992" y="1577849"/>
            <a:chExt cx="4479605" cy="2148925"/>
          </a:xfrm>
        </p:grpSpPr>
        <p:pic>
          <p:nvPicPr>
            <p:cNvPr id="15" name="图片 14"/>
            <p:cNvPicPr>
              <a:picLocks noChangeAspect="1"/>
            </p:cNvPicPr>
            <p:nvPr/>
          </p:nvPicPr>
          <p:blipFill>
            <a:blip r:embed="rId2"/>
            <a:srcRect/>
            <a:stretch>
              <a:fillRect/>
            </a:stretch>
          </p:blipFill>
          <p:spPr>
            <a:xfrm>
              <a:off x="4658992" y="1577849"/>
              <a:ext cx="4479605" cy="1868990"/>
            </a:xfrm>
            <a:prstGeom prst="rect">
              <a:avLst/>
            </a:prstGeom>
            <a:ln>
              <a:noFill/>
            </a:ln>
          </p:spPr>
        </p:pic>
        <p:sp>
          <p:nvSpPr>
            <p:cNvPr id="18" name="文本框 28"/>
            <p:cNvSpPr txBox="1"/>
            <p:nvPr/>
          </p:nvSpPr>
          <p:spPr>
            <a:xfrm>
              <a:off x="6339530" y="3449775"/>
              <a:ext cx="1118529"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r>
                <a:rPr lang="zh-CN" altLang="en-US" sz="1200" dirty="0">
                  <a:solidFill>
                    <a:prstClr val="black"/>
                  </a:solidFill>
                  <a:latin typeface="+mn-ea"/>
                </a:rPr>
                <a:t>所有地震事件</a:t>
              </a:r>
            </a:p>
          </p:txBody>
        </p:sp>
      </p:grpSp>
      <p:sp>
        <p:nvSpPr>
          <p:cNvPr id="28" name="文本框 27"/>
          <p:cNvSpPr txBox="1"/>
          <p:nvPr/>
        </p:nvSpPr>
        <p:spPr>
          <a:xfrm>
            <a:off x="4949190" y="3272155"/>
            <a:ext cx="3899535" cy="922020"/>
          </a:xfrm>
          <a:prstGeom prst="rect">
            <a:avLst/>
          </a:prstGeom>
          <a:noFill/>
          <a:ln w="22225">
            <a:noFill/>
          </a:ln>
        </p:spPr>
        <p:txBody>
          <a:bodyPr wrap="square">
            <a:spAutoFit/>
          </a:bodyPr>
          <a:lstStyle/>
          <a:p>
            <a:pPr algn="ctr">
              <a:lnSpc>
                <a:spcPct val="150000"/>
              </a:lnSpc>
            </a:pPr>
            <a:r>
              <a:rPr lang="zh-CN" altLang="en-US" sz="1800" b="1" dirty="0">
                <a:latin typeface="Arial" panose="020B0604020202020204" pitchFamily="34" charset="0"/>
                <a:ea typeface="微软雅黑" panose="020B0503020204020204" pitchFamily="34" charset="-122"/>
              </a:rPr>
              <a:t>成像结果无明显变化，盆地沉积中心和基底结构有较好一致性</a:t>
            </a:r>
          </a:p>
        </p:txBody>
      </p:sp>
      <p:grpSp>
        <p:nvGrpSpPr>
          <p:cNvPr id="30" name="组合 29"/>
          <p:cNvGrpSpPr/>
          <p:nvPr/>
        </p:nvGrpSpPr>
        <p:grpSpPr>
          <a:xfrm>
            <a:off x="179387" y="730441"/>
            <a:ext cx="4479605" cy="4325746"/>
            <a:chOff x="179387" y="730441"/>
            <a:chExt cx="4479605" cy="4325746"/>
          </a:xfrm>
        </p:grpSpPr>
        <p:grpSp>
          <p:nvGrpSpPr>
            <p:cNvPr id="27" name="组合 26"/>
            <p:cNvGrpSpPr/>
            <p:nvPr/>
          </p:nvGrpSpPr>
          <p:grpSpPr>
            <a:xfrm>
              <a:off x="179387" y="730441"/>
              <a:ext cx="4479605" cy="4325746"/>
              <a:chOff x="179387" y="730441"/>
              <a:chExt cx="4479605" cy="4325746"/>
            </a:xfrm>
          </p:grpSpPr>
          <p:pic>
            <p:nvPicPr>
              <p:cNvPr id="16" name="图片 15"/>
              <p:cNvPicPr>
                <a:picLocks noChangeAspect="1"/>
              </p:cNvPicPr>
              <p:nvPr/>
            </p:nvPicPr>
            <p:blipFill>
              <a:blip r:embed="rId3"/>
              <a:srcRect/>
              <a:stretch>
                <a:fillRect/>
              </a:stretch>
            </p:blipFill>
            <p:spPr>
              <a:xfrm>
                <a:off x="179387" y="2916032"/>
                <a:ext cx="4479605" cy="1864307"/>
              </a:xfrm>
              <a:prstGeom prst="rect">
                <a:avLst/>
              </a:prstGeom>
              <a:ln>
                <a:noFill/>
              </a:ln>
            </p:spPr>
          </p:pic>
          <p:sp>
            <p:nvSpPr>
              <p:cNvPr id="17" name="文本框 28"/>
              <p:cNvSpPr txBox="1"/>
              <p:nvPr/>
            </p:nvSpPr>
            <p:spPr>
              <a:xfrm>
                <a:off x="1233941" y="4779188"/>
                <a:ext cx="2023689"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r>
                  <a:rPr lang="en-US" altLang="zh-CN" sz="1200" dirty="0">
                    <a:solidFill>
                      <a:prstClr val="black"/>
                    </a:solidFill>
                    <a:latin typeface="+mn-ea"/>
                  </a:rPr>
                  <a:t>4</a:t>
                </a:r>
                <a:r>
                  <a:rPr lang="zh-CN" altLang="en-US" sz="1200" dirty="0">
                    <a:solidFill>
                      <a:prstClr val="black"/>
                    </a:solidFill>
                    <a:latin typeface="+mn-ea"/>
                  </a:rPr>
                  <a:t>个地震事件</a:t>
                </a:r>
                <a:r>
                  <a:rPr lang="en-US" altLang="zh-CN" sz="1200" dirty="0">
                    <a:solidFill>
                      <a:prstClr val="black"/>
                    </a:solidFill>
                    <a:latin typeface="+mn-ea"/>
                  </a:rPr>
                  <a:t>(</a:t>
                </a:r>
                <a:r>
                  <a:rPr lang="zh-CN" altLang="en-US" sz="1200" dirty="0">
                    <a:solidFill>
                      <a:prstClr val="black"/>
                    </a:solidFill>
                    <a:latin typeface="+mn-ea"/>
                  </a:rPr>
                  <a:t>去掉西北方位</a:t>
                </a:r>
                <a:r>
                  <a:rPr lang="en-US" altLang="zh-CN" sz="1200" dirty="0">
                    <a:solidFill>
                      <a:prstClr val="black"/>
                    </a:solidFill>
                    <a:latin typeface="+mn-ea"/>
                  </a:rPr>
                  <a:t>)</a:t>
                </a:r>
                <a:endParaRPr lang="zh-CN" altLang="en-US" sz="1200" dirty="0">
                  <a:solidFill>
                    <a:prstClr val="black"/>
                  </a:solidFill>
                  <a:latin typeface="+mn-ea"/>
                </a:endParaRPr>
              </a:p>
            </p:txBody>
          </p:sp>
          <p:pic>
            <p:nvPicPr>
              <p:cNvPr id="24" name="图片 23"/>
              <p:cNvPicPr>
                <a:picLocks noChangeAspect="1"/>
              </p:cNvPicPr>
              <p:nvPr/>
            </p:nvPicPr>
            <p:blipFill>
              <a:blip r:embed="rId4" cstate="hqprint"/>
              <a:stretch>
                <a:fillRect/>
              </a:stretch>
            </p:blipFill>
            <p:spPr>
              <a:xfrm>
                <a:off x="179387" y="730441"/>
                <a:ext cx="4132800" cy="1849530"/>
              </a:xfrm>
              <a:prstGeom prst="rect">
                <a:avLst/>
              </a:prstGeom>
            </p:spPr>
          </p:pic>
          <p:sp>
            <p:nvSpPr>
              <p:cNvPr id="25" name="文本框 28"/>
              <p:cNvSpPr txBox="1"/>
              <p:nvPr/>
            </p:nvSpPr>
            <p:spPr>
              <a:xfrm>
                <a:off x="1726365" y="2579971"/>
                <a:ext cx="1038843"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r>
                  <a:rPr lang="en-US" altLang="zh-CN" sz="1200" dirty="0">
                    <a:solidFill>
                      <a:prstClr val="black"/>
                    </a:solidFill>
                    <a:latin typeface="+mn-ea"/>
                  </a:rPr>
                  <a:t>3</a:t>
                </a:r>
                <a:r>
                  <a:rPr lang="zh-CN" altLang="en-US" sz="1200" dirty="0">
                    <a:solidFill>
                      <a:prstClr val="black"/>
                    </a:solidFill>
                    <a:latin typeface="+mn-ea"/>
                  </a:rPr>
                  <a:t>个地震事件</a:t>
                </a:r>
              </a:p>
            </p:txBody>
          </p:sp>
        </p:grpSp>
        <p:pic>
          <p:nvPicPr>
            <p:cNvPr id="29" name="图片 28"/>
            <p:cNvPicPr>
              <a:picLocks noChangeAspect="1"/>
            </p:cNvPicPr>
            <p:nvPr/>
          </p:nvPicPr>
          <p:blipFill>
            <a:blip r:embed="rId3"/>
            <a:srcRect l="92258"/>
            <a:stretch>
              <a:fillRect/>
            </a:stretch>
          </p:blipFill>
          <p:spPr>
            <a:xfrm>
              <a:off x="4312188" y="730441"/>
              <a:ext cx="346804" cy="1864307"/>
            </a:xfrm>
            <a:prstGeom prst="rect">
              <a:avLst/>
            </a:prstGeom>
            <a:ln>
              <a:noFill/>
            </a:ln>
          </p:spPr>
        </p:pic>
      </p:grpSp>
      <p:sp>
        <p:nvSpPr>
          <p:cNvPr id="31" name="文本框 30"/>
          <p:cNvSpPr txBox="1"/>
          <p:nvPr/>
        </p:nvSpPr>
        <p:spPr>
          <a:xfrm>
            <a:off x="6523200" y="4866899"/>
            <a:ext cx="2325525" cy="276999"/>
          </a:xfrm>
          <a:prstGeom prst="rect">
            <a:avLst/>
          </a:prstGeom>
          <a:noFill/>
        </p:spPr>
        <p:txBody>
          <a:bodyPr wrap="square">
            <a:spAutoFit/>
          </a:bodyPr>
          <a:lstStyle/>
          <a:p>
            <a:r>
              <a:rPr lang="en-US" altLang="zh-CN" sz="1200" dirty="0">
                <a:latin typeface="+mj-ea"/>
                <a:ea typeface="+mj-ea"/>
              </a:rPr>
              <a:t>(Li</a:t>
            </a:r>
            <a:r>
              <a:rPr lang="en-US" altLang="zh-CN" sz="1200" dirty="0">
                <a:latin typeface="+mj-ea"/>
                <a:ea typeface="+mj-ea"/>
                <a:cs typeface="Times New Roman" panose="02020603050405020304" pitchFamily="18" charset="0"/>
              </a:rPr>
              <a:t> et al., 2024</a:t>
            </a:r>
            <a:r>
              <a:rPr lang="en-US" altLang="zh-CN" sz="1200" dirty="0">
                <a:latin typeface="+mj-ea"/>
                <a:ea typeface="+mj-ea"/>
              </a:rPr>
              <a:t>, In preparation)</a:t>
            </a:r>
            <a:endParaRPr lang="zh-CN" altLang="en-US" sz="1050" dirty="0">
              <a:latin typeface="+mj-ea"/>
              <a:ea typeface="+mj-ea"/>
            </a:endParaRPr>
          </a:p>
        </p:txBody>
      </p:sp>
      <p:sp>
        <p:nvSpPr>
          <p:cNvPr id="2" name="文本框 1"/>
          <p:cNvSpPr txBox="1"/>
          <p:nvPr/>
        </p:nvSpPr>
        <p:spPr>
          <a:xfrm>
            <a:off x="8853535" y="4798406"/>
            <a:ext cx="290464" cy="345094"/>
          </a:xfrm>
          <a:prstGeom prst="rect">
            <a:avLst/>
          </a:prstGeom>
          <a:noFill/>
        </p:spPr>
        <p:txBody>
          <a:bodyPr wrap="none" rtlCol="0">
            <a:spAutoFit/>
          </a:bodyPr>
          <a:lstStyle/>
          <a:p>
            <a:pPr>
              <a:lnSpc>
                <a:spcPct val="130000"/>
              </a:lnSpc>
            </a:pPr>
            <a:r>
              <a:rPr lang="en-US" altLang="zh-CN" sz="1400" dirty="0">
                <a:latin typeface="+mn-ea"/>
              </a:rPr>
              <a:t>9</a:t>
            </a:r>
            <a:endParaRPr lang="zh-CN" altLang="en-US" sz="1400" dirty="0">
              <a:latin typeface="+mn-ea"/>
            </a:endParaRPr>
          </a:p>
        </p:txBody>
      </p:sp>
    </p:spTree>
  </p:cSld>
  <p:clrMapOvr>
    <a:masterClrMapping/>
  </p:clrMapOvr>
  <mc:AlternateContent xmlns:mc="http://schemas.openxmlformats.org/markup-compatibility/2006" xmlns:p14="http://schemas.microsoft.com/office/powerpoint/2010/main">
    <mc:Choice Requires="p14">
      <p:transition p14:dur="0" advClick="0" advTm="41686"/>
    </mc:Choice>
    <mc:Fallback xmlns="">
      <p:transition advClick="0" advTm="4168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DB06D9E0-872C-C499-6EAF-2B7FE653C467}"/>
              </a:ext>
            </a:extLst>
          </p:cNvPr>
          <p:cNvSpPr/>
          <p:nvPr/>
        </p:nvSpPr>
        <p:spPr>
          <a:xfrm>
            <a:off x="0" y="0"/>
            <a:ext cx="9143365" cy="39751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kumimoji="1" lang="zh-CN" altLang="en-US" sz="4000" b="1" dirty="0">
              <a:latin typeface="Arial" panose="020B0604020202020204" pitchFamily="34" charset="0"/>
              <a:ea typeface="黑体" panose="02010609060101010101" pitchFamily="49" charset="-122"/>
              <a:cs typeface="Arial" panose="020B0604020202020204" pitchFamily="34" charset="0"/>
            </a:endParaRPr>
          </a:p>
        </p:txBody>
      </p:sp>
      <p:pic>
        <p:nvPicPr>
          <p:cNvPr id="1110193581" name="图片 1"/>
          <p:cNvPicPr>
            <a:picLocks noChangeAspect="1" noChangeArrowheads="1"/>
          </p:cNvPicPr>
          <p:nvPr/>
        </p:nvPicPr>
        <p:blipFill>
          <a:blip r:embed="rId3" cstate="print"/>
          <a:srcRect l="6130"/>
          <a:stretch>
            <a:fillRect/>
          </a:stretch>
        </p:blipFill>
        <p:spPr>
          <a:xfrm>
            <a:off x="63053" y="698946"/>
            <a:ext cx="4932641" cy="4340837"/>
          </a:xfrm>
          <a:prstGeom prst="rect">
            <a:avLst/>
          </a:prstGeom>
          <a:noFill/>
          <a:ln>
            <a:noFill/>
          </a:ln>
        </p:spPr>
      </p:pic>
      <p:sp>
        <p:nvSpPr>
          <p:cNvPr id="2" name="矩形 46"/>
          <p:cNvSpPr>
            <a:spLocks noChangeArrowheads="1"/>
          </p:cNvSpPr>
          <p:nvPr/>
        </p:nvSpPr>
        <p:spPr bwMode="auto">
          <a:xfrm>
            <a:off x="0" y="0"/>
            <a:ext cx="7032571"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chemeClr val="bg1"/>
                </a:solidFill>
                <a:latin typeface="Arial" panose="020B0604020202020204" pitchFamily="34" charset="0"/>
              </a:rPr>
              <a:t>潜在油气聚集区定位</a:t>
            </a:r>
          </a:p>
        </p:txBody>
      </p:sp>
      <p:pic>
        <p:nvPicPr>
          <p:cNvPr id="4" name="图片 3"/>
          <p:cNvPicPr>
            <a:picLocks noChangeAspect="1"/>
          </p:cNvPicPr>
          <p:nvPr/>
        </p:nvPicPr>
        <p:blipFill>
          <a:blip r:embed="rId4"/>
          <a:stretch>
            <a:fillRect/>
          </a:stretch>
        </p:blipFill>
        <p:spPr>
          <a:xfrm>
            <a:off x="5664686" y="609194"/>
            <a:ext cx="2843173" cy="1288203"/>
          </a:xfrm>
          <a:prstGeom prst="rect">
            <a:avLst/>
          </a:prstGeom>
          <a:ln>
            <a:noFill/>
          </a:ln>
        </p:spPr>
      </p:pic>
      <p:pic>
        <p:nvPicPr>
          <p:cNvPr id="5" name="图片 4"/>
          <p:cNvPicPr>
            <a:picLocks noChangeAspect="1"/>
          </p:cNvPicPr>
          <p:nvPr/>
        </p:nvPicPr>
        <p:blipFill rotWithShape="1">
          <a:blip r:embed="rId5"/>
          <a:srcRect l="3128" t="12904" r="3611" b="4644"/>
          <a:stretch>
            <a:fillRect/>
          </a:stretch>
        </p:blipFill>
        <p:spPr>
          <a:xfrm>
            <a:off x="5664686" y="2301712"/>
            <a:ext cx="2843173" cy="1461537"/>
          </a:xfrm>
          <a:prstGeom prst="rect">
            <a:avLst/>
          </a:prstGeom>
        </p:spPr>
      </p:pic>
      <p:sp>
        <p:nvSpPr>
          <p:cNvPr id="6" name="文本框 28"/>
          <p:cNvSpPr txBox="1"/>
          <p:nvPr/>
        </p:nvSpPr>
        <p:spPr>
          <a:xfrm>
            <a:off x="6041534" y="1900344"/>
            <a:ext cx="2089475" cy="27699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r>
              <a:rPr lang="zh-CN" altLang="en-US" sz="1200" dirty="0">
                <a:solidFill>
                  <a:prstClr val="black"/>
                </a:solidFill>
                <a:latin typeface="+mn-ea"/>
              </a:rPr>
              <a:t>石大凹陷剖面</a:t>
            </a:r>
            <a:r>
              <a:rPr lang="en-US" altLang="zh-CN" sz="1200" dirty="0">
                <a:solidFill>
                  <a:prstClr val="black"/>
                </a:solidFill>
                <a:latin typeface="+mn-ea"/>
              </a:rPr>
              <a:t>(</a:t>
            </a:r>
            <a:r>
              <a:rPr lang="zh-CN" altLang="en-US" sz="1200" dirty="0">
                <a:solidFill>
                  <a:srgbClr val="000000"/>
                </a:solidFill>
                <a:latin typeface="+mn-ea"/>
              </a:rPr>
              <a:t>霍永录</a:t>
            </a:r>
            <a:r>
              <a:rPr lang="en-US" altLang="zh-CN" sz="1200" dirty="0">
                <a:solidFill>
                  <a:srgbClr val="000000"/>
                </a:solidFill>
                <a:latin typeface="+mn-ea"/>
              </a:rPr>
              <a:t>, 1987</a:t>
            </a:r>
            <a:r>
              <a:rPr lang="en-US" altLang="zh-CN" sz="1200" dirty="0">
                <a:solidFill>
                  <a:prstClr val="black"/>
                </a:solidFill>
                <a:latin typeface="+mn-ea"/>
              </a:rPr>
              <a:t>)</a:t>
            </a:r>
            <a:endParaRPr lang="zh-CN" altLang="en-US" sz="1200" dirty="0">
              <a:solidFill>
                <a:prstClr val="black"/>
              </a:solidFill>
              <a:latin typeface="+mn-ea"/>
            </a:endParaRPr>
          </a:p>
        </p:txBody>
      </p:sp>
      <p:sp>
        <p:nvSpPr>
          <p:cNvPr id="7" name="文本框 28"/>
          <p:cNvSpPr txBox="1"/>
          <p:nvPr/>
        </p:nvSpPr>
        <p:spPr>
          <a:xfrm>
            <a:off x="6045891" y="3763249"/>
            <a:ext cx="2085118" cy="27559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r>
              <a:rPr lang="zh-CN" altLang="en-US" sz="1200" dirty="0">
                <a:solidFill>
                  <a:prstClr val="black"/>
                </a:solidFill>
                <a:latin typeface="+mn-ea"/>
              </a:rPr>
              <a:t>花海凹陷剖面</a:t>
            </a:r>
            <a:r>
              <a:rPr lang="en-US" altLang="zh-CN" sz="1200" dirty="0">
                <a:solidFill>
                  <a:prstClr val="black"/>
                </a:solidFill>
                <a:latin typeface="+mn-ea"/>
              </a:rPr>
              <a:t>(</a:t>
            </a:r>
            <a:r>
              <a:rPr kumimoji="0" lang="zh-CN" altLang="en-US" sz="1200" b="0" i="0" u="none" strike="noStrike" kern="1200" cap="none" spc="0" normalizeH="0" baseline="0" noProof="0" dirty="0">
                <a:ln>
                  <a:noFill/>
                </a:ln>
                <a:solidFill>
                  <a:srgbClr val="000000"/>
                </a:solidFill>
                <a:effectLst/>
                <a:uLnTx/>
                <a:uFillTx/>
                <a:latin typeface="+mn-ea"/>
                <a:cs typeface="+mn-cs"/>
              </a:rPr>
              <a:t>高雄雄</a:t>
            </a:r>
            <a:r>
              <a:rPr kumimoji="0" lang="en-US" altLang="zh-CN" sz="1200" b="0" i="0" u="none" strike="noStrike" kern="1200" cap="none" spc="0" normalizeH="0" baseline="0" noProof="0" dirty="0">
                <a:ln>
                  <a:noFill/>
                </a:ln>
                <a:solidFill>
                  <a:srgbClr val="000000"/>
                </a:solidFill>
                <a:effectLst/>
                <a:uLnTx/>
                <a:uFillTx/>
                <a:latin typeface="+mn-ea"/>
                <a:cs typeface="+mn-cs"/>
              </a:rPr>
              <a:t>, 2016</a:t>
            </a:r>
            <a:r>
              <a:rPr lang="en-US" altLang="zh-CN" sz="1200" dirty="0">
                <a:solidFill>
                  <a:prstClr val="black"/>
                </a:solidFill>
                <a:latin typeface="+mn-ea"/>
              </a:rPr>
              <a:t>)</a:t>
            </a:r>
            <a:endParaRPr lang="zh-CN" altLang="en-US" sz="1200" dirty="0">
              <a:solidFill>
                <a:prstClr val="black"/>
              </a:solidFill>
              <a:latin typeface="+mn-ea"/>
            </a:endParaRPr>
          </a:p>
        </p:txBody>
      </p:sp>
      <p:sp>
        <p:nvSpPr>
          <p:cNvPr id="9" name="文本框 8"/>
          <p:cNvSpPr txBox="1"/>
          <p:nvPr/>
        </p:nvSpPr>
        <p:spPr>
          <a:xfrm>
            <a:off x="5505314" y="4167564"/>
            <a:ext cx="3161945" cy="752770"/>
          </a:xfrm>
          <a:prstGeom prst="rect">
            <a:avLst/>
          </a:prstGeom>
          <a:noFill/>
          <a:ln w="22225">
            <a:solidFill>
              <a:srgbClr val="FF0000"/>
            </a:solidFill>
          </a:ln>
        </p:spPr>
        <p:txBody>
          <a:bodyPr wrap="square">
            <a:spAutoFit/>
          </a:bodyPr>
          <a:lstStyle/>
          <a:p>
            <a:pPr algn="ctr">
              <a:lnSpc>
                <a:spcPct val="125000"/>
              </a:lnSpc>
            </a:pPr>
            <a:r>
              <a:rPr lang="zh-CN" altLang="en-US" sz="1800" b="1" dirty="0">
                <a:latin typeface="Arial" panose="020B0604020202020204" pitchFamily="34" charset="0"/>
                <a:ea typeface="微软雅黑" panose="020B0503020204020204" pitchFamily="34" charset="-122"/>
              </a:rPr>
              <a:t>可以低成本定位盆地</a:t>
            </a:r>
            <a:r>
              <a:rPr lang="zh-CN" altLang="en-US" sz="1800" b="1" dirty="0">
                <a:solidFill>
                  <a:srgbClr val="FF0000"/>
                </a:solidFill>
                <a:latin typeface="Arial" panose="020B0604020202020204" pitchFamily="34" charset="0"/>
                <a:ea typeface="微软雅黑" panose="020B0503020204020204" pitchFamily="34" charset="-122"/>
              </a:rPr>
              <a:t>沉积中心</a:t>
            </a:r>
            <a:r>
              <a:rPr lang="zh-CN" altLang="en-US" sz="1800" b="1" dirty="0">
                <a:latin typeface="Arial" panose="020B0604020202020204" pitchFamily="34" charset="0"/>
                <a:ea typeface="微软雅黑" panose="020B0503020204020204" pitchFamily="34" charset="-122"/>
              </a:rPr>
              <a:t>和潜在的</a:t>
            </a:r>
            <a:r>
              <a:rPr lang="zh-CN" altLang="en-US" sz="1800" b="1" dirty="0">
                <a:solidFill>
                  <a:srgbClr val="FF0000"/>
                </a:solidFill>
                <a:latin typeface="Arial" panose="020B0604020202020204" pitchFamily="34" charset="0"/>
                <a:ea typeface="微软雅黑" panose="020B0503020204020204" pitchFamily="34" charset="-122"/>
              </a:rPr>
              <a:t>油气聚集区</a:t>
            </a:r>
            <a:r>
              <a:rPr lang="zh-CN" altLang="en-US" sz="1800" b="1" dirty="0">
                <a:latin typeface="Arial" panose="020B0604020202020204" pitchFamily="34" charset="0"/>
                <a:ea typeface="微软雅黑" panose="020B0503020204020204" pitchFamily="34" charset="-122"/>
              </a:rPr>
              <a:t>？</a:t>
            </a:r>
          </a:p>
        </p:txBody>
      </p:sp>
      <p:cxnSp>
        <p:nvCxnSpPr>
          <p:cNvPr id="11" name="直接连接符 10"/>
          <p:cNvCxnSpPr/>
          <p:nvPr/>
        </p:nvCxnSpPr>
        <p:spPr>
          <a:xfrm>
            <a:off x="5250815" y="538131"/>
            <a:ext cx="0" cy="4422843"/>
          </a:xfrm>
          <a:prstGeom prst="line">
            <a:avLst/>
          </a:prstGeom>
          <a:ln w="22225">
            <a:solidFill>
              <a:schemeClr val="tx1"/>
            </a:solidFill>
            <a:prstDash val="dashDot"/>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8747738" y="4798406"/>
            <a:ext cx="396262" cy="345094"/>
          </a:xfrm>
          <a:prstGeom prst="rect">
            <a:avLst/>
          </a:prstGeom>
          <a:noFill/>
        </p:spPr>
        <p:txBody>
          <a:bodyPr wrap="none" rtlCol="0">
            <a:spAutoFit/>
          </a:bodyPr>
          <a:lstStyle/>
          <a:p>
            <a:pPr>
              <a:lnSpc>
                <a:spcPct val="130000"/>
              </a:lnSpc>
            </a:pPr>
            <a:r>
              <a:rPr lang="en-US" altLang="zh-CN" sz="1400" dirty="0">
                <a:latin typeface="+mn-ea"/>
              </a:rPr>
              <a:t>10</a:t>
            </a:r>
            <a:endParaRPr lang="zh-CN" altLang="en-US" sz="1400" dirty="0">
              <a:latin typeface="+mn-ea"/>
            </a:endParaRPr>
          </a:p>
        </p:txBody>
      </p:sp>
      <p:pic>
        <p:nvPicPr>
          <p:cNvPr id="10" name="图片 9"/>
          <p:cNvPicPr>
            <a:picLocks noChangeAspect="1"/>
          </p:cNvPicPr>
          <p:nvPr/>
        </p:nvPicPr>
        <p:blipFill>
          <a:blip r:embed="rId6"/>
          <a:srcRect l="92258" t="41479" b="16318"/>
          <a:stretch>
            <a:fillRect/>
          </a:stretch>
        </p:blipFill>
        <p:spPr>
          <a:xfrm>
            <a:off x="4907733" y="3940658"/>
            <a:ext cx="265915" cy="603291"/>
          </a:xfrm>
          <a:prstGeom prst="rect">
            <a:avLst/>
          </a:prstGeom>
          <a:ln>
            <a:noFill/>
          </a:ln>
        </p:spPr>
      </p:pic>
      <p:sp>
        <p:nvSpPr>
          <p:cNvPr id="13" name="文本框 12"/>
          <p:cNvSpPr txBox="1"/>
          <p:nvPr/>
        </p:nvSpPr>
        <p:spPr>
          <a:xfrm>
            <a:off x="-71172" y="4866501"/>
            <a:ext cx="2325525" cy="276999"/>
          </a:xfrm>
          <a:prstGeom prst="rect">
            <a:avLst/>
          </a:prstGeom>
          <a:noFill/>
        </p:spPr>
        <p:txBody>
          <a:bodyPr wrap="square">
            <a:spAutoFit/>
          </a:bodyPr>
          <a:lstStyle/>
          <a:p>
            <a:r>
              <a:rPr lang="en-US" altLang="zh-CN" sz="1200" dirty="0">
                <a:latin typeface="+mj-ea"/>
                <a:ea typeface="+mj-ea"/>
              </a:rPr>
              <a:t>(Li</a:t>
            </a:r>
            <a:r>
              <a:rPr lang="en-US" altLang="zh-CN" sz="1200" dirty="0">
                <a:latin typeface="+mj-ea"/>
                <a:ea typeface="+mj-ea"/>
                <a:cs typeface="Times New Roman" panose="02020603050405020304" pitchFamily="18" charset="0"/>
              </a:rPr>
              <a:t> et al., 2024</a:t>
            </a:r>
            <a:r>
              <a:rPr lang="en-US" altLang="zh-CN" sz="1200" dirty="0">
                <a:latin typeface="+mj-ea"/>
                <a:ea typeface="+mj-ea"/>
              </a:rPr>
              <a:t>, In preparation)</a:t>
            </a:r>
            <a:endParaRPr lang="zh-CN" altLang="en-US" sz="1050" dirty="0">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p14:dur="0" advClick="0" advTm="226418"/>
    </mc:Choice>
    <mc:Fallback xmlns="">
      <p:transition advClick="0" advTm="22641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908F916A-16C2-FBF9-FB71-A881195E4749}"/>
              </a:ext>
            </a:extLst>
          </p:cNvPr>
          <p:cNvSpPr/>
          <p:nvPr/>
        </p:nvSpPr>
        <p:spPr>
          <a:xfrm>
            <a:off x="0" y="0"/>
            <a:ext cx="9143365" cy="39751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kumimoji="1" lang="zh-CN" altLang="en-US" sz="4000" b="1" dirty="0">
              <a:latin typeface="Arial" panose="020B0604020202020204" pitchFamily="34" charset="0"/>
              <a:ea typeface="黑体" panose="02010609060101010101" pitchFamily="49" charset="-122"/>
              <a:cs typeface="Arial" panose="020B0604020202020204" pitchFamily="34" charset="0"/>
            </a:endParaRPr>
          </a:p>
        </p:txBody>
      </p:sp>
      <p:sp>
        <p:nvSpPr>
          <p:cNvPr id="2" name="矩形 46"/>
          <p:cNvSpPr>
            <a:spLocks noChangeArrowheads="1"/>
          </p:cNvSpPr>
          <p:nvPr/>
        </p:nvSpPr>
        <p:spPr bwMode="auto">
          <a:xfrm>
            <a:off x="0" y="0"/>
            <a:ext cx="7032571"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b="1" dirty="0">
                <a:solidFill>
                  <a:schemeClr val="bg1"/>
                </a:solidFill>
                <a:latin typeface="Arial" panose="020B0604020202020204" pitchFamily="34" charset="0"/>
              </a:rPr>
              <a:t>小    结</a:t>
            </a:r>
          </a:p>
        </p:txBody>
      </p:sp>
      <p:sp>
        <p:nvSpPr>
          <p:cNvPr id="4" name="文本框 3"/>
          <p:cNvSpPr txBox="1"/>
          <p:nvPr/>
        </p:nvSpPr>
        <p:spPr>
          <a:xfrm>
            <a:off x="8747738" y="4798406"/>
            <a:ext cx="396262" cy="345094"/>
          </a:xfrm>
          <a:prstGeom prst="rect">
            <a:avLst/>
          </a:prstGeom>
          <a:noFill/>
        </p:spPr>
        <p:txBody>
          <a:bodyPr wrap="none" rtlCol="0">
            <a:spAutoFit/>
          </a:bodyPr>
          <a:lstStyle/>
          <a:p>
            <a:pPr>
              <a:lnSpc>
                <a:spcPct val="130000"/>
              </a:lnSpc>
            </a:pPr>
            <a:r>
              <a:rPr lang="en-US" altLang="zh-CN" sz="1400" dirty="0">
                <a:latin typeface="+mn-ea"/>
              </a:rPr>
              <a:t>11</a:t>
            </a:r>
            <a:endParaRPr lang="zh-CN" altLang="en-US" sz="1400" dirty="0">
              <a:latin typeface="+mn-ea"/>
            </a:endParaRPr>
          </a:p>
        </p:txBody>
      </p:sp>
      <p:sp>
        <p:nvSpPr>
          <p:cNvPr id="5" name="文本框 4"/>
          <p:cNvSpPr txBox="1"/>
          <p:nvPr/>
        </p:nvSpPr>
        <p:spPr>
          <a:xfrm>
            <a:off x="483009" y="862083"/>
            <a:ext cx="8177982" cy="3419334"/>
          </a:xfrm>
          <a:prstGeom prst="rect">
            <a:avLst/>
          </a:prstGeom>
          <a:noFill/>
        </p:spPr>
        <p:txBody>
          <a:bodyPr wrap="square" rtlCol="0">
            <a:spAutoFit/>
          </a:bodyPr>
          <a:lstStyle/>
          <a:p>
            <a:pPr marL="342900" indent="-342900" algn="just">
              <a:lnSpc>
                <a:spcPct val="175000"/>
              </a:lnSpc>
              <a:buFont typeface="+mj-ea"/>
              <a:buAutoNum type="circleNumDbPlain"/>
            </a:pPr>
            <a:r>
              <a:rPr lang="zh-CN" altLang="en-US" sz="1800" dirty="0">
                <a:latin typeface="+mn-ea"/>
              </a:rPr>
              <a:t>利用接收函数方法</a:t>
            </a:r>
            <a:r>
              <a:rPr lang="en-US" altLang="zh-CN" sz="1800" dirty="0">
                <a:latin typeface="+mn-ea"/>
              </a:rPr>
              <a:t>CRF(Wang et al., 2021)</a:t>
            </a:r>
            <a:r>
              <a:rPr lang="zh-CN" altLang="en-US" sz="1800" dirty="0">
                <a:latin typeface="+mn-ea"/>
              </a:rPr>
              <a:t>与短周期密集台阵结合，对酒泉盆地石大凹陷和花海凹陷进行成像，并论证了该方法在石油勘探领域的潜在应用；</a:t>
            </a:r>
            <a:endParaRPr lang="en-US" altLang="zh-CN" sz="1800" dirty="0">
              <a:latin typeface="+mn-ea"/>
            </a:endParaRPr>
          </a:p>
          <a:p>
            <a:pPr marL="342900" indent="-342900" algn="just">
              <a:lnSpc>
                <a:spcPct val="175000"/>
              </a:lnSpc>
              <a:buFont typeface="+mj-ea"/>
              <a:buAutoNum type="circleNumDbPlain"/>
            </a:pPr>
            <a:r>
              <a:rPr lang="zh-CN" altLang="en-US" sz="1800" dirty="0">
                <a:latin typeface="+mn-ea"/>
              </a:rPr>
              <a:t>石大和花海凹陷在晚中生代原为统一凹陷，在新生代挤压环境下经历黑山</a:t>
            </a:r>
            <a:r>
              <a:rPr lang="en-US" altLang="zh-CN" sz="1800" dirty="0">
                <a:latin typeface="+mn-ea"/>
              </a:rPr>
              <a:t>-</a:t>
            </a:r>
            <a:r>
              <a:rPr lang="zh-CN" altLang="en-US" sz="1800" dirty="0">
                <a:latin typeface="+mn-ea"/>
              </a:rPr>
              <a:t>宽台山前缘隆起后分成两个凹陷；</a:t>
            </a:r>
            <a:endParaRPr lang="en-US" altLang="zh-CN" sz="1800" dirty="0">
              <a:latin typeface="+mn-ea"/>
            </a:endParaRPr>
          </a:p>
          <a:p>
            <a:pPr marL="342900" indent="-342900" algn="just">
              <a:lnSpc>
                <a:spcPct val="175000"/>
              </a:lnSpc>
              <a:buFont typeface="+mj-ea"/>
              <a:buAutoNum type="circleNumDbPlain"/>
            </a:pPr>
            <a:r>
              <a:rPr lang="zh-CN" altLang="en-US" sz="1800" dirty="0">
                <a:latin typeface="+mn-ea"/>
              </a:rPr>
              <a:t>在未来可通过布设台站间距更小的密集台阵</a:t>
            </a:r>
            <a:r>
              <a:rPr lang="en-US" altLang="zh-CN" sz="1800" dirty="0">
                <a:latin typeface="+mn-ea"/>
              </a:rPr>
              <a:t>(500 m</a:t>
            </a:r>
            <a:r>
              <a:rPr lang="zh-CN" altLang="en-US" sz="1800" dirty="0">
                <a:latin typeface="+mn-ea"/>
              </a:rPr>
              <a:t>或更短</a:t>
            </a:r>
            <a:r>
              <a:rPr lang="en-US" altLang="zh-CN" sz="1800" dirty="0">
                <a:latin typeface="+mn-ea"/>
              </a:rPr>
              <a:t>)</a:t>
            </a:r>
            <a:r>
              <a:rPr lang="zh-CN" altLang="en-US" sz="1800" dirty="0">
                <a:latin typeface="+mn-ea"/>
              </a:rPr>
              <a:t>来提高成像的分辨率，从而更准确观测盆地形态，提高定位精度。</a:t>
            </a:r>
          </a:p>
        </p:txBody>
      </p:sp>
    </p:spTree>
  </p:cSld>
  <p:clrMapOvr>
    <a:masterClrMapping/>
  </p:clrMapOvr>
  <mc:AlternateContent xmlns:mc="http://schemas.openxmlformats.org/markup-compatibility/2006" xmlns:p14="http://schemas.microsoft.com/office/powerpoint/2010/main">
    <mc:Choice Requires="p14">
      <p:transition p14:dur="0" advClick="0" advTm="36090"/>
    </mc:Choice>
    <mc:Fallback xmlns="">
      <p:transition advClick="0" advTm="3609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2760197" y="1658062"/>
            <a:ext cx="3851126" cy="1841081"/>
          </a:xfrm>
          <a:prstGeom prst="rect">
            <a:avLst/>
          </a:prstGeom>
          <a:noFill/>
        </p:spPr>
        <p:txBody>
          <a:bodyPr wrap="square" rtlCol="0">
            <a:spAutoFit/>
          </a:bodyPr>
          <a:lstStyle/>
          <a:p>
            <a:pPr algn="ctr" defTabSz="685800">
              <a:lnSpc>
                <a:spcPct val="150000"/>
              </a:lnSpc>
            </a:pPr>
            <a:r>
              <a:rPr kumimoji="1" lang="zh-CN" altLang="en-US" sz="4050" b="1" dirty="0">
                <a:solidFill>
                  <a:prstClr val="black"/>
                </a:solidFill>
                <a:latin typeface="Arial" panose="020B0604020202020204" pitchFamily="34" charset="0"/>
                <a:ea typeface="黑体" panose="02010609060101010101" pitchFamily="49" charset="-122"/>
                <a:cs typeface="Arial" panose="020B0604020202020204" pitchFamily="34" charset="0"/>
              </a:rPr>
              <a:t>谢    谢！</a:t>
            </a:r>
            <a:endParaRPr kumimoji="1" lang="en-US" altLang="zh-CN" sz="4050" b="1" dirty="0">
              <a:solidFill>
                <a:prstClr val="black"/>
              </a:solidFill>
              <a:latin typeface="Arial" panose="020B0604020202020204" pitchFamily="34" charset="0"/>
              <a:ea typeface="黑体" panose="02010609060101010101" pitchFamily="49" charset="-122"/>
              <a:cs typeface="Arial" panose="020B0604020202020204" pitchFamily="34" charset="0"/>
            </a:endParaRPr>
          </a:p>
          <a:p>
            <a:pPr algn="ctr" defTabSz="685800">
              <a:lnSpc>
                <a:spcPct val="150000"/>
              </a:lnSpc>
            </a:pPr>
            <a:r>
              <a:rPr kumimoji="1" lang="zh-CN" altLang="en-US" sz="4050" b="1" dirty="0">
                <a:solidFill>
                  <a:prstClr val="black"/>
                </a:solidFill>
                <a:latin typeface="Arial" panose="020B0604020202020204" pitchFamily="34" charset="0"/>
                <a:ea typeface="黑体" panose="02010609060101010101" pitchFamily="49" charset="-122"/>
                <a:cs typeface="Arial" panose="020B0604020202020204" pitchFamily="34" charset="0"/>
              </a:rPr>
              <a:t>欢迎批评指正！</a:t>
            </a:r>
            <a:endParaRPr kumimoji="1" lang="en-US" altLang="zh-CN" sz="4050" b="1" dirty="0">
              <a:solidFill>
                <a:prstClr val="black"/>
              </a:solidFill>
              <a:latin typeface="Arial" panose="020B0604020202020204" pitchFamily="34" charset="0"/>
              <a:ea typeface="黑体" panose="02010609060101010101" pitchFamily="49" charset="-122"/>
              <a:cs typeface="Arial" panose="020B0604020202020204" pitchFamily="34" charset="0"/>
            </a:endParaRPr>
          </a:p>
        </p:txBody>
      </p:sp>
      <p:pic>
        <p:nvPicPr>
          <p:cNvPr id="2" name="图片 2"/>
          <p:cNvPicPr>
            <a:picLocks noChangeAspect="1"/>
          </p:cNvPicPr>
          <p:nvPr/>
        </p:nvPicPr>
        <p:blipFill>
          <a:blip r:embed="rId3"/>
          <a:stretch>
            <a:fillRect/>
          </a:stretch>
        </p:blipFill>
        <p:spPr>
          <a:xfrm>
            <a:off x="5564578" y="0"/>
            <a:ext cx="3745322" cy="945000"/>
          </a:xfrm>
          <a:prstGeom prst="rect">
            <a:avLst/>
          </a:prstGeom>
        </p:spPr>
      </p:pic>
      <p:pic>
        <p:nvPicPr>
          <p:cNvPr id="3" name="Picture 2"/>
          <p:cNvPicPr>
            <a:picLocks noChangeAspect="1"/>
          </p:cNvPicPr>
          <p:nvPr/>
        </p:nvPicPr>
        <p:blipFill>
          <a:blip r:embed="rId4"/>
          <a:stretch>
            <a:fillRect/>
          </a:stretch>
        </p:blipFill>
        <p:spPr>
          <a:xfrm>
            <a:off x="84648" y="162000"/>
            <a:ext cx="1975909" cy="621000"/>
          </a:xfrm>
          <a:prstGeom prst="rect">
            <a:avLst/>
          </a:prstGeom>
        </p:spPr>
      </p:pic>
      <p:sp>
        <p:nvSpPr>
          <p:cNvPr id="4" name="TextBox 3"/>
          <p:cNvSpPr txBox="1"/>
          <p:nvPr/>
        </p:nvSpPr>
        <p:spPr>
          <a:xfrm>
            <a:off x="2991518" y="4588232"/>
            <a:ext cx="2970685" cy="369332"/>
          </a:xfrm>
          <a:prstGeom prst="rect">
            <a:avLst/>
          </a:prstGeom>
          <a:noFill/>
        </p:spPr>
        <p:txBody>
          <a:bodyPr wrap="none" rtlCol="0">
            <a:spAutoFit/>
          </a:bodyPr>
          <a:lstStyle/>
          <a:p>
            <a:pPr defTabSz="685800"/>
            <a:r>
              <a:rPr lang="en-US" sz="1800" dirty="0">
                <a:solidFill>
                  <a:prstClr val="black"/>
                </a:solidFill>
                <a:latin typeface="Arial" panose="020B0604020202020204" pitchFamily="34" charset="0"/>
                <a:ea typeface="黑体" panose="02010609060101010101" pitchFamily="49" charset="-122"/>
                <a:cs typeface="Arial" panose="020B0604020202020204" pitchFamily="34" charset="0"/>
              </a:rPr>
              <a:t>邮箱</a:t>
            </a:r>
            <a:r>
              <a:rPr lang="zh-CN" altLang="en-US" sz="1800" dirty="0">
                <a:solidFill>
                  <a:prstClr val="black"/>
                </a:solidFill>
                <a:latin typeface="Arial" panose="020B0604020202020204" pitchFamily="34" charset="0"/>
                <a:ea typeface="黑体" panose="02010609060101010101" pitchFamily="49" charset="-122"/>
                <a:cs typeface="Arial" panose="020B0604020202020204" pitchFamily="34" charset="0"/>
              </a:rPr>
              <a:t>：</a:t>
            </a:r>
            <a:r>
              <a:rPr lang="en-US" altLang="zh-CN" sz="1800" dirty="0">
                <a:solidFill>
                  <a:prstClr val="black"/>
                </a:solidFill>
                <a:latin typeface="Arial" panose="020B0604020202020204" pitchFamily="34" charset="0"/>
                <a:ea typeface="黑体" panose="02010609060101010101" pitchFamily="49" charset="-122"/>
                <a:cs typeface="Arial" panose="020B0604020202020204" pitchFamily="34" charset="0"/>
              </a:rPr>
              <a:t>fuyao.l@whu.edu.cn</a:t>
            </a:r>
            <a:endParaRPr lang="en-US" sz="1800" dirty="0">
              <a:solidFill>
                <a:prstClr val="black"/>
              </a:solidFill>
              <a:latin typeface="Arial" panose="020B0604020202020204" pitchFamily="34" charset="0"/>
              <a:ea typeface="黑体" panose="02010609060101010101" pitchFamily="49" charset="-122"/>
              <a:cs typeface="Arial" panose="020B0604020202020204" pitchFamily="34" charset="0"/>
            </a:endParaRPr>
          </a:p>
        </p:txBody>
      </p:sp>
      <p:sp>
        <p:nvSpPr>
          <p:cNvPr id="5" name="文本框 4">
            <a:extLst>
              <a:ext uri="{FF2B5EF4-FFF2-40B4-BE49-F238E27FC236}">
                <a16:creationId xmlns:a16="http://schemas.microsoft.com/office/drawing/2014/main" id="{EE3738C2-7359-C01E-D9A6-CEF9F1363A55}"/>
              </a:ext>
            </a:extLst>
          </p:cNvPr>
          <p:cNvSpPr txBox="1"/>
          <p:nvPr/>
        </p:nvSpPr>
        <p:spPr>
          <a:xfrm>
            <a:off x="8747738" y="4798406"/>
            <a:ext cx="373820" cy="350352"/>
          </a:xfrm>
          <a:prstGeom prst="rect">
            <a:avLst/>
          </a:prstGeom>
          <a:noFill/>
        </p:spPr>
        <p:txBody>
          <a:bodyPr wrap="none" rtlCol="0">
            <a:spAutoFit/>
          </a:bodyPr>
          <a:lstStyle/>
          <a:p>
            <a:pPr>
              <a:lnSpc>
                <a:spcPct val="130000"/>
              </a:lnSpc>
            </a:pPr>
            <a:r>
              <a:rPr lang="en-US" altLang="zh-CN" sz="1400" dirty="0">
                <a:latin typeface="+mn-ea"/>
              </a:rPr>
              <a:t>12</a:t>
            </a:r>
            <a:endParaRPr lang="zh-CN" altLang="en-US" sz="1400" dirty="0">
              <a:latin typeface="+mn-ea"/>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ec14924e-ab12-4157-95bc-680fbe57235a"/>
  <p:tag name="COMMONDATA" val="eyJoZGlkIjoiYjk4YmJlNzBhYzg3ZDNhOGMxM2IxMTgxYjExNjMzN2QifQ=="/>
</p:tagLst>
</file>

<file path=ppt/theme/theme1.xml><?xml version="1.0" encoding="utf-8"?>
<a:theme xmlns:a="http://schemas.openxmlformats.org/drawingml/2006/main" name="A000120140530A99PPBG">
  <a:themeElements>
    <a:clrScheme name="自定义 95">
      <a:dk1>
        <a:sysClr val="windowText" lastClr="000000"/>
      </a:dk1>
      <a:lt1>
        <a:sysClr val="window" lastClr="FFFFFF"/>
      </a:lt1>
      <a:dk2>
        <a:srgbClr val="3F3F3F"/>
      </a:dk2>
      <a:lt2>
        <a:srgbClr val="E3DED1"/>
      </a:lt2>
      <a:accent1>
        <a:srgbClr val="071F65"/>
      </a:accent1>
      <a:accent2>
        <a:srgbClr val="7F7F7F"/>
      </a:accent2>
      <a:accent3>
        <a:srgbClr val="414456"/>
      </a:accent3>
      <a:accent4>
        <a:srgbClr val="444455"/>
      </a:accent4>
      <a:accent5>
        <a:srgbClr val="444455"/>
      </a:accent5>
      <a:accent6>
        <a:srgbClr val="7F7F7F"/>
      </a:accent6>
      <a:hlink>
        <a:srgbClr val="002060"/>
      </a:hlink>
      <a:folHlink>
        <a:srgbClr val="B26B02"/>
      </a:folHlink>
    </a:clrScheme>
    <a:fontScheme name="自定义 1">
      <a:majorFont>
        <a:latin typeface="Arial Black"/>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A000120140627A33KPBG</Template>
  <TotalTime>21</TotalTime>
  <Words>666</Words>
  <Application>Microsoft Office PowerPoint</Application>
  <PresentationFormat>全屏显示(16:9)</PresentationFormat>
  <Paragraphs>89</Paragraphs>
  <Slides>12</Slides>
  <Notes>4</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12</vt:i4>
      </vt:variant>
    </vt:vector>
  </HeadingPairs>
  <TitlesOfParts>
    <vt:vector size="23" baseType="lpstr">
      <vt:lpstr>黑体</vt:lpstr>
      <vt:lpstr>微软雅黑</vt:lpstr>
      <vt:lpstr>幼圆</vt:lpstr>
      <vt:lpstr>Arial</vt:lpstr>
      <vt:lpstr>Arial Black</vt:lpstr>
      <vt:lpstr>Calibri</vt:lpstr>
      <vt:lpstr>Calibri Light</vt:lpstr>
      <vt:lpstr>Wingdings</vt:lpstr>
      <vt:lpstr>Wingdings 2</vt:lpstr>
      <vt:lpstr>A000120140530A99PPBG</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图创网</Manager>
  <Company>图创网</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图创网</dc:creator>
  <cp:keywords>图创网</cp:keywords>
  <dc:description>图创网</dc:description>
  <cp:lastModifiedBy>扶摇 李</cp:lastModifiedBy>
  <cp:revision>693</cp:revision>
  <dcterms:created xsi:type="dcterms:W3CDTF">2014-06-03T07:56:00Z</dcterms:created>
  <dcterms:modified xsi:type="dcterms:W3CDTF">2024-10-17T08:44:53Z</dcterms:modified>
  <cp:category>图创网</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2052-12.1.0.18276</vt:lpwstr>
  </property>
  <property fmtid="{D5CDD505-2E9C-101B-9397-08002B2CF9AE}" pid="3" name="ICV">
    <vt:lpwstr>B0A99CFD7E744C50823A02835F202FA7_12</vt:lpwstr>
  </property>
</Properties>
</file>