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8" r:id="rId2"/>
    <p:sldId id="327" r:id="rId3"/>
    <p:sldId id="372" r:id="rId4"/>
    <p:sldId id="369" r:id="rId5"/>
    <p:sldId id="373" r:id="rId6"/>
    <p:sldId id="368" r:id="rId7"/>
    <p:sldId id="351" r:id="rId8"/>
    <p:sldId id="352" r:id="rId9"/>
    <p:sldId id="296" r:id="rId10"/>
    <p:sldId id="374" r:id="rId11"/>
    <p:sldId id="317" r:id="rId12"/>
    <p:sldId id="375" r:id="rId13"/>
    <p:sldId id="376" r:id="rId14"/>
    <p:sldId id="354" r:id="rId15"/>
    <p:sldId id="371" r:id="rId16"/>
    <p:sldId id="377" r:id="rId17"/>
    <p:sldId id="301" r:id="rId18"/>
    <p:sldId id="355" r:id="rId19"/>
    <p:sldId id="356" r:id="rId20"/>
    <p:sldId id="382" r:id="rId21"/>
    <p:sldId id="383" r:id="rId22"/>
    <p:sldId id="384" r:id="rId23"/>
    <p:sldId id="357" r:id="rId24"/>
    <p:sldId id="307" r:id="rId25"/>
    <p:sldId id="378" r:id="rId26"/>
    <p:sldId id="379" r:id="rId27"/>
    <p:sldId id="386" r:id="rId28"/>
    <p:sldId id="387" r:id="rId29"/>
    <p:sldId id="385" r:id="rId30"/>
    <p:sldId id="284" r:id="rId31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7" autoAdjust="0"/>
    <p:restoredTop sz="95205" autoAdjust="0"/>
  </p:normalViewPr>
  <p:slideViewPr>
    <p:cSldViewPr snapToGrid="0">
      <p:cViewPr>
        <p:scale>
          <a:sx n="81" d="100"/>
          <a:sy n="81" d="100"/>
        </p:scale>
        <p:origin x="607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968BE-7132-F948-B1AC-2E115ED6D469}" type="datetimeFigureOut">
              <a:rPr lang="en-CN" smtClean="0"/>
              <a:t>10/16/2024</a:t>
            </a:fld>
            <a:endParaRPr lang="en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94BD8-9858-7741-AB64-9B43D404225A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302793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主要关注介质的本征衰减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197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主要关注介质的本征衰减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703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主要关注介质的本征衰减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628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34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961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009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影响因素：台站响应、本征衰减、噪声的方位强度、散射衰减、聚焦散射（速度不均一和衰减不均一）、频散对振幅测量的影响、互相关函数质量等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638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17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681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727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795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051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325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97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646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35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947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641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669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918B1B-A1A9-4F4D-9F8A-30A0BACFB0A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566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5FAB-A877-3626-7ABC-909C1EB712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85C9B1-E406-A000-7D98-05B0CD707E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0442A-4349-4B91-7B5B-489889E2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DD54-2E23-43F6-9E5C-7D76E7162085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5915C-6BF0-8D83-8B68-415824B8C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ECC89-B0B0-AA4C-0F5B-7CEB8BA6A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4358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02B2F-1985-CC4B-5354-043A88594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77547-6794-A15F-8268-3F821EFE5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6BC34-30D2-0278-519B-856B95F49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78C7-495D-4A59-9850-574075BC067D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1103C-912A-45DA-7D73-ED93DAEE7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3C17C-51A5-33DE-02CC-D66419806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13392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B5C9-FC62-A5FE-FFF7-C8A34BA2B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13CE0-E449-AD51-1BA4-36275577C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A6494-9F9A-3618-A2C3-1A5747DF8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DC37-3117-4686-8757-2A8E52C8AEA0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4869D-D8F0-9DAF-6E15-7E41EA743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F0F54-DF95-31FB-31BF-9A5B4C49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04672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B2750-6AEA-6D70-13B2-234B7B0DC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EA854-CB7B-E6B6-2CD1-0641120D0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7F0CCC-A123-BCF3-E5C9-88794D58BC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F8384-C165-EA4B-07A3-799CFBEE2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3BFBF-EC2D-406C-811C-C042EB16C0BF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2409C-17B2-734A-D1A7-5DFBB4072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C7247-A190-13D7-9308-FD573DF53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28694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30CAD-2AB3-31DC-767E-20803B983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77694-DD39-7001-0E9A-5B356DB17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E2ECCC-9FE0-0461-2A52-4EAA4BA65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DFF22C-0E46-161E-3F21-97982253D8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9009B6-BF1C-1359-5723-00BC66A797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A181BE-3DB4-6227-DCE1-AB592D981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1F22-1117-4E6C-9945-2EB9379BE068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C8C4FF-CD97-7EEF-0640-98C03E127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59242B-4F6A-EA4E-7D99-D4BBF2801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34568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F395A-C3CD-B0AE-15C0-855B2E03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34F2B0-E322-B26A-A352-A83661B01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B9C-1378-4832-9860-D33A4D126BA6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746077-DD74-3003-7C4F-862D49B44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24FDEC-AEF9-1CB7-2930-C3993D10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0377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2FA96A-6C1B-6F77-AAB0-A6C6029EB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6249-C898-4C09-9740-0712B38B3F94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59AC16-CD08-5EC2-C0F7-77EF63056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E64A3-C960-CB64-D579-67861253A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933483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70E84-DFD3-967B-54AD-FFBD27D0E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48B41-ACAD-B6ED-E04E-7C8B3E638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E0A95-F008-CC82-DA27-09A436D30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604D9-A9AF-3548-C5B8-D12251ADD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ABD7-E99F-4341-BF9B-21415130276F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9249EC-4610-7E32-CACF-02F81DD75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71A9E0-C50E-D994-49F8-00F7446F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139304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F4E28-6165-1F76-A1E3-587215C71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1A297B-ABD6-9312-3AA9-8040897C92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4BEC8-3046-71FA-C71B-4A4FFF840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5977D-B049-B815-9C48-E7C31E0CE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8008-E9C9-4AB5-B9BB-1E95A0AF83DC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6945A-A758-7A77-DC47-18049AF6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8BADCB-995D-5995-FA84-1F29317C8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518532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4B31F-EC0E-3CBF-B1FB-072615597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B55D65-66F5-4308-4FB6-4E0413DE0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247F0-6EDA-A8D7-6918-8A4A5588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F8E9-7D67-4EB1-8051-B5E75E370D28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8874C-5B9F-C6DC-C48A-7E0086EDF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92B9A-EC80-D4AF-8A0C-D9B12EE56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8253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6EF4B5-4B32-EBFE-765B-1A98C562F4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E9130-956B-C53D-98BA-4925944DE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1AF2E-666B-1A2B-EEF7-23514C316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D2F9D-6679-4E49-BA68-6395C38AD2F3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4786E-BFAD-B6B3-35A5-BD5DE5D4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255BC-B46B-222E-2C82-D9260EC6C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2590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E1E543-5EBC-DAC2-E1A7-46AD693E4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6A13C-467E-5F64-EF96-09EA0AA66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C679F-B62C-D6CC-49CB-49F830C2D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D3DE3-0F54-4E14-94E0-E87E7D68CA50}" type="datetime1">
              <a:rPr lang="LID4096" altLang="zh-CN" smtClean="0"/>
              <a:t>10/16/2024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9EF65-AE64-1ED6-1155-3E435B80E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4AA66-6093-359D-839B-397C8D967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62FAB-F99A-AB4E-BCD3-FB5A1BF3E821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596415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5.svg"/><Relationship Id="rId10" Type="http://schemas.openxmlformats.org/officeDocument/2006/relationships/image" Target="../media/image51.png"/><Relationship Id="rId4" Type="http://schemas.openxmlformats.org/officeDocument/2006/relationships/image" Target="../media/image4.png"/><Relationship Id="rId9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emf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46.emf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2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64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jpe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843F50E-8247-D2D4-1A06-6C21015EDE81}"/>
              </a:ext>
            </a:extLst>
          </p:cNvPr>
          <p:cNvSpPr/>
          <p:nvPr/>
        </p:nvSpPr>
        <p:spPr>
          <a:xfrm>
            <a:off x="-1" y="2129750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44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背景噪声面波衰减成像方法在多个地区的应用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3902C2-D6F9-90D1-51D8-0C2D4C37A28E}"/>
              </a:ext>
            </a:extLst>
          </p:cNvPr>
          <p:cNvSpPr txBox="1"/>
          <p:nvPr/>
        </p:nvSpPr>
        <p:spPr>
          <a:xfrm>
            <a:off x="2495491" y="4117484"/>
            <a:ext cx="720100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zh-CN" altLang="en-US" sz="32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彭宏睿</a:t>
            </a:r>
            <a:r>
              <a:rPr lang="en-US" altLang="zh-CN" sz="3200" baseline="300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1,2</a:t>
            </a:r>
            <a:r>
              <a:rPr lang="zh-CN" altLang="en-US" sz="32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，陈柏儒</a:t>
            </a:r>
            <a:r>
              <a:rPr lang="en-US" altLang="zh-CN" sz="3200" baseline="300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，郑淳元</a:t>
            </a:r>
            <a:r>
              <a:rPr lang="en-US" altLang="zh-CN" sz="3200" baseline="300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，李江涛</a:t>
            </a:r>
            <a:r>
              <a:rPr lang="en-US" altLang="zh-CN" sz="3200" baseline="300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</a:t>
            </a:r>
          </a:p>
          <a:p>
            <a:pPr algn="ctr"/>
            <a:r>
              <a:rPr lang="en-US" altLang="zh-CN" sz="2800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2800" dirty="0">
                <a:effectLst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武汉大学测绘学院</a:t>
            </a:r>
            <a:endParaRPr lang="en-US" altLang="zh-CN" sz="2800" dirty="0">
              <a:effectLst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8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 University of Texas at Austin</a:t>
            </a:r>
            <a:endParaRPr lang="en-CN" sz="2800" dirty="0">
              <a:effectLst/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2">
            <a:extLst>
              <a:ext uri="{FF2B5EF4-FFF2-40B4-BE49-F238E27FC236}">
                <a16:creationId xmlns:a16="http://schemas.microsoft.com/office/drawing/2014/main" id="{520C894E-BD1F-97A5-C1CF-7A99E9046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437" y="0"/>
            <a:ext cx="4993762" cy="126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CADB12-2AAA-168C-9554-5871184F3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64" y="216000"/>
            <a:ext cx="2634545" cy="82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AF1F8A-CD6F-5E19-1E26-FE7D3E9C7C84}"/>
              </a:ext>
            </a:extLst>
          </p:cNvPr>
          <p:cNvSpPr txBox="1"/>
          <p:nvPr/>
        </p:nvSpPr>
        <p:spPr>
          <a:xfrm>
            <a:off x="3983078" y="6180173"/>
            <a:ext cx="4225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2024</a:t>
            </a:r>
            <a:r>
              <a:rPr lang="zh-CN" altLang="en-US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21</a:t>
            </a:r>
            <a:r>
              <a:rPr lang="zh-CN" altLang="en-US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日 </a:t>
            </a:r>
            <a:r>
              <a:rPr lang="en-US" altLang="zh-CN" sz="28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@ CGU</a:t>
            </a:r>
          </a:p>
        </p:txBody>
      </p:sp>
    </p:spTree>
    <p:extLst>
      <p:ext uri="{BB962C8B-B14F-4D97-AF65-F5344CB8AC3E}">
        <p14:creationId xmlns:p14="http://schemas.microsoft.com/office/powerpoint/2010/main" val="1252020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D6E968A-64E5-3400-F812-0FFF0729B894}"/>
              </a:ext>
            </a:extLst>
          </p:cNvPr>
          <p:cNvSpPr txBox="1"/>
          <p:nvPr/>
        </p:nvSpPr>
        <p:spPr>
          <a:xfrm>
            <a:off x="1248087" y="1611970"/>
            <a:ext cx="8953320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引言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方法简介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应用成果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小结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38ED5C-B352-F61D-E9A4-E93FA422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2</a:t>
            </a:fld>
            <a:endParaRPr lang="en-CN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F3C811B-31E6-4D93-BFF2-AA1391046A5C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1F6D16-1F59-4AC6-AAC2-A248B241918C}"/>
              </a:ext>
            </a:extLst>
          </p:cNvPr>
          <p:cNvSpPr txBox="1"/>
          <p:nvPr/>
        </p:nvSpPr>
        <p:spPr>
          <a:xfrm>
            <a:off x="0" y="6040"/>
            <a:ext cx="277091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267" b="1" dirty="0">
                <a:solidFill>
                  <a:schemeClr val="bg1"/>
                </a:solidFill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2602884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4964" y="7655"/>
            <a:ext cx="277091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引言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A5D7D45-0910-4898-A346-FB59554B5094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地震波衰减</a:t>
            </a:r>
            <a:endParaRPr lang="en-US" altLang="zh-CN" sz="2400">
              <a:solidFill>
                <a:srgbClr val="00797C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6EF361E-6BED-468C-AA15-74CB67E392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889000"/>
            <a:ext cx="2540000" cy="2540000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384983AF-3599-4351-875B-463D5E8A033A}"/>
              </a:ext>
            </a:extLst>
          </p:cNvPr>
          <p:cNvGrpSpPr/>
          <p:nvPr/>
        </p:nvGrpSpPr>
        <p:grpSpPr>
          <a:xfrm>
            <a:off x="576710" y="911328"/>
            <a:ext cx="7902956" cy="2689217"/>
            <a:chOff x="457200" y="859637"/>
            <a:chExt cx="5927217" cy="2016913"/>
          </a:xfrm>
        </p:grpSpPr>
        <p:pic>
          <p:nvPicPr>
            <p:cNvPr id="5" name="图形 4">
              <a:extLst>
                <a:ext uri="{FF2B5EF4-FFF2-40B4-BE49-F238E27FC236}">
                  <a16:creationId xmlns:a16="http://schemas.microsoft.com/office/drawing/2014/main" id="{94BE763C-03EA-4B2A-8481-B225897E9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200" y="1047750"/>
              <a:ext cx="5927217" cy="1828800"/>
            </a:xfrm>
            <a:prstGeom prst="rect">
              <a:avLst/>
            </a:prstGeom>
          </p:spPr>
        </p:pic>
        <p:sp>
          <p:nvSpPr>
            <p:cNvPr id="15" name="箭头: 下 14">
              <a:extLst>
                <a:ext uri="{FF2B5EF4-FFF2-40B4-BE49-F238E27FC236}">
                  <a16:creationId xmlns:a16="http://schemas.microsoft.com/office/drawing/2014/main" id="{ED058711-934E-4E8C-A500-47EF35E34E46}"/>
                </a:ext>
              </a:extLst>
            </p:cNvPr>
            <p:cNvSpPr/>
            <p:nvPr/>
          </p:nvSpPr>
          <p:spPr>
            <a:xfrm>
              <a:off x="2984369" y="983219"/>
              <a:ext cx="119737" cy="176110"/>
            </a:xfrm>
            <a:prstGeom prst="downArrow">
              <a:avLst/>
            </a:prstGeom>
            <a:solidFill>
              <a:srgbClr val="4672C4"/>
            </a:solidFill>
            <a:ln>
              <a:solidFill>
                <a:srgbClr val="46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5" name="箭头: 下 34">
              <a:extLst>
                <a:ext uri="{FF2B5EF4-FFF2-40B4-BE49-F238E27FC236}">
                  <a16:creationId xmlns:a16="http://schemas.microsoft.com/office/drawing/2014/main" id="{80EFBD49-C79E-4AF4-84E2-ED730A443116}"/>
                </a:ext>
              </a:extLst>
            </p:cNvPr>
            <p:cNvSpPr/>
            <p:nvPr/>
          </p:nvSpPr>
          <p:spPr>
            <a:xfrm>
              <a:off x="4724400" y="1403620"/>
              <a:ext cx="119737" cy="176110"/>
            </a:xfrm>
            <a:prstGeom prst="downArrow">
              <a:avLst/>
            </a:prstGeom>
            <a:solidFill>
              <a:srgbClr val="E10800"/>
            </a:solidFill>
            <a:ln>
              <a:solidFill>
                <a:srgbClr val="E10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ABB058FB-F06E-4956-9BA5-1C468EAD457D}"/>
                    </a:ext>
                  </a:extLst>
                </p:cNvPr>
                <p:cNvSpPr txBox="1"/>
                <p:nvPr/>
              </p:nvSpPr>
              <p:spPr>
                <a:xfrm>
                  <a:off x="3151963" y="859637"/>
                  <a:ext cx="24131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>
                                <a:solidFill>
                                  <a:srgbClr val="4672C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rgbClr val="4672C4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4672C4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>
                    <a:solidFill>
                      <a:srgbClr val="4672C4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ABB058FB-F06E-4956-9BA5-1C468EAD45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51963" y="859637"/>
                  <a:ext cx="241316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6981" r="-7547" b="-131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2204E4E7-3E55-491A-A983-CFB2C09D3BC9}"/>
                    </a:ext>
                  </a:extLst>
                </p:cNvPr>
                <p:cNvSpPr txBox="1"/>
                <p:nvPr/>
              </p:nvSpPr>
              <p:spPr>
                <a:xfrm>
                  <a:off x="4865908" y="1126621"/>
                  <a:ext cx="24665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>
                                <a:solidFill>
                                  <a:srgbClr val="E108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rgbClr val="E108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E108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>
                    <a:solidFill>
                      <a:srgbClr val="E1080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2204E4E7-3E55-491A-A983-CFB2C09D3B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5908" y="1126621"/>
                  <a:ext cx="246654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18519" r="-7407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801DB866-9B42-4FED-814E-9EB530D7CD85}"/>
                </a:ext>
              </a:extLst>
            </p:cNvPr>
            <p:cNvCxnSpPr>
              <a:cxnSpLocks/>
            </p:cNvCxnSpPr>
            <p:nvPr/>
          </p:nvCxnSpPr>
          <p:spPr>
            <a:xfrm>
              <a:off x="4648200" y="2111201"/>
              <a:ext cx="1676400" cy="0"/>
            </a:xfrm>
            <a:prstGeom prst="line">
              <a:avLst/>
            </a:prstGeom>
            <a:ln w="19050">
              <a:solidFill>
                <a:srgbClr val="E108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1C0BEA2B-5F3F-4617-94AE-BC7D9A761F2D}"/>
                </a:ext>
              </a:extLst>
            </p:cNvPr>
            <p:cNvCxnSpPr>
              <a:cxnSpLocks/>
            </p:cNvCxnSpPr>
            <p:nvPr/>
          </p:nvCxnSpPr>
          <p:spPr>
            <a:xfrm>
              <a:off x="3048000" y="2432746"/>
              <a:ext cx="3276600" cy="0"/>
            </a:xfrm>
            <a:prstGeom prst="line">
              <a:avLst/>
            </a:prstGeom>
            <a:ln w="19050">
              <a:solidFill>
                <a:srgbClr val="4672C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66D74BF4-0FCA-4F15-9090-83F5C2EFA9D5}"/>
                    </a:ext>
                  </a:extLst>
                </p:cNvPr>
                <p:cNvSpPr txBox="1"/>
                <p:nvPr/>
              </p:nvSpPr>
              <p:spPr>
                <a:xfrm>
                  <a:off x="5867400" y="2130783"/>
                  <a:ext cx="242887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>
                                <a:solidFill>
                                  <a:srgbClr val="4672C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rgbClr val="4672C4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4672C4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400">
                    <a:solidFill>
                      <a:srgbClr val="4672C4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66D74BF4-0FCA-4F15-9090-83F5C2EFA9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7400" y="2130783"/>
                  <a:ext cx="242887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33962" r="-20755" b="-1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BA0AACBC-FC5E-443F-829A-17F37BB84559}"/>
                    </a:ext>
                  </a:extLst>
                </p:cNvPr>
                <p:cNvSpPr/>
                <p:nvPr/>
              </p:nvSpPr>
              <p:spPr>
                <a:xfrm>
                  <a:off x="5743455" y="1781996"/>
                  <a:ext cx="443823" cy="3462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>
                                <a:solidFill>
                                  <a:srgbClr val="E108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rgbClr val="E108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E108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2400">
                    <a:solidFill>
                      <a:srgbClr val="4672C4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BA0AACBC-FC5E-443F-829A-17F37BB8455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43455" y="1781996"/>
                  <a:ext cx="443823" cy="346249"/>
                </a:xfrm>
                <a:prstGeom prst="rect">
                  <a:avLst/>
                </a:prstGeom>
                <a:blipFill>
                  <a:blip r:embed="rId9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D6FFFFE8-34E1-4435-8DEF-408996E8BD5F}"/>
              </a:ext>
            </a:extLst>
          </p:cNvPr>
          <p:cNvGrpSpPr/>
          <p:nvPr/>
        </p:nvGrpSpPr>
        <p:grpSpPr>
          <a:xfrm>
            <a:off x="1444420" y="3678474"/>
            <a:ext cx="5314652" cy="1665743"/>
            <a:chOff x="1011510" y="2539919"/>
            <a:chExt cx="3985989" cy="1249307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AB9CDF4-2A58-48BF-880A-B9B2873E6247}"/>
                </a:ext>
              </a:extLst>
            </p:cNvPr>
            <p:cNvGrpSpPr/>
            <p:nvPr/>
          </p:nvGrpSpPr>
          <p:grpSpPr>
            <a:xfrm>
              <a:off x="1011510" y="2755988"/>
              <a:ext cx="1909749" cy="999532"/>
              <a:chOff x="2556716" y="3025022"/>
              <a:chExt cx="1909749" cy="9995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矩形 62">
                    <a:extLst>
                      <a:ext uri="{FF2B5EF4-FFF2-40B4-BE49-F238E27FC236}">
                        <a16:creationId xmlns:a16="http://schemas.microsoft.com/office/drawing/2014/main" id="{A8D4C940-B73E-4CBE-AAE9-DDA3D1D8A356}"/>
                      </a:ext>
                    </a:extLst>
                  </p:cNvPr>
                  <p:cNvSpPr/>
                  <p:nvPr/>
                </p:nvSpPr>
                <p:spPr>
                  <a:xfrm>
                    <a:off x="2653997" y="3025022"/>
                    <a:ext cx="1812468" cy="69307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667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667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667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US" altLang="zh-CN" sz="2667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667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den>
                          </m:f>
                          <m:r>
                            <a:rPr lang="en-US" altLang="zh-CN" sz="2667" i="1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altLang="zh-CN" sz="2667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altLang="zh-CN" sz="2667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altLang="zh-CN" sz="2667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r>
                                <a:rPr lang="en-US" altLang="zh-CN" sz="2667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667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altLang="zh-CN" sz="2667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667"/>
                  </a:p>
                </p:txBody>
              </p:sp>
            </mc:Choice>
            <mc:Fallback xmlns="">
              <p:sp>
                <p:nvSpPr>
                  <p:cNvPr id="63" name="矩形 62">
                    <a:extLst>
                      <a:ext uri="{FF2B5EF4-FFF2-40B4-BE49-F238E27FC236}">
                        <a16:creationId xmlns:a16="http://schemas.microsoft.com/office/drawing/2014/main" id="{A8D4C940-B73E-4CBE-AAE9-DDA3D1D8A35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53997" y="3025022"/>
                    <a:ext cx="1812468" cy="69307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DB65C903-09BB-407A-8223-DF6CBBC1804F}"/>
                  </a:ext>
                </a:extLst>
              </p:cNvPr>
              <p:cNvSpPr txBox="1"/>
              <p:nvPr/>
            </p:nvSpPr>
            <p:spPr>
              <a:xfrm>
                <a:off x="2556716" y="3739812"/>
                <a:ext cx="1066800" cy="284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67" b="1">
                    <a:solidFill>
                      <a:srgbClr val="E10800"/>
                    </a:solidFill>
                  </a:rPr>
                  <a:t>品质因子</a:t>
                </a:r>
                <a:r>
                  <a:rPr lang="en-US" altLang="zh-CN" sz="1867" b="1">
                    <a:solidFill>
                      <a:srgbClr val="E10800"/>
                    </a:solidFill>
                  </a:rPr>
                  <a:t>Q</a:t>
                </a:r>
                <a:endParaRPr lang="zh-CN" altLang="en-US" sz="1867" b="1">
                  <a:solidFill>
                    <a:srgbClr val="E1080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0D4F9DBE-7C40-4625-A805-436A3CD7E9BC}"/>
                    </a:ext>
                  </a:extLst>
                </p:cNvPr>
                <p:cNvSpPr/>
                <p:nvPr/>
              </p:nvSpPr>
              <p:spPr>
                <a:xfrm>
                  <a:off x="3330793" y="2755988"/>
                  <a:ext cx="1666706" cy="6930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d>
                              <m:dPr>
                                <m:ctrlP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</m:den>
                        </m:f>
                        <m:r>
                          <a:rPr lang="en-US" altLang="zh-CN" sz="2667" i="1"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sz="2667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den>
                        </m:f>
                      </m:oMath>
                    </m:oMathPara>
                  </a14:m>
                  <a:endParaRPr lang="zh-CN" altLang="en-US" sz="2667"/>
                </a:p>
              </p:txBody>
            </p:sp>
          </mc:Choice>
          <mc:Fallback xmlns=""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0D4F9DBE-7C40-4625-A805-436A3CD7E9B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0793" y="2755988"/>
                  <a:ext cx="1666706" cy="69307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箭头: 右 57">
              <a:extLst>
                <a:ext uri="{FF2B5EF4-FFF2-40B4-BE49-F238E27FC236}">
                  <a16:creationId xmlns:a16="http://schemas.microsoft.com/office/drawing/2014/main" id="{E30CF910-9E6D-426C-8273-DE4617E1EB5C}"/>
                </a:ext>
              </a:extLst>
            </p:cNvPr>
            <p:cNvSpPr/>
            <p:nvPr/>
          </p:nvSpPr>
          <p:spPr>
            <a:xfrm>
              <a:off x="2950001" y="3097799"/>
              <a:ext cx="338860" cy="82367"/>
            </a:xfrm>
            <a:prstGeom prst="rightArrow">
              <a:avLst/>
            </a:prstGeom>
            <a:solidFill>
              <a:srgbClr val="E10800"/>
            </a:solidFill>
            <a:ln>
              <a:solidFill>
                <a:srgbClr val="E10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67"/>
            </a:p>
          </p:txBody>
        </p: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46C3477D-1EAB-49DA-ABE8-D1268605C2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19858" y="2816591"/>
              <a:ext cx="156642" cy="112490"/>
            </a:xfrm>
            <a:prstGeom prst="straightConnector1">
              <a:avLst/>
            </a:prstGeom>
            <a:ln>
              <a:solidFill>
                <a:srgbClr val="E108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6CDED7DD-D72A-40BE-A6F5-A4EDECEE9F14}"/>
                </a:ext>
              </a:extLst>
            </p:cNvPr>
            <p:cNvSpPr txBox="1"/>
            <p:nvPr/>
          </p:nvSpPr>
          <p:spPr>
            <a:xfrm>
              <a:off x="1604390" y="2539919"/>
              <a:ext cx="1905000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b="1">
                  <a:solidFill>
                    <a:srgbClr val="E10800"/>
                  </a:solidFill>
                </a:rPr>
                <a:t>一个周期耗散的能量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CE4204BD-0D4F-454F-A8F8-F150CD83EFB1}"/>
                </a:ext>
              </a:extLst>
            </p:cNvPr>
            <p:cNvSpPr txBox="1"/>
            <p:nvPr/>
          </p:nvSpPr>
          <p:spPr>
            <a:xfrm>
              <a:off x="2210185" y="3504484"/>
              <a:ext cx="1905000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b="1">
                  <a:solidFill>
                    <a:srgbClr val="E10800"/>
                  </a:solidFill>
                </a:rPr>
                <a:t>波储存的总能量</a:t>
              </a:r>
            </a:p>
          </p:txBody>
        </p: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1598C5EF-9760-4714-9191-C6E747FF67EA}"/>
                </a:ext>
              </a:extLst>
            </p:cNvPr>
            <p:cNvCxnSpPr>
              <a:cxnSpLocks/>
            </p:cNvCxnSpPr>
            <p:nvPr/>
          </p:nvCxnSpPr>
          <p:spPr>
            <a:xfrm>
              <a:off x="2785366" y="3333394"/>
              <a:ext cx="186114" cy="185871"/>
            </a:xfrm>
            <a:prstGeom prst="straightConnector1">
              <a:avLst/>
            </a:prstGeom>
            <a:ln>
              <a:solidFill>
                <a:srgbClr val="E108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5C266708-D6A9-4122-A1A5-833E356193E0}"/>
              </a:ext>
            </a:extLst>
          </p:cNvPr>
          <p:cNvGrpSpPr/>
          <p:nvPr/>
        </p:nvGrpSpPr>
        <p:grpSpPr>
          <a:xfrm>
            <a:off x="1475681" y="5209790"/>
            <a:ext cx="9700319" cy="1362958"/>
            <a:chOff x="152400" y="3665776"/>
            <a:chExt cx="7275239" cy="10222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955343C8-5244-474D-BB0F-DF8640159B23}"/>
                    </a:ext>
                  </a:extLst>
                </p:cNvPr>
                <p:cNvSpPr/>
                <p:nvPr/>
              </p:nvSpPr>
              <p:spPr>
                <a:xfrm>
                  <a:off x="152400" y="3891334"/>
                  <a:ext cx="6889338" cy="79666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2667" i="1">
                            <a:latin typeface="Cambria Math" panose="02040503050406030204" pitchFamily="18" charset="0"/>
                          </a:rPr>
                          <m:t>A</m:t>
                        </m:r>
                        <m:d>
                          <m:d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altLang="zh-CN" sz="2667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CN" sz="2667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num>
                                  <m:den>
                                    <m: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  <m:t>𝑄𝑛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CN" sz="2667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num>
                                  <m:den>
                                    <m: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2667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den>
                                </m:f>
                              </m:sup>
                            </m:sSup>
                          </m:e>
                          <m:sup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p>
                        <m:r>
                          <a:rPr lang="en-US" altLang="zh-CN" sz="2667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26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altLang="zh-CN" sz="2667" i="1">
                                    <a:latin typeface="Cambria Math" panose="02040503050406030204" pitchFamily="18" charset="0"/>
                                  </a:rPr>
                                  <m:t>𝑈𝑄</m:t>
                                </m:r>
                              </m:den>
                            </m:f>
                            <m:r>
                              <a:rPr lang="en-US" altLang="zh-CN" sz="2667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oMath>
                    </m:oMathPara>
                  </a14:m>
                  <a:endParaRPr lang="zh-CN" altLang="en-US" sz="2667"/>
                </a:p>
              </p:txBody>
            </p:sp>
          </mc:Choice>
          <mc:Fallback xmlns=""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955343C8-5244-474D-BB0F-DF8640159B2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400" y="3891334"/>
                  <a:ext cx="6889338" cy="796661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矩形: 圆角 66">
              <a:extLst>
                <a:ext uri="{FF2B5EF4-FFF2-40B4-BE49-F238E27FC236}">
                  <a16:creationId xmlns:a16="http://schemas.microsoft.com/office/drawing/2014/main" id="{0359CDA3-EC63-4DC1-817F-8838CC35472E}"/>
                </a:ext>
              </a:extLst>
            </p:cNvPr>
            <p:cNvSpPr/>
            <p:nvPr/>
          </p:nvSpPr>
          <p:spPr>
            <a:xfrm>
              <a:off x="6510943" y="3981577"/>
              <a:ext cx="257887" cy="418996"/>
            </a:xfrm>
            <a:prstGeom prst="roundRect">
              <a:avLst/>
            </a:prstGeom>
            <a:noFill/>
            <a:ln w="19050">
              <a:solidFill>
                <a:srgbClr val="E108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67">
                <a:solidFill>
                  <a:srgbClr val="E108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96D8DCE1-A3B5-4D09-8B02-6300030570DE}"/>
                    </a:ext>
                  </a:extLst>
                </p:cNvPr>
                <p:cNvSpPr txBox="1"/>
                <p:nvPr/>
              </p:nvSpPr>
              <p:spPr>
                <a:xfrm>
                  <a:off x="6131149" y="3665776"/>
                  <a:ext cx="1296490" cy="315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133" b="1">
                      <a:solidFill>
                        <a:srgbClr val="E10800"/>
                      </a:solidFill>
                    </a:rPr>
                    <a:t>衰减系数</a:t>
                  </a:r>
                  <a14:m>
                    <m:oMath xmlns:m="http://schemas.openxmlformats.org/officeDocument/2006/math">
                      <m:r>
                        <a:rPr lang="en-US" altLang="zh-CN" sz="2133" b="1" i="1">
                          <a:solidFill>
                            <a:srgbClr val="E10800"/>
                          </a:solidFill>
                          <a:latin typeface="Cambria Math" panose="02040503050406030204" pitchFamily="18" charset="0"/>
                        </a:rPr>
                        <m:t>𝜶</m:t>
                      </m:r>
                    </m:oMath>
                  </a14:m>
                  <a:endParaRPr lang="zh-CN" altLang="en-US" sz="2133" b="1">
                    <a:solidFill>
                      <a:srgbClr val="E10800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96D8DCE1-A3B5-4D09-8B02-6300030570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31149" y="3665776"/>
                  <a:ext cx="1296490" cy="315423"/>
                </a:xfrm>
                <a:prstGeom prst="rect">
                  <a:avLst/>
                </a:prstGeom>
                <a:blipFill>
                  <a:blip r:embed="rId13"/>
                  <a:stretch>
                    <a:fillRect l="-4240" t="-8696" b="-275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38A848A5-392A-48E8-8BFD-702735CE3AA8}"/>
              </a:ext>
            </a:extLst>
          </p:cNvPr>
          <p:cNvSpPr txBox="1"/>
          <p:nvPr/>
        </p:nvSpPr>
        <p:spPr>
          <a:xfrm>
            <a:off x="85262" y="4231003"/>
            <a:ext cx="1362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E10800"/>
                </a:solidFill>
              </a:rPr>
              <a:t>定义式：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50ADBB00-E590-4010-8494-BB8DCC882AFD}"/>
              </a:ext>
            </a:extLst>
          </p:cNvPr>
          <p:cNvSpPr txBox="1"/>
          <p:nvPr/>
        </p:nvSpPr>
        <p:spPr>
          <a:xfrm>
            <a:off x="113630" y="5808822"/>
            <a:ext cx="1362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E10800"/>
                </a:solidFill>
              </a:rPr>
              <a:t>观测式：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11238442-FD9B-45C7-9586-18A2E087D119}"/>
              </a:ext>
            </a:extLst>
          </p:cNvPr>
          <p:cNvSpPr/>
          <p:nvPr/>
        </p:nvSpPr>
        <p:spPr>
          <a:xfrm>
            <a:off x="137323" y="3725027"/>
            <a:ext cx="10972800" cy="2923876"/>
          </a:xfrm>
          <a:prstGeom prst="roundRect">
            <a:avLst/>
          </a:prstGeom>
          <a:noFill/>
          <a:ln>
            <a:solidFill>
              <a:srgbClr val="00797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BFA5D13-FD7B-DAFE-D78A-851D720FB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3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573266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F31EE810-E6FB-4074-B990-FF9D9761F74F}"/>
              </a:ext>
            </a:extLst>
          </p:cNvPr>
          <p:cNvGrpSpPr/>
          <p:nvPr/>
        </p:nvGrpSpPr>
        <p:grpSpPr>
          <a:xfrm>
            <a:off x="5101023" y="4470133"/>
            <a:ext cx="3564099" cy="2294952"/>
            <a:chOff x="3707003" y="3322554"/>
            <a:chExt cx="2673074" cy="172121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46530648-EB37-423C-B761-3A4D6D7A98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53517"/>
            <a:stretch/>
          </p:blipFill>
          <p:spPr>
            <a:xfrm>
              <a:off x="4683948" y="3322554"/>
              <a:ext cx="1600200" cy="902277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4F1217A9-DD31-4FC8-B726-D806383DE3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0731"/>
            <a:stretch/>
          </p:blipFill>
          <p:spPr>
            <a:xfrm>
              <a:off x="4683948" y="4141491"/>
              <a:ext cx="1696129" cy="902277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1CA52E9-477B-4276-B367-AAD8DE5B0DEE}"/>
                </a:ext>
              </a:extLst>
            </p:cNvPr>
            <p:cNvSpPr txBox="1"/>
            <p:nvPr/>
          </p:nvSpPr>
          <p:spPr>
            <a:xfrm>
              <a:off x="3707003" y="4342521"/>
              <a:ext cx="1201203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rgbClr val="E10800"/>
                  </a:solidFill>
                </a:rPr>
                <a:t>构造活动性弱</a:t>
              </a:r>
              <a:endParaRPr lang="en-US" altLang="zh-CN" sz="1600" b="1">
                <a:solidFill>
                  <a:srgbClr val="E10800"/>
                </a:solidFill>
              </a:endParaRPr>
            </a:p>
            <a:p>
              <a:pPr algn="ctr"/>
              <a:r>
                <a:rPr lang="zh-CN" altLang="en-US" sz="1600" b="1">
                  <a:solidFill>
                    <a:srgbClr val="E10800"/>
                  </a:solidFill>
                </a:rPr>
                <a:t>衰减弱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8EF32C7-E625-49A4-AB34-30BEA56EF95D}"/>
                </a:ext>
              </a:extLst>
            </p:cNvPr>
            <p:cNvSpPr txBox="1"/>
            <p:nvPr/>
          </p:nvSpPr>
          <p:spPr>
            <a:xfrm>
              <a:off x="3707003" y="3542861"/>
              <a:ext cx="1201203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rgbClr val="E10800"/>
                  </a:solidFill>
                </a:rPr>
                <a:t>构造活动性强</a:t>
              </a:r>
              <a:endParaRPr lang="en-US" altLang="zh-CN" sz="1600" b="1">
                <a:solidFill>
                  <a:srgbClr val="E10800"/>
                </a:solidFill>
              </a:endParaRPr>
            </a:p>
            <a:p>
              <a:pPr algn="ctr"/>
              <a:r>
                <a:rPr lang="zh-CN" altLang="en-US" sz="1600" b="1">
                  <a:solidFill>
                    <a:srgbClr val="E10800"/>
                  </a:solidFill>
                </a:rPr>
                <a:t>衰减强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817352F8-9C42-42E6-BE6D-A36662FC7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600" y="4415419"/>
            <a:ext cx="3197264" cy="2199739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4964" y="7655"/>
            <a:ext cx="277091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引言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A5D7D45-0910-4898-A346-FB59554B5094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地震波衰减的机制</a:t>
            </a:r>
            <a:endParaRPr lang="en-US" altLang="zh-CN" sz="2400">
              <a:solidFill>
                <a:srgbClr val="00797C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B0FD31-C16E-4725-99DB-EB250BE9F56D}"/>
              </a:ext>
            </a:extLst>
          </p:cNvPr>
          <p:cNvSpPr txBox="1"/>
          <p:nvPr/>
        </p:nvSpPr>
        <p:spPr>
          <a:xfrm>
            <a:off x="1626564" y="1432720"/>
            <a:ext cx="7263965" cy="2718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>
                <a:solidFill>
                  <a:srgbClr val="4672C4"/>
                </a:solidFill>
              </a:rPr>
              <a:t>本征衰减：</a:t>
            </a:r>
            <a:r>
              <a:rPr lang="zh-CN" altLang="en-US" sz="2133"/>
              <a:t>地球介质具有粘弹性，能够将地震波传播的机械能转为内能，并使其不可逆耗散；</a:t>
            </a:r>
            <a:endParaRPr lang="en-US" altLang="zh-CN" sz="2133"/>
          </a:p>
          <a:p>
            <a:endParaRPr lang="en-US" altLang="zh-CN" sz="2133"/>
          </a:p>
          <a:p>
            <a:r>
              <a:rPr lang="zh-CN" altLang="en-US" sz="2133" b="1">
                <a:solidFill>
                  <a:srgbClr val="4672C4"/>
                </a:solidFill>
              </a:rPr>
              <a:t>散射衰减：</a:t>
            </a:r>
            <a:r>
              <a:rPr lang="zh-CN" altLang="en-US" sz="2133"/>
              <a:t>地震波传播中，由于介质的不均匀性，部分能量偏离原始的传播方向，使原传播方向地震波能量减弱。</a:t>
            </a:r>
            <a:endParaRPr lang="en-US" altLang="zh-CN" sz="2133"/>
          </a:p>
          <a:p>
            <a:endParaRPr lang="en-US" altLang="zh-CN" sz="2133"/>
          </a:p>
          <a:p>
            <a:r>
              <a:rPr lang="zh-CN" altLang="en-US" sz="2133" b="1">
                <a:solidFill>
                  <a:srgbClr val="4672C4"/>
                </a:solidFill>
              </a:rPr>
              <a:t>其他因素：</a:t>
            </a:r>
            <a:r>
              <a:rPr lang="zh-CN" altLang="en-US" sz="2133"/>
              <a:t>几何扩散、聚焦散射、地形起伏、面波频散、台站项、震源辐射花样</a:t>
            </a:r>
            <a:r>
              <a:rPr lang="en-US" altLang="zh-CN" sz="2133"/>
              <a:t>……</a:t>
            </a:r>
            <a:endParaRPr lang="zh-CN" altLang="en-US" sz="2133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DBD1D690-647A-40C3-B48B-131371166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627" y="2279435"/>
            <a:ext cx="1082295" cy="104738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33B0C5EB-25FC-4DF4-8286-0AB5598034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153" y="2216977"/>
            <a:ext cx="1169576" cy="1125935"/>
          </a:xfrm>
          <a:prstGeom prst="rect">
            <a:avLst/>
          </a:prstGeom>
        </p:spPr>
      </p:pic>
      <p:sp>
        <p:nvSpPr>
          <p:cNvPr id="38" name="箭头: 右 37">
            <a:extLst>
              <a:ext uri="{FF2B5EF4-FFF2-40B4-BE49-F238E27FC236}">
                <a16:creationId xmlns:a16="http://schemas.microsoft.com/office/drawing/2014/main" id="{483E8BC6-013C-4916-80C2-81A93D570A25}"/>
              </a:ext>
            </a:extLst>
          </p:cNvPr>
          <p:cNvSpPr/>
          <p:nvPr/>
        </p:nvSpPr>
        <p:spPr>
          <a:xfrm>
            <a:off x="10132266" y="2632118"/>
            <a:ext cx="640487" cy="330692"/>
          </a:xfrm>
          <a:prstGeom prst="rightArrow">
            <a:avLst/>
          </a:prstGeom>
          <a:solidFill>
            <a:srgbClr val="E10800"/>
          </a:solidFill>
          <a:ln>
            <a:solidFill>
              <a:srgbClr val="E10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972364-2C33-4D24-9A88-0A62BE8C6B95}"/>
              </a:ext>
            </a:extLst>
          </p:cNvPr>
          <p:cNvSpPr/>
          <p:nvPr/>
        </p:nvSpPr>
        <p:spPr>
          <a:xfrm>
            <a:off x="9469927" y="3316704"/>
            <a:ext cx="2095445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7" b="1">
                <a:solidFill>
                  <a:srgbClr val="4672C4"/>
                </a:solidFill>
              </a:rPr>
              <a:t>波场能量分布变化</a:t>
            </a:r>
            <a:endParaRPr lang="en-US" altLang="zh-CN" sz="1867" b="1">
              <a:solidFill>
                <a:srgbClr val="4672C4"/>
              </a:solidFill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5EAEE651-569C-4E87-9E69-627D5DCC89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473" y="1185877"/>
            <a:ext cx="2235632" cy="975012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C0EB2087-2C79-4468-A2C9-E7D6038C9599}"/>
              </a:ext>
            </a:extLst>
          </p:cNvPr>
          <p:cNvSpPr txBox="1"/>
          <p:nvPr/>
        </p:nvSpPr>
        <p:spPr>
          <a:xfrm>
            <a:off x="-76355" y="217052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E10800"/>
                </a:solidFill>
              </a:rPr>
              <a:t>地震波</a:t>
            </a:r>
            <a:endParaRPr lang="en-US" altLang="zh-CN" sz="2400" b="1">
              <a:solidFill>
                <a:srgbClr val="E10800"/>
              </a:solidFill>
            </a:endParaRPr>
          </a:p>
          <a:p>
            <a:pPr algn="ctr"/>
            <a:r>
              <a:rPr lang="zh-CN" altLang="en-US" sz="2400" b="1">
                <a:solidFill>
                  <a:srgbClr val="E10800"/>
                </a:solidFill>
              </a:rPr>
              <a:t>振幅变化</a:t>
            </a:r>
          </a:p>
        </p:txBody>
      </p:sp>
      <p:sp>
        <p:nvSpPr>
          <p:cNvPr id="2" name="左大括号 1">
            <a:extLst>
              <a:ext uri="{FF2B5EF4-FFF2-40B4-BE49-F238E27FC236}">
                <a16:creationId xmlns:a16="http://schemas.microsoft.com/office/drawing/2014/main" id="{1CDFA00D-24FE-41A2-B51F-396581001957}"/>
              </a:ext>
            </a:extLst>
          </p:cNvPr>
          <p:cNvSpPr/>
          <p:nvPr/>
        </p:nvSpPr>
        <p:spPr>
          <a:xfrm>
            <a:off x="1409873" y="1367419"/>
            <a:ext cx="339656" cy="2569581"/>
          </a:xfrm>
          <a:prstGeom prst="leftBrace">
            <a:avLst/>
          </a:prstGeom>
          <a:ln w="19050">
            <a:solidFill>
              <a:srgbClr val="0079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E108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A4D26DE-9A3E-40EF-A408-9435937D181B}"/>
              </a:ext>
            </a:extLst>
          </p:cNvPr>
          <p:cNvSpPr txBox="1"/>
          <p:nvPr/>
        </p:nvSpPr>
        <p:spPr>
          <a:xfrm>
            <a:off x="5624058" y="3927469"/>
            <a:ext cx="335646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7" b="1">
                <a:solidFill>
                  <a:srgbClr val="4672C4"/>
                </a:solidFill>
              </a:rPr>
              <a:t>沉积层、上地壳：</a:t>
            </a:r>
            <a:endParaRPr lang="en-US" altLang="zh-CN" sz="1867" b="1">
              <a:solidFill>
                <a:srgbClr val="4672C4"/>
              </a:solidFill>
            </a:endParaRPr>
          </a:p>
          <a:p>
            <a:pPr algn="ctr"/>
            <a:r>
              <a:rPr lang="zh-CN" altLang="en-US" sz="1867"/>
              <a:t>孔隙和裂纹间的滑动摩擦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1C29AF0-0A82-4398-B32C-E7055702BED8}"/>
              </a:ext>
            </a:extLst>
          </p:cNvPr>
          <p:cNvSpPr txBox="1"/>
          <p:nvPr/>
        </p:nvSpPr>
        <p:spPr>
          <a:xfrm>
            <a:off x="8506769" y="3927469"/>
            <a:ext cx="35560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7" b="1">
                <a:solidFill>
                  <a:srgbClr val="4672C4"/>
                </a:solidFill>
              </a:rPr>
              <a:t>深部高温高压环境：</a:t>
            </a:r>
            <a:endParaRPr lang="en-US" altLang="zh-CN" sz="1867" b="1">
              <a:solidFill>
                <a:srgbClr val="4672C4"/>
              </a:solidFill>
            </a:endParaRPr>
          </a:p>
          <a:p>
            <a:pPr algn="ctr"/>
            <a:r>
              <a:rPr lang="zh-CN" altLang="en-US" sz="1867"/>
              <a:t>晶体边界滑移和阻尼振动</a:t>
            </a:r>
            <a:endParaRPr lang="en-US" altLang="zh-CN" sz="1867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7A72E45-EEF3-41DB-8CC7-DA08D19538A1}"/>
              </a:ext>
            </a:extLst>
          </p:cNvPr>
          <p:cNvSpPr/>
          <p:nvPr/>
        </p:nvSpPr>
        <p:spPr>
          <a:xfrm>
            <a:off x="6789461" y="6501436"/>
            <a:ext cx="14574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rgbClr val="4672C4"/>
                </a:solidFill>
              </a:rPr>
              <a:t>(Michell, 1995)</a:t>
            </a:r>
            <a:endParaRPr lang="zh-CN" altLang="en-US" sz="1600" b="1">
              <a:solidFill>
                <a:srgbClr val="4672C4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41BA8C7-F250-43B6-9529-D7DB1922A886}"/>
              </a:ext>
            </a:extLst>
          </p:cNvPr>
          <p:cNvSpPr/>
          <p:nvPr/>
        </p:nvSpPr>
        <p:spPr>
          <a:xfrm>
            <a:off x="9325528" y="6482428"/>
            <a:ext cx="1952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rgbClr val="4672C4"/>
                </a:solidFill>
              </a:rPr>
              <a:t>(Jackson et al., 2014)</a:t>
            </a:r>
            <a:endParaRPr lang="zh-CN" altLang="en-US" sz="1600" b="1">
              <a:solidFill>
                <a:srgbClr val="4672C4"/>
              </a:solidFill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0A41A933-689A-4E77-9BA2-C4B756B054D0}"/>
              </a:ext>
            </a:extLst>
          </p:cNvPr>
          <p:cNvSpPr/>
          <p:nvPr/>
        </p:nvSpPr>
        <p:spPr>
          <a:xfrm>
            <a:off x="6789461" y="6498802"/>
            <a:ext cx="14574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rgbClr val="4672C4"/>
                </a:solidFill>
              </a:rPr>
              <a:t>(Michell, 1995)</a:t>
            </a:r>
            <a:endParaRPr lang="zh-CN" altLang="en-US" sz="1600" b="1">
              <a:solidFill>
                <a:srgbClr val="4672C4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4AA972C-D2BB-4556-9FD9-F8B86019B2E8}"/>
              </a:ext>
            </a:extLst>
          </p:cNvPr>
          <p:cNvGrpSpPr/>
          <p:nvPr/>
        </p:nvGrpSpPr>
        <p:grpSpPr>
          <a:xfrm>
            <a:off x="345499" y="4455160"/>
            <a:ext cx="4304880" cy="1747852"/>
            <a:chOff x="210514" y="3287542"/>
            <a:chExt cx="3228660" cy="1310889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C528A1A-8724-4673-B4CB-A825A0C6866F}"/>
                </a:ext>
              </a:extLst>
            </p:cNvPr>
            <p:cNvSpPr txBox="1"/>
            <p:nvPr/>
          </p:nvSpPr>
          <p:spPr>
            <a:xfrm>
              <a:off x="210514" y="3287542"/>
              <a:ext cx="190500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E10800"/>
                  </a:solidFill>
                </a:rPr>
                <a:t>衰减的敏感因素：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DED389D-79CD-44B5-BF1B-D4547344CD7C}"/>
                </a:ext>
              </a:extLst>
            </p:cNvPr>
            <p:cNvSpPr/>
            <p:nvPr/>
          </p:nvSpPr>
          <p:spPr>
            <a:xfrm>
              <a:off x="626765" y="3698184"/>
              <a:ext cx="2812409" cy="900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/>
                <a:t>温度、孔隙度、岩石破碎程度、晶粒大小、熔体比率、挥发物比率等</a:t>
              </a:r>
            </a:p>
          </p:txBody>
        </p:sp>
      </p:grp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C9D24075-7B56-413A-A341-5AE10C7E182C}"/>
              </a:ext>
            </a:extLst>
          </p:cNvPr>
          <p:cNvSpPr/>
          <p:nvPr/>
        </p:nvSpPr>
        <p:spPr>
          <a:xfrm>
            <a:off x="242124" y="4243311"/>
            <a:ext cx="4658515" cy="2202332"/>
          </a:xfrm>
          <a:prstGeom prst="roundRect">
            <a:avLst/>
          </a:prstGeom>
          <a:noFill/>
          <a:ln>
            <a:solidFill>
              <a:srgbClr val="00797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9F64B3C-46E9-FABF-4FC1-08771F164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4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30917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4964" y="7655"/>
            <a:ext cx="277091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引言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A5D7D45-0910-4898-A346-FB59554B5094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衰减成像的意义</a:t>
            </a:r>
            <a:endParaRPr lang="en-US" altLang="zh-CN" sz="2400">
              <a:solidFill>
                <a:srgbClr val="00797C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B0FD31-C16E-4725-99DB-EB250BE9F56D}"/>
              </a:ext>
            </a:extLst>
          </p:cNvPr>
          <p:cNvSpPr txBox="1"/>
          <p:nvPr/>
        </p:nvSpPr>
        <p:spPr>
          <a:xfrm>
            <a:off x="201656" y="1742519"/>
            <a:ext cx="4876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本征衰减是地下介质的重要属性，其对</a:t>
            </a:r>
            <a:r>
              <a:rPr lang="zh-CN" altLang="en-US" sz="2400" b="1" dirty="0">
                <a:solidFill>
                  <a:srgbClr val="4672C4"/>
                </a:solidFill>
              </a:rPr>
              <a:t>熔体比率、含水量、温度</a:t>
            </a:r>
            <a:r>
              <a:rPr lang="zh-CN" altLang="en-US" sz="2400" dirty="0"/>
              <a:t>等因素较速度更加敏感，因此能够突出地反映</a:t>
            </a:r>
            <a:r>
              <a:rPr lang="zh-CN" altLang="en-US" sz="2400" b="1" dirty="0">
                <a:solidFill>
                  <a:srgbClr val="4672C4"/>
                </a:solidFill>
              </a:rPr>
              <a:t>沉积盆地、断层、岩浆房</a:t>
            </a:r>
            <a:r>
              <a:rPr lang="zh-CN" altLang="en-US" sz="2400" dirty="0"/>
              <a:t>等地质结构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准确的衰减成像有助于认识全球和区域的</a:t>
            </a:r>
            <a:r>
              <a:rPr lang="zh-CN" altLang="en-US" sz="2400" b="1" dirty="0">
                <a:solidFill>
                  <a:srgbClr val="4672C4"/>
                </a:solidFill>
              </a:rPr>
              <a:t>壳幔地球动力学过程</a:t>
            </a:r>
            <a:r>
              <a:rPr lang="zh-CN" altLang="en-US" sz="2400" dirty="0"/>
              <a:t>，且能为</a:t>
            </a:r>
            <a:r>
              <a:rPr lang="zh-CN" altLang="en-US" sz="2400" b="1" dirty="0">
                <a:solidFill>
                  <a:srgbClr val="4672C4"/>
                </a:solidFill>
              </a:rPr>
              <a:t>震源机制反演、核爆监测、灾害评估</a:t>
            </a:r>
            <a:r>
              <a:rPr lang="zh-CN" altLang="en-US" sz="2400" dirty="0"/>
              <a:t>等提供参考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03FD2A6-AFAB-4896-BD9C-A07739824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857" y="3801588"/>
            <a:ext cx="3357311" cy="2336800"/>
          </a:xfrm>
          <a:prstGeom prst="rect">
            <a:avLst/>
          </a:prstGeom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B9264F0E-C596-4741-A80F-F9FB5D1E547A}"/>
              </a:ext>
            </a:extLst>
          </p:cNvPr>
          <p:cNvSpPr/>
          <p:nvPr/>
        </p:nvSpPr>
        <p:spPr>
          <a:xfrm>
            <a:off x="5689601" y="6049256"/>
            <a:ext cx="2231445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133" b="1">
                <a:solidFill>
                  <a:srgbClr val="4672C4"/>
                </a:solidFill>
              </a:rPr>
              <a:t>(Zhao et al., 2013)</a:t>
            </a:r>
            <a:endParaRPr lang="zh-CN" altLang="en-US" sz="2133" b="1">
              <a:solidFill>
                <a:srgbClr val="4672C4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2D92D4-6668-4F83-8603-906F6FD5C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1201" y="3835400"/>
            <a:ext cx="3759761" cy="2024885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7F48309E-C5D5-4C54-87BA-5162C1109439}"/>
              </a:ext>
            </a:extLst>
          </p:cNvPr>
          <p:cNvSpPr/>
          <p:nvPr/>
        </p:nvSpPr>
        <p:spPr>
          <a:xfrm>
            <a:off x="9180541" y="6042705"/>
            <a:ext cx="2000612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133" b="1">
                <a:solidFill>
                  <a:srgbClr val="4672C4"/>
                </a:solidFill>
              </a:rPr>
              <a:t>(Liu et al., 2021)</a:t>
            </a:r>
            <a:endParaRPr lang="zh-CN" altLang="en-US" sz="2133" b="1">
              <a:solidFill>
                <a:srgbClr val="4672C4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4CBAD1E-05C2-47FD-A57B-C72A9C5AB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6485" y="1244261"/>
            <a:ext cx="3813860" cy="1939415"/>
          </a:xfrm>
          <a:prstGeom prst="rect">
            <a:avLst/>
          </a:prstGeom>
        </p:spPr>
      </p:pic>
      <p:sp>
        <p:nvSpPr>
          <p:cNvPr id="52" name="矩形 51">
            <a:extLst>
              <a:ext uri="{FF2B5EF4-FFF2-40B4-BE49-F238E27FC236}">
                <a16:creationId xmlns:a16="http://schemas.microsoft.com/office/drawing/2014/main" id="{17B1E7E5-FDD0-48CA-9AF0-B4AF03DB491A}"/>
              </a:ext>
            </a:extLst>
          </p:cNvPr>
          <p:cNvSpPr/>
          <p:nvPr/>
        </p:nvSpPr>
        <p:spPr>
          <a:xfrm>
            <a:off x="9127108" y="3177227"/>
            <a:ext cx="2106410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133" b="1">
                <a:solidFill>
                  <a:srgbClr val="4672C4"/>
                </a:solidFill>
              </a:rPr>
              <a:t>(Bao et al., 2016)</a:t>
            </a:r>
            <a:endParaRPr lang="zh-CN" altLang="en-US" sz="2133" b="1">
              <a:solidFill>
                <a:srgbClr val="4672C4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AC8DD3F-FF4A-4E56-944E-8E1410E946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5856" y="1349137"/>
            <a:ext cx="3135288" cy="1733787"/>
          </a:xfrm>
          <a:prstGeom prst="rect">
            <a:avLst/>
          </a:prstGeom>
        </p:spPr>
      </p:pic>
      <p:sp>
        <p:nvSpPr>
          <p:cNvPr id="53" name="矩形 52">
            <a:extLst>
              <a:ext uri="{FF2B5EF4-FFF2-40B4-BE49-F238E27FC236}">
                <a16:creationId xmlns:a16="http://schemas.microsoft.com/office/drawing/2014/main" id="{135E4BEB-DB0F-49D1-BEA7-3151003740CC}"/>
              </a:ext>
            </a:extLst>
          </p:cNvPr>
          <p:cNvSpPr/>
          <p:nvPr/>
        </p:nvSpPr>
        <p:spPr>
          <a:xfrm>
            <a:off x="5519330" y="3182779"/>
            <a:ext cx="2432333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133" b="1">
                <a:solidFill>
                  <a:srgbClr val="4672C4"/>
                </a:solidFill>
              </a:rPr>
              <a:t>(Dalton et al., 2017)</a:t>
            </a:r>
            <a:endParaRPr lang="zh-CN" altLang="en-US" sz="2133" b="1">
              <a:solidFill>
                <a:srgbClr val="4672C4"/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473471A-6BB0-FE44-3EA6-C59AE7E5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5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821763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4964" y="7655"/>
            <a:ext cx="277091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引言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A5D7D45-0910-4898-A346-FB59554B5094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噪声衰减成像的理论基础</a:t>
            </a:r>
            <a:endParaRPr lang="en-US" altLang="zh-CN" sz="2400">
              <a:solidFill>
                <a:srgbClr val="00797C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8383053-9E4E-40AD-AFB7-BD1AA50A3FC2}"/>
              </a:ext>
            </a:extLst>
          </p:cNvPr>
          <p:cNvGrpSpPr/>
          <p:nvPr/>
        </p:nvGrpSpPr>
        <p:grpSpPr>
          <a:xfrm>
            <a:off x="1117601" y="1310959"/>
            <a:ext cx="10284740" cy="2566778"/>
            <a:chOff x="914400" y="819150"/>
            <a:chExt cx="7713555" cy="192508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7F594F5-1FE1-4D0A-8099-3AC7A7D57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819150"/>
              <a:ext cx="7713555" cy="1925084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F4629EE-7239-402C-A50E-B96752AAC84D}"/>
                </a:ext>
              </a:extLst>
            </p:cNvPr>
            <p:cNvSpPr/>
            <p:nvPr/>
          </p:nvSpPr>
          <p:spPr>
            <a:xfrm>
              <a:off x="6934200" y="2320131"/>
              <a:ext cx="1578269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4672C4"/>
                  </a:solidFill>
                </a:rPr>
                <a:t>(Weaver, 2011)</a:t>
              </a:r>
              <a:endParaRPr lang="zh-CN" altLang="en-US" sz="2400" b="1">
                <a:solidFill>
                  <a:srgbClr val="4672C4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C490073-11C3-4064-BE85-C710C611160B}"/>
              </a:ext>
            </a:extLst>
          </p:cNvPr>
          <p:cNvGrpSpPr/>
          <p:nvPr/>
        </p:nvGrpSpPr>
        <p:grpSpPr>
          <a:xfrm>
            <a:off x="2249338" y="3877565"/>
            <a:ext cx="7693326" cy="1558221"/>
            <a:chOff x="1697606" y="2744708"/>
            <a:chExt cx="5769994" cy="11686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矩形 2">
                  <a:extLst>
                    <a:ext uri="{FF2B5EF4-FFF2-40B4-BE49-F238E27FC236}">
                      <a16:creationId xmlns:a16="http://schemas.microsoft.com/office/drawing/2014/main" id="{E6A36156-93C0-4753-8B32-F1926A424319}"/>
                    </a:ext>
                  </a:extLst>
                </p:cNvPr>
                <p:cNvSpPr/>
                <p:nvPr/>
              </p:nvSpPr>
              <p:spPr>
                <a:xfrm>
                  <a:off x="3063049" y="2965708"/>
                  <a:ext cx="3895681" cy="7331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panose="02040503050406030204" pitchFamily="18" charset="0"/>
                          </a:rPr>
                          <m:t>exp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⁡(−</m:t>
                        </m:r>
                        <m:nary>
                          <m:nary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23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400"/>
                </a:p>
              </p:txBody>
            </p:sp>
          </mc:Choice>
          <mc:Fallback xmlns="">
            <p:sp>
              <p:nvSpPr>
                <p:cNvPr id="3" name="矩形 2">
                  <a:extLst>
                    <a:ext uri="{FF2B5EF4-FFF2-40B4-BE49-F238E27FC236}">
                      <a16:creationId xmlns:a16="http://schemas.microsoft.com/office/drawing/2014/main" id="{E6A36156-93C0-4753-8B32-F1926A4243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3049" y="2965708"/>
                  <a:ext cx="3895681" cy="73318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67E1E4F-606D-45FE-8418-0486505D83B2}"/>
                </a:ext>
              </a:extLst>
            </p:cNvPr>
            <p:cNvSpPr/>
            <p:nvPr/>
          </p:nvSpPr>
          <p:spPr>
            <a:xfrm>
              <a:off x="3145406" y="3184261"/>
              <a:ext cx="513488" cy="301980"/>
            </a:xfrm>
            <a:prstGeom prst="roundRect">
              <a:avLst/>
            </a:prstGeom>
            <a:noFill/>
            <a:ln w="19050">
              <a:solidFill>
                <a:srgbClr val="E108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E10800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5ECCD09-3E59-43CB-8C09-9A25B9DD6A73}"/>
                </a:ext>
              </a:extLst>
            </p:cNvPr>
            <p:cNvSpPr txBox="1"/>
            <p:nvPr/>
          </p:nvSpPr>
          <p:spPr>
            <a:xfrm>
              <a:off x="1697606" y="3198115"/>
              <a:ext cx="1447800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b="1">
                  <a:solidFill>
                    <a:srgbClr val="E10800"/>
                  </a:solidFill>
                </a:rPr>
                <a:t>互相关函数振幅</a:t>
              </a:r>
            </a:p>
          </p:txBody>
        </p: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AE394D6F-AE9E-4D82-B693-608BDF2233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14800" y="3011415"/>
              <a:ext cx="152400" cy="246135"/>
            </a:xfrm>
            <a:prstGeom prst="straightConnector1">
              <a:avLst/>
            </a:prstGeom>
            <a:ln>
              <a:solidFill>
                <a:srgbClr val="E108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439C5B3-DEA7-4A55-8411-C5271B277EF4}"/>
                </a:ext>
              </a:extLst>
            </p:cNvPr>
            <p:cNvSpPr txBox="1"/>
            <p:nvPr/>
          </p:nvSpPr>
          <p:spPr>
            <a:xfrm>
              <a:off x="3581400" y="2744708"/>
              <a:ext cx="1447800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b="1">
                  <a:solidFill>
                    <a:srgbClr val="E10800"/>
                  </a:solidFill>
                </a:rPr>
                <a:t>台站响应项</a:t>
              </a:r>
            </a:p>
          </p:txBody>
        </p: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9CBFE79A-B999-484C-8F7C-2D1A1E2A3460}"/>
                </a:ext>
              </a:extLst>
            </p:cNvPr>
            <p:cNvCxnSpPr/>
            <p:nvPr/>
          </p:nvCxnSpPr>
          <p:spPr>
            <a:xfrm>
              <a:off x="4703194" y="3450267"/>
              <a:ext cx="152400" cy="192694"/>
            </a:xfrm>
            <a:prstGeom prst="straightConnector1">
              <a:avLst/>
            </a:prstGeom>
            <a:ln>
              <a:solidFill>
                <a:srgbClr val="E108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D467D80-3256-420C-874B-604C08E75905}"/>
                </a:ext>
              </a:extLst>
            </p:cNvPr>
            <p:cNvSpPr txBox="1"/>
            <p:nvPr/>
          </p:nvSpPr>
          <p:spPr>
            <a:xfrm>
              <a:off x="4284094" y="3628632"/>
              <a:ext cx="1888106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b="1">
                  <a:solidFill>
                    <a:srgbClr val="E10800"/>
                  </a:solidFill>
                </a:rPr>
                <a:t>噪声场</a:t>
              </a:r>
              <a:r>
                <a:rPr lang="en-US" altLang="zh-CN" sz="1867" b="1">
                  <a:solidFill>
                    <a:srgbClr val="E10800"/>
                  </a:solidFill>
                </a:rPr>
                <a:t>i</a:t>
              </a:r>
              <a:r>
                <a:rPr lang="zh-CN" altLang="en-US" sz="1867" b="1">
                  <a:solidFill>
                    <a:srgbClr val="E10800"/>
                  </a:solidFill>
                </a:rPr>
                <a:t>处向</a:t>
              </a:r>
              <a:r>
                <a:rPr lang="en-US" altLang="zh-CN" sz="1867" b="1">
                  <a:solidFill>
                    <a:srgbClr val="E10800"/>
                  </a:solidFill>
                </a:rPr>
                <a:t>j</a:t>
              </a:r>
              <a:r>
                <a:rPr lang="zh-CN" altLang="en-US" sz="1867" b="1">
                  <a:solidFill>
                    <a:srgbClr val="E10800"/>
                  </a:solidFill>
                </a:rPr>
                <a:t>方向强度</a:t>
              </a:r>
            </a:p>
          </p:txBody>
        </p: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7A05BAD1-109B-4EA3-B3FB-CA2FA1EC81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77000" y="3078022"/>
              <a:ext cx="152400" cy="169519"/>
            </a:xfrm>
            <a:prstGeom prst="straightConnector1">
              <a:avLst/>
            </a:prstGeom>
            <a:ln>
              <a:solidFill>
                <a:srgbClr val="E108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0E1BB5F-C231-40B0-8611-7D7331E1E5E3}"/>
                </a:ext>
              </a:extLst>
            </p:cNvPr>
            <p:cNvSpPr txBox="1"/>
            <p:nvPr/>
          </p:nvSpPr>
          <p:spPr>
            <a:xfrm>
              <a:off x="6531416" y="2824029"/>
              <a:ext cx="936184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b="1">
                  <a:solidFill>
                    <a:srgbClr val="E10800"/>
                  </a:solidFill>
                </a:rPr>
                <a:t>衰减因子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DE334F7-3658-496D-98B8-8DB1A98F99F1}"/>
              </a:ext>
            </a:extLst>
          </p:cNvPr>
          <p:cNvGrpSpPr/>
          <p:nvPr/>
        </p:nvGrpSpPr>
        <p:grpSpPr>
          <a:xfrm>
            <a:off x="3251200" y="5533638"/>
            <a:ext cx="5791200" cy="1016545"/>
            <a:chOff x="2438326" y="4104012"/>
            <a:chExt cx="4343400" cy="762409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7CF6E72-5516-4A5F-AA1B-25649B00C296}"/>
                </a:ext>
              </a:extLst>
            </p:cNvPr>
            <p:cNvSpPr txBox="1"/>
            <p:nvPr/>
          </p:nvSpPr>
          <p:spPr>
            <a:xfrm>
              <a:off x="2438326" y="4104012"/>
              <a:ext cx="4343400" cy="71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b="1">
                  <a:solidFill>
                    <a:srgbClr val="4672C4"/>
                  </a:solidFill>
                </a:rPr>
                <a:t>条件：</a:t>
              </a:r>
              <a:endParaRPr lang="en-US" altLang="zh-CN" sz="1867" b="1">
                <a:solidFill>
                  <a:srgbClr val="4672C4"/>
                </a:solidFill>
              </a:endParaRPr>
            </a:p>
            <a:p>
              <a:r>
                <a:rPr lang="zh-CN" altLang="en-US" sz="1867" b="1">
                  <a:solidFill>
                    <a:srgbClr val="4672C4"/>
                  </a:solidFill>
                </a:rPr>
                <a:t>（</a:t>
              </a:r>
              <a:r>
                <a:rPr lang="en-US" altLang="zh-CN" sz="1867" b="1">
                  <a:solidFill>
                    <a:srgbClr val="4672C4"/>
                  </a:solidFill>
                </a:rPr>
                <a:t>1</a:t>
              </a:r>
              <a:r>
                <a:rPr lang="zh-CN" altLang="en-US" sz="1867" b="1">
                  <a:solidFill>
                    <a:srgbClr val="4672C4"/>
                  </a:solidFill>
                </a:rPr>
                <a:t>）噪声场强度随位置和方位缓变</a:t>
              </a:r>
              <a:endParaRPr lang="en-US" altLang="zh-CN" sz="1867" b="1">
                <a:solidFill>
                  <a:srgbClr val="4672C4"/>
                </a:solidFill>
              </a:endParaRPr>
            </a:p>
            <a:p>
              <a:r>
                <a:rPr lang="zh-CN" altLang="en-US" sz="1867" b="1">
                  <a:solidFill>
                    <a:srgbClr val="4672C4"/>
                  </a:solidFill>
                </a:rPr>
                <a:t>（</a:t>
              </a:r>
              <a:r>
                <a:rPr lang="en-US" altLang="zh-CN" sz="1867" b="1">
                  <a:solidFill>
                    <a:srgbClr val="4672C4"/>
                  </a:solidFill>
                </a:rPr>
                <a:t>2</a:t>
              </a:r>
              <a:r>
                <a:rPr lang="zh-CN" altLang="en-US" sz="1867" b="1">
                  <a:solidFill>
                    <a:srgbClr val="4672C4"/>
                  </a:solidFill>
                </a:rPr>
                <a:t>）预处理和互相关叠加过程中未未破坏相对振幅</a:t>
              </a: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8E6D1405-3FD4-4AFA-BAC9-BFF1AB6C683F}"/>
                </a:ext>
              </a:extLst>
            </p:cNvPr>
            <p:cNvSpPr/>
            <p:nvPr/>
          </p:nvSpPr>
          <p:spPr>
            <a:xfrm>
              <a:off x="2455368" y="4104012"/>
              <a:ext cx="4233264" cy="762409"/>
            </a:xfrm>
            <a:prstGeom prst="roundRect">
              <a:avLst/>
            </a:prstGeom>
            <a:noFill/>
            <a:ln w="19050">
              <a:solidFill>
                <a:srgbClr val="4672C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4672C4"/>
                </a:solidFill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BB6309E-F0A8-463D-9297-728426D42D50}"/>
              </a:ext>
            </a:extLst>
          </p:cNvPr>
          <p:cNvGrpSpPr/>
          <p:nvPr/>
        </p:nvGrpSpPr>
        <p:grpSpPr>
          <a:xfrm>
            <a:off x="4064001" y="78689"/>
            <a:ext cx="7921415" cy="661848"/>
            <a:chOff x="3048000" y="201442"/>
            <a:chExt cx="5941061" cy="496386"/>
          </a:xfrm>
        </p:grpSpPr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id="{C5E0C9DB-C109-41F6-B2F0-414D4E91CB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73" t="24579" r="52521" b="61778"/>
            <a:stretch/>
          </p:blipFill>
          <p:spPr bwMode="auto">
            <a:xfrm>
              <a:off x="3048000" y="255546"/>
              <a:ext cx="1905000" cy="388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A5CB4060-A258-4607-A080-65030CC7A0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95" t="41144" r="5254" b="46270"/>
            <a:stretch/>
          </p:blipFill>
          <p:spPr bwMode="auto">
            <a:xfrm>
              <a:off x="5176882" y="255546"/>
              <a:ext cx="1836057" cy="388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18DE7AB2-000F-4336-B4DF-E263CABCACAB}"/>
                </a:ext>
              </a:extLst>
            </p:cNvPr>
            <p:cNvSpPr txBox="1"/>
            <p:nvPr/>
          </p:nvSpPr>
          <p:spPr>
            <a:xfrm>
              <a:off x="4914900" y="333711"/>
              <a:ext cx="253915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400">
                  <a:solidFill>
                    <a:srgbClr val="E10800"/>
                  </a:solidFill>
                </a:rPr>
                <a:t>*</a:t>
              </a:r>
              <a:endParaRPr lang="zh-CN" altLang="en-US" sz="2400">
                <a:solidFill>
                  <a:srgbClr val="E10800"/>
                </a:solidFill>
              </a:endParaRPr>
            </a:p>
          </p:txBody>
        </p:sp>
        <p:pic>
          <p:nvPicPr>
            <p:cNvPr id="37" name="Picture 2">
              <a:extLst>
                <a:ext uri="{FF2B5EF4-FFF2-40B4-BE49-F238E27FC236}">
                  <a16:creationId xmlns:a16="http://schemas.microsoft.com/office/drawing/2014/main" id="{C7A97088-8015-4853-86B7-23F249FDB4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49" t="4669" r="37228" b="81205"/>
            <a:stretch/>
          </p:blipFill>
          <p:spPr bwMode="auto">
            <a:xfrm>
              <a:off x="7617461" y="201442"/>
              <a:ext cx="1371600" cy="49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箭头: 右 38">
              <a:extLst>
                <a:ext uri="{FF2B5EF4-FFF2-40B4-BE49-F238E27FC236}">
                  <a16:creationId xmlns:a16="http://schemas.microsoft.com/office/drawing/2014/main" id="{E037493D-A551-47AA-9681-EC1739380E5C}"/>
                </a:ext>
              </a:extLst>
            </p:cNvPr>
            <p:cNvSpPr/>
            <p:nvPr/>
          </p:nvSpPr>
          <p:spPr>
            <a:xfrm>
              <a:off x="7086600" y="422012"/>
              <a:ext cx="476701" cy="81190"/>
            </a:xfrm>
            <a:prstGeom prst="rightArrow">
              <a:avLst>
                <a:gd name="adj1" fmla="val 35891"/>
                <a:gd name="adj2" fmla="val 50000"/>
              </a:avLst>
            </a:prstGeom>
            <a:solidFill>
              <a:srgbClr val="E10800"/>
            </a:solidFill>
            <a:ln>
              <a:solidFill>
                <a:srgbClr val="E10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EAAA82D4-5544-4B46-9458-0169C485226B}"/>
              </a:ext>
            </a:extLst>
          </p:cNvPr>
          <p:cNvCxnSpPr>
            <a:cxnSpLocks/>
          </p:cNvCxnSpPr>
          <p:nvPr/>
        </p:nvCxnSpPr>
        <p:spPr>
          <a:xfrm flipH="1">
            <a:off x="4974199" y="4818311"/>
            <a:ext cx="108440" cy="256925"/>
          </a:xfrm>
          <a:prstGeom prst="straightConnector1">
            <a:avLst/>
          </a:prstGeom>
          <a:ln>
            <a:solidFill>
              <a:srgbClr val="E108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02ACC925-16CB-4DA6-A91F-716677270D5F}"/>
              </a:ext>
            </a:extLst>
          </p:cNvPr>
          <p:cNvSpPr txBox="1"/>
          <p:nvPr/>
        </p:nvSpPr>
        <p:spPr>
          <a:xfrm>
            <a:off x="4354663" y="5074739"/>
            <a:ext cx="12192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>
                <a:solidFill>
                  <a:srgbClr val="E10800"/>
                </a:solidFill>
              </a:rPr>
              <a:t>几何扩散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DF26E2EC-A971-65B0-3653-C07184D1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6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75707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995DCD9B-5D6C-478C-AAE5-6301140EBE8E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4964" y="7655"/>
            <a:ext cx="277091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引言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91017E9-998E-428E-9396-2AB26418072B}"/>
              </a:ext>
            </a:extLst>
          </p:cNvPr>
          <p:cNvSpPr txBox="1"/>
          <p:nvPr/>
        </p:nvSpPr>
        <p:spPr>
          <a:xfrm>
            <a:off x="1277478" y="476535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90B8D0B-EDF6-4634-94CD-A6D571C919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31"/>
          <a:stretch/>
        </p:blipFill>
        <p:spPr>
          <a:xfrm>
            <a:off x="1320800" y="1193801"/>
            <a:ext cx="9347200" cy="162178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EBF6C6A-0A9E-4B35-8F0D-E959399204C6}"/>
              </a:ext>
            </a:extLst>
          </p:cNvPr>
          <p:cNvSpPr txBox="1"/>
          <p:nvPr/>
        </p:nvSpPr>
        <p:spPr>
          <a:xfrm>
            <a:off x="8432801" y="2293952"/>
            <a:ext cx="210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4672C4"/>
                </a:solidFill>
              </a:rPr>
              <a:t>(Weaver, 2013)</a:t>
            </a:r>
            <a:endParaRPr lang="zh-CN" altLang="en-US" sz="2400" b="1" dirty="0">
              <a:solidFill>
                <a:srgbClr val="4672C4"/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CF2FABE-D7A5-4E1A-8C54-D06F54EAD008}"/>
              </a:ext>
            </a:extLst>
          </p:cNvPr>
          <p:cNvGrpSpPr/>
          <p:nvPr/>
        </p:nvGrpSpPr>
        <p:grpSpPr>
          <a:xfrm>
            <a:off x="6553200" y="3418994"/>
            <a:ext cx="4826000" cy="3277756"/>
            <a:chOff x="5029200" y="2417861"/>
            <a:chExt cx="3733800" cy="2577061"/>
          </a:xfrm>
        </p:grpSpPr>
        <p:pic>
          <p:nvPicPr>
            <p:cNvPr id="14" name="图片 13" descr="C:\Users\Administrator\Desktop\未标题-1.tif">
              <a:extLst>
                <a:ext uri="{FF2B5EF4-FFF2-40B4-BE49-F238E27FC236}">
                  <a16:creationId xmlns:a16="http://schemas.microsoft.com/office/drawing/2014/main" id="{D4B04CC4-95BD-4B19-AA05-42AA66CCE767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2647950"/>
              <a:ext cx="3733800" cy="1938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BFAE1D7-4BD2-4754-9BCE-AADE52AFF82E}"/>
                </a:ext>
              </a:extLst>
            </p:cNvPr>
            <p:cNvSpPr/>
            <p:nvPr/>
          </p:nvSpPr>
          <p:spPr>
            <a:xfrm>
              <a:off x="6362700" y="4631948"/>
              <a:ext cx="1385572" cy="3629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4672C4"/>
                  </a:solidFill>
                </a:rPr>
                <a:t>(Zhou, 2016)</a:t>
              </a:r>
              <a:endParaRPr lang="zh-CN" altLang="en-US" sz="2400" b="1">
                <a:solidFill>
                  <a:srgbClr val="4672C4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58F1BA7-A865-40FB-A8E3-54BAE0B9007B}"/>
                </a:ext>
              </a:extLst>
            </p:cNvPr>
            <p:cNvSpPr/>
            <p:nvPr/>
          </p:nvSpPr>
          <p:spPr>
            <a:xfrm>
              <a:off x="7596728" y="2417861"/>
              <a:ext cx="512458" cy="2984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7" b="1">
                  <a:solidFill>
                    <a:srgbClr val="4672C4"/>
                  </a:solidFill>
                </a:rPr>
                <a:t>结果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41AB5DD-137A-4148-85FF-C3B4B241F6D2}"/>
                </a:ext>
              </a:extLst>
            </p:cNvPr>
            <p:cNvSpPr/>
            <p:nvPr/>
          </p:nvSpPr>
          <p:spPr>
            <a:xfrm>
              <a:off x="5486400" y="2433043"/>
              <a:ext cx="882043" cy="2984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7" b="1">
                  <a:solidFill>
                    <a:srgbClr val="4672C4"/>
                  </a:solidFill>
                </a:rPr>
                <a:t>模型设置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805D9CBE-41FA-439A-B226-6CBFE0CE7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03" y="3960549"/>
            <a:ext cx="5600819" cy="1967855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02C825AD-CBCC-4B66-914F-127234724B93}"/>
              </a:ext>
            </a:extLst>
          </p:cNvPr>
          <p:cNvSpPr txBox="1"/>
          <p:nvPr/>
        </p:nvSpPr>
        <p:spPr>
          <a:xfrm>
            <a:off x="2274383" y="6213300"/>
            <a:ext cx="2104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rgbClr val="4672C4"/>
                </a:solidFill>
              </a:rPr>
              <a:t>(Weaver, 2013)</a:t>
            </a:r>
            <a:endParaRPr lang="zh-CN" altLang="en-US" sz="2400" b="1">
              <a:solidFill>
                <a:srgbClr val="4672C4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E3976D4-C06B-4FBC-BD3E-A462D17AE33E}"/>
              </a:ext>
            </a:extLst>
          </p:cNvPr>
          <p:cNvSpPr/>
          <p:nvPr/>
        </p:nvSpPr>
        <p:spPr>
          <a:xfrm>
            <a:off x="2782383" y="3429000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7" b="1">
                <a:solidFill>
                  <a:srgbClr val="4672C4"/>
                </a:solidFill>
              </a:rPr>
              <a:t>结果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051B952-D48C-43F9-A212-1B6EF5D99F6A}"/>
              </a:ext>
            </a:extLst>
          </p:cNvPr>
          <p:cNvSpPr txBox="1"/>
          <p:nvPr/>
        </p:nvSpPr>
        <p:spPr>
          <a:xfrm>
            <a:off x="445583" y="2936558"/>
            <a:ext cx="142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E10800"/>
                </a:solidFill>
              </a:rPr>
              <a:t>1</a:t>
            </a:r>
            <a:r>
              <a:rPr lang="zh-CN" altLang="en-US" sz="2400" b="1">
                <a:solidFill>
                  <a:srgbClr val="E10800"/>
                </a:solidFill>
              </a:rPr>
              <a:t>维阵列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8B86D6B-C292-4355-BBA5-CD9EEFE00FEB}"/>
              </a:ext>
            </a:extLst>
          </p:cNvPr>
          <p:cNvSpPr txBox="1"/>
          <p:nvPr/>
        </p:nvSpPr>
        <p:spPr>
          <a:xfrm>
            <a:off x="6432939" y="2945861"/>
            <a:ext cx="142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E10800"/>
                </a:solidFill>
              </a:rPr>
              <a:t>2</a:t>
            </a:r>
            <a:r>
              <a:rPr lang="zh-CN" altLang="en-US" sz="2400" b="1">
                <a:solidFill>
                  <a:srgbClr val="E10800"/>
                </a:solidFill>
              </a:rPr>
              <a:t>维台阵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9B7B5F3-917B-4EA9-BEAD-6E57C613F7AA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噪声衰减成像的合成测试</a:t>
            </a:r>
            <a:endParaRPr lang="en-US" altLang="zh-CN" sz="2400">
              <a:solidFill>
                <a:srgbClr val="00797C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9FD78C4-6ED8-465A-8F34-9BCFBC46CDC0}"/>
              </a:ext>
            </a:extLst>
          </p:cNvPr>
          <p:cNvSpPr/>
          <p:nvPr/>
        </p:nvSpPr>
        <p:spPr>
          <a:xfrm>
            <a:off x="6197601" y="5969000"/>
            <a:ext cx="1872629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67" b="1">
                <a:solidFill>
                  <a:srgbClr val="E10800"/>
                </a:solidFill>
              </a:rPr>
              <a:t>不均匀分布的噪声源</a:t>
            </a: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8591B7EA-3DD5-41E3-B2FD-CD3E1AC401DB}"/>
              </a:ext>
            </a:extLst>
          </p:cNvPr>
          <p:cNvCxnSpPr>
            <a:cxnSpLocks/>
          </p:cNvCxnSpPr>
          <p:nvPr/>
        </p:nvCxnSpPr>
        <p:spPr>
          <a:xfrm flipH="1">
            <a:off x="6705600" y="5156200"/>
            <a:ext cx="119043" cy="812800"/>
          </a:xfrm>
          <a:prstGeom prst="straightConnector1">
            <a:avLst/>
          </a:prstGeom>
          <a:ln>
            <a:solidFill>
              <a:srgbClr val="E108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815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B3A600CD-3DC5-4F7E-92F6-D2113B8F396C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4964" y="7655"/>
            <a:ext cx="277091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引言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E303963-BF2B-41A3-B6DE-AC9EBB4E3260}"/>
              </a:ext>
            </a:extLst>
          </p:cNvPr>
          <p:cNvGrpSpPr/>
          <p:nvPr/>
        </p:nvGrpSpPr>
        <p:grpSpPr>
          <a:xfrm>
            <a:off x="335844" y="1352181"/>
            <a:ext cx="4616971" cy="2138360"/>
            <a:chOff x="328083" y="944897"/>
            <a:chExt cx="3462728" cy="160377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A390B33-F034-4E2C-9114-1DCB88EDAAA5}"/>
                </a:ext>
              </a:extLst>
            </p:cNvPr>
            <p:cNvSpPr txBox="1"/>
            <p:nvPr/>
          </p:nvSpPr>
          <p:spPr>
            <a:xfrm>
              <a:off x="328083" y="944897"/>
              <a:ext cx="3462728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/>
                <a:t>地震面波信号：优势周期</a:t>
              </a:r>
              <a:r>
                <a:rPr lang="en-US" altLang="zh-CN" sz="2400"/>
                <a:t>20s</a:t>
              </a:r>
              <a:r>
                <a:rPr lang="zh-CN" altLang="en-US" sz="2400"/>
                <a:t>以上</a:t>
              </a:r>
              <a:endParaRPr lang="en-US" altLang="zh-CN" sz="2400"/>
            </a:p>
            <a:p>
              <a:pPr algn="ctr"/>
              <a:r>
                <a:rPr lang="zh-CN" altLang="en-US" sz="2400"/>
                <a:t>环境噪声：优势周期</a:t>
              </a:r>
              <a:r>
                <a:rPr lang="en-US" altLang="zh-CN" sz="2400"/>
                <a:t>6~22s</a:t>
              </a:r>
              <a:endParaRPr lang="zh-CN" altLang="en-US" sz="2400"/>
            </a:p>
          </p:txBody>
        </p:sp>
        <p:sp>
          <p:nvSpPr>
            <p:cNvPr id="5" name="箭头: 下 4">
              <a:extLst>
                <a:ext uri="{FF2B5EF4-FFF2-40B4-BE49-F238E27FC236}">
                  <a16:creationId xmlns:a16="http://schemas.microsoft.com/office/drawing/2014/main" id="{51174603-4046-4809-A9A3-40F500F75C93}"/>
                </a:ext>
              </a:extLst>
            </p:cNvPr>
            <p:cNvSpPr/>
            <p:nvPr/>
          </p:nvSpPr>
          <p:spPr>
            <a:xfrm>
              <a:off x="1890477" y="1556829"/>
              <a:ext cx="253107" cy="431467"/>
            </a:xfrm>
            <a:prstGeom prst="downArrow">
              <a:avLst/>
            </a:prstGeom>
            <a:solidFill>
              <a:srgbClr val="4672C4"/>
            </a:solidFill>
            <a:ln>
              <a:solidFill>
                <a:srgbClr val="46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67391F2-BD05-4D59-BA1C-2AB4328DEC3B}"/>
                </a:ext>
              </a:extLst>
            </p:cNvPr>
            <p:cNvSpPr txBox="1"/>
            <p:nvPr/>
          </p:nvSpPr>
          <p:spPr>
            <a:xfrm>
              <a:off x="619584" y="1925419"/>
              <a:ext cx="3048000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/>
                <a:t>噪声信号对于研究中上地壳的衰减结构有更强敏感性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B7C314A-56D0-45C6-B52B-CCABDD1EC968}"/>
              </a:ext>
            </a:extLst>
          </p:cNvPr>
          <p:cNvGrpSpPr/>
          <p:nvPr/>
        </p:nvGrpSpPr>
        <p:grpSpPr>
          <a:xfrm>
            <a:off x="6282845" y="1076887"/>
            <a:ext cx="5084132" cy="2903096"/>
            <a:chOff x="4061866" y="1047750"/>
            <a:chExt cx="4827599" cy="3181456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24BEAF75-24EE-4CA5-8B61-FDBBC14FA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61866" y="1047750"/>
              <a:ext cx="4781555" cy="3181456"/>
            </a:xfrm>
            <a:prstGeom prst="rect">
              <a:avLst/>
            </a:prstGeom>
          </p:spPr>
        </p:pic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369BA76F-0E71-4948-91FC-5F3533A541B4}"/>
                </a:ext>
              </a:extLst>
            </p:cNvPr>
            <p:cNvGrpSpPr/>
            <p:nvPr/>
          </p:nvGrpSpPr>
          <p:grpSpPr>
            <a:xfrm>
              <a:off x="4709095" y="1256096"/>
              <a:ext cx="4180370" cy="2347178"/>
              <a:chOff x="4709095" y="1256096"/>
              <a:chExt cx="4180370" cy="2347178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FC41503-1689-43CF-B31B-C2AB70732695}"/>
                  </a:ext>
                </a:extLst>
              </p:cNvPr>
              <p:cNvSpPr txBox="1"/>
              <p:nvPr/>
            </p:nvSpPr>
            <p:spPr>
              <a:xfrm>
                <a:off x="5954931" y="1256096"/>
                <a:ext cx="2802389" cy="348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67" b="1">
                    <a:solidFill>
                      <a:srgbClr val="E10800"/>
                    </a:solidFill>
                  </a:rPr>
                  <a:t>在</a:t>
                </a:r>
                <a:r>
                  <a:rPr lang="en-US" altLang="zh-CN" sz="1467" b="1">
                    <a:solidFill>
                      <a:srgbClr val="E10800"/>
                    </a:solidFill>
                  </a:rPr>
                  <a:t>100km</a:t>
                </a:r>
                <a:r>
                  <a:rPr lang="zh-CN" altLang="en-US" sz="1467" b="1">
                    <a:solidFill>
                      <a:srgbClr val="E10800"/>
                    </a:solidFill>
                  </a:rPr>
                  <a:t>以上区域不确定性较大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3E9F6964-0287-4CF9-9E3E-9124495FF9CD}"/>
                  </a:ext>
                </a:extLst>
              </p:cNvPr>
              <p:cNvSpPr txBox="1"/>
              <p:nvPr/>
            </p:nvSpPr>
            <p:spPr>
              <a:xfrm>
                <a:off x="6656678" y="3232258"/>
                <a:ext cx="2232787" cy="37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4672C4"/>
                    </a:solidFill>
                  </a:rPr>
                  <a:t>(</a:t>
                </a:r>
                <a:r>
                  <a:rPr lang="en-US" altLang="zh-CN" sz="1600" b="1" dirty="0" err="1">
                    <a:solidFill>
                      <a:srgbClr val="4672C4"/>
                    </a:solidFill>
                  </a:rPr>
                  <a:t>Resovsky</a:t>
                </a:r>
                <a:r>
                  <a:rPr lang="en-US" altLang="zh-CN" sz="1600" b="1" dirty="0">
                    <a:solidFill>
                      <a:srgbClr val="4672C4"/>
                    </a:solidFill>
                  </a:rPr>
                  <a:t> et al., 2005)</a:t>
                </a:r>
                <a:endParaRPr lang="zh-CN" altLang="en-US" sz="1600" b="1" dirty="0">
                  <a:solidFill>
                    <a:srgbClr val="4672C4"/>
                  </a:solidFill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D68A846-1563-4A8A-A90A-3C4135C0B4E5}"/>
                  </a:ext>
                </a:extLst>
              </p:cNvPr>
              <p:cNvSpPr txBox="1"/>
              <p:nvPr/>
            </p:nvSpPr>
            <p:spPr>
              <a:xfrm>
                <a:off x="4709095" y="2549100"/>
                <a:ext cx="1340489" cy="337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>
                    <a:solidFill>
                      <a:srgbClr val="E10800"/>
                    </a:solidFill>
                  </a:rPr>
                  <a:t>不同参考模型</a:t>
                </a:r>
              </a:p>
            </p:txBody>
          </p:sp>
        </p:grp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9C59669A-2BD7-4108-8187-08936C9E5F00}"/>
              </a:ext>
            </a:extLst>
          </p:cNvPr>
          <p:cNvSpPr txBox="1"/>
          <p:nvPr/>
        </p:nvSpPr>
        <p:spPr>
          <a:xfrm>
            <a:off x="7199838" y="806483"/>
            <a:ext cx="429210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>
                <a:solidFill>
                  <a:srgbClr val="4672C4"/>
                </a:solidFill>
              </a:rPr>
              <a:t>不同一维</a:t>
            </a:r>
            <a:r>
              <a:rPr lang="en-US" altLang="zh-CN" sz="1867" b="1">
                <a:solidFill>
                  <a:srgbClr val="4672C4"/>
                </a:solidFill>
              </a:rPr>
              <a:t>Q</a:t>
            </a:r>
            <a:r>
              <a:rPr lang="zh-CN" altLang="en-US" sz="1867" b="1">
                <a:solidFill>
                  <a:srgbClr val="4672C4"/>
                </a:solidFill>
              </a:rPr>
              <a:t>值参考模型的比较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EC4A401-4EEF-4BC9-B924-2057D8BCC619}"/>
              </a:ext>
            </a:extLst>
          </p:cNvPr>
          <p:cNvGrpSpPr/>
          <p:nvPr/>
        </p:nvGrpSpPr>
        <p:grpSpPr>
          <a:xfrm>
            <a:off x="6336064" y="3907904"/>
            <a:ext cx="5638368" cy="2775151"/>
            <a:chOff x="4630056" y="2876840"/>
            <a:chExt cx="4475520" cy="2179972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F4FCA3A2-B951-4405-BC6E-A5252A7DBC9B}"/>
                </a:ext>
              </a:extLst>
            </p:cNvPr>
            <p:cNvGrpSpPr/>
            <p:nvPr/>
          </p:nvGrpSpPr>
          <p:grpSpPr>
            <a:xfrm>
              <a:off x="4630056" y="2876840"/>
              <a:ext cx="4031473" cy="2080240"/>
              <a:chOff x="4630056" y="2876840"/>
              <a:chExt cx="4031473" cy="2080240"/>
            </a:xfrm>
          </p:grpSpPr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83668FA7-32C7-478F-94A3-183CEE67DB58}"/>
                  </a:ext>
                </a:extLst>
              </p:cNvPr>
              <p:cNvGrpSpPr/>
              <p:nvPr/>
            </p:nvGrpSpPr>
            <p:grpSpPr>
              <a:xfrm>
                <a:off x="4630056" y="3071879"/>
                <a:ext cx="3540068" cy="1885201"/>
                <a:chOff x="4858656" y="3268089"/>
                <a:chExt cx="3311468" cy="1749495"/>
              </a:xfrm>
            </p:grpSpPr>
            <p:pic>
              <p:nvPicPr>
                <p:cNvPr id="25" name="图片 24">
                  <a:extLst>
                    <a:ext uri="{FF2B5EF4-FFF2-40B4-BE49-F238E27FC236}">
                      <a16:creationId xmlns:a16="http://schemas.microsoft.com/office/drawing/2014/main" id="{34D40878-C1BC-413E-BBA9-DDA4857137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t="4657"/>
                <a:stretch/>
              </p:blipFill>
              <p:spPr>
                <a:xfrm>
                  <a:off x="4858656" y="3268089"/>
                  <a:ext cx="3311468" cy="1749495"/>
                </a:xfrm>
                <a:prstGeom prst="rect">
                  <a:avLst/>
                </a:prstGeom>
              </p:spPr>
            </p:pic>
            <p:cxnSp>
              <p:nvCxnSpPr>
                <p:cNvPr id="27" name="直接连接符 26">
                  <a:extLst>
                    <a:ext uri="{FF2B5EF4-FFF2-40B4-BE49-F238E27FC236}">
                      <a16:creationId xmlns:a16="http://schemas.microsoft.com/office/drawing/2014/main" id="{425CA9F2-C0D2-4263-A463-900847CF90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93110" y="3333750"/>
                  <a:ext cx="0" cy="152400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>
                  <a:extLst>
                    <a:ext uri="{FF2B5EF4-FFF2-40B4-BE49-F238E27FC236}">
                      <a16:creationId xmlns:a16="http://schemas.microsoft.com/office/drawing/2014/main" id="{139C03EE-B719-4DAC-B373-BA8C1AF5CB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43061" y="3344637"/>
                  <a:ext cx="0" cy="152400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18A5D0C3-C9C1-44FC-9CDD-ECA7C9D8BDEC}"/>
                  </a:ext>
                </a:extLst>
              </p:cNvPr>
              <p:cNvSpPr txBox="1"/>
              <p:nvPr/>
            </p:nvSpPr>
            <p:spPr>
              <a:xfrm>
                <a:off x="5971780" y="2876840"/>
                <a:ext cx="1425667" cy="298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67" b="1">
                    <a:solidFill>
                      <a:srgbClr val="4672C4"/>
                    </a:solidFill>
                  </a:rPr>
                  <a:t>环境噪声频谱</a:t>
                </a:r>
              </a:p>
            </p:txBody>
          </p:sp>
          <p:pic>
            <p:nvPicPr>
              <p:cNvPr id="33" name="图片 32">
                <a:extLst>
                  <a:ext uri="{FF2B5EF4-FFF2-40B4-BE49-F238E27FC236}">
                    <a16:creationId xmlns:a16="http://schemas.microsoft.com/office/drawing/2014/main" id="{F218302F-186F-4F3F-AFF6-A6E569758F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39080" y="3154365"/>
                <a:ext cx="422449" cy="1632994"/>
              </a:xfrm>
              <a:prstGeom prst="rect">
                <a:avLst/>
              </a:prstGeom>
            </p:spPr>
          </p:pic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219D940C-B49B-4B28-8112-6C304C0A741E}"/>
                </a:ext>
              </a:extLst>
            </p:cNvPr>
            <p:cNvSpPr txBox="1"/>
            <p:nvPr/>
          </p:nvSpPr>
          <p:spPr>
            <a:xfrm>
              <a:off x="7019140" y="4790867"/>
              <a:ext cx="2086436" cy="265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rgbClr val="4672C4"/>
                  </a:solidFill>
                </a:rPr>
                <a:t>(Nakata, et al., 2019)</a:t>
              </a:r>
              <a:endParaRPr lang="zh-CN" altLang="en-US" sz="1600" b="1">
                <a:solidFill>
                  <a:srgbClr val="4672C4"/>
                </a:solidFill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E849B2C0-9AE4-4E95-A1CF-33B58DA023AC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 dirty="0">
                <a:solidFill>
                  <a:srgbClr val="00797C"/>
                </a:solidFill>
              </a:rPr>
              <a:t>噪声衰减成像的优势</a:t>
            </a:r>
            <a:endParaRPr lang="en-US" altLang="zh-CN" sz="2400" dirty="0">
              <a:solidFill>
                <a:srgbClr val="00797C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518BCAB-CC8A-44E3-98D7-6DDA5B584C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5602" y="3573453"/>
            <a:ext cx="2310268" cy="314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161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>
            <a:extLst>
              <a:ext uri="{FF2B5EF4-FFF2-40B4-BE49-F238E27FC236}">
                <a16:creationId xmlns:a16="http://schemas.microsoft.com/office/drawing/2014/main" id="{3A058498-C73D-4E71-838E-F9F6EC76515E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4964" y="7655"/>
            <a:ext cx="277091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引言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33A61FE-86E5-43E8-9D4F-C7A954F9B4AC}"/>
              </a:ext>
            </a:extLst>
          </p:cNvPr>
          <p:cNvSpPr/>
          <p:nvPr/>
        </p:nvSpPr>
        <p:spPr>
          <a:xfrm>
            <a:off x="5994401" y="1232050"/>
            <a:ext cx="61975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>
                <a:sym typeface="Wingdings" panose="05000000000000000000" pitchFamily="2" charset="2"/>
              </a:rPr>
              <a:t>（</a:t>
            </a:r>
            <a:r>
              <a:rPr lang="en-US" altLang="zh-CN" sz="2400">
                <a:sym typeface="Wingdings" panose="05000000000000000000" pitchFamily="2" charset="2"/>
              </a:rPr>
              <a:t>2</a:t>
            </a:r>
            <a:r>
              <a:rPr lang="zh-CN" altLang="en-US" sz="2400">
                <a:sym typeface="Wingdings" panose="05000000000000000000" pitchFamily="2" charset="2"/>
              </a:rPr>
              <a:t>）</a:t>
            </a:r>
            <a:r>
              <a:rPr lang="zh-CN" altLang="en-US" sz="2400" b="1">
                <a:sym typeface="Wingdings" panose="05000000000000000000" pitchFamily="2" charset="2"/>
              </a:rPr>
              <a:t>反演与层析成像方面</a:t>
            </a:r>
            <a:r>
              <a:rPr lang="zh-CN" altLang="en-US" sz="2400">
                <a:sym typeface="Wingdings" panose="05000000000000000000" pitchFamily="2" charset="2"/>
              </a:rPr>
              <a:t>：</a:t>
            </a:r>
            <a:endParaRPr lang="en-US" altLang="zh-CN" sz="2400">
              <a:sym typeface="Wingdings" panose="05000000000000000000" pitchFamily="2" charset="2"/>
            </a:endParaRPr>
          </a:p>
          <a:p>
            <a:pPr algn="ctr"/>
            <a:r>
              <a:rPr lang="zh-CN" altLang="en-US" sz="2400" b="1">
                <a:solidFill>
                  <a:srgbClr val="E10800"/>
                </a:solidFill>
                <a:sym typeface="Wingdings" panose="05000000000000000000" pitchFamily="2" charset="2"/>
              </a:rPr>
              <a:t>需要考虑其他因素对振幅的影响</a:t>
            </a:r>
            <a:endParaRPr lang="en-US" altLang="zh-CN" sz="2400" b="1" dirty="0">
              <a:solidFill>
                <a:srgbClr val="E108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F9E5B25-8FF9-420A-97F3-DC5614C7FC6F}"/>
              </a:ext>
            </a:extLst>
          </p:cNvPr>
          <p:cNvSpPr/>
          <p:nvPr/>
        </p:nvSpPr>
        <p:spPr>
          <a:xfrm>
            <a:off x="203200" y="1227522"/>
            <a:ext cx="4978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/>
              <a:t>（</a:t>
            </a:r>
            <a:r>
              <a:rPr lang="en-US" altLang="zh-CN" sz="2400"/>
              <a:t>1</a:t>
            </a:r>
            <a:r>
              <a:rPr lang="zh-CN" altLang="en-US" sz="2400"/>
              <a:t>）</a:t>
            </a:r>
            <a:r>
              <a:rPr lang="zh-CN" altLang="en-US" sz="2400" b="1"/>
              <a:t>数据预处理方面</a:t>
            </a:r>
            <a:r>
              <a:rPr lang="zh-CN" altLang="en-US" sz="2400"/>
              <a:t>：</a:t>
            </a:r>
            <a:endParaRPr lang="en-US" altLang="zh-CN" sz="2400"/>
          </a:p>
          <a:p>
            <a:r>
              <a:rPr lang="en-US" altLang="zh-CN" sz="2400"/>
              <a:t>	</a:t>
            </a:r>
            <a:r>
              <a:rPr lang="zh-CN" altLang="en-US" sz="2400" b="1">
                <a:solidFill>
                  <a:srgbClr val="E10800"/>
                </a:solidFill>
              </a:rPr>
              <a:t>需要保持相对振幅</a:t>
            </a:r>
            <a:endParaRPr lang="en-US" altLang="zh-CN" sz="2400" b="1">
              <a:solidFill>
                <a:srgbClr val="E10800"/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0A5D2F3B-42AA-40AD-AE2F-F4FB4A7DF76B}"/>
              </a:ext>
            </a:extLst>
          </p:cNvPr>
          <p:cNvCxnSpPr>
            <a:cxnSpLocks/>
          </p:cNvCxnSpPr>
          <p:nvPr/>
        </p:nvCxnSpPr>
        <p:spPr>
          <a:xfrm>
            <a:off x="5964389" y="889001"/>
            <a:ext cx="30011" cy="5904871"/>
          </a:xfrm>
          <a:prstGeom prst="line">
            <a:avLst/>
          </a:prstGeom>
          <a:ln w="28575">
            <a:solidFill>
              <a:srgbClr val="00797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3CE782E-5746-4B6F-A5AF-0A3574158841}"/>
              </a:ext>
            </a:extLst>
          </p:cNvPr>
          <p:cNvSpPr/>
          <p:nvPr/>
        </p:nvSpPr>
        <p:spPr>
          <a:xfrm>
            <a:off x="203200" y="2219729"/>
            <a:ext cx="5557075" cy="1816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7">
                <a:sym typeface="Wingdings" panose="05000000000000000000" pitchFamily="2" charset="2"/>
              </a:rPr>
              <a:t></a:t>
            </a:r>
            <a:r>
              <a:rPr lang="zh-CN" altLang="en-US" sz="1867">
                <a:sym typeface="Wingdings" panose="05000000000000000000" pitchFamily="2" charset="2"/>
              </a:rPr>
              <a:t>不宜对于不同台站</a:t>
            </a:r>
            <a:r>
              <a:rPr lang="en-US" altLang="zh-CN" sz="1867">
                <a:sym typeface="Wingdings" panose="05000000000000000000" pitchFamily="2" charset="2"/>
              </a:rPr>
              <a:t>or</a:t>
            </a:r>
            <a:r>
              <a:rPr lang="zh-CN" altLang="en-US" sz="1867">
                <a:sym typeface="Wingdings" panose="05000000000000000000" pitchFamily="2" charset="2"/>
              </a:rPr>
              <a:t>台站对数据做差异化过大的振幅处理</a:t>
            </a:r>
            <a:endParaRPr lang="en-US" altLang="zh-CN" sz="1867">
              <a:sym typeface="Wingdings" panose="05000000000000000000" pitchFamily="2" charset="2"/>
            </a:endParaRPr>
          </a:p>
          <a:p>
            <a:endParaRPr lang="en-US" altLang="zh-CN" sz="1867">
              <a:sym typeface="Wingdings" panose="05000000000000000000" pitchFamily="2" charset="2"/>
            </a:endParaRPr>
          </a:p>
          <a:p>
            <a:r>
              <a:rPr lang="en-US" altLang="zh-CN" sz="1867">
                <a:sym typeface="Wingdings" panose="05000000000000000000" pitchFamily="2" charset="2"/>
              </a:rPr>
              <a:t>one-bit</a:t>
            </a:r>
            <a:r>
              <a:rPr lang="zh-CN" altLang="en-US" sz="1867">
                <a:sym typeface="Wingdings" panose="05000000000000000000" pitchFamily="2" charset="2"/>
              </a:rPr>
              <a:t>、谱白化等常用数据预处理手段无法使用</a:t>
            </a:r>
            <a:endParaRPr lang="en-US" altLang="zh-CN" sz="1867">
              <a:sym typeface="Wingdings" panose="05000000000000000000" pitchFamily="2" charset="2"/>
            </a:endParaRPr>
          </a:p>
          <a:p>
            <a:endParaRPr lang="en-US" altLang="zh-CN" sz="1867">
              <a:sym typeface="Wingdings" panose="05000000000000000000" pitchFamily="2" charset="2"/>
            </a:endParaRPr>
          </a:p>
          <a:p>
            <a:r>
              <a:rPr lang="en-US" altLang="zh-CN" sz="1867">
                <a:sym typeface="Wingdings" panose="05000000000000000000" pitchFamily="2" charset="2"/>
              </a:rPr>
              <a:t></a:t>
            </a:r>
            <a:r>
              <a:rPr lang="zh-CN" altLang="en-US" sz="1867">
                <a:sym typeface="Wingdings" panose="05000000000000000000" pitchFamily="2" charset="2"/>
              </a:rPr>
              <a:t>获得高信噪比的格林函数更为困难</a:t>
            </a:r>
            <a:endParaRPr lang="zh-CN" altLang="en-US" sz="1867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31EC5FB-1DDF-43C8-A469-C60FCE13F57D}"/>
              </a:ext>
            </a:extLst>
          </p:cNvPr>
          <p:cNvGrpSpPr/>
          <p:nvPr/>
        </p:nvGrpSpPr>
        <p:grpSpPr>
          <a:xfrm>
            <a:off x="203200" y="4399233"/>
            <a:ext cx="5300036" cy="2099748"/>
            <a:chOff x="139234" y="3248187"/>
            <a:chExt cx="3975027" cy="1574811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B92385AB-14FA-4556-ADCB-9ABC43E50D56}"/>
                </a:ext>
              </a:extLst>
            </p:cNvPr>
            <p:cNvGrpSpPr/>
            <p:nvPr/>
          </p:nvGrpSpPr>
          <p:grpSpPr>
            <a:xfrm>
              <a:off x="139234" y="3507478"/>
              <a:ext cx="3975027" cy="1315520"/>
              <a:chOff x="152400" y="2916753"/>
              <a:chExt cx="3975027" cy="1315520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E56325C5-AD86-4522-9419-D89B9CC4CC9E}"/>
                  </a:ext>
                </a:extLst>
              </p:cNvPr>
              <p:cNvGrpSpPr/>
              <p:nvPr/>
            </p:nvGrpSpPr>
            <p:grpSpPr>
              <a:xfrm>
                <a:off x="152400" y="2916753"/>
                <a:ext cx="3841519" cy="1313521"/>
                <a:chOff x="5181279" y="2639551"/>
                <a:chExt cx="3841519" cy="1313521"/>
              </a:xfrm>
            </p:grpSpPr>
            <p:pic>
              <p:nvPicPr>
                <p:cNvPr id="32" name="图片 31">
                  <a:extLst>
                    <a:ext uri="{FF2B5EF4-FFF2-40B4-BE49-F238E27FC236}">
                      <a16:creationId xmlns:a16="http://schemas.microsoft.com/office/drawing/2014/main" id="{F76147B7-CFAC-4FED-A4D5-1E9BD6161C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067704" y="2652035"/>
                  <a:ext cx="2955092" cy="340519"/>
                </a:xfrm>
                <a:prstGeom prst="rect">
                  <a:avLst/>
                </a:prstGeom>
              </p:spPr>
            </p:pic>
            <p:pic>
              <p:nvPicPr>
                <p:cNvPr id="33" name="图片 32">
                  <a:extLst>
                    <a:ext uri="{FF2B5EF4-FFF2-40B4-BE49-F238E27FC236}">
                      <a16:creationId xmlns:a16="http://schemas.microsoft.com/office/drawing/2014/main" id="{3F3D31E3-B2CF-4894-AAAD-1B68CED695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067704" y="2994113"/>
                  <a:ext cx="2955094" cy="671294"/>
                </a:xfrm>
                <a:prstGeom prst="rect">
                  <a:avLst/>
                </a:prstGeom>
              </p:spPr>
            </p:pic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E1049C21-B257-4AB5-A80A-929A0AB5ED96}"/>
                    </a:ext>
                  </a:extLst>
                </p:cNvPr>
                <p:cNvSpPr/>
                <p:nvPr/>
              </p:nvSpPr>
              <p:spPr>
                <a:xfrm>
                  <a:off x="5199084" y="3668330"/>
                  <a:ext cx="1905000" cy="28474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867" b="1" dirty="0">
                      <a:solidFill>
                        <a:srgbClr val="4672C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【</a:t>
                  </a:r>
                  <a:r>
                    <a:rPr lang="zh-CN" altLang="en-US" sz="1867" b="1" dirty="0">
                      <a:solidFill>
                        <a:srgbClr val="4672C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均未保留相对振幅</a:t>
                  </a:r>
                  <a:r>
                    <a:rPr lang="en-US" altLang="zh-CN" sz="1867" b="1" dirty="0">
                      <a:solidFill>
                        <a:srgbClr val="4672C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】</a:t>
                  </a:r>
                  <a:endParaRPr lang="zh-CN" altLang="en-US" sz="1867" b="1" dirty="0">
                    <a:solidFill>
                      <a:srgbClr val="4672C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AEE8C1F8-E509-4CC3-A2C6-DF470715F22C}"/>
                    </a:ext>
                  </a:extLst>
                </p:cNvPr>
                <p:cNvSpPr/>
                <p:nvPr/>
              </p:nvSpPr>
              <p:spPr>
                <a:xfrm>
                  <a:off x="5220242" y="2639551"/>
                  <a:ext cx="969256" cy="31542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133" dirty="0">
                      <a:solidFill>
                        <a:srgbClr val="4672C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One-bit</a:t>
                  </a:r>
                  <a:r>
                    <a:rPr lang="zh-CN" altLang="en-US" sz="2133" dirty="0">
                      <a:solidFill>
                        <a:srgbClr val="4672C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：</a:t>
                  </a:r>
                  <a:endParaRPr lang="zh-CN" altLang="en-US" sz="2133" dirty="0">
                    <a:solidFill>
                      <a:srgbClr val="4672C4"/>
                    </a:solidFill>
                  </a:endParaRPr>
                </a:p>
              </p:txBody>
            </p:sp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0C44FC89-B7FA-41E2-9F96-2FF41119AC05}"/>
                    </a:ext>
                  </a:extLst>
                </p:cNvPr>
                <p:cNvSpPr/>
                <p:nvPr/>
              </p:nvSpPr>
              <p:spPr>
                <a:xfrm>
                  <a:off x="5181279" y="2997615"/>
                  <a:ext cx="1034178" cy="28474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1867">
                      <a:solidFill>
                        <a:srgbClr val="4672C4"/>
                      </a:solidFill>
                    </a:rPr>
                    <a:t>事件切除：</a:t>
                  </a:r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4C6A2B08-F900-456A-B6B1-1806FC9DFD44}"/>
                    </a:ext>
                  </a:extLst>
                </p:cNvPr>
                <p:cNvSpPr/>
                <p:nvPr/>
              </p:nvSpPr>
              <p:spPr>
                <a:xfrm>
                  <a:off x="5203860" y="3328827"/>
                  <a:ext cx="1034178" cy="28474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1867">
                      <a:solidFill>
                        <a:srgbClr val="4672C4"/>
                      </a:solidFill>
                    </a:rPr>
                    <a:t>滑动平均：</a:t>
                  </a:r>
                </a:p>
              </p:txBody>
            </p:sp>
          </p:grp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25EEBD81-0B11-4541-B692-D4A09DFA6D68}"/>
                  </a:ext>
                </a:extLst>
              </p:cNvPr>
              <p:cNvSpPr/>
              <p:nvPr/>
            </p:nvSpPr>
            <p:spPr>
              <a:xfrm>
                <a:off x="2470483" y="3978358"/>
                <a:ext cx="1656944" cy="253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b="1" dirty="0">
                    <a:solidFill>
                      <a:srgbClr val="0070C0"/>
                    </a:solidFill>
                    <a:cs typeface="Times New Roman" panose="02020603050405020304" pitchFamily="18" charset="0"/>
                  </a:rPr>
                  <a:t>（</a:t>
                </a:r>
                <a:r>
                  <a:rPr lang="en-US" altLang="zh-CN" sz="1600" b="1" dirty="0" err="1">
                    <a:solidFill>
                      <a:srgbClr val="0070C0"/>
                    </a:solidFill>
                    <a:cs typeface="Times New Roman" panose="02020603050405020304" pitchFamily="18" charset="0"/>
                  </a:rPr>
                  <a:t>Bensen</a:t>
                </a:r>
                <a:r>
                  <a:rPr lang="en-US" altLang="zh-CN" sz="1600" b="1" dirty="0">
                    <a:solidFill>
                      <a:srgbClr val="0070C0"/>
                    </a:solidFill>
                    <a:cs typeface="Times New Roman" panose="02020603050405020304" pitchFamily="18" charset="0"/>
                  </a:rPr>
                  <a:t> et al., 2007</a:t>
                </a:r>
                <a:r>
                  <a:rPr lang="zh-CN" altLang="en-US" sz="1600" b="1" dirty="0">
                    <a:solidFill>
                      <a:srgbClr val="0070C0"/>
                    </a:solidFill>
                    <a:cs typeface="Times New Roman" panose="02020603050405020304" pitchFamily="18" charset="0"/>
                  </a:rPr>
                  <a:t>）</a:t>
                </a:r>
                <a:endParaRPr lang="zh-CN" altLang="en-US" sz="16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69ED9A1-3D68-49CA-A141-F98684F33288}"/>
                </a:ext>
              </a:extLst>
            </p:cNvPr>
            <p:cNvSpPr txBox="1"/>
            <p:nvPr/>
          </p:nvSpPr>
          <p:spPr>
            <a:xfrm>
              <a:off x="152399" y="3248187"/>
              <a:ext cx="1916341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b="1">
                  <a:solidFill>
                    <a:srgbClr val="4672C4"/>
                  </a:solidFill>
                </a:rPr>
                <a:t>常用的数据处理方法：</a:t>
              </a: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27F204BC-EB3B-481E-BC5A-E475826D04AF}"/>
              </a:ext>
            </a:extLst>
          </p:cNvPr>
          <p:cNvSpPr/>
          <p:nvPr/>
        </p:nvSpPr>
        <p:spPr>
          <a:xfrm>
            <a:off x="6197603" y="2227133"/>
            <a:ext cx="5660676" cy="1241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7" dirty="0">
                <a:sym typeface="Wingdings" panose="05000000000000000000" pitchFamily="2" charset="2"/>
              </a:rPr>
              <a:t></a:t>
            </a:r>
            <a:r>
              <a:rPr lang="zh-CN" altLang="en-US" sz="1867" dirty="0">
                <a:sym typeface="Wingdings" panose="05000000000000000000" pitchFamily="2" charset="2"/>
              </a:rPr>
              <a:t>面波振幅同时受震源强度、场地</a:t>
            </a:r>
            <a:r>
              <a:rPr lang="en-US" altLang="zh-CN" sz="1867" dirty="0">
                <a:sym typeface="Wingdings" panose="05000000000000000000" pitchFamily="2" charset="2"/>
              </a:rPr>
              <a:t>(</a:t>
            </a:r>
            <a:r>
              <a:rPr lang="zh-CN" altLang="en-US" sz="1867" dirty="0">
                <a:sym typeface="Wingdings" panose="05000000000000000000" pitchFamily="2" charset="2"/>
              </a:rPr>
              <a:t>台站</a:t>
            </a:r>
            <a:r>
              <a:rPr lang="en-US" altLang="zh-CN" sz="1867" dirty="0">
                <a:sym typeface="Wingdings" panose="05000000000000000000" pitchFamily="2" charset="2"/>
              </a:rPr>
              <a:t>)</a:t>
            </a:r>
            <a:r>
              <a:rPr lang="zh-CN" altLang="en-US" sz="1867" dirty="0">
                <a:sym typeface="Wingdings" panose="05000000000000000000" pitchFamily="2" charset="2"/>
              </a:rPr>
              <a:t>效应、几何扩散、聚焦散射、本征衰减的影响</a:t>
            </a:r>
            <a:endParaRPr lang="en-US" altLang="zh-CN" sz="1867" dirty="0">
              <a:sym typeface="Wingdings" panose="05000000000000000000" pitchFamily="2" charset="2"/>
            </a:endParaRPr>
          </a:p>
          <a:p>
            <a:endParaRPr lang="en-US" altLang="zh-CN" sz="1867" dirty="0">
              <a:sym typeface="Wingdings" panose="05000000000000000000" pitchFamily="2" charset="2"/>
            </a:endParaRPr>
          </a:p>
          <a:p>
            <a:r>
              <a:rPr lang="en-US" altLang="zh-CN" sz="1867" dirty="0">
                <a:sym typeface="Wingdings" panose="05000000000000000000" pitchFamily="2" charset="2"/>
              </a:rPr>
              <a:t></a:t>
            </a:r>
            <a:r>
              <a:rPr lang="zh-CN" altLang="en-US" sz="1867" dirty="0">
                <a:sym typeface="Wingdings" panose="05000000000000000000" pitchFamily="2" charset="2"/>
              </a:rPr>
              <a:t>进行衰减成像，必须对其它因素的影响进行分离</a:t>
            </a:r>
            <a:endParaRPr lang="en-US" altLang="zh-CN" sz="1867" dirty="0"/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5CE72859-91DC-428B-9404-762485EDA264}"/>
              </a:ext>
            </a:extLst>
          </p:cNvPr>
          <p:cNvCxnSpPr>
            <a:cxnSpLocks/>
          </p:cNvCxnSpPr>
          <p:nvPr/>
        </p:nvCxnSpPr>
        <p:spPr>
          <a:xfrm flipH="1">
            <a:off x="7257698" y="1043080"/>
            <a:ext cx="419129" cy="276849"/>
          </a:xfrm>
          <a:prstGeom prst="straightConnector1">
            <a:avLst/>
          </a:prstGeom>
          <a:ln>
            <a:solidFill>
              <a:srgbClr val="E108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0C37BB9B-C958-4F84-92C8-4A6C076CA4E3}"/>
              </a:ext>
            </a:extLst>
          </p:cNvPr>
          <p:cNvSpPr txBox="1"/>
          <p:nvPr/>
        </p:nvSpPr>
        <p:spPr>
          <a:xfrm>
            <a:off x="7518400" y="837895"/>
            <a:ext cx="3528530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7">
                <a:solidFill>
                  <a:srgbClr val="E10800"/>
                </a:solidFill>
              </a:rPr>
              <a:t>（指用面波振幅反演面波衰减）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E0913FB-1BBB-4A7A-8B7F-5A4808A803E0}"/>
              </a:ext>
            </a:extLst>
          </p:cNvPr>
          <p:cNvGrpSpPr/>
          <p:nvPr/>
        </p:nvGrpSpPr>
        <p:grpSpPr>
          <a:xfrm>
            <a:off x="5964390" y="3456555"/>
            <a:ext cx="6260440" cy="3272860"/>
            <a:chOff x="4443814" y="2592416"/>
            <a:chExt cx="4695330" cy="2454645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EB13DAB3-93D7-44C5-9FD9-CF3CD4A084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511"/>
            <a:stretch/>
          </p:blipFill>
          <p:spPr>
            <a:xfrm>
              <a:off x="5933327" y="2918190"/>
              <a:ext cx="2975919" cy="1879223"/>
            </a:xfrm>
            <a:prstGeom prst="rect">
              <a:avLst/>
            </a:prstGeom>
          </p:spPr>
        </p:pic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B56A0FF-C798-4722-BE41-8AE536AA7B98}"/>
                </a:ext>
              </a:extLst>
            </p:cNvPr>
            <p:cNvSpPr txBox="1"/>
            <p:nvPr/>
          </p:nvSpPr>
          <p:spPr>
            <a:xfrm>
              <a:off x="4443814" y="2592416"/>
              <a:ext cx="2079908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b="1">
                  <a:solidFill>
                    <a:srgbClr val="4672C4"/>
                  </a:solidFill>
                </a:rPr>
                <a:t>全球衰减层析成像结果：</a:t>
              </a:r>
            </a:p>
          </p:txBody>
        </p:sp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C1E10275-26C4-4ABE-BC91-C81A0F45E5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466" r="4270"/>
            <a:stretch/>
          </p:blipFill>
          <p:spPr>
            <a:xfrm>
              <a:off x="4572000" y="2841798"/>
              <a:ext cx="1285128" cy="2168652"/>
            </a:xfrm>
            <a:prstGeom prst="rect">
              <a:avLst/>
            </a:prstGeom>
          </p:spPr>
        </p:pic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3F4AB1F-9E75-49AF-890F-CE85C6DDED3D}"/>
                </a:ext>
              </a:extLst>
            </p:cNvPr>
            <p:cNvSpPr txBox="1"/>
            <p:nvPr/>
          </p:nvSpPr>
          <p:spPr>
            <a:xfrm>
              <a:off x="4832794" y="2928738"/>
              <a:ext cx="677108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本征衰减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264E13B-64DD-460F-8082-90CF4676139A}"/>
                </a:ext>
              </a:extLst>
            </p:cNvPr>
            <p:cNvSpPr txBox="1"/>
            <p:nvPr/>
          </p:nvSpPr>
          <p:spPr>
            <a:xfrm>
              <a:off x="4832794" y="3394686"/>
              <a:ext cx="677108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聚焦散射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E0F42C9D-73CD-49A5-9B5F-AED64A62CAEF}"/>
                </a:ext>
              </a:extLst>
            </p:cNvPr>
            <p:cNvSpPr txBox="1"/>
            <p:nvPr/>
          </p:nvSpPr>
          <p:spPr>
            <a:xfrm>
              <a:off x="4840102" y="3844455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震源项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6DF7558-B431-49B0-9C13-2B9D3BE9370F}"/>
                </a:ext>
              </a:extLst>
            </p:cNvPr>
            <p:cNvSpPr txBox="1"/>
            <p:nvPr/>
          </p:nvSpPr>
          <p:spPr>
            <a:xfrm>
              <a:off x="4828284" y="4300725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台站项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B0AF5987-1B0F-4341-A897-865B68AB01EE}"/>
                </a:ext>
              </a:extLst>
            </p:cNvPr>
            <p:cNvSpPr/>
            <p:nvPr/>
          </p:nvSpPr>
          <p:spPr>
            <a:xfrm>
              <a:off x="7696200" y="2739361"/>
              <a:ext cx="1442944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070C0"/>
                  </a:solidFill>
                  <a:cs typeface="Times New Roman" panose="02020603050405020304" pitchFamily="18" charset="0"/>
                </a:rPr>
                <a:t>（</a:t>
              </a:r>
              <a:r>
                <a:rPr lang="en-US" altLang="zh-CN" sz="1600" b="1" dirty="0">
                  <a:solidFill>
                    <a:srgbClr val="0070C0"/>
                  </a:solidFill>
                  <a:cs typeface="Times New Roman" panose="02020603050405020304" pitchFamily="18" charset="0"/>
                </a:rPr>
                <a:t>Bao et al., 2016</a:t>
              </a:r>
              <a:r>
                <a:rPr lang="zh-CN" altLang="en-US" sz="1600" b="1" dirty="0">
                  <a:solidFill>
                    <a:srgbClr val="0070C0"/>
                  </a:solidFill>
                  <a:cs typeface="Times New Roman" panose="02020603050405020304" pitchFamily="18" charset="0"/>
                </a:rPr>
                <a:t>）</a:t>
              </a:r>
              <a:endParaRPr lang="zh-CN" altLang="en-US" sz="1600" b="1" dirty="0">
                <a:solidFill>
                  <a:srgbClr val="0070C0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1E7A57C0-7D08-4A9A-89FB-6FFE963450B9}"/>
                </a:ext>
              </a:extLst>
            </p:cNvPr>
            <p:cNvSpPr/>
            <p:nvPr/>
          </p:nvSpPr>
          <p:spPr>
            <a:xfrm>
              <a:off x="5611518" y="4793145"/>
              <a:ext cx="2846678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b="1">
                  <a:solidFill>
                    <a:srgbClr val="4672C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【</a:t>
              </a:r>
              <a:r>
                <a:rPr lang="zh-CN" altLang="en-US" sz="1600" b="1">
                  <a:solidFill>
                    <a:srgbClr val="4672C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其他因素对振幅影响与衰减本身相当</a:t>
              </a:r>
              <a:r>
                <a:rPr lang="en-US" altLang="zh-CN" sz="1600" b="1">
                  <a:solidFill>
                    <a:srgbClr val="4672C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】</a:t>
              </a:r>
              <a:endParaRPr lang="zh-CN" altLang="en-US" sz="1600" b="1" dirty="0">
                <a:solidFill>
                  <a:srgbClr val="4672C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AE2BD28E-CEDA-4DB0-A7A7-5259397255FB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噪声衰减成像的主要困难</a:t>
            </a:r>
            <a:endParaRPr lang="en-US" altLang="zh-CN" sz="2400">
              <a:solidFill>
                <a:srgbClr val="0079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D4D98D03-581F-4F1C-98FD-517572EA81BA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2F202715-1407-4960-92AE-F9472888A4E0}"/>
              </a:ext>
            </a:extLst>
          </p:cNvPr>
          <p:cNvSpPr txBox="1"/>
          <p:nvPr/>
        </p:nvSpPr>
        <p:spPr>
          <a:xfrm>
            <a:off x="4962" y="7655"/>
            <a:ext cx="428968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方法</a:t>
            </a:r>
            <a:r>
              <a:rPr lang="en-US" altLang="zh-CN" sz="4000" dirty="0"/>
              <a:t>-</a:t>
            </a:r>
            <a:r>
              <a:rPr lang="zh-CN" altLang="en-US" sz="4000" dirty="0"/>
              <a:t>数据预处理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F46B917-3819-423A-A0DC-E97A6E5F86BD}"/>
              </a:ext>
            </a:extLst>
          </p:cNvPr>
          <p:cNvSpPr txBox="1"/>
          <p:nvPr/>
        </p:nvSpPr>
        <p:spPr>
          <a:xfrm>
            <a:off x="1928834" y="6048530"/>
            <a:ext cx="8334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E10800"/>
                </a:solidFill>
              </a:rPr>
              <a:t>在“保幅”的同时，尽量获取高质量的振幅数据</a:t>
            </a:r>
            <a:endParaRPr lang="en-US" altLang="zh-CN" sz="3200" b="1">
              <a:solidFill>
                <a:srgbClr val="E108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D4B0F54-19CD-4F7E-8529-AEA45F6B1497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提取经验格林函数振幅：</a:t>
            </a:r>
            <a:endParaRPr lang="en-US" altLang="zh-CN" sz="2400">
              <a:solidFill>
                <a:srgbClr val="00797C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87F8167-653A-46D6-BA8C-F14CD8A58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53" y="1392601"/>
            <a:ext cx="10559143" cy="453571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0775340-6BE1-40C3-981B-66FCE8CDA467}"/>
              </a:ext>
            </a:extLst>
          </p:cNvPr>
          <p:cNvSpPr/>
          <p:nvPr/>
        </p:nvSpPr>
        <p:spPr>
          <a:xfrm>
            <a:off x="10464801" y="3835401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E10800"/>
                </a:solidFill>
              </a:rPr>
              <a:t>①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60F2905-5B4A-EF43-0BD7-53B557776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10</a:t>
            </a:fld>
            <a:endParaRPr lang="en-CN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3F5ABBC-2F4C-9CE2-52CF-8E9F4C8EE3B7}"/>
              </a:ext>
            </a:extLst>
          </p:cNvPr>
          <p:cNvSpPr/>
          <p:nvPr/>
        </p:nvSpPr>
        <p:spPr>
          <a:xfrm>
            <a:off x="8096624" y="853129"/>
            <a:ext cx="3548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(Peng &amp; Li, 2024, GJI)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698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4FD487AC-49AF-40A8-8134-5F54AE5011C3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6F71C2-1CAC-4C39-BE25-F793C0E9D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970B230-D682-4365-908A-DAF4C6E68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400" y="1222833"/>
            <a:ext cx="8534400" cy="2114967"/>
          </a:xfrm>
          <a:prstGeom prst="rect">
            <a:avLst/>
          </a:prstGeom>
        </p:spPr>
      </p:pic>
      <p:sp>
        <p:nvSpPr>
          <p:cNvPr id="32" name="TextBox 5">
            <a:extLst>
              <a:ext uri="{FF2B5EF4-FFF2-40B4-BE49-F238E27FC236}">
                <a16:creationId xmlns:a16="http://schemas.microsoft.com/office/drawing/2014/main" id="{E88CF424-2142-4892-84E7-034A56EB6CA0}"/>
              </a:ext>
            </a:extLst>
          </p:cNvPr>
          <p:cNvSpPr txBox="1"/>
          <p:nvPr/>
        </p:nvSpPr>
        <p:spPr>
          <a:xfrm>
            <a:off x="7455819" y="1497075"/>
            <a:ext cx="1928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cs typeface="Times New Roman" panose="02020603050405020304" pitchFamily="18" charset="0"/>
              </a:rPr>
              <a:t>(Weaver et al., 2011)</a:t>
            </a:r>
            <a:endParaRPr lang="zh-CN" altLang="en-US" sz="16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10D20ED-96B7-45B1-87B0-B3BAE1936C3E}"/>
              </a:ext>
            </a:extLst>
          </p:cNvPr>
          <p:cNvSpPr txBox="1"/>
          <p:nvPr/>
        </p:nvSpPr>
        <p:spPr>
          <a:xfrm>
            <a:off x="6197600" y="787793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E10800"/>
                </a:solidFill>
              </a:rPr>
              <a:t>在保幅前提下，能有效提升信噪比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8B1B19B-2AD6-4D03-9CD8-2ABF20175B5C}"/>
              </a:ext>
            </a:extLst>
          </p:cNvPr>
          <p:cNvGrpSpPr/>
          <p:nvPr/>
        </p:nvGrpSpPr>
        <p:grpSpPr>
          <a:xfrm>
            <a:off x="212133" y="3208929"/>
            <a:ext cx="6595068" cy="3512547"/>
            <a:chOff x="685800" y="438150"/>
            <a:chExt cx="7391400" cy="4572000"/>
          </a:xfrm>
        </p:grpSpPr>
        <p:pic>
          <p:nvPicPr>
            <p:cNvPr id="28" name="图形 27">
              <a:extLst>
                <a:ext uri="{FF2B5EF4-FFF2-40B4-BE49-F238E27FC236}">
                  <a16:creationId xmlns:a16="http://schemas.microsoft.com/office/drawing/2014/main" id="{C3421EC8-DC2B-4BF0-8870-865AFE30A2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7826" r="7826" b="6087"/>
            <a:stretch/>
          </p:blipFill>
          <p:spPr>
            <a:xfrm>
              <a:off x="685800" y="438150"/>
              <a:ext cx="7391400" cy="4572000"/>
            </a:xfrm>
            <a:prstGeom prst="rect">
              <a:avLst/>
            </a:prstGeom>
          </p:spPr>
        </p:pic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A8BEB760-9C38-4999-9F36-93BC4490C02B}"/>
                </a:ext>
              </a:extLst>
            </p:cNvPr>
            <p:cNvGrpSpPr/>
            <p:nvPr/>
          </p:nvGrpSpPr>
          <p:grpSpPr>
            <a:xfrm>
              <a:off x="1229285" y="1014146"/>
              <a:ext cx="6739219" cy="2813599"/>
              <a:chOff x="1108171" y="725589"/>
              <a:chExt cx="7278357" cy="3141561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12C4049C-BA19-4FE7-89C2-AE8FFFCDFBC2}"/>
                  </a:ext>
                </a:extLst>
              </p:cNvPr>
              <p:cNvSpPr txBox="1"/>
              <p:nvPr/>
            </p:nvSpPr>
            <p:spPr>
              <a:xfrm>
                <a:off x="1108171" y="725589"/>
                <a:ext cx="2501054" cy="492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>
                    <a:solidFill>
                      <a:srgbClr val="FF0000"/>
                    </a:solidFill>
                  </a:rPr>
                  <a:t>两支均较为清晰</a:t>
                </a: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20F02FA3-402A-45BB-8BD2-E79043CE8587}"/>
                  </a:ext>
                </a:extLst>
              </p:cNvPr>
              <p:cNvSpPr/>
              <p:nvPr/>
            </p:nvSpPr>
            <p:spPr>
              <a:xfrm rot="20975630">
                <a:off x="6477000" y="895350"/>
                <a:ext cx="762000" cy="29718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9474D1CD-8CE2-4442-B24B-43F5288C7620}"/>
                  </a:ext>
                </a:extLst>
              </p:cNvPr>
              <p:cNvSpPr txBox="1"/>
              <p:nvPr/>
            </p:nvSpPr>
            <p:spPr>
              <a:xfrm>
                <a:off x="6777227" y="954973"/>
                <a:ext cx="1609301" cy="492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>
                    <a:solidFill>
                      <a:srgbClr val="FF0000"/>
                    </a:solidFill>
                  </a:rPr>
                  <a:t>左支不清晰</a:t>
                </a:r>
              </a:p>
            </p:txBody>
          </p:sp>
        </p:grpSp>
      </p:grpSp>
      <p:pic>
        <p:nvPicPr>
          <p:cNvPr id="34" name="图形 33">
            <a:extLst>
              <a:ext uri="{FF2B5EF4-FFF2-40B4-BE49-F238E27FC236}">
                <a16:creationId xmlns:a16="http://schemas.microsoft.com/office/drawing/2014/main" id="{9E9C11B9-EE27-44F1-8223-22DBE7212D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7035"/>
          <a:stretch/>
        </p:blipFill>
        <p:spPr>
          <a:xfrm>
            <a:off x="6604001" y="3337799"/>
            <a:ext cx="5280156" cy="3407839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2667E506-1EF4-4D85-9DCE-806BCBDCF93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4539"/>
          <a:stretch/>
        </p:blipFill>
        <p:spPr>
          <a:xfrm>
            <a:off x="203200" y="1220339"/>
            <a:ext cx="3081147" cy="2119951"/>
          </a:xfrm>
          <a:prstGeom prst="rect">
            <a:avLst/>
          </a:prstGeom>
        </p:spPr>
      </p:pic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FAE03862-107B-4C45-9147-282E8F98AA36}"/>
              </a:ext>
            </a:extLst>
          </p:cNvPr>
          <p:cNvCxnSpPr/>
          <p:nvPr/>
        </p:nvCxnSpPr>
        <p:spPr>
          <a:xfrm flipH="1" flipV="1">
            <a:off x="3251200" y="2053309"/>
            <a:ext cx="304800" cy="101600"/>
          </a:xfrm>
          <a:prstGeom prst="straightConnector1">
            <a:avLst/>
          </a:prstGeom>
          <a:ln>
            <a:solidFill>
              <a:srgbClr val="E108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09153F16-90DE-4D74-A245-818400277C1F}"/>
              </a:ext>
            </a:extLst>
          </p:cNvPr>
          <p:cNvCxnSpPr>
            <a:cxnSpLocks/>
          </p:cNvCxnSpPr>
          <p:nvPr/>
        </p:nvCxnSpPr>
        <p:spPr>
          <a:xfrm flipH="1">
            <a:off x="3260877" y="2779658"/>
            <a:ext cx="348343" cy="62025"/>
          </a:xfrm>
          <a:prstGeom prst="straightConnector1">
            <a:avLst/>
          </a:prstGeom>
          <a:ln>
            <a:solidFill>
              <a:srgbClr val="E108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A3C8E037-20FD-4937-8EDB-487CE4327BC2}"/>
              </a:ext>
            </a:extLst>
          </p:cNvPr>
          <p:cNvSpPr txBox="1"/>
          <p:nvPr/>
        </p:nvSpPr>
        <p:spPr>
          <a:xfrm>
            <a:off x="406401" y="122283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E10800"/>
                </a:solidFill>
              </a:rPr>
              <a:t>原始波形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B2BB7CD-E9B6-42FF-8970-67FDC44FDCCF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①异步</a:t>
            </a:r>
            <a:r>
              <a:rPr lang="en-US" altLang="zh-CN" sz="2400">
                <a:solidFill>
                  <a:srgbClr val="00797C"/>
                </a:solidFill>
              </a:rPr>
              <a:t>Temporal Flattening</a:t>
            </a:r>
            <a:r>
              <a:rPr lang="zh-CN" altLang="en-US" sz="2400">
                <a:solidFill>
                  <a:srgbClr val="00797C"/>
                </a:solidFill>
              </a:rPr>
              <a:t>方法</a:t>
            </a:r>
            <a:endParaRPr lang="en-US" altLang="zh-CN" sz="2400">
              <a:solidFill>
                <a:srgbClr val="00797C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FDC9FB0-223B-4475-A01C-A5CEDADF6A50}"/>
              </a:ext>
            </a:extLst>
          </p:cNvPr>
          <p:cNvSpPr txBox="1"/>
          <p:nvPr/>
        </p:nvSpPr>
        <p:spPr>
          <a:xfrm>
            <a:off x="6246447" y="6505175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4672C4"/>
                </a:solidFill>
              </a:rPr>
              <a:t>（黄石公园数据）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8883E0-2399-D560-64B8-A42DE64F14A0}"/>
              </a:ext>
            </a:extLst>
          </p:cNvPr>
          <p:cNvSpPr txBox="1"/>
          <p:nvPr/>
        </p:nvSpPr>
        <p:spPr>
          <a:xfrm>
            <a:off x="4962" y="7655"/>
            <a:ext cx="428968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方法</a:t>
            </a:r>
            <a:r>
              <a:rPr lang="en-US" altLang="zh-CN" sz="4000" dirty="0"/>
              <a:t>-</a:t>
            </a:r>
            <a:r>
              <a:rPr lang="zh-CN" altLang="en-US" sz="4000" dirty="0"/>
              <a:t>数据预处理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3883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D4D98D03-581F-4F1C-98FD-517572EA81BA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D4B0F54-19CD-4F7E-8529-AEA45F6B1497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振幅数据的筛选和校正：</a:t>
            </a:r>
            <a:endParaRPr lang="en-US" altLang="zh-CN" sz="2400">
              <a:solidFill>
                <a:srgbClr val="00797C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FA803F4-3952-409F-A1D0-872568693E9E}"/>
              </a:ext>
            </a:extLst>
          </p:cNvPr>
          <p:cNvGrpSpPr/>
          <p:nvPr/>
        </p:nvGrpSpPr>
        <p:grpSpPr>
          <a:xfrm>
            <a:off x="816429" y="1803400"/>
            <a:ext cx="10559143" cy="3621315"/>
            <a:chOff x="612320" y="1175154"/>
            <a:chExt cx="7919357" cy="2715986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3E5E170D-33DD-4198-A49B-A4F504F71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2320" y="1175154"/>
              <a:ext cx="7919357" cy="2715986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0775340-6BE1-40C3-981B-66FCE8CDA467}"/>
                </a:ext>
              </a:extLst>
            </p:cNvPr>
            <p:cNvSpPr/>
            <p:nvPr/>
          </p:nvSpPr>
          <p:spPr>
            <a:xfrm>
              <a:off x="1920139" y="1217056"/>
              <a:ext cx="369332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rgbClr val="E10800"/>
                  </a:solidFill>
                </a:rPr>
                <a:t>②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782F1A1-F458-413F-941B-64D2A3F2E744}"/>
                </a:ext>
              </a:extLst>
            </p:cNvPr>
            <p:cNvSpPr/>
            <p:nvPr/>
          </p:nvSpPr>
          <p:spPr>
            <a:xfrm>
              <a:off x="1901467" y="2876550"/>
              <a:ext cx="369332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solidFill>
                    <a:srgbClr val="E10800"/>
                  </a:solidFill>
                </a:rPr>
                <a:t>③</a:t>
              </a: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3CBEF0A-6A80-CC3C-BB7E-79EFD2ABD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12</a:t>
            </a:fld>
            <a:endParaRPr lang="en-CN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378DE5E7-878B-EA61-ED38-8F01368C6472}"/>
              </a:ext>
            </a:extLst>
          </p:cNvPr>
          <p:cNvSpPr txBox="1"/>
          <p:nvPr/>
        </p:nvSpPr>
        <p:spPr>
          <a:xfrm>
            <a:off x="4962" y="7655"/>
            <a:ext cx="428968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方法</a:t>
            </a:r>
            <a:r>
              <a:rPr lang="en-US" altLang="zh-CN" sz="4000" dirty="0"/>
              <a:t>-</a:t>
            </a:r>
            <a:r>
              <a:rPr lang="zh-CN" altLang="en-US" sz="4000" dirty="0"/>
              <a:t>数据预处理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1038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02A9EF6D-B515-4FE7-A5CA-A20B13E305AF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29FF57-F211-4558-9E89-FBD1C9FCC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C7FA5C8-DAE6-4403-8614-F698B90284E8}"/>
              </a:ext>
            </a:extLst>
          </p:cNvPr>
          <p:cNvSpPr txBox="1"/>
          <p:nvPr/>
        </p:nvSpPr>
        <p:spPr>
          <a:xfrm>
            <a:off x="1625600" y="6172201"/>
            <a:ext cx="9015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E10800"/>
                </a:solidFill>
              </a:rPr>
              <a:t>使用合适的</a:t>
            </a:r>
            <a:r>
              <a:rPr lang="en-US" altLang="zh-CN" sz="2400" b="1">
                <a:solidFill>
                  <a:srgbClr val="E10800"/>
                </a:solidFill>
              </a:rPr>
              <a:t>SNR</a:t>
            </a:r>
            <a:r>
              <a:rPr lang="zh-CN" altLang="en-US" sz="2400" b="1">
                <a:solidFill>
                  <a:srgbClr val="E10800"/>
                </a:solidFill>
              </a:rPr>
              <a:t>和到时对称性指标，可使数据筛选对振幅基本无偏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D5E64D5-7E8C-407E-8E3E-B93A2B6AAEA6}"/>
              </a:ext>
            </a:extLst>
          </p:cNvPr>
          <p:cNvGrpSpPr/>
          <p:nvPr/>
        </p:nvGrpSpPr>
        <p:grpSpPr>
          <a:xfrm>
            <a:off x="400073" y="3184407"/>
            <a:ext cx="7087991" cy="2916301"/>
            <a:chOff x="304800" y="2080340"/>
            <a:chExt cx="6053796" cy="2522415"/>
          </a:xfrm>
        </p:grpSpPr>
        <p:pic>
          <p:nvPicPr>
            <p:cNvPr id="5" name="图形 4">
              <a:extLst>
                <a:ext uri="{FF2B5EF4-FFF2-40B4-BE49-F238E27FC236}">
                  <a16:creationId xmlns:a16="http://schemas.microsoft.com/office/drawing/2014/main" id="{0D22BC01-96B0-4BAA-A7D2-B25E086A9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4800" y="2080340"/>
              <a:ext cx="6053796" cy="2522415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76C73F1-7BEF-4E9F-A3D9-4FDD2FB7909B}"/>
                </a:ext>
              </a:extLst>
            </p:cNvPr>
            <p:cNvSpPr txBox="1"/>
            <p:nvPr/>
          </p:nvSpPr>
          <p:spPr>
            <a:xfrm>
              <a:off x="1525860" y="2776658"/>
              <a:ext cx="1209199" cy="292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>
                  <a:solidFill>
                    <a:srgbClr val="E10800"/>
                  </a:solidFill>
                </a:rPr>
                <a:t>可能比较不准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55321B5-BABF-4962-A2C5-4D240E1525A2}"/>
                </a:ext>
              </a:extLst>
            </p:cNvPr>
            <p:cNvSpPr txBox="1"/>
            <p:nvPr/>
          </p:nvSpPr>
          <p:spPr>
            <a:xfrm>
              <a:off x="3995528" y="2776656"/>
              <a:ext cx="1033953" cy="292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>
                  <a:solidFill>
                    <a:srgbClr val="E10800"/>
                  </a:solidFill>
                </a:rPr>
                <a:t>可能比较准</a:t>
              </a:r>
            </a:p>
          </p:txBody>
        </p:sp>
      </p:grpSp>
      <p:pic>
        <p:nvPicPr>
          <p:cNvPr id="17" name="图形 16">
            <a:extLst>
              <a:ext uri="{FF2B5EF4-FFF2-40B4-BE49-F238E27FC236}">
                <a16:creationId xmlns:a16="http://schemas.microsoft.com/office/drawing/2014/main" id="{84791CCE-5279-4B8B-9BD0-55AE598B3C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3541" r="6734" b="9792"/>
          <a:stretch/>
        </p:blipFill>
        <p:spPr>
          <a:xfrm>
            <a:off x="7488264" y="3306977"/>
            <a:ext cx="4221712" cy="2816499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097C9962-432D-4F07-821B-486F588CC178}"/>
              </a:ext>
            </a:extLst>
          </p:cNvPr>
          <p:cNvGrpSpPr/>
          <p:nvPr/>
        </p:nvGrpSpPr>
        <p:grpSpPr>
          <a:xfrm>
            <a:off x="5283200" y="1168405"/>
            <a:ext cx="6770579" cy="2204547"/>
            <a:chOff x="457675" y="2926356"/>
            <a:chExt cx="5316305" cy="1788689"/>
          </a:xfrm>
        </p:grpSpPr>
        <p:pic>
          <p:nvPicPr>
            <p:cNvPr id="19" name="图形 18">
              <a:extLst>
                <a:ext uri="{FF2B5EF4-FFF2-40B4-BE49-F238E27FC236}">
                  <a16:creationId xmlns:a16="http://schemas.microsoft.com/office/drawing/2014/main" id="{014C2B10-303D-4F27-BEDC-1D279340C2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t="36589" b="36701"/>
            <a:stretch/>
          </p:blipFill>
          <p:spPr>
            <a:xfrm>
              <a:off x="2962258" y="2944787"/>
              <a:ext cx="2811722" cy="1752369"/>
            </a:xfrm>
            <a:prstGeom prst="rect">
              <a:avLst/>
            </a:prstGeom>
          </p:spPr>
        </p:pic>
        <p:pic>
          <p:nvPicPr>
            <p:cNvPr id="20" name="图形 19">
              <a:extLst>
                <a:ext uri="{FF2B5EF4-FFF2-40B4-BE49-F238E27FC236}">
                  <a16:creationId xmlns:a16="http://schemas.microsoft.com/office/drawing/2014/main" id="{B518EA1D-19B4-4178-9685-E1E6A58ECE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t="9381" b="63011"/>
            <a:stretch/>
          </p:blipFill>
          <p:spPr>
            <a:xfrm>
              <a:off x="457675" y="2926356"/>
              <a:ext cx="2776725" cy="178868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BC91B232-F9A0-400F-BBDD-F89135093027}"/>
              </a:ext>
            </a:extLst>
          </p:cNvPr>
          <p:cNvSpPr txBox="1"/>
          <p:nvPr/>
        </p:nvSpPr>
        <p:spPr>
          <a:xfrm>
            <a:off x="5384800" y="842349"/>
            <a:ext cx="64008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7" b="1">
                <a:solidFill>
                  <a:srgbClr val="4672C4"/>
                </a:solidFill>
              </a:rPr>
              <a:t>使用过大的</a:t>
            </a:r>
            <a:r>
              <a:rPr lang="en-US" altLang="zh-CN" sz="1867" b="1">
                <a:solidFill>
                  <a:srgbClr val="4672C4"/>
                </a:solidFill>
              </a:rPr>
              <a:t>SNR</a:t>
            </a:r>
            <a:r>
              <a:rPr lang="zh-CN" altLang="en-US" sz="1867" b="1">
                <a:solidFill>
                  <a:srgbClr val="4672C4"/>
                </a:solidFill>
              </a:rPr>
              <a:t>阈值，会改变振幅</a:t>
            </a:r>
            <a:r>
              <a:rPr lang="en-US" altLang="zh-CN" sz="1867" b="1">
                <a:solidFill>
                  <a:srgbClr val="4672C4"/>
                </a:solidFill>
              </a:rPr>
              <a:t>-</a:t>
            </a:r>
            <a:r>
              <a:rPr lang="zh-CN" altLang="en-US" sz="1867" b="1">
                <a:solidFill>
                  <a:srgbClr val="4672C4"/>
                </a:solidFill>
              </a:rPr>
              <a:t>台间距变化关系</a:t>
            </a:r>
            <a:endParaRPr lang="en-US" altLang="zh-CN" sz="1867" b="1">
              <a:solidFill>
                <a:srgbClr val="4672C4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4A1FDE8-5418-42EB-8C59-1DBED2C9FD89}"/>
              </a:ext>
            </a:extLst>
          </p:cNvPr>
          <p:cNvSpPr txBox="1"/>
          <p:nvPr/>
        </p:nvSpPr>
        <p:spPr>
          <a:xfrm>
            <a:off x="711201" y="1737386"/>
            <a:ext cx="4210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4672C4"/>
                </a:solidFill>
              </a:rPr>
              <a:t>思路：</a:t>
            </a:r>
            <a:r>
              <a:rPr lang="zh-CN" altLang="en-US" sz="2400"/>
              <a:t>对于理想的格林函数，左右两支的到时应当较为对称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B0370BC-185B-4B3C-B0A8-B195C533CDC8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②到时对称性指标筛选</a:t>
            </a:r>
            <a:endParaRPr lang="en-US" altLang="zh-CN" sz="2400">
              <a:solidFill>
                <a:srgbClr val="00797C"/>
              </a:solidFill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32EEAA87-7504-42A2-87DF-D39308BBF47B}"/>
              </a:ext>
            </a:extLst>
          </p:cNvPr>
          <p:cNvCxnSpPr/>
          <p:nvPr/>
        </p:nvCxnSpPr>
        <p:spPr>
          <a:xfrm>
            <a:off x="6197600" y="3937000"/>
            <a:ext cx="203200" cy="101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3E3F1D33-8C5C-4261-AA3D-D0CA04D2A96E}"/>
              </a:ext>
            </a:extLst>
          </p:cNvPr>
          <p:cNvSpPr txBox="1"/>
          <p:nvPr/>
        </p:nvSpPr>
        <p:spPr>
          <a:xfrm>
            <a:off x="6142892" y="4009975"/>
            <a:ext cx="1625600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67" b="1">
                <a:solidFill>
                  <a:srgbClr val="4672C4"/>
                </a:solidFill>
              </a:rPr>
              <a:t>由参考速度估算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5D7505E-E120-411E-9632-54CA8A0D6F5D}"/>
              </a:ext>
            </a:extLst>
          </p:cNvPr>
          <p:cNvSpPr txBox="1"/>
          <p:nvPr/>
        </p:nvSpPr>
        <p:spPr>
          <a:xfrm>
            <a:off x="10464801" y="5973431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4672C4"/>
                </a:solidFill>
              </a:rPr>
              <a:t>（黄石实测数据）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A50561A-0633-E9C1-F82D-D3BC20A5ECA4}"/>
              </a:ext>
            </a:extLst>
          </p:cNvPr>
          <p:cNvSpPr txBox="1"/>
          <p:nvPr/>
        </p:nvSpPr>
        <p:spPr>
          <a:xfrm>
            <a:off x="4962" y="7655"/>
            <a:ext cx="428968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方法</a:t>
            </a:r>
            <a:r>
              <a:rPr lang="en-US" altLang="zh-CN" sz="4000" dirty="0"/>
              <a:t>-</a:t>
            </a:r>
            <a:r>
              <a:rPr lang="zh-CN" altLang="en-US" sz="4000" dirty="0"/>
              <a:t>数据预处理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777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extLst>
              <a:ext uri="{FF2B5EF4-FFF2-40B4-BE49-F238E27FC236}">
                <a16:creationId xmlns:a16="http://schemas.microsoft.com/office/drawing/2014/main" id="{8F748DF7-3712-471D-A5EF-65F00607D265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A5C5012-C5CA-4B6D-9CCA-D0ADA3BF8C8B}"/>
              </a:ext>
            </a:extLst>
          </p:cNvPr>
          <p:cNvSpPr/>
          <p:nvPr/>
        </p:nvSpPr>
        <p:spPr>
          <a:xfrm>
            <a:off x="1320800" y="1319194"/>
            <a:ext cx="955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4672C4"/>
                </a:solidFill>
              </a:rPr>
              <a:t>聚焦散焦效应：速度结构的横向不均匀性，对波场能量分布产生影响</a:t>
            </a:r>
            <a:endParaRPr lang="en-US" altLang="zh-CN" sz="2400" b="1">
              <a:solidFill>
                <a:srgbClr val="4672C4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543BB61-768E-41A1-90BE-6DBEEC692F63}"/>
              </a:ext>
            </a:extLst>
          </p:cNvPr>
          <p:cNvGrpSpPr/>
          <p:nvPr/>
        </p:nvGrpSpPr>
        <p:grpSpPr>
          <a:xfrm>
            <a:off x="7315200" y="1976978"/>
            <a:ext cx="4165600" cy="2048651"/>
            <a:chOff x="4343400" y="3289180"/>
            <a:chExt cx="3309876" cy="1665265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08E2AF6C-CA87-4680-B142-02CCADF38FFA}"/>
                </a:ext>
              </a:extLst>
            </p:cNvPr>
            <p:cNvGrpSpPr/>
            <p:nvPr/>
          </p:nvGrpSpPr>
          <p:grpSpPr>
            <a:xfrm>
              <a:off x="4541637" y="3289180"/>
              <a:ext cx="3111639" cy="1628227"/>
              <a:chOff x="426837" y="850749"/>
              <a:chExt cx="4128230" cy="1999483"/>
            </a:xfrm>
          </p:grpSpPr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6A8D6AD4-3EA4-447C-865E-5D95C6E921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6837" y="1856769"/>
                <a:ext cx="4128230" cy="658731"/>
              </a:xfrm>
              <a:prstGeom prst="rect">
                <a:avLst/>
              </a:prstGeom>
            </p:spPr>
          </p:pic>
          <p:pic>
            <p:nvPicPr>
              <p:cNvPr id="27" name="图片 26">
                <a:extLst>
                  <a:ext uri="{FF2B5EF4-FFF2-40B4-BE49-F238E27FC236}">
                    <a16:creationId xmlns:a16="http://schemas.microsoft.com/office/drawing/2014/main" id="{4F6D26EF-505F-4218-9D86-C1717323E1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6837" y="967312"/>
                <a:ext cx="3154563" cy="827180"/>
              </a:xfrm>
              <a:prstGeom prst="rect">
                <a:avLst/>
              </a:prstGeom>
            </p:spPr>
          </p:pic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EF33399F-1FC6-4A9D-A28C-C44E2C3D70CB}"/>
                  </a:ext>
                </a:extLst>
              </p:cNvPr>
              <p:cNvSpPr/>
              <p:nvPr/>
            </p:nvSpPr>
            <p:spPr>
              <a:xfrm>
                <a:off x="426837" y="1885950"/>
                <a:ext cx="639963" cy="533400"/>
              </a:xfrm>
              <a:prstGeom prst="ellipse">
                <a:avLst/>
              </a:prstGeom>
              <a:noFill/>
              <a:ln w="19050">
                <a:solidFill>
                  <a:srgbClr val="E108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E10800"/>
                  </a:solidFill>
                </a:endParaRPr>
              </a:p>
            </p:txBody>
          </p:sp>
          <p:cxnSp>
            <p:nvCxnSpPr>
              <p:cNvPr id="29" name="直接箭头连接符 28">
                <a:extLst>
                  <a:ext uri="{FF2B5EF4-FFF2-40B4-BE49-F238E27FC236}">
                    <a16:creationId xmlns:a16="http://schemas.microsoft.com/office/drawing/2014/main" id="{E48F0447-1829-4481-A760-053402BE032A}"/>
                  </a:ext>
                </a:extLst>
              </p:cNvPr>
              <p:cNvCxnSpPr>
                <a:stCxn id="28" idx="7"/>
              </p:cNvCxnSpPr>
              <p:nvPr/>
            </p:nvCxnSpPr>
            <p:spPr>
              <a:xfrm flipV="1">
                <a:off x="973080" y="1563603"/>
                <a:ext cx="1008120" cy="400462"/>
              </a:xfrm>
              <a:prstGeom prst="straightConnector1">
                <a:avLst/>
              </a:prstGeom>
              <a:ln>
                <a:solidFill>
                  <a:srgbClr val="E108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C06B9226-8F3F-46ED-A6D4-342F619C7150}"/>
                  </a:ext>
                </a:extLst>
              </p:cNvPr>
              <p:cNvSpPr/>
              <p:nvPr/>
            </p:nvSpPr>
            <p:spPr>
              <a:xfrm>
                <a:off x="426837" y="1200150"/>
                <a:ext cx="563763" cy="400462"/>
              </a:xfrm>
              <a:prstGeom prst="ellipse">
                <a:avLst/>
              </a:prstGeom>
              <a:noFill/>
              <a:ln w="12700">
                <a:solidFill>
                  <a:srgbClr val="E108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E10800"/>
                  </a:solidFill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64489A6-4A21-4B61-829B-15F6944AAD8C}"/>
                  </a:ext>
                </a:extLst>
              </p:cNvPr>
              <p:cNvSpPr txBox="1"/>
              <p:nvPr/>
            </p:nvSpPr>
            <p:spPr>
              <a:xfrm>
                <a:off x="590623" y="850749"/>
                <a:ext cx="1168011" cy="460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4672C4"/>
                    </a:solidFill>
                  </a:rPr>
                  <a:t>改正量</a:t>
                </a:r>
              </a:p>
            </p:txBody>
          </p:sp>
          <p:sp>
            <p:nvSpPr>
              <p:cNvPr id="32" name="TextBox 5">
                <a:extLst>
                  <a:ext uri="{FF2B5EF4-FFF2-40B4-BE49-F238E27FC236}">
                    <a16:creationId xmlns:a16="http://schemas.microsoft.com/office/drawing/2014/main" id="{CC3E53B1-457D-4471-B6D8-CC75D1B91FFA}"/>
                  </a:ext>
                </a:extLst>
              </p:cNvPr>
              <p:cNvSpPr txBox="1"/>
              <p:nvPr/>
            </p:nvSpPr>
            <p:spPr>
              <a:xfrm>
                <a:off x="746818" y="2512287"/>
                <a:ext cx="3306092" cy="337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4672C4"/>
                    </a:solidFill>
                    <a:cs typeface="Times New Roman" panose="02020603050405020304" pitchFamily="18" charset="0"/>
                  </a:rPr>
                  <a:t>(Zhou et al., 2004; Bao et</a:t>
                </a:r>
                <a:r>
                  <a:rPr lang="zh-CN" altLang="en-US" sz="1600" b="1" dirty="0">
                    <a:solidFill>
                      <a:srgbClr val="4672C4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b="1" dirty="0">
                    <a:solidFill>
                      <a:srgbClr val="4672C4"/>
                    </a:solidFill>
                    <a:cs typeface="Times New Roman" panose="02020603050405020304" pitchFamily="18" charset="0"/>
                  </a:rPr>
                  <a:t>al.,</a:t>
                </a:r>
                <a:r>
                  <a:rPr lang="zh-CN" altLang="en-US" sz="1600" b="1" dirty="0">
                    <a:solidFill>
                      <a:srgbClr val="4672C4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b="1" dirty="0">
                    <a:solidFill>
                      <a:srgbClr val="4672C4"/>
                    </a:solidFill>
                    <a:cs typeface="Times New Roman" panose="02020603050405020304" pitchFamily="18" charset="0"/>
                  </a:rPr>
                  <a:t>2016)</a:t>
                </a:r>
                <a:endParaRPr lang="zh-CN" altLang="en-US" sz="1600" b="1" dirty="0">
                  <a:solidFill>
                    <a:srgbClr val="4672C4"/>
                  </a:solidFill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6DCE6A3-F034-426D-B4E1-7B20D4C02CB9}"/>
                </a:ext>
              </a:extLst>
            </p:cNvPr>
            <p:cNvSpPr/>
            <p:nvPr/>
          </p:nvSpPr>
          <p:spPr>
            <a:xfrm>
              <a:off x="4343400" y="3350581"/>
              <a:ext cx="3273823" cy="1603864"/>
            </a:xfrm>
            <a:prstGeom prst="rect">
              <a:avLst/>
            </a:prstGeom>
            <a:noFill/>
            <a:ln w="19050">
              <a:solidFill>
                <a:srgbClr val="00797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4672C4"/>
                </a:solidFill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89EA1F31-8650-4E57-A8CF-22F3539D2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60" y="2144620"/>
            <a:ext cx="6400297" cy="18399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01F9053-90CE-47A8-9231-57BEE3F7DB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775" y="4180211"/>
            <a:ext cx="3460332" cy="2358703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CD4002D0-FAFE-4C47-A6F7-8D5FC24E1CEB}"/>
              </a:ext>
            </a:extLst>
          </p:cNvPr>
          <p:cNvSpPr txBox="1"/>
          <p:nvPr/>
        </p:nvSpPr>
        <p:spPr>
          <a:xfrm>
            <a:off x="2540001" y="6200323"/>
            <a:ext cx="2244269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33" b="1">
                <a:solidFill>
                  <a:srgbClr val="4672C4"/>
                </a:solidFill>
              </a:rPr>
              <a:t>(Zhou et al., 2004)</a:t>
            </a:r>
            <a:endParaRPr lang="zh-CN" altLang="en-US" sz="2133" b="1">
              <a:solidFill>
                <a:srgbClr val="4672C4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AAF59DA-D15B-4C50-A405-1C6F1D0DB0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3242" y="4396939"/>
            <a:ext cx="2276015" cy="192524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6639A32-02C6-44BB-A924-5D1880601158}"/>
              </a:ext>
            </a:extLst>
          </p:cNvPr>
          <p:cNvSpPr txBox="1"/>
          <p:nvPr/>
        </p:nvSpPr>
        <p:spPr>
          <a:xfrm>
            <a:off x="5080000" y="4112353"/>
            <a:ext cx="19304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>
                <a:solidFill>
                  <a:srgbClr val="4672C4"/>
                </a:solidFill>
              </a:rPr>
              <a:t>区域相速度模型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5DC6A2D-BB36-449D-B21E-CFC780098EE8}"/>
              </a:ext>
            </a:extLst>
          </p:cNvPr>
          <p:cNvSpPr txBox="1"/>
          <p:nvPr/>
        </p:nvSpPr>
        <p:spPr>
          <a:xfrm>
            <a:off x="4029611" y="4973912"/>
            <a:ext cx="57753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>
                <a:solidFill>
                  <a:srgbClr val="E10800"/>
                </a:solidFill>
              </a:rPr>
              <a:t>+</a:t>
            </a:r>
            <a:endParaRPr lang="zh-CN" altLang="en-US" sz="3733">
              <a:solidFill>
                <a:srgbClr val="E10800"/>
              </a:solidFill>
            </a:endParaRP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B2A0F85B-B503-459F-B570-C47279467EFA}"/>
              </a:ext>
            </a:extLst>
          </p:cNvPr>
          <p:cNvSpPr/>
          <p:nvPr/>
        </p:nvSpPr>
        <p:spPr>
          <a:xfrm>
            <a:off x="7199397" y="5114935"/>
            <a:ext cx="1233404" cy="4491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02EE28A-7723-4187-8210-AE130D44DEE4}"/>
              </a:ext>
            </a:extLst>
          </p:cNvPr>
          <p:cNvSpPr txBox="1"/>
          <p:nvPr/>
        </p:nvSpPr>
        <p:spPr>
          <a:xfrm>
            <a:off x="8839201" y="5093269"/>
            <a:ext cx="2396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E10800"/>
                </a:solidFill>
              </a:rPr>
              <a:t>聚焦散焦项估计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4B505F-E427-41FD-AB16-297FCC73EB79}"/>
              </a:ext>
            </a:extLst>
          </p:cNvPr>
          <p:cNvSpPr/>
          <p:nvPr/>
        </p:nvSpPr>
        <p:spPr>
          <a:xfrm>
            <a:off x="7769508" y="4188344"/>
            <a:ext cx="4322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/>
              <a:t>finite-frequency theory</a:t>
            </a:r>
            <a:r>
              <a:rPr lang="en-US" altLang="zh-CN" sz="2400"/>
              <a:t>(FFT)</a:t>
            </a:r>
            <a:r>
              <a:rPr lang="zh-CN" altLang="en-US" sz="2400"/>
              <a:t>方法</a:t>
            </a: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6A85B4F8-BA50-477E-83A2-27504B3F9674}"/>
              </a:ext>
            </a:extLst>
          </p:cNvPr>
          <p:cNvCxnSpPr>
            <a:cxnSpLocks/>
          </p:cNvCxnSpPr>
          <p:nvPr/>
        </p:nvCxnSpPr>
        <p:spPr>
          <a:xfrm>
            <a:off x="10199437" y="3938426"/>
            <a:ext cx="349536" cy="379111"/>
          </a:xfrm>
          <a:prstGeom prst="straightConnector1">
            <a:avLst/>
          </a:prstGeom>
          <a:ln>
            <a:solidFill>
              <a:srgbClr val="E108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EAB2D15E-AA58-4302-8A9A-8877DC30032E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③聚焦散焦项的改正</a:t>
            </a:r>
            <a:endParaRPr lang="en-US" altLang="zh-CN" sz="2400">
              <a:solidFill>
                <a:srgbClr val="00797C"/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3843DD-82B1-948A-CE77-DCC3C1D9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14</a:t>
            </a:fld>
            <a:endParaRPr lang="en-CN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185DFA0E-5634-0866-1BCB-81A000AE5B5E}"/>
              </a:ext>
            </a:extLst>
          </p:cNvPr>
          <p:cNvSpPr txBox="1"/>
          <p:nvPr/>
        </p:nvSpPr>
        <p:spPr>
          <a:xfrm>
            <a:off x="4962" y="7655"/>
            <a:ext cx="428968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方法</a:t>
            </a:r>
            <a:r>
              <a:rPr lang="en-US" altLang="zh-CN" sz="4000" dirty="0"/>
              <a:t>-</a:t>
            </a:r>
            <a:r>
              <a:rPr lang="zh-CN" altLang="en-US" sz="4000" dirty="0"/>
              <a:t>数据预处理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0244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extLst>
              <a:ext uri="{FF2B5EF4-FFF2-40B4-BE49-F238E27FC236}">
                <a16:creationId xmlns:a16="http://schemas.microsoft.com/office/drawing/2014/main" id="{8F748DF7-3712-471D-A5EF-65F00607D265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AB2D15E-AA58-4302-8A9A-8877DC30032E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③聚焦散焦项的改正</a:t>
            </a:r>
            <a:endParaRPr lang="en-US" altLang="zh-CN" sz="2400">
              <a:solidFill>
                <a:srgbClr val="00797C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3674852-658F-45B7-A861-0087DDC7AD4E}"/>
              </a:ext>
            </a:extLst>
          </p:cNvPr>
          <p:cNvGrpSpPr/>
          <p:nvPr/>
        </p:nvGrpSpPr>
        <p:grpSpPr>
          <a:xfrm>
            <a:off x="1962118" y="4309969"/>
            <a:ext cx="8199725" cy="1874400"/>
            <a:chOff x="1471588" y="3231478"/>
            <a:chExt cx="6149794" cy="14058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3074C1BD-0773-4622-9EAF-220BC91377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1588" y="3231478"/>
              <a:ext cx="1805012" cy="1380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41DEA9EE-25B4-45CF-8F65-4994F17FE5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9493" y="3231478"/>
              <a:ext cx="1805013" cy="1380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85748498-00B8-4459-8A76-ABBFF91B6E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3256551"/>
              <a:ext cx="1830182" cy="1380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B0615460-F82C-48EB-8287-B9FAED230C62}"/>
              </a:ext>
            </a:extLst>
          </p:cNvPr>
          <p:cNvSpPr/>
          <p:nvPr/>
        </p:nvSpPr>
        <p:spPr>
          <a:xfrm>
            <a:off x="5588000" y="841791"/>
            <a:ext cx="426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4672C4"/>
                </a:solidFill>
              </a:rPr>
              <a:t>敏感核同谱元法改正结果对比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79CE47D-1AE0-440F-8321-E18991583B8B}"/>
              </a:ext>
            </a:extLst>
          </p:cNvPr>
          <p:cNvSpPr txBox="1"/>
          <p:nvPr/>
        </p:nvSpPr>
        <p:spPr>
          <a:xfrm>
            <a:off x="9662432" y="6115040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4672C4"/>
                </a:solidFill>
              </a:rPr>
              <a:t>（基于东北速度模型数据）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E422CF24-35C5-4254-95D4-F8898CF78D5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88626"/>
            <a:ext cx="8839200" cy="27521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3DCBDA0-38E7-C261-3EEE-6012360ED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15</a:t>
            </a:fld>
            <a:endParaRPr lang="en-CN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DC3E9E2-A45E-1613-B26E-B8BB440EF13D}"/>
              </a:ext>
            </a:extLst>
          </p:cNvPr>
          <p:cNvSpPr txBox="1"/>
          <p:nvPr/>
        </p:nvSpPr>
        <p:spPr>
          <a:xfrm>
            <a:off x="4962" y="7655"/>
            <a:ext cx="428968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方法</a:t>
            </a:r>
            <a:r>
              <a:rPr lang="en-US" altLang="zh-CN" sz="4000" dirty="0"/>
              <a:t>-</a:t>
            </a:r>
            <a:r>
              <a:rPr lang="zh-CN" altLang="en-US" sz="4000" dirty="0"/>
              <a:t>数据预处理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6082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D4D98D03-581F-4F1C-98FD-517572EA81BA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2F202715-1407-4960-92AE-F9472888A4E0}"/>
              </a:ext>
            </a:extLst>
          </p:cNvPr>
          <p:cNvSpPr txBox="1"/>
          <p:nvPr/>
        </p:nvSpPr>
        <p:spPr>
          <a:xfrm>
            <a:off x="4963" y="7655"/>
            <a:ext cx="4059036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方法</a:t>
            </a:r>
            <a:r>
              <a:rPr lang="en-US" altLang="zh-CN" sz="4000" dirty="0"/>
              <a:t>-</a:t>
            </a:r>
            <a:r>
              <a:rPr lang="zh-CN" altLang="en-US" sz="4000" dirty="0"/>
              <a:t>衰减成像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D4B0F54-19CD-4F7E-8529-AEA45F6B1497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 dirty="0">
                <a:solidFill>
                  <a:srgbClr val="00797C"/>
                </a:solidFill>
              </a:rPr>
              <a:t>反演方法：</a:t>
            </a:r>
            <a:endParaRPr lang="en-US" altLang="zh-CN" sz="2400" dirty="0">
              <a:solidFill>
                <a:srgbClr val="00797C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C98AACB-4DBF-4495-9D2D-27F91152C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29" y="1803400"/>
            <a:ext cx="10559143" cy="3621315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85935FC-38BC-FD5E-EB71-F47EB7FE8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16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843978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>
            <a:extLst>
              <a:ext uri="{FF2B5EF4-FFF2-40B4-BE49-F238E27FC236}">
                <a16:creationId xmlns:a16="http://schemas.microsoft.com/office/drawing/2014/main" id="{D465FC45-D2A0-4A19-80FD-AEE4457A1FF3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873B69CA-4B6E-4267-A71D-1B48F99AE8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6" r="6165"/>
          <a:stretch/>
        </p:blipFill>
        <p:spPr>
          <a:xfrm>
            <a:off x="5122069" y="4516478"/>
            <a:ext cx="2780447" cy="1712317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29FF57-F211-4558-9E89-FBD1C9FCC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F4F71AB-BCE0-4BF6-A0F4-1E54A3E7AD12}"/>
              </a:ext>
            </a:extLst>
          </p:cNvPr>
          <p:cNvGrpSpPr/>
          <p:nvPr/>
        </p:nvGrpSpPr>
        <p:grpSpPr>
          <a:xfrm>
            <a:off x="609600" y="1058195"/>
            <a:ext cx="11880549" cy="2551652"/>
            <a:chOff x="616475" y="3096279"/>
            <a:chExt cx="8910412" cy="1913739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7B8F776-043C-4624-BFEB-46E1FFE7A856}"/>
                </a:ext>
              </a:extLst>
            </p:cNvPr>
            <p:cNvSpPr txBox="1"/>
            <p:nvPr/>
          </p:nvSpPr>
          <p:spPr>
            <a:xfrm>
              <a:off x="7931675" y="3521910"/>
              <a:ext cx="1595212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4672C4"/>
                  </a:solidFill>
                </a:rPr>
                <a:t>（</a:t>
              </a:r>
              <a:r>
                <a:rPr lang="en-US" altLang="zh-CN" sz="1600" b="1" dirty="0">
                  <a:solidFill>
                    <a:srgbClr val="4672C4"/>
                  </a:solidFill>
                </a:rPr>
                <a:t>Weaver, 2011</a:t>
              </a:r>
              <a:r>
                <a:rPr lang="zh-CN" altLang="en-US" sz="1600" b="1" dirty="0">
                  <a:solidFill>
                    <a:srgbClr val="4672C4"/>
                  </a:solidFill>
                </a:rPr>
                <a:t>）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E0DD441B-741A-497A-83C4-265B6214E4B2}"/>
                    </a:ext>
                  </a:extLst>
                </p:cNvPr>
                <p:cNvSpPr/>
                <p:nvPr/>
              </p:nvSpPr>
              <p:spPr>
                <a:xfrm>
                  <a:off x="616475" y="3486013"/>
                  <a:ext cx="7495654" cy="114670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867" dirty="0">
                      <a:latin typeface="TimesNewRomanPS"/>
                    </a:rPr>
                    <a:t>方程左边</a:t>
                  </a:r>
                  <a:r>
                    <a:rPr lang="en-US" altLang="zh-CN" sz="1867" dirty="0">
                      <a:latin typeface="TimesNewRomanPS"/>
                    </a:rPr>
                    <a:t>: </a:t>
                  </a:r>
                  <a:r>
                    <a:rPr lang="zh-CN" altLang="en-US" sz="1867" dirty="0">
                      <a:latin typeface="TimesNewRomanPS"/>
                    </a:rPr>
                    <a:t>两台站窄频带内的互相关结果振幅</a:t>
                  </a:r>
                  <a:r>
                    <a:rPr lang="en-US" altLang="zh-CN" sz="1867" dirty="0">
                      <a:latin typeface="TimesNewRomanPS"/>
                    </a:rPr>
                    <a:t>(</a:t>
                  </a:r>
                  <a:r>
                    <a:rPr lang="zh-CN" altLang="en-US" sz="1867" dirty="0">
                      <a:latin typeface="TimesNewRomanPS"/>
                    </a:rPr>
                    <a:t>已去除几何扩散与聚焦散射影响</a:t>
                  </a:r>
                  <a:r>
                    <a:rPr lang="en-US" altLang="zh-CN" sz="1867" dirty="0">
                      <a:latin typeface="TimesNewRomanPS"/>
                    </a:rPr>
                    <a:t>)</a:t>
                  </a:r>
                  <a:r>
                    <a:rPr lang="zh-CN" altLang="en-US" sz="1867" dirty="0">
                      <a:latin typeface="TimesNewRomanPS"/>
                    </a:rPr>
                    <a:t>；</a:t>
                  </a:r>
                  <a:endParaRPr lang="en-US" altLang="zh-CN" sz="1867" dirty="0">
                    <a:latin typeface="TimesNewRomanPS"/>
                  </a:endParaRPr>
                </a:p>
                <a:p>
                  <a:r>
                    <a:rPr lang="zh-CN" altLang="en-US" sz="1867" dirty="0">
                      <a:latin typeface="TimesNewRomanPS"/>
                    </a:rPr>
                    <a:t>方程右边</a:t>
                  </a:r>
                  <a:r>
                    <a:rPr lang="en-US" altLang="zh-CN" sz="1867" dirty="0">
                      <a:latin typeface="TimesNewRomanPS"/>
                    </a:rPr>
                    <a:t>: </a:t>
                  </a:r>
                  <a:r>
                    <a:rPr lang="en-US" altLang="zh-CN" sz="1867" i="1" dirty="0" err="1">
                      <a:latin typeface="TimesNewRomanPS-Italic"/>
                    </a:rPr>
                    <a:t>s</a:t>
                  </a:r>
                  <a:r>
                    <a:rPr lang="en-US" altLang="zh-CN" sz="800" i="1" dirty="0" err="1">
                      <a:latin typeface="TimesNewRomanPS-Italic"/>
                    </a:rPr>
                    <a:t>i</a:t>
                  </a:r>
                  <a:r>
                    <a:rPr lang="en-US" altLang="zh-CN" sz="800" i="1" dirty="0">
                      <a:latin typeface="TimesNewRomanPS-Italic"/>
                    </a:rPr>
                    <a:t> </a:t>
                  </a:r>
                  <a:r>
                    <a:rPr lang="en-US" altLang="zh-CN" sz="800" i="1" dirty="0">
                      <a:latin typeface="TimesNewRomanPS"/>
                    </a:rPr>
                    <a:t> </a:t>
                  </a:r>
                  <a:r>
                    <a:rPr lang="en-US" altLang="zh-CN" sz="1867" dirty="0">
                      <a:latin typeface="TimesNewRomanPS"/>
                    </a:rPr>
                    <a:t>,</a:t>
                  </a:r>
                  <a:r>
                    <a:rPr lang="en-US" altLang="zh-CN" sz="1867" i="1" dirty="0">
                      <a:latin typeface="TimesNewRomanPS-Italic"/>
                    </a:rPr>
                    <a:t> </a:t>
                  </a:r>
                  <a:r>
                    <a:rPr lang="en-US" altLang="zh-CN" sz="1867" i="1" dirty="0" err="1">
                      <a:latin typeface="TimesNewRomanPS-Italic"/>
                    </a:rPr>
                    <a:t>s</a:t>
                  </a:r>
                  <a:r>
                    <a:rPr lang="en-US" altLang="zh-CN" sz="800" i="1" dirty="0" err="1">
                      <a:latin typeface="TimesNewRomanPS-Italic"/>
                    </a:rPr>
                    <a:t>j</a:t>
                  </a:r>
                  <a:r>
                    <a:rPr lang="en-US" altLang="zh-CN" sz="800" i="1" dirty="0">
                      <a:latin typeface="TimesNewRomanPS-Italic"/>
                    </a:rPr>
                    <a:t> </a:t>
                  </a:r>
                  <a:r>
                    <a:rPr lang="zh-CN" altLang="en-US" sz="1867" dirty="0">
                      <a:latin typeface="TimesNewRomanPS"/>
                    </a:rPr>
                    <a:t>台站的场地响应项；</a:t>
                  </a:r>
                  <a:r>
                    <a:rPr lang="en-US" altLang="zh-CN" sz="1867" i="1" dirty="0">
                      <a:latin typeface="TimesNewRomanPS-Italic"/>
                    </a:rPr>
                    <a:t> B</a:t>
                  </a:r>
                  <a:r>
                    <a:rPr lang="en-US" altLang="zh-CN" sz="800" i="1" dirty="0">
                      <a:latin typeface="TimesNewRomanPS-Italic"/>
                    </a:rPr>
                    <a:t>i</a:t>
                  </a:r>
                  <a:r>
                    <a:rPr lang="zh-CN" altLang="en-US" sz="1867" dirty="0">
                      <a:latin typeface="TimesNewRomanPS"/>
                    </a:rPr>
                    <a:t>为</a:t>
                  </a:r>
                  <a:r>
                    <a:rPr lang="en-US" altLang="zh-CN" sz="1867" dirty="0" err="1">
                      <a:latin typeface="TimesNewRomanPS"/>
                    </a:rPr>
                    <a:t>i</a:t>
                  </a:r>
                  <a:r>
                    <a:rPr lang="zh-CN" altLang="en-US" sz="1867" dirty="0">
                      <a:latin typeface="TimesNewRomanPS"/>
                    </a:rPr>
                    <a:t>处由</a:t>
                  </a:r>
                  <a:r>
                    <a:rPr lang="en-US" altLang="zh-CN" sz="1867" dirty="0" err="1">
                      <a:latin typeface="TimesNewRomanPS"/>
                    </a:rPr>
                    <a:t>i</a:t>
                  </a:r>
                  <a:r>
                    <a:rPr lang="zh-CN" altLang="en-US" sz="1867" dirty="0">
                      <a:latin typeface="TimesNewRomanPS"/>
                    </a:rPr>
                    <a:t>到</a:t>
                  </a:r>
                  <a:r>
                    <a:rPr lang="en-US" altLang="zh-CN" sz="1867" dirty="0">
                      <a:latin typeface="TimesNewRomanPS"/>
                    </a:rPr>
                    <a:t>j</a:t>
                  </a:r>
                  <a:r>
                    <a:rPr lang="zh-CN" altLang="en-US" sz="1867" dirty="0">
                      <a:latin typeface="TimesNewRomanPS"/>
                    </a:rPr>
                    <a:t>方向的噪声强度；</a:t>
                  </a:r>
                  <a:r>
                    <a:rPr lang="en-US" altLang="zh-CN" sz="1867" i="1" dirty="0">
                      <a:latin typeface="TimesNewRomanPS-Italic"/>
                    </a:rPr>
                    <a:t> r</a:t>
                  </a:r>
                  <a:r>
                    <a:rPr lang="zh-CN" altLang="en-US" sz="1867" dirty="0">
                      <a:latin typeface="TimesNewRomanPS-Italic"/>
                    </a:rPr>
                    <a:t>台站坐标；</a:t>
                  </a:r>
                  <a:r>
                    <a:rPr lang="el-GR" altLang="zh-CN" sz="1867" i="1" dirty="0"/>
                    <a:t> α</a:t>
                  </a:r>
                  <a:r>
                    <a:rPr lang="zh-CN" altLang="en-US" sz="1867" dirty="0"/>
                    <a:t>衰减系数；</a:t>
                  </a:r>
                  <a:endParaRPr lang="en-US" altLang="zh-CN" sz="1867" dirty="0"/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867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67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sz="1867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altLang="zh-CN" sz="1867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1867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altLang="zh-CN" sz="1867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zh-CN" altLang="en-US" sz="1867" dirty="0">
                      <a:latin typeface="MTEX"/>
                    </a:rPr>
                    <a:t>为参考位置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867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67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altLang="zh-CN" sz="1867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rPr lang="zh-CN" altLang="en-US" sz="1867" dirty="0">
                      <a:latin typeface="MTEX"/>
                    </a:rPr>
                    <a:t>处</a:t>
                  </a:r>
                  <a14:m>
                    <m:oMath xmlns:m="http://schemas.openxmlformats.org/officeDocument/2006/math">
                      <m:r>
                        <a:rPr lang="en-US" altLang="zh-CN" sz="1867" i="1">
                          <a:latin typeface="Cambria Math" panose="02040503050406030204" pitchFamily="18" charset="0"/>
                        </a:rPr>
                        <m:t>𝜃</m:t>
                      </m:r>
                    </m:oMath>
                  </a14:m>
                  <a:r>
                    <a:rPr lang="zh-CN" altLang="en-US" sz="1867" dirty="0">
                      <a:latin typeface="MTEX"/>
                    </a:rPr>
                    <a:t>方向的噪声</a:t>
                  </a:r>
                  <a:r>
                    <a:rPr lang="zh-CN" altLang="en-US" sz="1867">
                      <a:latin typeface="MTEX"/>
                    </a:rPr>
                    <a:t>强度。</a:t>
                  </a:r>
                  <a:endParaRPr lang="en-US" altLang="zh-CN" sz="1867">
                    <a:latin typeface="MTEX"/>
                  </a:endParaRPr>
                </a:p>
                <a:p>
                  <a:r>
                    <a:rPr lang="zh-CN" altLang="en-US" sz="1867"/>
                    <a:t>对（</a:t>
                  </a:r>
                  <a:r>
                    <a:rPr lang="en-US" altLang="zh-CN" sz="1867"/>
                    <a:t>1</a:t>
                  </a:r>
                  <a:r>
                    <a:rPr lang="zh-CN" altLang="en-US" sz="1867"/>
                    <a:t>）两边同时取对数</a:t>
                  </a:r>
                  <a:r>
                    <a:rPr lang="en-US" altLang="zh-CN" sz="1867"/>
                    <a:t>:</a:t>
                  </a:r>
                  <a:endParaRPr lang="zh-CN" altLang="en-US" sz="1867"/>
                </a:p>
                <a:p>
                  <a:endParaRPr lang="zh-CN" altLang="en-US" sz="1867" dirty="0">
                    <a:latin typeface="MTEX"/>
                  </a:endParaRPr>
                </a:p>
              </p:txBody>
            </p:sp>
          </mc:Choice>
          <mc:Fallback xmlns=""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E0DD441B-741A-497A-83C4-265B6214E4B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75" y="3486013"/>
                  <a:ext cx="7495654" cy="1146709"/>
                </a:xfrm>
                <a:prstGeom prst="rect">
                  <a:avLst/>
                </a:prstGeom>
                <a:blipFill>
                  <a:blip r:embed="rId4"/>
                  <a:stretch>
                    <a:fillRect l="-549" t="-23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2424F94-7B45-4BC1-B586-A073C9F50BAB}"/>
                </a:ext>
              </a:extLst>
            </p:cNvPr>
            <p:cNvSpPr/>
            <p:nvPr/>
          </p:nvSpPr>
          <p:spPr>
            <a:xfrm>
              <a:off x="5768095" y="3185567"/>
              <a:ext cx="763351" cy="284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67" dirty="0"/>
                <a:t>（</a:t>
              </a:r>
              <a:r>
                <a:rPr lang="en-US" altLang="zh-CN" sz="1867" dirty="0"/>
                <a:t>1</a:t>
              </a:r>
              <a:r>
                <a:rPr lang="zh-CN" altLang="en-US" sz="1867" dirty="0"/>
                <a:t>）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A8CE2335-DD7A-4233-8C88-9A67E45BA48B}"/>
                    </a:ext>
                  </a:extLst>
                </p:cNvPr>
                <p:cNvSpPr txBox="1"/>
                <p:nvPr/>
              </p:nvSpPr>
              <p:spPr>
                <a:xfrm>
                  <a:off x="1843742" y="4341345"/>
                  <a:ext cx="5132773" cy="44305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1600">
                            <a:latin typeface="Cambria Math" panose="02040503050406030204" pitchFamily="18" charset="0"/>
                          </a:rPr>
                          <m:t>l</m:t>
                        </m:r>
                        <m:func>
                          <m:func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</a:rPr>
                                      <m:t>𝑖𝑗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en-US" altLang="zh-CN" sz="16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altLang="zh-CN" sz="1600">
                            <a:latin typeface="Cambria Math" panose="02040503050406030204" pitchFamily="18" charset="0"/>
                          </a:rPr>
                          <m:t>ln</m:t>
                        </m:r>
                        <m:d>
                          <m:d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160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sz="1600"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16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CN" sz="1600">
                            <a:latin typeface="Cambria Math" panose="02040503050406030204" pitchFamily="18" charset="0"/>
                          </a:rPr>
                          <m:t>ln</m:t>
                        </m:r>
                        <m:d>
                          <m:d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160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sz="1600">
                                    <a:latin typeface="Cambria Math" panose="02040503050406030204" pitchFamily="18" charset="0"/>
                                  </a:rPr>
                                  <m:t>j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16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CN" sz="1600">
                            <a:latin typeface="Cambria Math" panose="02040503050406030204" pitchFamily="18" charset="0"/>
                          </a:rPr>
                          <m:t>ln</m:t>
                        </m:r>
                        <m:d>
                          <m:d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160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sz="160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</m:sSub>
                          </m:sup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j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CN" sz="1600" i="1">
                            <a:latin typeface="Cambria Math" panose="02040503050406030204" pitchFamily="18" charset="0"/>
                          </a:rPr>
                          <m:t>C</m:t>
                        </m:r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A8CE2335-DD7A-4233-8C88-9A67E45BA4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742" y="4341345"/>
                  <a:ext cx="5132773" cy="4430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CA746AB3-BBFB-4BBA-885A-CC37A7055B43}"/>
                    </a:ext>
                  </a:extLst>
                </p:cNvPr>
                <p:cNvSpPr txBox="1"/>
                <p:nvPr/>
              </p:nvSpPr>
              <p:spPr>
                <a:xfrm>
                  <a:off x="701477" y="4725276"/>
                  <a:ext cx="7346952" cy="2847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867" dirty="0"/>
                    <a:t>通过对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867"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ctrlPr>
                            <a:rPr lang="en-US" altLang="zh-CN" sz="1867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67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zh-CN" altLang="en-US" sz="1867" i="1">
                          <a:latin typeface="Cambria Math" panose="02040503050406030204" pitchFamily="18" charset="0"/>
                        </a:rPr>
                        <m:t>和</m:t>
                      </m:r>
                      <m:r>
                        <a:rPr lang="en-US" altLang="zh-CN" sz="1867" i="1">
                          <a:latin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zh-CN" altLang="en-US" sz="1867" dirty="0"/>
                    <a:t>，分别进行对方位角和经纬度坐标的离散化，</a:t>
                  </a:r>
                  <a:r>
                    <a:rPr lang="zh-CN" altLang="en-US" sz="1867"/>
                    <a:t>可形成线性反演系统</a:t>
                  </a:r>
                  <a:endParaRPr lang="zh-CN" altLang="en-US" sz="1867" dirty="0"/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CA746AB3-BBFB-4BBA-885A-CC37A7055B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477" y="4725276"/>
                  <a:ext cx="7346952" cy="284742"/>
                </a:xfrm>
                <a:prstGeom prst="rect">
                  <a:avLst/>
                </a:prstGeom>
                <a:blipFill>
                  <a:blip r:embed="rId6"/>
                  <a:stretch>
                    <a:fillRect l="-560" t="-9677" b="-2419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5DFEFA2-ACC6-4144-B1F4-DC567EB8729B}"/>
                </a:ext>
              </a:extLst>
            </p:cNvPr>
            <p:cNvSpPr/>
            <p:nvPr/>
          </p:nvSpPr>
          <p:spPr>
            <a:xfrm>
              <a:off x="6468457" y="4385618"/>
              <a:ext cx="664911" cy="284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67" dirty="0"/>
                <a:t>（</a:t>
              </a:r>
              <a:r>
                <a:rPr lang="en-US" altLang="zh-CN" sz="1867" dirty="0"/>
                <a:t>2</a:t>
              </a:r>
              <a:r>
                <a:rPr lang="zh-CN" altLang="en-US" sz="1867" dirty="0"/>
                <a:t>）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3B34B324-12B8-498C-97EC-7392AEF328CF}"/>
                    </a:ext>
                  </a:extLst>
                </p:cNvPr>
                <p:cNvSpPr txBox="1"/>
                <p:nvPr/>
              </p:nvSpPr>
              <p:spPr>
                <a:xfrm>
                  <a:off x="3052160" y="3096279"/>
                  <a:ext cx="2714446" cy="5164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8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1867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18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18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18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867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sty m:val="p"/>
                          </m:rPr>
                          <a:rPr lang="en-US" altLang="zh-CN" sz="1867">
                            <a:latin typeface="Cambria Math" panose="02040503050406030204" pitchFamily="18" charset="0"/>
                          </a:rPr>
                          <m:t>exp</m:t>
                        </m:r>
                        <m:r>
                          <a:rPr lang="en-US" altLang="zh-CN" sz="1867" i="1">
                            <a:latin typeface="Cambria Math" panose="02040503050406030204" pitchFamily="18" charset="0"/>
                          </a:rPr>
                          <m:t>⁡(−</m:t>
                        </m:r>
                        <m:nary>
                          <m:naryPr>
                            <m:ctrlPr>
                              <a:rPr lang="en-US" altLang="zh-CN" sz="1867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23"/>
                                  </m:rP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CN" sz="1867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  <m:e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  <m:r>
                          <a:rPr lang="en-US" altLang="zh-CN" sz="1867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133"/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3B34B324-12B8-498C-97EC-7392AEF328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2160" y="3096279"/>
                  <a:ext cx="2714446" cy="51648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7D213BFF-7B51-4457-B3CE-2B62758E8C54}"/>
              </a:ext>
            </a:extLst>
          </p:cNvPr>
          <p:cNvSpPr/>
          <p:nvPr/>
        </p:nvSpPr>
        <p:spPr>
          <a:xfrm>
            <a:off x="762000" y="4072216"/>
            <a:ext cx="10922000" cy="2607984"/>
          </a:xfrm>
          <a:prstGeom prst="rect">
            <a:avLst/>
          </a:prstGeom>
          <a:noFill/>
          <a:ln w="19050">
            <a:solidFill>
              <a:srgbClr val="4672C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4672C4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E73C059-E359-4D1F-BC5E-8AD6A005256C}"/>
              </a:ext>
            </a:extLst>
          </p:cNvPr>
          <p:cNvSpPr txBox="1"/>
          <p:nvPr/>
        </p:nvSpPr>
        <p:spPr>
          <a:xfrm>
            <a:off x="203200" y="3603637"/>
            <a:ext cx="281198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7" b="1" dirty="0">
                <a:solidFill>
                  <a:srgbClr val="00797C"/>
                </a:solidFill>
              </a:rPr>
              <a:t>噪声强度随方位角变化：</a:t>
            </a:r>
            <a:endParaRPr lang="en-US" altLang="zh-CN" sz="1867" b="1" dirty="0">
              <a:solidFill>
                <a:srgbClr val="00797C"/>
              </a:solidFill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223704E-DAD6-4E9A-B6F1-0C896DAC67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3999" y="4613672"/>
            <a:ext cx="2687087" cy="1543491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43923C50-7F50-4122-8E25-53C5F273A305}"/>
              </a:ext>
            </a:extLst>
          </p:cNvPr>
          <p:cNvSpPr txBox="1"/>
          <p:nvPr/>
        </p:nvSpPr>
        <p:spPr>
          <a:xfrm>
            <a:off x="1175582" y="4057237"/>
            <a:ext cx="3286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/>
              <a:t>(1)</a:t>
            </a:r>
            <a:r>
              <a:rPr lang="zh-CN" altLang="en-US" sz="1600"/>
              <a:t>仅当噪声源在两台站连线附近时</a:t>
            </a:r>
            <a:endParaRPr lang="en-US" altLang="zh-CN" sz="1600"/>
          </a:p>
          <a:p>
            <a:pPr algn="ctr"/>
            <a:r>
              <a:rPr lang="zh-CN" altLang="en-US" sz="1600"/>
              <a:t>形成相长干涉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70898F9-C49A-40ED-97B7-4D9C2ECDEE0C}"/>
              </a:ext>
            </a:extLst>
          </p:cNvPr>
          <p:cNvSpPr txBox="1"/>
          <p:nvPr/>
        </p:nvSpPr>
        <p:spPr>
          <a:xfrm>
            <a:off x="4844548" y="4039970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/>
              <a:t>(2) </a:t>
            </a:r>
            <a:r>
              <a:rPr lang="zh-CN" altLang="en-US" sz="1600"/>
              <a:t>背景噪声多来源于海相噪声源</a:t>
            </a:r>
            <a:endParaRPr lang="en-US" altLang="zh-CN" sz="1600"/>
          </a:p>
          <a:p>
            <a:pPr algn="ctr"/>
            <a:r>
              <a:rPr lang="zh-CN" altLang="en-US" sz="1600"/>
              <a:t>符合远场条件，可近似均匀平面波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7BD4A1FF-1B34-47EC-8F18-B360B49E4002}"/>
                  </a:ext>
                </a:extLst>
              </p:cNvPr>
              <p:cNvSpPr/>
              <p:nvPr/>
            </p:nvSpPr>
            <p:spPr>
              <a:xfrm>
                <a:off x="2850306" y="6230324"/>
                <a:ext cx="3294172" cy="4205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133" dirty="0"/>
                  <a:t>∴认为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133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133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133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zh-CN" altLang="en-US" sz="2133" i="1">
                        <a:latin typeface="Cambria Math" panose="02040503050406030204" pitchFamily="18" charset="0"/>
                      </a:rPr>
                      <m:t>是</m:t>
                    </m:r>
                  </m:oMath>
                </a14:m>
                <a:r>
                  <a:rPr lang="zh-CN" altLang="en-US" sz="2133" dirty="0"/>
                  <a:t>方位角</a:t>
                </a:r>
                <a14:m>
                  <m:oMath xmlns:m="http://schemas.openxmlformats.org/officeDocument/2006/math">
                    <m:r>
                      <a:rPr lang="en-US" altLang="zh-CN" sz="2133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zh-CN" altLang="en-US" sz="2133" dirty="0"/>
                  <a:t>的函数</a:t>
                </a:r>
              </a:p>
            </p:txBody>
          </p:sp>
        </mc:Choice>
        <mc:Fallback xmlns=""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7BD4A1FF-1B34-47EC-8F18-B360B49E40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306" y="6230324"/>
                <a:ext cx="3294172" cy="420564"/>
              </a:xfrm>
              <a:prstGeom prst="rect">
                <a:avLst/>
              </a:prstGeom>
              <a:blipFill>
                <a:blip r:embed="rId9"/>
                <a:stretch>
                  <a:fillRect l="-2222" t="-8696" r="-370" b="-289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5FBD4443-D5F6-417D-9B44-837ED5594777}"/>
                  </a:ext>
                </a:extLst>
              </p:cNvPr>
              <p:cNvSpPr txBox="1"/>
              <p:nvPr/>
            </p:nvSpPr>
            <p:spPr>
              <a:xfrm>
                <a:off x="8448969" y="805174"/>
                <a:ext cx="4262080" cy="4963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67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67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1867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1867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8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altLang="zh-CN" sz="1867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1867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67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67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1867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altLang="zh-CN" sz="1867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867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sz="1867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lang="en-US" altLang="zh-CN" sz="1867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altLang="zh-CN" sz="1867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867" i="1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trlPr>
                          <a:rPr lang="en-US" altLang="zh-CN" sz="1867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zh-CN" sz="18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altLang="zh-CN" sz="1867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sz="1867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sup>
                      <m:e>
                        <m:r>
                          <a:rPr lang="en-US" altLang="zh-CN" sz="1867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1867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CN" sz="1867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en-US" altLang="zh-CN" sz="1867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1867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5FBD4443-D5F6-417D-9B44-837ED5594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969" y="805174"/>
                <a:ext cx="4262080" cy="496354"/>
              </a:xfrm>
              <a:prstGeom prst="rect">
                <a:avLst/>
              </a:prstGeom>
              <a:blipFill>
                <a:blip r:embed="rId10"/>
                <a:stretch>
                  <a:fillRect t="-106098" b="-1536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椭圆 47">
            <a:extLst>
              <a:ext uri="{FF2B5EF4-FFF2-40B4-BE49-F238E27FC236}">
                <a16:creationId xmlns:a16="http://schemas.microsoft.com/office/drawing/2014/main" id="{3CF559F1-3082-44C1-BCA8-01B8ECE61917}"/>
              </a:ext>
            </a:extLst>
          </p:cNvPr>
          <p:cNvSpPr/>
          <p:nvPr/>
        </p:nvSpPr>
        <p:spPr>
          <a:xfrm>
            <a:off x="4978400" y="1176742"/>
            <a:ext cx="1020963" cy="41087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B5B8CBFF-C5BE-4AF8-A2E7-031D0A78BFCF}"/>
              </a:ext>
            </a:extLst>
          </p:cNvPr>
          <p:cNvCxnSpPr>
            <a:cxnSpLocks/>
            <a:stCxn id="48" idx="0"/>
          </p:cNvCxnSpPr>
          <p:nvPr/>
        </p:nvCxnSpPr>
        <p:spPr>
          <a:xfrm flipV="1">
            <a:off x="5488881" y="909872"/>
            <a:ext cx="1906907" cy="2668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D8D8575A-0E4E-4039-900E-5C13109A5681}"/>
              </a:ext>
            </a:extLst>
          </p:cNvPr>
          <p:cNvGrpSpPr/>
          <p:nvPr/>
        </p:nvGrpSpPr>
        <p:grpSpPr>
          <a:xfrm>
            <a:off x="8892722" y="4202394"/>
            <a:ext cx="2636974" cy="1966643"/>
            <a:chOff x="6563129" y="3006640"/>
            <a:chExt cx="2119292" cy="1616724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E9AECBC3-E99D-41A6-B11F-5FAF499C2652}"/>
                </a:ext>
              </a:extLst>
            </p:cNvPr>
            <p:cNvGrpSpPr/>
            <p:nvPr/>
          </p:nvGrpSpPr>
          <p:grpSpPr>
            <a:xfrm>
              <a:off x="6563129" y="3006640"/>
              <a:ext cx="1622801" cy="1593515"/>
              <a:chOff x="6084168" y="514889"/>
              <a:chExt cx="2952328" cy="2879099"/>
            </a:xfrm>
          </p:grpSpPr>
          <p:pic>
            <p:nvPicPr>
              <p:cNvPr id="20" name="Picture 5">
                <a:extLst>
                  <a:ext uri="{FF2B5EF4-FFF2-40B4-BE49-F238E27FC236}">
                    <a16:creationId xmlns:a16="http://schemas.microsoft.com/office/drawing/2014/main" id="{40084962-8E9C-412A-A98F-69F7C1AA9C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84168" y="620688"/>
                <a:ext cx="2952328" cy="2773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4BDD92BC-584F-443F-B660-8F93B1ADBF9D}"/>
                  </a:ext>
                </a:extLst>
              </p:cNvPr>
              <p:cNvSpPr/>
              <p:nvPr/>
            </p:nvSpPr>
            <p:spPr>
              <a:xfrm>
                <a:off x="6300192" y="816966"/>
                <a:ext cx="2520280" cy="2396010"/>
              </a:xfrm>
              <a:prstGeom prst="ellipse">
                <a:avLst/>
              </a:prstGeom>
              <a:noFill/>
              <a:ln w="28575">
                <a:solidFill>
                  <a:srgbClr val="E108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6BF2F8A8-5181-47D3-AE47-A7A94144919C}"/>
                  </a:ext>
                </a:extLst>
              </p:cNvPr>
              <p:cNvSpPr/>
              <p:nvPr/>
            </p:nvSpPr>
            <p:spPr>
              <a:xfrm>
                <a:off x="7246446" y="1695795"/>
                <a:ext cx="648072" cy="602352"/>
              </a:xfrm>
              <a:prstGeom prst="rect">
                <a:avLst/>
              </a:prstGeom>
              <a:noFill/>
              <a:ln w="28575">
                <a:solidFill>
                  <a:srgbClr val="4672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4672C4"/>
                  </a:solidFill>
                </a:endParaRPr>
              </a:p>
            </p:txBody>
          </p: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1256F1F6-0976-4878-9C88-B7834379EC8B}"/>
                  </a:ext>
                </a:extLst>
              </p:cNvPr>
              <p:cNvGrpSpPr/>
              <p:nvPr/>
            </p:nvGrpSpPr>
            <p:grpSpPr>
              <a:xfrm>
                <a:off x="7290834" y="1736812"/>
                <a:ext cx="566543" cy="504056"/>
                <a:chOff x="4221481" y="3284984"/>
                <a:chExt cx="566543" cy="504056"/>
              </a:xfrm>
            </p:grpSpPr>
            <p:sp>
              <p:nvSpPr>
                <p:cNvPr id="32" name="等腰三角形 31">
                  <a:extLst>
                    <a:ext uri="{FF2B5EF4-FFF2-40B4-BE49-F238E27FC236}">
                      <a16:creationId xmlns:a16="http://schemas.microsoft.com/office/drawing/2014/main" id="{20CA67A2-4D07-43BA-9AE4-F65870158188}"/>
                    </a:ext>
                  </a:extLst>
                </p:cNvPr>
                <p:cNvSpPr/>
                <p:nvPr/>
              </p:nvSpPr>
              <p:spPr>
                <a:xfrm>
                  <a:off x="4437505" y="3284984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33" name="等腰三角形 32">
                  <a:extLst>
                    <a:ext uri="{FF2B5EF4-FFF2-40B4-BE49-F238E27FC236}">
                      <a16:creationId xmlns:a16="http://schemas.microsoft.com/office/drawing/2014/main" id="{4DADA2E2-D46B-4934-8CA8-DCCEB3D5BBD1}"/>
                    </a:ext>
                  </a:extLst>
                </p:cNvPr>
                <p:cNvSpPr/>
                <p:nvPr/>
              </p:nvSpPr>
              <p:spPr>
                <a:xfrm>
                  <a:off x="4589905" y="3437384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34" name="等腰三角形 33">
                  <a:extLst>
                    <a:ext uri="{FF2B5EF4-FFF2-40B4-BE49-F238E27FC236}">
                      <a16:creationId xmlns:a16="http://schemas.microsoft.com/office/drawing/2014/main" id="{393D3FBE-3976-44A4-96EF-E9606A1822EC}"/>
                    </a:ext>
                  </a:extLst>
                </p:cNvPr>
                <p:cNvSpPr/>
                <p:nvPr/>
              </p:nvSpPr>
              <p:spPr>
                <a:xfrm>
                  <a:off x="4589905" y="3437384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35" name="等腰三角形 34">
                  <a:extLst>
                    <a:ext uri="{FF2B5EF4-FFF2-40B4-BE49-F238E27FC236}">
                      <a16:creationId xmlns:a16="http://schemas.microsoft.com/office/drawing/2014/main" id="{D87BA7BC-079B-42E2-AC32-FAE8CCF2D927}"/>
                    </a:ext>
                  </a:extLst>
                </p:cNvPr>
                <p:cNvSpPr/>
                <p:nvPr/>
              </p:nvSpPr>
              <p:spPr>
                <a:xfrm>
                  <a:off x="4742305" y="3589784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36" name="等腰三角形 35">
                  <a:extLst>
                    <a:ext uri="{FF2B5EF4-FFF2-40B4-BE49-F238E27FC236}">
                      <a16:creationId xmlns:a16="http://schemas.microsoft.com/office/drawing/2014/main" id="{BE048F08-3661-4ED0-ABF6-A5340C6B0BD6}"/>
                    </a:ext>
                  </a:extLst>
                </p:cNvPr>
                <p:cNvSpPr/>
                <p:nvPr/>
              </p:nvSpPr>
              <p:spPr>
                <a:xfrm>
                  <a:off x="4303010" y="3356992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37" name="等腰三角形 36">
                  <a:extLst>
                    <a:ext uri="{FF2B5EF4-FFF2-40B4-BE49-F238E27FC236}">
                      <a16:creationId xmlns:a16="http://schemas.microsoft.com/office/drawing/2014/main" id="{D8FFE393-6D8D-4606-86E0-4EA49383C829}"/>
                    </a:ext>
                  </a:extLst>
                </p:cNvPr>
                <p:cNvSpPr/>
                <p:nvPr/>
              </p:nvSpPr>
              <p:spPr>
                <a:xfrm>
                  <a:off x="4455410" y="3509392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38" name="等腰三角形 37">
                  <a:extLst>
                    <a:ext uri="{FF2B5EF4-FFF2-40B4-BE49-F238E27FC236}">
                      <a16:creationId xmlns:a16="http://schemas.microsoft.com/office/drawing/2014/main" id="{76D6700A-86D1-4B23-9E41-5A84D327DAA4}"/>
                    </a:ext>
                  </a:extLst>
                </p:cNvPr>
                <p:cNvSpPr/>
                <p:nvPr/>
              </p:nvSpPr>
              <p:spPr>
                <a:xfrm>
                  <a:off x="4455410" y="3509392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39" name="等腰三角形 38">
                  <a:extLst>
                    <a:ext uri="{FF2B5EF4-FFF2-40B4-BE49-F238E27FC236}">
                      <a16:creationId xmlns:a16="http://schemas.microsoft.com/office/drawing/2014/main" id="{F63F977F-988B-4F25-8BF5-3F09760F0910}"/>
                    </a:ext>
                  </a:extLst>
                </p:cNvPr>
                <p:cNvSpPr/>
                <p:nvPr/>
              </p:nvSpPr>
              <p:spPr>
                <a:xfrm>
                  <a:off x="4607810" y="3661792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40" name="等腰三角形 39">
                  <a:extLst>
                    <a:ext uri="{FF2B5EF4-FFF2-40B4-BE49-F238E27FC236}">
                      <a16:creationId xmlns:a16="http://schemas.microsoft.com/office/drawing/2014/main" id="{EBE3E035-7EFB-47D0-8C36-480EB5FF88D2}"/>
                    </a:ext>
                  </a:extLst>
                </p:cNvPr>
                <p:cNvSpPr/>
                <p:nvPr/>
              </p:nvSpPr>
              <p:spPr>
                <a:xfrm>
                  <a:off x="4221481" y="3438521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F18E1556-F809-49D2-BB2A-2405E600F025}"/>
                    </a:ext>
                  </a:extLst>
                </p:cNvPr>
                <p:cNvSpPr/>
                <p:nvPr/>
              </p:nvSpPr>
              <p:spPr>
                <a:xfrm>
                  <a:off x="4373881" y="3590921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42" name="等腰三角形 41">
                  <a:extLst>
                    <a:ext uri="{FF2B5EF4-FFF2-40B4-BE49-F238E27FC236}">
                      <a16:creationId xmlns:a16="http://schemas.microsoft.com/office/drawing/2014/main" id="{B297E8CB-C7BE-4C83-B783-2113A3DF5B15}"/>
                    </a:ext>
                  </a:extLst>
                </p:cNvPr>
                <p:cNvSpPr/>
                <p:nvPr/>
              </p:nvSpPr>
              <p:spPr>
                <a:xfrm>
                  <a:off x="4373881" y="3590921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43" name="等腰三角形 42">
                  <a:extLst>
                    <a:ext uri="{FF2B5EF4-FFF2-40B4-BE49-F238E27FC236}">
                      <a16:creationId xmlns:a16="http://schemas.microsoft.com/office/drawing/2014/main" id="{53081E0C-7223-40E4-8F2C-5008BCFDA6E4}"/>
                    </a:ext>
                  </a:extLst>
                </p:cNvPr>
                <p:cNvSpPr/>
                <p:nvPr/>
              </p:nvSpPr>
              <p:spPr>
                <a:xfrm>
                  <a:off x="4526281" y="3743321"/>
                  <a:ext cx="45719" cy="45719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</p:grp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6C9D836B-8CA5-4953-BCA9-FAC5C3F281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88224" y="874120"/>
                <a:ext cx="2004677" cy="2232481"/>
              </a:xfrm>
              <a:prstGeom prst="line">
                <a:avLst/>
              </a:prstGeom>
              <a:ln w="19050"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00F96615-77A0-411E-8A4D-5B850657D3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757958"/>
                <a:ext cx="2060694" cy="2232814"/>
              </a:xfrm>
              <a:prstGeom prst="line">
                <a:avLst/>
              </a:prstGeom>
              <a:ln w="19050"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86C7B3C3-20A2-474A-8281-EEB7BF91D4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32241" y="980728"/>
                <a:ext cx="2011376" cy="2239943"/>
              </a:xfrm>
              <a:prstGeom prst="line">
                <a:avLst/>
              </a:prstGeom>
              <a:ln w="19050"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星形: 五角 26">
                <a:extLst>
                  <a:ext uri="{FF2B5EF4-FFF2-40B4-BE49-F238E27FC236}">
                    <a16:creationId xmlns:a16="http://schemas.microsoft.com/office/drawing/2014/main" id="{318EF97A-E9F2-47B3-A26D-329CA71A60EA}"/>
                  </a:ext>
                </a:extLst>
              </p:cNvPr>
              <p:cNvSpPr/>
              <p:nvPr/>
            </p:nvSpPr>
            <p:spPr>
              <a:xfrm>
                <a:off x="8571584" y="514889"/>
                <a:ext cx="344066" cy="305927"/>
              </a:xfrm>
              <a:prstGeom prst="star5">
                <a:avLst/>
              </a:prstGeom>
              <a:solidFill>
                <a:srgbClr val="E10800"/>
              </a:solidFill>
              <a:ln>
                <a:solidFill>
                  <a:srgbClr val="E108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E10800"/>
                  </a:solidFill>
                </a:endParaRPr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9B619D81-1566-4470-AAB2-24173BE293A4}"/>
                  </a:ext>
                </a:extLst>
              </p:cNvPr>
              <p:cNvCxnSpPr>
                <a:cxnSpLocks/>
                <a:endCxn id="20" idx="1"/>
              </p:cNvCxnSpPr>
              <p:nvPr/>
            </p:nvCxnSpPr>
            <p:spPr>
              <a:xfrm flipH="1">
                <a:off x="6084168" y="635954"/>
                <a:ext cx="1252385" cy="1371384"/>
              </a:xfrm>
              <a:prstGeom prst="line">
                <a:avLst/>
              </a:prstGeom>
              <a:ln w="19050"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流程图: 摘录 28">
                <a:extLst>
                  <a:ext uri="{FF2B5EF4-FFF2-40B4-BE49-F238E27FC236}">
                    <a16:creationId xmlns:a16="http://schemas.microsoft.com/office/drawing/2014/main" id="{18DC4E03-E299-4FC1-8C96-1331AD6DD912}"/>
                  </a:ext>
                </a:extLst>
              </p:cNvPr>
              <p:cNvSpPr/>
              <p:nvPr/>
            </p:nvSpPr>
            <p:spPr>
              <a:xfrm>
                <a:off x="6876256" y="1057382"/>
                <a:ext cx="72008" cy="72008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30" name="流程图: 摘录 29">
                <a:extLst>
                  <a:ext uri="{FF2B5EF4-FFF2-40B4-BE49-F238E27FC236}">
                    <a16:creationId xmlns:a16="http://schemas.microsoft.com/office/drawing/2014/main" id="{DBA3C73F-D79A-4EA8-93A8-42A47EE1ED5F}"/>
                  </a:ext>
                </a:extLst>
              </p:cNvPr>
              <p:cNvSpPr/>
              <p:nvPr/>
            </p:nvSpPr>
            <p:spPr>
              <a:xfrm>
                <a:off x="6670198" y="1271776"/>
                <a:ext cx="72008" cy="72008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31" name="流程图: 摘录 30">
                <a:extLst>
                  <a:ext uri="{FF2B5EF4-FFF2-40B4-BE49-F238E27FC236}">
                    <a16:creationId xmlns:a16="http://schemas.microsoft.com/office/drawing/2014/main" id="{F606F3EE-9A88-498A-AD09-4882ECCC0564}"/>
                  </a:ext>
                </a:extLst>
              </p:cNvPr>
              <p:cNvSpPr/>
              <p:nvPr/>
            </p:nvSpPr>
            <p:spPr>
              <a:xfrm>
                <a:off x="6511369" y="1484784"/>
                <a:ext cx="72008" cy="72008"/>
              </a:xfrm>
              <a:prstGeom prst="flowChartExtra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2B85593-7513-4163-BEAC-1895722AE81F}"/>
                </a:ext>
              </a:extLst>
            </p:cNvPr>
            <p:cNvSpPr txBox="1"/>
            <p:nvPr/>
          </p:nvSpPr>
          <p:spPr>
            <a:xfrm>
              <a:off x="6918193" y="3957291"/>
              <a:ext cx="1052804" cy="261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67" b="1">
                  <a:solidFill>
                    <a:srgbClr val="E10800"/>
                  </a:solidFill>
                </a:rPr>
                <a:t>研究区域较小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42927229-2932-4EE7-B85B-81F03BA50492}"/>
                    </a:ext>
                  </a:extLst>
                </p:cNvPr>
                <p:cNvSpPr/>
                <p:nvPr/>
              </p:nvSpPr>
              <p:spPr>
                <a:xfrm>
                  <a:off x="7864347" y="4243842"/>
                  <a:ext cx="818074" cy="37952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>
                                <a:solidFill>
                                  <a:srgbClr val="E108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rgbClr val="E108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E10800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lang="en-US" altLang="zh-CN" sz="2400">
                            <a:solidFill>
                              <a:srgbClr val="E108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i="1">
                            <a:solidFill>
                              <a:srgbClr val="E108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altLang="zh-CN" sz="2400">
                            <a:solidFill>
                              <a:srgbClr val="E108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400">
                    <a:solidFill>
                      <a:srgbClr val="E1080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42927229-2932-4EE7-B85B-81F03BA504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4347" y="4243842"/>
                  <a:ext cx="818074" cy="379522"/>
                </a:xfrm>
                <a:prstGeom prst="rect">
                  <a:avLst/>
                </a:prstGeom>
                <a:blipFill>
                  <a:blip r:embed="rId12"/>
                  <a:stretch>
                    <a:fillRect r="-1796" b="-171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10230A0B-9E8A-4840-BD09-99A6BC70073E}"/>
              </a:ext>
            </a:extLst>
          </p:cNvPr>
          <p:cNvCxnSpPr>
            <a:cxnSpLocks/>
          </p:cNvCxnSpPr>
          <p:nvPr/>
        </p:nvCxnSpPr>
        <p:spPr>
          <a:xfrm>
            <a:off x="10031377" y="4094536"/>
            <a:ext cx="1097264" cy="923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6859FF63-F5AE-4E5D-8706-3CA74A19F119}"/>
              </a:ext>
            </a:extLst>
          </p:cNvPr>
          <p:cNvSpPr txBox="1"/>
          <p:nvPr/>
        </p:nvSpPr>
        <p:spPr>
          <a:xfrm>
            <a:off x="10834374" y="4051312"/>
            <a:ext cx="101790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/>
              <a:t>平面波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78338EA-023E-42B6-B86E-38CFFCD0F91A}"/>
              </a:ext>
            </a:extLst>
          </p:cNvPr>
          <p:cNvSpPr txBox="1"/>
          <p:nvPr/>
        </p:nvSpPr>
        <p:spPr>
          <a:xfrm>
            <a:off x="10022534" y="1284897"/>
            <a:ext cx="310674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>
                <a:solidFill>
                  <a:srgbClr val="FF0000"/>
                </a:solidFill>
              </a:rPr>
              <a:t>遵循辐射扩散方程</a:t>
            </a:r>
          </a:p>
        </p:txBody>
      </p: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70DD2361-F864-4A48-BC81-4B29FE46A885}"/>
              </a:ext>
            </a:extLst>
          </p:cNvPr>
          <p:cNvCxnSpPr>
            <a:cxnSpLocks/>
          </p:cNvCxnSpPr>
          <p:nvPr/>
        </p:nvCxnSpPr>
        <p:spPr>
          <a:xfrm>
            <a:off x="9483711" y="1223711"/>
            <a:ext cx="647176" cy="2489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87FD8CC6-841A-4EA5-AD9F-021D6ADBA196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 dirty="0">
                <a:solidFill>
                  <a:srgbClr val="00797C"/>
                </a:solidFill>
              </a:rPr>
              <a:t>设计思路：</a:t>
            </a:r>
            <a:endParaRPr lang="en-US" altLang="zh-CN" sz="2400" dirty="0">
              <a:solidFill>
                <a:srgbClr val="00797C"/>
              </a:solidFill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35AF1D61-B753-6440-755B-5876234855A0}"/>
              </a:ext>
            </a:extLst>
          </p:cNvPr>
          <p:cNvSpPr txBox="1"/>
          <p:nvPr/>
        </p:nvSpPr>
        <p:spPr>
          <a:xfrm>
            <a:off x="4963" y="7655"/>
            <a:ext cx="4059036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方法</a:t>
            </a:r>
            <a:r>
              <a:rPr lang="en-US" altLang="zh-CN" sz="4000" dirty="0"/>
              <a:t>-</a:t>
            </a:r>
            <a:r>
              <a:rPr lang="zh-CN" altLang="en-US" sz="4000" dirty="0"/>
              <a:t>衰减成像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973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57780513-3D30-471A-81F8-AFC6B336C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1739" y="4879808"/>
            <a:ext cx="2438400" cy="158205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CA93940-F158-4664-9EBD-E31FA6740CC8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71C7138-1396-453E-B059-2C913F32DA42}"/>
              </a:ext>
            </a:extLst>
          </p:cNvPr>
          <p:cNvSpPr txBox="1"/>
          <p:nvPr/>
        </p:nvSpPr>
        <p:spPr>
          <a:xfrm>
            <a:off x="4963" y="7655"/>
            <a:ext cx="537983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中国东北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E60AF1A-CBC4-4551-896B-73D52EB6AC11}"/>
              </a:ext>
            </a:extLst>
          </p:cNvPr>
          <p:cNvGrpSpPr/>
          <p:nvPr/>
        </p:nvGrpSpPr>
        <p:grpSpPr>
          <a:xfrm>
            <a:off x="150403" y="4865611"/>
            <a:ext cx="4775200" cy="1360700"/>
            <a:chOff x="73499" y="1577970"/>
            <a:chExt cx="4234822" cy="102052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E0B8C422-6B00-4920-887F-1AC699764701}"/>
                </a:ext>
              </a:extLst>
            </p:cNvPr>
            <p:cNvSpPr txBox="1"/>
            <p:nvPr/>
          </p:nvSpPr>
          <p:spPr>
            <a:xfrm>
              <a:off x="182635" y="1882770"/>
              <a:ext cx="4125686" cy="71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dirty="0"/>
                <a:t>台站数目：</a:t>
              </a:r>
              <a:r>
                <a:rPr lang="en-US" altLang="zh-CN" sz="1867" dirty="0"/>
                <a:t>48</a:t>
              </a:r>
              <a:r>
                <a:rPr lang="zh-CN" altLang="en-US" sz="1867" dirty="0"/>
                <a:t>个台站</a:t>
              </a:r>
              <a:endParaRPr lang="en-US" altLang="zh-CN" sz="1867" dirty="0"/>
            </a:p>
            <a:p>
              <a:r>
                <a:rPr lang="zh-CN" altLang="en-US" sz="1867" dirty="0"/>
                <a:t>数据长度：约</a:t>
              </a:r>
              <a:r>
                <a:rPr lang="en-US" altLang="zh-CN" sz="1867" dirty="0"/>
                <a:t>3</a:t>
              </a:r>
              <a:r>
                <a:rPr lang="zh-CN" altLang="en-US" sz="1867" dirty="0"/>
                <a:t>个月数据</a:t>
              </a:r>
              <a:endParaRPr lang="en-US" altLang="zh-CN" sz="1867" dirty="0"/>
            </a:p>
            <a:p>
              <a:r>
                <a:rPr lang="zh-CN" altLang="en-US" sz="1867" dirty="0"/>
                <a:t>采样率：</a:t>
              </a:r>
              <a:r>
                <a:rPr lang="en-US" altLang="zh-CN" sz="1867" dirty="0"/>
                <a:t>40 Hz</a:t>
              </a:r>
              <a:r>
                <a:rPr lang="zh-CN" altLang="en-US" sz="1867" dirty="0"/>
                <a:t>降采至</a:t>
              </a:r>
              <a:r>
                <a:rPr lang="en-US" altLang="zh-CN" sz="1867" dirty="0"/>
                <a:t>1 Hz</a:t>
              </a:r>
              <a:endParaRPr lang="zh-CN" altLang="en-US" sz="1867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1D0BC8E-4651-4834-A870-1246774983F4}"/>
                </a:ext>
              </a:extLst>
            </p:cNvPr>
            <p:cNvSpPr txBox="1"/>
            <p:nvPr/>
          </p:nvSpPr>
          <p:spPr>
            <a:xfrm>
              <a:off x="73499" y="1577970"/>
              <a:ext cx="236844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4672C4"/>
                  </a:solidFill>
                </a:rPr>
                <a:t>数据：</a:t>
              </a: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0FF98871-6979-409F-9C5A-7F4493745CD4}"/>
              </a:ext>
            </a:extLst>
          </p:cNvPr>
          <p:cNvSpPr txBox="1"/>
          <p:nvPr/>
        </p:nvSpPr>
        <p:spPr>
          <a:xfrm>
            <a:off x="6762534" y="948208"/>
            <a:ext cx="267453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7" b="1">
                <a:solidFill>
                  <a:srgbClr val="4672C4"/>
                </a:solidFill>
              </a:rPr>
              <a:t>不同周期</a:t>
            </a:r>
            <a:r>
              <a:rPr lang="en-US" altLang="zh-CN" sz="1867" b="1">
                <a:solidFill>
                  <a:srgbClr val="4672C4"/>
                </a:solidFill>
              </a:rPr>
              <a:t>1/Q</a:t>
            </a:r>
            <a:r>
              <a:rPr lang="zh-CN" altLang="en-US" sz="1867" b="1">
                <a:solidFill>
                  <a:srgbClr val="4672C4"/>
                </a:solidFill>
              </a:rPr>
              <a:t>反演结果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11A4131-503F-41DE-A752-8C167F234CAF}"/>
              </a:ext>
            </a:extLst>
          </p:cNvPr>
          <p:cNvSpPr txBox="1"/>
          <p:nvPr/>
        </p:nvSpPr>
        <p:spPr>
          <a:xfrm>
            <a:off x="0" y="802958"/>
            <a:ext cx="538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中国东北地区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848C055-E455-4B51-A66E-886454B0ED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88" y="1256596"/>
            <a:ext cx="4079512" cy="337258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523FC70-45DE-419D-83CD-42BA7DD1188C}"/>
              </a:ext>
            </a:extLst>
          </p:cNvPr>
          <p:cNvSpPr/>
          <p:nvPr/>
        </p:nvSpPr>
        <p:spPr>
          <a:xfrm>
            <a:off x="3193885" y="4964233"/>
            <a:ext cx="7226636" cy="156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133" b="1" dirty="0">
                <a:solidFill>
                  <a:srgbClr val="4672C4"/>
                </a:solidFill>
              </a:rPr>
              <a:t>与主要地质构造的对应</a:t>
            </a:r>
            <a:endParaRPr lang="en-US" altLang="zh-CN" sz="2133" b="1" dirty="0">
              <a:solidFill>
                <a:srgbClr val="4672C4"/>
              </a:solidFill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/>
              <a:t>短周期：渤海湾盆地、二连盆地</a:t>
            </a:r>
            <a:r>
              <a:rPr lang="en-US" altLang="zh-CN" sz="1867" dirty="0"/>
              <a:t>——</a:t>
            </a:r>
            <a:r>
              <a:rPr lang="zh-CN" altLang="en-US" sz="1867" dirty="0"/>
              <a:t>高衰减</a:t>
            </a:r>
            <a:endParaRPr lang="en-US" altLang="zh-CN" sz="1867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/>
              <a:t>中短周期：郯庐断裂带、索伦缝合带</a:t>
            </a:r>
            <a:r>
              <a:rPr lang="en-US" altLang="zh-CN" sz="1867" dirty="0"/>
              <a:t>——</a:t>
            </a:r>
            <a:r>
              <a:rPr lang="zh-CN" altLang="en-US" sz="1867" dirty="0"/>
              <a:t>相对高衰减</a:t>
            </a:r>
            <a:endParaRPr lang="en-US" altLang="zh-CN" sz="1867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/>
              <a:t>长周期：</a:t>
            </a:r>
            <a:r>
              <a:rPr lang="en-US" altLang="zh-CN" sz="1867" dirty="0"/>
              <a:t>NCC\XMOB——</a:t>
            </a:r>
            <a:r>
              <a:rPr lang="zh-CN" altLang="en-US" sz="1867" dirty="0"/>
              <a:t>高衰减；</a:t>
            </a:r>
            <a:r>
              <a:rPr lang="en-US" altLang="zh-CN" sz="1867" dirty="0"/>
              <a:t>SLB——</a:t>
            </a:r>
            <a:r>
              <a:rPr lang="zh-CN" altLang="en-US" sz="1867" dirty="0"/>
              <a:t>保持低衰减</a:t>
            </a:r>
            <a:endParaRPr lang="en-US" altLang="zh-CN" sz="1867" dirty="0"/>
          </a:p>
          <a:p>
            <a:pPr lvl="1"/>
            <a:endParaRPr lang="en-US" altLang="zh-CN" sz="1867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D78F2C8-94AD-9C53-1EBD-FF86B23C0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18</a:t>
            </a:fld>
            <a:endParaRPr lang="en-CN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578CF09-BA35-9F2F-E266-E353A1233DBC}"/>
              </a:ext>
            </a:extLst>
          </p:cNvPr>
          <p:cNvSpPr/>
          <p:nvPr/>
        </p:nvSpPr>
        <p:spPr>
          <a:xfrm>
            <a:off x="4321864" y="6293938"/>
            <a:ext cx="3548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(Peng &amp; Li, 2024, GJI)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9470995-EA82-83C1-D62F-AAAFEADA8C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89"/>
          <a:stretch/>
        </p:blipFill>
        <p:spPr>
          <a:xfrm>
            <a:off x="4892244" y="1013499"/>
            <a:ext cx="6851400" cy="4015325"/>
          </a:xfrm>
          <a:prstGeom prst="rect">
            <a:avLst/>
          </a:prstGeom>
        </p:spPr>
      </p:pic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D91956C5-ACF0-C3E8-9878-269F1226C021}"/>
              </a:ext>
            </a:extLst>
          </p:cNvPr>
          <p:cNvSpPr/>
          <p:nvPr/>
        </p:nvSpPr>
        <p:spPr>
          <a:xfrm>
            <a:off x="5718733" y="1893768"/>
            <a:ext cx="838077" cy="511408"/>
          </a:xfrm>
          <a:prstGeom prst="roundRect">
            <a:avLst/>
          </a:prstGeom>
          <a:noFill/>
          <a:ln w="28575">
            <a:solidFill>
              <a:srgbClr val="E108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EDF8C4F4-1B7E-F965-00A4-F057E675E214}"/>
              </a:ext>
            </a:extLst>
          </p:cNvPr>
          <p:cNvSpPr/>
          <p:nvPr/>
        </p:nvSpPr>
        <p:spPr>
          <a:xfrm>
            <a:off x="9361235" y="1893767"/>
            <a:ext cx="1135621" cy="511408"/>
          </a:xfrm>
          <a:prstGeom prst="roundRect">
            <a:avLst/>
          </a:prstGeom>
          <a:noFill/>
          <a:ln w="28575">
            <a:solidFill>
              <a:srgbClr val="E108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93F11AA-37FD-978A-6A20-52A897B2862B}"/>
              </a:ext>
            </a:extLst>
          </p:cNvPr>
          <p:cNvSpPr/>
          <p:nvPr/>
        </p:nvSpPr>
        <p:spPr>
          <a:xfrm>
            <a:off x="5718734" y="2190401"/>
            <a:ext cx="464573" cy="962613"/>
          </a:xfrm>
          <a:prstGeom prst="roundRect">
            <a:avLst/>
          </a:prstGeom>
          <a:noFill/>
          <a:ln w="28575">
            <a:solidFill>
              <a:srgbClr val="E108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13F99572-22D5-5371-C54D-AB559618245A}"/>
              </a:ext>
            </a:extLst>
          </p:cNvPr>
          <p:cNvSpPr/>
          <p:nvPr/>
        </p:nvSpPr>
        <p:spPr>
          <a:xfrm>
            <a:off x="6868787" y="2202789"/>
            <a:ext cx="340139" cy="1300857"/>
          </a:xfrm>
          <a:prstGeom prst="roundRect">
            <a:avLst/>
          </a:prstGeom>
          <a:noFill/>
          <a:ln w="28575">
            <a:solidFill>
              <a:srgbClr val="E108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上 20">
            <a:extLst>
              <a:ext uri="{FF2B5EF4-FFF2-40B4-BE49-F238E27FC236}">
                <a16:creationId xmlns:a16="http://schemas.microsoft.com/office/drawing/2014/main" id="{D5CEC2AA-359C-50B3-55C2-8090E3BE0079}"/>
              </a:ext>
            </a:extLst>
          </p:cNvPr>
          <p:cNvSpPr/>
          <p:nvPr/>
        </p:nvSpPr>
        <p:spPr>
          <a:xfrm rot="833610">
            <a:off x="6363973" y="3984562"/>
            <a:ext cx="154858" cy="443067"/>
          </a:xfrm>
          <a:prstGeom prst="upArrow">
            <a:avLst/>
          </a:prstGeom>
          <a:solidFill>
            <a:srgbClr val="E10800"/>
          </a:solidFill>
          <a:ln>
            <a:solidFill>
              <a:srgbClr val="E10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箭头: 上 21">
            <a:extLst>
              <a:ext uri="{FF2B5EF4-FFF2-40B4-BE49-F238E27FC236}">
                <a16:creationId xmlns:a16="http://schemas.microsoft.com/office/drawing/2014/main" id="{88B776D9-415B-BABF-8311-3188ACA4D15B}"/>
              </a:ext>
            </a:extLst>
          </p:cNvPr>
          <p:cNvSpPr/>
          <p:nvPr/>
        </p:nvSpPr>
        <p:spPr>
          <a:xfrm rot="10800000">
            <a:off x="8160774" y="4044702"/>
            <a:ext cx="154858" cy="443067"/>
          </a:xfrm>
          <a:prstGeom prst="upArrow">
            <a:avLst/>
          </a:prstGeom>
          <a:solidFill>
            <a:srgbClr val="E10800"/>
          </a:solidFill>
          <a:ln>
            <a:solidFill>
              <a:srgbClr val="E10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箭头: 上 22">
            <a:extLst>
              <a:ext uri="{FF2B5EF4-FFF2-40B4-BE49-F238E27FC236}">
                <a16:creationId xmlns:a16="http://schemas.microsoft.com/office/drawing/2014/main" id="{17BEDBD1-AD34-3EE8-F97A-2ECA3A482A54}"/>
              </a:ext>
            </a:extLst>
          </p:cNvPr>
          <p:cNvSpPr/>
          <p:nvPr/>
        </p:nvSpPr>
        <p:spPr>
          <a:xfrm rot="21027353">
            <a:off x="10009694" y="4036702"/>
            <a:ext cx="151172" cy="443067"/>
          </a:xfrm>
          <a:prstGeom prst="upArrow">
            <a:avLst>
              <a:gd name="adj1" fmla="val 50000"/>
              <a:gd name="adj2" fmla="val 41569"/>
            </a:avLst>
          </a:prstGeom>
          <a:solidFill>
            <a:srgbClr val="E10800"/>
          </a:solidFill>
          <a:ln>
            <a:solidFill>
              <a:srgbClr val="E10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43AC3E1-14A2-AC34-CBDC-D71F3285F60D}"/>
              </a:ext>
            </a:extLst>
          </p:cNvPr>
          <p:cNvSpPr/>
          <p:nvPr/>
        </p:nvSpPr>
        <p:spPr>
          <a:xfrm>
            <a:off x="10166328" y="6297175"/>
            <a:ext cx="18084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(Guo et al., 2016)</a:t>
            </a:r>
            <a:endParaRPr lang="zh-CN" altLang="en-US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22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9637DE3A-6881-4DEF-81CA-CC0C880F9161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CCDC2BE-FC9E-4626-9AEB-3AB7663B5A7E}"/>
              </a:ext>
            </a:extLst>
          </p:cNvPr>
          <p:cNvSpPr txBox="1"/>
          <p:nvPr/>
        </p:nvSpPr>
        <p:spPr>
          <a:xfrm>
            <a:off x="0" y="802958"/>
            <a:ext cx="538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衰减变化趋势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C9CC08E-81AD-402A-B94C-2E1109190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98" y="1405558"/>
            <a:ext cx="4593476" cy="317137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9459853-ECA5-4285-A69D-2A973C215CC1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63"/>
          <a:stretch/>
        </p:blipFill>
        <p:spPr bwMode="auto">
          <a:xfrm>
            <a:off x="5384800" y="990600"/>
            <a:ext cx="6502400" cy="36764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箭头: 右 6">
            <a:extLst>
              <a:ext uri="{FF2B5EF4-FFF2-40B4-BE49-F238E27FC236}">
                <a16:creationId xmlns:a16="http://schemas.microsoft.com/office/drawing/2014/main" id="{82D895B9-0D50-42BA-869F-7204539CA805}"/>
              </a:ext>
            </a:extLst>
          </p:cNvPr>
          <p:cNvSpPr/>
          <p:nvPr/>
        </p:nvSpPr>
        <p:spPr>
          <a:xfrm>
            <a:off x="4721237" y="2011227"/>
            <a:ext cx="812800" cy="406400"/>
          </a:xfrm>
          <a:prstGeom prst="rightArrow">
            <a:avLst/>
          </a:prstGeom>
          <a:solidFill>
            <a:srgbClr val="00797C"/>
          </a:solidFill>
          <a:ln>
            <a:solidFill>
              <a:srgbClr val="0079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F3DFEAA-6273-45B6-B49A-8BCA881556A3}"/>
              </a:ext>
            </a:extLst>
          </p:cNvPr>
          <p:cNvSpPr txBox="1"/>
          <p:nvPr/>
        </p:nvSpPr>
        <p:spPr>
          <a:xfrm>
            <a:off x="4466495" y="1689063"/>
            <a:ext cx="12969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solidFill>
                  <a:srgbClr val="E10800"/>
                </a:solidFill>
              </a:rPr>
              <a:t>反演到深度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5782C2-857B-4637-9EDE-D4F8BAC5072F}"/>
              </a:ext>
            </a:extLst>
          </p:cNvPr>
          <p:cNvSpPr txBox="1"/>
          <p:nvPr/>
        </p:nvSpPr>
        <p:spPr>
          <a:xfrm>
            <a:off x="609600" y="4860436"/>
            <a:ext cx="4368800" cy="140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 dirty="0">
                <a:solidFill>
                  <a:srgbClr val="E10800"/>
                </a:solidFill>
              </a:rPr>
              <a:t>随频率变化：</a:t>
            </a:r>
            <a:endParaRPr lang="en-US" altLang="zh-CN" sz="2133" b="1" dirty="0">
              <a:solidFill>
                <a:srgbClr val="E10800"/>
              </a:solidFill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CN" sz="2133" dirty="0"/>
              <a:t>6~10 s: </a:t>
            </a:r>
            <a:r>
              <a:rPr lang="zh-CN" altLang="en-US" sz="2133" dirty="0"/>
              <a:t>从</a:t>
            </a:r>
            <a:r>
              <a:rPr lang="en-US" altLang="zh-CN" sz="2133" dirty="0"/>
              <a:t>100</a:t>
            </a:r>
            <a:r>
              <a:rPr lang="zh-CN" altLang="en-US" sz="2133" dirty="0"/>
              <a:t>陡降至</a:t>
            </a:r>
            <a:r>
              <a:rPr lang="en-US" altLang="zh-CN" sz="2133" dirty="0"/>
              <a:t>500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CN" sz="2133" dirty="0"/>
              <a:t>10~22 s: </a:t>
            </a:r>
            <a:r>
              <a:rPr lang="zh-CN" altLang="en-US" sz="2133" dirty="0"/>
              <a:t>从</a:t>
            </a:r>
            <a:r>
              <a:rPr lang="en-US" altLang="zh-CN" sz="2133" dirty="0"/>
              <a:t>500</a:t>
            </a:r>
            <a:r>
              <a:rPr lang="zh-CN" altLang="en-US" sz="2133" dirty="0"/>
              <a:t>逐渐增加至</a:t>
            </a:r>
            <a:r>
              <a:rPr lang="en-US" altLang="zh-CN" sz="2133" dirty="0"/>
              <a:t>250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zh-CN" altLang="en-US" sz="2133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E57D2B3-EDF7-48A4-B8DB-9D23E546A7A8}"/>
              </a:ext>
            </a:extLst>
          </p:cNvPr>
          <p:cNvSpPr txBox="1"/>
          <p:nvPr/>
        </p:nvSpPr>
        <p:spPr>
          <a:xfrm>
            <a:off x="5994400" y="4870215"/>
            <a:ext cx="5384800" cy="1733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 dirty="0">
                <a:solidFill>
                  <a:srgbClr val="E10800"/>
                </a:solidFill>
              </a:rPr>
              <a:t>随深度变化：</a:t>
            </a:r>
            <a:endParaRPr lang="en-US" altLang="zh-CN" sz="2133" b="1" dirty="0">
              <a:solidFill>
                <a:srgbClr val="E10800"/>
              </a:solidFill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2133" dirty="0"/>
              <a:t>沉积层、上地壳</a:t>
            </a:r>
            <a:r>
              <a:rPr lang="en-US" altLang="zh-CN" sz="2133" dirty="0"/>
              <a:t>(&gt;10 km): 90</a:t>
            </a:r>
            <a:r>
              <a:rPr lang="zh-CN" altLang="en-US" sz="2133" dirty="0"/>
              <a:t>到</a:t>
            </a:r>
            <a:r>
              <a:rPr lang="en-US" altLang="zh-CN" sz="2133" dirty="0"/>
              <a:t>400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2133" dirty="0"/>
              <a:t>中下地壳</a:t>
            </a:r>
            <a:r>
              <a:rPr lang="en-US" altLang="zh-CN" sz="2133" dirty="0"/>
              <a:t>(10~40 km): 400</a:t>
            </a:r>
            <a:r>
              <a:rPr lang="zh-CN" altLang="en-US" sz="2133" dirty="0"/>
              <a:t>到</a:t>
            </a:r>
            <a:r>
              <a:rPr lang="en-US" altLang="zh-CN" sz="2133" dirty="0"/>
              <a:t>1500+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2133" dirty="0"/>
              <a:t>上地幔</a:t>
            </a:r>
            <a:r>
              <a:rPr lang="en-US" altLang="zh-CN" sz="2133" dirty="0"/>
              <a:t>(&gt;40 km): 300</a:t>
            </a:r>
            <a:r>
              <a:rPr lang="zh-CN" altLang="en-US" sz="2133" dirty="0"/>
              <a:t>到</a:t>
            </a:r>
            <a:r>
              <a:rPr lang="en-US" altLang="zh-CN" sz="2133" dirty="0"/>
              <a:t>70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zh-CN" altLang="en-US" sz="2133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BDD1E6B-85D9-FE39-444B-E47CFB080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19</a:t>
            </a:fld>
            <a:endParaRPr lang="en-CN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75E749-C02E-3959-1541-B355ACC4FA00}"/>
              </a:ext>
            </a:extLst>
          </p:cNvPr>
          <p:cNvSpPr txBox="1"/>
          <p:nvPr/>
        </p:nvSpPr>
        <p:spPr>
          <a:xfrm>
            <a:off x="4963" y="7655"/>
            <a:ext cx="537983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中国东北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1611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9637DE3A-6881-4DEF-81CA-CC0C880F9161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CCDC2BE-FC9E-4626-9AEB-3AB7663B5A7E}"/>
              </a:ext>
            </a:extLst>
          </p:cNvPr>
          <p:cNvSpPr txBox="1"/>
          <p:nvPr/>
        </p:nvSpPr>
        <p:spPr>
          <a:xfrm>
            <a:off x="0" y="802958"/>
            <a:ext cx="538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衰减变化趋势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21F2CE4-68E0-48B5-A28F-8C417E789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1" y="1295400"/>
            <a:ext cx="5376556" cy="44346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841582D-5217-4ABD-AF3D-F74CC94D0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1092200"/>
            <a:ext cx="3759200" cy="473705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A8BF367A-58E9-4407-B740-27C9A5358209}"/>
              </a:ext>
            </a:extLst>
          </p:cNvPr>
          <p:cNvSpPr/>
          <p:nvPr/>
        </p:nvSpPr>
        <p:spPr>
          <a:xfrm>
            <a:off x="5486401" y="5910308"/>
            <a:ext cx="2004075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7" b="1">
                <a:solidFill>
                  <a:srgbClr val="4672C4"/>
                </a:solidFill>
              </a:rPr>
              <a:t>（</a:t>
            </a:r>
            <a:r>
              <a:rPr lang="en-US" altLang="zh-CN" sz="1867" b="1">
                <a:solidFill>
                  <a:srgbClr val="4672C4"/>
                </a:solidFill>
              </a:rPr>
              <a:t>Michell, 1995</a:t>
            </a:r>
            <a:r>
              <a:rPr lang="zh-CN" altLang="en-US" sz="1867" b="1">
                <a:solidFill>
                  <a:srgbClr val="4672C4"/>
                </a:solidFill>
              </a:rPr>
              <a:t>）</a:t>
            </a:r>
            <a:endParaRPr lang="zh-CN" altLang="en-US" sz="1867" b="1" dirty="0">
              <a:solidFill>
                <a:srgbClr val="4672C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BB1A290E-E474-4A3E-9347-8B9D79275ADF}"/>
                  </a:ext>
                </a:extLst>
              </p:cNvPr>
              <p:cNvSpPr/>
              <p:nvPr/>
            </p:nvSpPr>
            <p:spPr>
              <a:xfrm>
                <a:off x="5637647" y="992264"/>
                <a:ext cx="1276440" cy="8494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zh-CN" altLang="en-US" sz="2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𝑈𝑄</m:t>
                          </m:r>
                        </m:den>
                      </m:f>
                    </m:oMath>
                  </m:oMathPara>
                </a14:m>
                <a:endParaRPr lang="zh-CN" altLang="en-US" sz="2400"/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BB1A290E-E474-4A3E-9347-8B9D79275A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647" y="992264"/>
                <a:ext cx="1276440" cy="8494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9E17588-E0FE-0A20-1B2E-F3EA5F13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20</a:t>
            </a:fld>
            <a:endParaRPr lang="en-CN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0970D361-9918-7E26-157C-9B7F699D0518}"/>
              </a:ext>
            </a:extLst>
          </p:cNvPr>
          <p:cNvSpPr txBox="1"/>
          <p:nvPr/>
        </p:nvSpPr>
        <p:spPr>
          <a:xfrm>
            <a:off x="4963" y="7655"/>
            <a:ext cx="537983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中国东北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9881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9637DE3A-6881-4DEF-81CA-CC0C880F9161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CCDC2BE-FC9E-4626-9AEB-3AB7663B5A7E}"/>
              </a:ext>
            </a:extLst>
          </p:cNvPr>
          <p:cNvSpPr txBox="1"/>
          <p:nvPr/>
        </p:nvSpPr>
        <p:spPr>
          <a:xfrm>
            <a:off x="0" y="802958"/>
            <a:ext cx="538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台站项的变化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4F2FBD3-10F8-4A54-8E4F-89F8095A1C9B}"/>
              </a:ext>
            </a:extLst>
          </p:cNvPr>
          <p:cNvGrpSpPr/>
          <p:nvPr/>
        </p:nvGrpSpPr>
        <p:grpSpPr>
          <a:xfrm>
            <a:off x="93181" y="1325075"/>
            <a:ext cx="8026400" cy="4456908"/>
            <a:chOff x="152400" y="1047750"/>
            <a:chExt cx="6019800" cy="3342681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58380B7-958E-4329-812F-57D40197C2C4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"/>
            <a:stretch/>
          </p:blipFill>
          <p:spPr bwMode="auto">
            <a:xfrm>
              <a:off x="152400" y="1047750"/>
              <a:ext cx="6019800" cy="334268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894FB179-40CE-43F3-B526-E460E754F155}"/>
                </a:ext>
              </a:extLst>
            </p:cNvPr>
            <p:cNvSpPr txBox="1"/>
            <p:nvPr/>
          </p:nvSpPr>
          <p:spPr>
            <a:xfrm>
              <a:off x="3665650" y="1200150"/>
              <a:ext cx="830149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E10800"/>
                  </a:solidFill>
                </a:rPr>
                <a:t>high</a:t>
              </a:r>
              <a:endParaRPr lang="zh-CN" altLang="en-US" sz="2400" b="1">
                <a:solidFill>
                  <a:srgbClr val="E10800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75FEBF3-4E38-4B71-85D4-7BA1541C0868}"/>
                </a:ext>
              </a:extLst>
            </p:cNvPr>
            <p:cNvSpPr txBox="1"/>
            <p:nvPr/>
          </p:nvSpPr>
          <p:spPr>
            <a:xfrm>
              <a:off x="4381500" y="1200150"/>
              <a:ext cx="57150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E10800"/>
                  </a:solidFill>
                </a:rPr>
                <a:t>low</a:t>
              </a:r>
              <a:endParaRPr lang="zh-CN" altLang="en-US" sz="2400" b="1">
                <a:solidFill>
                  <a:srgbClr val="E10800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391BC5A-CC90-44D9-BE4D-64FA535FAD82}"/>
                </a:ext>
              </a:extLst>
            </p:cNvPr>
            <p:cNvSpPr txBox="1"/>
            <p:nvPr/>
          </p:nvSpPr>
          <p:spPr>
            <a:xfrm>
              <a:off x="5276850" y="1200150"/>
              <a:ext cx="66675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E10800"/>
                  </a:solidFill>
                </a:rPr>
                <a:t>high</a:t>
              </a:r>
              <a:endParaRPr lang="zh-CN" altLang="en-US" sz="2400" b="1">
                <a:solidFill>
                  <a:srgbClr val="E10800"/>
                </a:solidFill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3CEE4F9-B52F-4D8E-BD4C-B478113CC9B2}"/>
                </a:ext>
              </a:extLst>
            </p:cNvPr>
            <p:cNvSpPr txBox="1"/>
            <p:nvPr/>
          </p:nvSpPr>
          <p:spPr>
            <a:xfrm>
              <a:off x="3665650" y="1978959"/>
              <a:ext cx="677749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E10800"/>
                  </a:solidFill>
                </a:rPr>
                <a:t>high</a:t>
              </a:r>
              <a:endParaRPr lang="zh-CN" altLang="en-US" sz="2400" b="1">
                <a:solidFill>
                  <a:srgbClr val="E10800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40355DB-0086-447C-9BD3-F70B2A7A1BDF}"/>
                </a:ext>
              </a:extLst>
            </p:cNvPr>
            <p:cNvSpPr txBox="1"/>
            <p:nvPr/>
          </p:nvSpPr>
          <p:spPr>
            <a:xfrm>
              <a:off x="5299386" y="1991910"/>
              <a:ext cx="568013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E10800"/>
                  </a:solidFill>
                </a:rPr>
                <a:t>low</a:t>
              </a:r>
              <a:endParaRPr lang="zh-CN" altLang="en-US" sz="2400" b="1">
                <a:solidFill>
                  <a:srgbClr val="E10800"/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ECA98DF-B3C7-4483-B718-CBFDCCB7B950}"/>
                </a:ext>
              </a:extLst>
            </p:cNvPr>
            <p:cNvSpPr txBox="1"/>
            <p:nvPr/>
          </p:nvSpPr>
          <p:spPr>
            <a:xfrm>
              <a:off x="3856151" y="3744390"/>
              <a:ext cx="63964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E10800"/>
                  </a:solidFill>
                </a:rPr>
                <a:t>low</a:t>
              </a:r>
              <a:endParaRPr lang="zh-CN" altLang="en-US" sz="2400" b="1">
                <a:solidFill>
                  <a:srgbClr val="E10800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844BC7F-29FE-4111-AB22-9982174621F3}"/>
                </a:ext>
              </a:extLst>
            </p:cNvPr>
            <p:cNvSpPr txBox="1"/>
            <p:nvPr/>
          </p:nvSpPr>
          <p:spPr>
            <a:xfrm>
              <a:off x="5299386" y="3741874"/>
              <a:ext cx="720413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E10800"/>
                  </a:solidFill>
                </a:rPr>
                <a:t>high</a:t>
              </a:r>
              <a:endParaRPr lang="zh-CN" altLang="en-US" sz="2400" b="1">
                <a:solidFill>
                  <a:srgbClr val="E10800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343B308-A35E-4FA2-8993-6D4A33B5C0F2}"/>
              </a:ext>
            </a:extLst>
          </p:cNvPr>
          <p:cNvGrpSpPr/>
          <p:nvPr/>
        </p:nvGrpSpPr>
        <p:grpSpPr>
          <a:xfrm>
            <a:off x="8255001" y="1171798"/>
            <a:ext cx="3851439" cy="2755919"/>
            <a:chOff x="6191250" y="666750"/>
            <a:chExt cx="2888579" cy="206693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CD964AE-F4C3-4384-9D74-D55B1B1E8D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0671"/>
            <a:stretch/>
          </p:blipFill>
          <p:spPr>
            <a:xfrm>
              <a:off x="7070506" y="705005"/>
              <a:ext cx="987607" cy="188332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D6DAEE5-7E8B-4712-A568-4D506B3D44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112" t="515" r="-4384" b="-515"/>
            <a:stretch/>
          </p:blipFill>
          <p:spPr>
            <a:xfrm>
              <a:off x="6191250" y="666750"/>
              <a:ext cx="969536" cy="2066939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A0C84132-D1BA-47F1-9BC9-A9C28905BF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0671"/>
            <a:stretch/>
          </p:blipFill>
          <p:spPr>
            <a:xfrm>
              <a:off x="7861060" y="690268"/>
              <a:ext cx="986574" cy="188134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5A4A06E-A6AA-42A9-9D72-C56C7D1B0E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3756"/>
            <a:stretch/>
          </p:blipFill>
          <p:spPr>
            <a:xfrm>
              <a:off x="8354347" y="1302937"/>
              <a:ext cx="725482" cy="663882"/>
            </a:xfrm>
            <a:prstGeom prst="rect">
              <a:avLst/>
            </a:prstGeom>
          </p:spPr>
        </p:pic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80B5CE83-6DFA-4792-A861-FE6357BA2541}"/>
              </a:ext>
            </a:extLst>
          </p:cNvPr>
          <p:cNvSpPr/>
          <p:nvPr/>
        </p:nvSpPr>
        <p:spPr>
          <a:xfrm>
            <a:off x="9962910" y="3651661"/>
            <a:ext cx="22813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>
                <a:solidFill>
                  <a:srgbClr val="4672C4"/>
                </a:solidFill>
              </a:rPr>
              <a:t>（</a:t>
            </a:r>
            <a:r>
              <a:rPr lang="en-US" altLang="zh-CN" sz="1600" b="1">
                <a:solidFill>
                  <a:srgbClr val="4672C4"/>
                </a:solidFill>
              </a:rPr>
              <a:t>Bowden et al., 2017</a:t>
            </a:r>
            <a:r>
              <a:rPr lang="zh-CN" altLang="en-US" sz="1600" b="1">
                <a:solidFill>
                  <a:srgbClr val="4672C4"/>
                </a:solidFill>
              </a:rPr>
              <a:t>）</a:t>
            </a:r>
            <a:endParaRPr lang="zh-CN" altLang="en-US" sz="1600" b="1" dirty="0">
              <a:solidFill>
                <a:srgbClr val="4672C4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7585385-2F6B-4854-9487-149E0C3A785B}"/>
              </a:ext>
            </a:extLst>
          </p:cNvPr>
          <p:cNvSpPr txBox="1"/>
          <p:nvPr/>
        </p:nvSpPr>
        <p:spPr>
          <a:xfrm>
            <a:off x="8331200" y="4245700"/>
            <a:ext cx="3719155" cy="140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>
                <a:solidFill>
                  <a:srgbClr val="4672C4"/>
                </a:solidFill>
              </a:rPr>
              <a:t>浅部：</a:t>
            </a:r>
            <a:r>
              <a:rPr lang="zh-CN" altLang="en-US" sz="2133"/>
              <a:t>厚沉积层会导致台站项较大；</a:t>
            </a:r>
            <a:endParaRPr lang="en-US" altLang="zh-CN" sz="2133"/>
          </a:p>
          <a:p>
            <a:r>
              <a:rPr lang="zh-CN" altLang="en-US" sz="2133" b="1">
                <a:solidFill>
                  <a:srgbClr val="4672C4"/>
                </a:solidFill>
              </a:rPr>
              <a:t>深部：</a:t>
            </a:r>
            <a:r>
              <a:rPr lang="zh-CN" altLang="en-US" sz="2133"/>
              <a:t>浅莫霍面处先接触到地幔高速会导致台站项较小；</a:t>
            </a:r>
            <a:endParaRPr lang="zh-CN" altLang="en-US" sz="2133" b="1">
              <a:solidFill>
                <a:srgbClr val="4672C4"/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F7D135C-CCA0-EF4D-AD4D-28DA3980A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21</a:t>
            </a:fld>
            <a:endParaRPr lang="en-CN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1E748810-8980-1928-995D-7A0AFEECE17D}"/>
              </a:ext>
            </a:extLst>
          </p:cNvPr>
          <p:cNvSpPr txBox="1"/>
          <p:nvPr/>
        </p:nvSpPr>
        <p:spPr>
          <a:xfrm>
            <a:off x="4963" y="7655"/>
            <a:ext cx="537983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中国东北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7644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9637DE3A-6881-4DEF-81CA-CC0C880F9161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CCDC2BE-FC9E-4626-9AEB-3AB7663B5A7E}"/>
              </a:ext>
            </a:extLst>
          </p:cNvPr>
          <p:cNvSpPr txBox="1"/>
          <p:nvPr/>
        </p:nvSpPr>
        <p:spPr>
          <a:xfrm>
            <a:off x="0" y="802958"/>
            <a:ext cx="538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噪声强度项的变化</a:t>
            </a:r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B2015BA9-AA19-4827-A533-D91CC78BD1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" y="1333101"/>
            <a:ext cx="8084232" cy="492353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E9E0164-3C1D-4E7D-A7E3-D2C095B25A8C}"/>
              </a:ext>
            </a:extLst>
          </p:cNvPr>
          <p:cNvSpPr txBox="1"/>
          <p:nvPr/>
        </p:nvSpPr>
        <p:spPr>
          <a:xfrm>
            <a:off x="8142125" y="30226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台站项随距离变化展现出了一定的线性趋势，但其斜率与</a:t>
            </a:r>
            <a:r>
              <a:rPr lang="en-US" altLang="zh-CN" sz="2400" dirty="0"/>
              <a:t>Weaver</a:t>
            </a:r>
            <a:r>
              <a:rPr lang="zh-CN" altLang="en-US" sz="2400" dirty="0"/>
              <a:t>预测的相差甚远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81B6D59-2ACD-46FC-8368-0E2C0CF56D63}"/>
              </a:ext>
            </a:extLst>
          </p:cNvPr>
          <p:cNvSpPr txBox="1"/>
          <p:nvPr/>
        </p:nvSpPr>
        <p:spPr>
          <a:xfrm>
            <a:off x="9005725" y="4762730"/>
            <a:ext cx="223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E10800"/>
                </a:solidFill>
              </a:rPr>
              <a:t>散射？近场源？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B9C7A9-7B25-793A-DE23-A8EE1E585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22</a:t>
            </a:fld>
            <a:endParaRPr lang="en-CN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F1BE88DF-1BA5-E506-09DA-B83B6255E38E}"/>
              </a:ext>
            </a:extLst>
          </p:cNvPr>
          <p:cNvSpPr txBox="1"/>
          <p:nvPr/>
        </p:nvSpPr>
        <p:spPr>
          <a:xfrm>
            <a:off x="4963" y="7655"/>
            <a:ext cx="537983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中国东北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433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65BE63E9-A0C6-4609-8C08-2FECF738BC48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E60AF1A-CBC4-4551-896B-73D52EB6AC11}"/>
              </a:ext>
            </a:extLst>
          </p:cNvPr>
          <p:cNvGrpSpPr/>
          <p:nvPr/>
        </p:nvGrpSpPr>
        <p:grpSpPr>
          <a:xfrm>
            <a:off x="304800" y="5257800"/>
            <a:ext cx="4368800" cy="1360700"/>
            <a:chOff x="73499" y="1577970"/>
            <a:chExt cx="4234822" cy="102052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E0B8C422-6B00-4920-887F-1AC699764701}"/>
                </a:ext>
              </a:extLst>
            </p:cNvPr>
            <p:cNvSpPr txBox="1"/>
            <p:nvPr/>
          </p:nvSpPr>
          <p:spPr>
            <a:xfrm>
              <a:off x="182636" y="1882770"/>
              <a:ext cx="4125685" cy="715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dirty="0"/>
                <a:t>台站数目：</a:t>
              </a:r>
              <a:r>
                <a:rPr lang="en-US" altLang="zh-CN" sz="1867" dirty="0"/>
                <a:t>92</a:t>
              </a:r>
              <a:r>
                <a:rPr lang="zh-CN" altLang="en-US" sz="1867" dirty="0"/>
                <a:t>个台站（</a:t>
              </a:r>
              <a:r>
                <a:rPr lang="en-US" altLang="zh-CN" sz="1867" dirty="0" err="1"/>
                <a:t>USArray</a:t>
              </a:r>
              <a:r>
                <a:rPr lang="zh-CN" altLang="en-US" sz="1867" dirty="0"/>
                <a:t>移动台）</a:t>
              </a:r>
              <a:endParaRPr lang="en-US" altLang="zh-CN" sz="1867" dirty="0"/>
            </a:p>
            <a:p>
              <a:r>
                <a:rPr lang="zh-CN" altLang="en-US" sz="1867" dirty="0"/>
                <a:t>数据长度：约半年数据</a:t>
              </a:r>
              <a:endParaRPr lang="en-US" altLang="zh-CN" sz="1867" dirty="0"/>
            </a:p>
            <a:p>
              <a:r>
                <a:rPr lang="zh-CN" altLang="en-US" sz="1867" dirty="0"/>
                <a:t>采样率：</a:t>
              </a:r>
              <a:r>
                <a:rPr lang="en-US" altLang="zh-CN" sz="1867" dirty="0"/>
                <a:t>1 Hz</a:t>
              </a:r>
              <a:endParaRPr lang="zh-CN" altLang="en-US" sz="1867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1D0BC8E-4651-4834-A870-1246774983F4}"/>
                </a:ext>
              </a:extLst>
            </p:cNvPr>
            <p:cNvSpPr txBox="1"/>
            <p:nvPr/>
          </p:nvSpPr>
          <p:spPr>
            <a:xfrm>
              <a:off x="73499" y="1577970"/>
              <a:ext cx="2368449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4672C4"/>
                  </a:solidFill>
                </a:rPr>
                <a:t>数据：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FF97CE8-9AA2-4C74-B7B8-72C565031CE7}"/>
              </a:ext>
            </a:extLst>
          </p:cNvPr>
          <p:cNvGrpSpPr/>
          <p:nvPr/>
        </p:nvGrpSpPr>
        <p:grpSpPr>
          <a:xfrm>
            <a:off x="262989" y="1335668"/>
            <a:ext cx="4410611" cy="3898053"/>
            <a:chOff x="3810000" y="537950"/>
            <a:chExt cx="4655897" cy="4114834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F8A76E88-25FE-4387-AD81-3748E6E10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537950"/>
              <a:ext cx="4655897" cy="4114834"/>
            </a:xfrm>
            <a:prstGeom prst="rect">
              <a:avLst/>
            </a:prstGeom>
          </p:spPr>
        </p:pic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8109B23-4A51-4BAF-AC7B-CE4927B2E366}"/>
                </a:ext>
              </a:extLst>
            </p:cNvPr>
            <p:cNvSpPr/>
            <p:nvPr/>
          </p:nvSpPr>
          <p:spPr>
            <a:xfrm>
              <a:off x="4495800" y="1276350"/>
              <a:ext cx="3124200" cy="2667000"/>
            </a:xfrm>
            <a:prstGeom prst="rect">
              <a:avLst/>
            </a:prstGeom>
            <a:noFill/>
            <a:ln w="38100">
              <a:solidFill>
                <a:srgbClr val="4672C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4672C4"/>
                </a:solidFill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5A7DB0E6-2A83-4886-9FB1-A6AC18A83CD5}"/>
              </a:ext>
            </a:extLst>
          </p:cNvPr>
          <p:cNvSpPr txBox="1"/>
          <p:nvPr/>
        </p:nvSpPr>
        <p:spPr>
          <a:xfrm>
            <a:off x="0" y="802958"/>
            <a:ext cx="436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美国黄石公园区域</a:t>
            </a:r>
            <a:endParaRPr lang="en-US" altLang="zh-CN" sz="2400">
              <a:solidFill>
                <a:srgbClr val="00797C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A75B188-96B7-4502-B4B1-3263BD5F66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1" y="1444608"/>
            <a:ext cx="4025737" cy="3968784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3D84A6E-6798-476D-AC1C-8CA3EA3F96D5}"/>
              </a:ext>
            </a:extLst>
          </p:cNvPr>
          <p:cNvSpPr txBox="1"/>
          <p:nvPr/>
        </p:nvSpPr>
        <p:spPr>
          <a:xfrm>
            <a:off x="8817192" y="1890118"/>
            <a:ext cx="306713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2400" dirty="0"/>
              <a:t>黄石火山口正下方出现显著的高衰减异常</a:t>
            </a:r>
            <a:endParaRPr lang="en-US" altLang="zh-CN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2400" dirty="0"/>
              <a:t>在短周期频带，周围盆地呈现相对高衰减，山地等呈现相对低衰减</a:t>
            </a:r>
            <a:endParaRPr lang="en-US" altLang="zh-CN" sz="2400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A28A6AA-0840-47D3-A087-CCDD2FDB38EC}"/>
              </a:ext>
            </a:extLst>
          </p:cNvPr>
          <p:cNvSpPr/>
          <p:nvPr/>
        </p:nvSpPr>
        <p:spPr>
          <a:xfrm>
            <a:off x="8902538" y="1803400"/>
            <a:ext cx="2981785" cy="3352800"/>
          </a:xfrm>
          <a:prstGeom prst="rect">
            <a:avLst/>
          </a:prstGeom>
          <a:noFill/>
          <a:ln w="19050">
            <a:solidFill>
              <a:srgbClr val="00797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4672C4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FF40653-6AD0-401F-8E9B-9E1A4D9E2502}"/>
              </a:ext>
            </a:extLst>
          </p:cNvPr>
          <p:cNvSpPr txBox="1"/>
          <p:nvPr/>
        </p:nvSpPr>
        <p:spPr>
          <a:xfrm>
            <a:off x="7660593" y="1600201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rgbClr val="E10800"/>
                </a:solidFill>
              </a:rPr>
              <a:t>6-10s</a:t>
            </a:r>
            <a:endParaRPr lang="zh-CN" altLang="en-US" sz="2400" b="1">
              <a:solidFill>
                <a:srgbClr val="E10800"/>
              </a:solidFill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958449A-2306-3BA3-BAC0-D11C871AA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23</a:t>
            </a:fld>
            <a:endParaRPr lang="en-CN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30C714CF-F65A-1850-66B0-DE067CF4D6A5}"/>
              </a:ext>
            </a:extLst>
          </p:cNvPr>
          <p:cNvSpPr txBox="1"/>
          <p:nvPr/>
        </p:nvSpPr>
        <p:spPr>
          <a:xfrm>
            <a:off x="4963" y="7655"/>
            <a:ext cx="537983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黄石公园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1433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>
            <a:extLst>
              <a:ext uri="{FF2B5EF4-FFF2-40B4-BE49-F238E27FC236}">
                <a16:creationId xmlns:a16="http://schemas.microsoft.com/office/drawing/2014/main" id="{580CF11C-59E7-46D3-9D5D-639120BB78CC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29FF57-F211-4558-9E89-FBD1C9FCC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0B1B3EC-FA5E-4B62-9C78-474F52B04C4F}"/>
              </a:ext>
            </a:extLst>
          </p:cNvPr>
          <p:cNvGrpSpPr/>
          <p:nvPr/>
        </p:nvGrpSpPr>
        <p:grpSpPr>
          <a:xfrm>
            <a:off x="8392206" y="4023595"/>
            <a:ext cx="3164469" cy="2711828"/>
            <a:chOff x="6242633" y="339670"/>
            <a:chExt cx="2373352" cy="2033871"/>
          </a:xfrm>
        </p:grpSpPr>
        <p:pic>
          <p:nvPicPr>
            <p:cNvPr id="1026" name="Picture 2" descr="http://www.igg.cas.cn/xwzx/cutting_edge/201911/W020191112627407576673.jpg">
              <a:extLst>
                <a:ext uri="{FF2B5EF4-FFF2-40B4-BE49-F238E27FC236}">
                  <a16:creationId xmlns:a16="http://schemas.microsoft.com/office/drawing/2014/main" id="{EEF691CA-720F-4888-A694-91CA6CFC64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9780" y="590550"/>
              <a:ext cx="1902641" cy="1534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7B8DF32-B264-4661-A258-54D8B448CA17}"/>
                </a:ext>
              </a:extLst>
            </p:cNvPr>
            <p:cNvSpPr txBox="1"/>
            <p:nvPr/>
          </p:nvSpPr>
          <p:spPr>
            <a:xfrm>
              <a:off x="7896797" y="507906"/>
              <a:ext cx="719188" cy="284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67" b="1">
                  <a:solidFill>
                    <a:srgbClr val="FF0000"/>
                  </a:solidFill>
                </a:rPr>
                <a:t>9%</a:t>
              </a:r>
              <a:r>
                <a:rPr lang="zh-CN" altLang="en-US" sz="1867" b="1">
                  <a:solidFill>
                    <a:srgbClr val="FF0000"/>
                  </a:solidFill>
                </a:rPr>
                <a:t>熔融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7A2E1264-860D-43BB-BA08-462B1B8A4BB7}"/>
                </a:ext>
              </a:extLst>
            </p:cNvPr>
            <p:cNvSpPr txBox="1"/>
            <p:nvPr/>
          </p:nvSpPr>
          <p:spPr>
            <a:xfrm>
              <a:off x="6989089" y="923745"/>
              <a:ext cx="719188" cy="284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67" b="1">
                  <a:solidFill>
                    <a:srgbClr val="FF0000"/>
                  </a:solidFill>
                </a:rPr>
                <a:t>2%</a:t>
              </a:r>
              <a:r>
                <a:rPr lang="zh-CN" altLang="en-US" sz="1867" b="1">
                  <a:solidFill>
                    <a:srgbClr val="FF0000"/>
                  </a:solidFill>
                </a:rPr>
                <a:t>熔融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6957441A-9CDB-49CA-8E47-BF9027E5C1ED}"/>
                </a:ext>
              </a:extLst>
            </p:cNvPr>
            <p:cNvSpPr/>
            <p:nvPr/>
          </p:nvSpPr>
          <p:spPr>
            <a:xfrm>
              <a:off x="6585539" y="2088799"/>
              <a:ext cx="1899511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7" b="1" dirty="0">
                  <a:solidFill>
                    <a:srgbClr val="0070C0"/>
                  </a:solidFill>
                </a:rPr>
                <a:t>（</a:t>
              </a:r>
              <a:r>
                <a:rPr lang="en-US" altLang="zh-CN" sz="1867" b="1" dirty="0" err="1">
                  <a:solidFill>
                    <a:srgbClr val="0070C0"/>
                  </a:solidFill>
                </a:rPr>
                <a:t>Reuber</a:t>
              </a:r>
              <a:r>
                <a:rPr lang="en-US" altLang="zh-CN" sz="1867" b="1" dirty="0">
                  <a:solidFill>
                    <a:srgbClr val="0070C0"/>
                  </a:solidFill>
                </a:rPr>
                <a:t> et al., 2018</a:t>
              </a:r>
              <a:r>
                <a:rPr lang="zh-CN" altLang="en-US" sz="1867" b="1" dirty="0">
                  <a:solidFill>
                    <a:srgbClr val="0070C0"/>
                  </a:solidFill>
                </a:rPr>
                <a:t>）</a:t>
              </a:r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932CEF91-40D7-4596-80C5-7193164156DB}"/>
                </a:ext>
              </a:extLst>
            </p:cNvPr>
            <p:cNvSpPr txBox="1"/>
            <p:nvPr/>
          </p:nvSpPr>
          <p:spPr>
            <a:xfrm>
              <a:off x="6242633" y="339670"/>
              <a:ext cx="1292662" cy="300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4672C4"/>
                  </a:solidFill>
                </a:rPr>
                <a:t>双岩浆房模型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DC6E065-C9C0-4F50-958D-946F4EAD25BE}"/>
              </a:ext>
            </a:extLst>
          </p:cNvPr>
          <p:cNvGrpSpPr/>
          <p:nvPr/>
        </p:nvGrpSpPr>
        <p:grpSpPr>
          <a:xfrm>
            <a:off x="1736746" y="4741397"/>
            <a:ext cx="6414239" cy="2146230"/>
            <a:chOff x="37946" y="683667"/>
            <a:chExt cx="5658715" cy="1893429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1C2A72C6-7200-4EE5-997A-FB07CC1C57B6}"/>
                </a:ext>
              </a:extLst>
            </p:cNvPr>
            <p:cNvGrpSpPr/>
            <p:nvPr/>
          </p:nvGrpSpPr>
          <p:grpSpPr>
            <a:xfrm>
              <a:off x="591119" y="683667"/>
              <a:ext cx="5105542" cy="1695774"/>
              <a:chOff x="1116070" y="3494311"/>
              <a:chExt cx="5105542" cy="1695774"/>
            </a:xfrm>
          </p:grpSpPr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6554975F-C3C4-446A-B7C8-F76FF9088C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8" t="2916" r="-18" b="-7684"/>
              <a:stretch/>
            </p:blipFill>
            <p:spPr>
              <a:xfrm>
                <a:off x="4831225" y="3515711"/>
                <a:ext cx="1390387" cy="1674374"/>
              </a:xfrm>
              <a:prstGeom prst="rect">
                <a:avLst/>
              </a:prstGeom>
            </p:spPr>
          </p:pic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468881B8-8B34-479C-AFCC-EEC7A57F0D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6925" y="3494311"/>
                <a:ext cx="1357670" cy="1575409"/>
              </a:xfrm>
              <a:prstGeom prst="rect">
                <a:avLst/>
              </a:prstGeom>
            </p:spPr>
          </p:pic>
          <p:pic>
            <p:nvPicPr>
              <p:cNvPr id="27" name="图片 26">
                <a:extLst>
                  <a:ext uri="{FF2B5EF4-FFF2-40B4-BE49-F238E27FC236}">
                    <a16:creationId xmlns:a16="http://schemas.microsoft.com/office/drawing/2014/main" id="{F9BBF519-26ED-498B-9233-45E2747B6F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4097"/>
              <a:stretch/>
            </p:blipFill>
            <p:spPr>
              <a:xfrm>
                <a:off x="2369908" y="3494312"/>
                <a:ext cx="1370204" cy="1575409"/>
              </a:xfrm>
              <a:prstGeom prst="rect">
                <a:avLst/>
              </a:prstGeom>
            </p:spPr>
          </p:pic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id="{4CF374C0-F489-43A0-A4CC-FCBB817728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16070" y="3494312"/>
                <a:ext cx="1379450" cy="1575409"/>
              </a:xfrm>
              <a:prstGeom prst="rect">
                <a:avLst/>
              </a:prstGeom>
            </p:spPr>
          </p:pic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FE93799-53D0-4AA3-8E9A-C8BB3AA24775}"/>
                </a:ext>
              </a:extLst>
            </p:cNvPr>
            <p:cNvSpPr txBox="1"/>
            <p:nvPr/>
          </p:nvSpPr>
          <p:spPr>
            <a:xfrm>
              <a:off x="37946" y="882748"/>
              <a:ext cx="671802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4672C4"/>
                  </a:solidFill>
                </a:rPr>
                <a:t>体波速度成像</a:t>
              </a:r>
              <a:endParaRPr lang="en-US" altLang="zh-CN" sz="2000" dirty="0">
                <a:solidFill>
                  <a:srgbClr val="4672C4"/>
                </a:solidFill>
              </a:endParaRPr>
            </a:p>
            <a:p>
              <a:r>
                <a:rPr lang="en-US" altLang="zh-CN" sz="2000" dirty="0">
                  <a:solidFill>
                    <a:srgbClr val="4672C4"/>
                  </a:solidFill>
                </a:rPr>
                <a:t>(P</a:t>
              </a:r>
              <a:r>
                <a:rPr lang="zh-CN" altLang="en-US" sz="2000" dirty="0">
                  <a:solidFill>
                    <a:srgbClr val="4672C4"/>
                  </a:solidFill>
                </a:rPr>
                <a:t>波</a:t>
              </a:r>
              <a:r>
                <a:rPr lang="en-US" altLang="zh-CN" sz="2000" dirty="0">
                  <a:solidFill>
                    <a:srgbClr val="4672C4"/>
                  </a:solidFill>
                </a:rPr>
                <a:t>)</a:t>
              </a:r>
              <a:endParaRPr lang="zh-CN" altLang="en-US" sz="2000" dirty="0">
                <a:solidFill>
                  <a:srgbClr val="4672C4"/>
                </a:solidFill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6BFB1B9-A49D-4BB6-9B15-95D12E31A7D4}"/>
                </a:ext>
              </a:extLst>
            </p:cNvPr>
            <p:cNvSpPr/>
            <p:nvPr/>
          </p:nvSpPr>
          <p:spPr>
            <a:xfrm>
              <a:off x="2293472" y="2242159"/>
              <a:ext cx="1881095" cy="3349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67" b="1" dirty="0">
                  <a:solidFill>
                    <a:srgbClr val="0070C0"/>
                  </a:solidFill>
                </a:rPr>
                <a:t>(Huang et al., 2015)</a:t>
              </a:r>
              <a:endParaRPr lang="zh-CN" altLang="en-US" sz="1867" b="1" dirty="0">
                <a:solidFill>
                  <a:srgbClr val="0070C0"/>
                </a:solidFill>
              </a:endParaRPr>
            </a:p>
          </p:txBody>
        </p:sp>
      </p:grp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C2BD897D-E597-4AFD-B6A3-309C625F3020}"/>
              </a:ext>
            </a:extLst>
          </p:cNvPr>
          <p:cNvCxnSpPr>
            <a:cxnSpLocks/>
          </p:cNvCxnSpPr>
          <p:nvPr/>
        </p:nvCxnSpPr>
        <p:spPr>
          <a:xfrm>
            <a:off x="3739225" y="2333954"/>
            <a:ext cx="453536" cy="291497"/>
          </a:xfrm>
          <a:prstGeom prst="straightConnector1">
            <a:avLst/>
          </a:prstGeom>
          <a:ln>
            <a:solidFill>
              <a:srgbClr val="E108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6">
            <a:extLst>
              <a:ext uri="{FF2B5EF4-FFF2-40B4-BE49-F238E27FC236}">
                <a16:creationId xmlns:a16="http://schemas.microsoft.com/office/drawing/2014/main" id="{FFA37D13-2113-4C5F-F5CB-2F3DD66DAC4E}"/>
              </a:ext>
            </a:extLst>
          </p:cNvPr>
          <p:cNvSpPr txBox="1"/>
          <p:nvPr/>
        </p:nvSpPr>
        <p:spPr>
          <a:xfrm>
            <a:off x="4963" y="7655"/>
            <a:ext cx="537983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黄石公园</a:t>
            </a:r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5F6DDCA-E5CE-0888-0CBB-FDB94B3784E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9813" t="49778"/>
          <a:stretch/>
        </p:blipFill>
        <p:spPr>
          <a:xfrm>
            <a:off x="158694" y="821708"/>
            <a:ext cx="4180736" cy="385451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BA134C50-74C3-F3A2-BFD2-D6607A215086}"/>
              </a:ext>
            </a:extLst>
          </p:cNvPr>
          <p:cNvSpPr/>
          <p:nvPr/>
        </p:nvSpPr>
        <p:spPr>
          <a:xfrm>
            <a:off x="1227646" y="1229639"/>
            <a:ext cx="783771" cy="1332957"/>
          </a:xfrm>
          <a:prstGeom prst="roundRect">
            <a:avLst/>
          </a:prstGeom>
          <a:noFill/>
          <a:ln w="38100">
            <a:solidFill>
              <a:srgbClr val="E108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DD4A03C5-55F6-3EDB-4ACF-3F0B2DA3FE47}"/>
              </a:ext>
            </a:extLst>
          </p:cNvPr>
          <p:cNvSpPr/>
          <p:nvPr/>
        </p:nvSpPr>
        <p:spPr>
          <a:xfrm>
            <a:off x="1259928" y="2944683"/>
            <a:ext cx="783771" cy="1332957"/>
          </a:xfrm>
          <a:prstGeom prst="roundRect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81970F0-8E92-63CA-81BA-4AB1D21C99E3}"/>
              </a:ext>
            </a:extLst>
          </p:cNvPr>
          <p:cNvSpPr/>
          <p:nvPr/>
        </p:nvSpPr>
        <p:spPr>
          <a:xfrm>
            <a:off x="277321" y="1879854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E10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endParaRPr lang="zh-CN" altLang="en-US" b="1" dirty="0">
              <a:solidFill>
                <a:srgbClr val="E10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03B3E5B-37BC-EC53-51C9-B1794107E93C}"/>
              </a:ext>
            </a:extLst>
          </p:cNvPr>
          <p:cNvSpPr/>
          <p:nvPr/>
        </p:nvSpPr>
        <p:spPr>
          <a:xfrm>
            <a:off x="309603" y="3426495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endParaRPr lang="zh-CN" altLang="en-US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D3132D0B-B431-57A5-93B4-72F8FF5C54E3}"/>
              </a:ext>
            </a:extLst>
          </p:cNvPr>
          <p:cNvGrpSpPr/>
          <p:nvPr/>
        </p:nvGrpSpPr>
        <p:grpSpPr>
          <a:xfrm>
            <a:off x="5033007" y="977143"/>
            <a:ext cx="6820582" cy="2907144"/>
            <a:chOff x="5033007" y="977143"/>
            <a:chExt cx="6820582" cy="2907144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28CCDB28-3020-9FF7-FC02-40745441E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10906" y="977143"/>
              <a:ext cx="6142683" cy="2841539"/>
            </a:xfrm>
            <a:prstGeom prst="rect">
              <a:avLst/>
            </a:prstGeom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B092CAE-7B61-D556-A37C-A431AB4B3439}"/>
                </a:ext>
              </a:extLst>
            </p:cNvPr>
            <p:cNvSpPr txBox="1"/>
            <p:nvPr/>
          </p:nvSpPr>
          <p:spPr>
            <a:xfrm>
              <a:off x="5033007" y="1405233"/>
              <a:ext cx="104710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4672C4"/>
                  </a:solidFill>
                </a:rPr>
                <a:t>全波形成像</a:t>
              </a:r>
              <a:endParaRPr lang="en-US" altLang="zh-CN" sz="2000" dirty="0">
                <a:solidFill>
                  <a:srgbClr val="4672C4"/>
                </a:solidFill>
              </a:endParaRPr>
            </a:p>
            <a:p>
              <a:r>
                <a:rPr lang="en-US" altLang="zh-CN" sz="2000" dirty="0">
                  <a:solidFill>
                    <a:srgbClr val="4672C4"/>
                  </a:solidFill>
                </a:rPr>
                <a:t>(S</a:t>
              </a:r>
              <a:r>
                <a:rPr lang="zh-CN" altLang="en-US" sz="2000" dirty="0">
                  <a:solidFill>
                    <a:srgbClr val="4672C4"/>
                  </a:solidFill>
                </a:rPr>
                <a:t>波</a:t>
              </a:r>
              <a:r>
                <a:rPr lang="en-US" altLang="zh-CN" sz="2000" dirty="0">
                  <a:solidFill>
                    <a:srgbClr val="4672C4"/>
                  </a:solidFill>
                </a:rPr>
                <a:t>)</a:t>
              </a:r>
              <a:endParaRPr lang="zh-CN" altLang="en-US" sz="2000" dirty="0">
                <a:solidFill>
                  <a:srgbClr val="4672C4"/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356EA23C-1E2B-077F-4CE0-2A23C3148A4D}"/>
                </a:ext>
              </a:extLst>
            </p:cNvPr>
            <p:cNvSpPr/>
            <p:nvPr/>
          </p:nvSpPr>
          <p:spPr>
            <a:xfrm>
              <a:off x="7423643" y="3504631"/>
              <a:ext cx="2325124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67" b="1" dirty="0">
                  <a:solidFill>
                    <a:srgbClr val="0070C0"/>
                  </a:solidFill>
                </a:rPr>
                <a:t>(Maguire et al., 2022)</a:t>
              </a:r>
              <a:endParaRPr lang="zh-CN" altLang="en-US" sz="1867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4F6642F9-89D2-A442-CF86-AAF4CC73A059}"/>
              </a:ext>
            </a:extLst>
          </p:cNvPr>
          <p:cNvSpPr txBox="1"/>
          <p:nvPr/>
        </p:nvSpPr>
        <p:spPr>
          <a:xfrm>
            <a:off x="4348396" y="2786864"/>
            <a:ext cx="10888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</a:rPr>
              <a:t>不同周期衰减</a:t>
            </a:r>
          </a:p>
        </p:txBody>
      </p:sp>
    </p:spTree>
    <p:extLst>
      <p:ext uri="{BB962C8B-B14F-4D97-AF65-F5344CB8AC3E}">
        <p14:creationId xmlns:p14="http://schemas.microsoft.com/office/powerpoint/2010/main" val="101471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0BA6A91-71AA-48F7-83E9-15BA061281CE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9B08EB-05A3-452F-B98E-0443ED619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040287E-B2FA-4940-8777-1C7E9043484F}"/>
              </a:ext>
            </a:extLst>
          </p:cNvPr>
          <p:cNvSpPr txBox="1"/>
          <p:nvPr/>
        </p:nvSpPr>
        <p:spPr>
          <a:xfrm>
            <a:off x="8331200" y="849758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4672C4"/>
                </a:solidFill>
              </a:rPr>
              <a:t>Beamforming</a:t>
            </a:r>
            <a:endParaRPr lang="zh-CN" altLang="en-US" sz="2400" dirty="0">
              <a:solidFill>
                <a:srgbClr val="4672C4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96A29F9-779D-4C55-AA3E-89B0D1EFB8EC}"/>
              </a:ext>
            </a:extLst>
          </p:cNvPr>
          <p:cNvSpPr txBox="1"/>
          <p:nvPr/>
        </p:nvSpPr>
        <p:spPr>
          <a:xfrm>
            <a:off x="3048001" y="6389441"/>
            <a:ext cx="241970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>
                <a:solidFill>
                  <a:srgbClr val="4672C4"/>
                </a:solidFill>
              </a:rPr>
              <a:t>不同频带噪声强度项</a:t>
            </a:r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E48B3A35-17E2-4D54-AA47-B4B1282A2B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6020" b="2739"/>
          <a:stretch/>
        </p:blipFill>
        <p:spPr>
          <a:xfrm>
            <a:off x="711200" y="1177775"/>
            <a:ext cx="10363200" cy="541685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D2B67CA-52DC-455F-8CC4-7F40D2E572DE}"/>
              </a:ext>
            </a:extLst>
          </p:cNvPr>
          <p:cNvSpPr txBox="1"/>
          <p:nvPr/>
        </p:nvSpPr>
        <p:spPr>
          <a:xfrm>
            <a:off x="0" y="802958"/>
            <a:ext cx="660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 dirty="0">
                <a:solidFill>
                  <a:srgbClr val="00797C"/>
                </a:solidFill>
              </a:rPr>
              <a:t>噪声场方位强度项</a:t>
            </a:r>
            <a:r>
              <a:rPr lang="en-US" altLang="zh-CN" sz="2400" dirty="0">
                <a:solidFill>
                  <a:srgbClr val="00797C"/>
                </a:solidFill>
              </a:rPr>
              <a:t>(</a:t>
            </a:r>
            <a:r>
              <a:rPr lang="zh-CN" altLang="en-US" sz="2400" dirty="0">
                <a:solidFill>
                  <a:srgbClr val="00797C"/>
                </a:solidFill>
              </a:rPr>
              <a:t>同</a:t>
            </a:r>
            <a:r>
              <a:rPr lang="en-US" altLang="zh-CN" sz="2400" dirty="0">
                <a:solidFill>
                  <a:srgbClr val="00797C"/>
                </a:solidFill>
              </a:rPr>
              <a:t>Beamforming</a:t>
            </a:r>
            <a:r>
              <a:rPr lang="zh-CN" altLang="en-US" sz="2400" dirty="0">
                <a:solidFill>
                  <a:srgbClr val="00797C"/>
                </a:solidFill>
              </a:rPr>
              <a:t>对比</a:t>
            </a:r>
            <a:r>
              <a:rPr lang="en-US" altLang="zh-CN" sz="2400" dirty="0">
                <a:solidFill>
                  <a:srgbClr val="00797C"/>
                </a:solidFill>
              </a:rPr>
              <a:t>)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7816E5CC-D34A-77BB-EFE5-5591B8565490}"/>
              </a:ext>
            </a:extLst>
          </p:cNvPr>
          <p:cNvSpPr txBox="1"/>
          <p:nvPr/>
        </p:nvSpPr>
        <p:spPr>
          <a:xfrm>
            <a:off x="4963" y="7655"/>
            <a:ext cx="537983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黄石公园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5215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173CF226-9F7B-40DB-A4D7-8978F9FE8CB0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A6A4D0-1F3A-4618-B6C4-E2F7BCA51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AAECA77F-AFE8-49AB-82C9-71FF6ED314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107" t="6494" b="5709"/>
          <a:stretch/>
        </p:blipFill>
        <p:spPr>
          <a:xfrm>
            <a:off x="1625600" y="1295400"/>
            <a:ext cx="8851347" cy="517291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CC44CE1-2516-422C-B85F-C71FE8F7E18E}"/>
              </a:ext>
            </a:extLst>
          </p:cNvPr>
          <p:cNvSpPr txBox="1"/>
          <p:nvPr/>
        </p:nvSpPr>
        <p:spPr>
          <a:xfrm>
            <a:off x="0" y="802958"/>
            <a:ext cx="833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sz="2400">
                <a:solidFill>
                  <a:srgbClr val="00797C"/>
                </a:solidFill>
              </a:rPr>
              <a:t>场地效应项结果</a:t>
            </a:r>
            <a:r>
              <a:rPr lang="en-US" altLang="zh-CN" sz="2400">
                <a:solidFill>
                  <a:srgbClr val="00797C"/>
                </a:solidFill>
              </a:rPr>
              <a:t>(</a:t>
            </a:r>
            <a:r>
              <a:rPr lang="zh-CN" altLang="en-US" sz="2400">
                <a:solidFill>
                  <a:srgbClr val="00797C"/>
                </a:solidFill>
              </a:rPr>
              <a:t>同台站噪声记录能量强度对比</a:t>
            </a:r>
            <a:r>
              <a:rPr lang="en-US" altLang="zh-CN" sz="2400">
                <a:solidFill>
                  <a:srgbClr val="00797C"/>
                </a:solidFill>
              </a:rPr>
              <a:t>)</a:t>
            </a:r>
            <a:r>
              <a:rPr lang="zh-CN" altLang="en-US" sz="2400">
                <a:solidFill>
                  <a:srgbClr val="00797C"/>
                </a:solidFill>
              </a:rPr>
              <a:t>：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89B0D6D2-50C4-92DD-89D5-9CCB4F2A200D}"/>
              </a:ext>
            </a:extLst>
          </p:cNvPr>
          <p:cNvSpPr txBox="1"/>
          <p:nvPr/>
        </p:nvSpPr>
        <p:spPr>
          <a:xfrm>
            <a:off x="4963" y="7655"/>
            <a:ext cx="537983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黄石公园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9886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D19EDE7-46B3-7F68-FFE1-51A67A5C7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27</a:t>
            </a:fld>
            <a:endParaRPr lang="en-CN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655A59F-BFF0-C88C-BAE7-B20DA630D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56" y="1157677"/>
            <a:ext cx="10163287" cy="490509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DB79C3F-BE59-CEFD-56A1-ED1D4695E763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6429835-82B8-F775-9063-A03A6F52AB8A}"/>
              </a:ext>
            </a:extLst>
          </p:cNvPr>
          <p:cNvSpPr txBox="1"/>
          <p:nvPr/>
        </p:nvSpPr>
        <p:spPr>
          <a:xfrm>
            <a:off x="4963" y="7655"/>
            <a:ext cx="609103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青藏东北</a:t>
            </a:r>
            <a:r>
              <a:rPr lang="en-US" altLang="zh-CN" sz="4000" dirty="0"/>
              <a:t>(</a:t>
            </a:r>
            <a:r>
              <a:rPr lang="zh-CN" altLang="en-US" sz="4000" dirty="0"/>
              <a:t>初步</a:t>
            </a:r>
            <a:r>
              <a:rPr lang="en-US" altLang="zh-CN" sz="4000" dirty="0"/>
              <a:t>)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C92B74B-E47C-542C-7538-34B146F3189C}"/>
              </a:ext>
            </a:extLst>
          </p:cNvPr>
          <p:cNvSpPr txBox="1"/>
          <p:nvPr/>
        </p:nvSpPr>
        <p:spPr>
          <a:xfrm>
            <a:off x="2760774" y="6081627"/>
            <a:ext cx="66515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基于</a:t>
            </a:r>
            <a:r>
              <a:rPr lang="en-US" altLang="zh-CN" sz="2000" kern="100" dirty="0">
                <a:effectLst/>
                <a:latin typeface="+mn-ea"/>
              </a:rPr>
              <a:t>INDEPTH IV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地震台阵部分台站，约</a:t>
            </a:r>
            <a:r>
              <a:rPr lang="en-US" altLang="zh-CN" sz="2000" kern="100" dirty="0">
                <a:effectLst/>
                <a:latin typeface="+mn-ea"/>
                <a:cs typeface="Times New Roman" panose="02020603050405020304" pitchFamily="18" charset="0"/>
              </a:rPr>
              <a:t>2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个月的数据叠加，对青藏高原东北缘实验区域的噪声面波衰减成像初步结果</a:t>
            </a:r>
            <a:endParaRPr lang="zh-CN" alt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54619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9AC98-47ED-F2CC-ADD0-9DB19257F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8A5FDB6-FFB6-27F5-B0F2-9199DC3ED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28</a:t>
            </a:fld>
            <a:endParaRPr lang="en-CN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EAF086C-51E7-824E-CA5C-C1DF8BF4A9D1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C86F7C79-90AC-E004-3ED2-324C87B01750}"/>
              </a:ext>
            </a:extLst>
          </p:cNvPr>
          <p:cNvSpPr txBox="1"/>
          <p:nvPr/>
        </p:nvSpPr>
        <p:spPr>
          <a:xfrm>
            <a:off x="4963" y="7655"/>
            <a:ext cx="6551848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应用成果</a:t>
            </a:r>
            <a:r>
              <a:rPr lang="en-US" altLang="zh-CN" sz="4000" dirty="0"/>
              <a:t>-</a:t>
            </a:r>
            <a:r>
              <a:rPr lang="zh-CN" altLang="en-US" sz="4000" dirty="0"/>
              <a:t>南极昆仑站</a:t>
            </a:r>
            <a:r>
              <a:rPr lang="en-US" altLang="zh-CN" sz="4000" dirty="0"/>
              <a:t>(</a:t>
            </a:r>
            <a:r>
              <a:rPr lang="zh-CN" altLang="en-US" sz="4000" dirty="0"/>
              <a:t>初步</a:t>
            </a:r>
            <a:r>
              <a:rPr lang="en-US" altLang="zh-CN" sz="4000" dirty="0"/>
              <a:t>)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CED681A-4CBB-8049-F78B-A01A5F810B85}"/>
              </a:ext>
            </a:extLst>
          </p:cNvPr>
          <p:cNvSpPr txBox="1"/>
          <p:nvPr/>
        </p:nvSpPr>
        <p:spPr>
          <a:xfrm>
            <a:off x="514634" y="5990693"/>
            <a:ext cx="55043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基于</a:t>
            </a:r>
            <a:r>
              <a:rPr lang="zh-CN" altLang="en-US" sz="2000" kern="100" dirty="0">
                <a:effectLst/>
                <a:latin typeface="+mn-ea"/>
              </a:rPr>
              <a:t>南极昆仑站附近数天的密集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地震台阵</a:t>
            </a:r>
            <a:r>
              <a:rPr lang="zh-CN" altLang="en-US" sz="2000" kern="100" dirty="0">
                <a:effectLst/>
                <a:latin typeface="+mn-ea"/>
                <a:cs typeface="Times New Roman" panose="02020603050405020304" pitchFamily="18" charset="0"/>
              </a:rPr>
              <a:t>数据</a:t>
            </a:r>
            <a:r>
              <a:rPr lang="zh-CN" altLang="zh-CN" sz="2000" kern="100" dirty="0">
                <a:effectLst/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en-US" sz="2000" kern="100" dirty="0">
                <a:effectLst/>
                <a:latin typeface="+mn-ea"/>
                <a:cs typeface="Times New Roman" panose="02020603050405020304" pitchFamily="18" charset="0"/>
              </a:rPr>
              <a:t>获得了速度、密度、衰减的反演结果</a:t>
            </a:r>
            <a:r>
              <a:rPr lang="en-US" altLang="zh-CN" sz="2000" kern="100" dirty="0">
                <a:effectLst/>
                <a:latin typeface="+mn-ea"/>
                <a:cs typeface="Times New Roman" panose="02020603050405020304" pitchFamily="18" charset="0"/>
              </a:rPr>
              <a:t>(</a:t>
            </a:r>
            <a:r>
              <a:rPr lang="zh-CN" altLang="en-US" sz="2000" kern="100" dirty="0">
                <a:effectLst/>
                <a:latin typeface="+mn-ea"/>
                <a:cs typeface="Times New Roman" panose="02020603050405020304" pitchFamily="18" charset="0"/>
              </a:rPr>
              <a:t>阵列平均</a:t>
            </a:r>
            <a:r>
              <a:rPr lang="en-US" altLang="zh-CN" sz="2000" kern="100" dirty="0">
                <a:effectLst/>
                <a:latin typeface="+mn-ea"/>
                <a:cs typeface="Times New Roman" panose="02020603050405020304" pitchFamily="18" charset="0"/>
              </a:rPr>
              <a:t>)</a:t>
            </a:r>
            <a:endParaRPr lang="zh-CN" altLang="en-US" sz="2000" dirty="0">
              <a:latin typeface="+mn-ea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D122A13-80FD-068C-2AC8-1859D85F7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5" y="1053147"/>
            <a:ext cx="2787959" cy="472372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F63A987D-CE0F-D5F6-5DAC-F8CB80086DB5}"/>
              </a:ext>
            </a:extLst>
          </p:cNvPr>
          <p:cNvSpPr txBox="1"/>
          <p:nvPr/>
        </p:nvSpPr>
        <p:spPr>
          <a:xfrm>
            <a:off x="6409289" y="5990693"/>
            <a:ext cx="50706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2400"/>
              </a:spcAft>
            </a:pPr>
            <a:r>
              <a:rPr lang="zh-CN" altLang="en-US" sz="2000" b="1" dirty="0">
                <a:solidFill>
                  <a:srgbClr val="0070C0"/>
                </a:solidFill>
                <a:latin typeface="+mn-ea"/>
              </a:rPr>
              <a:t>详见专题</a:t>
            </a:r>
            <a:r>
              <a:rPr lang="en-US" altLang="zh-CN" sz="2000" b="1" dirty="0">
                <a:solidFill>
                  <a:srgbClr val="0070C0"/>
                </a:solidFill>
                <a:latin typeface="+mn-ea"/>
              </a:rPr>
              <a:t>26</a:t>
            </a:r>
            <a:r>
              <a:rPr lang="zh-CN" altLang="en-US" sz="2000" b="1" dirty="0">
                <a:solidFill>
                  <a:srgbClr val="0070C0"/>
                </a:solidFill>
                <a:latin typeface="+mn-ea"/>
              </a:rPr>
              <a:t>海报</a:t>
            </a:r>
            <a:r>
              <a:rPr lang="en-US" altLang="zh-CN" sz="2000" b="1" dirty="0">
                <a:solidFill>
                  <a:srgbClr val="0070C0"/>
                </a:solidFill>
                <a:latin typeface="+mn-ea"/>
              </a:rPr>
              <a:t>(10</a:t>
            </a:r>
            <a:r>
              <a:rPr lang="zh-CN" altLang="en-US" sz="2000" b="1" dirty="0">
                <a:solidFill>
                  <a:srgbClr val="0070C0"/>
                </a:solidFill>
                <a:latin typeface="+mn-ea"/>
              </a:rPr>
              <a:t>月</a:t>
            </a:r>
            <a:r>
              <a:rPr lang="en-US" altLang="zh-CN" sz="2000" b="1" dirty="0">
                <a:solidFill>
                  <a:srgbClr val="0070C0"/>
                </a:solidFill>
                <a:latin typeface="+mn-ea"/>
              </a:rPr>
              <a:t>23</a:t>
            </a:r>
            <a:r>
              <a:rPr lang="zh-CN" altLang="en-US" sz="2000" b="1" dirty="0">
                <a:solidFill>
                  <a:srgbClr val="0070C0"/>
                </a:solidFill>
                <a:latin typeface="+mn-ea"/>
              </a:rPr>
              <a:t>日</a:t>
            </a:r>
            <a:r>
              <a:rPr lang="en-US" altLang="zh-CN" sz="2000" b="1" dirty="0">
                <a:solidFill>
                  <a:srgbClr val="0070C0"/>
                </a:solidFill>
                <a:latin typeface="+mn-ea"/>
              </a:rPr>
              <a:t>)</a:t>
            </a:r>
            <a:r>
              <a:rPr lang="zh-CN" altLang="en-US" sz="2000" b="1" dirty="0">
                <a:solidFill>
                  <a:srgbClr val="0070C0"/>
                </a:solidFill>
                <a:latin typeface="+mn-ea"/>
              </a:rPr>
              <a:t>：基于噪声干涉法的南极昆仑站浅层速度与衰减结构研究</a:t>
            </a:r>
            <a:endParaRPr lang="en-US" altLang="zh-CN" sz="20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296B349-373C-3D71-4D6F-DBDF794F4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715" y="1053147"/>
            <a:ext cx="8491740" cy="47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71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F462B612-A1B2-4D79-BB05-5956531D84E3}"/>
              </a:ext>
            </a:extLst>
          </p:cNvPr>
          <p:cNvSpPr/>
          <p:nvPr/>
        </p:nvSpPr>
        <p:spPr>
          <a:xfrm>
            <a:off x="0" y="14483"/>
            <a:ext cx="12192000" cy="772916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4000" b="1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9D5125A-A1A5-416D-A6B3-76A71FB1016F}"/>
              </a:ext>
            </a:extLst>
          </p:cNvPr>
          <p:cNvSpPr txBox="1"/>
          <p:nvPr/>
        </p:nvSpPr>
        <p:spPr>
          <a:xfrm>
            <a:off x="4963" y="7655"/>
            <a:ext cx="4059036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CN"/>
            </a:defPPr>
            <a:lvl1pPr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小结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03165E6-759F-49CE-9B7D-01739EDD4A67}"/>
              </a:ext>
            </a:extLst>
          </p:cNvPr>
          <p:cNvSpPr txBox="1"/>
          <p:nvPr/>
        </p:nvSpPr>
        <p:spPr>
          <a:xfrm>
            <a:off x="259760" y="1535885"/>
            <a:ext cx="11480800" cy="3786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2667" dirty="0"/>
              <a:t>我们发展了一套基于背景噪声互相关的面波衰减成像方法</a:t>
            </a:r>
            <a:r>
              <a:rPr lang="zh-CN" altLang="en-US" sz="2667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2667" dirty="0">
                <a:latin typeface="Arial" panose="020B0604020202020204" pitchFamily="34" charset="0"/>
                <a:cs typeface="Arial" panose="020B0604020202020204" pitchFamily="34" charset="0"/>
              </a:rPr>
              <a:t>Peng &amp; Li, 2024</a:t>
            </a:r>
            <a:r>
              <a:rPr lang="zh-CN" altLang="en-US" sz="2667" dirty="0">
                <a:latin typeface="Arial" panose="020B0604020202020204" pitchFamily="34" charset="0"/>
                <a:cs typeface="Arial" panose="020B0604020202020204" pitchFamily="34" charset="0"/>
              </a:rPr>
              <a:t>），并在全球多个地区进行了测试</a:t>
            </a:r>
            <a:endParaRPr lang="en-US" altLang="zh-CN" sz="26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altLang="zh-CN" sz="2667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2667" dirty="0"/>
              <a:t>采用合适的数据预处理方法，能够从背景噪声信号中提取可靠的振幅信息</a:t>
            </a:r>
            <a:endParaRPr lang="en-US" altLang="zh-CN" sz="2667" dirty="0"/>
          </a:p>
          <a:p>
            <a:endParaRPr lang="en-US" altLang="zh-CN" sz="2667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2667" dirty="0"/>
              <a:t>基于噪声的衰减成像结果均基本合理，且同特殊地质构造能形成良好对应（如沉积盆地、断层、岩浆房等），并可反映出随深度的变化</a:t>
            </a:r>
            <a:endParaRPr lang="en-US" altLang="zh-CN" sz="2667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altLang="zh-CN" sz="2667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2667" dirty="0"/>
              <a:t>背景噪声数据可为地壳介质的非弹性属性提供重要约束，值得进一步研究</a:t>
            </a:r>
            <a:endParaRPr lang="en-US" altLang="zh-CN" sz="2667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AD6D32-F0D1-2E26-C932-2AE6C79DA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29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58673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B2E8E88B-42AC-E944-98FF-8A5C5792D046}"/>
              </a:ext>
            </a:extLst>
          </p:cNvPr>
          <p:cNvSpPr txBox="1"/>
          <p:nvPr/>
        </p:nvSpPr>
        <p:spPr>
          <a:xfrm>
            <a:off x="3680263" y="2210749"/>
            <a:ext cx="5134834" cy="2436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CN" sz="54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谢谢</a:t>
            </a:r>
            <a:r>
              <a:rPr kumimoji="1" lang="zh-CN" altLang="en-US" sz="54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！</a:t>
            </a:r>
            <a:endParaRPr kumimoji="1" lang="en-US" altLang="zh-CN" sz="54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54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欢迎批评指正！</a:t>
            </a:r>
            <a:endParaRPr kumimoji="1" lang="en-US" altLang="zh-CN" sz="54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2">
            <a:extLst>
              <a:ext uri="{FF2B5EF4-FFF2-40B4-BE49-F238E27FC236}">
                <a16:creationId xmlns:a16="http://schemas.microsoft.com/office/drawing/2014/main" id="{F9D51E34-665A-0E53-5CF5-38784CBF6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437" y="0"/>
            <a:ext cx="4993762" cy="126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05F276-7624-FA90-0C05-2AB833C7E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64" y="216000"/>
            <a:ext cx="2634545" cy="82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DE00E5-1D83-96AE-743C-E08D465E0792}"/>
              </a:ext>
            </a:extLst>
          </p:cNvPr>
          <p:cNvSpPr txBox="1"/>
          <p:nvPr/>
        </p:nvSpPr>
        <p:spPr>
          <a:xfrm>
            <a:off x="3988690" y="6117643"/>
            <a:ext cx="4214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邮箱</a:t>
            </a:r>
            <a:r>
              <a:rPr lang="zh-CN" altLang="en-US" sz="24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2400" dirty="0" err="1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jiangtaoli@whu.edu.cn</a:t>
            </a:r>
            <a:endParaRPr lang="en-CN" sz="2400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15C0322-E1CD-D555-65F3-873432E96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CN" smtClean="0"/>
              <a:t>30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47039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6169</TotalTime>
  <Words>1925</Words>
  <Application>Microsoft Office PowerPoint</Application>
  <PresentationFormat>宽屏</PresentationFormat>
  <Paragraphs>328</Paragraphs>
  <Slides>30</Slides>
  <Notes>20</Notes>
  <HiddenSlides>1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MTEX</vt:lpstr>
      <vt:lpstr>TimesNewRomanPS</vt:lpstr>
      <vt:lpstr>TimesNewRomanPS-Italic</vt:lpstr>
      <vt:lpstr>黑体</vt:lpstr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Linxuan Li</dc:creator>
  <cp:lastModifiedBy>Jiangtao Li</cp:lastModifiedBy>
  <cp:revision>174</cp:revision>
  <dcterms:created xsi:type="dcterms:W3CDTF">2023-03-23T04:32:08Z</dcterms:created>
  <dcterms:modified xsi:type="dcterms:W3CDTF">2024-10-16T16:58:06Z</dcterms:modified>
</cp:coreProperties>
</file>