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9" r:id="rId2"/>
    <p:sldId id="327" r:id="rId3"/>
    <p:sldId id="257" r:id="rId4"/>
    <p:sldId id="328" r:id="rId5"/>
    <p:sldId id="334" r:id="rId6"/>
    <p:sldId id="335" r:id="rId7"/>
    <p:sldId id="329" r:id="rId8"/>
    <p:sldId id="330" r:id="rId9"/>
    <p:sldId id="331" r:id="rId10"/>
    <p:sldId id="332" r:id="rId11"/>
    <p:sldId id="336" r:id="rId12"/>
    <p:sldId id="338" r:id="rId13"/>
    <p:sldId id="339" r:id="rId14"/>
    <p:sldId id="337" r:id="rId15"/>
    <p:sldId id="340" r:id="rId16"/>
    <p:sldId id="341" r:id="rId17"/>
    <p:sldId id="342" r:id="rId18"/>
    <p:sldId id="344" r:id="rId19"/>
    <p:sldId id="28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442"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52610B-4C8B-4A74-84A4-A6CEF7B06C3D}" type="datetimeFigureOut">
              <a:rPr lang="zh-CN" altLang="en-US" smtClean="0"/>
              <a:t>2024/10/21</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08F0B8-F922-423B-A388-DBBC54B98926}" type="slidenum">
              <a:rPr lang="zh-CN" altLang="en-US" smtClean="0"/>
              <a:t>‹#›</a:t>
            </a:fld>
            <a:endParaRPr lang="zh-CN" altLang="en-US"/>
          </a:p>
        </p:txBody>
      </p:sp>
    </p:spTree>
    <p:extLst>
      <p:ext uri="{BB962C8B-B14F-4D97-AF65-F5344CB8AC3E}">
        <p14:creationId xmlns:p14="http://schemas.microsoft.com/office/powerpoint/2010/main" val="868765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308F0B8-F922-423B-A388-DBBC54B98926}" type="slidenum">
              <a:rPr lang="zh-CN" altLang="en-US" smtClean="0"/>
              <a:t>17</a:t>
            </a:fld>
            <a:endParaRPr lang="zh-CN" altLang="en-US"/>
          </a:p>
        </p:txBody>
      </p:sp>
    </p:spTree>
    <p:extLst>
      <p:ext uri="{BB962C8B-B14F-4D97-AF65-F5344CB8AC3E}">
        <p14:creationId xmlns:p14="http://schemas.microsoft.com/office/powerpoint/2010/main" val="1014775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E918B1B-A1A9-4F4D-9F8A-30A0BACFB0A3}" type="slidenum">
              <a:rPr kumimoji="1" lang="zh-CN" altLang="en-US" smtClean="0"/>
              <a:t>19</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A72C1AF6-9A8D-4278-BEE5-03645A3BB6DA}" type="datetime1">
              <a:rPr lang="zh-CN" altLang="en-US" smtClean="0"/>
              <a:t>2024/10/21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530082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028E454A-AACA-4DBC-8EDA-73016AB94CCC}" type="datetime1">
              <a:rPr lang="zh-CN" altLang="en-US" smtClean="0"/>
              <a:t>2024/10/21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2168149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0070F77-8A76-41A6-A7F3-DFFC50CBB378}" type="datetime1">
              <a:rPr lang="zh-CN" altLang="en-US" smtClean="0"/>
              <a:t>2024/10/21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478514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12E01DCE-934A-4579-A150-26592EFA279E}" type="datetime1">
              <a:rPr lang="zh-CN" altLang="en-US" smtClean="0"/>
              <a:t>2024/10/21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2044342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7B5903AF-3DE4-4FA0-B8B6-2286D6A678A3}" type="datetime1">
              <a:rPr lang="zh-CN" altLang="en-US" smtClean="0"/>
              <a:t>2024/10/21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2591358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E5A8FE6-6EC7-40F7-A745-795A1361DF1B}" type="datetime1">
              <a:rPr lang="zh-CN" altLang="en-US" smtClean="0"/>
              <a:t>2024/10/21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802527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710A5D-FBAD-4218-BB69-D17579CC3D54}" type="datetime1">
              <a:rPr lang="zh-CN" altLang="en-US" smtClean="0"/>
              <a:t>2024/10/21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2336114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ACC37EE-BEA0-460F-B107-CCEDCF8DB305}" type="datetime1">
              <a:rPr lang="zh-CN" altLang="en-US" smtClean="0"/>
              <a:t>2024/10/21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3898405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F63769A-5D91-4735-9198-507773B9F33E}" type="datetime1">
              <a:rPr lang="zh-CN" altLang="en-US" smtClean="0"/>
              <a:t>2024/10/21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3085991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9703E1E5-C32A-40D1-A0DA-C53A6DF61779}" type="datetime1">
              <a:rPr lang="zh-CN" altLang="en-US" smtClean="0"/>
              <a:t>2024/10/21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108898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B41E70E1-FCEF-46F7-BBC2-D75DE942D924}" type="datetime1">
              <a:rPr lang="zh-CN" altLang="en-US" smtClean="0"/>
              <a:t>2024/10/21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2552806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0D7B2-B90B-41FE-8F33-70A6F7C4C6D6}" type="datetime1">
              <a:rPr lang="zh-CN" altLang="en-US" smtClean="0"/>
              <a:t>2024/10/21</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6F6FCF-EA07-4D9C-A5D0-42A3B44E6766}" type="slidenum">
              <a:rPr lang="zh-CN" altLang="en-US" smtClean="0"/>
              <a:t>‹#›</a:t>
            </a:fld>
            <a:endParaRPr lang="zh-CN" altLang="en-US"/>
          </a:p>
        </p:txBody>
      </p:sp>
    </p:spTree>
    <p:extLst>
      <p:ext uri="{BB962C8B-B14F-4D97-AF65-F5344CB8AC3E}">
        <p14:creationId xmlns:p14="http://schemas.microsoft.com/office/powerpoint/2010/main" val="37886156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1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1.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p:cNvPicPr>
          <p:nvPr/>
        </p:nvPicPr>
        <p:blipFill>
          <a:blip r:embed="rId2"/>
          <a:stretch>
            <a:fillRect/>
          </a:stretch>
        </p:blipFill>
        <p:spPr>
          <a:xfrm>
            <a:off x="5243830" y="9540"/>
            <a:ext cx="4030345" cy="1016635"/>
          </a:xfrm>
          <a:prstGeom prst="rect">
            <a:avLst/>
          </a:prstGeom>
        </p:spPr>
      </p:pic>
      <p:pic>
        <p:nvPicPr>
          <p:cNvPr id="3" name="Picture 2"/>
          <p:cNvPicPr>
            <a:picLocks noChangeAspect="1"/>
          </p:cNvPicPr>
          <p:nvPr/>
        </p:nvPicPr>
        <p:blipFill>
          <a:blip r:embed="rId3"/>
          <a:stretch>
            <a:fillRect/>
          </a:stretch>
        </p:blipFill>
        <p:spPr>
          <a:xfrm>
            <a:off x="84455" y="160035"/>
            <a:ext cx="2132965" cy="670560"/>
          </a:xfrm>
          <a:prstGeom prst="rect">
            <a:avLst/>
          </a:prstGeom>
        </p:spPr>
      </p:pic>
      <p:sp>
        <p:nvSpPr>
          <p:cNvPr id="4" name="矩形 3"/>
          <p:cNvSpPr/>
          <p:nvPr/>
        </p:nvSpPr>
        <p:spPr>
          <a:xfrm>
            <a:off x="-635" y="1971244"/>
            <a:ext cx="9144000" cy="1603646"/>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zh-CN" altLang="en-US" sz="4000" b="1" dirty="0">
                <a:latin typeface="Arial" panose="020B0604020202020204" pitchFamily="34" charset="0"/>
                <a:ea typeface="黑体" panose="02010609060101010101" pitchFamily="49" charset="-122"/>
                <a:cs typeface="Arial" panose="020B0604020202020204" pitchFamily="34" charset="0"/>
              </a:rPr>
              <a:t>密集台阵接收函数探测结构复杂区</a:t>
            </a:r>
            <a:endParaRPr kumimoji="1" lang="en-US" altLang="zh-CN" sz="4000" b="1" dirty="0">
              <a:latin typeface="Arial" panose="020B0604020202020204" pitchFamily="34" charset="0"/>
              <a:ea typeface="黑体" panose="02010609060101010101" pitchFamily="49" charset="-122"/>
              <a:cs typeface="Arial" panose="020B0604020202020204" pitchFamily="34" charset="0"/>
            </a:endParaRPr>
          </a:p>
          <a:p>
            <a:pPr algn="ctr"/>
            <a:r>
              <a:rPr kumimoji="1" lang="zh-CN" altLang="en-US" sz="4000" b="1" dirty="0">
                <a:latin typeface="Arial" panose="020B0604020202020204" pitchFamily="34" charset="0"/>
                <a:ea typeface="黑体" panose="02010609060101010101" pitchFamily="49" charset="-122"/>
                <a:cs typeface="Arial" panose="020B0604020202020204" pitchFamily="34" charset="0"/>
              </a:rPr>
              <a:t>面临的一些挑战</a:t>
            </a:r>
          </a:p>
        </p:txBody>
      </p:sp>
      <p:sp>
        <p:nvSpPr>
          <p:cNvPr id="5" name="TextBox 4"/>
          <p:cNvSpPr txBox="1"/>
          <p:nvPr/>
        </p:nvSpPr>
        <p:spPr>
          <a:xfrm>
            <a:off x="1023542" y="3960916"/>
            <a:ext cx="7095646" cy="1753109"/>
          </a:xfrm>
          <a:prstGeom prst="rect">
            <a:avLst/>
          </a:prstGeom>
          <a:noFill/>
        </p:spPr>
        <p:txBody>
          <a:bodyPr wrap="square" rtlCol="0">
            <a:spAutoFit/>
          </a:bodyPr>
          <a:lstStyle/>
          <a:p>
            <a:pPr algn="ctr">
              <a:lnSpc>
                <a:spcPct val="150000"/>
              </a:lnSpc>
              <a:spcAft>
                <a:spcPts val="1200"/>
              </a:spcAft>
            </a:pPr>
            <a:r>
              <a:rPr lang="zh-CN" altLang="en-US" sz="2400" b="1" dirty="0">
                <a:latin typeface="Arial" panose="020B0604020202020204" pitchFamily="34" charset="0"/>
                <a:ea typeface="黑体" panose="02010609060101010101" pitchFamily="49" charset="-122"/>
                <a:cs typeface="Arial" panose="020B0604020202020204" pitchFamily="34" charset="0"/>
              </a:rPr>
              <a:t>李江涛</a:t>
            </a:r>
            <a:r>
              <a:rPr lang="en-US" altLang="zh-CN" sz="2400" b="1" baseline="30000" dirty="0">
                <a:latin typeface="Arial" panose="020B0604020202020204" pitchFamily="34" charset="0"/>
                <a:ea typeface="黑体" panose="02010609060101010101" pitchFamily="49" charset="-122"/>
                <a:cs typeface="Arial" panose="020B0604020202020204" pitchFamily="34" charset="0"/>
              </a:rPr>
              <a:t>1</a:t>
            </a:r>
            <a:r>
              <a:rPr lang="zh-CN" altLang="en-US" sz="2400" b="1" dirty="0">
                <a:latin typeface="Arial" panose="020B0604020202020204" pitchFamily="34" charset="0"/>
                <a:ea typeface="黑体" panose="02010609060101010101" pitchFamily="49" charset="-122"/>
                <a:cs typeface="Arial" panose="020B0604020202020204" pitchFamily="34" charset="0"/>
              </a:rPr>
              <a:t>，龚峻仪</a:t>
            </a:r>
            <a:r>
              <a:rPr lang="en-US" altLang="zh-CN" sz="2400" b="1" baseline="30000" dirty="0">
                <a:latin typeface="Arial" panose="020B0604020202020204" pitchFamily="34" charset="0"/>
                <a:ea typeface="黑体" panose="02010609060101010101" pitchFamily="49" charset="-122"/>
                <a:cs typeface="Arial" panose="020B0604020202020204" pitchFamily="34" charset="0"/>
              </a:rPr>
              <a:t>1,2</a:t>
            </a:r>
            <a:r>
              <a:rPr lang="zh-CN" altLang="en-US" sz="2400" b="1" dirty="0">
                <a:latin typeface="Arial" panose="020B0604020202020204" pitchFamily="34" charset="0"/>
                <a:ea typeface="黑体" panose="02010609060101010101" pitchFamily="49" charset="-122"/>
                <a:cs typeface="Arial" panose="020B0604020202020204" pitchFamily="34" charset="0"/>
              </a:rPr>
              <a:t>，李扶摇</a:t>
            </a:r>
            <a:r>
              <a:rPr lang="en-US" altLang="zh-CN" sz="2400" b="1" baseline="30000" dirty="0">
                <a:latin typeface="Arial" panose="020B0604020202020204" pitchFamily="34" charset="0"/>
                <a:ea typeface="黑体" panose="02010609060101010101" pitchFamily="49" charset="-122"/>
                <a:cs typeface="Arial" panose="020B0604020202020204" pitchFamily="34" charset="0"/>
              </a:rPr>
              <a:t>1</a:t>
            </a:r>
            <a:r>
              <a:rPr lang="zh-CN" altLang="en-US" sz="2400" b="1" dirty="0">
                <a:latin typeface="Arial" panose="020B0604020202020204" pitchFamily="34" charset="0"/>
                <a:ea typeface="黑体" panose="02010609060101010101" pitchFamily="49" charset="-122"/>
                <a:cs typeface="Arial" panose="020B0604020202020204" pitchFamily="34" charset="0"/>
              </a:rPr>
              <a:t>，翟英杰</a:t>
            </a:r>
            <a:r>
              <a:rPr lang="en-US" altLang="zh-CN" sz="2400" b="1" baseline="30000" dirty="0">
                <a:latin typeface="Arial" panose="020B0604020202020204" pitchFamily="34" charset="0"/>
                <a:ea typeface="黑体" panose="02010609060101010101" pitchFamily="49" charset="-122"/>
                <a:cs typeface="Arial" panose="020B0604020202020204" pitchFamily="34" charset="0"/>
              </a:rPr>
              <a:t>1</a:t>
            </a:r>
            <a:r>
              <a:rPr lang="zh-CN" altLang="en-US" sz="2400" b="1" dirty="0">
                <a:latin typeface="Arial" panose="020B0604020202020204" pitchFamily="34" charset="0"/>
                <a:ea typeface="黑体" panose="02010609060101010101" pitchFamily="49" charset="-122"/>
                <a:cs typeface="Arial" panose="020B0604020202020204" pitchFamily="34" charset="0"/>
              </a:rPr>
              <a:t>，陈柏儒</a:t>
            </a:r>
            <a:r>
              <a:rPr lang="en-US" altLang="zh-CN" sz="2400" b="1" baseline="30000" dirty="0">
                <a:latin typeface="Arial" panose="020B0604020202020204" pitchFamily="34" charset="0"/>
                <a:ea typeface="黑体" panose="02010609060101010101" pitchFamily="49" charset="-122"/>
                <a:cs typeface="Arial" panose="020B0604020202020204" pitchFamily="34" charset="0"/>
              </a:rPr>
              <a:t>1</a:t>
            </a:r>
          </a:p>
          <a:p>
            <a:pPr algn="ctr">
              <a:lnSpc>
                <a:spcPct val="150000"/>
              </a:lnSpc>
            </a:pPr>
            <a:r>
              <a:rPr lang="en-US" sz="2200" b="1" baseline="30000" dirty="0">
                <a:effectLst/>
                <a:latin typeface="Arial" panose="020B0604020202020204" pitchFamily="34" charset="0"/>
                <a:ea typeface="黑体" panose="02010609060101010101" pitchFamily="49" charset="-122"/>
                <a:cs typeface="Arial" panose="020B0604020202020204" pitchFamily="34" charset="0"/>
              </a:rPr>
              <a:t>1</a:t>
            </a:r>
            <a:r>
              <a:rPr lang="zh-CN" altLang="en-US" sz="2200" b="1" dirty="0">
                <a:effectLst/>
                <a:latin typeface="Arial" panose="020B0604020202020204" pitchFamily="34" charset="0"/>
                <a:ea typeface="黑体" panose="02010609060101010101" pitchFamily="49" charset="-122"/>
                <a:cs typeface="Arial" panose="020B0604020202020204" pitchFamily="34" charset="0"/>
              </a:rPr>
              <a:t>武汉大学测绘学院</a:t>
            </a:r>
            <a:endParaRPr lang="en-US" sz="2200" b="1" dirty="0">
              <a:effectLst/>
              <a:latin typeface="Arial" panose="020B0604020202020204" pitchFamily="34" charset="0"/>
              <a:ea typeface="黑体" panose="02010609060101010101" pitchFamily="49" charset="-122"/>
              <a:cs typeface="Arial" panose="020B0604020202020204" pitchFamily="34" charset="0"/>
            </a:endParaRPr>
          </a:p>
          <a:p>
            <a:pPr algn="ctr">
              <a:lnSpc>
                <a:spcPct val="150000"/>
              </a:lnSpc>
            </a:pPr>
            <a:r>
              <a:rPr lang="en-US" altLang="zh-CN" sz="2200" b="1" baseline="30000" dirty="0">
                <a:effectLst/>
                <a:latin typeface="Arial" panose="020B0604020202020204" pitchFamily="34" charset="0"/>
                <a:ea typeface="黑体" panose="02010609060101010101" pitchFamily="49" charset="-122"/>
                <a:cs typeface="Arial" panose="020B0604020202020204" pitchFamily="34" charset="0"/>
              </a:rPr>
              <a:t>2</a:t>
            </a:r>
            <a:r>
              <a:rPr lang="en-US" altLang="zh-CN" sz="2200" b="1" dirty="0">
                <a:effectLst/>
                <a:latin typeface="Arial" panose="020B0604020202020204" pitchFamily="34" charset="0"/>
                <a:ea typeface="黑体" panose="02010609060101010101" pitchFamily="49" charset="-122"/>
                <a:cs typeface="Arial" panose="020B0604020202020204" pitchFamily="34" charset="0"/>
              </a:rPr>
              <a:t>Stanford University</a:t>
            </a:r>
          </a:p>
        </p:txBody>
      </p:sp>
      <p:sp>
        <p:nvSpPr>
          <p:cNvPr id="6" name="TextBox 5"/>
          <p:cNvSpPr txBox="1"/>
          <p:nvPr/>
        </p:nvSpPr>
        <p:spPr>
          <a:xfrm>
            <a:off x="2855438" y="6123334"/>
            <a:ext cx="3431854" cy="400110"/>
          </a:xfrm>
          <a:prstGeom prst="rect">
            <a:avLst/>
          </a:prstGeom>
          <a:noFill/>
        </p:spPr>
        <p:txBody>
          <a:bodyPr wrap="square" rtlCol="0">
            <a:spAutoFit/>
          </a:bodyPr>
          <a:lstStyle/>
          <a:p>
            <a:pPr algn="ctr"/>
            <a:r>
              <a:rPr lang="en-US" altLang="zh-CN" sz="2000" dirty="0">
                <a:latin typeface="Arial" panose="020B0604020202020204" pitchFamily="34" charset="0"/>
                <a:ea typeface="黑体" panose="02010609060101010101" pitchFamily="49" charset="-122"/>
                <a:cs typeface="Arial" panose="020B0604020202020204" pitchFamily="34" charset="0"/>
              </a:rPr>
              <a:t>2024</a:t>
            </a:r>
            <a:r>
              <a:rPr lang="zh-CN" altLang="en-US" sz="2000" dirty="0">
                <a:latin typeface="Arial" panose="020B0604020202020204" pitchFamily="34" charset="0"/>
                <a:ea typeface="黑体" panose="02010609060101010101" pitchFamily="49" charset="-122"/>
                <a:cs typeface="Arial" panose="020B0604020202020204" pitchFamily="34" charset="0"/>
              </a:rPr>
              <a:t>年</a:t>
            </a:r>
            <a:r>
              <a:rPr lang="en-US" altLang="zh-CN" sz="2000" dirty="0">
                <a:latin typeface="Arial" panose="020B0604020202020204" pitchFamily="34" charset="0"/>
                <a:ea typeface="黑体" panose="02010609060101010101" pitchFamily="49" charset="-122"/>
                <a:cs typeface="Arial" panose="020B0604020202020204" pitchFamily="34" charset="0"/>
              </a:rPr>
              <a:t>10</a:t>
            </a:r>
            <a:r>
              <a:rPr lang="zh-CN" altLang="en-US" sz="2000" dirty="0">
                <a:latin typeface="Arial" panose="020B0604020202020204" pitchFamily="34" charset="0"/>
                <a:ea typeface="黑体" panose="02010609060101010101" pitchFamily="49" charset="-122"/>
                <a:cs typeface="Arial" panose="020B0604020202020204" pitchFamily="34" charset="0"/>
              </a:rPr>
              <a:t>月</a:t>
            </a:r>
            <a:r>
              <a:rPr lang="en-US" altLang="zh-CN" sz="2000" dirty="0">
                <a:latin typeface="Arial" panose="020B0604020202020204" pitchFamily="34" charset="0"/>
                <a:ea typeface="黑体" panose="02010609060101010101" pitchFamily="49" charset="-122"/>
                <a:cs typeface="Arial" panose="020B0604020202020204" pitchFamily="34" charset="0"/>
              </a:rPr>
              <a:t>22</a:t>
            </a:r>
            <a:r>
              <a:rPr lang="zh-CN" altLang="en-US" sz="2000" dirty="0">
                <a:latin typeface="Arial" panose="020B0604020202020204" pitchFamily="34" charset="0"/>
                <a:ea typeface="黑体" panose="02010609060101010101" pitchFamily="49" charset="-122"/>
                <a:cs typeface="Arial" panose="020B0604020202020204" pitchFamily="34" charset="0"/>
              </a:rPr>
              <a:t>日</a:t>
            </a:r>
            <a:r>
              <a:rPr lang="en-US" altLang="zh-CN" sz="2000" dirty="0">
                <a:latin typeface="Arial" panose="020B0604020202020204" pitchFamily="34" charset="0"/>
                <a:ea typeface="黑体" panose="02010609060101010101" pitchFamily="49" charset="-122"/>
                <a:cs typeface="Arial" panose="020B0604020202020204" pitchFamily="34" charset="0"/>
              </a:rPr>
              <a:t> @ CGU</a:t>
            </a:r>
          </a:p>
        </p:txBody>
      </p:sp>
    </p:spTree>
  </p:cSld>
  <p:clrMapOvr>
    <a:masterClrMapping/>
  </p:clrMapOvr>
  <p:transition advTm="18468"/>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3"/>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4000" b="1" dirty="0">
                <a:latin typeface="Arial" panose="020B0604020202020204" pitchFamily="34" charset="0"/>
                <a:ea typeface="黑体" panose="02010609060101010101" pitchFamily="49" charset="-122"/>
                <a:cs typeface="Arial" panose="020B0604020202020204" pitchFamily="34" charset="0"/>
              </a:rPr>
              <a:t>目录</a:t>
            </a:r>
          </a:p>
        </p:txBody>
      </p:sp>
      <p:sp>
        <p:nvSpPr>
          <p:cNvPr id="5" name="文本框 4"/>
          <p:cNvSpPr txBox="1"/>
          <p:nvPr/>
        </p:nvSpPr>
        <p:spPr>
          <a:xfrm>
            <a:off x="870570" y="2090172"/>
            <a:ext cx="6714990" cy="2677656"/>
          </a:xfrm>
          <a:prstGeom prst="rect">
            <a:avLst/>
          </a:prstGeom>
          <a:noFill/>
        </p:spPr>
        <p:txBody>
          <a:bodyPr wrap="square" rtlCol="0">
            <a:spAutoFit/>
          </a:bodyPr>
          <a:lstStyle/>
          <a:p>
            <a:pPr marL="571500" indent="-571500">
              <a:spcAft>
                <a:spcPts val="3600"/>
              </a:spcAft>
              <a:buFont typeface="Arial" panose="020B0604020202020204" pitchFamily="34" charset="0"/>
              <a:buChar char="•"/>
            </a:pPr>
            <a:r>
              <a:rPr lang="zh-CN" altLang="en-US" sz="3600" b="1" dirty="0">
                <a:latin typeface="黑体" panose="02010609060101010101" pitchFamily="49" charset="-122"/>
                <a:ea typeface="黑体" panose="02010609060101010101" pitchFamily="49" charset="-122"/>
                <a:cs typeface="Arial" panose="020B0604020202020204" pitchFamily="34" charset="0"/>
              </a:rPr>
              <a:t>面临的挑战</a:t>
            </a:r>
            <a:endParaRPr lang="en-US" altLang="zh-CN" sz="3600" b="1" dirty="0">
              <a:latin typeface="黑体" panose="02010609060101010101" pitchFamily="49" charset="-122"/>
              <a:ea typeface="黑体" panose="02010609060101010101" pitchFamily="49" charset="-122"/>
              <a:cs typeface="Arial" panose="020B0604020202020204" pitchFamily="34" charset="0"/>
            </a:endParaRPr>
          </a:p>
          <a:p>
            <a:pPr marL="571500" indent="-571500">
              <a:spcAft>
                <a:spcPts val="3600"/>
              </a:spcAft>
              <a:buFont typeface="Arial" panose="020B0604020202020204" pitchFamily="34" charset="0"/>
              <a:buChar char="•"/>
            </a:pPr>
            <a:r>
              <a:rPr lang="zh-CN" altLang="en-US" sz="3600" b="1" dirty="0">
                <a:latin typeface="黑体" panose="02010609060101010101" pitchFamily="49" charset="-122"/>
                <a:ea typeface="黑体" panose="02010609060101010101" pitchFamily="49" charset="-122"/>
                <a:cs typeface="Arial" panose="020B0604020202020204" pitchFamily="34" charset="0"/>
              </a:rPr>
              <a:t>参考改进思路</a:t>
            </a:r>
            <a:endParaRPr lang="en-US" altLang="zh-CN" sz="3600" b="1" dirty="0">
              <a:latin typeface="黑体" panose="02010609060101010101" pitchFamily="49" charset="-122"/>
              <a:ea typeface="黑体" panose="02010609060101010101" pitchFamily="49" charset="-122"/>
              <a:cs typeface="Arial" panose="020B0604020202020204" pitchFamily="34" charset="0"/>
            </a:endParaRPr>
          </a:p>
          <a:p>
            <a:pPr marL="571500" indent="-571500">
              <a:spcAft>
                <a:spcPts val="3600"/>
              </a:spcAft>
              <a:buFont typeface="Arial" panose="020B0604020202020204" pitchFamily="34" charset="0"/>
              <a:buChar char="•"/>
            </a:pPr>
            <a:r>
              <a:rPr lang="zh-CN" altLang="en-US" sz="3600" b="1" dirty="0">
                <a:latin typeface="黑体" panose="02010609060101010101" pitchFamily="49" charset="-122"/>
                <a:ea typeface="黑体" panose="02010609060101010101" pitchFamily="49" charset="-122"/>
                <a:cs typeface="Arial" panose="020B0604020202020204" pitchFamily="34" charset="0"/>
              </a:rPr>
              <a:t>讨论与小结</a:t>
            </a:r>
          </a:p>
        </p:txBody>
      </p:sp>
      <p:sp>
        <p:nvSpPr>
          <p:cNvPr id="2" name="灯片编号占位符 2">
            <a:extLst>
              <a:ext uri="{FF2B5EF4-FFF2-40B4-BE49-F238E27FC236}">
                <a16:creationId xmlns:a16="http://schemas.microsoft.com/office/drawing/2014/main" id="{A6D3D757-2BDB-F0B2-AD68-9B5C6EF12956}"/>
              </a:ext>
            </a:extLst>
          </p:cNvPr>
          <p:cNvSpPr>
            <a:spLocks noGrp="1"/>
          </p:cNvSpPr>
          <p:nvPr>
            <p:ph type="sldNum" sz="quarter" idx="12"/>
          </p:nvPr>
        </p:nvSpPr>
        <p:spPr>
          <a:xfrm>
            <a:off x="6457950" y="6356351"/>
            <a:ext cx="2057400" cy="365125"/>
          </a:xfrm>
        </p:spPr>
        <p:txBody>
          <a:bodyPr/>
          <a:lstStyle/>
          <a:p>
            <a:fld id="{936F6FCF-EA07-4D9C-A5D0-42A3B44E6766}" type="slidenum">
              <a:rPr lang="zh-CN" altLang="en-US" smtClean="0"/>
              <a:t>2</a:t>
            </a:fld>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a:extLst>
              <a:ext uri="{FF2B5EF4-FFF2-40B4-BE49-F238E27FC236}">
                <a16:creationId xmlns:a16="http://schemas.microsoft.com/office/drawing/2014/main" id="{C6F83B10-DADB-60CA-66B6-018939DADBD4}"/>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p>
        </p:txBody>
      </p:sp>
      <p:pic>
        <p:nvPicPr>
          <p:cNvPr id="4" name="图片 3">
            <a:extLst>
              <a:ext uri="{FF2B5EF4-FFF2-40B4-BE49-F238E27FC236}">
                <a16:creationId xmlns:a16="http://schemas.microsoft.com/office/drawing/2014/main" id="{144EA78A-1C23-73BD-6806-C62922961C64}"/>
              </a:ext>
            </a:extLst>
          </p:cNvPr>
          <p:cNvPicPr>
            <a:picLocks noChangeAspect="1"/>
          </p:cNvPicPr>
          <p:nvPr/>
        </p:nvPicPr>
        <p:blipFill>
          <a:blip r:embed="rId2"/>
          <a:stretch>
            <a:fillRect/>
          </a:stretch>
        </p:blipFill>
        <p:spPr>
          <a:xfrm>
            <a:off x="84189" y="1471528"/>
            <a:ext cx="4193733" cy="2622687"/>
          </a:xfrm>
          <a:prstGeom prst="rect">
            <a:avLst/>
          </a:prstGeom>
        </p:spPr>
      </p:pic>
      <p:pic>
        <p:nvPicPr>
          <p:cNvPr id="5" name="图片 4">
            <a:extLst>
              <a:ext uri="{FF2B5EF4-FFF2-40B4-BE49-F238E27FC236}">
                <a16:creationId xmlns:a16="http://schemas.microsoft.com/office/drawing/2014/main" id="{259BEEF6-9FDE-4AAA-8BDE-87F5E9ACCE76}"/>
              </a:ext>
            </a:extLst>
          </p:cNvPr>
          <p:cNvPicPr>
            <a:picLocks noChangeAspect="1"/>
          </p:cNvPicPr>
          <p:nvPr/>
        </p:nvPicPr>
        <p:blipFill>
          <a:blip r:embed="rId3"/>
          <a:stretch>
            <a:fillRect/>
          </a:stretch>
        </p:blipFill>
        <p:spPr>
          <a:xfrm>
            <a:off x="4394765" y="2174847"/>
            <a:ext cx="4665045" cy="3052508"/>
          </a:xfrm>
          <a:prstGeom prst="rect">
            <a:avLst/>
          </a:prstGeom>
        </p:spPr>
      </p:pic>
      <p:sp>
        <p:nvSpPr>
          <p:cNvPr id="6" name="文本框 5">
            <a:extLst>
              <a:ext uri="{FF2B5EF4-FFF2-40B4-BE49-F238E27FC236}">
                <a16:creationId xmlns:a16="http://schemas.microsoft.com/office/drawing/2014/main" id="{B8C0D5C6-B221-28D4-F22B-CC43A462DA2E}"/>
              </a:ext>
            </a:extLst>
          </p:cNvPr>
          <p:cNvSpPr txBox="1"/>
          <p:nvPr/>
        </p:nvSpPr>
        <p:spPr>
          <a:xfrm>
            <a:off x="5436098" y="5653396"/>
            <a:ext cx="2582377" cy="400110"/>
          </a:xfrm>
          <a:prstGeom prst="rect">
            <a:avLst/>
          </a:prstGeom>
          <a:noFill/>
        </p:spPr>
        <p:txBody>
          <a:bodyPr wrap="square" rtlCol="0">
            <a:spAutoFit/>
          </a:bodyPr>
          <a:lstStyle/>
          <a:p>
            <a:pPr algn="ctr"/>
            <a:r>
              <a:rPr lang="en-GB" altLang="zh-CN" sz="2000" dirty="0">
                <a:latin typeface="Arial" panose="020B0604020202020204" pitchFamily="34" charset="0"/>
                <a:cs typeface="Arial" panose="020B0604020202020204" pitchFamily="34" charset="0"/>
              </a:rPr>
              <a:t>(Li et al., 2019, JGR)</a:t>
            </a:r>
            <a:endParaRPr lang="zh-CN" altLang="en-US" sz="2000" dirty="0">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78ABBB17-B418-FA6A-367E-9D19BCD9A6EF}"/>
              </a:ext>
            </a:extLst>
          </p:cNvPr>
          <p:cNvSpPr txBox="1"/>
          <p:nvPr/>
        </p:nvSpPr>
        <p:spPr>
          <a:xfrm>
            <a:off x="64329" y="924310"/>
            <a:ext cx="5582895"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关于接收函数方法的水平分辨率</a:t>
            </a:r>
          </a:p>
        </p:txBody>
      </p:sp>
      <p:pic>
        <p:nvPicPr>
          <p:cNvPr id="3" name="图片 2">
            <a:extLst>
              <a:ext uri="{FF2B5EF4-FFF2-40B4-BE49-F238E27FC236}">
                <a16:creationId xmlns:a16="http://schemas.microsoft.com/office/drawing/2014/main" id="{C68A8DA9-49B4-4B26-FD28-F2D0CC3BF561}"/>
              </a:ext>
            </a:extLst>
          </p:cNvPr>
          <p:cNvPicPr>
            <a:picLocks noChangeAspect="1"/>
          </p:cNvPicPr>
          <p:nvPr/>
        </p:nvPicPr>
        <p:blipFill>
          <a:blip r:embed="rId4"/>
          <a:stretch>
            <a:fillRect/>
          </a:stretch>
        </p:blipFill>
        <p:spPr>
          <a:xfrm>
            <a:off x="84190" y="4144760"/>
            <a:ext cx="4193732" cy="2601237"/>
          </a:xfrm>
          <a:prstGeom prst="rect">
            <a:avLst/>
          </a:prstGeom>
        </p:spPr>
      </p:pic>
      <p:sp>
        <p:nvSpPr>
          <p:cNvPr id="8" name="灯片编号占位符 7">
            <a:extLst>
              <a:ext uri="{FF2B5EF4-FFF2-40B4-BE49-F238E27FC236}">
                <a16:creationId xmlns:a16="http://schemas.microsoft.com/office/drawing/2014/main" id="{332B5418-CC64-7A73-5564-5479594F2940}"/>
              </a:ext>
            </a:extLst>
          </p:cNvPr>
          <p:cNvSpPr>
            <a:spLocks noGrp="1"/>
          </p:cNvSpPr>
          <p:nvPr>
            <p:ph type="sldNum" sz="quarter" idx="12"/>
          </p:nvPr>
        </p:nvSpPr>
        <p:spPr/>
        <p:txBody>
          <a:bodyPr/>
          <a:lstStyle/>
          <a:p>
            <a:fld id="{936F6FCF-EA07-4D9C-A5D0-42A3B44E6766}" type="slidenum">
              <a:rPr lang="zh-CN" altLang="en-US" smtClean="0"/>
              <a:t>3</a:t>
            </a:fld>
            <a:endParaRPr lang="zh-CN" altLang="en-US"/>
          </a:p>
        </p:txBody>
      </p:sp>
    </p:spTree>
    <p:extLst>
      <p:ext uri="{BB962C8B-B14F-4D97-AF65-F5344CB8AC3E}">
        <p14:creationId xmlns:p14="http://schemas.microsoft.com/office/powerpoint/2010/main" val="168044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C7877-DD6E-E2F6-F4A7-C259E8D78730}"/>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76242B21-5CF4-BBB2-D329-BC5E27EA5C16}"/>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p>
        </p:txBody>
      </p:sp>
      <p:pic>
        <p:nvPicPr>
          <p:cNvPr id="3" name="图片 2">
            <a:extLst>
              <a:ext uri="{FF2B5EF4-FFF2-40B4-BE49-F238E27FC236}">
                <a16:creationId xmlns:a16="http://schemas.microsoft.com/office/drawing/2014/main" id="{B6EF0959-68A8-3FE9-19BD-D0E7FBD73E54}"/>
              </a:ext>
            </a:extLst>
          </p:cNvPr>
          <p:cNvPicPr>
            <a:picLocks noChangeAspect="1"/>
          </p:cNvPicPr>
          <p:nvPr/>
        </p:nvPicPr>
        <p:blipFill>
          <a:blip r:embed="rId2"/>
          <a:stretch>
            <a:fillRect/>
          </a:stretch>
        </p:blipFill>
        <p:spPr>
          <a:xfrm>
            <a:off x="59736" y="1484741"/>
            <a:ext cx="3234862" cy="3663865"/>
          </a:xfrm>
          <a:prstGeom prst="rect">
            <a:avLst/>
          </a:prstGeom>
        </p:spPr>
      </p:pic>
      <p:sp>
        <p:nvSpPr>
          <p:cNvPr id="4" name="文本框 3">
            <a:extLst>
              <a:ext uri="{FF2B5EF4-FFF2-40B4-BE49-F238E27FC236}">
                <a16:creationId xmlns:a16="http://schemas.microsoft.com/office/drawing/2014/main" id="{1B9CB034-FB88-9409-076E-86CFEA455872}"/>
              </a:ext>
            </a:extLst>
          </p:cNvPr>
          <p:cNvSpPr txBox="1"/>
          <p:nvPr/>
        </p:nvSpPr>
        <p:spPr>
          <a:xfrm>
            <a:off x="3030385" y="5752909"/>
            <a:ext cx="3083229" cy="400110"/>
          </a:xfrm>
          <a:prstGeom prst="rect">
            <a:avLst/>
          </a:prstGeom>
          <a:noFill/>
        </p:spPr>
        <p:txBody>
          <a:bodyPr wrap="square" rtlCol="0">
            <a:spAutoFit/>
          </a:bodyPr>
          <a:lstStyle/>
          <a:p>
            <a:pPr algn="ctr"/>
            <a:r>
              <a:rPr lang="en-GB" altLang="zh-CN" sz="2000" dirty="0">
                <a:latin typeface="Arial" panose="020B0604020202020204" pitchFamily="34" charset="0"/>
                <a:cs typeface="Arial" panose="020B0604020202020204" pitchFamily="34" charset="0"/>
              </a:rPr>
              <a:t>(Xiao et al., 2022, GRL)</a:t>
            </a:r>
            <a:endParaRPr lang="zh-CN" altLang="en-US" sz="2000" dirty="0">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484F1195-3BF3-CE90-F243-409474B7CDB7}"/>
              </a:ext>
            </a:extLst>
          </p:cNvPr>
          <p:cNvPicPr>
            <a:picLocks noChangeAspect="1"/>
          </p:cNvPicPr>
          <p:nvPr/>
        </p:nvPicPr>
        <p:blipFill>
          <a:blip r:embed="rId3"/>
          <a:stretch>
            <a:fillRect/>
          </a:stretch>
        </p:blipFill>
        <p:spPr>
          <a:xfrm>
            <a:off x="3368116" y="1203884"/>
            <a:ext cx="5726476" cy="3964483"/>
          </a:xfrm>
          <a:prstGeom prst="rect">
            <a:avLst/>
          </a:prstGeom>
        </p:spPr>
      </p:pic>
      <p:sp>
        <p:nvSpPr>
          <p:cNvPr id="6" name="椭圆 5">
            <a:extLst>
              <a:ext uri="{FF2B5EF4-FFF2-40B4-BE49-F238E27FC236}">
                <a16:creationId xmlns:a16="http://schemas.microsoft.com/office/drawing/2014/main" id="{30D17AB8-7673-CCA0-27E8-CA3FF3C8834D}"/>
              </a:ext>
            </a:extLst>
          </p:cNvPr>
          <p:cNvSpPr/>
          <p:nvPr/>
        </p:nvSpPr>
        <p:spPr>
          <a:xfrm>
            <a:off x="8114725" y="3974653"/>
            <a:ext cx="367598" cy="367598"/>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FA590422-4866-1765-4210-CE188FFDBEF6}"/>
              </a:ext>
            </a:extLst>
          </p:cNvPr>
          <p:cNvSpPr txBox="1"/>
          <p:nvPr/>
        </p:nvSpPr>
        <p:spPr>
          <a:xfrm>
            <a:off x="6658119" y="5425235"/>
            <a:ext cx="2320462" cy="369332"/>
          </a:xfrm>
          <a:prstGeom prst="rect">
            <a:avLst/>
          </a:prstGeom>
          <a:noFill/>
        </p:spPr>
        <p:txBody>
          <a:bodyPr wrap="square" rtlCol="0">
            <a:spAutoFit/>
          </a:bodyPr>
          <a:lstStyle/>
          <a:p>
            <a:r>
              <a:rPr lang="en-GB" altLang="zh-CN" dirty="0">
                <a:solidFill>
                  <a:srgbClr val="FF0000"/>
                </a:solidFill>
                <a:latin typeface="Arial" panose="020B0604020202020204" pitchFamily="34" charset="0"/>
                <a:cs typeface="Arial" panose="020B0604020202020204" pitchFamily="34" charset="0"/>
              </a:rPr>
              <a:t>Reviewer’s question</a:t>
            </a:r>
            <a:endParaRPr lang="zh-CN" altLang="en-US" dirty="0">
              <a:solidFill>
                <a:srgbClr val="FF0000"/>
              </a:solidFill>
              <a:latin typeface="Arial" panose="020B0604020202020204" pitchFamily="34" charset="0"/>
              <a:cs typeface="Arial" panose="020B0604020202020204" pitchFamily="34" charset="0"/>
            </a:endParaRPr>
          </a:p>
        </p:txBody>
      </p:sp>
      <p:cxnSp>
        <p:nvCxnSpPr>
          <p:cNvPr id="9" name="直接箭头连接符 8">
            <a:extLst>
              <a:ext uri="{FF2B5EF4-FFF2-40B4-BE49-F238E27FC236}">
                <a16:creationId xmlns:a16="http://schemas.microsoft.com/office/drawing/2014/main" id="{A6B0E888-1C4A-77AF-12A8-87F7684BCC85}"/>
              </a:ext>
            </a:extLst>
          </p:cNvPr>
          <p:cNvCxnSpPr>
            <a:cxnSpLocks/>
            <a:stCxn id="7" idx="0"/>
            <a:endCxn id="6" idx="4"/>
          </p:cNvCxnSpPr>
          <p:nvPr/>
        </p:nvCxnSpPr>
        <p:spPr>
          <a:xfrm flipV="1">
            <a:off x="7818350" y="4342251"/>
            <a:ext cx="480174" cy="108298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灯片编号占位符 7">
            <a:extLst>
              <a:ext uri="{FF2B5EF4-FFF2-40B4-BE49-F238E27FC236}">
                <a16:creationId xmlns:a16="http://schemas.microsoft.com/office/drawing/2014/main" id="{C3C32715-89DA-F076-E665-2B42FA2181D2}"/>
              </a:ext>
            </a:extLst>
          </p:cNvPr>
          <p:cNvSpPr>
            <a:spLocks noGrp="1"/>
          </p:cNvSpPr>
          <p:nvPr>
            <p:ph type="sldNum" sz="quarter" idx="12"/>
          </p:nvPr>
        </p:nvSpPr>
        <p:spPr/>
        <p:txBody>
          <a:bodyPr/>
          <a:lstStyle/>
          <a:p>
            <a:fld id="{936F6FCF-EA07-4D9C-A5D0-42A3B44E6766}" type="slidenum">
              <a:rPr lang="zh-CN" altLang="en-US" smtClean="0"/>
              <a:t>4</a:t>
            </a:fld>
            <a:endParaRPr lang="zh-CN" altLang="en-US"/>
          </a:p>
        </p:txBody>
      </p:sp>
    </p:spTree>
    <p:extLst>
      <p:ext uri="{BB962C8B-B14F-4D97-AF65-F5344CB8AC3E}">
        <p14:creationId xmlns:p14="http://schemas.microsoft.com/office/powerpoint/2010/main" val="121147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4AC8CDC-4C2E-15F5-2641-E7B39AE89481}"/>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73935" y="981591"/>
            <a:ext cx="5661586" cy="2676010"/>
          </a:xfrm>
          <a:prstGeom prst="rect">
            <a:avLst/>
          </a:prstGeom>
        </p:spPr>
      </p:pic>
      <p:sp>
        <p:nvSpPr>
          <p:cNvPr id="3" name="矩形 3">
            <a:extLst>
              <a:ext uri="{FF2B5EF4-FFF2-40B4-BE49-F238E27FC236}">
                <a16:creationId xmlns:a16="http://schemas.microsoft.com/office/drawing/2014/main" id="{EDEEDD31-934B-4605-5AFE-9C22086AE278}"/>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p>
        </p:txBody>
      </p:sp>
      <p:sp>
        <p:nvSpPr>
          <p:cNvPr id="5" name="文本框 4">
            <a:extLst>
              <a:ext uri="{FF2B5EF4-FFF2-40B4-BE49-F238E27FC236}">
                <a16:creationId xmlns:a16="http://schemas.microsoft.com/office/drawing/2014/main" id="{A74DDC84-65A7-6677-7845-7CBB431EDFD3}"/>
              </a:ext>
            </a:extLst>
          </p:cNvPr>
          <p:cNvSpPr txBox="1"/>
          <p:nvPr/>
        </p:nvSpPr>
        <p:spPr>
          <a:xfrm>
            <a:off x="629512" y="4828450"/>
            <a:ext cx="3455421" cy="400110"/>
          </a:xfrm>
          <a:prstGeom prst="rect">
            <a:avLst/>
          </a:prstGeom>
          <a:noFill/>
        </p:spPr>
        <p:txBody>
          <a:bodyPr wrap="square" rtlCol="0">
            <a:spAutoFit/>
          </a:bodyPr>
          <a:lstStyle>
            <a:defPPr>
              <a:defRPr lang="en-US"/>
            </a:defPPr>
            <a:lvl1pPr>
              <a:defRPr sz="2000">
                <a:latin typeface="Arial" panose="020B0604020202020204" pitchFamily="34" charset="0"/>
                <a:cs typeface="Arial" panose="020B0604020202020204" pitchFamily="34" charset="0"/>
              </a:defRPr>
            </a:lvl1pPr>
          </a:lstStyle>
          <a:p>
            <a:pPr algn="ctr"/>
            <a:r>
              <a:rPr lang="en-US" altLang="zh-CN" dirty="0"/>
              <a:t>(Gong et al., 2023, GRL)</a:t>
            </a:r>
            <a:endParaRPr lang="zh-CN" altLang="en-US" dirty="0"/>
          </a:p>
        </p:txBody>
      </p:sp>
      <p:pic>
        <p:nvPicPr>
          <p:cNvPr id="6" name="图片 5">
            <a:extLst>
              <a:ext uri="{FF2B5EF4-FFF2-40B4-BE49-F238E27FC236}">
                <a16:creationId xmlns:a16="http://schemas.microsoft.com/office/drawing/2014/main" id="{525D0B50-F692-94A1-D459-30C166AD0FA1}"/>
              </a:ext>
            </a:extLst>
          </p:cNvPr>
          <p:cNvPicPr>
            <a:picLocks noChangeAspect="1"/>
          </p:cNvPicPr>
          <p:nvPr/>
        </p:nvPicPr>
        <p:blipFill rotWithShape="1">
          <a:blip r:embed="rId3"/>
          <a:srcRect b="29863"/>
          <a:stretch/>
        </p:blipFill>
        <p:spPr>
          <a:xfrm>
            <a:off x="4503979" y="2435336"/>
            <a:ext cx="4561905" cy="4171236"/>
          </a:xfrm>
          <a:prstGeom prst="rect">
            <a:avLst/>
          </a:prstGeom>
        </p:spPr>
      </p:pic>
      <p:sp>
        <p:nvSpPr>
          <p:cNvPr id="4" name="灯片编号占位符 3">
            <a:extLst>
              <a:ext uri="{FF2B5EF4-FFF2-40B4-BE49-F238E27FC236}">
                <a16:creationId xmlns:a16="http://schemas.microsoft.com/office/drawing/2014/main" id="{EF116925-2A2B-602E-3402-C449164F6700}"/>
              </a:ext>
            </a:extLst>
          </p:cNvPr>
          <p:cNvSpPr>
            <a:spLocks noGrp="1"/>
          </p:cNvSpPr>
          <p:nvPr>
            <p:ph type="sldNum" sz="quarter" idx="12"/>
          </p:nvPr>
        </p:nvSpPr>
        <p:spPr/>
        <p:txBody>
          <a:bodyPr/>
          <a:lstStyle/>
          <a:p>
            <a:fld id="{936F6FCF-EA07-4D9C-A5D0-42A3B44E6766}" type="slidenum">
              <a:rPr lang="zh-CN" altLang="en-US" smtClean="0"/>
              <a:t>5</a:t>
            </a:fld>
            <a:endParaRPr lang="zh-CN" altLang="en-US"/>
          </a:p>
        </p:txBody>
      </p:sp>
    </p:spTree>
    <p:extLst>
      <p:ext uri="{BB962C8B-B14F-4D97-AF65-F5344CB8AC3E}">
        <p14:creationId xmlns:p14="http://schemas.microsoft.com/office/powerpoint/2010/main" val="289016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264DA9F-2F63-2671-4426-DFD27C798094}"/>
              </a:ext>
            </a:extLst>
          </p:cNvPr>
          <p:cNvSpPr txBox="1"/>
          <p:nvPr/>
        </p:nvSpPr>
        <p:spPr>
          <a:xfrm>
            <a:off x="330264" y="867657"/>
            <a:ext cx="8483472" cy="923330"/>
          </a:xfrm>
          <a:prstGeom prst="rect">
            <a:avLst/>
          </a:prstGeom>
          <a:noFill/>
        </p:spPr>
        <p:txBody>
          <a:bodyPr wrap="square">
            <a:spAutoFit/>
          </a:bodyPr>
          <a:lstStyle/>
          <a:p>
            <a:r>
              <a:rPr lang="en-US" altLang="zh-CN" sz="1800" dirty="0">
                <a:solidFill>
                  <a:srgbClr val="FF0000"/>
                </a:solidFill>
                <a:effectLst/>
                <a:latin typeface="Arial" panose="020B0604020202020204" pitchFamily="34" charset="0"/>
                <a:ea typeface="等线" panose="02010600030101010101" pitchFamily="2" charset="-122"/>
                <a:cs typeface="Arial" panose="020B0604020202020204" pitchFamily="34" charset="0"/>
              </a:rPr>
              <a:t>Reviewer’s comment</a:t>
            </a:r>
            <a:r>
              <a:rPr lang="en-US" altLang="zh-CN" sz="1800" dirty="0">
                <a:effectLst/>
                <a:latin typeface="Arial" panose="020B0604020202020204" pitchFamily="34" charset="0"/>
                <a:ea typeface="等线" panose="02010600030101010101" pitchFamily="2" charset="-122"/>
                <a:cs typeface="Arial" panose="020B0604020202020204" pitchFamily="34" charset="0"/>
              </a:rPr>
              <a:t>: “In the plateau, however the Moho is not only a complex crust-mantle transition, but also rise and fall dramatically. As a result, it is improper to suppose a slant Moho beneath the </a:t>
            </a:r>
            <a:r>
              <a:rPr lang="en-US" altLang="zh-CN" sz="1800" dirty="0" err="1">
                <a:effectLst/>
                <a:latin typeface="Arial" panose="020B0604020202020204" pitchFamily="34" charset="0"/>
                <a:ea typeface="等线" panose="02010600030101010101" pitchFamily="2" charset="-122"/>
                <a:cs typeface="Arial" panose="020B0604020202020204" pitchFamily="34" charset="0"/>
              </a:rPr>
              <a:t>Yarlung-Zangbo</a:t>
            </a:r>
            <a:r>
              <a:rPr lang="en-US" altLang="zh-CN" sz="1800" dirty="0">
                <a:effectLst/>
                <a:latin typeface="Arial" panose="020B0604020202020204" pitchFamily="34" charset="0"/>
                <a:ea typeface="等线" panose="02010600030101010101" pitchFamily="2" charset="-122"/>
                <a:cs typeface="Arial" panose="020B0604020202020204" pitchFamily="34" charset="0"/>
              </a:rPr>
              <a:t> Suture and rifts.”</a:t>
            </a:r>
            <a:endParaRPr lang="zh-CN" altLang="en-US" dirty="0">
              <a:latin typeface="Arial" panose="020B0604020202020204" pitchFamily="34" charset="0"/>
              <a:cs typeface="Arial" panose="020B0604020202020204" pitchFamily="34" charset="0"/>
            </a:endParaRPr>
          </a:p>
        </p:txBody>
      </p:sp>
      <p:sp>
        <p:nvSpPr>
          <p:cNvPr id="4" name="矩形 3">
            <a:extLst>
              <a:ext uri="{FF2B5EF4-FFF2-40B4-BE49-F238E27FC236}">
                <a16:creationId xmlns:a16="http://schemas.microsoft.com/office/drawing/2014/main" id="{25D0F6CC-28D5-3944-AE1F-D3F49B4C30FF}"/>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p>
        </p:txBody>
      </p:sp>
      <p:pic>
        <p:nvPicPr>
          <p:cNvPr id="5" name="图片 4">
            <a:extLst>
              <a:ext uri="{FF2B5EF4-FFF2-40B4-BE49-F238E27FC236}">
                <a16:creationId xmlns:a16="http://schemas.microsoft.com/office/drawing/2014/main" id="{1B8339E0-1B53-E55E-ABAC-C98087A04C9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3709" y="1823152"/>
            <a:ext cx="6956581" cy="4181331"/>
          </a:xfrm>
          <a:prstGeom prst="rect">
            <a:avLst/>
          </a:prstGeom>
          <a:noFill/>
          <a:ln>
            <a:noFill/>
          </a:ln>
        </p:spPr>
      </p:pic>
      <p:sp>
        <p:nvSpPr>
          <p:cNvPr id="7" name="文本框 6">
            <a:extLst>
              <a:ext uri="{FF2B5EF4-FFF2-40B4-BE49-F238E27FC236}">
                <a16:creationId xmlns:a16="http://schemas.microsoft.com/office/drawing/2014/main" id="{E7A69A05-9567-6ABB-45F2-22B38E37AD5D}"/>
              </a:ext>
            </a:extLst>
          </p:cNvPr>
          <p:cNvSpPr txBox="1"/>
          <p:nvPr/>
        </p:nvSpPr>
        <p:spPr>
          <a:xfrm>
            <a:off x="330264" y="6027103"/>
            <a:ext cx="8483472" cy="646331"/>
          </a:xfrm>
          <a:prstGeom prst="rect">
            <a:avLst/>
          </a:prstGeom>
          <a:noFill/>
        </p:spPr>
        <p:txBody>
          <a:bodyPr wrap="square">
            <a:spAutoFit/>
          </a:bodyPr>
          <a:lstStyle/>
          <a:p>
            <a:r>
              <a:rPr lang="en-US" altLang="zh-CN" sz="1800" b="1" dirty="0">
                <a:effectLst/>
                <a:latin typeface="Arial" panose="020B0604020202020204" pitchFamily="34" charset="0"/>
                <a:ea typeface="等线" panose="02010600030101010101" pitchFamily="2" charset="-122"/>
                <a:cs typeface="Arial" panose="020B0604020202020204" pitchFamily="34" charset="0"/>
              </a:rPr>
              <a:t>Response:</a:t>
            </a:r>
            <a:r>
              <a:rPr lang="en-US" altLang="zh-CN" b="1"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(1) about supposition; (2) current images;</a:t>
            </a:r>
            <a:r>
              <a:rPr lang="zh-CN" altLang="en-US"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(3) we emphasize that our study focuses on an intermediate spatial resolution (~0.5 deg horizontally)…</a:t>
            </a:r>
            <a:r>
              <a:rPr lang="zh-CN" altLang="en-US" dirty="0">
                <a:latin typeface="Arial" panose="020B0604020202020204" pitchFamily="34" charset="0"/>
                <a:ea typeface="等线" panose="02010600030101010101" pitchFamily="2" charset="-122"/>
                <a:cs typeface="Arial" panose="020B0604020202020204" pitchFamily="34" charset="0"/>
              </a:rPr>
              <a:t> </a:t>
            </a:r>
            <a:r>
              <a:rPr lang="en-US" altLang="zh-CN" dirty="0">
                <a:latin typeface="Arial" panose="020B0604020202020204" pitchFamily="34" charset="0"/>
                <a:ea typeface="等线" panose="02010600030101010101" pitchFamily="2" charset="-122"/>
                <a:cs typeface="Arial" panose="020B0604020202020204" pitchFamily="34" charset="0"/>
              </a:rPr>
              <a:t> </a:t>
            </a:r>
            <a:endParaRPr lang="zh-CN" altLang="en-US" dirty="0">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4FBA4EBD-1B39-E450-4541-470C429B1712}"/>
              </a:ext>
            </a:extLst>
          </p:cNvPr>
          <p:cNvSpPr>
            <a:spLocks noGrp="1"/>
          </p:cNvSpPr>
          <p:nvPr>
            <p:ph type="sldNum" sz="quarter" idx="12"/>
          </p:nvPr>
        </p:nvSpPr>
        <p:spPr/>
        <p:txBody>
          <a:bodyPr/>
          <a:lstStyle/>
          <a:p>
            <a:fld id="{936F6FCF-EA07-4D9C-A5D0-42A3B44E6766}" type="slidenum">
              <a:rPr lang="zh-CN" altLang="en-US" smtClean="0"/>
              <a:t>6</a:t>
            </a:fld>
            <a:endParaRPr lang="zh-CN" altLang="en-US"/>
          </a:p>
        </p:txBody>
      </p:sp>
    </p:spTree>
    <p:extLst>
      <p:ext uri="{BB962C8B-B14F-4D97-AF65-F5344CB8AC3E}">
        <p14:creationId xmlns:p14="http://schemas.microsoft.com/office/powerpoint/2010/main" val="113018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671B8-65BB-FE05-F21E-2D105B302BA3}"/>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F3BB644A-21DB-01FA-57BE-320842F44576}"/>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p>
        </p:txBody>
      </p:sp>
      <p:pic>
        <p:nvPicPr>
          <p:cNvPr id="3" name="图片 2">
            <a:extLst>
              <a:ext uri="{FF2B5EF4-FFF2-40B4-BE49-F238E27FC236}">
                <a16:creationId xmlns:a16="http://schemas.microsoft.com/office/drawing/2014/main" id="{E35AA805-8234-EE3F-DC3A-0753AAB21F01}"/>
              </a:ext>
            </a:extLst>
          </p:cNvPr>
          <p:cNvPicPr>
            <a:picLocks noChangeAspect="1"/>
          </p:cNvPicPr>
          <p:nvPr/>
        </p:nvPicPr>
        <p:blipFill>
          <a:blip r:embed="rId2"/>
          <a:stretch>
            <a:fillRect/>
          </a:stretch>
        </p:blipFill>
        <p:spPr>
          <a:xfrm>
            <a:off x="119469" y="903180"/>
            <a:ext cx="7135996" cy="2773295"/>
          </a:xfrm>
          <a:prstGeom prst="rect">
            <a:avLst/>
          </a:prstGeom>
        </p:spPr>
      </p:pic>
      <p:sp>
        <p:nvSpPr>
          <p:cNvPr id="4" name="文本框 3">
            <a:extLst>
              <a:ext uri="{FF2B5EF4-FFF2-40B4-BE49-F238E27FC236}">
                <a16:creationId xmlns:a16="http://schemas.microsoft.com/office/drawing/2014/main" id="{255201E9-40BA-48A7-F16E-9AA4AC1FF89E}"/>
              </a:ext>
            </a:extLst>
          </p:cNvPr>
          <p:cNvSpPr txBox="1"/>
          <p:nvPr/>
        </p:nvSpPr>
        <p:spPr>
          <a:xfrm>
            <a:off x="997109" y="4850628"/>
            <a:ext cx="3014303" cy="400110"/>
          </a:xfrm>
          <a:prstGeom prst="rect">
            <a:avLst/>
          </a:prstGeom>
          <a:noFill/>
        </p:spPr>
        <p:txBody>
          <a:bodyPr wrap="square" rtlCol="0">
            <a:spAutoFit/>
          </a:bodyPr>
          <a:lstStyle/>
          <a:p>
            <a:pPr algn="ctr"/>
            <a:r>
              <a:rPr lang="en-GB" altLang="zh-CN" sz="2000" dirty="0">
                <a:latin typeface="Arial" panose="020B0604020202020204" pitchFamily="34" charset="0"/>
                <a:cs typeface="Arial" panose="020B0604020202020204" pitchFamily="34" charset="0"/>
              </a:rPr>
              <a:t>(Li &amp; Song, 2021, EQS)</a:t>
            </a:r>
            <a:endParaRPr lang="zh-CN" altLang="en-US" sz="2000" dirty="0">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CA98FC8A-2711-BDEE-F7FC-382425AB28C4}"/>
              </a:ext>
            </a:extLst>
          </p:cNvPr>
          <p:cNvPicPr>
            <a:picLocks noChangeAspect="1"/>
          </p:cNvPicPr>
          <p:nvPr/>
        </p:nvPicPr>
        <p:blipFill>
          <a:blip r:embed="rId3"/>
          <a:stretch>
            <a:fillRect/>
          </a:stretch>
        </p:blipFill>
        <p:spPr>
          <a:xfrm>
            <a:off x="4644496" y="3230267"/>
            <a:ext cx="4380036" cy="3498587"/>
          </a:xfrm>
          <a:prstGeom prst="rect">
            <a:avLst/>
          </a:prstGeom>
        </p:spPr>
      </p:pic>
      <p:sp>
        <p:nvSpPr>
          <p:cNvPr id="6" name="灯片编号占位符 5">
            <a:extLst>
              <a:ext uri="{FF2B5EF4-FFF2-40B4-BE49-F238E27FC236}">
                <a16:creationId xmlns:a16="http://schemas.microsoft.com/office/drawing/2014/main" id="{60FCA16C-EAC7-B2EF-B756-4773AFE8A447}"/>
              </a:ext>
            </a:extLst>
          </p:cNvPr>
          <p:cNvSpPr>
            <a:spLocks noGrp="1"/>
          </p:cNvSpPr>
          <p:nvPr>
            <p:ph type="sldNum" sz="quarter" idx="12"/>
          </p:nvPr>
        </p:nvSpPr>
        <p:spPr/>
        <p:txBody>
          <a:bodyPr/>
          <a:lstStyle/>
          <a:p>
            <a:fld id="{936F6FCF-EA07-4D9C-A5D0-42A3B44E6766}" type="slidenum">
              <a:rPr lang="zh-CN" altLang="en-US" smtClean="0"/>
              <a:t>7</a:t>
            </a:fld>
            <a:endParaRPr lang="zh-CN" altLang="en-US"/>
          </a:p>
        </p:txBody>
      </p:sp>
    </p:spTree>
    <p:extLst>
      <p:ext uri="{BB962C8B-B14F-4D97-AF65-F5344CB8AC3E}">
        <p14:creationId xmlns:p14="http://schemas.microsoft.com/office/powerpoint/2010/main" val="2327679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AEA0EA21-A8D7-28DF-1946-6E838A07CAFB}"/>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7078D1B6-8D73-6DE7-802C-C5D0E0BB4459}"/>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p>
        </p:txBody>
      </p:sp>
      <p:sp>
        <p:nvSpPr>
          <p:cNvPr id="4" name="文本框 3">
            <a:extLst>
              <a:ext uri="{FF2B5EF4-FFF2-40B4-BE49-F238E27FC236}">
                <a16:creationId xmlns:a16="http://schemas.microsoft.com/office/drawing/2014/main" id="{64FAEDB1-BED4-2510-A27E-94612A4EEDEF}"/>
              </a:ext>
            </a:extLst>
          </p:cNvPr>
          <p:cNvSpPr txBox="1"/>
          <p:nvPr/>
        </p:nvSpPr>
        <p:spPr>
          <a:xfrm>
            <a:off x="6138886" y="1628328"/>
            <a:ext cx="2899429" cy="707886"/>
          </a:xfrm>
          <a:prstGeom prst="rect">
            <a:avLst/>
          </a:prstGeom>
          <a:noFill/>
        </p:spPr>
        <p:txBody>
          <a:bodyPr wrap="square" rtlCol="0">
            <a:spAutoFit/>
          </a:bodyPr>
          <a:lstStyle>
            <a:defPPr>
              <a:defRPr lang="en-US"/>
            </a:defPPr>
            <a:lvl1pPr>
              <a:defRPr sz="2000">
                <a:latin typeface="Arial" panose="020B0604020202020204" pitchFamily="34" charset="0"/>
                <a:cs typeface="Arial" panose="020B0604020202020204" pitchFamily="34" charset="0"/>
              </a:defRPr>
            </a:lvl1pPr>
          </a:lstStyle>
          <a:p>
            <a:pPr algn="ctr"/>
            <a:r>
              <a:rPr lang="en-US" altLang="zh-CN" dirty="0"/>
              <a:t>(</a:t>
            </a:r>
            <a:r>
              <a:rPr lang="en-US" altLang="zh-CN" dirty="0" err="1"/>
              <a:t>Mancilla</a:t>
            </a:r>
            <a:r>
              <a:rPr lang="en-US" altLang="zh-CN" dirty="0"/>
              <a:t> &amp; Diaz, 2015, Tectonophysics)</a:t>
            </a:r>
            <a:endParaRPr lang="zh-CN" altLang="en-US" dirty="0"/>
          </a:p>
        </p:txBody>
      </p:sp>
      <p:pic>
        <p:nvPicPr>
          <p:cNvPr id="5" name="图片 4">
            <a:extLst>
              <a:ext uri="{FF2B5EF4-FFF2-40B4-BE49-F238E27FC236}">
                <a16:creationId xmlns:a16="http://schemas.microsoft.com/office/drawing/2014/main" id="{B009B577-44D0-4F65-86BD-66BC8BE08D3A}"/>
              </a:ext>
            </a:extLst>
          </p:cNvPr>
          <p:cNvPicPr>
            <a:picLocks noChangeAspect="1"/>
          </p:cNvPicPr>
          <p:nvPr/>
        </p:nvPicPr>
        <p:blipFill>
          <a:blip r:embed="rId3"/>
          <a:stretch>
            <a:fillRect/>
          </a:stretch>
        </p:blipFill>
        <p:spPr>
          <a:xfrm>
            <a:off x="142443" y="927265"/>
            <a:ext cx="5966936" cy="2201912"/>
          </a:xfrm>
          <a:prstGeom prst="rect">
            <a:avLst/>
          </a:prstGeom>
        </p:spPr>
      </p:pic>
      <p:sp>
        <p:nvSpPr>
          <p:cNvPr id="6" name="矩形 5">
            <a:extLst>
              <a:ext uri="{FF2B5EF4-FFF2-40B4-BE49-F238E27FC236}">
                <a16:creationId xmlns:a16="http://schemas.microsoft.com/office/drawing/2014/main" id="{C94BD095-0239-0F28-BCBF-650B8000732E}"/>
              </a:ext>
            </a:extLst>
          </p:cNvPr>
          <p:cNvSpPr/>
          <p:nvPr/>
        </p:nvSpPr>
        <p:spPr>
          <a:xfrm>
            <a:off x="112936" y="853012"/>
            <a:ext cx="2860013" cy="3262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887DD392-20C5-6303-F742-354C2D153B54}"/>
              </a:ext>
            </a:extLst>
          </p:cNvPr>
          <p:cNvSpPr/>
          <p:nvPr/>
        </p:nvSpPr>
        <p:spPr>
          <a:xfrm>
            <a:off x="1670632" y="2900161"/>
            <a:ext cx="4468254" cy="3262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id="{F232D504-3820-DA93-6654-961EA56AC579}"/>
              </a:ext>
            </a:extLst>
          </p:cNvPr>
          <p:cNvPicPr>
            <a:picLocks noChangeAspect="1"/>
          </p:cNvPicPr>
          <p:nvPr/>
        </p:nvPicPr>
        <p:blipFill>
          <a:blip r:embed="rId4"/>
          <a:stretch>
            <a:fillRect/>
          </a:stretch>
        </p:blipFill>
        <p:spPr>
          <a:xfrm>
            <a:off x="183798" y="4182674"/>
            <a:ext cx="3890522" cy="2433064"/>
          </a:xfrm>
          <a:prstGeom prst="rect">
            <a:avLst/>
          </a:prstGeom>
        </p:spPr>
      </p:pic>
      <p:sp>
        <p:nvSpPr>
          <p:cNvPr id="9" name="文本框 8">
            <a:extLst>
              <a:ext uri="{FF2B5EF4-FFF2-40B4-BE49-F238E27FC236}">
                <a16:creationId xmlns:a16="http://schemas.microsoft.com/office/drawing/2014/main" id="{BBE28C15-0D7C-1858-0113-CB0DE8BBBC08}"/>
              </a:ext>
            </a:extLst>
          </p:cNvPr>
          <p:cNvSpPr txBox="1"/>
          <p:nvPr/>
        </p:nvSpPr>
        <p:spPr>
          <a:xfrm>
            <a:off x="4861484" y="3202193"/>
            <a:ext cx="3855184" cy="3477875"/>
          </a:xfrm>
          <a:prstGeom prst="rect">
            <a:avLst/>
          </a:prstGeom>
          <a:noFill/>
        </p:spPr>
        <p:txBody>
          <a:bodyPr wrap="square" rtlCol="0">
            <a:spAutoFit/>
          </a:bodyPr>
          <a:lstStyle/>
          <a:p>
            <a:r>
              <a:rPr lang="zh-CN" altLang="en-US" sz="2000" b="1" dirty="0">
                <a:latin typeface="Arial" panose="020B0604020202020204" pitchFamily="34" charset="0"/>
                <a:ea typeface="微软雅黑" panose="020B0503020204020204" pitchFamily="34" charset="-122"/>
                <a:cs typeface="Arial" panose="020B0604020202020204" pitchFamily="34" charset="0"/>
              </a:rPr>
              <a:t>对于传统单台</a:t>
            </a:r>
            <a:r>
              <a:rPr lang="en-US" altLang="zh-CN" sz="2000" b="1" dirty="0">
                <a:latin typeface="Arial" panose="020B0604020202020204" pitchFamily="34" charset="0"/>
                <a:ea typeface="微软雅黑" panose="020B0503020204020204" pitchFamily="34" charset="-122"/>
                <a:cs typeface="Arial" panose="020B0604020202020204" pitchFamily="34" charset="0"/>
              </a:rPr>
              <a:t>RF</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如果只用</a:t>
            </a:r>
            <a:r>
              <a:rPr lang="en-US" altLang="zh-CN" sz="2000" dirty="0">
                <a:latin typeface="Arial" panose="020B0604020202020204" pitchFamily="34" charset="0"/>
                <a:ea typeface="微软雅黑" panose="020B0503020204020204" pitchFamily="34" charset="-122"/>
                <a:cs typeface="Arial" panose="020B0604020202020204" pitchFamily="34" charset="0"/>
              </a:rPr>
              <a:t>Ps</a:t>
            </a:r>
            <a:r>
              <a:rPr lang="zh-CN" altLang="en-US" sz="2000" dirty="0">
                <a:latin typeface="Arial" panose="020B0604020202020204" pitchFamily="34" charset="0"/>
                <a:ea typeface="微软雅黑" panose="020B0503020204020204" pitchFamily="34" charset="-122"/>
                <a:cs typeface="Arial" panose="020B0604020202020204" pitchFamily="34" charset="0"/>
              </a:rPr>
              <a:t>以内的震相，如单台叠加分析、用于联合反演，其对</a:t>
            </a:r>
            <a:r>
              <a:rPr lang="en-US" altLang="zh-CN" sz="2000" dirty="0">
                <a:latin typeface="Arial" panose="020B0604020202020204" pitchFamily="34" charset="0"/>
                <a:ea typeface="微软雅黑" panose="020B0503020204020204" pitchFamily="34" charset="-122"/>
                <a:cs typeface="Arial" panose="020B0604020202020204" pitchFamily="34" charset="0"/>
              </a:rPr>
              <a:t>H</a:t>
            </a:r>
            <a:r>
              <a:rPr lang="zh-CN" altLang="en-US" sz="2000" dirty="0">
                <a:latin typeface="Arial" panose="020B0604020202020204" pitchFamily="34" charset="0"/>
                <a:ea typeface="微软雅黑" panose="020B0503020204020204" pitchFamily="34" charset="-122"/>
                <a:cs typeface="Arial" panose="020B0604020202020204" pitchFamily="34" charset="0"/>
              </a:rPr>
              <a:t>界面的分辨率约为</a:t>
            </a:r>
            <a:r>
              <a:rPr lang="en-US" altLang="zh-CN" sz="2000" dirty="0">
                <a:latin typeface="Arial" panose="020B0604020202020204" pitchFamily="34" charset="0"/>
                <a:ea typeface="微软雅黑" panose="020B0503020204020204" pitchFamily="34" charset="-122"/>
                <a:cs typeface="Arial" panose="020B0604020202020204" pitchFamily="34" charset="0"/>
              </a:rPr>
              <a:t>H/3</a:t>
            </a:r>
            <a:r>
              <a:rPr lang="zh-CN" altLang="en-US" sz="2000" dirty="0">
                <a:latin typeface="Arial" panose="020B0604020202020204" pitchFamily="34" charset="0"/>
                <a:ea typeface="微软雅黑" panose="020B0503020204020204" pitchFamily="34" charset="-122"/>
                <a:cs typeface="Arial" panose="020B0604020202020204" pitchFamily="34" charset="0"/>
              </a:rPr>
              <a:t>（粗略）</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如果要用到多次波，如</a:t>
            </a:r>
            <a:r>
              <a:rPr lang="en-US" altLang="zh-CN" sz="2000" dirty="0">
                <a:latin typeface="Arial" panose="020B0604020202020204" pitchFamily="34" charset="0"/>
                <a:ea typeface="微软雅黑" panose="020B0503020204020204" pitchFamily="34" charset="-122"/>
                <a:cs typeface="Arial" panose="020B0604020202020204" pitchFamily="34" charset="0"/>
              </a:rPr>
              <a:t>H-κ</a:t>
            </a:r>
            <a:r>
              <a:rPr lang="zh-CN" altLang="en-US" sz="2000" dirty="0">
                <a:latin typeface="Arial" panose="020B0604020202020204" pitchFamily="34" charset="0"/>
                <a:ea typeface="微软雅黑" panose="020B0503020204020204" pitchFamily="34" charset="-122"/>
                <a:cs typeface="Arial" panose="020B0604020202020204" pitchFamily="34" charset="0"/>
              </a:rPr>
              <a:t>系列方法，对</a:t>
            </a:r>
            <a:r>
              <a:rPr lang="en-US" altLang="zh-CN" sz="2000" dirty="0">
                <a:latin typeface="Arial" panose="020B0604020202020204" pitchFamily="34" charset="0"/>
                <a:ea typeface="微软雅黑" panose="020B0503020204020204" pitchFamily="34" charset="-122"/>
                <a:cs typeface="Arial" panose="020B0604020202020204" pitchFamily="34" charset="0"/>
              </a:rPr>
              <a:t>H</a:t>
            </a:r>
            <a:r>
              <a:rPr lang="zh-CN" altLang="en-US" sz="2000" dirty="0">
                <a:latin typeface="Arial" panose="020B0604020202020204" pitchFamily="34" charset="0"/>
                <a:ea typeface="微软雅黑" panose="020B0503020204020204" pitchFamily="34" charset="-122"/>
                <a:cs typeface="Arial" panose="020B0604020202020204" pitchFamily="34" charset="0"/>
              </a:rPr>
              <a:t>界面的分辨率接近</a:t>
            </a:r>
            <a:r>
              <a:rPr lang="en-US" altLang="zh-CN" sz="2000" dirty="0">
                <a:latin typeface="Arial" panose="020B0604020202020204" pitchFamily="34" charset="0"/>
                <a:ea typeface="微软雅黑" panose="020B0503020204020204" pitchFamily="34" charset="-122"/>
                <a:cs typeface="Arial" panose="020B0604020202020204" pitchFamily="34" charset="0"/>
              </a:rPr>
              <a:t>H</a:t>
            </a:r>
          </a:p>
          <a:p>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均与台间距无关；</a:t>
            </a:r>
            <a:r>
              <a:rPr lang="en-US" altLang="zh-CN" sz="2000" dirty="0">
                <a:latin typeface="Arial" panose="020B0604020202020204" pitchFamily="34" charset="0"/>
                <a:ea typeface="微软雅黑" panose="020B0503020204020204" pitchFamily="34" charset="-122"/>
                <a:cs typeface="Arial" panose="020B0604020202020204" pitchFamily="34" charset="0"/>
              </a:rPr>
              <a:t>H</a:t>
            </a:r>
            <a:r>
              <a:rPr lang="zh-CN" altLang="en-US" sz="2000" dirty="0">
                <a:latin typeface="Arial" panose="020B0604020202020204" pitchFamily="34" charset="0"/>
                <a:ea typeface="微软雅黑" panose="020B0503020204020204" pitchFamily="34" charset="-122"/>
                <a:cs typeface="Arial" panose="020B0604020202020204" pitchFamily="34" charset="0"/>
              </a:rPr>
              <a:t>可为莫霍面或浅层界面，越浅分辨率越高</a:t>
            </a:r>
          </a:p>
        </p:txBody>
      </p:sp>
      <p:pic>
        <p:nvPicPr>
          <p:cNvPr id="11" name="图片 10">
            <a:extLst>
              <a:ext uri="{FF2B5EF4-FFF2-40B4-BE49-F238E27FC236}">
                <a16:creationId xmlns:a16="http://schemas.microsoft.com/office/drawing/2014/main" id="{1968900A-FB79-7B6A-E215-7AB9413CCA08}"/>
              </a:ext>
            </a:extLst>
          </p:cNvPr>
          <p:cNvPicPr>
            <a:picLocks noChangeAspect="1"/>
          </p:cNvPicPr>
          <p:nvPr/>
        </p:nvPicPr>
        <p:blipFill>
          <a:blip r:embed="rId5"/>
          <a:stretch>
            <a:fillRect/>
          </a:stretch>
        </p:blipFill>
        <p:spPr>
          <a:xfrm>
            <a:off x="529310" y="3383554"/>
            <a:ext cx="3199498" cy="505273"/>
          </a:xfrm>
          <a:prstGeom prst="rect">
            <a:avLst/>
          </a:prstGeom>
        </p:spPr>
      </p:pic>
      <p:sp>
        <p:nvSpPr>
          <p:cNvPr id="3" name="灯片编号占位符 2">
            <a:extLst>
              <a:ext uri="{FF2B5EF4-FFF2-40B4-BE49-F238E27FC236}">
                <a16:creationId xmlns:a16="http://schemas.microsoft.com/office/drawing/2014/main" id="{CB6B5880-8C85-AC65-02F8-7797C00BBD38}"/>
              </a:ext>
            </a:extLst>
          </p:cNvPr>
          <p:cNvSpPr>
            <a:spLocks noGrp="1"/>
          </p:cNvSpPr>
          <p:nvPr>
            <p:ph type="sldNum" sz="quarter" idx="12"/>
          </p:nvPr>
        </p:nvSpPr>
        <p:spPr/>
        <p:txBody>
          <a:bodyPr/>
          <a:lstStyle/>
          <a:p>
            <a:fld id="{936F6FCF-EA07-4D9C-A5D0-42A3B44E6766}" type="slidenum">
              <a:rPr lang="zh-CN" altLang="en-US" smtClean="0"/>
              <a:t>8</a:t>
            </a:fld>
            <a:endParaRPr lang="zh-CN" altLang="en-US"/>
          </a:p>
        </p:txBody>
      </p:sp>
    </p:spTree>
    <p:extLst>
      <p:ext uri="{BB962C8B-B14F-4D97-AF65-F5344CB8AC3E}">
        <p14:creationId xmlns:p14="http://schemas.microsoft.com/office/powerpoint/2010/main" val="77508756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77E2A-AB32-FC43-D370-C5D99D133675}"/>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A99FD967-7D37-7385-1F0B-E6BF47116E80}"/>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p>
        </p:txBody>
      </p:sp>
      <p:sp>
        <p:nvSpPr>
          <p:cNvPr id="3" name="文本框 2">
            <a:extLst>
              <a:ext uri="{FF2B5EF4-FFF2-40B4-BE49-F238E27FC236}">
                <a16:creationId xmlns:a16="http://schemas.microsoft.com/office/drawing/2014/main" id="{6EF54D7E-0AA8-F6C9-9E5A-B8D29872743B}"/>
              </a:ext>
            </a:extLst>
          </p:cNvPr>
          <p:cNvSpPr txBox="1"/>
          <p:nvPr/>
        </p:nvSpPr>
        <p:spPr>
          <a:xfrm>
            <a:off x="186096" y="1111479"/>
            <a:ext cx="8771807" cy="5247590"/>
          </a:xfrm>
          <a:prstGeom prst="rect">
            <a:avLst/>
          </a:prstGeom>
          <a:noFill/>
        </p:spPr>
        <p:txBody>
          <a:bodyPr wrap="square" rtlCol="0">
            <a:spAutoFit/>
          </a:bodyPr>
          <a:lstStyle/>
          <a:p>
            <a:pPr>
              <a:spcAft>
                <a:spcPts val="1800"/>
              </a:spcAft>
            </a:pPr>
            <a:r>
              <a:rPr lang="zh-CN" altLang="en-US" sz="2000" b="1" dirty="0">
                <a:latin typeface="Arial" panose="020B0604020202020204" pitchFamily="34" charset="0"/>
                <a:ea typeface="微软雅黑" panose="020B0503020204020204" pitchFamily="34" charset="-122"/>
                <a:cs typeface="Arial" panose="020B0604020202020204" pitchFamily="34" charset="0"/>
              </a:rPr>
              <a:t>因此，对于</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密集台阵</a:t>
            </a:r>
            <a:r>
              <a:rPr lang="zh-CN" altLang="en-US" sz="2000" b="1" dirty="0">
                <a:latin typeface="Arial" panose="020B0604020202020204" pitchFamily="34" charset="0"/>
                <a:ea typeface="微软雅黑" panose="020B0503020204020204" pitchFamily="34" charset="-122"/>
                <a:cs typeface="Arial" panose="020B0604020202020204" pitchFamily="34" charset="0"/>
              </a:rPr>
              <a:t>（千米</a:t>
            </a:r>
            <a:r>
              <a:rPr lang="en-US" altLang="zh-CN" sz="2000" b="1" dirty="0">
                <a:latin typeface="Arial" panose="020B0604020202020204" pitchFamily="34" charset="0"/>
                <a:ea typeface="微软雅黑" panose="020B0503020204020204" pitchFamily="34" charset="-122"/>
                <a:cs typeface="Arial" panose="020B0604020202020204" pitchFamily="34" charset="0"/>
              </a:rPr>
              <a:t>/</a:t>
            </a:r>
            <a:r>
              <a:rPr lang="zh-CN" altLang="en-US" sz="2000" b="1" dirty="0">
                <a:latin typeface="Arial" panose="020B0604020202020204" pitchFamily="34" charset="0"/>
                <a:ea typeface="微软雅黑" panose="020B0503020204020204" pitchFamily="34" charset="-122"/>
                <a:cs typeface="Arial" panose="020B0604020202020204" pitchFamily="34" charset="0"/>
              </a:rPr>
              <a:t>百米台间距），传统</a:t>
            </a:r>
            <a:r>
              <a:rPr lang="en-US" altLang="zh-CN" sz="2000" b="1" dirty="0">
                <a:latin typeface="Arial" panose="020B0604020202020204" pitchFamily="34" charset="0"/>
                <a:ea typeface="微软雅黑" panose="020B0503020204020204" pitchFamily="34" charset="-122"/>
                <a:cs typeface="Arial" panose="020B0604020202020204" pitchFamily="34" charset="0"/>
              </a:rPr>
              <a:t>RF</a:t>
            </a:r>
            <a:r>
              <a:rPr lang="zh-CN" altLang="en-US" sz="2000" b="1" dirty="0">
                <a:latin typeface="Arial" panose="020B0604020202020204" pitchFamily="34" charset="0"/>
                <a:ea typeface="微软雅黑" panose="020B0503020204020204" pitchFamily="34" charset="-122"/>
                <a:cs typeface="Arial" panose="020B0604020202020204" pitchFamily="34" charset="0"/>
              </a:rPr>
              <a:t>方法面临如下</a:t>
            </a:r>
            <a:r>
              <a:rPr lang="zh-CN" altLang="en-US" sz="2000" b="1" dirty="0">
                <a:solidFill>
                  <a:srgbClr val="FF0000"/>
                </a:solidFill>
                <a:latin typeface="Arial" panose="020B0604020202020204" pitchFamily="34" charset="0"/>
                <a:ea typeface="微软雅黑" panose="020B0503020204020204" pitchFamily="34" charset="-122"/>
                <a:cs typeface="Arial" panose="020B0604020202020204" pitchFamily="34" charset="0"/>
              </a:rPr>
              <a:t>挑战</a:t>
            </a:r>
            <a:r>
              <a:rPr lang="zh-CN" altLang="en-US" sz="2000" b="1" dirty="0">
                <a:latin typeface="Arial" panose="020B0604020202020204" pitchFamily="34" charset="0"/>
                <a:ea typeface="微软雅黑" panose="020B0503020204020204" pitchFamily="34" charset="-122"/>
                <a:cs typeface="Arial" panose="020B0604020202020204" pitchFamily="34" charset="0"/>
              </a:rPr>
              <a:t>：</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Arial" panose="020B0604020202020204" pitchFamily="34" charset="0"/>
              </a:rPr>
              <a:t>1</a:t>
            </a:r>
            <a:r>
              <a:rPr lang="zh-CN" altLang="en-US" sz="2000" dirty="0">
                <a:latin typeface="Arial" panose="020B0604020202020204" pitchFamily="34" charset="0"/>
                <a:ea typeface="微软雅黑" panose="020B0503020204020204" pitchFamily="34" charset="-122"/>
                <a:cs typeface="Arial" panose="020B0604020202020204" pitchFamily="34" charset="0"/>
              </a:rPr>
              <a:t>）直接叠加单台所有</a:t>
            </a:r>
            <a:r>
              <a:rPr lang="en-US" altLang="zh-CN" sz="2000" dirty="0">
                <a:latin typeface="Arial" panose="020B0604020202020204" pitchFamily="34" charset="0"/>
                <a:ea typeface="微软雅黑" panose="020B0503020204020204" pitchFamily="34" charset="-122"/>
                <a:cs typeface="Arial" panose="020B0604020202020204" pitchFamily="34" charset="0"/>
              </a:rPr>
              <a:t>RF</a:t>
            </a:r>
            <a:r>
              <a:rPr lang="zh-CN" altLang="en-US" sz="2000" dirty="0">
                <a:latin typeface="Arial" panose="020B0604020202020204" pitchFamily="34" charset="0"/>
                <a:ea typeface="微软雅黑" panose="020B0503020204020204" pitchFamily="34" charset="-122"/>
                <a:cs typeface="Arial" panose="020B0604020202020204" pitchFamily="34" charset="0"/>
              </a:rPr>
              <a:t>：莫霍面横向分辨率为十几</a:t>
            </a:r>
            <a:r>
              <a:rPr lang="en-US" altLang="zh-CN" sz="2000" dirty="0">
                <a:latin typeface="Arial" panose="020B0604020202020204" pitchFamily="34" charset="0"/>
                <a:ea typeface="微软雅黑" panose="020B0503020204020204" pitchFamily="34" charset="-122"/>
                <a:cs typeface="Arial" panose="020B0604020202020204" pitchFamily="34" charset="0"/>
              </a:rPr>
              <a:t>km</a:t>
            </a:r>
            <a:r>
              <a:rPr lang="zh-CN" altLang="en-US" sz="2000" dirty="0">
                <a:latin typeface="Arial" panose="020B0604020202020204" pitchFamily="34" charset="0"/>
                <a:ea typeface="微软雅黑" panose="020B0503020204020204" pitchFamily="34" charset="-122"/>
                <a:cs typeface="Arial" panose="020B0604020202020204" pitchFamily="34" charset="0"/>
              </a:rPr>
              <a:t>，相当于假设台站下方半径十几</a:t>
            </a:r>
            <a:r>
              <a:rPr lang="en-US" altLang="zh-CN" sz="2000" dirty="0">
                <a:latin typeface="Arial" panose="020B0604020202020204" pitchFamily="34" charset="0"/>
                <a:ea typeface="微软雅黑" panose="020B0503020204020204" pitchFamily="34" charset="-122"/>
                <a:cs typeface="Arial" panose="020B0604020202020204" pitchFamily="34" charset="0"/>
              </a:rPr>
              <a:t>km</a:t>
            </a:r>
            <a:r>
              <a:rPr lang="zh-CN" altLang="en-US" sz="2000" dirty="0">
                <a:latin typeface="Arial" panose="020B0604020202020204" pitchFamily="34" charset="0"/>
                <a:ea typeface="微软雅黑" panose="020B0503020204020204" pitchFamily="34" charset="-122"/>
                <a:cs typeface="Arial" panose="020B0604020202020204" pitchFamily="34" charset="0"/>
              </a:rPr>
              <a:t>内结构一样，而根据台间距获得的分辨率为千米</a:t>
            </a:r>
            <a:r>
              <a:rPr lang="en-US" altLang="zh-CN" sz="2000" dirty="0">
                <a:latin typeface="Arial" panose="020B0604020202020204" pitchFamily="34" charset="0"/>
                <a:ea typeface="微软雅黑" panose="020B0503020204020204" pitchFamily="34" charset="-122"/>
                <a:cs typeface="Arial" panose="020B0604020202020204" pitchFamily="34" charset="0"/>
              </a:rPr>
              <a:t>/</a:t>
            </a:r>
            <a:r>
              <a:rPr lang="zh-CN" altLang="en-US" sz="2000" dirty="0">
                <a:latin typeface="Arial" panose="020B0604020202020204" pitchFamily="34" charset="0"/>
                <a:ea typeface="微软雅黑" panose="020B0503020204020204" pitchFamily="34" charset="-122"/>
                <a:cs typeface="Arial" panose="020B0604020202020204" pitchFamily="34" charset="0"/>
              </a:rPr>
              <a:t>百米级别，所得结果（不加平滑）与假设相矛盾；</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Arial" panose="020B0604020202020204" pitchFamily="34" charset="0"/>
              </a:rPr>
              <a:t>2</a:t>
            </a:r>
            <a:r>
              <a:rPr lang="zh-CN" altLang="en-US" sz="2000" dirty="0">
                <a:latin typeface="Arial" panose="020B0604020202020204" pitchFamily="34" charset="0"/>
                <a:ea typeface="微软雅黑" panose="020B0503020204020204" pitchFamily="34" charset="-122"/>
                <a:cs typeface="Arial" panose="020B0604020202020204" pitchFamily="34" charset="0"/>
              </a:rPr>
              <a:t>）按</a:t>
            </a:r>
            <a:r>
              <a:rPr lang="en-US" altLang="zh-CN" sz="2000" dirty="0">
                <a:latin typeface="Arial" panose="020B0604020202020204" pitchFamily="34" charset="0"/>
                <a:ea typeface="微软雅黑" panose="020B0503020204020204" pitchFamily="34" charset="-122"/>
                <a:cs typeface="Arial" panose="020B0604020202020204" pitchFamily="34" charset="0"/>
              </a:rPr>
              <a:t>Ps</a:t>
            </a:r>
            <a:r>
              <a:rPr lang="zh-CN" altLang="en-US" sz="2000" dirty="0">
                <a:latin typeface="Arial" panose="020B0604020202020204" pitchFamily="34" charset="0"/>
                <a:ea typeface="微软雅黑" panose="020B0503020204020204" pitchFamily="34" charset="-122"/>
                <a:cs typeface="Arial" panose="020B0604020202020204" pitchFamily="34" charset="0"/>
              </a:rPr>
              <a:t>穿透点叠加</a:t>
            </a:r>
            <a:r>
              <a:rPr lang="en-US" altLang="zh-CN" sz="2000" dirty="0">
                <a:latin typeface="Arial" panose="020B0604020202020204" pitchFamily="34" charset="0"/>
                <a:ea typeface="微软雅黑" panose="020B0503020204020204" pitchFamily="34" charset="-122"/>
                <a:cs typeface="Arial" panose="020B0604020202020204" pitchFamily="34" charset="0"/>
              </a:rPr>
              <a:t>RF</a:t>
            </a:r>
            <a:r>
              <a:rPr lang="zh-CN" altLang="en-US" sz="2000" dirty="0">
                <a:latin typeface="Arial" panose="020B0604020202020204" pitchFamily="34" charset="0"/>
                <a:ea typeface="微软雅黑" panose="020B0503020204020204" pitchFamily="34" charset="-122"/>
                <a:cs typeface="Arial" panose="020B0604020202020204" pitchFamily="34" charset="0"/>
              </a:rPr>
              <a:t>：类似，也是假设穿透点上方半径十几</a:t>
            </a:r>
            <a:r>
              <a:rPr lang="en-US" altLang="zh-CN" sz="2000" dirty="0">
                <a:latin typeface="Arial" panose="020B0604020202020204" pitchFamily="34" charset="0"/>
                <a:ea typeface="微软雅黑" panose="020B0503020204020204" pitchFamily="34" charset="-122"/>
                <a:cs typeface="Arial" panose="020B0604020202020204" pitchFamily="34" charset="0"/>
              </a:rPr>
              <a:t>km</a:t>
            </a:r>
            <a:r>
              <a:rPr lang="zh-CN" altLang="en-US" sz="2000" dirty="0">
                <a:latin typeface="Arial" panose="020B0604020202020204" pitchFamily="34" charset="0"/>
                <a:ea typeface="微软雅黑" panose="020B0503020204020204" pitchFamily="34" charset="-122"/>
                <a:cs typeface="Arial" panose="020B0604020202020204" pitchFamily="34" charset="0"/>
              </a:rPr>
              <a:t>内结构一样，由于台站过于密集，所得结果也会与假设相矛盾；</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endParaRPr lang="zh-CN" altLang="en-US" sz="2000"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Arial" panose="020B0604020202020204" pitchFamily="34" charset="0"/>
              </a:rPr>
              <a:t>3</a:t>
            </a:r>
            <a:r>
              <a:rPr lang="zh-CN" altLang="en-US" sz="2000" dirty="0">
                <a:latin typeface="Arial" panose="020B0604020202020204" pitchFamily="34" charset="0"/>
                <a:ea typeface="微软雅黑" panose="020B0503020204020204" pitchFamily="34" charset="-122"/>
                <a:cs typeface="Arial" panose="020B0604020202020204" pitchFamily="34" charset="0"/>
              </a:rPr>
              <a:t>）传统的</a:t>
            </a:r>
            <a:r>
              <a:rPr lang="en-US" altLang="zh-CN" sz="2000" dirty="0">
                <a:latin typeface="Arial" panose="020B0604020202020204" pitchFamily="34" charset="0"/>
                <a:ea typeface="微软雅黑" panose="020B0503020204020204" pitchFamily="34" charset="-122"/>
                <a:cs typeface="Arial" panose="020B0604020202020204" pitchFamily="34" charset="0"/>
              </a:rPr>
              <a:t>H-κ</a:t>
            </a:r>
            <a:r>
              <a:rPr lang="zh-CN" altLang="en-US" sz="2000" dirty="0">
                <a:latin typeface="Arial" panose="020B0604020202020204" pitchFamily="34" charset="0"/>
                <a:ea typeface="微软雅黑" panose="020B0503020204020204" pitchFamily="34" charset="-122"/>
                <a:cs typeface="Arial" panose="020B0604020202020204" pitchFamily="34" charset="0"/>
              </a:rPr>
              <a:t>方法及其一系列改进：莫霍面横向分辨率为几十</a:t>
            </a:r>
            <a:r>
              <a:rPr lang="en-US" altLang="zh-CN" sz="2000" dirty="0">
                <a:latin typeface="Arial" panose="020B0604020202020204" pitchFamily="34" charset="0"/>
                <a:ea typeface="微软雅黑" panose="020B0503020204020204" pitchFamily="34" charset="-122"/>
                <a:cs typeface="Arial" panose="020B0604020202020204" pitchFamily="34" charset="0"/>
              </a:rPr>
              <a:t>km</a:t>
            </a:r>
            <a:r>
              <a:rPr lang="zh-CN" altLang="en-US" sz="2000" dirty="0">
                <a:latin typeface="Arial" panose="020B0604020202020204" pitchFamily="34" charset="0"/>
                <a:ea typeface="微软雅黑" panose="020B0503020204020204" pitchFamily="34" charset="-122"/>
                <a:cs typeface="Arial" panose="020B0604020202020204" pitchFamily="34" charset="0"/>
              </a:rPr>
              <a:t>，远大于台站间距，获得的结果会与</a:t>
            </a:r>
            <a:r>
              <a:rPr lang="en-US" altLang="zh-CN" sz="2000" dirty="0">
                <a:latin typeface="Arial" panose="020B0604020202020204" pitchFamily="34" charset="0"/>
                <a:ea typeface="微软雅黑" panose="020B0503020204020204" pitchFamily="34" charset="-122"/>
                <a:cs typeface="Arial" panose="020B0604020202020204" pitchFamily="34" charset="0"/>
              </a:rPr>
              <a:t>H-κ</a:t>
            </a:r>
            <a:r>
              <a:rPr lang="zh-CN" altLang="en-US" sz="2000" dirty="0">
                <a:latin typeface="Arial" panose="020B0604020202020204" pitchFamily="34" charset="0"/>
                <a:ea typeface="微软雅黑" panose="020B0503020204020204" pitchFamily="34" charset="-122"/>
                <a:cs typeface="Arial" panose="020B0604020202020204" pitchFamily="34" charset="0"/>
              </a:rPr>
              <a:t>的假设相矛盾；</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endParaRPr lang="zh-CN" altLang="en-US" sz="2000"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Arial" panose="020B0604020202020204" pitchFamily="34" charset="0"/>
              </a:rPr>
              <a:t>4</a:t>
            </a:r>
            <a:r>
              <a:rPr lang="zh-CN" altLang="en-US" sz="2000" dirty="0">
                <a:latin typeface="Arial" panose="020B0604020202020204" pitchFamily="34" charset="0"/>
                <a:ea typeface="微软雅黑" panose="020B0503020204020204" pitchFamily="34" charset="-122"/>
                <a:cs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Arial" panose="020B0604020202020204" pitchFamily="34" charset="0"/>
              </a:rPr>
              <a:t>CCP</a:t>
            </a:r>
            <a:r>
              <a:rPr lang="zh-CN" altLang="en-US" sz="2000" dirty="0">
                <a:latin typeface="Arial" panose="020B0604020202020204" pitchFamily="34" charset="0"/>
                <a:ea typeface="微软雅黑" panose="020B0503020204020204" pitchFamily="34" charset="-122"/>
                <a:cs typeface="Arial" panose="020B0604020202020204" pitchFamily="34" charset="0"/>
              </a:rPr>
              <a:t>叠加还是有效的，相当于已做了一些平滑，但是会一定程度丢失掉密集台阵观测的高分辨率；</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a:t>
            </a:r>
            <a:r>
              <a:rPr lang="en-US" altLang="zh-CN" sz="2000" dirty="0">
                <a:latin typeface="Arial" panose="020B0604020202020204" pitchFamily="34" charset="0"/>
                <a:ea typeface="微软雅黑" panose="020B0503020204020204" pitchFamily="34" charset="-122"/>
                <a:cs typeface="Arial" panose="020B0604020202020204" pitchFamily="34" charset="0"/>
              </a:rPr>
              <a:t>5</a:t>
            </a:r>
            <a:r>
              <a:rPr lang="zh-CN" altLang="en-US" sz="2000" dirty="0">
                <a:latin typeface="Arial" panose="020B0604020202020204" pitchFamily="34" charset="0"/>
                <a:ea typeface="微软雅黑" panose="020B0503020204020204" pitchFamily="34" charset="-122"/>
                <a:cs typeface="Arial" panose="020B0604020202020204" pitchFamily="34" charset="0"/>
              </a:rPr>
              <a:t>）台阵密集之后，接收函数中会出现不少复杂震相，不一定是界面信号。</a:t>
            </a:r>
          </a:p>
        </p:txBody>
      </p:sp>
      <p:sp>
        <p:nvSpPr>
          <p:cNvPr id="4" name="灯片编号占位符 3">
            <a:extLst>
              <a:ext uri="{FF2B5EF4-FFF2-40B4-BE49-F238E27FC236}">
                <a16:creationId xmlns:a16="http://schemas.microsoft.com/office/drawing/2014/main" id="{1DEBC3D6-866B-BE89-A4F2-BE064ED19335}"/>
              </a:ext>
            </a:extLst>
          </p:cNvPr>
          <p:cNvSpPr>
            <a:spLocks noGrp="1"/>
          </p:cNvSpPr>
          <p:nvPr>
            <p:ph type="sldNum" sz="quarter" idx="12"/>
          </p:nvPr>
        </p:nvSpPr>
        <p:spPr/>
        <p:txBody>
          <a:bodyPr/>
          <a:lstStyle/>
          <a:p>
            <a:fld id="{936F6FCF-EA07-4D9C-A5D0-42A3B44E6766}" type="slidenum">
              <a:rPr lang="zh-CN" altLang="en-US" smtClean="0"/>
              <a:t>9</a:t>
            </a:fld>
            <a:endParaRPr lang="zh-CN" altLang="en-US"/>
          </a:p>
        </p:txBody>
      </p:sp>
    </p:spTree>
    <p:extLst>
      <p:ext uri="{BB962C8B-B14F-4D97-AF65-F5344CB8AC3E}">
        <p14:creationId xmlns:p14="http://schemas.microsoft.com/office/powerpoint/2010/main" val="116608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1D2-30EA-0F38-74F3-D7391CBF2607}"/>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266F55AD-48FD-F707-B123-08264B6F3A21}"/>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p>
        </p:txBody>
      </p:sp>
      <p:pic>
        <p:nvPicPr>
          <p:cNvPr id="5" name="图片 4">
            <a:extLst>
              <a:ext uri="{FF2B5EF4-FFF2-40B4-BE49-F238E27FC236}">
                <a16:creationId xmlns:a16="http://schemas.microsoft.com/office/drawing/2014/main" id="{D9CE38A7-AB2B-A6F2-8EF5-1B770DE5B1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079" y="3741611"/>
            <a:ext cx="7551842" cy="3096255"/>
          </a:xfrm>
          <a:prstGeom prst="rect">
            <a:avLst/>
          </a:prstGeom>
        </p:spPr>
      </p:pic>
      <p:pic>
        <p:nvPicPr>
          <p:cNvPr id="7" name="图片 6">
            <a:extLst>
              <a:ext uri="{FF2B5EF4-FFF2-40B4-BE49-F238E27FC236}">
                <a16:creationId xmlns:a16="http://schemas.microsoft.com/office/drawing/2014/main" id="{A465F42C-FB49-0EE7-2AEF-BAD1AABDBF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827" y="1345483"/>
            <a:ext cx="3691838" cy="2547610"/>
          </a:xfrm>
          <a:prstGeom prst="rect">
            <a:avLst/>
          </a:prstGeom>
        </p:spPr>
      </p:pic>
      <p:sp>
        <p:nvSpPr>
          <p:cNvPr id="8" name="文本框 7">
            <a:extLst>
              <a:ext uri="{FF2B5EF4-FFF2-40B4-BE49-F238E27FC236}">
                <a16:creationId xmlns:a16="http://schemas.microsoft.com/office/drawing/2014/main" id="{699C6724-8352-500F-4D63-868A1DDD2082}"/>
              </a:ext>
            </a:extLst>
          </p:cNvPr>
          <p:cNvSpPr txBox="1"/>
          <p:nvPr/>
        </p:nvSpPr>
        <p:spPr>
          <a:xfrm>
            <a:off x="427333" y="894828"/>
            <a:ext cx="6322685" cy="400110"/>
          </a:xfrm>
          <a:prstGeom prst="rect">
            <a:avLst/>
          </a:prstGeom>
          <a:noFill/>
        </p:spPr>
        <p:txBody>
          <a:bodyPr wrap="square" rtlCol="0">
            <a:spAutoFit/>
          </a:bodyPr>
          <a:lstStyle/>
          <a:p>
            <a:r>
              <a:rPr lang="zh-CN" altLang="en-US" sz="2000" b="1" dirty="0">
                <a:latin typeface="Arial" panose="020B0604020202020204" pitchFamily="34" charset="0"/>
                <a:ea typeface="微软雅黑" panose="020B0503020204020204" pitchFamily="34" charset="-122"/>
                <a:cs typeface="Arial" panose="020B0604020202020204" pitchFamily="34" charset="0"/>
              </a:rPr>
              <a:t>密集台阵</a:t>
            </a:r>
            <a:r>
              <a:rPr lang="en-US" altLang="zh-CN" sz="2000" b="1" dirty="0">
                <a:latin typeface="Arial" panose="020B0604020202020204" pitchFamily="34" charset="0"/>
                <a:ea typeface="微软雅黑" panose="020B0503020204020204" pitchFamily="34" charset="-122"/>
                <a:cs typeface="Arial" panose="020B0604020202020204" pitchFamily="34" charset="0"/>
              </a:rPr>
              <a:t>CCP</a:t>
            </a:r>
            <a:r>
              <a:rPr lang="zh-CN" altLang="en-US" sz="2000" b="1" dirty="0">
                <a:latin typeface="Arial" panose="020B0604020202020204" pitchFamily="34" charset="0"/>
                <a:ea typeface="微软雅黑" panose="020B0503020204020204" pitchFamily="34" charset="-122"/>
                <a:cs typeface="Arial" panose="020B0604020202020204" pitchFamily="34" charset="0"/>
              </a:rPr>
              <a:t>示例：</a:t>
            </a:r>
            <a:r>
              <a:rPr lang="zh-CN" altLang="en-US" sz="2000" dirty="0">
                <a:latin typeface="Arial" panose="020B0604020202020204" pitchFamily="34" charset="0"/>
                <a:ea typeface="微软雅黑" panose="020B0503020204020204" pitchFamily="34" charset="-122"/>
                <a:cs typeface="Arial" panose="020B0604020202020204" pitchFamily="34" charset="0"/>
              </a:rPr>
              <a:t>宾川盆地西北部，台间距</a:t>
            </a:r>
            <a:r>
              <a:rPr lang="en-US" altLang="zh-CN" sz="2000" dirty="0">
                <a:latin typeface="Arial" panose="020B0604020202020204" pitchFamily="34" charset="0"/>
                <a:ea typeface="微软雅黑" panose="020B0503020204020204" pitchFamily="34" charset="-122"/>
                <a:cs typeface="Arial" panose="020B0604020202020204" pitchFamily="34" charset="0"/>
              </a:rPr>
              <a:t>~300 m</a:t>
            </a:r>
            <a:endParaRPr lang="zh-CN" altLang="en-US" sz="2000" dirty="0">
              <a:latin typeface="Arial" panose="020B0604020202020204" pitchFamily="34" charset="0"/>
              <a:ea typeface="微软雅黑" panose="020B0503020204020204" pitchFamily="34" charset="-122"/>
              <a:cs typeface="Arial" panose="020B0604020202020204" pitchFamily="34" charset="0"/>
            </a:endParaRPr>
          </a:p>
        </p:txBody>
      </p:sp>
      <p:pic>
        <p:nvPicPr>
          <p:cNvPr id="10" name="图片 9">
            <a:extLst>
              <a:ext uri="{FF2B5EF4-FFF2-40B4-BE49-F238E27FC236}">
                <a16:creationId xmlns:a16="http://schemas.microsoft.com/office/drawing/2014/main" id="{BA3559BE-61A9-3288-91AA-617FA5ABFC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7363" y="1299186"/>
            <a:ext cx="4769584" cy="2609274"/>
          </a:xfrm>
          <a:prstGeom prst="rect">
            <a:avLst/>
          </a:prstGeom>
        </p:spPr>
      </p:pic>
      <p:sp>
        <p:nvSpPr>
          <p:cNvPr id="3" name="灯片编号占位符 2">
            <a:extLst>
              <a:ext uri="{FF2B5EF4-FFF2-40B4-BE49-F238E27FC236}">
                <a16:creationId xmlns:a16="http://schemas.microsoft.com/office/drawing/2014/main" id="{34D4B128-7CC9-83C6-6987-3954BDF6C335}"/>
              </a:ext>
            </a:extLst>
          </p:cNvPr>
          <p:cNvSpPr>
            <a:spLocks noGrp="1"/>
          </p:cNvSpPr>
          <p:nvPr>
            <p:ph type="sldNum" sz="quarter" idx="12"/>
          </p:nvPr>
        </p:nvSpPr>
        <p:spPr/>
        <p:txBody>
          <a:bodyPr/>
          <a:lstStyle/>
          <a:p>
            <a:fld id="{936F6FCF-EA07-4D9C-A5D0-42A3B44E6766}" type="slidenum">
              <a:rPr lang="zh-CN" altLang="en-US" smtClean="0"/>
              <a:t>10</a:t>
            </a:fld>
            <a:endParaRPr lang="zh-CN" altLang="en-US"/>
          </a:p>
        </p:txBody>
      </p:sp>
    </p:spTree>
    <p:extLst>
      <p:ext uri="{BB962C8B-B14F-4D97-AF65-F5344CB8AC3E}">
        <p14:creationId xmlns:p14="http://schemas.microsoft.com/office/powerpoint/2010/main" val="311691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a:extLst>
              <a:ext uri="{FF2B5EF4-FFF2-40B4-BE49-F238E27FC236}">
                <a16:creationId xmlns:a16="http://schemas.microsoft.com/office/drawing/2014/main" id="{2E85D628-141F-44AE-9A57-E746DC8E8E39}"/>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endParaRPr kumimoji="1" lang="en-US" altLang="zh-CN" sz="3600" b="1" dirty="0">
              <a:latin typeface="Arial" panose="020B0604020202020204" pitchFamily="34" charset="0"/>
              <a:ea typeface="黑体" panose="02010609060101010101" pitchFamily="49" charset="-122"/>
              <a:cs typeface="Arial" panose="020B0604020202020204" pitchFamily="34" charset="0"/>
            </a:endParaRPr>
          </a:p>
        </p:txBody>
      </p:sp>
      <p:sp>
        <p:nvSpPr>
          <p:cNvPr id="3" name="文本框 2">
            <a:extLst>
              <a:ext uri="{FF2B5EF4-FFF2-40B4-BE49-F238E27FC236}">
                <a16:creationId xmlns:a16="http://schemas.microsoft.com/office/drawing/2014/main" id="{BA4BC472-F70D-F4FC-0AD3-CCD207C58384}"/>
              </a:ext>
            </a:extLst>
          </p:cNvPr>
          <p:cNvSpPr txBox="1"/>
          <p:nvPr/>
        </p:nvSpPr>
        <p:spPr>
          <a:xfrm>
            <a:off x="427333" y="894828"/>
            <a:ext cx="4144667" cy="707886"/>
          </a:xfrm>
          <a:prstGeom prst="rect">
            <a:avLst/>
          </a:prstGeom>
          <a:noFill/>
        </p:spPr>
        <p:txBody>
          <a:bodyPr wrap="square" rtlCol="0">
            <a:spAutoFit/>
          </a:bodyPr>
          <a:lstStyle/>
          <a:p>
            <a:r>
              <a:rPr lang="zh-CN" altLang="en-US" sz="2000" b="1" dirty="0">
                <a:latin typeface="Arial" panose="020B0604020202020204" pitchFamily="34" charset="0"/>
                <a:ea typeface="微软雅黑" panose="020B0503020204020204" pitchFamily="34" charset="-122"/>
                <a:cs typeface="Arial" panose="020B0604020202020204" pitchFamily="34" charset="0"/>
              </a:rPr>
              <a:t>密集台阵</a:t>
            </a:r>
            <a:r>
              <a:rPr lang="en-US" altLang="zh-CN" sz="2000" b="1" dirty="0">
                <a:latin typeface="Arial" panose="020B0604020202020204" pitchFamily="34" charset="0"/>
                <a:ea typeface="微软雅黑" panose="020B0503020204020204" pitchFamily="34" charset="-122"/>
                <a:cs typeface="Arial" panose="020B0604020202020204" pitchFamily="34" charset="0"/>
              </a:rPr>
              <a:t>RF</a:t>
            </a:r>
            <a:r>
              <a:rPr lang="zh-CN" altLang="en-US" sz="2000" b="1" dirty="0">
                <a:latin typeface="Arial" panose="020B0604020202020204" pitchFamily="34" charset="0"/>
                <a:ea typeface="微软雅黑" panose="020B0503020204020204" pitchFamily="34" charset="-122"/>
                <a:cs typeface="Arial" panose="020B0604020202020204" pitchFamily="34" charset="0"/>
              </a:rPr>
              <a:t>复杂震相示例：</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南极内陆，台间距</a:t>
            </a:r>
            <a:r>
              <a:rPr lang="en-US" altLang="zh-CN" sz="2000" dirty="0">
                <a:latin typeface="Arial" panose="020B0604020202020204" pitchFamily="34" charset="0"/>
                <a:ea typeface="微软雅黑" panose="020B0503020204020204" pitchFamily="34" charset="-122"/>
                <a:cs typeface="Arial" panose="020B0604020202020204" pitchFamily="34" charset="0"/>
              </a:rPr>
              <a:t>~500 m</a:t>
            </a:r>
          </a:p>
        </p:txBody>
      </p:sp>
      <p:pic>
        <p:nvPicPr>
          <p:cNvPr id="4" name="图片 3">
            <a:extLst>
              <a:ext uri="{FF2B5EF4-FFF2-40B4-BE49-F238E27FC236}">
                <a16:creationId xmlns:a16="http://schemas.microsoft.com/office/drawing/2014/main" id="{5DDACC58-6BBC-878C-7230-365119E57FEE}"/>
              </a:ext>
            </a:extLst>
          </p:cNvPr>
          <p:cNvPicPr>
            <a:picLocks noChangeAspect="1"/>
          </p:cNvPicPr>
          <p:nvPr/>
        </p:nvPicPr>
        <p:blipFill>
          <a:blip r:embed="rId2"/>
          <a:stretch>
            <a:fillRect/>
          </a:stretch>
        </p:blipFill>
        <p:spPr>
          <a:xfrm>
            <a:off x="509602" y="1958366"/>
            <a:ext cx="3303787" cy="4543094"/>
          </a:xfrm>
          <a:prstGeom prst="rect">
            <a:avLst/>
          </a:prstGeom>
        </p:spPr>
      </p:pic>
      <p:pic>
        <p:nvPicPr>
          <p:cNvPr id="5" name="图片 4">
            <a:extLst>
              <a:ext uri="{FF2B5EF4-FFF2-40B4-BE49-F238E27FC236}">
                <a16:creationId xmlns:a16="http://schemas.microsoft.com/office/drawing/2014/main" id="{B1B7C986-3778-33B5-32B6-E2385F879FF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50756" y="894828"/>
            <a:ext cx="2850186" cy="5877248"/>
          </a:xfrm>
          <a:prstGeom prst="rect">
            <a:avLst/>
          </a:prstGeom>
        </p:spPr>
      </p:pic>
      <p:sp>
        <p:nvSpPr>
          <p:cNvPr id="6" name="椭圆 5">
            <a:extLst>
              <a:ext uri="{FF2B5EF4-FFF2-40B4-BE49-F238E27FC236}">
                <a16:creationId xmlns:a16="http://schemas.microsoft.com/office/drawing/2014/main" id="{AEE33648-D180-0916-D376-298F41451888}"/>
              </a:ext>
            </a:extLst>
          </p:cNvPr>
          <p:cNvSpPr/>
          <p:nvPr/>
        </p:nvSpPr>
        <p:spPr>
          <a:xfrm>
            <a:off x="5597554" y="1602753"/>
            <a:ext cx="639921" cy="639921"/>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灯片编号占位符 7">
            <a:extLst>
              <a:ext uri="{FF2B5EF4-FFF2-40B4-BE49-F238E27FC236}">
                <a16:creationId xmlns:a16="http://schemas.microsoft.com/office/drawing/2014/main" id="{4200FD2F-15E3-4D3E-E6A1-E86B899E1D21}"/>
              </a:ext>
            </a:extLst>
          </p:cNvPr>
          <p:cNvSpPr>
            <a:spLocks noGrp="1"/>
          </p:cNvSpPr>
          <p:nvPr>
            <p:ph type="sldNum" sz="quarter" idx="12"/>
          </p:nvPr>
        </p:nvSpPr>
        <p:spPr/>
        <p:txBody>
          <a:bodyPr/>
          <a:lstStyle/>
          <a:p>
            <a:fld id="{936F6FCF-EA07-4D9C-A5D0-42A3B44E6766}" type="slidenum">
              <a:rPr lang="zh-CN" altLang="en-US" smtClean="0"/>
              <a:t>11</a:t>
            </a:fld>
            <a:endParaRPr lang="zh-CN" altLang="en-US"/>
          </a:p>
        </p:txBody>
      </p:sp>
    </p:spTree>
    <p:extLst>
      <p:ext uri="{BB962C8B-B14F-4D97-AF65-F5344CB8AC3E}">
        <p14:creationId xmlns:p14="http://schemas.microsoft.com/office/powerpoint/2010/main" val="293166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a:extLst>
              <a:ext uri="{FF2B5EF4-FFF2-40B4-BE49-F238E27FC236}">
                <a16:creationId xmlns:a16="http://schemas.microsoft.com/office/drawing/2014/main" id="{FF308D97-BDFA-41C5-5C95-8FC5DD501670}"/>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endParaRPr kumimoji="1" lang="en-US" altLang="zh-CN" sz="3600" b="1" dirty="0">
              <a:latin typeface="Arial" panose="020B0604020202020204" pitchFamily="34" charset="0"/>
              <a:ea typeface="黑体" panose="02010609060101010101" pitchFamily="49" charset="-122"/>
              <a:cs typeface="Arial" panose="020B0604020202020204" pitchFamily="34" charset="0"/>
            </a:endParaRPr>
          </a:p>
        </p:txBody>
      </p:sp>
      <p:sp>
        <p:nvSpPr>
          <p:cNvPr id="3" name="文本框 2">
            <a:extLst>
              <a:ext uri="{FF2B5EF4-FFF2-40B4-BE49-F238E27FC236}">
                <a16:creationId xmlns:a16="http://schemas.microsoft.com/office/drawing/2014/main" id="{09F8F313-8F9F-AEC0-7E3C-5BA100C9B782}"/>
              </a:ext>
            </a:extLst>
          </p:cNvPr>
          <p:cNvSpPr txBox="1"/>
          <p:nvPr/>
        </p:nvSpPr>
        <p:spPr>
          <a:xfrm>
            <a:off x="427333" y="894828"/>
            <a:ext cx="4627139" cy="707886"/>
          </a:xfrm>
          <a:prstGeom prst="rect">
            <a:avLst/>
          </a:prstGeom>
          <a:noFill/>
        </p:spPr>
        <p:txBody>
          <a:bodyPr wrap="square" rtlCol="0">
            <a:spAutoFit/>
          </a:bodyPr>
          <a:lstStyle/>
          <a:p>
            <a:r>
              <a:rPr lang="zh-CN" altLang="en-US" sz="2000" b="1" dirty="0">
                <a:latin typeface="Arial" panose="020B0604020202020204" pitchFamily="34" charset="0"/>
                <a:ea typeface="微软雅黑" panose="020B0503020204020204" pitchFamily="34" charset="-122"/>
                <a:cs typeface="Arial" panose="020B0604020202020204" pitchFamily="34" charset="0"/>
              </a:rPr>
              <a:t>密集台阵</a:t>
            </a:r>
            <a:r>
              <a:rPr lang="en-US" altLang="zh-CN" sz="2000" b="1" dirty="0">
                <a:latin typeface="Arial" panose="020B0604020202020204" pitchFamily="34" charset="0"/>
                <a:ea typeface="微软雅黑" panose="020B0503020204020204" pitchFamily="34" charset="-122"/>
                <a:cs typeface="Arial" panose="020B0604020202020204" pitchFamily="34" charset="0"/>
              </a:rPr>
              <a:t>RF</a:t>
            </a:r>
            <a:r>
              <a:rPr lang="zh-CN" altLang="en-US" sz="2000" b="1" dirty="0">
                <a:latin typeface="Arial" panose="020B0604020202020204" pitchFamily="34" charset="0"/>
                <a:ea typeface="微软雅黑" panose="020B0503020204020204" pitchFamily="34" charset="-122"/>
                <a:cs typeface="Arial" panose="020B0604020202020204" pitchFamily="34" charset="0"/>
              </a:rPr>
              <a:t>复杂震相示例：</a:t>
            </a:r>
            <a:endParaRPr lang="en-US" altLang="zh-CN" sz="2000" b="1" dirty="0">
              <a:latin typeface="Arial" panose="020B0604020202020204" pitchFamily="34" charset="0"/>
              <a:ea typeface="微软雅黑" panose="020B0503020204020204" pitchFamily="34" charset="-122"/>
              <a:cs typeface="Arial" panose="020B0604020202020204" pitchFamily="34" charset="0"/>
            </a:endParaRPr>
          </a:p>
          <a:p>
            <a:r>
              <a:rPr lang="zh-CN" altLang="en-US" sz="2000" dirty="0">
                <a:latin typeface="Arial" panose="020B0604020202020204" pitchFamily="34" charset="0"/>
                <a:ea typeface="微软雅黑" panose="020B0503020204020204" pitchFamily="34" charset="-122"/>
                <a:cs typeface="Arial" panose="020B0604020202020204" pitchFamily="34" charset="0"/>
              </a:rPr>
              <a:t>青藏北缘，台间距</a:t>
            </a:r>
            <a:r>
              <a:rPr lang="en-US" altLang="zh-CN" sz="2000" dirty="0">
                <a:latin typeface="Arial" panose="020B0604020202020204" pitchFamily="34" charset="0"/>
                <a:ea typeface="微软雅黑" panose="020B0503020204020204" pitchFamily="34" charset="-122"/>
                <a:cs typeface="Arial" panose="020B0604020202020204" pitchFamily="34" charset="0"/>
              </a:rPr>
              <a:t>~1000 m</a:t>
            </a:r>
          </a:p>
        </p:txBody>
      </p:sp>
      <p:pic>
        <p:nvPicPr>
          <p:cNvPr id="17" name="图片 16">
            <a:extLst>
              <a:ext uri="{FF2B5EF4-FFF2-40B4-BE49-F238E27FC236}">
                <a16:creationId xmlns:a16="http://schemas.microsoft.com/office/drawing/2014/main" id="{23299234-F59F-B7A1-3209-9391256048FB}"/>
              </a:ext>
            </a:extLst>
          </p:cNvPr>
          <p:cNvPicPr>
            <a:picLocks noChangeAspect="1"/>
          </p:cNvPicPr>
          <p:nvPr/>
        </p:nvPicPr>
        <p:blipFill>
          <a:blip r:embed="rId2"/>
          <a:stretch>
            <a:fillRect/>
          </a:stretch>
        </p:blipFill>
        <p:spPr>
          <a:xfrm>
            <a:off x="3593270" y="1248771"/>
            <a:ext cx="5442353" cy="5005282"/>
          </a:xfrm>
          <a:prstGeom prst="rect">
            <a:avLst/>
          </a:prstGeom>
        </p:spPr>
      </p:pic>
      <p:pic>
        <p:nvPicPr>
          <p:cNvPr id="18" name="图片 17">
            <a:extLst>
              <a:ext uri="{FF2B5EF4-FFF2-40B4-BE49-F238E27FC236}">
                <a16:creationId xmlns:a16="http://schemas.microsoft.com/office/drawing/2014/main" id="{EAD66810-98A0-3C54-4E8A-0ECBDFEABD20}"/>
              </a:ext>
            </a:extLst>
          </p:cNvPr>
          <p:cNvPicPr>
            <a:picLocks noChangeAspect="1"/>
          </p:cNvPicPr>
          <p:nvPr/>
        </p:nvPicPr>
        <p:blipFill>
          <a:blip r:embed="rId3"/>
          <a:stretch>
            <a:fillRect/>
          </a:stretch>
        </p:blipFill>
        <p:spPr>
          <a:xfrm>
            <a:off x="289483" y="1948268"/>
            <a:ext cx="3176485" cy="3703551"/>
          </a:xfrm>
          <a:prstGeom prst="rect">
            <a:avLst/>
          </a:prstGeom>
        </p:spPr>
      </p:pic>
      <p:sp>
        <p:nvSpPr>
          <p:cNvPr id="19" name="文本框 18">
            <a:extLst>
              <a:ext uri="{FF2B5EF4-FFF2-40B4-BE49-F238E27FC236}">
                <a16:creationId xmlns:a16="http://schemas.microsoft.com/office/drawing/2014/main" id="{5C719E88-9BC9-73D4-A466-F6CD34467B48}"/>
              </a:ext>
            </a:extLst>
          </p:cNvPr>
          <p:cNvSpPr txBox="1"/>
          <p:nvPr/>
        </p:nvSpPr>
        <p:spPr>
          <a:xfrm>
            <a:off x="388691" y="5762261"/>
            <a:ext cx="3118632" cy="707886"/>
          </a:xfrm>
          <a:prstGeom prst="rect">
            <a:avLst/>
          </a:prstGeom>
          <a:noFill/>
        </p:spPr>
        <p:txBody>
          <a:bodyPr wrap="square" rtlCol="0">
            <a:spAutoFit/>
          </a:bodyPr>
          <a:lstStyle/>
          <a:p>
            <a:pPr algn="ctr"/>
            <a:r>
              <a:rPr lang="zh-CN" altLang="en-US" sz="2000" dirty="0">
                <a:latin typeface="Arial" panose="020B0604020202020204" pitchFamily="34" charset="0"/>
                <a:ea typeface="微软雅黑" panose="020B0503020204020204" pitchFamily="34" charset="-122"/>
                <a:cs typeface="Arial" panose="020B0604020202020204" pitchFamily="34" charset="0"/>
              </a:rPr>
              <a:t>方法：台阵</a:t>
            </a:r>
            <a:r>
              <a:rPr lang="en-US" altLang="zh-CN" sz="2000" dirty="0">
                <a:latin typeface="Arial" panose="020B0604020202020204" pitchFamily="34" charset="0"/>
                <a:ea typeface="微软雅黑" panose="020B0503020204020204" pitchFamily="34" charset="-122"/>
                <a:cs typeface="Arial" panose="020B0604020202020204" pitchFamily="34" charset="0"/>
              </a:rPr>
              <a:t>CRF</a:t>
            </a:r>
          </a:p>
          <a:p>
            <a:pPr algn="ctr"/>
            <a:r>
              <a:rPr lang="en-US" altLang="zh-CN" sz="2000" dirty="0">
                <a:latin typeface="Arial" panose="020B0604020202020204" pitchFamily="34" charset="0"/>
                <a:ea typeface="微软雅黑" panose="020B0503020204020204" pitchFamily="34" charset="-122"/>
                <a:cs typeface="Arial" panose="020B0604020202020204" pitchFamily="34" charset="0"/>
              </a:rPr>
              <a:t>(Wang et al., 2021, JGR)</a:t>
            </a:r>
          </a:p>
        </p:txBody>
      </p:sp>
      <p:sp>
        <p:nvSpPr>
          <p:cNvPr id="20" name="矩形 19">
            <a:extLst>
              <a:ext uri="{FF2B5EF4-FFF2-40B4-BE49-F238E27FC236}">
                <a16:creationId xmlns:a16="http://schemas.microsoft.com/office/drawing/2014/main" id="{4ED0C51A-A968-CB21-ACB2-3F3B9A53D35B}"/>
              </a:ext>
            </a:extLst>
          </p:cNvPr>
          <p:cNvSpPr/>
          <p:nvPr/>
        </p:nvSpPr>
        <p:spPr>
          <a:xfrm>
            <a:off x="6685688" y="3032683"/>
            <a:ext cx="1024680" cy="606537"/>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1" name="矩形 20">
            <a:extLst>
              <a:ext uri="{FF2B5EF4-FFF2-40B4-BE49-F238E27FC236}">
                <a16:creationId xmlns:a16="http://schemas.microsoft.com/office/drawing/2014/main" id="{A9E86755-B646-C811-72D4-F9E6B42F7151}"/>
              </a:ext>
            </a:extLst>
          </p:cNvPr>
          <p:cNvSpPr/>
          <p:nvPr/>
        </p:nvSpPr>
        <p:spPr>
          <a:xfrm>
            <a:off x="8362853" y="3032682"/>
            <a:ext cx="522481" cy="606537"/>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6" name="矩形 25">
            <a:extLst>
              <a:ext uri="{FF2B5EF4-FFF2-40B4-BE49-F238E27FC236}">
                <a16:creationId xmlns:a16="http://schemas.microsoft.com/office/drawing/2014/main" id="{7221A6C0-9E1D-BC59-3F51-3169085B055B}"/>
              </a:ext>
            </a:extLst>
          </p:cNvPr>
          <p:cNvSpPr/>
          <p:nvPr/>
        </p:nvSpPr>
        <p:spPr>
          <a:xfrm>
            <a:off x="6685688" y="4618083"/>
            <a:ext cx="1024680" cy="606537"/>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7" name="矩形 26">
            <a:extLst>
              <a:ext uri="{FF2B5EF4-FFF2-40B4-BE49-F238E27FC236}">
                <a16:creationId xmlns:a16="http://schemas.microsoft.com/office/drawing/2014/main" id="{9AA24B39-868B-6DEC-91FE-6EDC979725D2}"/>
              </a:ext>
            </a:extLst>
          </p:cNvPr>
          <p:cNvSpPr/>
          <p:nvPr/>
        </p:nvSpPr>
        <p:spPr>
          <a:xfrm>
            <a:off x="8362853" y="4618082"/>
            <a:ext cx="522481" cy="606537"/>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4" name="灯片编号占位符 3">
            <a:extLst>
              <a:ext uri="{FF2B5EF4-FFF2-40B4-BE49-F238E27FC236}">
                <a16:creationId xmlns:a16="http://schemas.microsoft.com/office/drawing/2014/main" id="{36E4627A-CB30-CE07-6FE4-ABEA426E980C}"/>
              </a:ext>
            </a:extLst>
          </p:cNvPr>
          <p:cNvSpPr>
            <a:spLocks noGrp="1"/>
          </p:cNvSpPr>
          <p:nvPr>
            <p:ph type="sldNum" sz="quarter" idx="12"/>
          </p:nvPr>
        </p:nvSpPr>
        <p:spPr/>
        <p:txBody>
          <a:bodyPr/>
          <a:lstStyle/>
          <a:p>
            <a:fld id="{936F6FCF-EA07-4D9C-A5D0-42A3B44E6766}" type="slidenum">
              <a:rPr lang="zh-CN" altLang="en-US" smtClean="0"/>
              <a:t>12</a:t>
            </a:fld>
            <a:endParaRPr lang="zh-CN" altLang="en-US"/>
          </a:p>
        </p:txBody>
      </p:sp>
    </p:spTree>
    <p:extLst>
      <p:ext uri="{BB962C8B-B14F-4D97-AF65-F5344CB8AC3E}">
        <p14:creationId xmlns:p14="http://schemas.microsoft.com/office/powerpoint/2010/main" val="178707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a:extLst>
              <a:ext uri="{FF2B5EF4-FFF2-40B4-BE49-F238E27FC236}">
                <a16:creationId xmlns:a16="http://schemas.microsoft.com/office/drawing/2014/main" id="{A834410A-4E59-2458-D660-8F205C8FAC4B}"/>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面临的挑战</a:t>
            </a:r>
            <a:endParaRPr kumimoji="1" lang="en-US" altLang="zh-CN" sz="3600" b="1" dirty="0">
              <a:latin typeface="Arial" panose="020B0604020202020204" pitchFamily="34" charset="0"/>
              <a:ea typeface="黑体" panose="02010609060101010101" pitchFamily="49" charset="-122"/>
              <a:cs typeface="Arial" panose="020B0604020202020204" pitchFamily="34" charset="0"/>
            </a:endParaRPr>
          </a:p>
        </p:txBody>
      </p:sp>
      <p:pic>
        <p:nvPicPr>
          <p:cNvPr id="3" name="Picture 6" descr="Comparison between before and after denoising of the RFs of DNA data. (a) and (c) show the RF profiles before and after denoising, respectively. Yellow dotted lines denote the Rayleigh waves. (b) and (d) show CCP images constructed using the RFs before and after denoising, respectively. Black dotted lines denote Rayleigh waves.">
            <a:extLst>
              <a:ext uri="{FF2B5EF4-FFF2-40B4-BE49-F238E27FC236}">
                <a16:creationId xmlns:a16="http://schemas.microsoft.com/office/drawing/2014/main" id="{BB246038-7FE3-C4A8-AE1C-444F665832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84" y="4525885"/>
            <a:ext cx="4546687" cy="187018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Example of scattered Rayleigh waves by basin and range in North China in RFs. (a) Topography of the Hetao graben and the locations of the DNA (black triangles). Thirteen teleseismic events with earthquake magnitudes greater than Mw 5.6 are represented by blue circles. (b) Topography along the seismic profile. (c) RF profile of one earthquake from the southwest (marked by a red circle in a). The synthetic model and RFs are shown in (d) and (e), respectively. For clear display purposes, RFs are drawn at every other station in (e).">
            <a:extLst>
              <a:ext uri="{FF2B5EF4-FFF2-40B4-BE49-F238E27FC236}">
                <a16:creationId xmlns:a16="http://schemas.microsoft.com/office/drawing/2014/main" id="{CEC586EC-7309-043C-6A3E-A1A726235F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024" y="1009304"/>
            <a:ext cx="4491547" cy="3314568"/>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42981620-B2AB-FADA-AAE6-9CBCEE78DD3C}"/>
              </a:ext>
            </a:extLst>
          </p:cNvPr>
          <p:cNvSpPr txBox="1"/>
          <p:nvPr/>
        </p:nvSpPr>
        <p:spPr>
          <a:xfrm>
            <a:off x="925806" y="6419040"/>
            <a:ext cx="2949982" cy="400110"/>
          </a:xfrm>
          <a:prstGeom prst="rect">
            <a:avLst/>
          </a:prstGeom>
          <a:noFill/>
        </p:spPr>
        <p:txBody>
          <a:bodyPr wrap="square" rtlCol="0">
            <a:spAutoFit/>
          </a:bodyPr>
          <a:lstStyle>
            <a:defPPr>
              <a:defRPr lang="en-US"/>
            </a:defPPr>
            <a:lvl1pPr algn="ctr">
              <a:defRPr sz="2000">
                <a:latin typeface="Arial" panose="020B0604020202020204" pitchFamily="34" charset="0"/>
                <a:cs typeface="Arial" panose="020B0604020202020204" pitchFamily="34" charset="0"/>
              </a:defRPr>
            </a:lvl1pPr>
          </a:lstStyle>
          <a:p>
            <a:r>
              <a:rPr lang="en-US" altLang="zh-CN" dirty="0"/>
              <a:t>(Lu et al., 2022, GJI)</a:t>
            </a:r>
            <a:endParaRPr lang="zh-CN" altLang="en-US" dirty="0"/>
          </a:p>
        </p:txBody>
      </p:sp>
      <p:sp>
        <p:nvSpPr>
          <p:cNvPr id="6" name="文本框 5">
            <a:extLst>
              <a:ext uri="{FF2B5EF4-FFF2-40B4-BE49-F238E27FC236}">
                <a16:creationId xmlns:a16="http://schemas.microsoft.com/office/drawing/2014/main" id="{AEA00941-C863-3A5E-11D3-0711889DCCD0}"/>
              </a:ext>
            </a:extLst>
          </p:cNvPr>
          <p:cNvSpPr txBox="1"/>
          <p:nvPr/>
        </p:nvSpPr>
        <p:spPr>
          <a:xfrm>
            <a:off x="4784574" y="951160"/>
            <a:ext cx="4345641" cy="400110"/>
          </a:xfrm>
          <a:prstGeom prst="rect">
            <a:avLst/>
          </a:prstGeom>
          <a:noFill/>
        </p:spPr>
        <p:txBody>
          <a:bodyPr wrap="square" rtlCol="0">
            <a:spAutoFit/>
          </a:bodyPr>
          <a:lstStyle/>
          <a:p>
            <a:pPr algn="ctr"/>
            <a:r>
              <a:rPr lang="zh-CN" altLang="en-US" sz="2000" b="1" dirty="0">
                <a:solidFill>
                  <a:srgbClr val="FF0000"/>
                </a:solidFill>
                <a:latin typeface="微软雅黑" panose="020B0503020204020204" pitchFamily="34" charset="-122"/>
                <a:ea typeface="微软雅黑" panose="020B0503020204020204" pitchFamily="34" charset="-122"/>
              </a:rPr>
              <a:t>盆地边缘、陡峭地形等产生的散射波</a:t>
            </a:r>
          </a:p>
        </p:txBody>
      </p:sp>
      <p:pic>
        <p:nvPicPr>
          <p:cNvPr id="7" name="图片 6">
            <a:extLst>
              <a:ext uri="{FF2B5EF4-FFF2-40B4-BE49-F238E27FC236}">
                <a16:creationId xmlns:a16="http://schemas.microsoft.com/office/drawing/2014/main" id="{A85C0BF6-8597-1D3D-7637-D6014FEA2376}"/>
              </a:ext>
            </a:extLst>
          </p:cNvPr>
          <p:cNvPicPr>
            <a:picLocks noChangeAspect="1"/>
          </p:cNvPicPr>
          <p:nvPr/>
        </p:nvPicPr>
        <p:blipFill>
          <a:blip r:embed="rId4"/>
          <a:stretch>
            <a:fillRect/>
          </a:stretch>
        </p:blipFill>
        <p:spPr>
          <a:xfrm>
            <a:off x="4914451" y="1523392"/>
            <a:ext cx="4229549" cy="4872673"/>
          </a:xfrm>
          <a:prstGeom prst="rect">
            <a:avLst/>
          </a:prstGeom>
        </p:spPr>
      </p:pic>
      <p:sp>
        <p:nvSpPr>
          <p:cNvPr id="8" name="文本框 7">
            <a:extLst>
              <a:ext uri="{FF2B5EF4-FFF2-40B4-BE49-F238E27FC236}">
                <a16:creationId xmlns:a16="http://schemas.microsoft.com/office/drawing/2014/main" id="{11F290B8-B4DB-593B-F8B2-71E76E081AB6}"/>
              </a:ext>
            </a:extLst>
          </p:cNvPr>
          <p:cNvSpPr txBox="1"/>
          <p:nvPr/>
        </p:nvSpPr>
        <p:spPr>
          <a:xfrm>
            <a:off x="5448008" y="6396065"/>
            <a:ext cx="3162433" cy="400110"/>
          </a:xfrm>
          <a:prstGeom prst="rect">
            <a:avLst/>
          </a:prstGeom>
          <a:noFill/>
        </p:spPr>
        <p:txBody>
          <a:bodyPr wrap="square" rtlCol="0">
            <a:spAutoFit/>
          </a:bodyPr>
          <a:lstStyle>
            <a:defPPr>
              <a:defRPr lang="en-US"/>
            </a:defPPr>
            <a:lvl1pPr algn="ctr">
              <a:defRPr sz="2000">
                <a:latin typeface="Arial" panose="020B0604020202020204" pitchFamily="34" charset="0"/>
                <a:cs typeface="Arial" panose="020B0604020202020204" pitchFamily="34" charset="0"/>
              </a:defRPr>
            </a:lvl1pPr>
          </a:lstStyle>
          <a:p>
            <a:r>
              <a:rPr lang="en-US" altLang="zh-CN" dirty="0"/>
              <a:t>(Finlay et al., 2020, SRL)</a:t>
            </a:r>
            <a:endParaRPr lang="zh-CN" altLang="en-US" dirty="0"/>
          </a:p>
        </p:txBody>
      </p:sp>
      <p:sp>
        <p:nvSpPr>
          <p:cNvPr id="9" name="灯片编号占位符 8">
            <a:extLst>
              <a:ext uri="{FF2B5EF4-FFF2-40B4-BE49-F238E27FC236}">
                <a16:creationId xmlns:a16="http://schemas.microsoft.com/office/drawing/2014/main" id="{72343909-C56E-F743-AF64-47E137B8844E}"/>
              </a:ext>
            </a:extLst>
          </p:cNvPr>
          <p:cNvSpPr>
            <a:spLocks noGrp="1"/>
          </p:cNvSpPr>
          <p:nvPr>
            <p:ph type="sldNum" sz="quarter" idx="12"/>
          </p:nvPr>
        </p:nvSpPr>
        <p:spPr/>
        <p:txBody>
          <a:bodyPr/>
          <a:lstStyle/>
          <a:p>
            <a:fld id="{936F6FCF-EA07-4D9C-A5D0-42A3B44E6766}" type="slidenum">
              <a:rPr lang="zh-CN" altLang="en-US" smtClean="0"/>
              <a:t>13</a:t>
            </a:fld>
            <a:endParaRPr lang="zh-CN" altLang="en-US"/>
          </a:p>
        </p:txBody>
      </p:sp>
    </p:spTree>
    <p:extLst>
      <p:ext uri="{BB962C8B-B14F-4D97-AF65-F5344CB8AC3E}">
        <p14:creationId xmlns:p14="http://schemas.microsoft.com/office/powerpoint/2010/main" val="3250872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DB63A-3AE4-18B8-AF3E-96312EFE5AA9}"/>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7BCFAE78-4718-7832-C9C5-0522C0783534}"/>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参考改进思路</a:t>
            </a:r>
          </a:p>
        </p:txBody>
      </p:sp>
      <p:sp>
        <p:nvSpPr>
          <p:cNvPr id="7" name="文本框 6">
            <a:extLst>
              <a:ext uri="{FF2B5EF4-FFF2-40B4-BE49-F238E27FC236}">
                <a16:creationId xmlns:a16="http://schemas.microsoft.com/office/drawing/2014/main" id="{B961608F-21F8-45AE-CA6D-D2C03C1CBB40}"/>
              </a:ext>
            </a:extLst>
          </p:cNvPr>
          <p:cNvSpPr txBox="1"/>
          <p:nvPr/>
        </p:nvSpPr>
        <p:spPr>
          <a:xfrm>
            <a:off x="186095" y="1129859"/>
            <a:ext cx="8771807" cy="4616648"/>
          </a:xfrm>
          <a:prstGeom prst="rect">
            <a:avLst/>
          </a:prstGeom>
          <a:noFill/>
        </p:spPr>
        <p:txBody>
          <a:bodyPr wrap="square" rtlCol="0">
            <a:spAutoFit/>
          </a:bodyPr>
          <a:lstStyle/>
          <a:p>
            <a:pPr>
              <a:spcAft>
                <a:spcPts val="600"/>
              </a:spcAft>
            </a:pPr>
            <a:r>
              <a:rPr lang="en-US" altLang="zh-CN" sz="2400" b="1" dirty="0">
                <a:latin typeface="Arial" panose="020B0604020202020204" pitchFamily="34" charset="0"/>
                <a:ea typeface="微软雅黑" panose="020B0503020204020204" pitchFamily="34" charset="-122"/>
                <a:cs typeface="Arial" panose="020B0604020202020204" pitchFamily="34" charset="0"/>
              </a:rPr>
              <a:t>【1】</a:t>
            </a:r>
            <a:r>
              <a:rPr lang="zh-CN" altLang="en-US" sz="2400" b="1" dirty="0">
                <a:latin typeface="Arial" panose="020B0604020202020204" pitchFamily="34" charset="0"/>
                <a:ea typeface="微软雅黑" panose="020B0503020204020204" pitchFamily="34" charset="-122"/>
                <a:cs typeface="Arial" panose="020B0604020202020204" pitchFamily="34" charset="0"/>
              </a:rPr>
              <a:t>在传统方法基础上进行改进：</a:t>
            </a:r>
            <a:endParaRPr lang="en-US" altLang="zh-CN" sz="2400" b="1"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r>
              <a:rPr lang="zh-CN" altLang="en-US" sz="2000" dirty="0">
                <a:latin typeface="Arial" panose="020B0604020202020204" pitchFamily="34" charset="0"/>
                <a:ea typeface="微软雅黑" panose="020B0503020204020204" pitchFamily="34" charset="-122"/>
                <a:cs typeface="Arial" panose="020B0604020202020204" pitchFamily="34" charset="0"/>
              </a:rPr>
              <a:t>针对（</a:t>
            </a:r>
            <a:r>
              <a:rPr lang="en-US" altLang="zh-CN" sz="2000" dirty="0">
                <a:latin typeface="Arial" panose="020B0604020202020204" pitchFamily="34" charset="0"/>
                <a:ea typeface="微软雅黑" panose="020B0503020204020204" pitchFamily="34" charset="-122"/>
                <a:cs typeface="Arial" panose="020B0604020202020204" pitchFamily="34" charset="0"/>
              </a:rPr>
              <a:t>1</a:t>
            </a:r>
            <a:r>
              <a:rPr lang="zh-CN" altLang="en-US" sz="2000" dirty="0">
                <a:latin typeface="Arial" panose="020B0604020202020204" pitchFamily="34" charset="0"/>
                <a:ea typeface="微软雅黑" panose="020B0503020204020204" pitchFamily="34" charset="-122"/>
                <a:cs typeface="Arial" panose="020B0604020202020204" pitchFamily="34" charset="0"/>
              </a:rPr>
              <a:t>）直接叠加单台所有</a:t>
            </a:r>
            <a:r>
              <a:rPr lang="en-US" altLang="zh-CN" sz="2000" dirty="0">
                <a:latin typeface="Arial" panose="020B0604020202020204" pitchFamily="34" charset="0"/>
                <a:ea typeface="微软雅黑" panose="020B0503020204020204" pitchFamily="34" charset="-122"/>
                <a:cs typeface="Arial" panose="020B0604020202020204" pitchFamily="34" charset="0"/>
              </a:rPr>
              <a:t>RF</a:t>
            </a:r>
            <a:r>
              <a:rPr lang="zh-CN" altLang="en-US" sz="2000" dirty="0">
                <a:latin typeface="Arial" panose="020B0604020202020204" pitchFamily="34" charset="0"/>
                <a:ea typeface="微软雅黑" panose="020B0503020204020204" pitchFamily="34" charset="-122"/>
                <a:cs typeface="Arial" panose="020B0604020202020204" pitchFamily="34" charset="0"/>
              </a:rPr>
              <a:t>和（</a:t>
            </a:r>
            <a:r>
              <a:rPr lang="en-US" altLang="zh-CN" sz="2000" dirty="0">
                <a:latin typeface="Arial" panose="020B0604020202020204" pitchFamily="34" charset="0"/>
                <a:ea typeface="微软雅黑" panose="020B0503020204020204" pitchFamily="34" charset="-122"/>
                <a:cs typeface="Arial" panose="020B0604020202020204" pitchFamily="34" charset="0"/>
              </a:rPr>
              <a:t>2</a:t>
            </a:r>
            <a:r>
              <a:rPr lang="zh-CN" altLang="en-US" sz="2000" dirty="0">
                <a:latin typeface="Arial" panose="020B0604020202020204" pitchFamily="34" charset="0"/>
                <a:ea typeface="微软雅黑" panose="020B0503020204020204" pitchFamily="34" charset="-122"/>
                <a:cs typeface="Arial" panose="020B0604020202020204" pitchFamily="34" charset="0"/>
              </a:rPr>
              <a:t>）按</a:t>
            </a:r>
            <a:r>
              <a:rPr lang="en-US" altLang="zh-CN" sz="2000" dirty="0">
                <a:latin typeface="Arial" panose="020B0604020202020204" pitchFamily="34" charset="0"/>
                <a:ea typeface="微软雅黑" panose="020B0503020204020204" pitchFamily="34" charset="-122"/>
                <a:cs typeface="Arial" panose="020B0604020202020204" pitchFamily="34" charset="0"/>
              </a:rPr>
              <a:t>Ps</a:t>
            </a:r>
            <a:r>
              <a:rPr lang="zh-CN" altLang="en-US" sz="2000" dirty="0">
                <a:latin typeface="Arial" panose="020B0604020202020204" pitchFamily="34" charset="0"/>
                <a:ea typeface="微软雅黑" panose="020B0503020204020204" pitchFamily="34" charset="-122"/>
                <a:cs typeface="Arial" panose="020B0604020202020204" pitchFamily="34" charset="0"/>
              </a:rPr>
              <a:t>穿透点叠加</a:t>
            </a:r>
            <a:r>
              <a:rPr lang="en-US" altLang="zh-CN" sz="2000" dirty="0">
                <a:latin typeface="Arial" panose="020B0604020202020204" pitchFamily="34" charset="0"/>
                <a:ea typeface="微软雅黑" panose="020B0503020204020204" pitchFamily="34" charset="-122"/>
                <a:cs typeface="Arial" panose="020B0604020202020204" pitchFamily="34" charset="0"/>
              </a:rPr>
              <a:t>RF</a:t>
            </a:r>
            <a:r>
              <a:rPr lang="zh-CN" altLang="en-US" sz="2000" dirty="0">
                <a:latin typeface="Arial" panose="020B0604020202020204" pitchFamily="34" charset="0"/>
                <a:ea typeface="微软雅黑" panose="020B0503020204020204" pitchFamily="34" charset="-122"/>
                <a:cs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r>
              <a:rPr lang="en-US" altLang="zh-CN" sz="2000" dirty="0">
                <a:latin typeface="Arial" panose="020B0604020202020204" pitchFamily="34" charset="0"/>
                <a:ea typeface="微软雅黑" panose="020B0503020204020204" pitchFamily="34" charset="-122"/>
                <a:cs typeface="Arial" panose="020B0604020202020204" pitchFamily="34" charset="0"/>
              </a:rPr>
              <a:t>- </a:t>
            </a:r>
            <a:r>
              <a:rPr lang="zh-CN" altLang="en-US" sz="2000" dirty="0">
                <a:latin typeface="Arial" panose="020B0604020202020204" pitchFamily="34" charset="0"/>
                <a:ea typeface="微软雅黑" panose="020B0503020204020204" pitchFamily="34" charset="-122"/>
                <a:cs typeface="Arial" panose="020B0604020202020204" pitchFamily="34" charset="0"/>
              </a:rPr>
              <a:t>计算单点叠加的横向分辨率（莫霍约十几</a:t>
            </a:r>
            <a:r>
              <a:rPr lang="en-US" altLang="zh-CN" sz="2000" dirty="0">
                <a:latin typeface="Arial" panose="020B0604020202020204" pitchFamily="34" charset="0"/>
                <a:ea typeface="微软雅黑" panose="020B0503020204020204" pitchFamily="34" charset="-122"/>
                <a:cs typeface="Arial" panose="020B0604020202020204" pitchFamily="34" charset="0"/>
              </a:rPr>
              <a:t>km</a:t>
            </a:r>
            <a:r>
              <a:rPr lang="zh-CN" altLang="en-US" sz="2000" dirty="0">
                <a:latin typeface="Arial" panose="020B0604020202020204" pitchFamily="34" charset="0"/>
                <a:ea typeface="微软雅黑" panose="020B0503020204020204" pitchFamily="34" charset="-122"/>
                <a:cs typeface="Arial" panose="020B0604020202020204" pitchFamily="34" charset="0"/>
              </a:rPr>
              <a:t>），进行一定的台阵</a:t>
            </a:r>
            <a:r>
              <a:rPr lang="zh-CN" altLang="en-US" sz="2000" b="1" dirty="0">
                <a:latin typeface="Arial" panose="020B0604020202020204" pitchFamily="34" charset="0"/>
                <a:ea typeface="微软雅黑" panose="020B0503020204020204" pitchFamily="34" charset="-122"/>
                <a:cs typeface="Arial" panose="020B0604020202020204" pitchFamily="34" charset="0"/>
              </a:rPr>
              <a:t>平均</a:t>
            </a:r>
            <a:r>
              <a:rPr lang="en-US" altLang="zh-CN" sz="2000" b="1" dirty="0">
                <a:latin typeface="Arial" panose="020B0604020202020204" pitchFamily="34" charset="0"/>
                <a:ea typeface="微软雅黑" panose="020B0503020204020204" pitchFamily="34" charset="-122"/>
                <a:cs typeface="Arial" panose="020B0604020202020204" pitchFamily="34" charset="0"/>
              </a:rPr>
              <a:t>/</a:t>
            </a:r>
            <a:r>
              <a:rPr lang="zh-CN" altLang="en-US" sz="2000" b="1" dirty="0">
                <a:latin typeface="Arial" panose="020B0604020202020204" pitchFamily="34" charset="0"/>
                <a:ea typeface="微软雅黑" panose="020B0503020204020204" pitchFamily="34" charset="-122"/>
                <a:cs typeface="Arial" panose="020B0604020202020204" pitchFamily="34" charset="0"/>
              </a:rPr>
              <a:t>平滑</a:t>
            </a:r>
            <a:r>
              <a:rPr lang="zh-CN" altLang="en-US" sz="2000" dirty="0">
                <a:latin typeface="Arial" panose="020B0604020202020204" pitchFamily="34" charset="0"/>
                <a:ea typeface="微软雅黑" panose="020B0503020204020204" pitchFamily="34" charset="-122"/>
                <a:cs typeface="Arial" panose="020B0604020202020204" pitchFamily="34" charset="0"/>
              </a:rPr>
              <a:t>，然后用于</a:t>
            </a:r>
            <a:r>
              <a:rPr lang="en-US" altLang="zh-CN" sz="2000" dirty="0">
                <a:latin typeface="Arial" panose="020B0604020202020204" pitchFamily="34" charset="0"/>
                <a:ea typeface="微软雅黑" panose="020B0503020204020204" pitchFamily="34" charset="-122"/>
                <a:cs typeface="Arial" panose="020B0604020202020204" pitchFamily="34" charset="0"/>
              </a:rPr>
              <a:t>RF</a:t>
            </a:r>
            <a:r>
              <a:rPr lang="zh-CN" altLang="en-US" sz="2000" dirty="0">
                <a:latin typeface="Arial" panose="020B0604020202020204" pitchFamily="34" charset="0"/>
                <a:ea typeface="微软雅黑" panose="020B0503020204020204" pitchFamily="34" charset="-122"/>
                <a:cs typeface="Arial" panose="020B0604020202020204" pitchFamily="34" charset="0"/>
              </a:rPr>
              <a:t>剖面解释或联合反演；</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r>
              <a:rPr lang="en-US" altLang="zh-CN" sz="2000" dirty="0">
                <a:latin typeface="Arial" panose="020B0604020202020204" pitchFamily="34" charset="0"/>
                <a:ea typeface="微软雅黑" panose="020B0503020204020204" pitchFamily="34" charset="-122"/>
                <a:cs typeface="Arial" panose="020B0604020202020204" pitchFamily="34" charset="0"/>
              </a:rPr>
              <a:t>- </a:t>
            </a:r>
            <a:r>
              <a:rPr lang="zh-CN" altLang="en-US" sz="2000" dirty="0">
                <a:latin typeface="Arial" panose="020B0604020202020204" pitchFamily="34" charset="0"/>
                <a:ea typeface="微软雅黑" panose="020B0503020204020204" pitchFamily="34" charset="-122"/>
                <a:cs typeface="Arial" panose="020B0604020202020204" pitchFamily="34" charset="0"/>
              </a:rPr>
              <a:t>若有足够信噪比，理论上可用单个地震事件，或将相似方位角的事件叠加。</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endParaRPr lang="zh-CN" altLang="en-US"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r>
              <a:rPr lang="zh-CN" altLang="en-US" sz="2000" dirty="0">
                <a:latin typeface="Arial" panose="020B0604020202020204" pitchFamily="34" charset="0"/>
                <a:ea typeface="微软雅黑" panose="020B0503020204020204" pitchFamily="34" charset="-122"/>
                <a:cs typeface="Arial" panose="020B0604020202020204" pitchFamily="34" charset="0"/>
              </a:rPr>
              <a:t>针对（</a:t>
            </a:r>
            <a:r>
              <a:rPr lang="en-US" altLang="zh-CN" sz="2000" dirty="0">
                <a:latin typeface="Arial" panose="020B0604020202020204" pitchFamily="34" charset="0"/>
                <a:ea typeface="微软雅黑" panose="020B0503020204020204" pitchFamily="34" charset="-122"/>
                <a:cs typeface="Arial" panose="020B0604020202020204" pitchFamily="34" charset="0"/>
              </a:rPr>
              <a:t>3</a:t>
            </a:r>
            <a:r>
              <a:rPr lang="zh-CN" altLang="en-US" sz="2000" dirty="0">
                <a:latin typeface="Arial" panose="020B0604020202020204" pitchFamily="34" charset="0"/>
                <a:ea typeface="微软雅黑" panose="020B0503020204020204" pitchFamily="34" charset="-122"/>
                <a:cs typeface="Arial" panose="020B0604020202020204" pitchFamily="34" charset="0"/>
              </a:rPr>
              <a:t>）传统的</a:t>
            </a:r>
            <a:r>
              <a:rPr lang="en-US" altLang="zh-CN" sz="2000" dirty="0">
                <a:latin typeface="Arial" panose="020B0604020202020204" pitchFamily="34" charset="0"/>
                <a:ea typeface="微软雅黑" panose="020B0503020204020204" pitchFamily="34" charset="-122"/>
                <a:cs typeface="Arial" panose="020B0604020202020204" pitchFamily="34" charset="0"/>
              </a:rPr>
              <a:t>H-κ</a:t>
            </a:r>
            <a:r>
              <a:rPr lang="zh-CN" altLang="en-US" sz="2000" dirty="0">
                <a:latin typeface="Arial" panose="020B0604020202020204" pitchFamily="34" charset="0"/>
                <a:ea typeface="微软雅黑" panose="020B0503020204020204" pitchFamily="34" charset="-122"/>
                <a:cs typeface="Arial" panose="020B0604020202020204" pitchFamily="34" charset="0"/>
              </a:rPr>
              <a:t>方法及其一系列改进：</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r>
              <a:rPr lang="en-US" altLang="zh-CN" sz="2000" dirty="0">
                <a:latin typeface="Arial" panose="020B0604020202020204" pitchFamily="34" charset="0"/>
                <a:ea typeface="微软雅黑" panose="020B0503020204020204" pitchFamily="34" charset="-122"/>
                <a:cs typeface="Arial" panose="020B0604020202020204" pitchFamily="34" charset="0"/>
              </a:rPr>
              <a:t>- </a:t>
            </a:r>
            <a:r>
              <a:rPr lang="zh-CN" altLang="en-US" sz="2000" dirty="0">
                <a:latin typeface="Arial" panose="020B0604020202020204" pitchFamily="34" charset="0"/>
                <a:ea typeface="微软雅黑" panose="020B0503020204020204" pitchFamily="34" charset="-122"/>
                <a:cs typeface="Arial" panose="020B0604020202020204" pitchFamily="34" charset="0"/>
              </a:rPr>
              <a:t>计算</a:t>
            </a:r>
            <a:r>
              <a:rPr lang="en-US" altLang="zh-CN" sz="2000" dirty="0">
                <a:latin typeface="Arial" panose="020B0604020202020204" pitchFamily="34" charset="0"/>
                <a:ea typeface="微软雅黑" panose="020B0503020204020204" pitchFamily="34" charset="-122"/>
                <a:cs typeface="Arial" panose="020B0604020202020204" pitchFamily="34" charset="0"/>
              </a:rPr>
              <a:t>H-κ</a:t>
            </a:r>
            <a:r>
              <a:rPr lang="zh-CN" altLang="en-US" sz="2000" dirty="0">
                <a:latin typeface="Arial" panose="020B0604020202020204" pitchFamily="34" charset="0"/>
                <a:ea typeface="微软雅黑" panose="020B0503020204020204" pitchFamily="34" charset="-122"/>
                <a:cs typeface="Arial" panose="020B0604020202020204" pitchFamily="34" charset="0"/>
              </a:rPr>
              <a:t>方法的横向分辨率（约几十</a:t>
            </a:r>
            <a:r>
              <a:rPr lang="en-US" altLang="zh-CN" sz="2000" dirty="0">
                <a:latin typeface="Arial" panose="020B0604020202020204" pitchFamily="34" charset="0"/>
                <a:ea typeface="微软雅黑" panose="020B0503020204020204" pitchFamily="34" charset="-122"/>
                <a:cs typeface="Arial" panose="020B0604020202020204" pitchFamily="34" charset="0"/>
              </a:rPr>
              <a:t>km</a:t>
            </a:r>
            <a:r>
              <a:rPr lang="zh-CN" altLang="en-US" sz="2000" dirty="0">
                <a:latin typeface="Arial" panose="020B0604020202020204" pitchFamily="34" charset="0"/>
                <a:ea typeface="微软雅黑" panose="020B0503020204020204" pitchFamily="34" charset="-122"/>
                <a:cs typeface="Arial" panose="020B0604020202020204" pitchFamily="34" charset="0"/>
              </a:rPr>
              <a:t>），进行一定的台阵</a:t>
            </a:r>
            <a:r>
              <a:rPr lang="zh-CN" altLang="en-US" sz="2000" b="1" dirty="0">
                <a:latin typeface="Arial" panose="020B0604020202020204" pitchFamily="34" charset="0"/>
                <a:ea typeface="微软雅黑" panose="020B0503020204020204" pitchFamily="34" charset="-122"/>
                <a:cs typeface="Arial" panose="020B0604020202020204" pitchFamily="34" charset="0"/>
              </a:rPr>
              <a:t>平均</a:t>
            </a:r>
            <a:r>
              <a:rPr lang="en-US" altLang="zh-CN" sz="2000" b="1" dirty="0">
                <a:latin typeface="Arial" panose="020B0604020202020204" pitchFamily="34" charset="0"/>
                <a:ea typeface="微软雅黑" panose="020B0503020204020204" pitchFamily="34" charset="-122"/>
                <a:cs typeface="Arial" panose="020B0604020202020204" pitchFamily="34" charset="0"/>
              </a:rPr>
              <a:t>/</a:t>
            </a:r>
            <a:r>
              <a:rPr lang="zh-CN" altLang="en-US" sz="2000" b="1" dirty="0">
                <a:latin typeface="Arial" panose="020B0604020202020204" pitchFamily="34" charset="0"/>
                <a:ea typeface="微软雅黑" panose="020B0503020204020204" pitchFamily="34" charset="-122"/>
                <a:cs typeface="Arial" panose="020B0604020202020204" pitchFamily="34" charset="0"/>
              </a:rPr>
              <a:t>平滑</a:t>
            </a:r>
            <a:r>
              <a:rPr lang="zh-CN" altLang="en-US" sz="2000" dirty="0">
                <a:latin typeface="Arial" panose="020B0604020202020204" pitchFamily="34" charset="0"/>
                <a:ea typeface="微软雅黑" panose="020B0503020204020204" pitchFamily="34" charset="-122"/>
                <a:cs typeface="Arial" panose="020B0604020202020204" pitchFamily="34" charset="0"/>
              </a:rPr>
              <a:t>。</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r>
              <a:rPr lang="zh-CN" altLang="en-US" sz="2000" dirty="0">
                <a:latin typeface="Arial" panose="020B0604020202020204" pitchFamily="34" charset="0"/>
                <a:ea typeface="微软雅黑" panose="020B0503020204020204" pitchFamily="34" charset="-122"/>
                <a:cs typeface="Arial" panose="020B0604020202020204" pitchFamily="34" charset="0"/>
              </a:rPr>
              <a:t>针对（</a:t>
            </a:r>
            <a:r>
              <a:rPr lang="en-US" altLang="zh-CN" sz="2000" dirty="0">
                <a:latin typeface="Arial" panose="020B0604020202020204" pitchFamily="34" charset="0"/>
                <a:ea typeface="微软雅黑" panose="020B0503020204020204" pitchFamily="34" charset="-122"/>
                <a:cs typeface="Arial" panose="020B0604020202020204" pitchFamily="34" charset="0"/>
              </a:rPr>
              <a:t>5</a:t>
            </a:r>
            <a:r>
              <a:rPr lang="zh-CN" altLang="en-US" sz="2000" dirty="0">
                <a:latin typeface="Arial" panose="020B0604020202020204" pitchFamily="34" charset="0"/>
                <a:ea typeface="微软雅黑" panose="020B0503020204020204" pitchFamily="34" charset="-122"/>
                <a:cs typeface="Arial" panose="020B0604020202020204" pitchFamily="34" charset="0"/>
              </a:rPr>
              <a:t>）台阵密集之后出现的复杂震相：</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a:p>
            <a:pPr>
              <a:spcAft>
                <a:spcPts val="600"/>
              </a:spcAft>
            </a:pPr>
            <a:r>
              <a:rPr lang="en-US" altLang="zh-CN" sz="2000" dirty="0">
                <a:latin typeface="Arial" panose="020B0604020202020204" pitchFamily="34" charset="0"/>
                <a:ea typeface="微软雅黑" panose="020B0503020204020204" pitchFamily="34" charset="-122"/>
                <a:cs typeface="Arial" panose="020B0604020202020204" pitchFamily="34" charset="0"/>
              </a:rPr>
              <a:t>- </a:t>
            </a:r>
            <a:r>
              <a:rPr lang="zh-CN" altLang="en-US" sz="2000" dirty="0">
                <a:latin typeface="Arial" panose="020B0604020202020204" pitchFamily="34" charset="0"/>
                <a:ea typeface="微软雅黑" panose="020B0503020204020204" pitchFamily="34" charset="-122"/>
                <a:cs typeface="Arial" panose="020B0604020202020204" pitchFamily="34" charset="0"/>
              </a:rPr>
              <a:t>需进行更多细致的</a:t>
            </a:r>
            <a:r>
              <a:rPr lang="en-US" altLang="zh-CN" sz="2000" dirty="0">
                <a:latin typeface="Arial" panose="020B0604020202020204" pitchFamily="34" charset="0"/>
                <a:ea typeface="微软雅黑" panose="020B0503020204020204" pitchFamily="34" charset="-122"/>
                <a:cs typeface="Arial" panose="020B0604020202020204" pitchFamily="34" charset="0"/>
              </a:rPr>
              <a:t>2D</a:t>
            </a:r>
            <a:r>
              <a:rPr lang="zh-CN" altLang="en-US" sz="2000" dirty="0">
                <a:latin typeface="Arial" panose="020B0604020202020204" pitchFamily="34" charset="0"/>
                <a:ea typeface="微软雅黑" panose="020B0503020204020204" pitchFamily="34" charset="-122"/>
                <a:cs typeface="Arial" panose="020B0604020202020204" pitchFamily="34" charset="0"/>
              </a:rPr>
              <a:t>及</a:t>
            </a:r>
            <a:r>
              <a:rPr lang="en-US" altLang="zh-CN" sz="2000" dirty="0">
                <a:latin typeface="Arial" panose="020B0604020202020204" pitchFamily="34" charset="0"/>
                <a:ea typeface="微软雅黑" panose="020B0503020204020204" pitchFamily="34" charset="-122"/>
                <a:cs typeface="Arial" panose="020B0604020202020204" pitchFamily="34" charset="0"/>
              </a:rPr>
              <a:t>3D</a:t>
            </a:r>
            <a:r>
              <a:rPr lang="zh-CN" altLang="en-US" sz="2000" b="1" dirty="0">
                <a:latin typeface="Arial" panose="020B0604020202020204" pitchFamily="34" charset="0"/>
                <a:ea typeface="微软雅黑" panose="020B0503020204020204" pitchFamily="34" charset="-122"/>
                <a:cs typeface="Arial" panose="020B0604020202020204" pitchFamily="34" charset="0"/>
              </a:rPr>
              <a:t>接收函数正演</a:t>
            </a:r>
            <a:r>
              <a:rPr lang="zh-CN" altLang="en-US" sz="2000" dirty="0">
                <a:latin typeface="Arial" panose="020B0604020202020204" pitchFamily="34" charset="0"/>
                <a:ea typeface="微软雅黑" panose="020B0503020204020204" pitchFamily="34" charset="-122"/>
                <a:cs typeface="Arial" panose="020B0604020202020204" pitchFamily="34" charset="0"/>
              </a:rPr>
              <a:t>，判断是否为界面信号。</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p:txBody>
      </p:sp>
      <p:sp>
        <p:nvSpPr>
          <p:cNvPr id="8" name="灯片编号占位符 7">
            <a:extLst>
              <a:ext uri="{FF2B5EF4-FFF2-40B4-BE49-F238E27FC236}">
                <a16:creationId xmlns:a16="http://schemas.microsoft.com/office/drawing/2014/main" id="{33FAEAD0-9208-AC5D-68C6-D27DAA5EC535}"/>
              </a:ext>
            </a:extLst>
          </p:cNvPr>
          <p:cNvSpPr>
            <a:spLocks noGrp="1"/>
          </p:cNvSpPr>
          <p:nvPr>
            <p:ph type="sldNum" sz="quarter" idx="12"/>
          </p:nvPr>
        </p:nvSpPr>
        <p:spPr/>
        <p:txBody>
          <a:bodyPr/>
          <a:lstStyle/>
          <a:p>
            <a:fld id="{936F6FCF-EA07-4D9C-A5D0-42A3B44E6766}" type="slidenum">
              <a:rPr lang="zh-CN" altLang="en-US" smtClean="0"/>
              <a:t>14</a:t>
            </a:fld>
            <a:endParaRPr lang="zh-CN" altLang="en-US"/>
          </a:p>
        </p:txBody>
      </p:sp>
    </p:spTree>
    <p:extLst>
      <p:ext uri="{BB962C8B-B14F-4D97-AF65-F5344CB8AC3E}">
        <p14:creationId xmlns:p14="http://schemas.microsoft.com/office/powerpoint/2010/main" val="417120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6" end="6"/>
                                            </p:txEl>
                                          </p:spTgt>
                                        </p:tgtEl>
                                        <p:attrNameLst>
                                          <p:attrName>style.visibility</p:attrName>
                                        </p:attrNameLst>
                                      </p:cBhvr>
                                      <p:to>
                                        <p:strVal val="visible"/>
                                      </p:to>
                                    </p:set>
                                    <p:animEffect transition="in" filter="fade">
                                      <p:cBhvr>
                                        <p:cTn id="7" dur="500"/>
                                        <p:tgtEl>
                                          <p:spTgt spid="7">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7" end="7"/>
                                            </p:txEl>
                                          </p:spTgt>
                                        </p:tgtEl>
                                        <p:attrNameLst>
                                          <p:attrName>style.visibility</p:attrName>
                                        </p:attrNameLst>
                                      </p:cBhvr>
                                      <p:to>
                                        <p:strVal val="visible"/>
                                      </p:to>
                                    </p:set>
                                    <p:animEffect transition="in" filter="fade">
                                      <p:cBhvr>
                                        <p:cTn id="10" dur="500"/>
                                        <p:tgtEl>
                                          <p:spTgt spid="7">
                                            <p:txEl>
                                              <p:pRg st="7" end="7"/>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9" end="9"/>
                                            </p:txEl>
                                          </p:spTgt>
                                        </p:tgtEl>
                                        <p:attrNameLst>
                                          <p:attrName>style.visibility</p:attrName>
                                        </p:attrNameLst>
                                      </p:cBhvr>
                                      <p:to>
                                        <p:strVal val="visible"/>
                                      </p:to>
                                    </p:set>
                                    <p:animEffect transition="in" filter="fade">
                                      <p:cBhvr>
                                        <p:cTn id="15" dur="500"/>
                                        <p:tgtEl>
                                          <p:spTgt spid="7">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10" end="10"/>
                                            </p:txEl>
                                          </p:spTgt>
                                        </p:tgtEl>
                                        <p:attrNameLst>
                                          <p:attrName>style.visibility</p:attrName>
                                        </p:attrNameLst>
                                      </p:cBhvr>
                                      <p:to>
                                        <p:strVal val="visible"/>
                                      </p:to>
                                    </p:set>
                                    <p:animEffect transition="in" filter="fade">
                                      <p:cBhvr>
                                        <p:cTn id="18"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59988-195F-8BA5-841E-68A9100D8F57}"/>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D8FA2148-1198-8D9D-C27A-77C479B54D29}"/>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参考改进思路</a:t>
            </a:r>
          </a:p>
        </p:txBody>
      </p:sp>
      <p:sp>
        <p:nvSpPr>
          <p:cNvPr id="3" name="文本框 2">
            <a:extLst>
              <a:ext uri="{FF2B5EF4-FFF2-40B4-BE49-F238E27FC236}">
                <a16:creationId xmlns:a16="http://schemas.microsoft.com/office/drawing/2014/main" id="{B19A077A-0831-B5C6-9FF4-199A5DF026CB}"/>
              </a:ext>
            </a:extLst>
          </p:cNvPr>
          <p:cNvSpPr txBox="1"/>
          <p:nvPr/>
        </p:nvSpPr>
        <p:spPr>
          <a:xfrm>
            <a:off x="186096" y="1129859"/>
            <a:ext cx="8771807" cy="461665"/>
          </a:xfrm>
          <a:prstGeom prst="rect">
            <a:avLst/>
          </a:prstGeom>
          <a:noFill/>
        </p:spPr>
        <p:txBody>
          <a:bodyPr wrap="square" rtlCol="0">
            <a:spAutoFit/>
          </a:bodyPr>
          <a:lstStyle/>
          <a:p>
            <a:pPr>
              <a:spcAft>
                <a:spcPts val="600"/>
              </a:spcAft>
            </a:pPr>
            <a:r>
              <a:rPr lang="en-US" altLang="zh-CN" sz="2400" b="1" dirty="0">
                <a:latin typeface="Arial" panose="020B0604020202020204" pitchFamily="34" charset="0"/>
                <a:ea typeface="微软雅黑" panose="020B0503020204020204" pitchFamily="34" charset="-122"/>
                <a:cs typeface="Arial" panose="020B0604020202020204" pitchFamily="34" charset="0"/>
              </a:rPr>
              <a:t>【2】</a:t>
            </a:r>
            <a:r>
              <a:rPr lang="zh-CN" altLang="en-US" sz="2400" b="1" dirty="0">
                <a:latin typeface="Arial" panose="020B0604020202020204" pitchFamily="34" charset="0"/>
                <a:ea typeface="微软雅黑" panose="020B0503020204020204" pitchFamily="34" charset="-122"/>
                <a:cs typeface="Arial" panose="020B0604020202020204" pitchFamily="34" charset="0"/>
              </a:rPr>
              <a:t>接收函数偏移成像：</a:t>
            </a:r>
            <a:endParaRPr lang="en-US" altLang="zh-CN" sz="2400" b="1" dirty="0">
              <a:latin typeface="Arial" panose="020B0604020202020204" pitchFamily="34" charset="0"/>
              <a:ea typeface="微软雅黑" panose="020B0503020204020204" pitchFamily="34" charset="-122"/>
              <a:cs typeface="Arial" panose="020B0604020202020204" pitchFamily="34" charset="0"/>
            </a:endParaRPr>
          </a:p>
        </p:txBody>
      </p:sp>
      <p:pic>
        <p:nvPicPr>
          <p:cNvPr id="7" name="图片 6">
            <a:extLst>
              <a:ext uri="{FF2B5EF4-FFF2-40B4-BE49-F238E27FC236}">
                <a16:creationId xmlns:a16="http://schemas.microsoft.com/office/drawing/2014/main" id="{84718ADE-B246-A199-8194-DEF2D1B666E5}"/>
              </a:ext>
            </a:extLst>
          </p:cNvPr>
          <p:cNvPicPr>
            <a:picLocks noChangeAspect="1"/>
          </p:cNvPicPr>
          <p:nvPr/>
        </p:nvPicPr>
        <p:blipFill>
          <a:blip r:embed="rId2"/>
          <a:stretch>
            <a:fillRect/>
          </a:stretch>
        </p:blipFill>
        <p:spPr>
          <a:xfrm>
            <a:off x="132707" y="1920766"/>
            <a:ext cx="6240523" cy="4801890"/>
          </a:xfrm>
          <a:prstGeom prst="rect">
            <a:avLst/>
          </a:prstGeom>
        </p:spPr>
      </p:pic>
      <p:sp>
        <p:nvSpPr>
          <p:cNvPr id="9" name="文本框 8">
            <a:extLst>
              <a:ext uri="{FF2B5EF4-FFF2-40B4-BE49-F238E27FC236}">
                <a16:creationId xmlns:a16="http://schemas.microsoft.com/office/drawing/2014/main" id="{20D62279-E307-3DFD-D872-2B1BD3CF01BA}"/>
              </a:ext>
            </a:extLst>
          </p:cNvPr>
          <p:cNvSpPr txBox="1"/>
          <p:nvPr/>
        </p:nvSpPr>
        <p:spPr>
          <a:xfrm>
            <a:off x="5681181" y="929587"/>
            <a:ext cx="3334159" cy="954107"/>
          </a:xfrm>
          <a:prstGeom prst="rect">
            <a:avLst/>
          </a:prstGeom>
          <a:noFill/>
        </p:spPr>
        <p:txBody>
          <a:bodyPr wrap="square">
            <a:spAutoFit/>
          </a:bodyPr>
          <a:lstStyle/>
          <a:p>
            <a:pPr>
              <a:spcAft>
                <a:spcPts val="600"/>
              </a:spcAft>
            </a:pPr>
            <a:r>
              <a:rPr lang="en-US" altLang="zh-CN" sz="2800" b="1" dirty="0">
                <a:solidFill>
                  <a:srgbClr val="0070C0"/>
                </a:solidFill>
                <a:latin typeface="Arial" panose="020B0604020202020204" pitchFamily="34" charset="0"/>
                <a:ea typeface="微软雅黑" panose="020B0503020204020204" pitchFamily="34" charset="-122"/>
                <a:cs typeface="Arial" panose="020B0604020202020204" pitchFamily="34" charset="0"/>
              </a:rPr>
              <a:t>OR</a:t>
            </a:r>
            <a:r>
              <a:rPr lang="zh-CN" altLang="en-US" sz="2800" b="1" dirty="0">
                <a:solidFill>
                  <a:srgbClr val="0070C0"/>
                </a:solidFill>
                <a:latin typeface="Arial" panose="020B0604020202020204" pitchFamily="34" charset="0"/>
                <a:ea typeface="微软雅黑" panose="020B0503020204020204" pitchFamily="34" charset="-122"/>
                <a:cs typeface="Arial" panose="020B0604020202020204" pitchFamily="34" charset="0"/>
              </a:rPr>
              <a:t>：采用更适合于密集台阵的</a:t>
            </a:r>
            <a:r>
              <a:rPr lang="en-US" altLang="zh-CN" sz="2800" b="1" dirty="0">
                <a:solidFill>
                  <a:srgbClr val="0070C0"/>
                </a:solidFill>
                <a:latin typeface="Arial" panose="020B0604020202020204" pitchFamily="34" charset="0"/>
                <a:ea typeface="微软雅黑" panose="020B0503020204020204" pitchFamily="34" charset="-122"/>
                <a:cs typeface="Arial" panose="020B0604020202020204" pitchFamily="34" charset="0"/>
              </a:rPr>
              <a:t>RF</a:t>
            </a:r>
            <a:r>
              <a:rPr lang="zh-CN" altLang="en-US" sz="2800" b="1" dirty="0">
                <a:solidFill>
                  <a:srgbClr val="0070C0"/>
                </a:solidFill>
                <a:latin typeface="Arial" panose="020B0604020202020204" pitchFamily="34" charset="0"/>
                <a:ea typeface="微软雅黑" panose="020B0503020204020204" pitchFamily="34" charset="-122"/>
                <a:cs typeface="Arial" panose="020B0604020202020204" pitchFamily="34" charset="0"/>
              </a:rPr>
              <a:t>方法</a:t>
            </a:r>
            <a:endParaRPr lang="en-US" altLang="zh-CN" sz="2800" b="1" dirty="0">
              <a:solidFill>
                <a:srgbClr val="0070C0"/>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4">
            <a:extLst>
              <a:ext uri="{FF2B5EF4-FFF2-40B4-BE49-F238E27FC236}">
                <a16:creationId xmlns:a16="http://schemas.microsoft.com/office/drawing/2014/main" id="{9C184E6C-44CE-4F7A-9A13-3B2A80780DD2}"/>
              </a:ext>
            </a:extLst>
          </p:cNvPr>
          <p:cNvSpPr txBox="1"/>
          <p:nvPr/>
        </p:nvSpPr>
        <p:spPr>
          <a:xfrm>
            <a:off x="5695390" y="4009123"/>
            <a:ext cx="3439420" cy="707886"/>
          </a:xfrm>
          <a:prstGeom prst="rect">
            <a:avLst/>
          </a:prstGeom>
          <a:noFill/>
        </p:spPr>
        <p:txBody>
          <a:bodyPr wrap="square" rtlCol="0">
            <a:spAutoFit/>
          </a:bodyPr>
          <a:lstStyle>
            <a:defPPr>
              <a:defRPr lang="en-US"/>
            </a:defPPr>
            <a:lvl1pPr algn="ctr">
              <a:defRPr sz="2000">
                <a:latin typeface="Arial" panose="020B0604020202020204" pitchFamily="34" charset="0"/>
                <a:cs typeface="Arial" panose="020B0604020202020204" pitchFamily="34" charset="0"/>
              </a:defRPr>
            </a:lvl1pPr>
          </a:lstStyle>
          <a:p>
            <a:r>
              <a:rPr lang="en-US" altLang="zh-CN" dirty="0"/>
              <a:t>(Abe &amp; Brown, 2002;</a:t>
            </a:r>
          </a:p>
          <a:p>
            <a:r>
              <a:rPr lang="en-US" altLang="zh-CN" dirty="0"/>
              <a:t>Chen et al., 2005a,b, 2006)</a:t>
            </a:r>
            <a:endParaRPr lang="zh-CN" altLang="en-US" dirty="0"/>
          </a:p>
        </p:txBody>
      </p:sp>
      <p:sp>
        <p:nvSpPr>
          <p:cNvPr id="6" name="文本框 5">
            <a:extLst>
              <a:ext uri="{FF2B5EF4-FFF2-40B4-BE49-F238E27FC236}">
                <a16:creationId xmlns:a16="http://schemas.microsoft.com/office/drawing/2014/main" id="{785743E6-00A3-79AE-8994-9893A8EF9F7F}"/>
              </a:ext>
            </a:extLst>
          </p:cNvPr>
          <p:cNvSpPr txBox="1"/>
          <p:nvPr/>
        </p:nvSpPr>
        <p:spPr>
          <a:xfrm>
            <a:off x="6307288" y="2492481"/>
            <a:ext cx="2776977" cy="707886"/>
          </a:xfrm>
          <a:prstGeom prst="rect">
            <a:avLst/>
          </a:prstGeom>
          <a:noFill/>
        </p:spPr>
        <p:txBody>
          <a:bodyPr wrap="square" rtlCol="0">
            <a:spAutoFit/>
          </a:bodyPr>
          <a:lstStyle>
            <a:defPPr>
              <a:defRPr lang="en-US"/>
            </a:defPPr>
            <a:lvl1pPr algn="ctr">
              <a:defRPr sz="2000">
                <a:latin typeface="Arial" panose="020B0604020202020204" pitchFamily="34" charset="0"/>
                <a:cs typeface="Arial" panose="020B0604020202020204" pitchFamily="34" charset="0"/>
              </a:defRPr>
            </a:lvl1pPr>
          </a:lstStyle>
          <a:p>
            <a:pPr algn="l"/>
            <a:r>
              <a:rPr lang="zh-CN" altLang="en-US" b="1" dirty="0">
                <a:ea typeface="微软雅黑" panose="020B0503020204020204" pitchFamily="34" charset="-122"/>
              </a:rPr>
              <a:t>详见：陈凌等，</a:t>
            </a:r>
            <a:r>
              <a:rPr lang="en-US" altLang="zh-CN" b="1" dirty="0">
                <a:ea typeface="微软雅黑" panose="020B0503020204020204" pitchFamily="34" charset="-122"/>
              </a:rPr>
              <a:t>2022</a:t>
            </a:r>
            <a:r>
              <a:rPr lang="zh-CN" altLang="en-US" b="1" dirty="0">
                <a:ea typeface="微软雅黑" panose="020B0503020204020204" pitchFamily="34" charset="-122"/>
              </a:rPr>
              <a:t>，</a:t>
            </a:r>
            <a:endParaRPr lang="en-US" altLang="zh-CN" b="1" dirty="0">
              <a:ea typeface="微软雅黑" panose="020B0503020204020204" pitchFamily="34" charset="-122"/>
            </a:endParaRPr>
          </a:p>
          <a:p>
            <a:pPr algn="l"/>
            <a:r>
              <a:rPr lang="zh-CN" altLang="en-US" b="1" i="0" dirty="0">
                <a:solidFill>
                  <a:srgbClr val="333333"/>
                </a:solidFill>
                <a:effectLst/>
                <a:ea typeface="微软雅黑" panose="020B0503020204020204" pitchFamily="34" charset="-122"/>
              </a:rPr>
              <a:t>地球与行星物理论评</a:t>
            </a:r>
            <a:endParaRPr lang="zh-CN" altLang="en-US" b="1" dirty="0">
              <a:ea typeface="微软雅黑" panose="020B0503020204020204" pitchFamily="34" charset="-122"/>
            </a:endParaRPr>
          </a:p>
        </p:txBody>
      </p:sp>
      <p:pic>
        <p:nvPicPr>
          <p:cNvPr id="10" name="图片 9">
            <a:extLst>
              <a:ext uri="{FF2B5EF4-FFF2-40B4-BE49-F238E27FC236}">
                <a16:creationId xmlns:a16="http://schemas.microsoft.com/office/drawing/2014/main" id="{797F9411-E62D-00F9-6CD9-F4429FC5EC3E}"/>
              </a:ext>
            </a:extLst>
          </p:cNvPr>
          <p:cNvPicPr>
            <a:picLocks noChangeAspect="1"/>
          </p:cNvPicPr>
          <p:nvPr/>
        </p:nvPicPr>
        <p:blipFill>
          <a:blip r:embed="rId3"/>
          <a:stretch>
            <a:fillRect/>
          </a:stretch>
        </p:blipFill>
        <p:spPr>
          <a:xfrm>
            <a:off x="1096633" y="1651259"/>
            <a:ext cx="4435195" cy="3014450"/>
          </a:xfrm>
          <a:prstGeom prst="rect">
            <a:avLst/>
          </a:prstGeom>
          <a:ln>
            <a:solidFill>
              <a:schemeClr val="tx1"/>
            </a:solidFill>
          </a:ln>
        </p:spPr>
      </p:pic>
      <p:sp>
        <p:nvSpPr>
          <p:cNvPr id="11" name="灯片编号占位符 10">
            <a:extLst>
              <a:ext uri="{FF2B5EF4-FFF2-40B4-BE49-F238E27FC236}">
                <a16:creationId xmlns:a16="http://schemas.microsoft.com/office/drawing/2014/main" id="{4EB46A2F-FB1F-6643-680A-30408042FFA3}"/>
              </a:ext>
            </a:extLst>
          </p:cNvPr>
          <p:cNvSpPr>
            <a:spLocks noGrp="1"/>
          </p:cNvSpPr>
          <p:nvPr>
            <p:ph type="sldNum" sz="quarter" idx="12"/>
          </p:nvPr>
        </p:nvSpPr>
        <p:spPr/>
        <p:txBody>
          <a:bodyPr/>
          <a:lstStyle/>
          <a:p>
            <a:fld id="{936F6FCF-EA07-4D9C-A5D0-42A3B44E6766}" type="slidenum">
              <a:rPr lang="zh-CN" altLang="en-US" smtClean="0"/>
              <a:t>15</a:t>
            </a:fld>
            <a:endParaRPr lang="zh-CN" altLang="en-US"/>
          </a:p>
        </p:txBody>
      </p:sp>
    </p:spTree>
    <p:extLst>
      <p:ext uri="{BB962C8B-B14F-4D97-AF65-F5344CB8AC3E}">
        <p14:creationId xmlns:p14="http://schemas.microsoft.com/office/powerpoint/2010/main" val="277445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C2C6-EDB8-F758-67CE-4F84532A675B}"/>
            </a:ext>
          </a:extLst>
        </p:cNvPr>
        <p:cNvGrpSpPr/>
        <p:nvPr/>
      </p:nvGrpSpPr>
      <p:grpSpPr>
        <a:xfrm>
          <a:off x="0" y="0"/>
          <a:ext cx="0" cy="0"/>
          <a:chOff x="0" y="0"/>
          <a:chExt cx="0" cy="0"/>
        </a:xfrm>
      </p:grpSpPr>
      <p:sp>
        <p:nvSpPr>
          <p:cNvPr id="2" name="矩形 3">
            <a:extLst>
              <a:ext uri="{FF2B5EF4-FFF2-40B4-BE49-F238E27FC236}">
                <a16:creationId xmlns:a16="http://schemas.microsoft.com/office/drawing/2014/main" id="{062EE9BC-DB78-52B2-C96E-27B342C1F03D}"/>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参考改进思路</a:t>
            </a:r>
          </a:p>
        </p:txBody>
      </p:sp>
      <p:sp>
        <p:nvSpPr>
          <p:cNvPr id="3" name="文本框 2">
            <a:extLst>
              <a:ext uri="{FF2B5EF4-FFF2-40B4-BE49-F238E27FC236}">
                <a16:creationId xmlns:a16="http://schemas.microsoft.com/office/drawing/2014/main" id="{056B1A7E-50C2-9B9F-2492-02640BA0041F}"/>
              </a:ext>
            </a:extLst>
          </p:cNvPr>
          <p:cNvSpPr txBox="1"/>
          <p:nvPr/>
        </p:nvSpPr>
        <p:spPr>
          <a:xfrm>
            <a:off x="186096" y="1129859"/>
            <a:ext cx="8771807" cy="461665"/>
          </a:xfrm>
          <a:prstGeom prst="rect">
            <a:avLst/>
          </a:prstGeom>
          <a:noFill/>
        </p:spPr>
        <p:txBody>
          <a:bodyPr wrap="square" rtlCol="0">
            <a:spAutoFit/>
          </a:bodyPr>
          <a:lstStyle/>
          <a:p>
            <a:pPr>
              <a:spcAft>
                <a:spcPts val="600"/>
              </a:spcAft>
            </a:pPr>
            <a:r>
              <a:rPr lang="en-US" altLang="zh-CN" sz="2400" b="1" dirty="0">
                <a:latin typeface="Arial" panose="020B0604020202020204" pitchFamily="34" charset="0"/>
                <a:ea typeface="微软雅黑" panose="020B0503020204020204" pitchFamily="34" charset="-122"/>
                <a:cs typeface="Arial" panose="020B0604020202020204" pitchFamily="34" charset="0"/>
              </a:rPr>
              <a:t>【3】</a:t>
            </a:r>
            <a:r>
              <a:rPr lang="zh-CN" altLang="en-US" sz="2400" b="1" dirty="0">
                <a:latin typeface="Arial" panose="020B0604020202020204" pitchFamily="34" charset="0"/>
                <a:ea typeface="微软雅黑" panose="020B0503020204020204" pitchFamily="34" charset="-122"/>
                <a:cs typeface="Arial" panose="020B0604020202020204" pitchFamily="34" charset="0"/>
              </a:rPr>
              <a:t>贝叶斯沿层相干接收函数：</a:t>
            </a:r>
            <a:endParaRPr lang="en-US" altLang="zh-CN" sz="2400" b="1" dirty="0">
              <a:latin typeface="Arial" panose="020B0604020202020204" pitchFamily="34" charset="0"/>
              <a:ea typeface="微软雅黑" panose="020B0503020204020204" pitchFamily="34" charset="-122"/>
              <a:cs typeface="Arial" panose="020B0604020202020204" pitchFamily="34" charset="0"/>
            </a:endParaRPr>
          </a:p>
        </p:txBody>
      </p:sp>
      <p:grpSp>
        <p:nvGrpSpPr>
          <p:cNvPr id="6" name="组合 5">
            <a:extLst>
              <a:ext uri="{FF2B5EF4-FFF2-40B4-BE49-F238E27FC236}">
                <a16:creationId xmlns:a16="http://schemas.microsoft.com/office/drawing/2014/main" id="{6CDAA3C1-A191-D442-4B6F-5410C5B6C835}"/>
              </a:ext>
            </a:extLst>
          </p:cNvPr>
          <p:cNvGrpSpPr/>
          <p:nvPr/>
        </p:nvGrpSpPr>
        <p:grpSpPr>
          <a:xfrm>
            <a:off x="89602" y="1591524"/>
            <a:ext cx="4698362" cy="4871781"/>
            <a:chOff x="147076" y="661212"/>
            <a:chExt cx="4165842" cy="4319605"/>
          </a:xfrm>
        </p:grpSpPr>
        <p:pic>
          <p:nvPicPr>
            <p:cNvPr id="7" name="图片 6">
              <a:extLst>
                <a:ext uri="{FF2B5EF4-FFF2-40B4-BE49-F238E27FC236}">
                  <a16:creationId xmlns:a16="http://schemas.microsoft.com/office/drawing/2014/main" id="{4CFCCE1E-ED9E-C556-D949-56478BE4EFCA}"/>
                </a:ext>
              </a:extLst>
            </p:cNvPr>
            <p:cNvPicPr>
              <a:picLocks noChangeAspect="1"/>
            </p:cNvPicPr>
            <p:nvPr/>
          </p:nvPicPr>
          <p:blipFill>
            <a:blip r:embed="rId2"/>
            <a:srcRect l="1" r="2176"/>
            <a:stretch/>
          </p:blipFill>
          <p:spPr>
            <a:xfrm>
              <a:off x="147076" y="2702896"/>
              <a:ext cx="3990583" cy="2277921"/>
            </a:xfrm>
            <a:prstGeom prst="rect">
              <a:avLst/>
            </a:prstGeom>
          </p:spPr>
        </p:pic>
        <p:pic>
          <p:nvPicPr>
            <p:cNvPr id="8" name="图片 7">
              <a:extLst>
                <a:ext uri="{FF2B5EF4-FFF2-40B4-BE49-F238E27FC236}">
                  <a16:creationId xmlns:a16="http://schemas.microsoft.com/office/drawing/2014/main" id="{376FDDEB-8108-ECED-98EE-490CE3941D7D}"/>
                </a:ext>
              </a:extLst>
            </p:cNvPr>
            <p:cNvPicPr>
              <a:picLocks noChangeAspect="1"/>
            </p:cNvPicPr>
            <p:nvPr/>
          </p:nvPicPr>
          <p:blipFill>
            <a:blip r:embed="rId3"/>
            <a:srcRect t="15422"/>
            <a:stretch>
              <a:fillRect/>
            </a:stretch>
          </p:blipFill>
          <p:spPr>
            <a:xfrm>
              <a:off x="322336" y="661212"/>
              <a:ext cx="3990582" cy="2125410"/>
            </a:xfrm>
            <a:prstGeom prst="rect">
              <a:avLst/>
            </a:prstGeom>
          </p:spPr>
        </p:pic>
      </p:grpSp>
      <p:sp>
        <p:nvSpPr>
          <p:cNvPr id="9" name="文本框 8">
            <a:extLst>
              <a:ext uri="{FF2B5EF4-FFF2-40B4-BE49-F238E27FC236}">
                <a16:creationId xmlns:a16="http://schemas.microsoft.com/office/drawing/2014/main" id="{E6938AB0-5A6D-5FFB-CC0B-EB22348CC544}"/>
              </a:ext>
            </a:extLst>
          </p:cNvPr>
          <p:cNvSpPr txBox="1"/>
          <p:nvPr/>
        </p:nvSpPr>
        <p:spPr>
          <a:xfrm>
            <a:off x="885721" y="3788571"/>
            <a:ext cx="3129177" cy="400110"/>
          </a:xfrm>
          <a:prstGeom prst="rect">
            <a:avLst/>
          </a:prstGeom>
          <a:noFill/>
        </p:spPr>
        <p:txBody>
          <a:bodyPr wrap="square" rtlCol="0">
            <a:spAutoFit/>
          </a:bodyPr>
          <a:lstStyle>
            <a:defPPr>
              <a:defRPr lang="en-US"/>
            </a:defPPr>
            <a:lvl1pPr algn="ctr">
              <a:defRPr sz="2000">
                <a:latin typeface="Arial" panose="020B0604020202020204" pitchFamily="34" charset="0"/>
                <a:cs typeface="Arial" panose="020B0604020202020204" pitchFamily="34" charset="0"/>
              </a:defRPr>
            </a:lvl1pPr>
          </a:lstStyle>
          <a:p>
            <a:r>
              <a:rPr lang="en-US" altLang="zh-CN" dirty="0"/>
              <a:t>(Wang et al., 2021, JGR)</a:t>
            </a:r>
            <a:endParaRPr lang="zh-CN" altLang="en-US" dirty="0"/>
          </a:p>
        </p:txBody>
      </p:sp>
      <p:sp>
        <p:nvSpPr>
          <p:cNvPr id="5" name="文本框 4">
            <a:extLst>
              <a:ext uri="{FF2B5EF4-FFF2-40B4-BE49-F238E27FC236}">
                <a16:creationId xmlns:a16="http://schemas.microsoft.com/office/drawing/2014/main" id="{65B6C178-3A10-72AD-7B83-EA40D4472AD6}"/>
              </a:ext>
            </a:extLst>
          </p:cNvPr>
          <p:cNvSpPr txBox="1"/>
          <p:nvPr/>
        </p:nvSpPr>
        <p:spPr>
          <a:xfrm>
            <a:off x="516933" y="6386972"/>
            <a:ext cx="8110131" cy="369332"/>
          </a:xfrm>
          <a:prstGeom prst="rect">
            <a:avLst/>
          </a:prstGeom>
          <a:noFill/>
        </p:spPr>
        <p:txBody>
          <a:bodyPr wrap="square">
            <a:spAutoFit/>
          </a:bodyPr>
          <a:lstStyle/>
          <a:p>
            <a:pPr algn="ctr"/>
            <a:r>
              <a:rPr lang="zh-CN" altLang="en-US" dirty="0">
                <a:latin typeface="Arial" panose="020B0604020202020204" pitchFamily="34" charset="0"/>
                <a:cs typeface="Arial" panose="020B0604020202020204" pitchFamily="34" charset="0"/>
              </a:rPr>
              <a:t>https://seismo.training.ustc.edu.cn/2023/0304/c34699a593796/page.htm</a:t>
            </a:r>
          </a:p>
        </p:txBody>
      </p:sp>
      <p:pic>
        <p:nvPicPr>
          <p:cNvPr id="10" name="图片 1">
            <a:extLst>
              <a:ext uri="{FF2B5EF4-FFF2-40B4-BE49-F238E27FC236}">
                <a16:creationId xmlns:a16="http://schemas.microsoft.com/office/drawing/2014/main" id="{DE74BEBB-C22A-C3B3-0D62-AC9B1CE153AB}"/>
              </a:ext>
            </a:extLst>
          </p:cNvPr>
          <p:cNvPicPr>
            <a:picLocks noChangeAspect="1" noChangeArrowheads="1"/>
          </p:cNvPicPr>
          <p:nvPr/>
        </p:nvPicPr>
        <p:blipFill>
          <a:blip r:embed="rId4" cstate="print"/>
          <a:srcRect l="6130"/>
          <a:stretch>
            <a:fillRect/>
          </a:stretch>
        </p:blipFill>
        <p:spPr>
          <a:xfrm>
            <a:off x="4710955" y="1796176"/>
            <a:ext cx="4342337" cy="3821357"/>
          </a:xfrm>
          <a:prstGeom prst="rect">
            <a:avLst/>
          </a:prstGeom>
          <a:noFill/>
          <a:ln>
            <a:noFill/>
          </a:ln>
        </p:spPr>
      </p:pic>
      <p:sp>
        <p:nvSpPr>
          <p:cNvPr id="11" name="文本框 10">
            <a:extLst>
              <a:ext uri="{FF2B5EF4-FFF2-40B4-BE49-F238E27FC236}">
                <a16:creationId xmlns:a16="http://schemas.microsoft.com/office/drawing/2014/main" id="{58DD73EB-9146-B837-7D03-B997CBDA4127}"/>
              </a:ext>
            </a:extLst>
          </p:cNvPr>
          <p:cNvSpPr txBox="1"/>
          <p:nvPr/>
        </p:nvSpPr>
        <p:spPr>
          <a:xfrm>
            <a:off x="5294604" y="1260708"/>
            <a:ext cx="3630029" cy="400110"/>
          </a:xfrm>
          <a:prstGeom prst="rect">
            <a:avLst/>
          </a:prstGeom>
          <a:noFill/>
        </p:spPr>
        <p:txBody>
          <a:bodyPr wrap="square" rtlCol="0">
            <a:spAutoFit/>
          </a:bodyPr>
          <a:lstStyle/>
          <a:p>
            <a:pPr algn="ctr"/>
            <a:r>
              <a:rPr lang="en-US" altLang="zh-CN" sz="2000" b="1" dirty="0">
                <a:latin typeface="Arial" panose="020B0604020202020204" pitchFamily="34" charset="0"/>
                <a:ea typeface="微软雅黑" panose="020B0503020204020204" pitchFamily="34" charset="-122"/>
                <a:cs typeface="Arial" panose="020B0604020202020204" pitchFamily="34" charset="0"/>
              </a:rPr>
              <a:t>CRF</a:t>
            </a:r>
            <a:r>
              <a:rPr lang="zh-CN" altLang="en-US" sz="2000" b="1" dirty="0">
                <a:latin typeface="Arial" panose="020B0604020202020204" pitchFamily="34" charset="0"/>
                <a:ea typeface="微软雅黑" panose="020B0503020204020204" pitchFamily="34" charset="-122"/>
                <a:cs typeface="Arial" panose="020B0604020202020204" pitchFamily="34" charset="0"/>
              </a:rPr>
              <a:t>应用：</a:t>
            </a:r>
            <a:r>
              <a:rPr lang="zh-CN" altLang="en-US" sz="2000" dirty="0">
                <a:latin typeface="Arial" panose="020B0604020202020204" pitchFamily="34" charset="0"/>
                <a:ea typeface="微软雅黑" panose="020B0503020204020204" pitchFamily="34" charset="-122"/>
                <a:cs typeface="Arial" panose="020B0604020202020204" pitchFamily="34" charset="0"/>
              </a:rPr>
              <a:t>青藏北缘盆地结构</a:t>
            </a:r>
            <a:endParaRPr lang="en-US" altLang="zh-CN" sz="2000" dirty="0">
              <a:latin typeface="Arial" panose="020B0604020202020204" pitchFamily="34" charset="0"/>
              <a:ea typeface="微软雅黑" panose="020B0503020204020204" pitchFamily="34" charset="-122"/>
              <a:cs typeface="Arial" panose="020B0604020202020204" pitchFamily="34" charset="0"/>
            </a:endParaRPr>
          </a:p>
        </p:txBody>
      </p:sp>
      <p:sp>
        <p:nvSpPr>
          <p:cNvPr id="12" name="灯片编号占位符 11">
            <a:extLst>
              <a:ext uri="{FF2B5EF4-FFF2-40B4-BE49-F238E27FC236}">
                <a16:creationId xmlns:a16="http://schemas.microsoft.com/office/drawing/2014/main" id="{7A9A3760-234A-0E5B-29A8-CD29750A9EB4}"/>
              </a:ext>
            </a:extLst>
          </p:cNvPr>
          <p:cNvSpPr>
            <a:spLocks noGrp="1"/>
          </p:cNvSpPr>
          <p:nvPr>
            <p:ph type="sldNum" sz="quarter" idx="12"/>
          </p:nvPr>
        </p:nvSpPr>
        <p:spPr/>
        <p:txBody>
          <a:bodyPr/>
          <a:lstStyle/>
          <a:p>
            <a:fld id="{936F6FCF-EA07-4D9C-A5D0-42A3B44E6766}" type="slidenum">
              <a:rPr lang="zh-CN" altLang="en-US" smtClean="0"/>
              <a:t>16</a:t>
            </a:fld>
            <a:endParaRPr lang="zh-CN" altLang="en-US"/>
          </a:p>
        </p:txBody>
      </p:sp>
    </p:spTree>
    <p:extLst>
      <p:ext uri="{BB962C8B-B14F-4D97-AF65-F5344CB8AC3E}">
        <p14:creationId xmlns:p14="http://schemas.microsoft.com/office/powerpoint/2010/main" val="2205295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a:extLst>
              <a:ext uri="{FF2B5EF4-FFF2-40B4-BE49-F238E27FC236}">
                <a16:creationId xmlns:a16="http://schemas.microsoft.com/office/drawing/2014/main" id="{DEB7D9F8-2B85-C13B-39F3-23437F17EFCA}"/>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参考改进思路</a:t>
            </a:r>
          </a:p>
        </p:txBody>
      </p:sp>
      <p:sp>
        <p:nvSpPr>
          <p:cNvPr id="3" name="文本框 2">
            <a:extLst>
              <a:ext uri="{FF2B5EF4-FFF2-40B4-BE49-F238E27FC236}">
                <a16:creationId xmlns:a16="http://schemas.microsoft.com/office/drawing/2014/main" id="{8789E276-9071-517F-6FE2-081B42F92801}"/>
              </a:ext>
            </a:extLst>
          </p:cNvPr>
          <p:cNvSpPr txBox="1"/>
          <p:nvPr/>
        </p:nvSpPr>
        <p:spPr>
          <a:xfrm>
            <a:off x="186096" y="1129859"/>
            <a:ext cx="8771807" cy="461665"/>
          </a:xfrm>
          <a:prstGeom prst="rect">
            <a:avLst/>
          </a:prstGeom>
          <a:noFill/>
        </p:spPr>
        <p:txBody>
          <a:bodyPr wrap="square" rtlCol="0">
            <a:spAutoFit/>
          </a:bodyPr>
          <a:lstStyle/>
          <a:p>
            <a:pPr>
              <a:spcAft>
                <a:spcPts val="600"/>
              </a:spcAft>
            </a:pPr>
            <a:r>
              <a:rPr lang="en-US" altLang="zh-CN" sz="2400" b="1" dirty="0">
                <a:latin typeface="Arial" panose="020B0604020202020204" pitchFamily="34" charset="0"/>
                <a:ea typeface="微软雅黑" panose="020B0503020204020204" pitchFamily="34" charset="-122"/>
                <a:cs typeface="Arial" panose="020B0604020202020204" pitchFamily="34" charset="0"/>
              </a:rPr>
              <a:t>【4】</a:t>
            </a:r>
            <a:r>
              <a:rPr lang="zh-CN" altLang="en-US" sz="2400" b="1" dirty="0">
                <a:latin typeface="Arial" panose="020B0604020202020204" pitchFamily="34" charset="0"/>
                <a:ea typeface="微软雅黑" panose="020B0503020204020204" pitchFamily="34" charset="-122"/>
                <a:cs typeface="Arial" panose="020B0604020202020204" pitchFamily="34" charset="0"/>
              </a:rPr>
              <a:t>接收函数伴随层析成像：</a:t>
            </a:r>
            <a:endParaRPr lang="en-US" altLang="zh-CN" sz="2400" b="1" dirty="0">
              <a:latin typeface="Arial" panose="020B0604020202020204" pitchFamily="34" charset="0"/>
              <a:ea typeface="微软雅黑" panose="020B0503020204020204" pitchFamily="34" charset="-122"/>
              <a:cs typeface="Arial" panose="020B0604020202020204" pitchFamily="34" charset="0"/>
            </a:endParaRPr>
          </a:p>
        </p:txBody>
      </p:sp>
      <p:sp>
        <p:nvSpPr>
          <p:cNvPr id="4" name="灯片编号占位符 3">
            <a:extLst>
              <a:ext uri="{FF2B5EF4-FFF2-40B4-BE49-F238E27FC236}">
                <a16:creationId xmlns:a16="http://schemas.microsoft.com/office/drawing/2014/main" id="{DB423318-4854-9E9C-487B-42B3E8DA588F}"/>
              </a:ext>
            </a:extLst>
          </p:cNvPr>
          <p:cNvSpPr>
            <a:spLocks noGrp="1"/>
          </p:cNvSpPr>
          <p:nvPr>
            <p:ph type="sldNum" sz="quarter" idx="12"/>
          </p:nvPr>
        </p:nvSpPr>
        <p:spPr/>
        <p:txBody>
          <a:bodyPr/>
          <a:lstStyle/>
          <a:p>
            <a:fld id="{936F6FCF-EA07-4D9C-A5D0-42A3B44E6766}" type="slidenum">
              <a:rPr lang="zh-CN" altLang="en-US" smtClean="0"/>
              <a:t>17</a:t>
            </a:fld>
            <a:endParaRPr lang="zh-CN" altLang="en-US"/>
          </a:p>
        </p:txBody>
      </p:sp>
      <p:pic>
        <p:nvPicPr>
          <p:cNvPr id="5" name="图片 4">
            <a:extLst>
              <a:ext uri="{FF2B5EF4-FFF2-40B4-BE49-F238E27FC236}">
                <a16:creationId xmlns:a16="http://schemas.microsoft.com/office/drawing/2014/main" id="{E5ED8616-3C9F-E0C6-5C79-87B7961B5F45}"/>
              </a:ext>
            </a:extLst>
          </p:cNvPr>
          <p:cNvPicPr>
            <a:picLocks noChangeAspect="1"/>
          </p:cNvPicPr>
          <p:nvPr/>
        </p:nvPicPr>
        <p:blipFill>
          <a:blip r:embed="rId3"/>
          <a:stretch>
            <a:fillRect/>
          </a:stretch>
        </p:blipFill>
        <p:spPr>
          <a:xfrm>
            <a:off x="0" y="1757343"/>
            <a:ext cx="9144000" cy="4069320"/>
          </a:xfrm>
          <a:prstGeom prst="rect">
            <a:avLst/>
          </a:prstGeom>
        </p:spPr>
      </p:pic>
      <p:pic>
        <p:nvPicPr>
          <p:cNvPr id="6" name="图片 5">
            <a:extLst>
              <a:ext uri="{FF2B5EF4-FFF2-40B4-BE49-F238E27FC236}">
                <a16:creationId xmlns:a16="http://schemas.microsoft.com/office/drawing/2014/main" id="{26447BE8-69F2-73A5-BEA8-A4BD748F0AFD}"/>
              </a:ext>
            </a:extLst>
          </p:cNvPr>
          <p:cNvPicPr>
            <a:picLocks noChangeAspect="1"/>
          </p:cNvPicPr>
          <p:nvPr/>
        </p:nvPicPr>
        <p:blipFill>
          <a:blip r:embed="rId4"/>
          <a:stretch>
            <a:fillRect/>
          </a:stretch>
        </p:blipFill>
        <p:spPr>
          <a:xfrm>
            <a:off x="4424960" y="1346243"/>
            <a:ext cx="4719040" cy="4891520"/>
          </a:xfrm>
          <a:prstGeom prst="rect">
            <a:avLst/>
          </a:prstGeom>
          <a:ln>
            <a:solidFill>
              <a:schemeClr val="tx1"/>
            </a:solidFill>
          </a:ln>
        </p:spPr>
      </p:pic>
      <p:sp>
        <p:nvSpPr>
          <p:cNvPr id="7" name="文本框 6">
            <a:extLst>
              <a:ext uri="{FF2B5EF4-FFF2-40B4-BE49-F238E27FC236}">
                <a16:creationId xmlns:a16="http://schemas.microsoft.com/office/drawing/2014/main" id="{C813425A-0AD8-65CE-B54B-8BFBC8C13180}"/>
              </a:ext>
            </a:extLst>
          </p:cNvPr>
          <p:cNvSpPr txBox="1"/>
          <p:nvPr/>
        </p:nvSpPr>
        <p:spPr>
          <a:xfrm>
            <a:off x="4123990" y="5840448"/>
            <a:ext cx="3129177" cy="400110"/>
          </a:xfrm>
          <a:prstGeom prst="rect">
            <a:avLst/>
          </a:prstGeom>
          <a:noFill/>
        </p:spPr>
        <p:txBody>
          <a:bodyPr wrap="square" rtlCol="0">
            <a:spAutoFit/>
          </a:bodyPr>
          <a:lstStyle>
            <a:defPPr>
              <a:defRPr lang="en-US"/>
            </a:defPPr>
            <a:lvl1pPr algn="ctr">
              <a:defRPr sz="2000">
                <a:latin typeface="Arial" panose="020B0604020202020204" pitchFamily="34" charset="0"/>
                <a:cs typeface="Arial" panose="020B0604020202020204" pitchFamily="34" charset="0"/>
              </a:defRPr>
            </a:lvl1pPr>
          </a:lstStyle>
          <a:p>
            <a:r>
              <a:rPr lang="en-US" altLang="zh-CN" dirty="0"/>
              <a:t>(Xu et al., 2023, GRL)</a:t>
            </a:r>
            <a:endParaRPr lang="zh-CN" altLang="en-US" dirty="0"/>
          </a:p>
        </p:txBody>
      </p:sp>
      <p:sp>
        <p:nvSpPr>
          <p:cNvPr id="8" name="文本框 7">
            <a:extLst>
              <a:ext uri="{FF2B5EF4-FFF2-40B4-BE49-F238E27FC236}">
                <a16:creationId xmlns:a16="http://schemas.microsoft.com/office/drawing/2014/main" id="{06936A77-F96C-57B2-0D45-5852A2486EDC}"/>
              </a:ext>
            </a:extLst>
          </p:cNvPr>
          <p:cNvSpPr txBox="1"/>
          <p:nvPr/>
        </p:nvSpPr>
        <p:spPr>
          <a:xfrm>
            <a:off x="186096" y="6164243"/>
            <a:ext cx="3802342" cy="461665"/>
          </a:xfrm>
          <a:prstGeom prst="rect">
            <a:avLst/>
          </a:prstGeom>
          <a:noFill/>
        </p:spPr>
        <p:txBody>
          <a:bodyPr wrap="square" rtlCol="0">
            <a:spAutoFit/>
          </a:bodyPr>
          <a:lstStyle/>
          <a:p>
            <a:pPr>
              <a:spcAft>
                <a:spcPts val="600"/>
              </a:spcAft>
            </a:pPr>
            <a:r>
              <a:rPr lang="en-US" altLang="zh-CN" sz="2400" b="1" dirty="0">
                <a:latin typeface="Arial" panose="020B0604020202020204" pitchFamily="34" charset="0"/>
                <a:ea typeface="微软雅黑" panose="020B0503020204020204" pitchFamily="34" charset="-122"/>
                <a:cs typeface="Arial" panose="020B0604020202020204" pitchFamily="34" charset="0"/>
              </a:rPr>
              <a:t>【5】</a:t>
            </a:r>
            <a:r>
              <a:rPr lang="zh-CN" altLang="en-US" sz="2400" b="1" dirty="0">
                <a:latin typeface="Arial" panose="020B0604020202020204" pitchFamily="34" charset="0"/>
                <a:ea typeface="微软雅黑" panose="020B0503020204020204" pitchFamily="34" charset="-122"/>
                <a:cs typeface="Arial" panose="020B0604020202020204" pitchFamily="34" charset="0"/>
              </a:rPr>
              <a:t>正演</a:t>
            </a:r>
            <a:r>
              <a:rPr lang="en-US" altLang="zh-CN" sz="2400" b="1" dirty="0">
                <a:latin typeface="Arial" panose="020B0604020202020204" pitchFamily="34" charset="0"/>
                <a:ea typeface="微软雅黑" panose="020B0503020204020204" pitchFamily="34" charset="-122"/>
                <a:cs typeface="Arial" panose="020B0604020202020204" pitchFamily="34" charset="0"/>
              </a:rPr>
              <a:t>+</a:t>
            </a:r>
            <a:r>
              <a:rPr lang="zh-CN" altLang="en-US" sz="2400" b="1" dirty="0">
                <a:latin typeface="Arial" panose="020B0604020202020204" pitchFamily="34" charset="0"/>
                <a:ea typeface="微软雅黑" panose="020B0503020204020204" pitchFamily="34" charset="-122"/>
                <a:cs typeface="Arial" panose="020B0604020202020204" pitchFamily="34" charset="0"/>
              </a:rPr>
              <a:t>反演相结合</a:t>
            </a:r>
            <a:endParaRPr lang="en-US" altLang="zh-CN" sz="2400" b="1" dirty="0">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69289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a:extLst>
              <a:ext uri="{FF2B5EF4-FFF2-40B4-BE49-F238E27FC236}">
                <a16:creationId xmlns:a16="http://schemas.microsoft.com/office/drawing/2014/main" id="{01A2F4F2-6BB5-C291-D64A-4865FFDD084A}"/>
              </a:ext>
            </a:extLst>
          </p:cNvPr>
          <p:cNvSpPr/>
          <p:nvPr/>
        </p:nvSpPr>
        <p:spPr>
          <a:xfrm>
            <a:off x="0" y="6350"/>
            <a:ext cx="9144000" cy="756000"/>
          </a:xfrm>
          <a:prstGeom prst="rect">
            <a:avLst/>
          </a:prstGeom>
          <a:solidFill>
            <a:srgbClr val="0F573F"/>
          </a:solidFill>
        </p:spPr>
        <p:style>
          <a:lnRef idx="2">
            <a:schemeClr val="dk1">
              <a:shade val="50000"/>
            </a:schemeClr>
          </a:lnRef>
          <a:fillRef idx="1">
            <a:schemeClr val="dk1"/>
          </a:fillRef>
          <a:effectRef idx="0">
            <a:schemeClr val="dk1"/>
          </a:effectRef>
          <a:fontRef idx="minor">
            <a:schemeClr val="lt1"/>
          </a:fontRef>
        </p:style>
        <p:txBody>
          <a:bodyPr rtlCol="0" anchor="ctr"/>
          <a:lstStyle/>
          <a:p>
            <a:r>
              <a:rPr kumimoji="1" lang="zh-CN" altLang="en-US" sz="3600" b="1" dirty="0">
                <a:latin typeface="Arial" panose="020B0604020202020204" pitchFamily="34" charset="0"/>
                <a:ea typeface="黑体" panose="02010609060101010101" pitchFamily="49" charset="-122"/>
                <a:cs typeface="Arial" panose="020B0604020202020204" pitchFamily="34" charset="0"/>
              </a:rPr>
              <a:t>讨论与小结</a:t>
            </a:r>
          </a:p>
        </p:txBody>
      </p:sp>
      <p:sp>
        <p:nvSpPr>
          <p:cNvPr id="3" name="灯片编号占位符 2">
            <a:extLst>
              <a:ext uri="{FF2B5EF4-FFF2-40B4-BE49-F238E27FC236}">
                <a16:creationId xmlns:a16="http://schemas.microsoft.com/office/drawing/2014/main" id="{78822C57-2930-2DB5-92F8-19D59290AA50}"/>
              </a:ext>
            </a:extLst>
          </p:cNvPr>
          <p:cNvSpPr>
            <a:spLocks noGrp="1"/>
          </p:cNvSpPr>
          <p:nvPr>
            <p:ph type="sldNum" sz="quarter" idx="12"/>
          </p:nvPr>
        </p:nvSpPr>
        <p:spPr/>
        <p:txBody>
          <a:bodyPr/>
          <a:lstStyle/>
          <a:p>
            <a:fld id="{936F6FCF-EA07-4D9C-A5D0-42A3B44E6766}" type="slidenum">
              <a:rPr lang="zh-CN" altLang="en-US" smtClean="0"/>
              <a:t>18</a:t>
            </a:fld>
            <a:endParaRPr lang="zh-CN" altLang="en-US"/>
          </a:p>
        </p:txBody>
      </p:sp>
      <p:sp>
        <p:nvSpPr>
          <p:cNvPr id="5" name="文本框 4">
            <a:extLst>
              <a:ext uri="{FF2B5EF4-FFF2-40B4-BE49-F238E27FC236}">
                <a16:creationId xmlns:a16="http://schemas.microsoft.com/office/drawing/2014/main" id="{274BD480-D3FA-476C-976A-868BDB1D3A70}"/>
              </a:ext>
            </a:extLst>
          </p:cNvPr>
          <p:cNvSpPr txBox="1"/>
          <p:nvPr/>
        </p:nvSpPr>
        <p:spPr>
          <a:xfrm>
            <a:off x="323946" y="1321643"/>
            <a:ext cx="8374342" cy="4666790"/>
          </a:xfrm>
          <a:prstGeom prst="rect">
            <a:avLst/>
          </a:prstGeom>
          <a:noFill/>
        </p:spPr>
        <p:txBody>
          <a:bodyPr wrap="square">
            <a:spAutoFit/>
          </a:bodyPr>
          <a:lstStyle/>
          <a:p>
            <a:pPr marL="342900" indent="-342900">
              <a:lnSpc>
                <a:spcPct val="125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密集台阵接收函数探测面临台间距小于横向分辨率的问题，导致一些传统方法（如单点叠加、</a:t>
            </a:r>
            <a:r>
              <a:rPr lang="en-US" altLang="zh-CN" sz="2400" dirty="0">
                <a:latin typeface="Arial" panose="020B0604020202020204" pitchFamily="34" charset="0"/>
                <a:ea typeface="微软雅黑" panose="020B0503020204020204" pitchFamily="34" charset="-122"/>
                <a:cs typeface="Arial" panose="020B0604020202020204" pitchFamily="34" charset="0"/>
              </a:rPr>
              <a:t> H-κ</a:t>
            </a:r>
            <a:r>
              <a:rPr lang="zh-CN" altLang="en-US" sz="2400" dirty="0">
                <a:latin typeface="Arial" panose="020B0604020202020204" pitchFamily="34" charset="0"/>
                <a:ea typeface="微软雅黑" panose="020B0503020204020204" pitchFamily="34" charset="-122"/>
                <a:cs typeface="Arial" panose="020B0604020202020204" pitchFamily="34" charset="0"/>
              </a:rPr>
              <a:t>系列方法</a:t>
            </a:r>
            <a:r>
              <a:rPr lang="zh-CN" altLang="en-US" sz="2400" dirty="0">
                <a:latin typeface="微软雅黑" panose="020B0503020204020204" pitchFamily="34" charset="-122"/>
                <a:ea typeface="微软雅黑" panose="020B0503020204020204" pitchFamily="34" charset="-122"/>
              </a:rPr>
              <a:t>）获得的结果与其假设相矛盾；此外</a:t>
            </a:r>
            <a:r>
              <a:rPr lang="zh-CN" altLang="en-US" sz="2400" dirty="0">
                <a:latin typeface="Arial" panose="020B0604020202020204" pitchFamily="34" charset="0"/>
                <a:ea typeface="微软雅黑" panose="020B0503020204020204" pitchFamily="34" charset="-122"/>
                <a:cs typeface="Arial" panose="020B0604020202020204" pitchFamily="34" charset="0"/>
              </a:rPr>
              <a:t>会出现不少复杂震相</a:t>
            </a:r>
            <a:endParaRPr lang="en-US" altLang="zh-CN" sz="2400" dirty="0">
              <a:latin typeface="微软雅黑" panose="020B0503020204020204" pitchFamily="34" charset="-122"/>
              <a:ea typeface="微软雅黑" panose="020B0503020204020204" pitchFamily="34" charset="-122"/>
            </a:endParaRPr>
          </a:p>
          <a:p>
            <a:pPr marL="342900" indent="-342900">
              <a:lnSpc>
                <a:spcPct val="125000"/>
              </a:lnSpc>
              <a:buFont typeface="Arial" panose="020B0604020202020204" pitchFamily="34" charset="0"/>
              <a:buChar char="•"/>
            </a:pPr>
            <a:endParaRPr lang="en-US" altLang="zh-CN" sz="2400" dirty="0">
              <a:latin typeface="微软雅黑" panose="020B0503020204020204" pitchFamily="34" charset="-122"/>
              <a:ea typeface="微软雅黑" panose="020B0503020204020204" pitchFamily="34" charset="-122"/>
            </a:endParaRPr>
          </a:p>
          <a:p>
            <a:pPr marL="342900" indent="-342900">
              <a:lnSpc>
                <a:spcPct val="125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参考改进思路：基于横向分辨率进行一定台阵平均</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平滑；采用基于台阵的</a:t>
            </a:r>
            <a:r>
              <a:rPr lang="en-US" altLang="zh-CN" sz="2400" dirty="0">
                <a:latin typeface="微软雅黑" panose="020B0503020204020204" pitchFamily="34" charset="-122"/>
                <a:ea typeface="微软雅黑" panose="020B0503020204020204" pitchFamily="34" charset="-122"/>
              </a:rPr>
              <a:t>RF</a:t>
            </a:r>
            <a:r>
              <a:rPr lang="zh-CN" altLang="en-US" sz="2400" dirty="0">
                <a:latin typeface="微软雅黑" panose="020B0503020204020204" pitchFamily="34" charset="-122"/>
                <a:ea typeface="微软雅黑" panose="020B0503020204020204" pitchFamily="34" charset="-122"/>
              </a:rPr>
              <a:t>方法，如</a:t>
            </a:r>
            <a:r>
              <a:rPr lang="en-US" altLang="zh-CN" sz="2400" dirty="0">
                <a:latin typeface="微软雅黑" panose="020B0503020204020204" pitchFamily="34" charset="-122"/>
                <a:ea typeface="微软雅黑" panose="020B0503020204020204" pitchFamily="34" charset="-122"/>
              </a:rPr>
              <a:t>RF</a:t>
            </a:r>
            <a:r>
              <a:rPr lang="zh-CN" altLang="en-US" sz="2400" dirty="0">
                <a:latin typeface="微软雅黑" panose="020B0503020204020204" pitchFamily="34" charset="-122"/>
                <a:ea typeface="微软雅黑" panose="020B0503020204020204" pitchFamily="34" charset="-122"/>
              </a:rPr>
              <a:t>偏移成像、贝叶斯沿层相干</a:t>
            </a:r>
            <a:r>
              <a:rPr lang="en-US" altLang="zh-CN" sz="2400" dirty="0">
                <a:latin typeface="微软雅黑" panose="020B0503020204020204" pitchFamily="34" charset="-122"/>
                <a:ea typeface="微软雅黑" panose="020B0503020204020204" pitchFamily="34" charset="-122"/>
              </a:rPr>
              <a:t>RF</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RF</a:t>
            </a:r>
            <a:r>
              <a:rPr lang="zh-CN" altLang="en-US" sz="2400" dirty="0">
                <a:latin typeface="微软雅黑" panose="020B0503020204020204" pitchFamily="34" charset="-122"/>
                <a:ea typeface="微软雅黑" panose="020B0503020204020204" pitchFamily="34" charset="-122"/>
              </a:rPr>
              <a:t>伴随层析成像、正演</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反演相结合等</a:t>
            </a:r>
            <a:endParaRPr lang="en-US" altLang="zh-CN" sz="2400" dirty="0">
              <a:latin typeface="微软雅黑" panose="020B0503020204020204" pitchFamily="34" charset="-122"/>
              <a:ea typeface="微软雅黑" panose="020B0503020204020204" pitchFamily="34" charset="-122"/>
            </a:endParaRPr>
          </a:p>
          <a:p>
            <a:pPr marL="342900" indent="-342900">
              <a:lnSpc>
                <a:spcPct val="125000"/>
              </a:lnSpc>
              <a:buFont typeface="Arial" panose="020B0604020202020204" pitchFamily="34" charset="0"/>
              <a:buChar char="•"/>
            </a:pPr>
            <a:endParaRPr lang="en-US" altLang="zh-CN" sz="2400" dirty="0">
              <a:latin typeface="微软雅黑" panose="020B0503020204020204" pitchFamily="34" charset="-122"/>
              <a:ea typeface="微软雅黑" panose="020B0503020204020204" pitchFamily="34" charset="-122"/>
            </a:endParaRPr>
          </a:p>
          <a:p>
            <a:pPr marL="342900" indent="-342900">
              <a:lnSpc>
                <a:spcPct val="125000"/>
              </a:lnSpc>
              <a:buFont typeface="Arial" panose="020B0604020202020204" pitchFamily="34" charset="0"/>
              <a:buChar char="•"/>
            </a:pPr>
            <a:r>
              <a:rPr lang="zh-CN" altLang="en-US" sz="2400" dirty="0">
                <a:latin typeface="微软雅黑" panose="020B0503020204020204" pitchFamily="34" charset="-122"/>
                <a:ea typeface="微软雅黑" panose="020B0503020204020204" pitchFamily="34" charset="-122"/>
              </a:rPr>
              <a:t>展望：期待开发面状密集台阵的较低成本的</a:t>
            </a:r>
            <a:r>
              <a:rPr lang="en-US" altLang="zh-CN" sz="2400" dirty="0">
                <a:latin typeface="微软雅黑" panose="020B0503020204020204" pitchFamily="34" charset="-122"/>
                <a:ea typeface="微软雅黑" panose="020B0503020204020204" pitchFamily="34" charset="-122"/>
              </a:rPr>
              <a:t>RF</a:t>
            </a:r>
            <a:r>
              <a:rPr lang="zh-CN" altLang="en-US" sz="2400" dirty="0">
                <a:latin typeface="微软雅黑" panose="020B0503020204020204" pitchFamily="34" charset="-122"/>
                <a:ea typeface="微软雅黑" panose="020B0503020204020204" pitchFamily="34" charset="-122"/>
              </a:rPr>
              <a:t>方法；期待大家共同努力发展既有效又能尽量保持</a:t>
            </a:r>
            <a:r>
              <a:rPr lang="en-US" altLang="zh-CN" sz="2400" dirty="0">
                <a:latin typeface="微软雅黑" panose="020B0503020204020204" pitchFamily="34" charset="-122"/>
                <a:ea typeface="微软雅黑" panose="020B0503020204020204" pitchFamily="34" charset="-122"/>
              </a:rPr>
              <a:t>RF</a:t>
            </a:r>
            <a:r>
              <a:rPr lang="zh-CN" altLang="en-US" sz="2400" dirty="0">
                <a:latin typeface="微软雅黑" panose="020B0503020204020204" pitchFamily="34" charset="-122"/>
                <a:ea typeface="微软雅黑" panose="020B0503020204020204" pitchFamily="34" charset="-122"/>
              </a:rPr>
              <a:t>简洁性的方法</a:t>
            </a:r>
          </a:p>
        </p:txBody>
      </p:sp>
    </p:spTree>
    <p:extLst>
      <p:ext uri="{BB962C8B-B14F-4D97-AF65-F5344CB8AC3E}">
        <p14:creationId xmlns:p14="http://schemas.microsoft.com/office/powerpoint/2010/main" val="3627514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2760197" y="2210512"/>
            <a:ext cx="3851126" cy="1960880"/>
          </a:xfrm>
          <a:prstGeom prst="rect">
            <a:avLst/>
          </a:prstGeom>
          <a:noFill/>
        </p:spPr>
        <p:txBody>
          <a:bodyPr wrap="square" rtlCol="0">
            <a:spAutoFit/>
          </a:bodyPr>
          <a:lstStyle/>
          <a:p>
            <a:pPr algn="ctr">
              <a:lnSpc>
                <a:spcPct val="150000"/>
              </a:lnSpc>
            </a:pPr>
            <a:r>
              <a:rPr kumimoji="1" lang="zh-CN" altLang="en-US" sz="4050" b="1" dirty="0">
                <a:solidFill>
                  <a:srgbClr val="0F573F"/>
                </a:solidFill>
                <a:latin typeface="Arial" panose="020B0604020202020204" pitchFamily="34" charset="0"/>
                <a:ea typeface="黑体" panose="02010609060101010101" pitchFamily="49" charset="-122"/>
                <a:cs typeface="Arial" panose="020B0604020202020204" pitchFamily="34" charset="0"/>
              </a:rPr>
              <a:t>谢谢！</a:t>
            </a:r>
            <a:endParaRPr kumimoji="1" lang="en-US" altLang="zh-CN" sz="4050" b="1" dirty="0">
              <a:solidFill>
                <a:srgbClr val="0F573F"/>
              </a:solidFill>
              <a:latin typeface="Arial" panose="020B0604020202020204" pitchFamily="34" charset="0"/>
              <a:ea typeface="黑体" panose="02010609060101010101" pitchFamily="49" charset="-122"/>
              <a:cs typeface="Arial" panose="020B0604020202020204" pitchFamily="34" charset="0"/>
            </a:endParaRPr>
          </a:p>
          <a:p>
            <a:pPr algn="ctr">
              <a:lnSpc>
                <a:spcPct val="150000"/>
              </a:lnSpc>
            </a:pPr>
            <a:r>
              <a:rPr kumimoji="1" lang="zh-CN" altLang="en-US" sz="4050" b="1" dirty="0">
                <a:solidFill>
                  <a:srgbClr val="0F573F"/>
                </a:solidFill>
                <a:latin typeface="Arial" panose="020B0604020202020204" pitchFamily="34" charset="0"/>
                <a:ea typeface="黑体" panose="02010609060101010101" pitchFamily="49" charset="-122"/>
                <a:cs typeface="Arial" panose="020B0604020202020204" pitchFamily="34" charset="0"/>
              </a:rPr>
              <a:t>欢迎批评指正！</a:t>
            </a:r>
            <a:endParaRPr kumimoji="1" lang="en-US" altLang="zh-CN" sz="4050" b="1" dirty="0">
              <a:solidFill>
                <a:srgbClr val="0F573F"/>
              </a:solidFill>
              <a:latin typeface="Arial" panose="020B0604020202020204" pitchFamily="34" charset="0"/>
              <a:ea typeface="黑体" panose="02010609060101010101" pitchFamily="49" charset="-122"/>
              <a:cs typeface="Arial" panose="020B0604020202020204" pitchFamily="34" charset="0"/>
            </a:endParaRPr>
          </a:p>
        </p:txBody>
      </p:sp>
      <p:sp>
        <p:nvSpPr>
          <p:cNvPr id="4" name="TextBox 3"/>
          <p:cNvSpPr txBox="1"/>
          <p:nvPr/>
        </p:nvSpPr>
        <p:spPr>
          <a:xfrm>
            <a:off x="2836386" y="6172201"/>
            <a:ext cx="3471228" cy="368300"/>
          </a:xfrm>
          <a:prstGeom prst="rect">
            <a:avLst/>
          </a:prstGeom>
          <a:noFill/>
        </p:spPr>
        <p:txBody>
          <a:bodyPr wrap="square" rtlCol="0">
            <a:spAutoFit/>
          </a:bodyPr>
          <a:lstStyle/>
          <a:p>
            <a:pPr algn="ctr"/>
            <a:r>
              <a:rPr lang="en-US" dirty="0">
                <a:latin typeface="Arial" panose="020B0604020202020204" pitchFamily="34" charset="0"/>
                <a:ea typeface="黑体" panose="02010609060101010101" pitchFamily="49" charset="-122"/>
                <a:cs typeface="Arial" panose="020B0604020202020204" pitchFamily="34" charset="0"/>
              </a:rPr>
              <a:t>邮箱</a:t>
            </a:r>
            <a:r>
              <a:rPr lang="zh-CN" altLang="en-US" dirty="0">
                <a:latin typeface="Arial" panose="020B0604020202020204" pitchFamily="34" charset="0"/>
                <a:ea typeface="黑体" panose="02010609060101010101" pitchFamily="49" charset="-122"/>
                <a:cs typeface="Arial" panose="020B0604020202020204" pitchFamily="34" charset="0"/>
              </a:rPr>
              <a:t>：</a:t>
            </a:r>
            <a:r>
              <a:rPr lang="en-US" altLang="zh-CN" dirty="0" err="1">
                <a:latin typeface="Arial" panose="020B0604020202020204" pitchFamily="34" charset="0"/>
                <a:ea typeface="黑体" panose="02010609060101010101" pitchFamily="49" charset="-122"/>
                <a:cs typeface="Arial" panose="020B0604020202020204" pitchFamily="34" charset="0"/>
              </a:rPr>
              <a:t>jiangtaoli@whu.edu.cn</a:t>
            </a:r>
            <a:endParaRPr lang="en-US" dirty="0">
              <a:latin typeface="Arial" panose="020B0604020202020204" pitchFamily="34" charset="0"/>
              <a:ea typeface="黑体" panose="02010609060101010101" pitchFamily="49" charset="-122"/>
              <a:cs typeface="Arial" panose="020B0604020202020204" pitchFamily="34" charset="0"/>
            </a:endParaRPr>
          </a:p>
        </p:txBody>
      </p:sp>
      <p:pic>
        <p:nvPicPr>
          <p:cNvPr id="2" name="图片 2">
            <a:extLst>
              <a:ext uri="{FF2B5EF4-FFF2-40B4-BE49-F238E27FC236}">
                <a16:creationId xmlns:a16="http://schemas.microsoft.com/office/drawing/2014/main" id="{3B0837A1-3564-AC9D-C96E-FC6B228FAF45}"/>
              </a:ext>
            </a:extLst>
          </p:cNvPr>
          <p:cNvPicPr>
            <a:picLocks noChangeAspect="1"/>
          </p:cNvPicPr>
          <p:nvPr/>
        </p:nvPicPr>
        <p:blipFill>
          <a:blip r:embed="rId3"/>
          <a:stretch>
            <a:fillRect/>
          </a:stretch>
        </p:blipFill>
        <p:spPr>
          <a:xfrm>
            <a:off x="5243830" y="9540"/>
            <a:ext cx="4030345" cy="1016635"/>
          </a:xfrm>
          <a:prstGeom prst="rect">
            <a:avLst/>
          </a:prstGeom>
        </p:spPr>
      </p:pic>
      <p:pic>
        <p:nvPicPr>
          <p:cNvPr id="3" name="Picture 2">
            <a:extLst>
              <a:ext uri="{FF2B5EF4-FFF2-40B4-BE49-F238E27FC236}">
                <a16:creationId xmlns:a16="http://schemas.microsoft.com/office/drawing/2014/main" id="{D3FC66F9-E71F-368F-FB58-FD1C7C53EB9A}"/>
              </a:ext>
            </a:extLst>
          </p:cNvPr>
          <p:cNvPicPr>
            <a:picLocks noChangeAspect="1"/>
          </p:cNvPicPr>
          <p:nvPr/>
        </p:nvPicPr>
        <p:blipFill>
          <a:blip r:embed="rId4"/>
          <a:stretch>
            <a:fillRect/>
          </a:stretch>
        </p:blipFill>
        <p:spPr>
          <a:xfrm>
            <a:off x="84455" y="160035"/>
            <a:ext cx="2132965" cy="67056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471</TotalTime>
  <Words>1019</Words>
  <Application>Microsoft Office PowerPoint</Application>
  <PresentationFormat>全屏显示(4:3)</PresentationFormat>
  <Paragraphs>114</Paragraphs>
  <Slides>19</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19</vt:i4>
      </vt:variant>
    </vt:vector>
  </HeadingPairs>
  <TitlesOfParts>
    <vt:vector size="26" baseType="lpstr">
      <vt:lpstr>等线</vt:lpstr>
      <vt:lpstr>黑体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Jiangtao Li</dc:creator>
  <cp:lastModifiedBy>Jiangtao Li</cp:lastModifiedBy>
  <cp:revision>12</cp:revision>
  <dcterms:created xsi:type="dcterms:W3CDTF">2024-10-19T16:20:05Z</dcterms:created>
  <dcterms:modified xsi:type="dcterms:W3CDTF">2024-10-21T08:40:55Z</dcterms:modified>
</cp:coreProperties>
</file>