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7.xml" ContentType="application/vnd.openxmlformats-officedocument.presentationml.tags+xml"/>
  <Override PartName="/ppt/notesSlides/notesSlide11.xml" ContentType="application/vnd.openxmlformats-officedocument.presentationml.notesSlide+xml"/>
  <Override PartName="/ppt/tags/tag9.xml" ContentType="application/vnd.openxmlformats-officedocument.presentationml.tags+xml"/>
  <Override PartName="/ppt/tags/tag11.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tags/tag15.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tags/tag19.xml" ContentType="application/vnd.openxmlformats-officedocument.presentationml.tags+xml"/>
  <Override PartName="/ppt/notesSlides/notesSlide14.xml" ContentType="application/vnd.openxmlformats-officedocument.presentationml.notesSlide+xml"/>
  <Override PartName="/ppt/tags/tag21.xml" ContentType="application/vnd.openxmlformats-officedocument.presentationml.tags+xml"/>
  <Override PartName="/ppt/tags/tag23.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28.xml" ContentType="application/vnd.openxmlformats-officedocument.presentationml.tags+xml"/>
  <Override PartName="/ppt/tags/tag40.xml" ContentType="application/vnd.openxmlformats-officedocument.presentationml.tags+xml"/>
  <Override PartName="/ppt/tags/tag6.xml" ContentType="application/vnd.openxmlformats-officedocument.presentationml.tags+xml"/>
  <Override PartName="/ppt/tags/tag8.xml" ContentType="application/vnd.openxmlformats-officedocument.presentationml.tags+xml"/>
  <Override PartName="/ppt/tags/tag10.xml" ContentType="application/vnd.openxmlformats-officedocument.presentationml.tags+xml"/>
  <Override PartName="/ppt/tags/tag12.xml" ContentType="application/vnd.openxmlformats-officedocument.presentationml.tags+xml"/>
  <Override PartName="/ppt/tags/tag14.xml" ContentType="application/vnd.openxmlformats-officedocument.presentationml.tags+xml"/>
  <Override PartName="/ppt/tags/tag16.xml" ContentType="application/vnd.openxmlformats-officedocument.presentationml.tags+xml"/>
  <Override PartName="/ppt/tags/tag18.xml" ContentType="application/vnd.openxmlformats-officedocument.presentationml.tags+xml"/>
  <Override PartName="/ppt/tags/tag20.xml" ContentType="application/vnd.openxmlformats-officedocument.presentationml.tags+xml"/>
  <Override PartName="/ppt/tags/tag22.xml" ContentType="application/vnd.openxmlformats-officedocument.presentationml.tags+xml"/>
  <Override PartName="/ppt/tags/tag24.xml" ContentType="application/vnd.openxmlformats-officedocument.presentationml.tags+xml"/>
  <Override PartName="/ppt/tags/tag27.xml" ContentType="application/vnd.openxmlformats-officedocument.presentationml.tags+xml"/>
  <Override PartName="/ppt/tags/tag29.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2"/>
  </p:sldMasterIdLst>
  <p:notesMasterIdLst>
    <p:notesMasterId r:id="rId29"/>
  </p:notesMasterIdLst>
  <p:sldIdLst>
    <p:sldId id="258" r:id="rId3"/>
    <p:sldId id="327" r:id="rId4"/>
    <p:sldId id="288" r:id="rId5"/>
    <p:sldId id="285" r:id="rId6"/>
    <p:sldId id="264" r:id="rId7"/>
    <p:sldId id="263" r:id="rId8"/>
    <p:sldId id="325" r:id="rId9"/>
    <p:sldId id="326" r:id="rId10"/>
    <p:sldId id="256" r:id="rId11"/>
    <p:sldId id="328" r:id="rId12"/>
    <p:sldId id="329" r:id="rId13"/>
    <p:sldId id="330" r:id="rId14"/>
    <p:sldId id="289" r:id="rId15"/>
    <p:sldId id="324" r:id="rId16"/>
    <p:sldId id="331" r:id="rId17"/>
    <p:sldId id="359" r:id="rId18"/>
    <p:sldId id="360" r:id="rId19"/>
    <p:sldId id="361" r:id="rId20"/>
    <p:sldId id="356" r:id="rId21"/>
    <p:sldId id="362" r:id="rId22"/>
    <p:sldId id="363" r:id="rId23"/>
    <p:sldId id="377" r:id="rId24"/>
    <p:sldId id="334" r:id="rId25"/>
    <p:sldId id="284" r:id="rId26"/>
    <p:sldId id="352" r:id="rId27"/>
    <p:sldId id="364" r:id="rId28"/>
  </p:sldIdLst>
  <p:sldSz cx="9144000" cy="6858000" type="screen4x3"/>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57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79"/>
    <p:restoredTop sz="95205" autoAdjust="0"/>
  </p:normalViewPr>
  <p:slideViewPr>
    <p:cSldViewPr snapToGrid="0">
      <p:cViewPr varScale="1">
        <p:scale>
          <a:sx n="88" d="100"/>
          <a:sy n="88" d="100"/>
        </p:scale>
        <p:origin x="432" y="2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1968BE-7132-F948-B1AC-2E115ED6D469}" type="datetimeFigureOut">
              <a:rPr lang="en-US" smtClean="0"/>
              <a:t>10/19/2024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494BD8-9858-7741-AB64-9B43D404225A}"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19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20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21</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22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94BD8-9858-7741-AB64-9B43D404225A}" type="slidenum">
              <a:rPr lang="en-US" smtClean="0"/>
              <a:t>23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E918B1B-A1A9-4F4D-9F8A-30A0BACFB0A3}" type="slidenum">
              <a:rPr kumimoji="1" lang="zh-CN" altLang="en-US" smtClean="0"/>
              <a:t>24</a:t>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F6BD2D2-A11C-4CCC-8D7F-E2000A22F005}" type="datetime1">
              <a:rPr lang="en-US" altLang="zh-CN" smtClean="0"/>
              <a:t>10/19/2024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2E5018-89FF-44FB-9F64-11A02BF2BCF2}" type="datetime1">
              <a:rPr lang="en-US" altLang="zh-CN" smtClean="0"/>
              <a:t>10/19/2024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C8C275-88A4-4DC1-8D5C-FF217359E82E}" type="datetime1">
              <a:rPr lang="en-US" altLang="zh-CN" smtClean="0"/>
              <a:t>10/19/2024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83E3CD-57BA-4AB8-AC69-B140804A4573}" type="datetime1">
              <a:rPr lang="en-US" altLang="zh-CN" smtClean="0"/>
              <a:t>10/19/2024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1"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1"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55B5E6D-9B91-4328-AC09-FAC18CF204EA}" type="datetime1">
              <a:rPr lang="en-US" altLang="zh-CN" smtClean="0"/>
              <a:t>10/19/2024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E0007C1-538D-40BA-909A-7D02FED2F660}" type="datetime1">
              <a:rPr lang="en-US" altLang="zh-CN" smtClean="0"/>
              <a:t>10/19/2024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5E8B17-4DB1-4242-9F20-5902FB1BF9AA}" type="datetime1">
              <a:rPr lang="en-US" altLang="zh-CN" smtClean="0"/>
              <a:t>10/19/2024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605C3E7-B0CF-494E-B721-9F17C52AADA6}" type="datetime1">
              <a:rPr lang="en-US" altLang="zh-CN" smtClean="0"/>
              <a:t>10/19/2024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9DA51C5-3357-44A3-BA3F-0345D5C38DCA}" type="datetime1">
              <a:rPr lang="en-US" altLang="zh-CN" smtClean="0"/>
              <a:t>10/19/2024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5E7AD1-93D2-4C93-925C-F43708F8130F}" type="datetime1">
              <a:rPr lang="en-US" altLang="zh-CN" smtClean="0"/>
              <a:t>10/19/2024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46996F-7BB8-4FF5-9953-12BD1F845AC1}" type="datetime1">
              <a:rPr lang="en-US" altLang="zh-CN" smtClean="0"/>
              <a:t>10/19/2024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F6BD2D2-A11C-4CCC-8D7F-E2000A22F005}" type="datetime1">
              <a:rPr lang="en-US" altLang="zh-CN" smtClean="0"/>
              <a:t>10/19/2024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2E5018-89FF-44FB-9F64-11A02BF2BCF2}" type="datetime1">
              <a:rPr lang="en-US" altLang="zh-CN" smtClean="0"/>
              <a:t>10/19/2024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C8C275-88A4-4DC1-8D5C-FF217359E82E}" type="datetime1">
              <a:rPr lang="en-US" altLang="zh-CN" smtClean="0"/>
              <a:t>10/19/2024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83E3CD-57BA-4AB8-AC69-B140804A4573}" type="datetime1">
              <a:rPr lang="en-US" altLang="zh-CN" smtClean="0"/>
              <a:t>10/19/2024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1"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1"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55B5E6D-9B91-4328-AC09-FAC18CF204EA}" type="datetime1">
              <a:rPr lang="en-US" altLang="zh-CN" smtClean="0"/>
              <a:t>10/19/2024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E0007C1-538D-40BA-909A-7D02FED2F660}" type="datetime1">
              <a:rPr lang="en-US" altLang="zh-CN" smtClean="0"/>
              <a:t>10/19/2024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5E8B17-4DB1-4242-9F20-5902FB1BF9AA}" type="datetime1">
              <a:rPr lang="en-US" altLang="zh-CN" smtClean="0"/>
              <a:t>10/19/2024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605C3E7-B0CF-494E-B721-9F17C52AADA6}" type="datetime1">
              <a:rPr lang="en-US" altLang="zh-CN" smtClean="0"/>
              <a:t>10/19/2024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9DA51C5-3357-44A3-BA3F-0345D5C38DCA}" type="datetime1">
              <a:rPr lang="en-US" altLang="zh-CN" smtClean="0"/>
              <a:t>10/19/2024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5E7AD1-93D2-4C93-925C-F43708F8130F}" type="datetime1">
              <a:rPr lang="en-US" altLang="zh-CN" smtClean="0"/>
              <a:t>10/19/2024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46996F-7BB8-4FF5-9953-12BD1F845AC1}" type="datetime1">
              <a:rPr lang="en-US" altLang="zh-CN" smtClean="0"/>
              <a:t>10/19/2024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51AB9A-17C8-46BE-B3C8-419F044561AA}" type="datetime1">
              <a:rPr lang="en-US" altLang="zh-CN" smtClean="0"/>
              <a:t>10/19/2024</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A62FAB-F99A-AB4E-BCD3-FB5A1BF3E82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51AB9A-17C8-46BE-B3C8-419F044561AA}" type="datetime1">
              <a:rPr lang="en-US" altLang="zh-CN" smtClean="0"/>
              <a:t>10/19/2024</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A62FAB-F99A-AB4E-BCD3-FB5A1BF3E82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emf"/><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4.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21.png"/><Relationship Id="rId4" Type="http://schemas.openxmlformats.org/officeDocument/2006/relationships/tags" Target="../tags/tag28.xml"/></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5.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16.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tags" Target="../tags/tag40.xml"/><Relationship Id="rId3" Type="http://schemas.openxmlformats.org/officeDocument/2006/relationships/slideLayout" Target="../slideLayouts/slideLayout13.xml"/><Relationship Id="rId7" Type="http://schemas.openxmlformats.org/officeDocument/2006/relationships/image" Target="../media/image39.png"/><Relationship Id="rId12" Type="http://schemas.openxmlformats.org/officeDocument/2006/relationships/image" Target="../media/image45.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35.emf"/><Relationship Id="rId11" Type="http://schemas.openxmlformats.org/officeDocument/2006/relationships/tags" Target="../tags/tag6.xml"/><Relationship Id="rId5" Type="http://schemas.openxmlformats.org/officeDocument/2006/relationships/image" Target="../media/image34.emf"/><Relationship Id="rId10" Type="http://schemas.openxmlformats.org/officeDocument/2006/relationships/image" Target="../media/image44.png"/><Relationship Id="rId4" Type="http://schemas.openxmlformats.org/officeDocument/2006/relationships/notesSlide" Target="../notesSlides/notesSlide10.xml"/><Relationship Id="rId9" Type="http://schemas.openxmlformats.org/officeDocument/2006/relationships/image" Target="../media/image43.png"/></Relationships>
</file>

<file path=ppt/slides/_rels/slide1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13.xml"/><Relationship Id="rId7"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5.xml"/><Relationship Id="rId6" Type="http://schemas.openxmlformats.org/officeDocument/2006/relationships/image" Target="../media/image41.emf"/><Relationship Id="rId11" Type="http://schemas.openxmlformats.org/officeDocument/2006/relationships/image" Target="../media/image45.png"/><Relationship Id="rId5" Type="http://schemas.openxmlformats.org/officeDocument/2006/relationships/image" Target="../media/image40.emf"/><Relationship Id="rId10" Type="http://schemas.openxmlformats.org/officeDocument/2006/relationships/tags" Target="../tags/tag10.xml"/><Relationship Id="rId4" Type="http://schemas.openxmlformats.org/officeDocument/2006/relationships/notesSlide" Target="../notesSlides/notesSlide11.xml"/><Relationship Id="rId9" Type="http://schemas.openxmlformats.org/officeDocument/2006/relationships/image" Target="../media/image44.png"/></Relationships>
</file>

<file path=ppt/slides/_rels/slide1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13.xml"/><Relationship Id="rId7"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9.xml"/><Relationship Id="rId6" Type="http://schemas.openxmlformats.org/officeDocument/2006/relationships/image" Target="../media/image43.emf"/><Relationship Id="rId11" Type="http://schemas.openxmlformats.org/officeDocument/2006/relationships/image" Target="../media/image45.png"/><Relationship Id="rId5" Type="http://schemas.openxmlformats.org/officeDocument/2006/relationships/image" Target="../media/image42.emf"/><Relationship Id="rId10" Type="http://schemas.openxmlformats.org/officeDocument/2006/relationships/tags" Target="../tags/tag14.xml"/><Relationship Id="rId4" Type="http://schemas.openxmlformats.org/officeDocument/2006/relationships/notesSlide" Target="../notesSlides/notesSlide12.xml"/><Relationship Id="rId9" Type="http://schemas.openxmlformats.org/officeDocument/2006/relationships/image" Target="../media/image44.png"/></Relationships>
</file>

<file path=ppt/slides/_rels/slide1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13.xml"/><Relationship Id="rId7"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3.xml"/><Relationship Id="rId6" Type="http://schemas.openxmlformats.org/officeDocument/2006/relationships/image" Target="../media/image45.emf"/><Relationship Id="rId11" Type="http://schemas.openxmlformats.org/officeDocument/2006/relationships/image" Target="../media/image52.png"/><Relationship Id="rId5" Type="http://schemas.openxmlformats.org/officeDocument/2006/relationships/image" Target="../media/image44.emf"/><Relationship Id="rId10" Type="http://schemas.openxmlformats.org/officeDocument/2006/relationships/tags" Target="../tags/tag18.xml"/><Relationship Id="rId4" Type="http://schemas.openxmlformats.org/officeDocument/2006/relationships/notesSlide" Target="../notesSlides/notesSlide13.xml"/><Relationship Id="rId9" Type="http://schemas.openxmlformats.org/officeDocument/2006/relationships/image" Target="../media/image44.png"/></Relationships>
</file>

<file path=ppt/slides/_rels/slide2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13.xml"/><Relationship Id="rId7"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7.xml"/><Relationship Id="rId6" Type="http://schemas.openxmlformats.org/officeDocument/2006/relationships/image" Target="../media/image47.emf"/><Relationship Id="rId11" Type="http://schemas.openxmlformats.org/officeDocument/2006/relationships/image" Target="../media/image55.png"/><Relationship Id="rId5" Type="http://schemas.openxmlformats.org/officeDocument/2006/relationships/image" Target="../media/image46.emf"/><Relationship Id="rId10" Type="http://schemas.openxmlformats.org/officeDocument/2006/relationships/tags" Target="../tags/tag22.xml"/><Relationship Id="rId4" Type="http://schemas.openxmlformats.org/officeDocument/2006/relationships/notesSlide" Target="../notesSlides/notesSlide14.xml"/><Relationship Id="rId9" Type="http://schemas.openxmlformats.org/officeDocument/2006/relationships/image" Target="../media/image44.png"/></Relationships>
</file>

<file path=ppt/slides/_rels/slide21.xml.rels><?xml version="1.0" encoding="UTF-8" standalone="yes"?>
<Relationships xmlns="http://schemas.openxmlformats.org/package/2006/relationships"><Relationship Id="rId8" Type="http://schemas.openxmlformats.org/officeDocument/2006/relationships/image" Target="../media/image48.emf"/><Relationship Id="rId3" Type="http://schemas.openxmlformats.org/officeDocument/2006/relationships/slideLayout" Target="../slideLayouts/slideLayout13.xml"/><Relationship Id="rId7" Type="http://schemas.openxmlformats.org/officeDocument/2006/relationships/image" Target="../media/image57.png"/><Relationship Id="rId2" Type="http://schemas.openxmlformats.org/officeDocument/2006/relationships/tags" Target="../tags/tag23.xml"/><Relationship Id="rId1" Type="http://schemas.openxmlformats.org/officeDocument/2006/relationships/tags" Target="../tags/tag21.xml"/><Relationship Id="rId6" Type="http://schemas.openxmlformats.org/officeDocument/2006/relationships/image" Target="../media/image56.png"/><Relationship Id="rId5" Type="http://schemas.openxmlformats.org/officeDocument/2006/relationships/tags" Target="../tags/tag24.xml"/><Relationship Id="rId4" Type="http://schemas.openxmlformats.org/officeDocument/2006/relationships/notesSlide" Target="../notesSlides/notesSlide15.xml"/><Relationship Id="rId9" Type="http://schemas.openxmlformats.org/officeDocument/2006/relationships/image" Target="../media/image49.emf"/></Relationships>
</file>

<file path=ppt/slides/_rels/slide22.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1.emf"/></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58.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slideLayout" Target="../slideLayouts/slideLayout18.xml"/><Relationship Id="rId7" Type="http://schemas.openxmlformats.org/officeDocument/2006/relationships/tags" Target="../tags/tag27.xml"/><Relationship Id="rId12" Type="http://schemas.openxmlformats.org/officeDocument/2006/relationships/image" Target="../media/image62.emf"/><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65.png"/><Relationship Id="rId11" Type="http://schemas.openxmlformats.org/officeDocument/2006/relationships/image" Target="../media/image61.emf"/><Relationship Id="rId5" Type="http://schemas.openxmlformats.org/officeDocument/2006/relationships/image" Target="../media/image60.emf"/><Relationship Id="rId10" Type="http://schemas.openxmlformats.org/officeDocument/2006/relationships/image" Target="../media/image69.png"/><Relationship Id="rId4" Type="http://schemas.openxmlformats.org/officeDocument/2006/relationships/image" Target="../media/image59.emf"/><Relationship Id="rId9" Type="http://schemas.openxmlformats.org/officeDocument/2006/relationships/tags" Target="../tags/tag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
          <p:cNvPicPr>
            <a:picLocks noChangeAspect="1"/>
          </p:cNvPicPr>
          <p:nvPr/>
        </p:nvPicPr>
        <p:blipFill>
          <a:blip r:embed="rId2"/>
          <a:stretch>
            <a:fillRect/>
          </a:stretch>
        </p:blipFill>
        <p:spPr>
          <a:xfrm>
            <a:off x="5243830" y="184150"/>
            <a:ext cx="4030345" cy="1016635"/>
          </a:xfrm>
          <a:prstGeom prst="rect">
            <a:avLst/>
          </a:prstGeom>
        </p:spPr>
      </p:pic>
      <p:pic>
        <p:nvPicPr>
          <p:cNvPr id="3" name="Picture 2"/>
          <p:cNvPicPr>
            <a:picLocks noChangeAspect="1"/>
          </p:cNvPicPr>
          <p:nvPr/>
        </p:nvPicPr>
        <p:blipFill>
          <a:blip r:embed="rId3"/>
          <a:stretch>
            <a:fillRect/>
          </a:stretch>
        </p:blipFill>
        <p:spPr>
          <a:xfrm>
            <a:off x="84455" y="334645"/>
            <a:ext cx="2132965" cy="670560"/>
          </a:xfrm>
          <a:prstGeom prst="rect">
            <a:avLst/>
          </a:prstGeom>
        </p:spPr>
      </p:pic>
      <p:sp>
        <p:nvSpPr>
          <p:cNvPr id="4" name="矩形 3"/>
          <p:cNvSpPr/>
          <p:nvPr/>
        </p:nvSpPr>
        <p:spPr>
          <a:xfrm>
            <a:off x="-635" y="2231390"/>
            <a:ext cx="9144000" cy="114109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zh-CN" altLang="en-US" sz="3300" b="1" dirty="0">
                <a:latin typeface="Arial" panose="020B0604020202020204" pitchFamily="34" charset="0"/>
                <a:ea typeface="黑体" panose="02010609060101010101" pitchFamily="49" charset="-122"/>
                <a:cs typeface="Arial" panose="020B0604020202020204" pitchFamily="34" charset="0"/>
              </a:rPr>
              <a:t>基于水圈建模的速度时变深度起源探究</a:t>
            </a:r>
          </a:p>
        </p:txBody>
      </p:sp>
      <p:sp>
        <p:nvSpPr>
          <p:cNvPr id="5" name="TextBox 4"/>
          <p:cNvSpPr txBox="1"/>
          <p:nvPr/>
        </p:nvSpPr>
        <p:spPr>
          <a:xfrm>
            <a:off x="1023542" y="3846042"/>
            <a:ext cx="7095646" cy="1637436"/>
          </a:xfrm>
          <a:prstGeom prst="rect">
            <a:avLst/>
          </a:prstGeom>
          <a:noFill/>
        </p:spPr>
        <p:txBody>
          <a:bodyPr wrap="square" rtlCol="0">
            <a:spAutoFit/>
          </a:bodyPr>
          <a:lstStyle/>
          <a:p>
            <a:pPr algn="ctr">
              <a:lnSpc>
                <a:spcPct val="150000"/>
              </a:lnSpc>
              <a:spcAft>
                <a:spcPts val="1200"/>
              </a:spcAft>
            </a:pPr>
            <a:r>
              <a:rPr lang="zh-CN" altLang="en-US" sz="2000" b="1" dirty="0">
                <a:latin typeface="Arial" panose="020B0604020202020204" pitchFamily="34" charset="0"/>
                <a:ea typeface="黑体" panose="02010609060101010101" pitchFamily="49" charset="-122"/>
                <a:cs typeface="Arial" panose="020B0604020202020204" pitchFamily="34" charset="0"/>
              </a:rPr>
              <a:t>胡扬</a:t>
            </a:r>
            <a:r>
              <a:rPr lang="en-US" altLang="zh-CN" sz="2000" b="1" baseline="30000" dirty="0">
                <a:latin typeface="Arial" panose="020B0604020202020204" pitchFamily="34" charset="0"/>
                <a:ea typeface="黑体" panose="02010609060101010101" pitchFamily="49" charset="-122"/>
                <a:cs typeface="Arial" panose="020B0604020202020204" pitchFamily="34" charset="0"/>
              </a:rPr>
              <a:t>1</a:t>
            </a:r>
            <a:r>
              <a:rPr lang="zh-CN" altLang="en-US" sz="2000" b="1" dirty="0">
                <a:latin typeface="Arial" panose="020B0604020202020204" pitchFamily="34" charset="0"/>
                <a:ea typeface="黑体" panose="02010609060101010101" pitchFamily="49" charset="-122"/>
                <a:cs typeface="Arial" panose="020B0604020202020204" pitchFamily="34" charset="0"/>
              </a:rPr>
              <a:t>，</a:t>
            </a:r>
            <a:r>
              <a:rPr lang="en-US" sz="2000" b="1" dirty="0">
                <a:latin typeface="Arial" panose="020B0604020202020204" pitchFamily="34" charset="0"/>
                <a:ea typeface="黑体" panose="02010609060101010101" pitchFamily="49" charset="-122"/>
                <a:cs typeface="Arial" panose="020B0604020202020204" pitchFamily="34" charset="0"/>
              </a:rPr>
              <a:t>李林轩</a:t>
            </a:r>
            <a:r>
              <a:rPr lang="en-US" altLang="zh-CN" sz="2000" b="1" baseline="30000" dirty="0">
                <a:latin typeface="Arial" panose="020B0604020202020204" pitchFamily="34" charset="0"/>
                <a:ea typeface="黑体" panose="02010609060101010101" pitchFamily="49" charset="-122"/>
                <a:cs typeface="Arial" panose="020B0604020202020204" pitchFamily="34" charset="0"/>
              </a:rPr>
              <a:t>1,3</a:t>
            </a:r>
            <a:r>
              <a:rPr lang="zh-CN" altLang="en-US" sz="2000" b="1" dirty="0">
                <a:latin typeface="Arial" panose="020B0604020202020204" pitchFamily="34" charset="0"/>
                <a:ea typeface="黑体" panose="02010609060101010101" pitchFamily="49" charset="-122"/>
                <a:cs typeface="Arial" panose="020B0604020202020204" pitchFamily="34" charset="0"/>
              </a:rPr>
              <a:t>，魏源源</a:t>
            </a:r>
            <a:r>
              <a:rPr lang="en-US" altLang="zh-CN" sz="2000" b="1" baseline="30000" dirty="0">
                <a:latin typeface="Arial" panose="020B0604020202020204" pitchFamily="34" charset="0"/>
                <a:ea typeface="黑体" panose="02010609060101010101" pitchFamily="49" charset="-122"/>
                <a:cs typeface="Arial" panose="020B0604020202020204" pitchFamily="34" charset="0"/>
              </a:rPr>
              <a:t>1</a:t>
            </a:r>
            <a:r>
              <a:rPr lang="zh-CN" altLang="en-US" sz="2000" b="1" dirty="0">
                <a:latin typeface="Arial" panose="020B0604020202020204" pitchFamily="34" charset="0"/>
                <a:ea typeface="黑体" panose="02010609060101010101" pitchFamily="49" charset="-122"/>
                <a:cs typeface="Arial" panose="020B0604020202020204" pitchFamily="34" charset="0"/>
              </a:rPr>
              <a:t>，陈家骏</a:t>
            </a:r>
            <a:r>
              <a:rPr lang="en-US" altLang="zh-CN" sz="2000" b="1" baseline="30000" dirty="0">
                <a:latin typeface="Arial" panose="020B0604020202020204" pitchFamily="34" charset="0"/>
                <a:ea typeface="黑体" panose="02010609060101010101" pitchFamily="49" charset="-122"/>
                <a:cs typeface="Arial" panose="020B0604020202020204" pitchFamily="34" charset="0"/>
              </a:rPr>
              <a:t>1</a:t>
            </a:r>
            <a:r>
              <a:rPr lang="zh-CN" altLang="en-US" sz="2000" b="1" dirty="0">
                <a:latin typeface="Arial" panose="020B0604020202020204" pitchFamily="34" charset="0"/>
                <a:ea typeface="黑体" panose="02010609060101010101" pitchFamily="49" charset="-122"/>
                <a:cs typeface="Arial" panose="020B0604020202020204" pitchFamily="34" charset="0"/>
              </a:rPr>
              <a:t>，李江涛</a:t>
            </a:r>
            <a:r>
              <a:rPr lang="en-US" altLang="zh-CN" sz="2000" b="1" baseline="30000" dirty="0">
                <a:latin typeface="Arial" panose="020B0604020202020204" pitchFamily="34" charset="0"/>
                <a:ea typeface="黑体" panose="02010609060101010101" pitchFamily="49" charset="-122"/>
                <a:cs typeface="Arial" panose="020B0604020202020204" pitchFamily="34" charset="0"/>
              </a:rPr>
              <a:t>1</a:t>
            </a:r>
            <a:r>
              <a:rPr lang="zh-CN" altLang="en-US" sz="2000" b="1" dirty="0">
                <a:latin typeface="Arial" panose="020B0604020202020204" pitchFamily="34" charset="0"/>
                <a:ea typeface="黑体" panose="02010609060101010101" pitchFamily="49" charset="-122"/>
                <a:cs typeface="Arial" panose="020B0604020202020204" pitchFamily="34" charset="0"/>
              </a:rPr>
              <a:t>，宋晓东</a:t>
            </a:r>
            <a:r>
              <a:rPr lang="en-US" altLang="zh-CN" sz="2000" b="1" baseline="30000" dirty="0">
                <a:latin typeface="Arial" panose="020B0604020202020204" pitchFamily="34" charset="0"/>
                <a:ea typeface="黑体" panose="02010609060101010101" pitchFamily="49" charset="-122"/>
                <a:cs typeface="Arial" panose="020B0604020202020204" pitchFamily="34" charset="0"/>
              </a:rPr>
              <a:t>2</a:t>
            </a:r>
          </a:p>
          <a:p>
            <a:pPr algn="ctr">
              <a:lnSpc>
                <a:spcPct val="150000"/>
              </a:lnSpc>
            </a:pPr>
            <a:r>
              <a:rPr lang="en-US" sz="1400" b="1" baseline="30000" dirty="0">
                <a:effectLst/>
                <a:latin typeface="Arial" panose="020B0604020202020204" pitchFamily="34" charset="0"/>
                <a:ea typeface="黑体" panose="02010609060101010101" pitchFamily="49" charset="-122"/>
                <a:cs typeface="Arial" panose="020B0604020202020204" pitchFamily="34" charset="0"/>
              </a:rPr>
              <a:t>1</a:t>
            </a:r>
            <a:r>
              <a:rPr lang="zh-CN" altLang="en-US" sz="1400" b="1" dirty="0">
                <a:effectLst/>
                <a:latin typeface="Arial" panose="020B0604020202020204" pitchFamily="34" charset="0"/>
                <a:ea typeface="黑体" panose="02010609060101010101" pitchFamily="49" charset="-122"/>
                <a:cs typeface="Arial" panose="020B0604020202020204" pitchFamily="34" charset="0"/>
              </a:rPr>
              <a:t>武汉大学测绘学院</a:t>
            </a:r>
            <a:r>
              <a:rPr lang="en-US" altLang="zh-CN" sz="1400" b="1" dirty="0">
                <a:effectLst/>
                <a:latin typeface="Arial" panose="020B0604020202020204" pitchFamily="34" charset="0"/>
                <a:ea typeface="黑体" panose="02010609060101010101" pitchFamily="49" charset="-122"/>
                <a:cs typeface="Arial" panose="020B0604020202020204" pitchFamily="34" charset="0"/>
              </a:rPr>
              <a:t>, </a:t>
            </a:r>
            <a:r>
              <a:rPr lang="zh-CN" altLang="en-US" sz="1400" b="1" dirty="0">
                <a:effectLst/>
                <a:latin typeface="Arial" panose="020B0604020202020204" pitchFamily="34" charset="0"/>
                <a:ea typeface="黑体" panose="02010609060101010101" pitchFamily="49" charset="-122"/>
                <a:cs typeface="Arial" panose="020B0604020202020204" pitchFamily="34" charset="0"/>
              </a:rPr>
              <a:t>武汉 </a:t>
            </a:r>
            <a:r>
              <a:rPr lang="en-US" altLang="zh-CN" sz="1400" b="1" dirty="0">
                <a:effectLst/>
                <a:latin typeface="Arial" panose="020B0604020202020204" pitchFamily="34" charset="0"/>
                <a:ea typeface="黑体" panose="02010609060101010101" pitchFamily="49" charset="-122"/>
                <a:cs typeface="Arial" panose="020B0604020202020204" pitchFamily="34" charset="0"/>
              </a:rPr>
              <a:t>430079</a:t>
            </a:r>
            <a:endParaRPr lang="en-US" sz="1400" b="1" dirty="0">
              <a:effectLst/>
              <a:latin typeface="Arial" panose="020B0604020202020204" pitchFamily="34" charset="0"/>
              <a:ea typeface="黑体" panose="02010609060101010101" pitchFamily="49" charset="-122"/>
              <a:cs typeface="Arial" panose="020B0604020202020204" pitchFamily="34" charset="0"/>
            </a:endParaRPr>
          </a:p>
          <a:p>
            <a:pPr algn="ctr">
              <a:lnSpc>
                <a:spcPct val="150000"/>
              </a:lnSpc>
            </a:pPr>
            <a:r>
              <a:rPr lang="en-US" altLang="zh-CN" sz="1400" b="1" baseline="30000" dirty="0">
                <a:effectLst/>
                <a:latin typeface="Arial" panose="020B0604020202020204" pitchFamily="34" charset="0"/>
                <a:ea typeface="黑体" panose="02010609060101010101" pitchFamily="49" charset="-122"/>
                <a:cs typeface="Arial" panose="020B0604020202020204" pitchFamily="34" charset="0"/>
              </a:rPr>
              <a:t>2</a:t>
            </a:r>
            <a:r>
              <a:rPr lang="zh-CN" altLang="en-US" sz="1400" b="1" dirty="0">
                <a:effectLst/>
                <a:latin typeface="Arial" panose="020B0604020202020204" pitchFamily="34" charset="0"/>
                <a:ea typeface="黑体" panose="02010609060101010101" pitchFamily="49" charset="-122"/>
                <a:cs typeface="Arial" panose="020B0604020202020204" pitchFamily="34" charset="0"/>
              </a:rPr>
              <a:t>北京大学地球与空间科学学院，北京 </a:t>
            </a:r>
            <a:r>
              <a:rPr lang="en-US" altLang="zh-CN" sz="1400" b="1" dirty="0">
                <a:effectLst/>
                <a:latin typeface="Arial" panose="020B0604020202020204" pitchFamily="34" charset="0"/>
                <a:ea typeface="黑体" panose="02010609060101010101" pitchFamily="49" charset="-122"/>
                <a:cs typeface="Arial" panose="020B0604020202020204" pitchFamily="34" charset="0"/>
              </a:rPr>
              <a:t>100871</a:t>
            </a:r>
          </a:p>
          <a:p>
            <a:pPr algn="ctr">
              <a:lnSpc>
                <a:spcPct val="150000"/>
              </a:lnSpc>
            </a:pPr>
            <a:r>
              <a:rPr lang="en-US" sz="1400" b="1" baseline="30000" dirty="0">
                <a:effectLst/>
                <a:latin typeface="Arial" panose="020B0604020202020204" pitchFamily="34" charset="0"/>
                <a:ea typeface="黑体" panose="02010609060101010101" pitchFamily="49" charset="-122"/>
                <a:cs typeface="Arial" panose="020B0604020202020204" pitchFamily="34" charset="0"/>
              </a:rPr>
              <a:t>3</a:t>
            </a:r>
            <a:r>
              <a:rPr lang="en-US" sz="1400" b="1" dirty="0">
                <a:effectLst/>
                <a:latin typeface="Arial" panose="020B0604020202020204" pitchFamily="34" charset="0"/>
                <a:ea typeface="黑体" panose="02010609060101010101" pitchFamily="49" charset="-122"/>
                <a:cs typeface="Arial" panose="020B0604020202020204" pitchFamily="34" charset="0"/>
              </a:rPr>
              <a:t>Seismological Laboratory, California Institute of Technology, Pasadena, CA, USA</a:t>
            </a:r>
          </a:p>
        </p:txBody>
      </p:sp>
      <p:sp>
        <p:nvSpPr>
          <p:cNvPr id="6" name="TextBox 5"/>
          <p:cNvSpPr txBox="1"/>
          <p:nvPr/>
        </p:nvSpPr>
        <p:spPr>
          <a:xfrm>
            <a:off x="3448685" y="5824660"/>
            <a:ext cx="2326005" cy="584775"/>
          </a:xfrm>
          <a:prstGeom prst="rect">
            <a:avLst/>
          </a:prstGeom>
          <a:noFill/>
        </p:spPr>
        <p:txBody>
          <a:bodyPr wrap="square" rtlCol="0">
            <a:spAutoFit/>
          </a:bodyPr>
          <a:lstStyle/>
          <a:p>
            <a:pPr algn="ctr"/>
            <a:r>
              <a:rPr lang="en-US" altLang="zh-CN" sz="1600" dirty="0">
                <a:latin typeface="Arial" panose="020B0604020202020204" pitchFamily="34" charset="0"/>
                <a:ea typeface="黑体" panose="02010609060101010101" pitchFamily="49" charset="-122"/>
                <a:cs typeface="Arial" panose="020B0604020202020204" pitchFamily="34" charset="0"/>
              </a:rPr>
              <a:t>2024</a:t>
            </a:r>
            <a:r>
              <a:rPr lang="zh-CN" altLang="en-US" sz="1600" dirty="0">
                <a:latin typeface="Arial" panose="020B0604020202020204" pitchFamily="34" charset="0"/>
                <a:ea typeface="黑体" panose="02010609060101010101" pitchFamily="49" charset="-122"/>
                <a:cs typeface="Arial" panose="020B0604020202020204" pitchFamily="34" charset="0"/>
              </a:rPr>
              <a:t>年</a:t>
            </a:r>
            <a:r>
              <a:rPr lang="en-US" altLang="zh-CN" sz="1600" dirty="0">
                <a:latin typeface="Arial" panose="020B0604020202020204" pitchFamily="34" charset="0"/>
                <a:ea typeface="黑体" panose="02010609060101010101" pitchFamily="49" charset="-122"/>
                <a:cs typeface="Arial" panose="020B0604020202020204" pitchFamily="34" charset="0"/>
              </a:rPr>
              <a:t>10</a:t>
            </a:r>
            <a:r>
              <a:rPr lang="zh-CN" altLang="en-US" sz="1600" dirty="0">
                <a:latin typeface="Arial" panose="020B0604020202020204" pitchFamily="34" charset="0"/>
                <a:ea typeface="黑体" panose="02010609060101010101" pitchFamily="49" charset="-122"/>
                <a:cs typeface="Arial" panose="020B0604020202020204" pitchFamily="34" charset="0"/>
              </a:rPr>
              <a:t>月</a:t>
            </a:r>
            <a:r>
              <a:rPr lang="en-US" altLang="zh-CN" sz="1600" dirty="0">
                <a:latin typeface="Arial" panose="020B0604020202020204" pitchFamily="34" charset="0"/>
                <a:ea typeface="黑体" panose="02010609060101010101" pitchFamily="49" charset="-122"/>
                <a:cs typeface="Arial" panose="020B0604020202020204" pitchFamily="34" charset="0"/>
              </a:rPr>
              <a:t>21</a:t>
            </a:r>
            <a:r>
              <a:rPr lang="zh-CN" altLang="en-US" sz="1600" dirty="0">
                <a:latin typeface="Arial" panose="020B0604020202020204" pitchFamily="34" charset="0"/>
                <a:ea typeface="黑体" panose="02010609060101010101" pitchFamily="49" charset="-122"/>
                <a:cs typeface="Arial" panose="020B0604020202020204" pitchFamily="34" charset="0"/>
              </a:rPr>
              <a:t>日</a:t>
            </a:r>
            <a:endParaRPr lang="en-US" altLang="zh-CN" sz="1600" dirty="0">
              <a:latin typeface="Arial" panose="020B0604020202020204" pitchFamily="34" charset="0"/>
              <a:ea typeface="黑体" panose="02010609060101010101" pitchFamily="49" charset="-122"/>
              <a:cs typeface="Arial" panose="020B0604020202020204" pitchFamily="34" charset="0"/>
            </a:endParaRPr>
          </a:p>
          <a:p>
            <a:pPr algn="ctr"/>
            <a:r>
              <a:rPr lang="en-US" altLang="zh-CN" sz="1600" dirty="0">
                <a:latin typeface="Arial" panose="020B0604020202020204" pitchFamily="34" charset="0"/>
                <a:ea typeface="黑体" panose="02010609060101010101" pitchFamily="49" charset="-122"/>
                <a:cs typeface="Arial" panose="020B0604020202020204" pitchFamily="34" charset="0"/>
              </a:rPr>
              <a:t>@ CGU</a:t>
            </a:r>
          </a:p>
        </p:txBody>
      </p:sp>
    </p:spTree>
  </p:cSld>
  <p:clrMapOvr>
    <a:masterClrMapping/>
  </p:clrMapOvr>
  <p:transition advTm="18468"/>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p:nvPr/>
        </p:nvSpPr>
        <p:spPr>
          <a:xfrm>
            <a:off x="0" y="6350"/>
            <a:ext cx="9144000" cy="95400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en-US" altLang="zh-CN" sz="3600" b="1" dirty="0">
                <a:latin typeface="Arial" panose="020B0604020202020204" pitchFamily="34" charset="0"/>
                <a:ea typeface="黑体" panose="02010609060101010101" pitchFamily="49" charset="-122"/>
                <a:cs typeface="Arial" panose="020B0604020202020204" pitchFamily="34" charset="0"/>
              </a:rPr>
              <a:t>  </a:t>
            </a:r>
            <a:r>
              <a:rPr kumimoji="1" lang="zh-CN" altLang="en-US" sz="3600" b="1" dirty="0">
                <a:latin typeface="Arial" panose="020B0604020202020204" pitchFamily="34" charset="0"/>
                <a:ea typeface="黑体" panose="02010609060101010101" pitchFamily="49" charset="-122"/>
                <a:cs typeface="Arial" panose="020B0604020202020204" pitchFamily="34" charset="0"/>
              </a:rPr>
              <a:t>目录</a:t>
            </a:r>
          </a:p>
        </p:txBody>
      </p:sp>
      <p:sp>
        <p:nvSpPr>
          <p:cNvPr id="4" name="灯片编号占位符 3"/>
          <p:cNvSpPr>
            <a:spLocks noGrp="1"/>
          </p:cNvSpPr>
          <p:nvPr>
            <p:ph type="sldNum" sz="quarter" idx="12"/>
          </p:nvPr>
        </p:nvSpPr>
        <p:spPr/>
        <p:txBody>
          <a:bodyPr/>
          <a:lstStyle/>
          <a:p>
            <a:fld id="{AEA62FAB-F99A-AB4E-BCD3-FB5A1BF3E821}" type="slidenum">
              <a:rPr lang="en-US" sz="900" smtClean="0"/>
              <a:t>2</a:t>
            </a:fld>
            <a:endParaRPr lang="en-US" sz="900"/>
          </a:p>
        </p:txBody>
      </p:sp>
      <p:sp>
        <p:nvSpPr>
          <p:cNvPr id="5" name="文本框 4"/>
          <p:cNvSpPr txBox="1"/>
          <p:nvPr/>
        </p:nvSpPr>
        <p:spPr>
          <a:xfrm>
            <a:off x="732720" y="1855011"/>
            <a:ext cx="6714990" cy="3147978"/>
          </a:xfrm>
          <a:prstGeom prst="rect">
            <a:avLst/>
          </a:prstGeom>
          <a:noFill/>
        </p:spPr>
        <p:txBody>
          <a:bodyPr wrap="square" rtlCol="0">
            <a:spAutoFit/>
          </a:bodyPr>
          <a:lstStyle/>
          <a:p>
            <a:pPr>
              <a:lnSpc>
                <a:spcPct val="110000"/>
              </a:lnSpc>
              <a:spcAft>
                <a:spcPts val="1800"/>
              </a:spcAft>
            </a:pPr>
            <a:r>
              <a:rPr lang="en-US" altLang="zh-CN" sz="3600" b="1" dirty="0">
                <a:latin typeface="黑体" panose="02010609060101010101" pitchFamily="49" charset="-122"/>
                <a:ea typeface="黑体" panose="02010609060101010101" pitchFamily="49" charset="-122"/>
                <a:cs typeface="Arial" panose="020B0604020202020204" pitchFamily="34" charset="0"/>
              </a:rPr>
              <a:t>1. </a:t>
            </a:r>
            <a:r>
              <a:rPr lang="zh-CN" altLang="en-US" sz="3600" b="1" dirty="0">
                <a:latin typeface="黑体" panose="02010609060101010101" pitchFamily="49" charset="-122"/>
                <a:ea typeface="黑体" panose="02010609060101010101" pitchFamily="49" charset="-122"/>
                <a:cs typeface="Arial" panose="020B0604020202020204" pitchFamily="34" charset="0"/>
              </a:rPr>
              <a:t>背景和问题</a:t>
            </a:r>
            <a:endParaRPr lang="en-US" altLang="zh-CN" sz="3600" b="1" dirty="0">
              <a:latin typeface="黑体" panose="02010609060101010101" pitchFamily="49" charset="-122"/>
              <a:ea typeface="黑体" panose="02010609060101010101" pitchFamily="49" charset="-122"/>
              <a:cs typeface="Arial" panose="020B0604020202020204" pitchFamily="34" charset="0"/>
            </a:endParaRPr>
          </a:p>
          <a:p>
            <a:pPr>
              <a:lnSpc>
                <a:spcPct val="110000"/>
              </a:lnSpc>
              <a:spcAft>
                <a:spcPts val="1800"/>
              </a:spcAft>
            </a:pPr>
            <a:r>
              <a:rPr lang="en-US" altLang="zh-CN" sz="3600" b="1" dirty="0">
                <a:latin typeface="黑体" panose="02010609060101010101" pitchFamily="49" charset="-122"/>
                <a:ea typeface="黑体" panose="02010609060101010101" pitchFamily="49" charset="-122"/>
                <a:cs typeface="Arial" panose="020B0604020202020204" pitchFamily="34" charset="0"/>
              </a:rPr>
              <a:t>2. </a:t>
            </a:r>
            <a:r>
              <a:rPr lang="zh-CN" altLang="en-US" sz="3600" b="1" dirty="0">
                <a:latin typeface="黑体" panose="02010609060101010101" pitchFamily="49" charset="-122"/>
                <a:ea typeface="黑体" panose="02010609060101010101" pitchFamily="49" charset="-122"/>
                <a:cs typeface="Arial" panose="020B0604020202020204" pitchFamily="34" charset="0"/>
              </a:rPr>
              <a:t>前期工作</a:t>
            </a:r>
            <a:endParaRPr lang="en-US" altLang="zh-CN" sz="3600" b="1" dirty="0">
              <a:highlight>
                <a:srgbClr val="FFFF00"/>
              </a:highlight>
              <a:latin typeface="黑体" panose="02010609060101010101" pitchFamily="49" charset="-122"/>
              <a:ea typeface="黑体" panose="02010609060101010101" pitchFamily="49" charset="-122"/>
              <a:cs typeface="Arial" panose="020B0604020202020204" pitchFamily="34" charset="0"/>
            </a:endParaRPr>
          </a:p>
          <a:p>
            <a:pPr>
              <a:lnSpc>
                <a:spcPct val="110000"/>
              </a:lnSpc>
              <a:spcAft>
                <a:spcPts val="1800"/>
              </a:spcAft>
            </a:pPr>
            <a:r>
              <a:rPr lang="en-US" altLang="zh-CN" sz="3600" b="1" dirty="0">
                <a:effectLst/>
                <a:latin typeface="黑体" panose="02010609060101010101" pitchFamily="49" charset="-122"/>
                <a:ea typeface="黑体" panose="02010609060101010101" pitchFamily="49" charset="-122"/>
                <a:cs typeface="Arial" panose="020B0604020202020204" pitchFamily="34" charset="0"/>
              </a:rPr>
              <a:t>3. </a:t>
            </a:r>
            <a:r>
              <a:rPr lang="zh-CN" altLang="en-US" sz="3600" b="1" dirty="0">
                <a:latin typeface="黑体" panose="02010609060101010101" pitchFamily="49" charset="-122"/>
                <a:ea typeface="黑体" panose="02010609060101010101" pitchFamily="49" charset="-122"/>
                <a:cs typeface="Arial" panose="020B0604020202020204" pitchFamily="34" charset="0"/>
              </a:rPr>
              <a:t>波速变化的建模验证</a:t>
            </a:r>
            <a:endParaRPr lang="en-US" altLang="zh-CN" sz="3600" b="1" dirty="0">
              <a:latin typeface="黑体" panose="02010609060101010101" pitchFamily="49" charset="-122"/>
              <a:ea typeface="黑体" panose="02010609060101010101" pitchFamily="49" charset="-122"/>
              <a:cs typeface="Arial" panose="020B0604020202020204" pitchFamily="34" charset="0"/>
            </a:endParaRPr>
          </a:p>
          <a:p>
            <a:pPr>
              <a:lnSpc>
                <a:spcPct val="110000"/>
              </a:lnSpc>
              <a:spcAft>
                <a:spcPts val="1800"/>
              </a:spcAft>
            </a:pPr>
            <a:r>
              <a:rPr lang="en-US" altLang="zh-CN" sz="3600" b="1" dirty="0">
                <a:latin typeface="黑体" panose="02010609060101010101" pitchFamily="49" charset="-122"/>
                <a:ea typeface="黑体" panose="02010609060101010101" pitchFamily="49" charset="-122"/>
                <a:cs typeface="Arial" panose="020B0604020202020204" pitchFamily="34" charset="0"/>
              </a:rPr>
              <a:t>4. </a:t>
            </a:r>
            <a:r>
              <a:rPr lang="zh-CN" altLang="en-US" sz="3600" b="1" dirty="0">
                <a:latin typeface="黑体" panose="02010609060101010101" pitchFamily="49" charset="-122"/>
                <a:ea typeface="黑体" panose="02010609060101010101" pitchFamily="49" charset="-122"/>
                <a:cs typeface="Arial" panose="020B0604020202020204" pitchFamily="34" charset="0"/>
              </a:rPr>
              <a:t>讨论与小结</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AEA62FAB-F99A-AB4E-BCD3-FB5A1BF3E821}" type="slidenum">
              <a:rPr lang="en-US" sz="900" smtClean="0"/>
              <a:t>3</a:t>
            </a:fld>
            <a:endParaRPr lang="en-US" sz="900"/>
          </a:p>
        </p:txBody>
      </p:sp>
      <p:pic>
        <p:nvPicPr>
          <p:cNvPr id="7" name="Picture 6"/>
          <p:cNvPicPr>
            <a:picLocks noChangeAspect="1"/>
          </p:cNvPicPr>
          <p:nvPr/>
        </p:nvPicPr>
        <p:blipFill>
          <a:blip r:embed="rId3"/>
          <a:stretch>
            <a:fillRect/>
          </a:stretch>
        </p:blipFill>
        <p:spPr>
          <a:xfrm>
            <a:off x="2331720" y="1509395"/>
            <a:ext cx="5299075" cy="4408805"/>
          </a:xfrm>
          <a:prstGeom prst="rect">
            <a:avLst/>
          </a:prstGeom>
        </p:spPr>
      </p:pic>
      <p:sp>
        <p:nvSpPr>
          <p:cNvPr id="10" name="TextBox 9"/>
          <p:cNvSpPr txBox="1"/>
          <p:nvPr/>
        </p:nvSpPr>
        <p:spPr>
          <a:xfrm>
            <a:off x="2483485" y="5671185"/>
            <a:ext cx="2049780" cy="299085"/>
          </a:xfrm>
          <a:prstGeom prst="rect">
            <a:avLst/>
          </a:prstGeom>
          <a:noFill/>
        </p:spPr>
        <p:txBody>
          <a:bodyPr wrap="square" rtlCol="0">
            <a:spAutoFit/>
          </a:bodyPr>
          <a:lstStyle/>
          <a:p>
            <a:r>
              <a:rPr lang="en-US" altLang="zh-CN" sz="1350" dirty="0">
                <a:latin typeface="Arial" panose="020B0604020202020204" pitchFamily="34" charset="0"/>
                <a:cs typeface="Arial" panose="020B0604020202020204" pitchFamily="34" charset="0"/>
              </a:rPr>
              <a:t>(</a:t>
            </a:r>
            <a:r>
              <a:rPr lang="en-US" altLang="zh-CN" sz="1350" dirty="0" err="1">
                <a:latin typeface="Arial" panose="020B0604020202020204" pitchFamily="34" charset="0"/>
                <a:cs typeface="Arial" panose="020B0604020202020204" pitchFamily="34" charset="0"/>
              </a:rPr>
              <a:t>Brenguier</a:t>
            </a:r>
            <a:r>
              <a:rPr lang="zh-CN" altLang="en-US" sz="1350" dirty="0">
                <a:latin typeface="Arial" panose="020B0604020202020204" pitchFamily="34" charset="0"/>
                <a:cs typeface="Arial" panose="020B0604020202020204" pitchFamily="34" charset="0"/>
              </a:rPr>
              <a:t> </a:t>
            </a:r>
            <a:r>
              <a:rPr lang="en-US" altLang="zh-CN" sz="1350" dirty="0">
                <a:latin typeface="Arial" panose="020B0604020202020204" pitchFamily="34" charset="0"/>
                <a:cs typeface="Arial" panose="020B0604020202020204" pitchFamily="34" charset="0"/>
              </a:rPr>
              <a:t>et</a:t>
            </a:r>
            <a:r>
              <a:rPr lang="zh-CN" altLang="en-US" sz="1350" dirty="0">
                <a:latin typeface="Arial" panose="020B0604020202020204" pitchFamily="34" charset="0"/>
                <a:cs typeface="Arial" panose="020B0604020202020204" pitchFamily="34" charset="0"/>
              </a:rPr>
              <a:t> </a:t>
            </a:r>
            <a:r>
              <a:rPr lang="en-US" altLang="zh-CN" sz="1350" dirty="0">
                <a:latin typeface="Arial" panose="020B0604020202020204" pitchFamily="34" charset="0"/>
                <a:cs typeface="Arial" panose="020B0604020202020204" pitchFamily="34" charset="0"/>
              </a:rPr>
              <a:t>al.,</a:t>
            </a:r>
            <a:r>
              <a:rPr lang="zh-CN" altLang="en-US" sz="1350" dirty="0">
                <a:latin typeface="Arial" panose="020B0604020202020204" pitchFamily="34" charset="0"/>
                <a:cs typeface="Arial" panose="020B0604020202020204" pitchFamily="34" charset="0"/>
              </a:rPr>
              <a:t> </a:t>
            </a:r>
            <a:r>
              <a:rPr lang="en-US" altLang="zh-CN" sz="1350" dirty="0">
                <a:latin typeface="Arial" panose="020B0604020202020204" pitchFamily="34" charset="0"/>
                <a:cs typeface="Arial" panose="020B0604020202020204" pitchFamily="34" charset="0"/>
              </a:rPr>
              <a:t>2016)</a:t>
            </a:r>
            <a:endParaRPr lang="en-US" sz="1350" dirty="0">
              <a:latin typeface="Arial" panose="020B0604020202020204" pitchFamily="34" charset="0"/>
              <a:cs typeface="Arial" panose="020B0604020202020204" pitchFamily="34" charset="0"/>
            </a:endParaRPr>
          </a:p>
        </p:txBody>
      </p:sp>
      <p:grpSp>
        <p:nvGrpSpPr>
          <p:cNvPr id="12" name="组合 11"/>
          <p:cNvGrpSpPr/>
          <p:nvPr/>
        </p:nvGrpSpPr>
        <p:grpSpPr>
          <a:xfrm>
            <a:off x="6467475" y="3937635"/>
            <a:ext cx="2444750" cy="935355"/>
            <a:chOff x="10185" y="6201"/>
            <a:chExt cx="3850" cy="1473"/>
          </a:xfrm>
        </p:grpSpPr>
        <p:sp>
          <p:nvSpPr>
            <p:cNvPr id="3" name="矩形 2"/>
            <p:cNvSpPr/>
            <p:nvPr/>
          </p:nvSpPr>
          <p:spPr>
            <a:xfrm>
              <a:off x="10185" y="7206"/>
              <a:ext cx="588" cy="4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0000"/>
                </a:solidFill>
              </a:endParaRPr>
            </a:p>
          </p:txBody>
        </p:sp>
        <p:cxnSp>
          <p:nvCxnSpPr>
            <p:cNvPr id="5" name="直接箭头连接符 4"/>
            <p:cNvCxnSpPr/>
            <p:nvPr/>
          </p:nvCxnSpPr>
          <p:spPr>
            <a:xfrm flipV="1">
              <a:off x="10340" y="6201"/>
              <a:ext cx="69" cy="919"/>
            </a:xfrm>
            <a:prstGeom prst="straightConnector1">
              <a:avLst/>
            </a:prstGeom>
            <a:ln w="28575"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6" name="文本框 5"/>
            <p:cNvSpPr txBox="1"/>
            <p:nvPr/>
          </p:nvSpPr>
          <p:spPr>
            <a:xfrm>
              <a:off x="11505" y="6215"/>
              <a:ext cx="2531" cy="871"/>
            </a:xfrm>
            <a:prstGeom prst="rect">
              <a:avLst/>
            </a:prstGeom>
            <a:noFill/>
          </p:spPr>
          <p:txBody>
            <a:bodyPr wrap="square" rtlCol="0">
              <a:spAutoFit/>
            </a:bodyPr>
            <a:lstStyle/>
            <a:p>
              <a:r>
                <a:rPr lang="en-GB" altLang="zh-CN" sz="1500" dirty="0">
                  <a:latin typeface="Arial" panose="020B0604020202020204" pitchFamily="34" charset="0"/>
                  <a:cs typeface="Arial" panose="020B0604020202020204" pitchFamily="34" charset="0"/>
                </a:rPr>
                <a:t>Using </a:t>
              </a:r>
              <a:r>
                <a:rPr lang="en-GB" altLang="zh-CN" sz="1500" dirty="0">
                  <a:solidFill>
                    <a:srgbClr val="FF0000"/>
                  </a:solidFill>
                  <a:latin typeface="Arial" panose="020B0604020202020204" pitchFamily="34" charset="0"/>
                  <a:cs typeface="Arial" panose="020B0604020202020204" pitchFamily="34" charset="0"/>
                </a:rPr>
                <a:t>surface wave</a:t>
              </a:r>
              <a:r>
                <a:rPr lang="en-GB" altLang="zh-CN" sz="1500" dirty="0">
                  <a:latin typeface="Arial" panose="020B0604020202020204" pitchFamily="34" charset="0"/>
                  <a:cs typeface="Arial" panose="020B0604020202020204" pitchFamily="34" charset="0"/>
                </a:rPr>
                <a:t> or coda</a:t>
              </a:r>
              <a:endParaRPr lang="zh-CN" altLang="en-US" sz="1500" dirty="0">
                <a:latin typeface="Arial" panose="020B0604020202020204" pitchFamily="34" charset="0"/>
                <a:cs typeface="Arial" panose="020B0604020202020204" pitchFamily="34" charset="0"/>
              </a:endParaRPr>
            </a:p>
          </p:txBody>
        </p:sp>
      </p:grpSp>
      <p:sp>
        <p:nvSpPr>
          <p:cNvPr id="8" name="文本框 7"/>
          <p:cNvSpPr txBox="1"/>
          <p:nvPr/>
        </p:nvSpPr>
        <p:spPr>
          <a:xfrm>
            <a:off x="362585" y="2013585"/>
            <a:ext cx="2020570" cy="737235"/>
          </a:xfrm>
          <a:prstGeom prst="rect">
            <a:avLst/>
          </a:prstGeom>
          <a:noFill/>
        </p:spPr>
        <p:txBody>
          <a:bodyPr wrap="square" rtlCol="0">
            <a:spAutoFit/>
          </a:bodyPr>
          <a:lstStyle/>
          <a:p>
            <a:r>
              <a:rPr lang="zh-CN" altLang="en-US" sz="2100" b="1" dirty="0">
                <a:latin typeface="黑体" panose="02010609060101010101" pitchFamily="49" charset="-122"/>
                <a:ea typeface="黑体" panose="02010609060101010101" pitchFamily="49" charset="-122"/>
              </a:rPr>
              <a:t>速度时变监测</a:t>
            </a:r>
            <a:endParaRPr lang="en-US" altLang="zh-CN" sz="2100" b="1" dirty="0">
              <a:latin typeface="黑体" panose="02010609060101010101" pitchFamily="49" charset="-122"/>
              <a:ea typeface="黑体" panose="02010609060101010101" pitchFamily="49" charset="-122"/>
            </a:endParaRPr>
          </a:p>
          <a:p>
            <a:r>
              <a:rPr lang="en-US" altLang="zh-CN" sz="2100" b="1" dirty="0">
                <a:latin typeface="黑体" panose="02010609060101010101" pitchFamily="49" charset="-122"/>
                <a:ea typeface="黑体" panose="02010609060101010101" pitchFamily="49" charset="-122"/>
              </a:rPr>
              <a:t>——4D</a:t>
            </a:r>
            <a:r>
              <a:rPr lang="zh-CN" altLang="en-US" sz="2100" b="1" dirty="0">
                <a:latin typeface="黑体" panose="02010609060101010101" pitchFamily="49" charset="-122"/>
                <a:ea typeface="黑体" panose="02010609060101010101" pitchFamily="49" charset="-122"/>
              </a:rPr>
              <a:t>地震学</a:t>
            </a:r>
          </a:p>
        </p:txBody>
      </p:sp>
      <p:sp>
        <p:nvSpPr>
          <p:cNvPr id="9" name="文本框 8"/>
          <p:cNvSpPr txBox="1"/>
          <p:nvPr/>
        </p:nvSpPr>
        <p:spPr>
          <a:xfrm>
            <a:off x="362585" y="4302125"/>
            <a:ext cx="2020570" cy="1060450"/>
          </a:xfrm>
          <a:prstGeom prst="rect">
            <a:avLst/>
          </a:prstGeom>
          <a:noFill/>
        </p:spPr>
        <p:txBody>
          <a:bodyPr wrap="square" rtlCol="0">
            <a:spAutoFit/>
          </a:bodyPr>
          <a:lstStyle/>
          <a:p>
            <a:r>
              <a:rPr lang="zh-CN" altLang="en-US" sz="2100" dirty="0">
                <a:solidFill>
                  <a:srgbClr val="C00000"/>
                </a:solidFill>
                <a:latin typeface="方正粗黑宋简体" panose="02000000000000000000" pitchFamily="2" charset="-122"/>
                <a:ea typeface="方正粗黑宋简体" panose="02000000000000000000" pitchFamily="2" charset="-122"/>
              </a:rPr>
              <a:t>终极目标之一</a:t>
            </a:r>
            <a:endParaRPr lang="en-US" altLang="zh-CN" sz="2100" dirty="0">
              <a:solidFill>
                <a:srgbClr val="C00000"/>
              </a:solidFill>
              <a:latin typeface="方正粗黑宋简体" panose="02000000000000000000" pitchFamily="2" charset="-122"/>
              <a:ea typeface="方正粗黑宋简体" panose="02000000000000000000" pitchFamily="2" charset="-122"/>
            </a:endParaRPr>
          </a:p>
          <a:p>
            <a:r>
              <a:rPr lang="en-US" altLang="zh-CN" sz="2100" dirty="0">
                <a:solidFill>
                  <a:srgbClr val="C00000"/>
                </a:solidFill>
                <a:latin typeface="方正粗黑宋简体" panose="02000000000000000000" pitchFamily="2" charset="-122"/>
                <a:ea typeface="方正粗黑宋简体" panose="02000000000000000000" pitchFamily="2" charset="-122"/>
              </a:rPr>
              <a:t>——</a:t>
            </a:r>
            <a:r>
              <a:rPr lang="zh-CN" altLang="en-US" sz="2100" dirty="0">
                <a:solidFill>
                  <a:srgbClr val="C00000"/>
                </a:solidFill>
                <a:latin typeface="方正粗黑宋简体" panose="02000000000000000000" pitchFamily="2" charset="-122"/>
                <a:ea typeface="方正粗黑宋简体" panose="02000000000000000000" pitchFamily="2" charset="-122"/>
              </a:rPr>
              <a:t>探测可能的地震前兆？</a:t>
            </a:r>
          </a:p>
        </p:txBody>
      </p:sp>
      <p:sp>
        <p:nvSpPr>
          <p:cNvPr id="11" name="矩形 3"/>
          <p:cNvSpPr/>
          <p:nvPr/>
        </p:nvSpPr>
        <p:spPr>
          <a:xfrm>
            <a:off x="0" y="762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en-US" altLang="zh-CN" sz="2700" b="1" dirty="0">
                <a:latin typeface="Arial" panose="020B0604020202020204" pitchFamily="34" charset="0"/>
                <a:ea typeface="黑体" panose="02010609060101010101" pitchFamily="49" charset="-122"/>
                <a:cs typeface="Arial" panose="020B0604020202020204" pitchFamily="34" charset="0"/>
              </a:rPr>
              <a:t>1.</a:t>
            </a:r>
            <a:r>
              <a:rPr kumimoji="1" lang="zh-CN" altLang="en-US" sz="2700" b="1" dirty="0">
                <a:latin typeface="Arial" panose="020B0604020202020204" pitchFamily="34" charset="0"/>
                <a:ea typeface="黑体" panose="02010609060101010101" pitchFamily="49" charset="-122"/>
                <a:cs typeface="Arial" panose="020B0604020202020204" pitchFamily="34" charset="0"/>
              </a:rPr>
              <a:t> 背景和问题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AEA62FAB-F99A-AB4E-BCD3-FB5A1BF3E821}" type="slidenum">
              <a:rPr lang="en-US" sz="900" smtClean="0"/>
              <a:t>4</a:t>
            </a:fld>
            <a:endParaRPr lang="en-US" sz="900"/>
          </a:p>
        </p:txBody>
      </p:sp>
      <p:pic>
        <p:nvPicPr>
          <p:cNvPr id="27650"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7340" y="2327275"/>
            <a:ext cx="2542540" cy="563245"/>
          </a:xfrm>
          <a:prstGeom prst="rect">
            <a:avLst/>
          </a:prstGeom>
          <a:noFill/>
          <a:ln>
            <a:noFill/>
          </a:ln>
        </p:spPr>
      </p:pic>
      <p:sp>
        <p:nvSpPr>
          <p:cNvPr id="12" name="矩形 11"/>
          <p:cNvSpPr/>
          <p:nvPr/>
        </p:nvSpPr>
        <p:spPr>
          <a:xfrm>
            <a:off x="1610360" y="2350135"/>
            <a:ext cx="576580" cy="494665"/>
          </a:xfrm>
          <a:prstGeom prst="rect">
            <a:avLst/>
          </a:prstGeom>
          <a:noFill/>
          <a:ln w="28575" cap="rnd" cmpd="sng">
            <a:solidFill>
              <a:srgbClr val="C0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50"/>
          </a:p>
        </p:txBody>
      </p:sp>
      <mc:AlternateContent xmlns:mc="http://schemas.openxmlformats.org/markup-compatibility/2006" xmlns:a14="http://schemas.microsoft.com/office/drawing/2010/main">
        <mc:Choice Requires="a14">
          <p:sp>
            <p:nvSpPr>
              <p:cNvPr id="13" name="TextBox 12"/>
              <p:cNvSpPr txBox="1"/>
              <p:nvPr/>
            </p:nvSpPr>
            <p:spPr>
              <a:xfrm>
                <a:off x="2190750" y="1512570"/>
                <a:ext cx="1674495" cy="490220"/>
              </a:xfrm>
              <a:prstGeom prst="rect">
                <a:avLst/>
              </a:prstGeom>
              <a:noFill/>
            </p:spPr>
            <p:txBody>
              <a:bodyPr wrap="square" rtlCol="0">
                <a:spAutoFit/>
              </a:bodyPr>
              <a:lstStyle/>
              <a:p>
                <a:r>
                  <a:rPr lang="en-US" dirty="0">
                    <a:latin typeface="Arial" panose="020B0604020202020204" pitchFamily="34" charset="0"/>
                    <a:ea typeface="黑体" panose="02010609060101010101" pitchFamily="49" charset="-122"/>
                    <a:cs typeface="Arial" panose="020B0604020202020204" pitchFamily="34" charset="0"/>
                  </a:rPr>
                  <a:t>观测</a:t>
                </a:r>
                <a:r>
                  <a:rPr lang="zh-CN" altLang="en-US" dirty="0">
                    <a:latin typeface="Arial" panose="020B0604020202020204" pitchFamily="34" charset="0"/>
                    <a:ea typeface="黑体" panose="02010609060101010101" pitchFamily="49" charset="-122"/>
                    <a:cs typeface="Arial" panose="020B0604020202020204" pitchFamily="34" charset="0"/>
                  </a:rPr>
                  <a:t>：</a:t>
                </a:r>
                <a:r>
                  <a:rPr lang="en-US" dirty="0">
                    <a:latin typeface="Arial" panose="020B0604020202020204" pitchFamily="34" charset="0"/>
                    <a:ea typeface="黑体" panose="02010609060101010101" pitchFamily="49" charset="-122"/>
                    <a:cs typeface="Arial" panose="020B0604020202020204" pitchFamily="34" charset="0"/>
                  </a:rPr>
                  <a:t> </a:t>
                </a:r>
                <a14:m>
                  <m:oMath xmlns:m="http://schemas.openxmlformats.org/officeDocument/2006/math">
                    <m:f>
                      <m:fPr>
                        <m:ctrlPr>
                          <a:rPr lang="en-US" i="1" smtClean="0">
                            <a:solidFill>
                              <a:srgbClr val="836967"/>
                            </a:solidFill>
                            <a:latin typeface="Cambria Math" panose="02040503050406030204" pitchFamily="18" charset="0"/>
                          </a:rPr>
                        </m:ctrlPr>
                      </m:fPr>
                      <m:num>
                        <m:r>
                          <m:rPr>
                            <m:sty m:val="p"/>
                          </m:rPr>
                          <a:rPr lang="en-US">
                            <a:latin typeface="Cambria Math" panose="02040503050406030204" pitchFamily="18" charset="0"/>
                          </a:rPr>
                          <m:t>d</m:t>
                        </m:r>
                        <m:r>
                          <a:rPr lang="en-US" i="1">
                            <a:latin typeface="Cambria Math" panose="02040503050406030204" pitchFamily="18" charset="0"/>
                          </a:rPr>
                          <m:t>𝑐</m:t>
                        </m:r>
                      </m:num>
                      <m:den>
                        <m:r>
                          <a:rPr lang="en-US" i="1">
                            <a:latin typeface="Cambria Math" panose="02040503050406030204" pitchFamily="18" charset="0"/>
                          </a:rPr>
                          <m:t>𝑐</m:t>
                        </m:r>
                      </m:den>
                    </m:f>
                    <m:d>
                      <m:dPr>
                        <m:ctrlPr>
                          <a:rPr lang="en-US" i="1">
                            <a:solidFill>
                              <a:srgbClr val="836967"/>
                            </a:solidFill>
                            <a:latin typeface="Cambria Math" panose="02040503050406030204" pitchFamily="18" charset="0"/>
                          </a:rPr>
                        </m:ctrlPr>
                      </m:dPr>
                      <m:e>
                        <m:r>
                          <a:rPr lang="en-US" i="1">
                            <a:latin typeface="Cambria Math" panose="02040503050406030204" pitchFamily="18" charset="0"/>
                          </a:rPr>
                          <m:t>𝜔</m:t>
                        </m:r>
                      </m:e>
                    </m:d>
                  </m:oMath>
                </a14:m>
                <a:endParaRPr lang="en-US" dirty="0">
                  <a:latin typeface="Arial" panose="020B0604020202020204" pitchFamily="34" charset="0"/>
                  <a:ea typeface="黑体" panose="02010609060101010101" pitchFamily="49" charset="-122"/>
                  <a:cs typeface="Arial" panose="020B0604020202020204" pitchFamily="34" charset="0"/>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2190750" y="1512570"/>
                <a:ext cx="1674495" cy="490220"/>
              </a:xfrm>
              <a:prstGeom prst="rect">
                <a:avLst/>
              </a:prstGeom>
              <a:blipFill rotWithShape="1">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2560955" y="2327910"/>
                <a:ext cx="4302760" cy="58293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500" i="1" smtClean="0">
                              <a:solidFill>
                                <a:srgbClr val="836967"/>
                              </a:solidFill>
                              <a:latin typeface="Cambria Math" panose="02040503050406030204" pitchFamily="18" charset="0"/>
                            </a:rPr>
                          </m:ctrlPr>
                        </m:fPr>
                        <m:num>
                          <m:r>
                            <m:rPr>
                              <m:sty m:val="p"/>
                            </m:rPr>
                            <a:rPr lang="en-US" sz="1500">
                              <a:latin typeface="Cambria Math" panose="02040503050406030204" pitchFamily="18" charset="0"/>
                            </a:rPr>
                            <m:t>d</m:t>
                          </m:r>
                          <m:r>
                            <a:rPr lang="en-US" sz="1500" i="1">
                              <a:latin typeface="Cambria Math" panose="02040503050406030204" pitchFamily="18" charset="0"/>
                            </a:rPr>
                            <m:t>𝑐</m:t>
                          </m:r>
                        </m:num>
                        <m:den>
                          <m:r>
                            <a:rPr lang="en-US" sz="1500" i="1">
                              <a:latin typeface="Cambria Math" panose="02040503050406030204" pitchFamily="18" charset="0"/>
                            </a:rPr>
                            <m:t>𝑐</m:t>
                          </m:r>
                        </m:den>
                      </m:f>
                      <m:d>
                        <m:dPr>
                          <m:ctrlPr>
                            <a:rPr lang="en-US" sz="1500" i="1">
                              <a:solidFill>
                                <a:srgbClr val="836967"/>
                              </a:solidFill>
                              <a:latin typeface="Cambria Math" panose="02040503050406030204" pitchFamily="18" charset="0"/>
                            </a:rPr>
                          </m:ctrlPr>
                        </m:dPr>
                        <m:e>
                          <m:r>
                            <a:rPr lang="en-US" sz="1500" i="1">
                              <a:latin typeface="Cambria Math" panose="02040503050406030204" pitchFamily="18" charset="0"/>
                            </a:rPr>
                            <m:t>𝜔</m:t>
                          </m:r>
                        </m:e>
                      </m:d>
                      <m:r>
                        <a:rPr lang="en-US" sz="1500" i="0">
                          <a:latin typeface="Cambria Math" panose="02040503050406030204" pitchFamily="18" charset="0"/>
                        </a:rPr>
                        <m:t>=</m:t>
                      </m:r>
                      <m:nary>
                        <m:naryPr>
                          <m:limLoc m:val="subSup"/>
                          <m:ctrlPr>
                            <a:rPr lang="en-US" sz="1500" i="1">
                              <a:latin typeface="Cambria Math" panose="02040503050406030204" pitchFamily="18" charset="0"/>
                            </a:rPr>
                          </m:ctrlPr>
                        </m:naryPr>
                        <m:sub>
                          <m:r>
                            <a:rPr lang="en-US" sz="1500" i="1">
                              <a:latin typeface="Cambria Math" panose="02040503050406030204" pitchFamily="18" charset="0"/>
                            </a:rPr>
                            <m:t>𝑧</m:t>
                          </m:r>
                          <m:r>
                            <a:rPr lang="en-US" sz="1500" i="0">
                              <a:latin typeface="Cambria Math" panose="02040503050406030204" pitchFamily="18" charset="0"/>
                            </a:rPr>
                            <m:t>=0</m:t>
                          </m:r>
                        </m:sub>
                        <m:sup>
                          <m:r>
                            <a:rPr lang="en-US" sz="1500" i="0">
                              <a:latin typeface="Cambria Math" panose="02040503050406030204" pitchFamily="18" charset="0"/>
                            </a:rPr>
                            <m:t>∞</m:t>
                          </m:r>
                        </m:sup>
                        <m:e>
                          <m:sSub>
                            <m:sSubPr>
                              <m:ctrlPr>
                                <a:rPr lang="en-US" sz="1500" i="1">
                                  <a:solidFill>
                                    <a:srgbClr val="836967"/>
                                  </a:solidFill>
                                  <a:latin typeface="Cambria Math" panose="02040503050406030204" pitchFamily="18" charset="0"/>
                                </a:rPr>
                              </m:ctrlPr>
                            </m:sSubPr>
                            <m:e>
                              <m:r>
                                <a:rPr lang="en-US" sz="1500" i="1">
                                  <a:latin typeface="Cambria Math" panose="02040503050406030204" pitchFamily="18" charset="0"/>
                                </a:rPr>
                                <m:t>𝐾</m:t>
                              </m:r>
                            </m:e>
                            <m:sub>
                              <m:r>
                                <a:rPr lang="en-US" sz="1500" i="1">
                                  <a:latin typeface="Cambria Math" panose="02040503050406030204" pitchFamily="18" charset="0"/>
                                </a:rPr>
                                <m:t>𝑉</m:t>
                              </m:r>
                            </m:sub>
                          </m:sSub>
                          <m:d>
                            <m:dPr>
                              <m:ctrlPr>
                                <a:rPr lang="en-US" sz="1500" i="1">
                                  <a:solidFill>
                                    <a:srgbClr val="836967"/>
                                  </a:solidFill>
                                  <a:latin typeface="Cambria Math" panose="02040503050406030204" pitchFamily="18" charset="0"/>
                                </a:rPr>
                              </m:ctrlPr>
                            </m:dPr>
                            <m:e>
                              <m:r>
                                <a:rPr lang="en-US" sz="1500" i="1">
                                  <a:latin typeface="Cambria Math" panose="02040503050406030204" pitchFamily="18" charset="0"/>
                                </a:rPr>
                                <m:t>𝜔</m:t>
                              </m:r>
                              <m:r>
                                <a:rPr lang="en-US" sz="1500" i="0">
                                  <a:latin typeface="Cambria Math" panose="02040503050406030204" pitchFamily="18" charset="0"/>
                                </a:rPr>
                                <m:t>,</m:t>
                              </m:r>
                              <m:r>
                                <a:rPr lang="en-US" sz="1500" i="1">
                                  <a:latin typeface="Cambria Math" panose="02040503050406030204" pitchFamily="18" charset="0"/>
                                </a:rPr>
                                <m:t>𝑧</m:t>
                              </m:r>
                            </m:e>
                          </m:d>
                          <m:f>
                            <m:fPr>
                              <m:ctrlPr>
                                <a:rPr lang="en-US" sz="1500" i="1">
                                  <a:solidFill>
                                    <a:srgbClr val="836967"/>
                                  </a:solidFill>
                                  <a:latin typeface="Cambria Math" panose="02040503050406030204" pitchFamily="18" charset="0"/>
                                </a:rPr>
                              </m:ctrlPr>
                            </m:fPr>
                            <m:num>
                              <m:r>
                                <m:rPr>
                                  <m:sty m:val="p"/>
                                </m:rPr>
                                <a:rPr lang="en-US" sz="1500" i="0">
                                  <a:latin typeface="Cambria Math" panose="02040503050406030204" pitchFamily="18" charset="0"/>
                                </a:rPr>
                                <m:t>d</m:t>
                              </m:r>
                              <m:sSub>
                                <m:sSubPr>
                                  <m:ctrlPr>
                                    <a:rPr lang="en-US" sz="1500" i="1">
                                      <a:solidFill>
                                        <a:srgbClr val="836967"/>
                                      </a:solidFill>
                                      <a:latin typeface="Cambria Math" panose="02040503050406030204" pitchFamily="18" charset="0"/>
                                    </a:rPr>
                                  </m:ctrlPr>
                                </m:sSubPr>
                                <m:e>
                                  <m:r>
                                    <a:rPr lang="en-US" sz="1500" i="1">
                                      <a:latin typeface="Cambria Math" panose="02040503050406030204" pitchFamily="18" charset="0"/>
                                    </a:rPr>
                                    <m:t>𝑉</m:t>
                                  </m:r>
                                </m:e>
                                <m:sub>
                                  <m:r>
                                    <m:rPr>
                                      <m:sty m:val="p"/>
                                    </m:rPr>
                                    <a:rPr lang="en-US" sz="1500" i="0">
                                      <a:latin typeface="Cambria Math" panose="02040503050406030204" pitchFamily="18" charset="0"/>
                                    </a:rPr>
                                    <m:t>S</m:t>
                                  </m:r>
                                </m:sub>
                              </m:sSub>
                            </m:num>
                            <m:den>
                              <m:sSub>
                                <m:sSubPr>
                                  <m:ctrlPr>
                                    <a:rPr lang="en-US" sz="1500" i="1">
                                      <a:solidFill>
                                        <a:srgbClr val="836967"/>
                                      </a:solidFill>
                                      <a:latin typeface="Cambria Math" panose="02040503050406030204" pitchFamily="18" charset="0"/>
                                    </a:rPr>
                                  </m:ctrlPr>
                                </m:sSubPr>
                                <m:e>
                                  <m:r>
                                    <a:rPr lang="en-US" sz="1500" i="1">
                                      <a:latin typeface="Cambria Math" panose="02040503050406030204" pitchFamily="18" charset="0"/>
                                    </a:rPr>
                                    <m:t>𝑉</m:t>
                                  </m:r>
                                </m:e>
                                <m:sub>
                                  <m:r>
                                    <m:rPr>
                                      <m:sty m:val="p"/>
                                    </m:rPr>
                                    <a:rPr lang="en-US" sz="1500" i="0">
                                      <a:latin typeface="Cambria Math" panose="02040503050406030204" pitchFamily="18" charset="0"/>
                                    </a:rPr>
                                    <m:t>S</m:t>
                                  </m:r>
                                </m:sub>
                              </m:sSub>
                            </m:den>
                          </m:f>
                          <m:d>
                            <m:dPr>
                              <m:ctrlPr>
                                <a:rPr lang="en-US" sz="1500" i="1">
                                  <a:solidFill>
                                    <a:srgbClr val="836967"/>
                                  </a:solidFill>
                                  <a:latin typeface="Cambria Math" panose="02040503050406030204" pitchFamily="18" charset="0"/>
                                </a:rPr>
                              </m:ctrlPr>
                            </m:dPr>
                            <m:e>
                              <m:r>
                                <a:rPr lang="en-US" sz="1500" i="1">
                                  <a:latin typeface="Cambria Math" panose="02040503050406030204" pitchFamily="18" charset="0"/>
                                </a:rPr>
                                <m:t>𝑧</m:t>
                              </m:r>
                            </m:e>
                          </m:d>
                          <m:r>
                            <a:rPr lang="en-US" sz="1500" i="1">
                              <a:latin typeface="Cambria Math" panose="02040503050406030204" pitchFamily="18" charset="0"/>
                            </a:rPr>
                            <m:t>𝑑𝑧</m:t>
                          </m:r>
                        </m:e>
                      </m:nary>
                    </m:oMath>
                  </m:oMathPara>
                </a14:m>
                <a:endParaRPr lang="en-US" sz="1500" dirty="0"/>
              </a:p>
            </p:txBody>
          </p:sp>
        </mc:Choice>
        <mc:Fallback xmlns="">
          <p:sp>
            <p:nvSpPr>
              <p:cNvPr id="17" name="TextBox 16"/>
              <p:cNvSpPr txBox="1">
                <a:spLocks noRot="1" noChangeAspect="1" noMove="1" noResize="1" noEditPoints="1" noAdjustHandles="1" noChangeArrowheads="1" noChangeShapeType="1" noTextEdit="1"/>
              </p:cNvSpPr>
              <p:nvPr/>
            </p:nvSpPr>
            <p:spPr>
              <a:xfrm>
                <a:off x="2560955" y="2327910"/>
                <a:ext cx="4302760" cy="582930"/>
              </a:xfrm>
              <a:prstGeom prst="rect">
                <a:avLst/>
              </a:prstGeom>
              <a:blipFill rotWithShape="1">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2555875" y="3331210"/>
                <a:ext cx="963295" cy="523240"/>
              </a:xfrm>
              <a:prstGeom prst="rect">
                <a:avLst/>
              </a:prstGeom>
              <a:noFill/>
            </p:spPr>
            <p:txBody>
              <a:bodyPr wrap="square" rtlCol="0">
                <a:spAutoFit/>
              </a:bodyPr>
              <a:lstStyle/>
              <a:p>
                <a:r>
                  <a:rPr lang="zh-CN" altLang="en-US" dirty="0">
                    <a:solidFill>
                      <a:srgbClr val="836967"/>
                    </a:solidFill>
                  </a:rPr>
                  <a:t> </a:t>
                </a:r>
                <a14:m>
                  <m:oMath xmlns:m="http://schemas.openxmlformats.org/officeDocument/2006/math">
                    <m:f>
                      <m:fPr>
                        <m:ctrlPr>
                          <a:rPr lang="en-US" i="1" smtClean="0">
                            <a:solidFill>
                              <a:srgbClr val="836967"/>
                            </a:solidFill>
                            <a:latin typeface="Cambria Math" panose="02040503050406030204" pitchFamily="18" charset="0"/>
                          </a:rPr>
                        </m:ctrlPr>
                      </m:fPr>
                      <m:num>
                        <m:r>
                          <m:rPr>
                            <m:sty m:val="p"/>
                          </m:rPr>
                          <a:rPr lang="en-US" i="0">
                            <a:latin typeface="Cambria Math" panose="02040503050406030204" pitchFamily="18" charset="0"/>
                          </a:rPr>
                          <m:t>d</m:t>
                        </m:r>
                        <m:sSub>
                          <m:sSubPr>
                            <m:ctrlPr>
                              <a:rPr lang="en-US" i="1">
                                <a:solidFill>
                                  <a:srgbClr val="836967"/>
                                </a:solidFill>
                                <a:latin typeface="Cambria Math" panose="02040503050406030204" pitchFamily="18" charset="0"/>
                              </a:rPr>
                            </m:ctrlPr>
                          </m:sSubPr>
                          <m:e>
                            <m:r>
                              <a:rPr lang="en-US" i="1">
                                <a:latin typeface="Cambria Math" panose="02040503050406030204" pitchFamily="18" charset="0"/>
                              </a:rPr>
                              <m:t>𝑉</m:t>
                            </m:r>
                          </m:e>
                          <m:sub>
                            <m:r>
                              <m:rPr>
                                <m:sty m:val="p"/>
                              </m:rPr>
                              <a:rPr lang="en-US" i="0">
                                <a:latin typeface="Cambria Math" panose="02040503050406030204" pitchFamily="18" charset="0"/>
                              </a:rPr>
                              <m:t>S</m:t>
                            </m:r>
                          </m:sub>
                        </m:sSub>
                      </m:num>
                      <m:den>
                        <m:sSub>
                          <m:sSubPr>
                            <m:ctrlPr>
                              <a:rPr lang="en-US" i="1">
                                <a:solidFill>
                                  <a:srgbClr val="836967"/>
                                </a:solidFill>
                                <a:latin typeface="Cambria Math" panose="02040503050406030204" pitchFamily="18" charset="0"/>
                              </a:rPr>
                            </m:ctrlPr>
                          </m:sSubPr>
                          <m:e>
                            <m:r>
                              <a:rPr lang="en-US" i="1">
                                <a:latin typeface="Cambria Math" panose="02040503050406030204" pitchFamily="18" charset="0"/>
                              </a:rPr>
                              <m:t>𝑉</m:t>
                            </m:r>
                          </m:e>
                          <m:sub>
                            <m:r>
                              <m:rPr>
                                <m:sty m:val="p"/>
                              </m:rPr>
                              <a:rPr lang="en-US" i="0">
                                <a:latin typeface="Cambria Math" panose="02040503050406030204" pitchFamily="18" charset="0"/>
                              </a:rPr>
                              <m:t>S</m:t>
                            </m:r>
                          </m:sub>
                        </m:sSub>
                      </m:den>
                    </m:f>
                    <m:d>
                      <m:dPr>
                        <m:ctrlPr>
                          <a:rPr lang="en-US" i="1">
                            <a:solidFill>
                              <a:srgbClr val="836967"/>
                            </a:solidFill>
                            <a:latin typeface="Cambria Math" panose="02040503050406030204" pitchFamily="18" charset="0"/>
                          </a:rPr>
                        </m:ctrlPr>
                      </m:dPr>
                      <m:e>
                        <m:r>
                          <a:rPr lang="en-US" i="1">
                            <a:latin typeface="Cambria Math" panose="02040503050406030204" pitchFamily="18" charset="0"/>
                          </a:rPr>
                          <m:t>𝑧</m:t>
                        </m:r>
                      </m:e>
                    </m:d>
                  </m:oMath>
                </a14:m>
                <a:endParaRPr lang="en-US" dirty="0"/>
              </a:p>
            </p:txBody>
          </p:sp>
        </mc:Choice>
        <mc:Fallback xmlns="">
          <p:sp>
            <p:nvSpPr>
              <p:cNvPr id="20" name="TextBox 19"/>
              <p:cNvSpPr txBox="1">
                <a:spLocks noRot="1" noChangeAspect="1" noMove="1" noResize="1" noEditPoints="1" noAdjustHandles="1" noChangeArrowheads="1" noChangeShapeType="1" noTextEdit="1"/>
              </p:cNvSpPr>
              <p:nvPr/>
            </p:nvSpPr>
            <p:spPr>
              <a:xfrm>
                <a:off x="2555875" y="3331210"/>
                <a:ext cx="963295" cy="523240"/>
              </a:xfrm>
              <a:prstGeom prst="rect">
                <a:avLst/>
              </a:prstGeom>
              <a:blipFill rotWithShape="1">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3413760" y="3416300"/>
                <a:ext cx="1753870" cy="36830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0070C0"/>
                          </a:solidFill>
                          <a:latin typeface="Cambria Math" panose="02040503050406030204" pitchFamily="18" charset="0"/>
                        </a:rPr>
                        <m:t>=</m:t>
                      </m:r>
                      <m:sSub>
                        <m:sSubPr>
                          <m:ctrlPr>
                            <a:rPr lang="en-US" b="1" i="1" smtClean="0">
                              <a:solidFill>
                                <a:srgbClr val="0070C0"/>
                              </a:solidFill>
                              <a:latin typeface="Cambria Math" panose="02040503050406030204" pitchFamily="18" charset="0"/>
                            </a:rPr>
                          </m:ctrlPr>
                        </m:sSubPr>
                        <m:e>
                          <m:r>
                            <a:rPr lang="en-US" b="1" i="1">
                              <a:solidFill>
                                <a:srgbClr val="0070C0"/>
                              </a:solidFill>
                              <a:latin typeface="Cambria Math" panose="02040503050406030204" pitchFamily="18" charset="0"/>
                            </a:rPr>
                            <m:t>𝜼</m:t>
                          </m:r>
                        </m:e>
                        <m:sub>
                          <m:r>
                            <a:rPr lang="en-US" b="1" i="1">
                              <a:solidFill>
                                <a:srgbClr val="0070C0"/>
                              </a:solidFill>
                              <a:latin typeface="Cambria Math" panose="02040503050406030204" pitchFamily="18" charset="0"/>
                            </a:rPr>
                            <m:t>𝑺</m:t>
                          </m:r>
                        </m:sub>
                      </m:sSub>
                      <m:d>
                        <m:dPr>
                          <m:ctrlPr>
                            <a:rPr lang="en-US" b="1" i="1">
                              <a:solidFill>
                                <a:srgbClr val="0070C0"/>
                              </a:solidFill>
                              <a:latin typeface="Cambria Math" panose="02040503050406030204" pitchFamily="18" charset="0"/>
                            </a:rPr>
                          </m:ctrlPr>
                        </m:dPr>
                        <m:e>
                          <m:r>
                            <a:rPr lang="en-US" b="1" i="1">
                              <a:solidFill>
                                <a:srgbClr val="0070C0"/>
                              </a:solidFill>
                              <a:latin typeface="Cambria Math" panose="02040503050406030204" pitchFamily="18" charset="0"/>
                            </a:rPr>
                            <m:t>𝒛</m:t>
                          </m:r>
                        </m:e>
                      </m:d>
                      <m:r>
                        <a:rPr lang="en-US" b="1" i="1" smtClean="0">
                          <a:solidFill>
                            <a:srgbClr val="0070C0"/>
                          </a:solidFill>
                          <a:latin typeface="Cambria Math" panose="02040503050406030204" pitchFamily="18" charset="0"/>
                          <a:ea typeface="Cambria Math" panose="02040503050406030204" pitchFamily="18" charset="0"/>
                        </a:rPr>
                        <m:t>∆</m:t>
                      </m:r>
                      <m:r>
                        <a:rPr lang="en-US" b="1" i="1" smtClean="0">
                          <a:solidFill>
                            <a:srgbClr val="0070C0"/>
                          </a:solidFill>
                          <a:latin typeface="Cambria Math" panose="02040503050406030204" pitchFamily="18" charset="0"/>
                          <a:ea typeface="Cambria Math" panose="02040503050406030204" pitchFamily="18" charset="0"/>
                        </a:rPr>
                        <m:t>𝝈</m:t>
                      </m:r>
                      <m:d>
                        <m:dPr>
                          <m:ctrlPr>
                            <a:rPr lang="en-US" b="1" i="1">
                              <a:solidFill>
                                <a:srgbClr val="0070C0"/>
                              </a:solidFill>
                              <a:latin typeface="Cambria Math" panose="02040503050406030204" pitchFamily="18" charset="0"/>
                            </a:rPr>
                          </m:ctrlPr>
                        </m:dPr>
                        <m:e>
                          <m:r>
                            <a:rPr lang="en-US" b="1" i="1">
                              <a:solidFill>
                                <a:srgbClr val="0070C0"/>
                              </a:solidFill>
                              <a:latin typeface="Cambria Math" panose="02040503050406030204" pitchFamily="18" charset="0"/>
                            </a:rPr>
                            <m:t>𝒛</m:t>
                          </m:r>
                        </m:e>
                      </m:d>
                    </m:oMath>
                  </m:oMathPara>
                </a14:m>
                <a:endParaRPr lang="en-US" b="1" dirty="0">
                  <a:solidFill>
                    <a:srgbClr val="0070C0"/>
                  </a:solidFill>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3413760" y="3416300"/>
                <a:ext cx="1753870" cy="368300"/>
              </a:xfrm>
              <a:prstGeom prst="rect">
                <a:avLst/>
              </a:prstGeom>
              <a:blipFill rotWithShape="1">
                <a:blip r:embed="rId7"/>
                <a:stretch>
                  <a:fillRect/>
                </a:stretch>
              </a:blipFill>
            </p:spPr>
            <p:txBody>
              <a:bodyPr/>
              <a:lstStyle/>
              <a:p>
                <a:r>
                  <a:rPr lang="zh-CN" altLang="en-US">
                    <a:noFill/>
                  </a:rPr>
                  <a:t> </a:t>
                </a:r>
              </a:p>
            </p:txBody>
          </p:sp>
        </mc:Fallback>
      </mc:AlternateContent>
      <p:sp>
        <p:nvSpPr>
          <p:cNvPr id="24" name="TextBox 23"/>
          <p:cNvSpPr txBox="1"/>
          <p:nvPr/>
        </p:nvSpPr>
        <p:spPr>
          <a:xfrm>
            <a:off x="1297305" y="5291455"/>
            <a:ext cx="4564380" cy="645160"/>
          </a:xfrm>
          <a:prstGeom prst="rect">
            <a:avLst/>
          </a:prstGeom>
          <a:noFill/>
        </p:spPr>
        <p:txBody>
          <a:bodyPr wrap="square" rtlCol="0">
            <a:spAutoFit/>
          </a:bodyPr>
          <a:lstStyle/>
          <a:p>
            <a:pPr algn="l"/>
            <a:r>
              <a:rPr lang="en-US" dirty="0">
                <a:latin typeface="Arial" panose="020B0604020202020204" pitchFamily="34" charset="0"/>
                <a:ea typeface="黑体" panose="02010609060101010101" pitchFamily="49" charset="-122"/>
                <a:cs typeface="Arial" panose="020B0604020202020204" pitchFamily="34" charset="0"/>
              </a:rPr>
              <a:t>解释</a:t>
            </a:r>
            <a:r>
              <a:rPr lang="zh-CN" altLang="en-US" dirty="0">
                <a:latin typeface="Arial" panose="020B0604020202020204" pitchFamily="34" charset="0"/>
                <a:ea typeface="黑体" panose="02010609060101010101" pitchFamily="49" charset="-122"/>
                <a:cs typeface="Arial" panose="020B0604020202020204" pitchFamily="34" charset="0"/>
              </a:rPr>
              <a:t>：降水、大气压力、</a:t>
            </a:r>
            <a:r>
              <a:rPr lang="en-US" dirty="0">
                <a:latin typeface="Arial" panose="020B0604020202020204" pitchFamily="34" charset="0"/>
                <a:ea typeface="黑体" panose="02010609060101010101" pitchFamily="49" charset="-122"/>
                <a:cs typeface="Arial" panose="020B0604020202020204" pitchFamily="34" charset="0"/>
                <a:sym typeface="+mn-ea"/>
              </a:rPr>
              <a:t>地震</a:t>
            </a:r>
            <a:r>
              <a:rPr lang="zh-CN" altLang="en-US" dirty="0">
                <a:latin typeface="Arial" panose="020B0604020202020204" pitchFamily="34" charset="0"/>
                <a:ea typeface="黑体" panose="02010609060101010101" pitchFamily="49" charset="-122"/>
                <a:cs typeface="Arial" panose="020B0604020202020204" pitchFamily="34" charset="0"/>
                <a:sym typeface="+mn-ea"/>
              </a:rPr>
              <a:t>、火山</a:t>
            </a:r>
            <a:r>
              <a:rPr lang="en-US" dirty="0">
                <a:latin typeface="Arial" panose="020B0604020202020204" pitchFamily="34" charset="0"/>
                <a:ea typeface="黑体" panose="02010609060101010101" pitchFamily="49" charset="-122"/>
                <a:cs typeface="Arial" panose="020B0604020202020204" pitchFamily="34" charset="0"/>
              </a:rPr>
              <a:t>…</a:t>
            </a:r>
          </a:p>
          <a:p>
            <a:pPr algn="l"/>
            <a:r>
              <a:rPr lang="zh-CN" altLang="en-US" dirty="0">
                <a:latin typeface="Arial" panose="020B0604020202020204" pitchFamily="34" charset="0"/>
                <a:ea typeface="黑体" panose="02010609060101010101" pitchFamily="49" charset="-122"/>
                <a:cs typeface="Arial" panose="020B0604020202020204" pitchFamily="34" charset="0"/>
              </a:rPr>
              <a:t>（地壳内不同深度处）</a:t>
            </a:r>
            <a:endParaRPr lang="en-US" dirty="0">
              <a:latin typeface="Arial" panose="020B0604020202020204" pitchFamily="34" charset="0"/>
              <a:ea typeface="黑体" panose="02010609060101010101" pitchFamily="49" charset="-122"/>
              <a:cs typeface="Arial" panose="020B0604020202020204" pitchFamily="34" charset="0"/>
            </a:endParaRPr>
          </a:p>
        </p:txBody>
      </p:sp>
      <p:sp>
        <p:nvSpPr>
          <p:cNvPr id="26" name="Down Arrow 25"/>
          <p:cNvSpPr/>
          <p:nvPr/>
        </p:nvSpPr>
        <p:spPr>
          <a:xfrm>
            <a:off x="2912110" y="2181225"/>
            <a:ext cx="233045" cy="1003300"/>
          </a:xfrm>
          <a:prstGeom prst="downArrow">
            <a:avLst/>
          </a:prstGeom>
          <a:solidFill>
            <a:srgbClr val="0F573F"/>
          </a:solidFill>
          <a:ln>
            <a:solidFill>
              <a:srgbClr val="0F57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Box 2"/>
          <p:cNvSpPr txBox="1"/>
          <p:nvPr/>
        </p:nvSpPr>
        <p:spPr>
          <a:xfrm>
            <a:off x="6163310" y="1581785"/>
            <a:ext cx="2267585" cy="368300"/>
          </a:xfrm>
          <a:prstGeom prst="rect">
            <a:avLst/>
          </a:prstGeom>
          <a:noFill/>
        </p:spPr>
        <p:txBody>
          <a:bodyPr wrap="square" rtlCol="0">
            <a:spAutoFit/>
          </a:bodyPr>
          <a:lstStyle/>
          <a:p>
            <a:r>
              <a:rPr lang="en-US" b="1" dirty="0">
                <a:solidFill>
                  <a:srgbClr val="0F573F"/>
                </a:solidFill>
                <a:latin typeface="黑体" panose="02010609060101010101" pitchFamily="49" charset="-122"/>
                <a:ea typeface="黑体" panose="02010609060101010101" pitchFamily="49" charset="-122"/>
              </a:rPr>
              <a:t>瑞利波速时变信号</a:t>
            </a:r>
          </a:p>
        </p:txBody>
      </p:sp>
      <p:sp>
        <p:nvSpPr>
          <p:cNvPr id="4" name="TextBox 3"/>
          <p:cNvSpPr txBox="1"/>
          <p:nvPr/>
        </p:nvSpPr>
        <p:spPr>
          <a:xfrm>
            <a:off x="6163310" y="5302250"/>
            <a:ext cx="2267585" cy="368300"/>
          </a:xfrm>
          <a:prstGeom prst="rect">
            <a:avLst/>
          </a:prstGeom>
          <a:noFill/>
        </p:spPr>
        <p:txBody>
          <a:bodyPr wrap="square" rtlCol="0">
            <a:spAutoFit/>
          </a:bodyPr>
          <a:lstStyle/>
          <a:p>
            <a:r>
              <a:rPr lang="en-US" b="1" dirty="0">
                <a:solidFill>
                  <a:srgbClr val="0F573F"/>
                </a:solidFill>
                <a:latin typeface="黑体" panose="02010609060101010101" pitchFamily="49" charset="-122"/>
                <a:ea typeface="黑体" panose="02010609060101010101" pitchFamily="49" charset="-122"/>
              </a:rPr>
              <a:t>构造和非构造过程</a:t>
            </a:r>
          </a:p>
        </p:txBody>
      </p:sp>
      <p:sp>
        <p:nvSpPr>
          <p:cNvPr id="5" name="Down Arrow 4"/>
          <p:cNvSpPr/>
          <p:nvPr/>
        </p:nvSpPr>
        <p:spPr>
          <a:xfrm>
            <a:off x="2906395" y="4088130"/>
            <a:ext cx="233045" cy="1003300"/>
          </a:xfrm>
          <a:prstGeom prst="downArrow">
            <a:avLst/>
          </a:prstGeom>
          <a:solidFill>
            <a:srgbClr val="0F573F"/>
          </a:solidFill>
          <a:ln>
            <a:solidFill>
              <a:srgbClr val="0F57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Down Arrow 5"/>
          <p:cNvSpPr/>
          <p:nvPr/>
        </p:nvSpPr>
        <p:spPr>
          <a:xfrm>
            <a:off x="7144385" y="2136775"/>
            <a:ext cx="233045" cy="2982595"/>
          </a:xfrm>
          <a:prstGeom prst="downArrow">
            <a:avLst/>
          </a:prstGeom>
          <a:solidFill>
            <a:srgbClr val="0F573F"/>
          </a:solidFill>
          <a:ln>
            <a:solidFill>
              <a:srgbClr val="0F57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mc:AlternateContent xmlns:mc="http://schemas.openxmlformats.org/markup-compatibility/2006" xmlns:a14="http://schemas.microsoft.com/office/drawing/2010/main">
        <mc:Choice Requires="a14">
          <p:sp>
            <p:nvSpPr>
              <p:cNvPr id="8" name="TextBox 7"/>
              <p:cNvSpPr txBox="1"/>
              <p:nvPr/>
            </p:nvSpPr>
            <p:spPr>
              <a:xfrm>
                <a:off x="3488055" y="3963670"/>
                <a:ext cx="2124075" cy="553085"/>
              </a:xfrm>
              <a:prstGeom prst="rect">
                <a:avLst/>
              </a:prstGeom>
              <a:solidFill>
                <a:schemeClr val="bg1"/>
              </a:solidFill>
              <a:ln>
                <a:noFill/>
              </a:ln>
            </p:spPr>
            <p:txBody>
              <a:bodyPr wrap="square" rtlCol="0">
                <a:spAutoFit/>
              </a:bodyPr>
              <a:lstStyle/>
              <a:p>
                <a:pPr algn="ctr"/>
                <a:r>
                  <a:rPr lang="en-US" sz="1500" b="1" dirty="0">
                    <a:solidFill>
                      <a:srgbClr val="0070C0"/>
                    </a:solidFill>
                    <a:latin typeface="Arial" panose="020B0604020202020204" pitchFamily="34" charset="0"/>
                    <a:ea typeface="黑体" panose="02010609060101010101" pitchFamily="49" charset="-122"/>
                    <a:cs typeface="Arial" panose="020B0604020202020204" pitchFamily="34" charset="0"/>
                  </a:rPr>
                  <a:t>假设</a:t>
                </a:r>
                <a14:m>
                  <m:oMath xmlns:m="http://schemas.openxmlformats.org/officeDocument/2006/math">
                    <m:sSub>
                      <m:sSubPr>
                        <m:ctrlPr>
                          <a:rPr lang="en-US" sz="1500" b="1" i="1">
                            <a:solidFill>
                              <a:srgbClr val="0070C0"/>
                            </a:solidFill>
                            <a:latin typeface="Cambria Math" panose="02040503050406030204" pitchFamily="18" charset="0"/>
                          </a:rPr>
                        </m:ctrlPr>
                      </m:sSubPr>
                      <m:e>
                        <m:r>
                          <a:rPr lang="en-US" sz="1500" b="1" i="1">
                            <a:solidFill>
                              <a:srgbClr val="0070C0"/>
                            </a:solidFill>
                            <a:latin typeface="Cambria Math" panose="02040503050406030204" pitchFamily="18" charset="0"/>
                          </a:rPr>
                          <m:t>𝜼</m:t>
                        </m:r>
                      </m:e>
                      <m:sub>
                        <m:r>
                          <a:rPr lang="en-US" sz="1500" b="1" i="1">
                            <a:solidFill>
                              <a:srgbClr val="0070C0"/>
                            </a:solidFill>
                            <a:latin typeface="Cambria Math" panose="02040503050406030204" pitchFamily="18" charset="0"/>
                          </a:rPr>
                          <m:t>𝑺</m:t>
                        </m:r>
                      </m:sub>
                    </m:sSub>
                    <m:d>
                      <m:dPr>
                        <m:ctrlPr>
                          <a:rPr lang="en-US" sz="1500" b="1" i="1">
                            <a:solidFill>
                              <a:srgbClr val="0070C0"/>
                            </a:solidFill>
                            <a:latin typeface="Cambria Math" panose="02040503050406030204" pitchFamily="18" charset="0"/>
                          </a:rPr>
                        </m:ctrlPr>
                      </m:dPr>
                      <m:e>
                        <m:r>
                          <a:rPr lang="en-US" sz="1500" b="1" i="1">
                            <a:solidFill>
                              <a:srgbClr val="0070C0"/>
                            </a:solidFill>
                            <a:latin typeface="Cambria Math" panose="02040503050406030204" pitchFamily="18" charset="0"/>
                          </a:rPr>
                          <m:t>𝒛</m:t>
                        </m:r>
                      </m:e>
                    </m:d>
                  </m:oMath>
                </a14:m>
                <a:r>
                  <a:rPr lang="en-US" sz="1500" b="1" dirty="0">
                    <a:solidFill>
                      <a:srgbClr val="0070C0"/>
                    </a:solidFill>
                    <a:effectLst/>
                    <a:latin typeface="Arial" panose="020B0604020202020204" pitchFamily="34" charset="0"/>
                    <a:ea typeface="黑体" panose="02010609060101010101" pitchFamily="49" charset="-122"/>
                    <a:cs typeface="Arial" panose="020B0604020202020204" pitchFamily="34" charset="0"/>
                  </a:rPr>
                  <a:t>在空间中是均匀的</a:t>
                </a:r>
                <a:endParaRPr lang="en-US" sz="1500" b="1" dirty="0">
                  <a:solidFill>
                    <a:srgbClr val="0070C0"/>
                  </a:solidFill>
                  <a:latin typeface="Arial" panose="020B0604020202020204" pitchFamily="34" charset="0"/>
                  <a:ea typeface="黑体" panose="02010609060101010101" pitchFamily="49" charset="-122"/>
                  <a:cs typeface="Arial" panose="020B0604020202020204" pitchFamily="34" charset="0"/>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3488055" y="3963670"/>
                <a:ext cx="2124075" cy="553085"/>
              </a:xfrm>
              <a:prstGeom prst="rect">
                <a:avLst/>
              </a:prstGeom>
              <a:blipFill rotWithShape="1">
                <a:blip r:embed="rId8"/>
                <a:stretch>
                  <a:fillRect/>
                </a:stretch>
              </a:blipFill>
              <a:ln>
                <a:noFill/>
              </a:ln>
            </p:spPr>
            <p:txBody>
              <a:bodyPr/>
              <a:lstStyle/>
              <a:p>
                <a:r>
                  <a:rPr lang="zh-CN" altLang="en-US">
                    <a:noFill/>
                  </a:rPr>
                  <a:t> </a:t>
                </a:r>
              </a:p>
            </p:txBody>
          </p:sp>
        </mc:Fallback>
      </mc:AlternateContent>
      <p:sp>
        <p:nvSpPr>
          <p:cNvPr id="7" name="文本框 6"/>
          <p:cNvSpPr txBox="1"/>
          <p:nvPr/>
        </p:nvSpPr>
        <p:spPr>
          <a:xfrm>
            <a:off x="3233420" y="4779010"/>
            <a:ext cx="2592070" cy="252730"/>
          </a:xfrm>
          <a:prstGeom prst="rect">
            <a:avLst/>
          </a:prstGeom>
          <a:solidFill>
            <a:schemeClr val="bg1"/>
          </a:solidFill>
          <a:ln>
            <a:noFill/>
          </a:ln>
        </p:spPr>
        <p:txBody>
          <a:bodyPr wrap="square" rtlCol="0">
            <a:spAutoFit/>
          </a:bodyPr>
          <a:lstStyle>
            <a:defPPr>
              <a:defRPr lang="en-US"/>
            </a:defPPr>
            <a:lvl1pPr algn="ctr">
              <a:defRPr sz="2000" b="1">
                <a:solidFill>
                  <a:srgbClr val="0070C0"/>
                </a:solidFill>
                <a:latin typeface="Arial" panose="020B0604020202020204" pitchFamily="34" charset="0"/>
                <a:ea typeface="黑体" panose="02010609060101010101" pitchFamily="49" charset="-122"/>
                <a:cs typeface="Arial" panose="020B0604020202020204" pitchFamily="34" charset="0"/>
              </a:defRPr>
            </a:lvl1pPr>
          </a:lstStyle>
          <a:p>
            <a:r>
              <a:rPr lang="zh-CN" altLang="en-US" sz="1050" dirty="0"/>
              <a:t>（</a:t>
            </a:r>
            <a:r>
              <a:rPr lang="en-US" altLang="zh-CN" sz="1050" dirty="0"/>
              <a:t>S</a:t>
            </a:r>
            <a:r>
              <a:rPr lang="zh-CN" altLang="en-US" sz="1050" dirty="0"/>
              <a:t>波速度变化对应力变化的敏感度）</a:t>
            </a:r>
          </a:p>
        </p:txBody>
      </p:sp>
      <p:cxnSp>
        <p:nvCxnSpPr>
          <p:cNvPr id="11" name="直接箭头连接符 10"/>
          <p:cNvCxnSpPr/>
          <p:nvPr/>
        </p:nvCxnSpPr>
        <p:spPr>
          <a:xfrm flipV="1">
            <a:off x="3701415" y="4331335"/>
            <a:ext cx="360680" cy="44767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41020" y="3058795"/>
            <a:ext cx="2205990" cy="272415"/>
          </a:xfrm>
          <a:prstGeom prst="rect">
            <a:avLst/>
          </a:prstGeom>
          <a:noFill/>
        </p:spPr>
        <p:txBody>
          <a:bodyPr wrap="square" rtlCol="0" anchor="t">
            <a:noAutofit/>
          </a:bodyPr>
          <a:lstStyle/>
          <a:p>
            <a:r>
              <a:rPr lang="en-US" altLang="zh-CN" sz="1200" dirty="0">
                <a:solidFill>
                  <a:srgbClr val="000000"/>
                </a:solidFill>
                <a:latin typeface="Calibri" panose="020F0502020204030204"/>
                <a:ea typeface="宋体" panose="02010600030101010101" pitchFamily="2" charset="-122"/>
                <a:sym typeface="+mn-ea"/>
              </a:rPr>
              <a:t>Usually 80-90% importance</a:t>
            </a:r>
          </a:p>
        </p:txBody>
      </p:sp>
      <p:cxnSp>
        <p:nvCxnSpPr>
          <p:cNvPr id="15" name="直接箭头连接符 14"/>
          <p:cNvCxnSpPr/>
          <p:nvPr/>
        </p:nvCxnSpPr>
        <p:spPr>
          <a:xfrm flipH="1">
            <a:off x="1610360" y="2889885"/>
            <a:ext cx="233680" cy="208915"/>
          </a:xfrm>
          <a:prstGeom prst="straightConnector1">
            <a:avLst/>
          </a:prstGeom>
          <a:ln w="28575" cmpd="sng">
            <a:solidFill>
              <a:srgbClr val="C00000"/>
            </a:solidFill>
            <a:prstDash val="solid"/>
            <a:headEnd type="none"/>
            <a:tailEnd type="triangle"/>
          </a:ln>
        </p:spPr>
        <p:style>
          <a:lnRef idx="2">
            <a:schemeClr val="accent1"/>
          </a:lnRef>
          <a:fillRef idx="0">
            <a:srgbClr val="FFFFFF"/>
          </a:fillRef>
          <a:effectRef idx="0">
            <a:srgbClr val="FFFFFF"/>
          </a:effectRef>
          <a:fontRef idx="minor">
            <a:schemeClr val="tx1"/>
          </a:fontRef>
        </p:style>
      </p:cxnSp>
      <p:sp>
        <p:nvSpPr>
          <p:cNvPr id="10" name="矩形 3"/>
          <p:cNvSpPr/>
          <p:nvPr/>
        </p:nvSpPr>
        <p:spPr>
          <a:xfrm>
            <a:off x="0" y="762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en-US" altLang="zh-CN" sz="2700" b="1" dirty="0">
                <a:latin typeface="Arial" panose="020B0604020202020204" pitchFamily="34" charset="0"/>
                <a:ea typeface="黑体" panose="02010609060101010101" pitchFamily="49" charset="-122"/>
                <a:cs typeface="Arial" panose="020B0604020202020204" pitchFamily="34" charset="0"/>
              </a:rPr>
              <a:t>1.</a:t>
            </a:r>
            <a:r>
              <a:rPr kumimoji="1" lang="zh-CN" altLang="en-US" sz="2700" b="1" dirty="0">
                <a:latin typeface="Arial" panose="020B0604020202020204" pitchFamily="34" charset="0"/>
                <a:ea typeface="黑体" panose="02010609060101010101" pitchFamily="49" charset="-122"/>
                <a:cs typeface="Arial" panose="020B0604020202020204" pitchFamily="34" charset="0"/>
              </a:rPr>
              <a:t> 背景和问题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P spid="20" grpId="0"/>
      <p:bldP spid="20" grpId="1"/>
      <p:bldP spid="21" grpId="0"/>
      <p:bldP spid="21" grpId="1"/>
      <p:bldP spid="24" grpId="0"/>
      <p:bldP spid="24" grpId="1"/>
      <p:bldP spid="26" grpId="0" animBg="1"/>
      <p:bldP spid="26" grpId="1" animBg="1"/>
      <p:bldP spid="3" grpId="0"/>
      <p:bldP spid="3" grpId="1"/>
      <p:bldP spid="4" grpId="0"/>
      <p:bldP spid="4" grpId="1"/>
      <p:bldP spid="5" grpId="0" animBg="1"/>
      <p:bldP spid="5" grpId="1" animBg="1"/>
      <p:bldP spid="6" grpId="0" animBg="1"/>
      <p:bldP spid="6" grpId="1" animBg="1"/>
      <p:bldP spid="8" grpId="0" animBg="1"/>
      <p:bldP spid="8" grpId="1" animBg="1"/>
      <p:bldP spid="7" grpId="0" animBg="1"/>
      <p:bldP spid="7"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 name="TextBox 7"/>
              <p:cNvSpPr txBox="1"/>
              <p:nvPr/>
            </p:nvSpPr>
            <p:spPr>
              <a:xfrm>
                <a:off x="132080" y="2464435"/>
                <a:ext cx="5009515" cy="2964815"/>
              </a:xfrm>
              <a:prstGeom prst="rect">
                <a:avLst/>
              </a:prstGeom>
              <a:noFill/>
            </p:spPr>
            <p:txBody>
              <a:bodyPr wrap="square" rtlCol="0">
                <a:spAutoFit/>
              </a:bodyPr>
              <a:lstStyle/>
              <a:p>
                <a:pPr marL="285750" indent="-285750">
                  <a:lnSpc>
                    <a:spcPct val="150000"/>
                  </a:lnSpc>
                  <a:spcAft>
                    <a:spcPts val="1800"/>
                  </a:spcAft>
                  <a:buFont typeface="Arial" panose="020B0604020202020204" pitchFamily="34" charset="0"/>
                  <a:buChar char="•"/>
                </a:pPr>
                <a:r>
                  <a:rPr lang="en-US" sz="1350" dirty="0">
                    <a:solidFill>
                      <a:schemeClr val="tx1"/>
                    </a:solidFill>
                    <a:latin typeface="Arial" panose="020B0604020202020204" pitchFamily="34" charset="0"/>
                    <a:ea typeface="黑体" panose="02010609060101010101" pitchFamily="49" charset="-122"/>
                    <a:cs typeface="Arial" panose="020B0604020202020204" pitchFamily="34" charset="0"/>
                  </a:rPr>
                  <a:t>瑞利波和尾波的</a:t>
                </a:r>
                <a:r>
                  <a:rPr lang="zh-CN" altLang="en-US" sz="1350" dirty="0">
                    <a:latin typeface="Arial" panose="020B0604020202020204" pitchFamily="34" charset="0"/>
                    <a:ea typeface="黑体" panose="02010609060101010101" pitchFamily="49" charset="-122"/>
                    <a:cs typeface="Arial" panose="020B0604020202020204" pitchFamily="34" charset="0"/>
                  </a:rPr>
                  <a:t>估计</a:t>
                </a:r>
                <a:r>
                  <a:rPr lang="en-US" sz="1350" dirty="0" err="1">
                    <a:solidFill>
                      <a:schemeClr val="tx1"/>
                    </a:solidFill>
                    <a:latin typeface="Arial" panose="020B0604020202020204" pitchFamily="34" charset="0"/>
                    <a:ea typeface="黑体" panose="02010609060101010101" pitchFamily="49" charset="-122"/>
                    <a:cs typeface="Arial" panose="020B0604020202020204" pitchFamily="34" charset="0"/>
                  </a:rPr>
                  <a:t>结果</a:t>
                </a:r>
                <a:r>
                  <a:rPr lang="zh-CN" altLang="en-US" sz="1350" dirty="0">
                    <a:solidFill>
                      <a:schemeClr val="tx1"/>
                    </a:solidFill>
                    <a:latin typeface="Arial" panose="020B0604020202020204" pitchFamily="34" charset="0"/>
                    <a:ea typeface="黑体" panose="02010609060101010101" pitchFamily="49" charset="-122"/>
                    <a:cs typeface="Arial" panose="020B0604020202020204" pitchFamily="34" charset="0"/>
                  </a:rPr>
                  <a:t>：</a:t>
                </a:r>
                <a:r>
                  <a:rPr kumimoji="0" lang="en-US" altLang="zh-CN" sz="1350" u="none" strike="noStrike" cap="none" normalizeH="0" baseline="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10</a:t>
                </a:r>
                <a:r>
                  <a:rPr kumimoji="0" lang="en-US" altLang="zh-CN" sz="1350" u="none" strike="noStrike" cap="none" normalizeH="0" baseline="3000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-9</a:t>
                </a:r>
                <a:r>
                  <a:rPr kumimoji="0" lang="en-US" altLang="zh-CN" sz="1350" u="none" strike="noStrike" cap="none" normalizeH="0" baseline="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~10</a:t>
                </a:r>
                <a:r>
                  <a:rPr kumimoji="0" lang="en-US" altLang="zh-CN" sz="1350" u="none" strike="noStrike" cap="none" normalizeH="0" baseline="3000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-6</a:t>
                </a:r>
                <a:r>
                  <a:rPr kumimoji="0" lang="zh-CN" altLang="en-US" sz="1350" u="none" strike="noStrike" cap="none" normalizeH="0" baseline="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a:t>
                </a:r>
                <a:r>
                  <a:rPr kumimoji="0" lang="en-US" altLang="zh-CN" sz="1350" u="none" strike="noStrike" cap="none" normalizeH="0" baseline="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/Pa</a:t>
                </a:r>
                <a:r>
                  <a:rPr kumimoji="0" lang="zh-CN" altLang="en-US" sz="1350" u="none" strike="noStrike" cap="none" normalizeH="0" baseline="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（右图）</a:t>
                </a:r>
                <a:endParaRPr lang="en-US" sz="1350" dirty="0">
                  <a:solidFill>
                    <a:schemeClr val="tx1"/>
                  </a:solidFill>
                  <a:latin typeface="Arial" panose="020B0604020202020204" pitchFamily="34" charset="0"/>
                  <a:ea typeface="黑体" panose="02010609060101010101" pitchFamily="49" charset="-122"/>
                  <a:cs typeface="Arial" panose="020B0604020202020204" pitchFamily="34" charset="0"/>
                </a:endParaRPr>
              </a:p>
              <a:p>
                <a:pPr marL="285750" indent="-285750">
                  <a:lnSpc>
                    <a:spcPct val="150000"/>
                  </a:lnSpc>
                  <a:spcAft>
                    <a:spcPts val="1800"/>
                  </a:spcAft>
                  <a:buFont typeface="Arial" panose="020B0604020202020204" pitchFamily="34" charset="0"/>
                  <a:buChar char="•"/>
                </a:pPr>
                <a:r>
                  <a:rPr lang="en-US" sz="1350" dirty="0" err="1">
                    <a:solidFill>
                      <a:schemeClr val="tx1"/>
                    </a:solidFill>
                    <a:latin typeface="Arial" panose="020B0604020202020204" pitchFamily="34" charset="0"/>
                    <a:ea typeface="黑体" panose="02010609060101010101" pitchFamily="49" charset="-122"/>
                    <a:cs typeface="Arial" panose="020B0604020202020204" pitchFamily="34" charset="0"/>
                  </a:rPr>
                  <a:t>理论上</a:t>
                </a:r>
                <a:r>
                  <a:rPr lang="zh-CN" altLang="en-US" sz="1350" dirty="0">
                    <a:solidFill>
                      <a:schemeClr val="tx1"/>
                    </a:solidFill>
                    <a:latin typeface="Arial" panose="020B0604020202020204" pitchFamily="34" charset="0"/>
                    <a:ea typeface="黑体" panose="02010609060101010101" pitchFamily="49" charset="-122"/>
                    <a:cs typeface="Arial" panose="020B0604020202020204" pitchFamily="34" charset="0"/>
                  </a:rPr>
                  <a:t>，</a:t>
                </a:r>
                <a14:m>
                  <m:oMath xmlns:m="http://schemas.openxmlformats.org/officeDocument/2006/math">
                    <m:sSub>
                      <m:sSubPr>
                        <m:ctrlPr>
                          <a:rPr lang="en-US" sz="1350" i="1" smtClean="0">
                            <a:solidFill>
                              <a:schemeClr val="tx1"/>
                            </a:solidFill>
                            <a:latin typeface="Cambria Math" panose="02040503050406030204" pitchFamily="18" charset="0"/>
                          </a:rPr>
                        </m:ctrlPr>
                      </m:sSubPr>
                      <m:e>
                        <m:r>
                          <a:rPr lang="en-US" sz="1350" b="0" i="1" smtClean="0">
                            <a:solidFill>
                              <a:schemeClr val="tx1"/>
                            </a:solidFill>
                            <a:latin typeface="Cambria Math" panose="02040503050406030204" pitchFamily="18" charset="0"/>
                          </a:rPr>
                          <m:t>𝜂</m:t>
                        </m:r>
                      </m:e>
                      <m:sub>
                        <m:r>
                          <a:rPr lang="en-US" sz="1350" b="0" i="1" smtClean="0">
                            <a:solidFill>
                              <a:schemeClr val="tx1"/>
                            </a:solidFill>
                            <a:latin typeface="Cambria Math" panose="02040503050406030204" pitchFamily="18" charset="0"/>
                          </a:rPr>
                          <m:t>𝑆</m:t>
                        </m:r>
                      </m:sub>
                    </m:sSub>
                    <m:d>
                      <m:dPr>
                        <m:ctrlPr>
                          <a:rPr lang="en-US" sz="1350" i="1">
                            <a:solidFill>
                              <a:schemeClr val="tx1"/>
                            </a:solidFill>
                            <a:latin typeface="Cambria Math" panose="02040503050406030204" pitchFamily="18" charset="0"/>
                          </a:rPr>
                        </m:ctrlPr>
                      </m:dPr>
                      <m:e>
                        <m:r>
                          <a:rPr lang="en-US" sz="1350" b="0" i="1" smtClean="0">
                            <a:solidFill>
                              <a:schemeClr val="tx1"/>
                            </a:solidFill>
                            <a:latin typeface="Cambria Math" panose="02040503050406030204" pitchFamily="18" charset="0"/>
                          </a:rPr>
                          <m:t>𝑧</m:t>
                        </m:r>
                      </m:e>
                    </m:d>
                  </m:oMath>
                </a14:m>
                <a:r>
                  <a:rPr lang="en-US" sz="1350" dirty="0" err="1">
                    <a:solidFill>
                      <a:schemeClr val="tx1"/>
                    </a:solidFill>
                    <a:latin typeface="Arial" panose="020B0604020202020204" pitchFamily="34" charset="0"/>
                    <a:ea typeface="黑体" panose="02010609060101010101" pitchFamily="49" charset="-122"/>
                    <a:cs typeface="Arial" panose="020B0604020202020204" pitchFamily="34" charset="0"/>
                  </a:rPr>
                  <a:t>应该随深度呈指数衰减</a:t>
                </a:r>
                <a:r>
                  <a:rPr lang="en-US" sz="1350" dirty="0">
                    <a:solidFill>
                      <a:schemeClr val="tx1"/>
                    </a:solidFill>
                    <a:latin typeface="Arial" panose="020B0604020202020204" pitchFamily="34" charset="0"/>
                    <a:ea typeface="黑体" panose="02010609060101010101" pitchFamily="49" charset="-122"/>
                    <a:cs typeface="Arial" panose="020B0604020202020204" pitchFamily="34" charset="0"/>
                  </a:rPr>
                  <a:t> (Silver et al., 2007)</a:t>
                </a:r>
              </a:p>
              <a:p>
                <a:pPr marL="285750" marR="0" lvl="0" indent="-285750" algn="l" defTabSz="914400" rtl="0" eaLnBrk="0" fontAlgn="base" latinLnBrk="0" hangingPunct="0">
                  <a:lnSpc>
                    <a:spcPct val="150000"/>
                  </a:lnSpc>
                  <a:spcBef>
                    <a:spcPct val="0"/>
                  </a:spcBef>
                  <a:buClrTx/>
                  <a:buSzTx/>
                  <a:buFont typeface="Arial" panose="020B0604020202020204" pitchFamily="34" charset="0"/>
                  <a:buChar char="•"/>
                </a:pPr>
                <a:r>
                  <a:rPr lang="en-US" sz="1350" dirty="0" err="1">
                    <a:solidFill>
                      <a:schemeClr val="tx1"/>
                    </a:solidFill>
                    <a:latin typeface="Arial" panose="020B0604020202020204" pitchFamily="34" charset="0"/>
                    <a:ea typeface="黑体" panose="02010609060101010101" pitchFamily="49" charset="-122"/>
                    <a:cs typeface="Arial" panose="020B0604020202020204" pitchFamily="34" charset="0"/>
                  </a:rPr>
                  <a:t>实验室</a:t>
                </a:r>
                <a:r>
                  <a:rPr lang="en-US" sz="1350" dirty="0">
                    <a:solidFill>
                      <a:schemeClr val="tx1"/>
                    </a:solidFill>
                    <a:latin typeface="Arial" panose="020B0604020202020204" pitchFamily="34" charset="0"/>
                    <a:ea typeface="黑体" panose="02010609060101010101" pitchFamily="49" charset="-122"/>
                    <a:cs typeface="Arial" panose="020B0604020202020204" pitchFamily="34" charset="0"/>
                  </a:rPr>
                  <a:t> (</a:t>
                </a:r>
                <a:r>
                  <a:rPr lang="en-US" altLang="zh-CN" sz="1350" dirty="0">
                    <a:solidFill>
                      <a:schemeClr val="tx1"/>
                    </a:solidFill>
                    <a:latin typeface="Arial" panose="020B0604020202020204" pitchFamily="34" charset="0"/>
                    <a:ea typeface="黑体" panose="02010609060101010101" pitchFamily="49" charset="-122"/>
                    <a:cs typeface="Arial" panose="020B0604020202020204" pitchFamily="34" charset="0"/>
                  </a:rPr>
                  <a:t>e.g., </a:t>
                </a:r>
                <a:r>
                  <a:rPr lang="en-US" sz="1350" dirty="0">
                    <a:solidFill>
                      <a:schemeClr val="tx1"/>
                    </a:solidFill>
                    <a:latin typeface="Arial" panose="020B0604020202020204" pitchFamily="34" charset="0"/>
                    <a:ea typeface="黑体" panose="02010609060101010101" pitchFamily="49" charset="-122"/>
                    <a:cs typeface="Arial" panose="020B0604020202020204" pitchFamily="34" charset="0"/>
                  </a:rPr>
                  <a:t>Birch, 1960, 1961; Nur and Simmons, 1969)</a:t>
                </a:r>
                <a:r>
                  <a:rPr lang="zh-CN" altLang="en-US" sz="1350" dirty="0">
                    <a:solidFill>
                      <a:schemeClr val="tx1"/>
                    </a:solidFill>
                    <a:latin typeface="Arial" panose="020B0604020202020204" pitchFamily="34" charset="0"/>
                    <a:ea typeface="黑体" panose="02010609060101010101" pitchFamily="49" charset="-122"/>
                    <a:cs typeface="Arial" panose="020B0604020202020204" pitchFamily="34" charset="0"/>
                  </a:rPr>
                  <a:t>：</a:t>
                </a:r>
                <a:endParaRPr lang="en-US" sz="1350" dirty="0">
                  <a:solidFill>
                    <a:schemeClr val="tx1"/>
                  </a:solidFill>
                  <a:latin typeface="Arial" panose="020B0604020202020204" pitchFamily="34" charset="0"/>
                  <a:ea typeface="黑体" panose="02010609060101010101" pitchFamily="49" charset="-122"/>
                  <a:cs typeface="Arial" panose="020B0604020202020204" pitchFamily="34" charset="0"/>
                </a:endParaRPr>
              </a:p>
              <a:p>
                <a:pPr marR="0" lvl="0" algn="l" defTabSz="914400" rtl="0" eaLnBrk="0" fontAlgn="base" latinLnBrk="0" hangingPunct="0">
                  <a:lnSpc>
                    <a:spcPct val="150000"/>
                  </a:lnSpc>
                  <a:spcBef>
                    <a:spcPct val="0"/>
                  </a:spcBef>
                  <a:spcAft>
                    <a:spcPts val="1800"/>
                  </a:spcAft>
                  <a:buClrTx/>
                  <a:buSzTx/>
                </a:pPr>
                <a:r>
                  <a:rPr lang="zh-CN" altLang="en-US" sz="1350" dirty="0">
                    <a:latin typeface="Arial" panose="020B0604020202020204" pitchFamily="34" charset="0"/>
                    <a:ea typeface="黑体" panose="02010609060101010101" pitchFamily="49" charset="-122"/>
                    <a:cs typeface="Arial" panose="020B0604020202020204" pitchFamily="34" charset="0"/>
                  </a:rPr>
                  <a:t>     </a:t>
                </a:r>
                <a:r>
                  <a:rPr lang="zh-CN" altLang="en-US" sz="1350" dirty="0">
                    <a:solidFill>
                      <a:schemeClr val="tx1"/>
                    </a:solidFill>
                    <a:latin typeface="Arial" panose="020B0604020202020204" pitchFamily="34" charset="0"/>
                    <a:ea typeface="黑体" panose="02010609060101010101" pitchFamily="49" charset="-122"/>
                    <a:cs typeface="Arial" panose="020B0604020202020204" pitchFamily="34" charset="0"/>
                  </a:rPr>
                  <a:t>大气压 </a:t>
                </a:r>
                <a:r>
                  <a:rPr lang="en-US" altLang="zh-CN" sz="1350" dirty="0">
                    <a:solidFill>
                      <a:schemeClr val="tx1"/>
                    </a:solidFill>
                    <a:latin typeface="Arial" panose="020B0604020202020204" pitchFamily="34" charset="0"/>
                    <a:ea typeface="黑体" panose="02010609060101010101" pitchFamily="49" charset="-122"/>
                    <a:cs typeface="Arial" panose="020B0604020202020204" pitchFamily="34" charset="0"/>
                  </a:rPr>
                  <a:t>(</a:t>
                </a:r>
                <a:r>
                  <a:rPr lang="zh-CN" altLang="en-US" sz="1350" dirty="0">
                    <a:solidFill>
                      <a:schemeClr val="tx1"/>
                    </a:solidFill>
                    <a:latin typeface="Arial" panose="020B0604020202020204" pitchFamily="34" charset="0"/>
                    <a:ea typeface="黑体" panose="02010609060101010101" pitchFamily="49" charset="-122"/>
                    <a:cs typeface="Arial" panose="020B0604020202020204" pitchFamily="34" charset="0"/>
                  </a:rPr>
                  <a:t>地表</a:t>
                </a:r>
                <a:r>
                  <a:rPr lang="en-US" altLang="zh-CN" sz="1350" dirty="0">
                    <a:latin typeface="Arial" panose="020B0604020202020204" pitchFamily="34" charset="0"/>
                    <a:ea typeface="黑体" panose="02010609060101010101" pitchFamily="49" charset="-122"/>
                    <a:cs typeface="Arial" panose="020B0604020202020204" pitchFamily="34" charset="0"/>
                  </a:rPr>
                  <a:t>)</a:t>
                </a:r>
                <a:r>
                  <a:rPr lang="en-US" altLang="zh-CN" sz="1350" dirty="0">
                    <a:solidFill>
                      <a:schemeClr val="tx1"/>
                    </a:solidFill>
                    <a:latin typeface="Arial" panose="020B0604020202020204" pitchFamily="34" charset="0"/>
                    <a:ea typeface="黑体" panose="02010609060101010101" pitchFamily="49" charset="-122"/>
                    <a:cs typeface="Arial" panose="020B0604020202020204" pitchFamily="34" charset="0"/>
                  </a:rPr>
                  <a:t>: </a:t>
                </a:r>
                <a:r>
                  <a:rPr kumimoji="0" lang="en-US" altLang="zh-CN" sz="1350" u="none" strike="noStrike" cap="none" normalizeH="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10</a:t>
                </a:r>
                <a:r>
                  <a:rPr kumimoji="0" lang="en-US" altLang="zh-CN" sz="1350" u="none" strike="noStrike" cap="none" normalizeH="0" baseline="3000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-7</a:t>
                </a:r>
                <a:r>
                  <a:rPr kumimoji="0" lang="zh-CN" altLang="en-US" sz="1350" u="none" strike="noStrike" cap="none" normalizeH="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a:t>
                </a:r>
                <a:r>
                  <a:rPr kumimoji="0" lang="en-US" altLang="zh-CN" sz="1350" u="none" strike="noStrike" cap="none" normalizeH="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/Pa; </a:t>
                </a:r>
                <a:r>
                  <a:rPr lang="en-US" altLang="zh-CN" sz="1350" dirty="0">
                    <a:solidFill>
                      <a:schemeClr val="tx1"/>
                    </a:solidFill>
                    <a:latin typeface="Arial" panose="020B0604020202020204" pitchFamily="34" charset="0"/>
                    <a:ea typeface="黑体" panose="02010609060101010101" pitchFamily="49" charset="-122"/>
                    <a:cs typeface="Arial" panose="020B0604020202020204" pitchFamily="34" charset="0"/>
                  </a:rPr>
                  <a:t>100 MPa (~4</a:t>
                </a:r>
                <a:r>
                  <a:rPr lang="zh-CN" altLang="en-US" sz="1350" dirty="0">
                    <a:solidFill>
                      <a:schemeClr val="tx1"/>
                    </a:solidFill>
                    <a:latin typeface="Arial" panose="020B0604020202020204" pitchFamily="34" charset="0"/>
                    <a:ea typeface="黑体" panose="02010609060101010101" pitchFamily="49" charset="-122"/>
                    <a:cs typeface="Arial" panose="020B0604020202020204" pitchFamily="34" charset="0"/>
                  </a:rPr>
                  <a:t>千米</a:t>
                </a:r>
                <a:r>
                  <a:rPr lang="en-US" altLang="zh-CN" sz="1350" dirty="0">
                    <a:solidFill>
                      <a:schemeClr val="tx1"/>
                    </a:solidFill>
                    <a:latin typeface="Arial" panose="020B0604020202020204" pitchFamily="34" charset="0"/>
                    <a:ea typeface="黑体" panose="02010609060101010101" pitchFamily="49" charset="-122"/>
                    <a:cs typeface="Arial" panose="020B0604020202020204" pitchFamily="34" charset="0"/>
                  </a:rPr>
                  <a:t>): </a:t>
                </a:r>
                <a:r>
                  <a:rPr kumimoji="0" lang="en-US" altLang="zh-CN" sz="1350" u="none" strike="noStrike" cap="none" normalizeH="0" baseline="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10</a:t>
                </a:r>
                <a:r>
                  <a:rPr kumimoji="0" lang="en-US" altLang="zh-CN" sz="1350" u="none" strike="noStrike" cap="none" normalizeH="0" baseline="3000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-10</a:t>
                </a:r>
                <a:r>
                  <a:rPr kumimoji="0" lang="en-US" altLang="zh-CN" sz="1350" u="none" strike="noStrike" cap="none" normalizeH="0" baseline="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~10</a:t>
                </a:r>
                <a:r>
                  <a:rPr kumimoji="0" lang="en-US" altLang="zh-CN" sz="1350" u="none" strike="noStrike" cap="none" normalizeH="0" baseline="3000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-9</a:t>
                </a:r>
                <a:r>
                  <a:rPr kumimoji="0" lang="zh-CN" altLang="en-US" sz="1350" u="none" strike="noStrike" cap="none" normalizeH="0" baseline="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a:t>
                </a:r>
                <a:r>
                  <a:rPr kumimoji="0" lang="en-US" altLang="zh-CN" sz="1350" u="none" strike="noStrike" cap="none" normalizeH="0" baseline="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/Pa</a:t>
                </a:r>
              </a:p>
              <a:p>
                <a:pPr marL="285750" indent="-285750">
                  <a:lnSpc>
                    <a:spcPct val="150000"/>
                  </a:lnSpc>
                  <a:buFont typeface="Arial" panose="020B0604020202020204" pitchFamily="34" charset="0"/>
                  <a:buChar char="•"/>
                </a:pPr>
                <a:r>
                  <a:rPr lang="en-US" sz="1350" dirty="0" err="1">
                    <a:solidFill>
                      <a:schemeClr val="tx1"/>
                    </a:solidFill>
                    <a:latin typeface="Arial" panose="020B0604020202020204" pitchFamily="34" charset="0"/>
                    <a:ea typeface="黑体" panose="02010609060101010101" pitchFamily="49" charset="-122"/>
                    <a:cs typeface="Arial" panose="020B0604020202020204" pitchFamily="34" charset="0"/>
                  </a:rPr>
                  <a:t>根据</a:t>
                </a:r>
                <a:r>
                  <a:rPr lang="zh-CN" altLang="en-US" sz="1350" dirty="0">
                    <a:solidFill>
                      <a:schemeClr val="tx1"/>
                    </a:solidFill>
                    <a:latin typeface="Arial" panose="020B0604020202020204" pitchFamily="34" charset="0"/>
                    <a:ea typeface="黑体" panose="02010609060101010101" pitchFamily="49" charset="-122"/>
                    <a:cs typeface="Arial" panose="020B0604020202020204" pitchFamily="34" charset="0"/>
                  </a:rPr>
                  <a:t>精细</a:t>
                </a:r>
                <a:r>
                  <a:rPr lang="en-US" sz="1350" dirty="0" err="1">
                    <a:solidFill>
                      <a:schemeClr val="tx1"/>
                    </a:solidFill>
                    <a:latin typeface="Arial" panose="020B0604020202020204" pitchFamily="34" charset="0"/>
                    <a:ea typeface="黑体" panose="02010609060101010101" pitchFamily="49" charset="-122"/>
                    <a:cs typeface="Arial" panose="020B0604020202020204" pitchFamily="34" charset="0"/>
                  </a:rPr>
                  <a:t>的地下模型</a:t>
                </a:r>
                <a:r>
                  <a:rPr lang="zh-CN" altLang="en-US" sz="1350" dirty="0">
                    <a:solidFill>
                      <a:schemeClr val="tx1"/>
                    </a:solidFill>
                    <a:latin typeface="Arial" panose="020B0604020202020204" pitchFamily="34" charset="0"/>
                    <a:ea typeface="黑体" panose="02010609060101010101" pitchFamily="49" charset="-122"/>
                    <a:cs typeface="Arial" panose="020B0604020202020204" pitchFamily="34" charset="0"/>
                  </a:rPr>
                  <a:t>，</a:t>
                </a:r>
                <a:r>
                  <a:rPr lang="en-US" sz="1350" dirty="0" err="1">
                    <a:solidFill>
                      <a:schemeClr val="tx1"/>
                    </a:solidFill>
                    <a:latin typeface="Arial" panose="020B0604020202020204" pitchFamily="34" charset="0"/>
                    <a:ea typeface="黑体" panose="02010609060101010101" pitchFamily="49" charset="-122"/>
                    <a:cs typeface="Arial" panose="020B0604020202020204" pitchFamily="34" charset="0"/>
                  </a:rPr>
                  <a:t>在</a:t>
                </a:r>
                <a:r>
                  <a:rPr lang="en-US" sz="1350" dirty="0" err="1">
                    <a:latin typeface="Arial" panose="020B0604020202020204" pitchFamily="34" charset="0"/>
                    <a:ea typeface="黑体" panose="02010609060101010101" pitchFamily="49" charset="-122"/>
                    <a:cs typeface="Arial" panose="020B0604020202020204" pitchFamily="34" charset="0"/>
                  </a:rPr>
                  <a:t>荷兰</a:t>
                </a:r>
                <a:r>
                  <a:rPr lang="en-US" sz="1350" dirty="0" err="1">
                    <a:solidFill>
                      <a:schemeClr val="tx1"/>
                    </a:solidFill>
                    <a:latin typeface="Arial" panose="020B0604020202020204" pitchFamily="34" charset="0"/>
                    <a:ea typeface="黑体" panose="02010609060101010101" pitchFamily="49" charset="-122"/>
                    <a:cs typeface="Arial" panose="020B0604020202020204" pitchFamily="34" charset="0"/>
                  </a:rPr>
                  <a:t>Groningen区域</a:t>
                </a:r>
                <a:r>
                  <a:rPr lang="zh-CN" altLang="en-US" sz="1350" dirty="0">
                    <a:latin typeface="Arial" panose="020B0604020202020204" pitchFamily="34" charset="0"/>
                    <a:ea typeface="黑体" panose="02010609060101010101" pitchFamily="49" charset="-122"/>
                    <a:cs typeface="Arial" panose="020B0604020202020204" pitchFamily="34" charset="0"/>
                  </a:rPr>
                  <a:t>，估算得</a:t>
                </a:r>
                <a14:m>
                  <m:oMath xmlns:m="http://schemas.openxmlformats.org/officeDocument/2006/math">
                    <m:sSub>
                      <m:sSubPr>
                        <m:ctrlPr>
                          <a:rPr lang="en-US" sz="1350" i="1" smtClean="0">
                            <a:solidFill>
                              <a:schemeClr val="tx1"/>
                            </a:solidFill>
                            <a:latin typeface="Cambria Math" panose="02040503050406030204" pitchFamily="18" charset="0"/>
                          </a:rPr>
                        </m:ctrlPr>
                      </m:sSubPr>
                      <m:e>
                        <m:r>
                          <a:rPr lang="en-US" sz="1350" b="0" i="1" smtClean="0">
                            <a:solidFill>
                              <a:schemeClr val="tx1"/>
                            </a:solidFill>
                            <a:latin typeface="Cambria Math" panose="02040503050406030204" pitchFamily="18" charset="0"/>
                          </a:rPr>
                          <m:t>𝜂</m:t>
                        </m:r>
                      </m:e>
                      <m:sub>
                        <m:r>
                          <a:rPr lang="en-US" sz="1350" b="0" i="1" smtClean="0">
                            <a:solidFill>
                              <a:schemeClr val="tx1"/>
                            </a:solidFill>
                            <a:latin typeface="Cambria Math" panose="02040503050406030204" pitchFamily="18" charset="0"/>
                          </a:rPr>
                          <m:t>𝑆</m:t>
                        </m:r>
                      </m:sub>
                    </m:sSub>
                    <m:d>
                      <m:dPr>
                        <m:ctrlPr>
                          <a:rPr lang="en-US" sz="1350" i="1">
                            <a:solidFill>
                              <a:schemeClr val="tx1"/>
                            </a:solidFill>
                            <a:latin typeface="Cambria Math" panose="02040503050406030204" pitchFamily="18" charset="0"/>
                          </a:rPr>
                        </m:ctrlPr>
                      </m:dPr>
                      <m:e>
                        <m:r>
                          <a:rPr lang="en-US" sz="1350" b="0" i="1" smtClean="0">
                            <a:solidFill>
                              <a:schemeClr val="tx1"/>
                            </a:solidFill>
                            <a:latin typeface="Cambria Math" panose="02040503050406030204" pitchFamily="18" charset="0"/>
                          </a:rPr>
                          <m:t>𝑧</m:t>
                        </m:r>
                      </m:e>
                    </m:d>
                  </m:oMath>
                </a14:m>
                <a:r>
                  <a:rPr lang="zh-CN" altLang="en-US" sz="1350" dirty="0">
                    <a:solidFill>
                      <a:schemeClr val="tx1"/>
                    </a:solidFill>
                    <a:latin typeface="Arial" panose="020B0604020202020204" pitchFamily="34" charset="0"/>
                    <a:ea typeface="黑体" panose="02010609060101010101" pitchFamily="49" charset="-122"/>
                    <a:cs typeface="Arial" panose="020B0604020202020204" pitchFamily="34" charset="0"/>
                  </a:rPr>
                  <a:t>在地表 </a:t>
                </a:r>
                <a:r>
                  <a:rPr lang="en-US" altLang="zh-CN" sz="1350" dirty="0">
                    <a:solidFill>
                      <a:schemeClr val="tx1"/>
                    </a:solidFill>
                    <a:latin typeface="Arial" panose="020B0604020202020204" pitchFamily="34" charset="0"/>
                    <a:ea typeface="黑体" panose="02010609060101010101" pitchFamily="49" charset="-122"/>
                    <a:cs typeface="Arial" panose="020B0604020202020204" pitchFamily="34" charset="0"/>
                  </a:rPr>
                  <a:t>~</a:t>
                </a:r>
                <a:r>
                  <a:rPr kumimoji="0" lang="en-US" altLang="zh-CN" sz="1350" u="none" strike="noStrike" cap="none" normalizeH="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10</a:t>
                </a:r>
                <a:r>
                  <a:rPr kumimoji="0" lang="en-US" altLang="zh-CN" sz="1350" u="none" strike="noStrike" cap="none" normalizeH="0" baseline="3000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-5</a:t>
                </a:r>
                <a:r>
                  <a:rPr kumimoji="0" lang="zh-CN" altLang="en-US" sz="1350" u="none" strike="noStrike" cap="none" normalizeH="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a:t>
                </a:r>
                <a:r>
                  <a:rPr kumimoji="0" lang="en-US" altLang="zh-CN" sz="1350" u="none" strike="noStrike" cap="none" normalizeH="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/Pa</a:t>
                </a:r>
                <a:r>
                  <a:rPr lang="zh-CN" altLang="en-US" sz="1350" dirty="0">
                    <a:latin typeface="Arial" panose="020B0604020202020204" pitchFamily="34" charset="0"/>
                    <a:ea typeface="黑体" panose="02010609060101010101" pitchFamily="49" charset="-122"/>
                    <a:cs typeface="Arial" panose="020B0604020202020204" pitchFamily="34" charset="0"/>
                  </a:rPr>
                  <a:t>，</a:t>
                </a:r>
                <a:r>
                  <a:rPr lang="en-US" sz="1350" dirty="0">
                    <a:solidFill>
                      <a:schemeClr val="tx1"/>
                    </a:solidFill>
                    <a:latin typeface="Arial" panose="020B0604020202020204" pitchFamily="34" charset="0"/>
                    <a:ea typeface="黑体" panose="02010609060101010101" pitchFamily="49" charset="-122"/>
                    <a:cs typeface="Arial" panose="020B0604020202020204" pitchFamily="34" charset="0"/>
                  </a:rPr>
                  <a:t>在</a:t>
                </a:r>
                <a:r>
                  <a:rPr lang="en-US" altLang="zh-CN" sz="1350" dirty="0">
                    <a:solidFill>
                      <a:schemeClr val="tx1"/>
                    </a:solidFill>
                    <a:latin typeface="Arial" panose="020B0604020202020204" pitchFamily="34" charset="0"/>
                    <a:ea typeface="黑体" panose="02010609060101010101" pitchFamily="49" charset="-122"/>
                    <a:cs typeface="Arial" panose="020B0604020202020204" pitchFamily="34" charset="0"/>
                  </a:rPr>
                  <a:t>500</a:t>
                </a:r>
                <a:r>
                  <a:rPr lang="zh-CN" altLang="en-US" sz="1350" dirty="0">
                    <a:solidFill>
                      <a:schemeClr val="tx1"/>
                    </a:solidFill>
                    <a:latin typeface="Arial" panose="020B0604020202020204" pitchFamily="34" charset="0"/>
                    <a:ea typeface="黑体" panose="02010609060101010101" pitchFamily="49" charset="-122"/>
                    <a:cs typeface="Arial" panose="020B0604020202020204" pitchFamily="34" charset="0"/>
                  </a:rPr>
                  <a:t> </a:t>
                </a:r>
                <a:r>
                  <a:rPr lang="en-US" altLang="zh-CN" sz="1350" dirty="0">
                    <a:solidFill>
                      <a:schemeClr val="tx1"/>
                    </a:solidFill>
                    <a:latin typeface="Arial" panose="020B0604020202020204" pitchFamily="34" charset="0"/>
                    <a:ea typeface="黑体" panose="02010609060101010101" pitchFamily="49" charset="-122"/>
                    <a:cs typeface="Arial" panose="020B0604020202020204" pitchFamily="34" charset="0"/>
                  </a:rPr>
                  <a:t>m</a:t>
                </a:r>
                <a:r>
                  <a:rPr lang="zh-CN" altLang="en-US" sz="1350" dirty="0">
                    <a:solidFill>
                      <a:schemeClr val="tx1"/>
                    </a:solidFill>
                    <a:latin typeface="Arial" panose="020B0604020202020204" pitchFamily="34" charset="0"/>
                    <a:ea typeface="黑体" panose="02010609060101010101" pitchFamily="49" charset="-122"/>
                    <a:cs typeface="Arial" panose="020B0604020202020204" pitchFamily="34" charset="0"/>
                  </a:rPr>
                  <a:t> </a:t>
                </a:r>
                <a:r>
                  <a:rPr lang="en-US" altLang="zh-CN" sz="1350" dirty="0">
                    <a:solidFill>
                      <a:schemeClr val="tx1"/>
                    </a:solidFill>
                    <a:latin typeface="Arial" panose="020B0604020202020204" pitchFamily="34" charset="0"/>
                    <a:ea typeface="黑体" panose="02010609060101010101" pitchFamily="49" charset="-122"/>
                    <a:cs typeface="Arial" panose="020B0604020202020204" pitchFamily="34" charset="0"/>
                  </a:rPr>
                  <a:t>~</a:t>
                </a:r>
                <a:r>
                  <a:rPr kumimoji="0" lang="en-US" altLang="zh-CN" sz="1350" u="none" strike="noStrike" cap="none" normalizeH="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10</a:t>
                </a:r>
                <a:r>
                  <a:rPr kumimoji="0" lang="en-US" altLang="zh-CN" sz="1350" u="none" strike="noStrike" cap="none" normalizeH="0" baseline="3000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-7</a:t>
                </a:r>
                <a:r>
                  <a:rPr kumimoji="0" lang="zh-CN" altLang="en-US" sz="1350" u="none" strike="noStrike" cap="none" normalizeH="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a:t>
                </a:r>
                <a:r>
                  <a:rPr kumimoji="0" lang="en-US" altLang="zh-CN" sz="1350" u="none" strike="noStrike" cap="none" normalizeH="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/Pa</a:t>
                </a:r>
                <a:r>
                  <a:rPr kumimoji="0" lang="zh-CN" altLang="en-US" sz="1350" u="none" strike="noStrike" cap="none" normalizeH="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，在 </a:t>
                </a:r>
                <a:r>
                  <a:rPr kumimoji="0" lang="en-US" altLang="zh-CN" sz="1350" u="none" strike="noStrike" cap="none" normalizeH="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2</a:t>
                </a:r>
                <a:r>
                  <a:rPr kumimoji="0" lang="zh-CN" altLang="en-US" sz="1350" u="none" strike="noStrike" cap="none" normalizeH="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a:t>
                </a:r>
                <a:r>
                  <a:rPr kumimoji="0" lang="en-US" altLang="zh-CN" sz="1350" u="none" strike="noStrike" cap="none" normalizeH="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km</a:t>
                </a:r>
                <a:r>
                  <a:rPr kumimoji="0" lang="zh-CN" altLang="en-US" sz="1350" u="none" strike="noStrike" cap="none" normalizeH="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a:t>
                </a:r>
                <a:r>
                  <a:rPr kumimoji="0" lang="en-US" altLang="zh-CN" sz="1350" u="none" strike="noStrike" cap="none" normalizeH="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~10</a:t>
                </a:r>
                <a:r>
                  <a:rPr kumimoji="0" lang="en-US" altLang="zh-CN" sz="1350" u="none" strike="noStrike" cap="none" normalizeH="0" baseline="3000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-8</a:t>
                </a:r>
                <a:r>
                  <a:rPr kumimoji="0" lang="zh-CN" altLang="en-US" sz="1350" u="none" strike="noStrike" cap="none" normalizeH="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a:t>
                </a:r>
                <a:r>
                  <a:rPr kumimoji="0" lang="en-US" altLang="zh-CN" sz="1350" u="none" strike="noStrike" cap="none" normalizeH="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/Pa</a:t>
                </a:r>
                <a:r>
                  <a:rPr lang="en-US" altLang="zh-CN" sz="1350" dirty="0">
                    <a:latin typeface="Arial" panose="020B0604020202020204" pitchFamily="34" charset="0"/>
                    <a:ea typeface="黑体" panose="02010609060101010101" pitchFamily="49" charset="-122"/>
                    <a:cs typeface="Arial" panose="020B0604020202020204" pitchFamily="34" charset="0"/>
                  </a:rPr>
                  <a:t> </a:t>
                </a:r>
                <a:r>
                  <a:rPr kumimoji="0" lang="en-US" altLang="zh-CN" sz="1350" u="none" strike="noStrike" cap="none" normalizeH="0" dirty="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a:t>
                </a:r>
                <a:r>
                  <a:rPr lang="en-US" sz="1350" dirty="0">
                    <a:solidFill>
                      <a:schemeClr val="tx1"/>
                    </a:solidFill>
                    <a:latin typeface="Arial" panose="020B0604020202020204" pitchFamily="34" charset="0"/>
                    <a:ea typeface="黑体" panose="02010609060101010101" pitchFamily="49" charset="-122"/>
                    <a:cs typeface="Arial" panose="020B0604020202020204" pitchFamily="34" charset="0"/>
                  </a:rPr>
                  <a:t>Fokker et al.</a:t>
                </a:r>
                <a:r>
                  <a:rPr lang="en-US" altLang="zh-CN" sz="1350" dirty="0">
                    <a:solidFill>
                      <a:schemeClr val="tx1"/>
                    </a:solidFill>
                    <a:latin typeface="Arial" panose="020B0604020202020204" pitchFamily="34" charset="0"/>
                    <a:ea typeface="黑体" panose="02010609060101010101" pitchFamily="49" charset="-122"/>
                    <a:cs typeface="Arial" panose="020B0604020202020204" pitchFamily="34" charset="0"/>
                  </a:rPr>
                  <a:t>,</a:t>
                </a:r>
                <a:r>
                  <a:rPr lang="zh-CN" altLang="en-US" sz="1350" dirty="0">
                    <a:solidFill>
                      <a:schemeClr val="tx1"/>
                    </a:solidFill>
                    <a:latin typeface="Arial" panose="020B0604020202020204" pitchFamily="34" charset="0"/>
                    <a:ea typeface="黑体" panose="02010609060101010101" pitchFamily="49" charset="-122"/>
                    <a:cs typeface="Arial" panose="020B0604020202020204" pitchFamily="34" charset="0"/>
                  </a:rPr>
                  <a:t> </a:t>
                </a:r>
                <a:r>
                  <a:rPr lang="en-US" sz="1350" dirty="0">
                    <a:solidFill>
                      <a:schemeClr val="tx1"/>
                    </a:solidFill>
                    <a:latin typeface="Arial" panose="020B0604020202020204" pitchFamily="34" charset="0"/>
                    <a:ea typeface="黑体" panose="02010609060101010101" pitchFamily="49" charset="-122"/>
                    <a:cs typeface="Arial" panose="020B0604020202020204" pitchFamily="34" charset="0"/>
                  </a:rPr>
                  <a:t>2022)</a:t>
                </a:r>
              </a:p>
            </p:txBody>
          </p:sp>
        </mc:Choice>
        <mc:Fallback xmlns="">
          <p:sp>
            <p:nvSpPr>
              <p:cNvPr id="8" name="TextBox 7"/>
              <p:cNvSpPr txBox="1">
                <a:spLocks noRot="1" noChangeAspect="1" noMove="1" noResize="1" noEditPoints="1" noAdjustHandles="1" noChangeArrowheads="1" noChangeShapeType="1" noTextEdit="1"/>
              </p:cNvSpPr>
              <p:nvPr/>
            </p:nvSpPr>
            <p:spPr>
              <a:xfrm>
                <a:off x="132080" y="2464435"/>
                <a:ext cx="5009515" cy="2964815"/>
              </a:xfrm>
              <a:prstGeom prst="rect">
                <a:avLst/>
              </a:prstGeom>
              <a:blipFill rotWithShape="1">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277586" y="1728125"/>
                <a:ext cx="4478020" cy="398780"/>
              </a:xfrm>
              <a:prstGeom prst="rect">
                <a:avLst/>
              </a:prstGeom>
              <a:noFill/>
            </p:spPr>
            <p:txBody>
              <a:bodyPr wrap="none" rtlCol="0">
                <a:spAutoFit/>
              </a:bodyPr>
              <a:lstStyle/>
              <a:p>
                <a:r>
                  <a:rPr lang="en-US" sz="2000" b="1" dirty="0">
                    <a:solidFill>
                      <a:srgbClr val="0F573F"/>
                    </a:solidFill>
                  </a:rPr>
                  <a:t>然而</a:t>
                </a:r>
                <a:r>
                  <a:rPr lang="zh-CN" altLang="en-US" sz="2000" b="1" dirty="0">
                    <a:solidFill>
                      <a:srgbClr val="0F573F"/>
                    </a:solidFill>
                  </a:rPr>
                  <a:t>，</a:t>
                </a:r>
                <a:r>
                  <a:rPr lang="en-US" sz="2000" b="1" dirty="0">
                    <a:solidFill>
                      <a:srgbClr val="0F573F"/>
                    </a:solidFill>
                  </a:rPr>
                  <a:t> </a:t>
                </a:r>
                <a14:m>
                  <m:oMath xmlns:m="http://schemas.openxmlformats.org/officeDocument/2006/math">
                    <m:sSub>
                      <m:sSubPr>
                        <m:ctrlPr>
                          <a:rPr lang="en-US" sz="2000" b="1" i="1" smtClean="0">
                            <a:solidFill>
                              <a:srgbClr val="0F573F"/>
                            </a:solidFill>
                            <a:latin typeface="Cambria Math" panose="02040503050406030204" pitchFamily="18" charset="0"/>
                          </a:rPr>
                        </m:ctrlPr>
                      </m:sSubPr>
                      <m:e>
                        <m:r>
                          <a:rPr lang="en-US" sz="2000" b="1" i="1">
                            <a:solidFill>
                              <a:srgbClr val="0F573F"/>
                            </a:solidFill>
                            <a:latin typeface="Cambria Math" panose="02040503050406030204" pitchFamily="18" charset="0"/>
                          </a:rPr>
                          <m:t>𝜼</m:t>
                        </m:r>
                      </m:e>
                      <m:sub>
                        <m:r>
                          <a:rPr lang="en-US" sz="2000" b="1" i="1">
                            <a:solidFill>
                              <a:srgbClr val="0F573F"/>
                            </a:solidFill>
                            <a:latin typeface="Cambria Math" panose="02040503050406030204" pitchFamily="18" charset="0"/>
                          </a:rPr>
                          <m:t>𝑺</m:t>
                        </m:r>
                      </m:sub>
                    </m:sSub>
                    <m:d>
                      <m:dPr>
                        <m:ctrlPr>
                          <a:rPr lang="en-US" sz="2000" b="1" i="1">
                            <a:solidFill>
                              <a:srgbClr val="0F573F"/>
                            </a:solidFill>
                            <a:latin typeface="Cambria Math" panose="02040503050406030204" pitchFamily="18" charset="0"/>
                          </a:rPr>
                        </m:ctrlPr>
                      </m:dPr>
                      <m:e>
                        <m:r>
                          <a:rPr lang="en-US" sz="2000" b="1" i="1">
                            <a:solidFill>
                              <a:srgbClr val="0F573F"/>
                            </a:solidFill>
                            <a:latin typeface="Cambria Math" panose="02040503050406030204" pitchFamily="18" charset="0"/>
                          </a:rPr>
                          <m:t>𝒛</m:t>
                        </m:r>
                      </m:e>
                    </m:d>
                  </m:oMath>
                </a14:m>
                <a:r>
                  <a:rPr lang="en-US" sz="2000" b="1" dirty="0">
                    <a:solidFill>
                      <a:srgbClr val="0F573F"/>
                    </a:solidFill>
                  </a:rPr>
                  <a:t> 可能具有很大的可变性</a:t>
                </a:r>
                <a:r>
                  <a:rPr lang="zh-CN" altLang="en-US" sz="2000" b="1" dirty="0">
                    <a:solidFill>
                      <a:srgbClr val="0F573F"/>
                    </a:solidFill>
                  </a:rPr>
                  <a:t>！</a:t>
                </a:r>
              </a:p>
            </p:txBody>
          </p:sp>
        </mc:Choice>
        <mc:Fallback xmlns="">
          <p:sp>
            <p:nvSpPr>
              <p:cNvPr id="4" name="TextBox 3"/>
              <p:cNvSpPr txBox="1">
                <a:spLocks noRot="1" noChangeAspect="1" noMove="1" noResize="1" noEditPoints="1" noAdjustHandles="1" noChangeArrowheads="1" noChangeShapeType="1" noTextEdit="1"/>
              </p:cNvSpPr>
              <p:nvPr/>
            </p:nvSpPr>
            <p:spPr>
              <a:xfrm>
                <a:off x="277586" y="1728125"/>
                <a:ext cx="4478020" cy="398780"/>
              </a:xfrm>
              <a:prstGeom prst="rect">
                <a:avLst/>
              </a:prstGeom>
              <a:blipFill rotWithShape="1">
                <a:blip r:embed="rId4"/>
                <a:stretch>
                  <a:fillRect l="-2" t="-73" r="2" b="73"/>
                </a:stretch>
              </a:blipFill>
            </p:spPr>
            <p:txBody>
              <a:bodyPr/>
              <a:lstStyle/>
              <a:p>
                <a:r>
                  <a:rPr lang="zh-CN" altLang="en-US">
                    <a:noFill/>
                  </a:rPr>
                  <a:t> </a:t>
                </a:r>
              </a:p>
            </p:txBody>
          </p:sp>
        </mc:Fallback>
      </mc:AlternateContent>
      <p:sp>
        <p:nvSpPr>
          <p:cNvPr id="3" name="灯片编号占位符 2"/>
          <p:cNvSpPr>
            <a:spLocks noGrp="1"/>
          </p:cNvSpPr>
          <p:nvPr>
            <p:ph type="sldNum" sz="quarter" idx="12"/>
          </p:nvPr>
        </p:nvSpPr>
        <p:spPr/>
        <p:txBody>
          <a:bodyPr/>
          <a:lstStyle/>
          <a:p>
            <a:fld id="{AEA62FAB-F99A-AB4E-BCD3-FB5A1BF3E821}" type="slidenum">
              <a:rPr lang="en-US" sz="900" smtClean="0"/>
              <a:t>5</a:t>
            </a:fld>
            <a:endParaRPr lang="en-US" sz="900"/>
          </a:p>
        </p:txBody>
      </p:sp>
      <p:pic>
        <p:nvPicPr>
          <p:cNvPr id="7" name="Picture 1"/>
          <p:cNvPicPr>
            <a:picLocks noChangeAspect="1"/>
          </p:cNvPicPr>
          <p:nvPr/>
        </p:nvPicPr>
        <p:blipFill rotWithShape="1">
          <a:blip r:embed="rId5"/>
          <a:srcRect t="5779"/>
          <a:stretch>
            <a:fillRect/>
          </a:stretch>
        </p:blipFill>
        <p:spPr bwMode="auto">
          <a:xfrm>
            <a:off x="4856480" y="1727835"/>
            <a:ext cx="4258945" cy="4199255"/>
          </a:xfrm>
          <a:prstGeom prst="rect">
            <a:avLst/>
          </a:prstGeom>
          <a:ln>
            <a:noFill/>
          </a:ln>
        </p:spPr>
      </p:pic>
      <p:sp>
        <p:nvSpPr>
          <p:cNvPr id="10" name="矩形 3"/>
          <p:cNvSpPr/>
          <p:nvPr/>
        </p:nvSpPr>
        <p:spPr>
          <a:xfrm>
            <a:off x="0" y="762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en-US" altLang="zh-CN" sz="2700" b="1" dirty="0">
                <a:latin typeface="Arial" panose="020B0604020202020204" pitchFamily="34" charset="0"/>
                <a:ea typeface="黑体" panose="02010609060101010101" pitchFamily="49" charset="-122"/>
                <a:cs typeface="Arial" panose="020B0604020202020204" pitchFamily="34" charset="0"/>
              </a:rPr>
              <a:t>1.</a:t>
            </a:r>
            <a:r>
              <a:rPr kumimoji="1" lang="zh-CN" altLang="en-US" sz="2700" b="1" dirty="0">
                <a:latin typeface="Arial" panose="020B0604020202020204" pitchFamily="34" charset="0"/>
                <a:ea typeface="黑体" panose="02010609060101010101" pitchFamily="49" charset="-122"/>
                <a:cs typeface="Arial" panose="020B0604020202020204" pitchFamily="34" charset="0"/>
              </a:rPr>
              <a:t> 背景和问题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Effect transition="in" filter="fade">
                                      <p:cBhvr>
                                        <p:cTn id="15" dur="500"/>
                                        <p:tgtEl>
                                          <p:spTgt spid="8">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xEl>
                                              <p:pRg st="4" end="4"/>
                                            </p:txEl>
                                          </p:spTgt>
                                        </p:tgtEl>
                                        <p:attrNameLst>
                                          <p:attrName>style.visibility</p:attrName>
                                        </p:attrNameLst>
                                      </p:cBhvr>
                                      <p:to>
                                        <p:strVal val="visible"/>
                                      </p:to>
                                    </p:set>
                                    <p:animEffect transition="in" filter="fade">
                                      <p:cBhvr>
                                        <p:cTn id="20"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3" name="TextBox 12"/>
              <p:cNvSpPr txBox="1"/>
              <p:nvPr/>
            </p:nvSpPr>
            <p:spPr>
              <a:xfrm>
                <a:off x="166255" y="2129025"/>
                <a:ext cx="4268729" cy="1842770"/>
              </a:xfrm>
              <a:prstGeom prst="rect">
                <a:avLst/>
              </a:prstGeom>
              <a:noFill/>
            </p:spPr>
            <p:txBody>
              <a:bodyPr wrap="square">
                <a:spAutoFit/>
              </a:bodyPr>
              <a:lstStyle/>
              <a:p>
                <a:pPr algn="just">
                  <a:lnSpc>
                    <a:spcPct val="150000"/>
                  </a:lnSpc>
                </a:pPr>
                <a:r>
                  <a:rPr lang="en-GB" sz="1500" dirty="0">
                    <a:effectLst/>
                    <a:latin typeface="Arial" panose="020B0604020202020204" pitchFamily="34" charset="0"/>
                    <a:ea typeface="黑体" panose="02010609060101010101" pitchFamily="49" charset="-122"/>
                    <a:cs typeface="Arial" panose="020B0604020202020204" pitchFamily="34" charset="0"/>
                  </a:rPr>
                  <a:t>观测</a:t>
                </a:r>
                <a:r>
                  <a:rPr lang="zh-CN" altLang="en-US" sz="1500" dirty="0">
                    <a:effectLst/>
                    <a:latin typeface="Arial" panose="020B0604020202020204" pitchFamily="34" charset="0"/>
                    <a:ea typeface="黑体" panose="02010609060101010101" pitchFamily="49" charset="-122"/>
                    <a:cs typeface="Arial" panose="020B0604020202020204" pitchFamily="34" charset="0"/>
                  </a:rPr>
                  <a:t>：</a:t>
                </a:r>
                <a:endParaRPr lang="en-GB" sz="1500" dirty="0">
                  <a:effectLst/>
                  <a:latin typeface="Arial" panose="020B0604020202020204" pitchFamily="34" charset="0"/>
                  <a:ea typeface="黑体" panose="02010609060101010101" pitchFamily="49" charset="-122"/>
                  <a:cs typeface="Arial" panose="020B0604020202020204" pitchFamily="34" charset="0"/>
                </a:endParaRPr>
              </a:p>
              <a:p>
                <a:pPr marL="285750" indent="-285750" algn="just">
                  <a:lnSpc>
                    <a:spcPct val="150000"/>
                  </a:lnSpc>
                  <a:buFont typeface="Arial" panose="020B0604020202020204" pitchFamily="34" charset="0"/>
                  <a:buChar char="•"/>
                </a:pPr>
                <a:r>
                  <a:rPr lang="en-US" sz="1500" dirty="0">
                    <a:latin typeface="Arial" panose="020B0604020202020204" pitchFamily="34" charset="0"/>
                    <a:ea typeface="黑体" panose="02010609060101010101" pitchFamily="49" charset="-122"/>
                    <a:cs typeface="Arial" panose="020B0604020202020204" pitchFamily="34" charset="0"/>
                  </a:rPr>
                  <a:t>季节性dc</a:t>
                </a:r>
                <a:r>
                  <a:rPr lang="en-US" altLang="zh-CN" sz="1500" dirty="0">
                    <a:latin typeface="Arial" panose="020B0604020202020204" pitchFamily="34" charset="0"/>
                    <a:ea typeface="黑体" panose="02010609060101010101" pitchFamily="49" charset="-122"/>
                    <a:cs typeface="Arial" panose="020B0604020202020204" pitchFamily="34" charset="0"/>
                  </a:rPr>
                  <a:t>/c</a:t>
                </a:r>
                <a:r>
                  <a:rPr lang="zh-CN" altLang="en-US" sz="1500" dirty="0">
                    <a:latin typeface="Arial" panose="020B0604020202020204" pitchFamily="34" charset="0"/>
                    <a:ea typeface="黑体" panose="02010609060101010101" pitchFamily="49" charset="-122"/>
                    <a:cs typeface="Arial" panose="020B0604020202020204" pitchFamily="34" charset="0"/>
                  </a:rPr>
                  <a:t>的幅度在</a:t>
                </a:r>
                <a14:m>
                  <m:oMath xmlns:m="http://schemas.openxmlformats.org/officeDocument/2006/math">
                    <m:sSup>
                      <m:sSupPr>
                        <m:ctrlPr>
                          <a:rPr lang="en-US" sz="1500" i="1">
                            <a:solidFill>
                              <a:srgbClr val="000000"/>
                            </a:solidFill>
                            <a:effectLst/>
                            <a:latin typeface="Cambria Math" panose="02040503050406030204" pitchFamily="18" charset="0"/>
                            <a:ea typeface="等线" panose="02010600030101010101" pitchFamily="2" charset="-122"/>
                            <a:cs typeface="Times New Roman" panose="02020603050405020304" pitchFamily="18" charset="0"/>
                          </a:rPr>
                        </m:ctrlPr>
                      </m:sSupPr>
                      <m:e>
                        <m:r>
                          <a:rPr lang="en-GB" sz="1500">
                            <a:solidFill>
                              <a:srgbClr val="000000"/>
                            </a:solidFill>
                            <a:effectLst/>
                            <a:latin typeface="Cambria Math" panose="02040503050406030204" pitchFamily="18" charset="0"/>
                            <a:ea typeface="等线" panose="02010600030101010101" pitchFamily="2" charset="-122"/>
                            <a:cs typeface="Times New Roman" panose="02020603050405020304" pitchFamily="18" charset="0"/>
                          </a:rPr>
                          <m:t>10</m:t>
                        </m:r>
                      </m:e>
                      <m:sup>
                        <m:r>
                          <a:rPr lang="en-GB" sz="1500" i="1">
                            <a:solidFill>
                              <a:srgbClr val="000000"/>
                            </a:solidFill>
                            <a:effectLst/>
                            <a:latin typeface="Cambria Math" panose="02040503050406030204" pitchFamily="18" charset="0"/>
                            <a:ea typeface="等线" panose="02010600030101010101" pitchFamily="2" charset="-122"/>
                            <a:cs typeface="Times New Roman" panose="02020603050405020304" pitchFamily="18" charset="0"/>
                          </a:rPr>
                          <m:t>−</m:t>
                        </m:r>
                        <m:r>
                          <a:rPr lang="en-GB" sz="1500">
                            <a:solidFill>
                              <a:srgbClr val="000000"/>
                            </a:solidFill>
                            <a:effectLst/>
                            <a:latin typeface="Cambria Math" panose="02040503050406030204" pitchFamily="18" charset="0"/>
                            <a:ea typeface="等线" panose="02010600030101010101" pitchFamily="2" charset="-122"/>
                            <a:cs typeface="Times New Roman" panose="02020603050405020304" pitchFamily="18" charset="0"/>
                          </a:rPr>
                          <m:t>4</m:t>
                        </m:r>
                      </m:sup>
                    </m:sSup>
                    <m:r>
                      <a:rPr lang="en-GB" sz="1500" i="1">
                        <a:solidFill>
                          <a:srgbClr val="000000"/>
                        </a:solidFill>
                        <a:effectLst/>
                        <a:latin typeface="Cambria Math" panose="02040503050406030204" pitchFamily="18" charset="0"/>
                        <a:ea typeface="等线" panose="02010600030101010101" pitchFamily="2" charset="-122"/>
                        <a:cs typeface="Times New Roman" panose="02020603050405020304" pitchFamily="18" charset="0"/>
                      </a:rPr>
                      <m:t>−</m:t>
                    </m:r>
                    <m:sSup>
                      <m:sSupPr>
                        <m:ctrlPr>
                          <a:rPr lang="en-US" sz="1500" i="1">
                            <a:solidFill>
                              <a:srgbClr val="000000"/>
                            </a:solidFill>
                            <a:effectLst/>
                            <a:latin typeface="Cambria Math" panose="02040503050406030204" pitchFamily="18" charset="0"/>
                            <a:ea typeface="等线" panose="02010600030101010101" pitchFamily="2" charset="-122"/>
                            <a:cs typeface="Times New Roman" panose="02020603050405020304" pitchFamily="18" charset="0"/>
                          </a:rPr>
                        </m:ctrlPr>
                      </m:sSupPr>
                      <m:e>
                        <m:r>
                          <a:rPr lang="en-GB" sz="1500">
                            <a:solidFill>
                              <a:srgbClr val="000000"/>
                            </a:solidFill>
                            <a:effectLst/>
                            <a:latin typeface="Cambria Math" panose="02040503050406030204" pitchFamily="18" charset="0"/>
                            <a:ea typeface="等线" panose="02010600030101010101" pitchFamily="2" charset="-122"/>
                            <a:cs typeface="Times New Roman" panose="02020603050405020304" pitchFamily="18" charset="0"/>
                          </a:rPr>
                          <m:t>10</m:t>
                        </m:r>
                      </m:e>
                      <m:sup>
                        <m:r>
                          <a:rPr lang="en-GB" sz="1500" i="1">
                            <a:solidFill>
                              <a:srgbClr val="000000"/>
                            </a:solidFill>
                            <a:effectLst/>
                            <a:latin typeface="Cambria Math" panose="02040503050406030204" pitchFamily="18" charset="0"/>
                            <a:ea typeface="等线" panose="02010600030101010101" pitchFamily="2" charset="-122"/>
                            <a:cs typeface="Times New Roman" panose="02020603050405020304" pitchFamily="18" charset="0"/>
                          </a:rPr>
                          <m:t>−</m:t>
                        </m:r>
                        <m:r>
                          <a:rPr lang="en-GB" sz="1500">
                            <a:solidFill>
                              <a:srgbClr val="000000"/>
                            </a:solidFill>
                            <a:effectLst/>
                            <a:latin typeface="Cambria Math" panose="02040503050406030204" pitchFamily="18" charset="0"/>
                            <a:ea typeface="等线" panose="02010600030101010101" pitchFamily="2" charset="-122"/>
                            <a:cs typeface="Times New Roman" panose="02020603050405020304" pitchFamily="18" charset="0"/>
                          </a:rPr>
                          <m:t>3</m:t>
                        </m:r>
                      </m:sup>
                    </m:sSup>
                    <m:r>
                      <a:rPr lang="zh-CN" altLang="en-US" sz="1500" b="0" i="0" smtClean="0">
                        <a:solidFill>
                          <a:srgbClr val="000000"/>
                        </a:solidFill>
                        <a:effectLst/>
                        <a:latin typeface="Cambria Math" panose="02040503050406030204" pitchFamily="18" charset="0"/>
                        <a:ea typeface="等线" panose="02010600030101010101" pitchFamily="2" charset="-122"/>
                        <a:cs typeface="Times New Roman" panose="02020603050405020304" pitchFamily="18" charset="0"/>
                      </a:rPr>
                      <m:t> </m:t>
                    </m:r>
                  </m:oMath>
                </a14:m>
                <a:r>
                  <a:rPr lang="en-GB" sz="1500" dirty="0">
                    <a:effectLst/>
                    <a:latin typeface="Arial" panose="020B0604020202020204" pitchFamily="34" charset="0"/>
                    <a:ea typeface="黑体" panose="02010609060101010101" pitchFamily="49" charset="-122"/>
                    <a:cs typeface="Arial" panose="020B0604020202020204" pitchFamily="34" charset="0"/>
                  </a:rPr>
                  <a:t>(Wang and Yao, 2020</a:t>
                </a:r>
                <a:r>
                  <a:rPr lang="en-GB" sz="1500" dirty="0">
                    <a:latin typeface="Arial" panose="020B0604020202020204" pitchFamily="34" charset="0"/>
                    <a:ea typeface="黑体" panose="02010609060101010101" pitchFamily="49" charset="-122"/>
                    <a:cs typeface="Arial" panose="020B0604020202020204" pitchFamily="34" charset="0"/>
                  </a:rPr>
                  <a:t>; Li et al., 2021</a:t>
                </a:r>
                <a:r>
                  <a:rPr lang="en-GB" sz="1500" dirty="0">
                    <a:effectLst/>
                    <a:latin typeface="Arial" panose="020B0604020202020204" pitchFamily="34" charset="0"/>
                    <a:ea typeface="黑体" panose="02010609060101010101" pitchFamily="49" charset="-122"/>
                    <a:cs typeface="Arial" panose="020B0604020202020204" pitchFamily="34" charset="0"/>
                  </a:rPr>
                  <a:t>)</a:t>
                </a:r>
              </a:p>
              <a:p>
                <a:pPr marL="285750" indent="-285750" algn="just">
                  <a:lnSpc>
                    <a:spcPct val="150000"/>
                  </a:lnSpc>
                  <a:buFont typeface="Arial" panose="020B0604020202020204" pitchFamily="34" charset="0"/>
                  <a:buChar char="•"/>
                </a:pPr>
                <a:r>
                  <a:rPr lang="en-GB" sz="1500" dirty="0" err="1">
                    <a:latin typeface="Arial" panose="020B0604020202020204" pitchFamily="34" charset="0"/>
                    <a:ea typeface="黑体" panose="02010609060101010101" pitchFamily="49" charset="-122"/>
                    <a:cs typeface="Arial" panose="020B0604020202020204" pitchFamily="34" charset="0"/>
                  </a:rPr>
                  <a:t>与地震有关的dc</a:t>
                </a:r>
                <a:r>
                  <a:rPr lang="en-GB" sz="1500" dirty="0">
                    <a:latin typeface="Arial" panose="020B0604020202020204" pitchFamily="34" charset="0"/>
                    <a:ea typeface="黑体" panose="02010609060101010101" pitchFamily="49" charset="-122"/>
                    <a:cs typeface="Arial" panose="020B0604020202020204" pitchFamily="34" charset="0"/>
                  </a:rPr>
                  <a:t>/</a:t>
                </a:r>
                <a:r>
                  <a:rPr lang="en-GB" sz="1500" dirty="0" err="1">
                    <a:latin typeface="Arial" panose="020B0604020202020204" pitchFamily="34" charset="0"/>
                    <a:ea typeface="黑体" panose="02010609060101010101" pitchFamily="49" charset="-122"/>
                    <a:cs typeface="Arial" panose="020B0604020202020204" pitchFamily="34" charset="0"/>
                  </a:rPr>
                  <a:t>c的幅度也在</a:t>
                </a:r>
                <a:r>
                  <a:rPr lang="en-US" altLang="zh-CN" sz="1500" dirty="0">
                    <a:solidFill>
                      <a:srgbClr val="000000"/>
                    </a:solidFill>
                    <a:ea typeface="等线" panose="02010600030101010101" pitchFamily="2" charset="-122"/>
                    <a:cs typeface="Times New Roman" panose="02020603050405020304" pitchFamily="18" charset="0"/>
                  </a:rPr>
                  <a:t> </a:t>
                </a:r>
                <a14:m>
                  <m:oMath xmlns:m="http://schemas.openxmlformats.org/officeDocument/2006/math">
                    <m:sSup>
                      <m:sSupPr>
                        <m:ctrlPr>
                          <a:rPr lang="en-US" altLang="zh-CN" sz="1500" i="1">
                            <a:solidFill>
                              <a:srgbClr val="000000"/>
                            </a:solidFill>
                            <a:latin typeface="Cambria Math" panose="02040503050406030204" pitchFamily="18" charset="0"/>
                            <a:ea typeface="等线" panose="02010600030101010101" pitchFamily="2" charset="-122"/>
                            <a:cs typeface="Times New Roman" panose="02020603050405020304" pitchFamily="18" charset="0"/>
                          </a:rPr>
                        </m:ctrlPr>
                      </m:sSupPr>
                      <m:e>
                        <m:r>
                          <a:rPr lang="en-GB" altLang="zh-CN" sz="1500">
                            <a:solidFill>
                              <a:srgbClr val="000000"/>
                            </a:solidFill>
                            <a:latin typeface="Cambria Math" panose="02040503050406030204" pitchFamily="18" charset="0"/>
                            <a:ea typeface="等线" panose="02010600030101010101" pitchFamily="2" charset="-122"/>
                            <a:cs typeface="Times New Roman" panose="02020603050405020304" pitchFamily="18" charset="0"/>
                          </a:rPr>
                          <m:t>10</m:t>
                        </m:r>
                      </m:e>
                      <m:sup>
                        <m:r>
                          <a:rPr lang="en-GB" altLang="zh-CN" sz="1500" i="1">
                            <a:solidFill>
                              <a:srgbClr val="000000"/>
                            </a:solidFill>
                            <a:latin typeface="Cambria Math" panose="02040503050406030204" pitchFamily="18" charset="0"/>
                            <a:ea typeface="等线" panose="02010600030101010101" pitchFamily="2" charset="-122"/>
                            <a:cs typeface="Times New Roman" panose="02020603050405020304" pitchFamily="18" charset="0"/>
                          </a:rPr>
                          <m:t>−</m:t>
                        </m:r>
                        <m:r>
                          <a:rPr lang="en-GB" altLang="zh-CN" sz="1500">
                            <a:solidFill>
                              <a:srgbClr val="000000"/>
                            </a:solidFill>
                            <a:latin typeface="Cambria Math" panose="02040503050406030204" pitchFamily="18" charset="0"/>
                            <a:ea typeface="等线" panose="02010600030101010101" pitchFamily="2" charset="-122"/>
                            <a:cs typeface="Times New Roman" panose="02020603050405020304" pitchFamily="18" charset="0"/>
                          </a:rPr>
                          <m:t>4</m:t>
                        </m:r>
                      </m:sup>
                    </m:sSup>
                    <m:r>
                      <a:rPr lang="en-GB" altLang="zh-CN" sz="1500" i="1">
                        <a:solidFill>
                          <a:srgbClr val="000000"/>
                        </a:solidFill>
                        <a:latin typeface="Cambria Math" panose="02040503050406030204" pitchFamily="18" charset="0"/>
                        <a:ea typeface="等线" panose="02010600030101010101" pitchFamily="2" charset="-122"/>
                        <a:cs typeface="Times New Roman" panose="02020603050405020304" pitchFamily="18" charset="0"/>
                      </a:rPr>
                      <m:t>−</m:t>
                    </m:r>
                    <m:sSup>
                      <m:sSupPr>
                        <m:ctrlPr>
                          <a:rPr lang="en-US" altLang="zh-CN" sz="1500" i="1">
                            <a:solidFill>
                              <a:srgbClr val="000000"/>
                            </a:solidFill>
                            <a:latin typeface="Cambria Math" panose="02040503050406030204" pitchFamily="18" charset="0"/>
                            <a:ea typeface="等线" panose="02010600030101010101" pitchFamily="2" charset="-122"/>
                            <a:cs typeface="Times New Roman" panose="02020603050405020304" pitchFamily="18" charset="0"/>
                          </a:rPr>
                        </m:ctrlPr>
                      </m:sSupPr>
                      <m:e>
                        <m:r>
                          <a:rPr lang="en-GB" altLang="zh-CN" sz="1500">
                            <a:solidFill>
                              <a:srgbClr val="000000"/>
                            </a:solidFill>
                            <a:latin typeface="Cambria Math" panose="02040503050406030204" pitchFamily="18" charset="0"/>
                            <a:ea typeface="等线" panose="02010600030101010101" pitchFamily="2" charset="-122"/>
                            <a:cs typeface="Times New Roman" panose="02020603050405020304" pitchFamily="18" charset="0"/>
                          </a:rPr>
                          <m:t>10</m:t>
                        </m:r>
                      </m:e>
                      <m:sup>
                        <m:r>
                          <a:rPr lang="en-GB" altLang="zh-CN" sz="1500" i="1">
                            <a:solidFill>
                              <a:srgbClr val="000000"/>
                            </a:solidFill>
                            <a:latin typeface="Cambria Math" panose="02040503050406030204" pitchFamily="18" charset="0"/>
                            <a:ea typeface="等线" panose="02010600030101010101" pitchFamily="2" charset="-122"/>
                            <a:cs typeface="Times New Roman" panose="02020603050405020304" pitchFamily="18" charset="0"/>
                          </a:rPr>
                          <m:t>−</m:t>
                        </m:r>
                        <m:r>
                          <a:rPr lang="en-GB" altLang="zh-CN" sz="1500">
                            <a:solidFill>
                              <a:srgbClr val="000000"/>
                            </a:solidFill>
                            <a:latin typeface="Cambria Math" panose="02040503050406030204" pitchFamily="18" charset="0"/>
                            <a:ea typeface="等线" panose="02010600030101010101" pitchFamily="2" charset="-122"/>
                            <a:cs typeface="Times New Roman" panose="02020603050405020304" pitchFamily="18" charset="0"/>
                          </a:rPr>
                          <m:t>3</m:t>
                        </m:r>
                      </m:sup>
                    </m:sSup>
                  </m:oMath>
                </a14:m>
                <a:r>
                  <a:rPr lang="zh-CN" altLang="en-US" sz="1500" dirty="0">
                    <a:latin typeface="Arial" panose="020B0604020202020204" pitchFamily="34" charset="0"/>
                    <a:ea typeface="黑体" panose="02010609060101010101" pitchFamily="49" charset="-122"/>
                    <a:cs typeface="Arial" panose="020B0604020202020204" pitchFamily="34" charset="0"/>
                  </a:rPr>
                  <a:t> </a:t>
                </a:r>
                <a:r>
                  <a:rPr lang="en-US" altLang="zh-CN" sz="1500" dirty="0">
                    <a:latin typeface="Arial" panose="020B0604020202020204" pitchFamily="34" charset="0"/>
                    <a:ea typeface="黑体" panose="02010609060101010101" pitchFamily="49" charset="-122"/>
                    <a:cs typeface="Arial" panose="020B0604020202020204" pitchFamily="34" charset="0"/>
                  </a:rPr>
                  <a:t>(Liu</a:t>
                </a:r>
                <a:r>
                  <a:rPr lang="zh-CN" altLang="en-US" sz="1500" dirty="0">
                    <a:latin typeface="Arial" panose="020B0604020202020204" pitchFamily="34" charset="0"/>
                    <a:ea typeface="黑体" panose="02010609060101010101" pitchFamily="49" charset="-122"/>
                    <a:cs typeface="Arial" panose="020B0604020202020204" pitchFamily="34" charset="0"/>
                  </a:rPr>
                  <a:t> </a:t>
                </a:r>
                <a:r>
                  <a:rPr lang="en-US" altLang="zh-CN" sz="1500" dirty="0">
                    <a:latin typeface="Arial" panose="020B0604020202020204" pitchFamily="34" charset="0"/>
                    <a:ea typeface="黑体" panose="02010609060101010101" pitchFamily="49" charset="-122"/>
                    <a:cs typeface="Arial" panose="020B0604020202020204" pitchFamily="34" charset="0"/>
                  </a:rPr>
                  <a:t>et</a:t>
                </a:r>
                <a:r>
                  <a:rPr lang="zh-CN" altLang="en-US" sz="1500" dirty="0">
                    <a:latin typeface="Arial" panose="020B0604020202020204" pitchFamily="34" charset="0"/>
                    <a:ea typeface="黑体" panose="02010609060101010101" pitchFamily="49" charset="-122"/>
                    <a:cs typeface="Arial" panose="020B0604020202020204" pitchFamily="34" charset="0"/>
                  </a:rPr>
                  <a:t> </a:t>
                </a:r>
                <a:r>
                  <a:rPr lang="en-US" altLang="zh-CN" sz="1500" dirty="0">
                    <a:latin typeface="Arial" panose="020B0604020202020204" pitchFamily="34" charset="0"/>
                    <a:ea typeface="黑体" panose="02010609060101010101" pitchFamily="49" charset="-122"/>
                    <a:cs typeface="Arial" panose="020B0604020202020204" pitchFamily="34" charset="0"/>
                  </a:rPr>
                  <a:t>al.,</a:t>
                </a:r>
                <a:r>
                  <a:rPr lang="zh-CN" altLang="en-US" sz="1500" dirty="0">
                    <a:latin typeface="Arial" panose="020B0604020202020204" pitchFamily="34" charset="0"/>
                    <a:ea typeface="黑体" panose="02010609060101010101" pitchFamily="49" charset="-122"/>
                    <a:cs typeface="Arial" panose="020B0604020202020204" pitchFamily="34" charset="0"/>
                  </a:rPr>
                  <a:t> </a:t>
                </a:r>
                <a:r>
                  <a:rPr lang="en-US" altLang="zh-CN" sz="1500" dirty="0">
                    <a:latin typeface="Arial" panose="020B0604020202020204" pitchFamily="34" charset="0"/>
                    <a:ea typeface="黑体" panose="02010609060101010101" pitchFamily="49" charset="-122"/>
                    <a:cs typeface="Arial" panose="020B0604020202020204" pitchFamily="34" charset="0"/>
                  </a:rPr>
                  <a:t>2018)</a:t>
                </a:r>
              </a:p>
            </p:txBody>
          </p:sp>
        </mc:Choice>
        <mc:Fallback xmlns="">
          <p:sp>
            <p:nvSpPr>
              <p:cNvPr id="13" name="TextBox 12"/>
              <p:cNvSpPr txBox="1">
                <a:spLocks noRot="1" noChangeAspect="1" noMove="1" noResize="1" noEditPoints="1" noAdjustHandles="1" noChangeArrowheads="1" noChangeShapeType="1" noTextEdit="1"/>
              </p:cNvSpPr>
              <p:nvPr/>
            </p:nvSpPr>
            <p:spPr>
              <a:xfrm>
                <a:off x="166255" y="2129025"/>
                <a:ext cx="4268729" cy="1842770"/>
              </a:xfrm>
              <a:prstGeom prst="rect">
                <a:avLst/>
              </a:prstGeom>
              <a:blipFill rotWithShape="1">
                <a:blip r:embed="rId2"/>
                <a:stretch>
                  <a:fillRect l="-12" t="-27" r="3" b="27"/>
                </a:stretch>
              </a:blipFill>
            </p:spPr>
            <p:txBody>
              <a:bodyPr/>
              <a:lstStyle/>
              <a:p>
                <a:r>
                  <a:rPr lang="zh-CN" altLang="en-US">
                    <a:noFill/>
                  </a:rPr>
                  <a:t> </a:t>
                </a:r>
              </a:p>
            </p:txBody>
          </p:sp>
        </mc:Fallback>
      </mc:AlternateContent>
      <p:pic>
        <p:nvPicPr>
          <p:cNvPr id="1025" name="Picture 1" descr="page12image2466145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7898" y="4027822"/>
            <a:ext cx="4126755" cy="196684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700360" y="4816978"/>
            <a:ext cx="1301115" cy="299085"/>
          </a:xfrm>
          <a:prstGeom prst="rect">
            <a:avLst/>
          </a:prstGeom>
          <a:noFill/>
        </p:spPr>
        <p:txBody>
          <a:bodyPr wrap="none" rtlCol="0">
            <a:spAutoFit/>
          </a:bodyPr>
          <a:lstStyle/>
          <a:p>
            <a:r>
              <a:rPr lang="en-US" altLang="zh-CN" sz="1350" dirty="0"/>
              <a:t>(Liu</a:t>
            </a:r>
            <a:r>
              <a:rPr lang="zh-CN" altLang="en-US" sz="1350" dirty="0"/>
              <a:t> </a:t>
            </a:r>
            <a:r>
              <a:rPr lang="en-US" altLang="zh-CN" sz="1350" dirty="0"/>
              <a:t>et</a:t>
            </a:r>
            <a:r>
              <a:rPr lang="zh-CN" altLang="en-US" sz="1350" dirty="0"/>
              <a:t> </a:t>
            </a:r>
            <a:r>
              <a:rPr lang="en-US" altLang="zh-CN" sz="1350" dirty="0"/>
              <a:t>al.,</a:t>
            </a:r>
            <a:r>
              <a:rPr lang="zh-CN" altLang="en-US" sz="1350" dirty="0"/>
              <a:t> </a:t>
            </a:r>
            <a:r>
              <a:rPr lang="en-US" altLang="zh-CN" sz="1350" dirty="0"/>
              <a:t>2018)</a:t>
            </a:r>
            <a:endParaRPr lang="en-US" sz="1350" dirty="0"/>
          </a:p>
        </p:txBody>
      </p:sp>
      <mc:AlternateContent xmlns:mc="http://schemas.openxmlformats.org/markup-compatibility/2006" xmlns:a14="http://schemas.microsoft.com/office/drawing/2010/main">
        <mc:Choice Requires="a14">
          <p:sp>
            <p:nvSpPr>
              <p:cNvPr id="2" name="TextBox 1"/>
              <p:cNvSpPr txBox="1"/>
              <p:nvPr/>
            </p:nvSpPr>
            <p:spPr>
              <a:xfrm>
                <a:off x="166255" y="3978196"/>
                <a:ext cx="4536837" cy="1129665"/>
              </a:xfrm>
              <a:prstGeom prst="rect">
                <a:avLst/>
              </a:prstGeom>
              <a:noFill/>
            </p:spPr>
            <p:txBody>
              <a:bodyPr wrap="square" rtlCol="0">
                <a:spAutoFit/>
              </a:bodyPr>
              <a:lstStyle/>
              <a:p>
                <a:pPr>
                  <a:lnSpc>
                    <a:spcPct val="150000"/>
                  </a:lnSpc>
                </a:pPr>
                <a:r>
                  <a:rPr lang="en-US" sz="1500" dirty="0">
                    <a:solidFill>
                      <a:schemeClr val="tx1"/>
                    </a:solidFill>
                    <a:latin typeface="Arial" panose="020B0604020202020204" pitchFamily="34" charset="0"/>
                    <a:ea typeface="黑体" panose="02010609060101010101" pitchFamily="49" charset="-122"/>
                    <a:cs typeface="Arial" panose="020B0604020202020204" pitchFamily="34" charset="0"/>
                  </a:rPr>
                  <a:t>理论</a:t>
                </a:r>
                <a:r>
                  <a:rPr lang="zh-CN" altLang="en-US" sz="1500" dirty="0">
                    <a:solidFill>
                      <a:schemeClr val="tx1"/>
                    </a:solidFill>
                    <a:latin typeface="Arial" panose="020B0604020202020204" pitchFamily="34" charset="0"/>
                    <a:ea typeface="黑体" panose="02010609060101010101" pitchFamily="49" charset="-122"/>
                    <a:cs typeface="Arial" panose="020B0604020202020204" pitchFamily="34" charset="0"/>
                  </a:rPr>
                  <a:t>：</a:t>
                </a:r>
                <a:endParaRPr lang="en-US" altLang="zh-CN" sz="1500" dirty="0">
                  <a:solidFill>
                    <a:schemeClr val="tx1"/>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en-US" sz="1500" dirty="0" err="1">
                    <a:solidFill>
                      <a:schemeClr val="tx1"/>
                    </a:solidFill>
                    <a:latin typeface="Arial" panose="020B0604020202020204" pitchFamily="34" charset="0"/>
                    <a:ea typeface="黑体" panose="02010609060101010101" pitchFamily="49" charset="-122"/>
                    <a:cs typeface="Arial" panose="020B0604020202020204" pitchFamily="34" charset="0"/>
                  </a:rPr>
                  <a:t>季节性应力</a:t>
                </a:r>
                <a:r>
                  <a:rPr lang="en-US" altLang="zh-CN" sz="1500" dirty="0">
                    <a:solidFill>
                      <a:schemeClr val="tx1"/>
                    </a:solidFill>
                    <a:latin typeface="Arial" panose="020B0604020202020204" pitchFamily="34" charset="0"/>
                    <a:ea typeface="黑体" panose="02010609060101010101" pitchFamily="49" charset="-122"/>
                    <a:cs typeface="Arial" panose="020B0604020202020204" pitchFamily="34" charset="0"/>
                  </a:rPr>
                  <a:t>&lt;&lt;</a:t>
                </a:r>
                <a:r>
                  <a:rPr lang="zh-CN" altLang="en-US" sz="1500" dirty="0">
                    <a:solidFill>
                      <a:schemeClr val="tx1"/>
                    </a:solidFill>
                    <a:latin typeface="Arial" panose="020B0604020202020204" pitchFamily="34" charset="0"/>
                    <a:ea typeface="黑体" panose="02010609060101010101" pitchFamily="49" charset="-122"/>
                    <a:cs typeface="Arial" panose="020B0604020202020204" pitchFamily="34" charset="0"/>
                  </a:rPr>
                  <a:t>同震应力变化</a:t>
                </a:r>
                <a:r>
                  <a:rPr lang="zh-CN" altLang="en-US" sz="1500" dirty="0">
                    <a:latin typeface="Arial" panose="020B0604020202020204" pitchFamily="34" charset="0"/>
                    <a:ea typeface="黑体" panose="02010609060101010101" pitchFamily="49" charset="-122"/>
                    <a:cs typeface="Arial" panose="020B0604020202020204" pitchFamily="34" charset="0"/>
                  </a:rPr>
                  <a:t>，因此</a:t>
                </a:r>
                <a:r>
                  <a:rPr lang="en-US" altLang="zh-CN" sz="1500" dirty="0">
                    <a:latin typeface="Arial" panose="020B0604020202020204" pitchFamily="34" charset="0"/>
                    <a:ea typeface="黑体" panose="02010609060101010101" pitchFamily="49" charset="-122"/>
                    <a:cs typeface="Arial" panose="020B0604020202020204" pitchFamily="34" charset="0"/>
                  </a:rPr>
                  <a:t>——</a:t>
                </a:r>
                <a:endParaRPr lang="en-US" altLang="zh-CN" sz="1500" dirty="0">
                  <a:solidFill>
                    <a:schemeClr val="tx1"/>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en-US" sz="1500" dirty="0">
                    <a:solidFill>
                      <a:schemeClr val="tx1"/>
                    </a:solidFill>
                    <a:latin typeface="Arial" panose="020B0604020202020204" pitchFamily="34" charset="0"/>
                    <a:ea typeface="黑体" panose="02010609060101010101" pitchFamily="49" charset="-122"/>
                    <a:cs typeface="Arial" panose="020B0604020202020204" pitchFamily="34" charset="0"/>
                  </a:rPr>
                  <a:t>在均匀 </a:t>
                </a:r>
                <a14:m>
                  <m:oMath xmlns:m="http://schemas.openxmlformats.org/officeDocument/2006/math">
                    <m:sSub>
                      <m:sSubPr>
                        <m:ctrlPr>
                          <a:rPr lang="en-US" sz="1500" i="1" smtClean="0">
                            <a:solidFill>
                              <a:schemeClr val="tx1"/>
                            </a:solidFill>
                            <a:latin typeface="Cambria Math" panose="02040503050406030204" pitchFamily="18" charset="0"/>
                          </a:rPr>
                        </m:ctrlPr>
                      </m:sSubPr>
                      <m:e>
                        <m:r>
                          <a:rPr lang="en-US" sz="1500" b="0" i="1" smtClean="0">
                            <a:solidFill>
                              <a:schemeClr val="tx1"/>
                            </a:solidFill>
                            <a:latin typeface="Cambria Math" panose="02040503050406030204" pitchFamily="18" charset="0"/>
                          </a:rPr>
                          <m:t>𝜂</m:t>
                        </m:r>
                      </m:e>
                      <m:sub>
                        <m:r>
                          <a:rPr lang="en-US" sz="1500" b="0" i="1" smtClean="0">
                            <a:solidFill>
                              <a:schemeClr val="tx1"/>
                            </a:solidFill>
                            <a:latin typeface="Cambria Math" panose="02040503050406030204" pitchFamily="18" charset="0"/>
                          </a:rPr>
                          <m:t>𝑆</m:t>
                        </m:r>
                      </m:sub>
                    </m:sSub>
                  </m:oMath>
                </a14:m>
                <a:r>
                  <a:rPr lang="en-US" sz="1500" dirty="0">
                    <a:solidFill>
                      <a:schemeClr val="tx1"/>
                    </a:solidFill>
                    <a:latin typeface="Arial" panose="020B0604020202020204" pitchFamily="34" charset="0"/>
                    <a:ea typeface="黑体" panose="02010609060101010101" pitchFamily="49" charset="-122"/>
                    <a:cs typeface="Arial" panose="020B0604020202020204" pitchFamily="34" charset="0"/>
                  </a:rPr>
                  <a:t>假设下</a:t>
                </a:r>
                <a:r>
                  <a:rPr lang="en-US" altLang="zh-CN" sz="1500" dirty="0">
                    <a:solidFill>
                      <a:schemeClr val="tx1"/>
                    </a:solidFill>
                    <a:latin typeface="+mn-ea"/>
                    <a:cs typeface="Arial" panose="020B0604020202020204" pitchFamily="34" charset="0"/>
                  </a:rPr>
                  <a:t>→</a:t>
                </a:r>
                <a:r>
                  <a:rPr lang="zh-CN" altLang="en-US" sz="1500" dirty="0">
                    <a:solidFill>
                      <a:schemeClr val="tx1"/>
                    </a:solidFill>
                    <a:latin typeface="Arial" panose="020B0604020202020204" pitchFamily="34" charset="0"/>
                    <a:ea typeface="黑体" panose="02010609060101010101" pitchFamily="49" charset="-122"/>
                    <a:cs typeface="Arial" panose="020B0604020202020204" pitchFamily="34" charset="0"/>
                  </a:rPr>
                  <a:t>季节性波速变化</a:t>
                </a:r>
                <a:r>
                  <a:rPr lang="en-US" altLang="zh-CN" sz="1500" dirty="0">
                    <a:solidFill>
                      <a:schemeClr val="tx1"/>
                    </a:solidFill>
                    <a:latin typeface="Arial" panose="020B0604020202020204" pitchFamily="34" charset="0"/>
                    <a:ea typeface="黑体" panose="02010609060101010101" pitchFamily="49" charset="-122"/>
                    <a:cs typeface="Arial" panose="020B0604020202020204" pitchFamily="34" charset="0"/>
                  </a:rPr>
                  <a:t>&lt;&lt;</a:t>
                </a:r>
                <a:r>
                  <a:rPr lang="zh-CN" altLang="en-US" sz="1500" dirty="0">
                    <a:solidFill>
                      <a:schemeClr val="tx1"/>
                    </a:solidFill>
                    <a:latin typeface="Arial" panose="020B0604020202020204" pitchFamily="34" charset="0"/>
                    <a:ea typeface="黑体" panose="02010609060101010101" pitchFamily="49" charset="-122"/>
                    <a:cs typeface="Arial" panose="020B0604020202020204" pitchFamily="34" charset="0"/>
                  </a:rPr>
                  <a:t>同震波速变化</a:t>
                </a:r>
                <a:endParaRPr lang="en-US" altLang="zh-CN" sz="1500" dirty="0">
                  <a:solidFill>
                    <a:schemeClr val="tx1"/>
                  </a:solidFill>
                  <a:latin typeface="Arial" panose="020B0604020202020204" pitchFamily="34" charset="0"/>
                  <a:ea typeface="黑体" panose="02010609060101010101" pitchFamily="49" charset="-122"/>
                  <a:cs typeface="Arial" panose="020B0604020202020204" pitchFamily="34"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166255" y="3978196"/>
                <a:ext cx="4536837" cy="1129665"/>
              </a:xfrm>
              <a:prstGeom prst="rect">
                <a:avLst/>
              </a:prstGeom>
              <a:blipFill rotWithShape="1">
                <a:blip r:embed="rId4"/>
                <a:stretch>
                  <a:fillRect l="-11" t="-49" r="6" b="49"/>
                </a:stretch>
              </a:blipFill>
            </p:spPr>
            <p:txBody>
              <a:bodyPr/>
              <a:lstStyle/>
              <a:p>
                <a:r>
                  <a:rPr lang="zh-CN" altLang="en-US">
                    <a:noFill/>
                  </a:rPr>
                  <a:t> </a:t>
                </a:r>
              </a:p>
            </p:txBody>
          </p:sp>
        </mc:Fallback>
      </mc:AlternateContent>
      <p:pic>
        <p:nvPicPr>
          <p:cNvPr id="16" name="Picture 15"/>
          <p:cNvPicPr>
            <a:picLocks noChangeAspect="1"/>
          </p:cNvPicPr>
          <p:nvPr/>
        </p:nvPicPr>
        <p:blipFill>
          <a:blip r:embed="rId5"/>
          <a:stretch>
            <a:fillRect/>
          </a:stretch>
        </p:blipFill>
        <p:spPr>
          <a:xfrm>
            <a:off x="4865370" y="1459230"/>
            <a:ext cx="3094355" cy="2494915"/>
          </a:xfrm>
          <a:prstGeom prst="rect">
            <a:avLst/>
          </a:prstGeom>
        </p:spPr>
      </p:pic>
      <p:sp>
        <p:nvSpPr>
          <p:cNvPr id="17" name="TextBox 16"/>
          <p:cNvSpPr txBox="1"/>
          <p:nvPr/>
        </p:nvSpPr>
        <p:spPr>
          <a:xfrm>
            <a:off x="7791096" y="2519113"/>
            <a:ext cx="1210945" cy="299085"/>
          </a:xfrm>
          <a:prstGeom prst="rect">
            <a:avLst/>
          </a:prstGeom>
          <a:noFill/>
        </p:spPr>
        <p:txBody>
          <a:bodyPr wrap="none" rtlCol="0">
            <a:spAutoFit/>
          </a:bodyPr>
          <a:lstStyle/>
          <a:p>
            <a:r>
              <a:rPr lang="en-US" altLang="zh-CN" sz="1350" dirty="0"/>
              <a:t>(Li</a:t>
            </a:r>
            <a:r>
              <a:rPr lang="zh-CN" altLang="en-US" sz="1350" dirty="0"/>
              <a:t> </a:t>
            </a:r>
            <a:r>
              <a:rPr lang="en-US" altLang="zh-CN" sz="1350" dirty="0"/>
              <a:t>et</a:t>
            </a:r>
            <a:r>
              <a:rPr lang="zh-CN" altLang="en-US" sz="1350" dirty="0"/>
              <a:t> </a:t>
            </a:r>
            <a:r>
              <a:rPr lang="en-US" altLang="zh-CN" sz="1350" dirty="0"/>
              <a:t>al.,</a:t>
            </a:r>
            <a:r>
              <a:rPr lang="zh-CN" altLang="en-US" sz="1350" dirty="0"/>
              <a:t> </a:t>
            </a:r>
            <a:r>
              <a:rPr lang="en-US" altLang="zh-CN" sz="1350" dirty="0"/>
              <a:t>2021)</a:t>
            </a:r>
            <a:endParaRPr lang="en-US" sz="1350" dirty="0"/>
          </a:p>
        </p:txBody>
      </p:sp>
      <mc:AlternateContent xmlns:mc="http://schemas.openxmlformats.org/markup-compatibility/2006" xmlns:a14="http://schemas.microsoft.com/office/drawing/2010/main">
        <mc:Choice Requires="a14">
          <p:sp>
            <p:nvSpPr>
              <p:cNvPr id="21" name="TextBox 20"/>
              <p:cNvSpPr txBox="1"/>
              <p:nvPr/>
            </p:nvSpPr>
            <p:spPr>
              <a:xfrm>
                <a:off x="166370" y="5420360"/>
                <a:ext cx="3966845" cy="334645"/>
              </a:xfrm>
              <a:prstGeom prst="rect">
                <a:avLst/>
              </a:prstGeom>
              <a:noFill/>
            </p:spPr>
            <p:txBody>
              <a:bodyPr wrap="none" rtlCol="0">
                <a:noAutofit/>
              </a:bodyPr>
              <a:lstStyle/>
              <a:p>
                <a:r>
                  <a:rPr lang="en-US" sz="1600" b="1" dirty="0">
                    <a:solidFill>
                      <a:srgbClr val="0F573F"/>
                    </a:solidFill>
                    <a:latin typeface="Arial" panose="020B0604020202020204" pitchFamily="34" charset="0"/>
                    <a:ea typeface="黑体" panose="02010609060101010101" pitchFamily="49" charset="-122"/>
                    <a:cs typeface="Arial" panose="020B0604020202020204" pitchFamily="34" charset="0"/>
                  </a:rPr>
                  <a:t>在均匀 </a:t>
                </a:r>
                <a14:m>
                  <m:oMath xmlns:m="http://schemas.openxmlformats.org/officeDocument/2006/math">
                    <m:sSub>
                      <m:sSubPr>
                        <m:ctrlPr>
                          <a:rPr lang="en-US" sz="1600" b="1" i="1" smtClean="0">
                            <a:solidFill>
                              <a:srgbClr val="0F573F"/>
                            </a:solidFill>
                            <a:latin typeface="Cambria Math" panose="02040503050406030204" pitchFamily="18" charset="0"/>
                          </a:rPr>
                        </m:ctrlPr>
                      </m:sSubPr>
                      <m:e>
                        <m:r>
                          <a:rPr lang="en-US" sz="1600" b="1" i="1" smtClean="0">
                            <a:solidFill>
                              <a:srgbClr val="0F573F"/>
                            </a:solidFill>
                            <a:latin typeface="Cambria Math" panose="02040503050406030204" pitchFamily="18" charset="0"/>
                          </a:rPr>
                          <m:t>𝜼</m:t>
                        </m:r>
                      </m:e>
                      <m:sub>
                        <m:r>
                          <a:rPr lang="en-US" sz="1600" b="1" i="1" smtClean="0">
                            <a:solidFill>
                              <a:srgbClr val="0F573F"/>
                            </a:solidFill>
                            <a:latin typeface="Cambria Math" panose="02040503050406030204" pitchFamily="18" charset="0"/>
                          </a:rPr>
                          <m:t>𝑺</m:t>
                        </m:r>
                      </m:sub>
                    </m:sSub>
                  </m:oMath>
                </a14:m>
                <a:r>
                  <a:rPr lang="en-US" sz="1600" b="1" dirty="0">
                    <a:solidFill>
                      <a:srgbClr val="0F573F"/>
                    </a:solidFill>
                    <a:latin typeface="Arial" panose="020B0604020202020204" pitchFamily="34" charset="0"/>
                    <a:ea typeface="黑体" panose="02010609060101010101" pitchFamily="49" charset="-122"/>
                    <a:cs typeface="Arial" panose="020B0604020202020204" pitchFamily="34" charset="0"/>
                  </a:rPr>
                  <a:t>假设下</a:t>
                </a:r>
                <a:r>
                  <a:rPr lang="zh-CN" altLang="en-US" sz="1600" b="1" dirty="0">
                    <a:solidFill>
                      <a:srgbClr val="0F573F"/>
                    </a:solidFill>
                    <a:latin typeface="Arial" panose="020B0604020202020204" pitchFamily="34" charset="0"/>
                    <a:ea typeface="黑体" panose="02010609060101010101" pitchFamily="49" charset="-122"/>
                    <a:cs typeface="Arial" panose="020B0604020202020204" pitchFamily="34" charset="0"/>
                  </a:rPr>
                  <a:t>，</a:t>
                </a:r>
                <a:r>
                  <a:rPr lang="en-US" sz="1600" b="1" dirty="0">
                    <a:solidFill>
                      <a:srgbClr val="0F573F"/>
                    </a:solidFill>
                    <a:latin typeface="Arial" panose="020B0604020202020204" pitchFamily="34" charset="0"/>
                    <a:ea typeface="黑体" panose="02010609060101010101" pitchFamily="49" charset="-122"/>
                    <a:cs typeface="Arial" panose="020B0604020202020204" pitchFamily="34" charset="0"/>
                  </a:rPr>
                  <a:t>观测和理论发生了矛盾</a:t>
                </a:r>
                <a:r>
                  <a:rPr lang="zh-CN" altLang="en-US" sz="1600" b="1" dirty="0">
                    <a:solidFill>
                      <a:srgbClr val="0F573F"/>
                    </a:solidFill>
                    <a:latin typeface="Arial" panose="020B0604020202020204" pitchFamily="34" charset="0"/>
                    <a:ea typeface="黑体" panose="02010609060101010101" pitchFamily="49" charset="-122"/>
                    <a:cs typeface="Arial" panose="020B0604020202020204" pitchFamily="34" charset="0"/>
                  </a:rPr>
                  <a:t>！</a:t>
                </a:r>
              </a:p>
            </p:txBody>
          </p:sp>
        </mc:Choice>
        <mc:Fallback xmlns="">
          <p:sp>
            <p:nvSpPr>
              <p:cNvPr id="21" name="TextBox 20"/>
              <p:cNvSpPr txBox="1">
                <a:spLocks noRot="1" noChangeAspect="1" noMove="1" noResize="1" noEditPoints="1" noAdjustHandles="1" noChangeArrowheads="1" noChangeShapeType="1" noTextEdit="1"/>
              </p:cNvSpPr>
              <p:nvPr/>
            </p:nvSpPr>
            <p:spPr>
              <a:xfrm>
                <a:off x="166370" y="5420360"/>
                <a:ext cx="3966845" cy="334645"/>
              </a:xfrm>
              <a:prstGeom prst="rect">
                <a:avLst/>
              </a:prstGeom>
              <a:blipFill rotWithShape="1">
                <a:blip r:embed="rId6"/>
                <a:stretch>
                  <a:fillRect r="-3298"/>
                </a:stretch>
              </a:blipFill>
            </p:spPr>
            <p:txBody>
              <a:bodyPr/>
              <a:lstStyle/>
              <a:p>
                <a:r>
                  <a:rPr lang="zh-CN" altLang="en-US">
                    <a:noFill/>
                  </a:rPr>
                  <a:t> </a:t>
                </a:r>
              </a:p>
            </p:txBody>
          </p:sp>
        </mc:Fallback>
      </mc:AlternateContent>
      <p:sp>
        <p:nvSpPr>
          <p:cNvPr id="5" name="TextBox 3"/>
          <p:cNvSpPr txBox="1"/>
          <p:nvPr/>
        </p:nvSpPr>
        <p:spPr>
          <a:xfrm>
            <a:off x="166255" y="1587824"/>
            <a:ext cx="3331210" cy="398780"/>
          </a:xfrm>
          <a:prstGeom prst="rect">
            <a:avLst/>
          </a:prstGeom>
          <a:noFill/>
        </p:spPr>
        <p:txBody>
          <a:bodyPr wrap="none" rtlCol="0">
            <a:spAutoFit/>
          </a:bodyPr>
          <a:lstStyle/>
          <a:p>
            <a:r>
              <a:rPr lang="zh-CN" altLang="en-US" sz="2000" b="1" dirty="0">
                <a:solidFill>
                  <a:srgbClr val="0F573F"/>
                </a:solidFill>
              </a:rPr>
              <a:t>示例</a:t>
            </a:r>
            <a:r>
              <a:rPr lang="en-US" altLang="zh-CN" sz="2000" b="1" dirty="0">
                <a:solidFill>
                  <a:srgbClr val="0F573F"/>
                </a:solidFill>
              </a:rPr>
              <a:t>——</a:t>
            </a:r>
            <a:r>
              <a:rPr lang="zh-CN" altLang="en-US" sz="2000" b="1" dirty="0">
                <a:solidFill>
                  <a:srgbClr val="0F573F"/>
                </a:solidFill>
              </a:rPr>
              <a:t>地震学观测 </a:t>
            </a:r>
            <a:r>
              <a:rPr lang="en-US" altLang="zh-CN" sz="2000" b="1" dirty="0">
                <a:solidFill>
                  <a:srgbClr val="0F573F"/>
                </a:solidFill>
              </a:rPr>
              <a:t>vs. </a:t>
            </a:r>
            <a:r>
              <a:rPr lang="zh-CN" altLang="en-US" sz="2000" b="1" dirty="0">
                <a:solidFill>
                  <a:srgbClr val="0F573F"/>
                </a:solidFill>
              </a:rPr>
              <a:t>理论</a:t>
            </a:r>
          </a:p>
        </p:txBody>
      </p:sp>
      <p:sp>
        <p:nvSpPr>
          <p:cNvPr id="6" name="灯片编号占位符 5"/>
          <p:cNvSpPr>
            <a:spLocks noGrp="1"/>
          </p:cNvSpPr>
          <p:nvPr>
            <p:ph type="sldNum" sz="quarter" idx="12"/>
          </p:nvPr>
        </p:nvSpPr>
        <p:spPr/>
        <p:txBody>
          <a:bodyPr/>
          <a:lstStyle/>
          <a:p>
            <a:fld id="{AEA62FAB-F99A-AB4E-BCD3-FB5A1BF3E821}" type="slidenum">
              <a:rPr lang="en-US" sz="900" smtClean="0"/>
              <a:t>6</a:t>
            </a:fld>
            <a:endParaRPr lang="en-US" sz="900"/>
          </a:p>
        </p:txBody>
      </p:sp>
      <p:sp>
        <p:nvSpPr>
          <p:cNvPr id="10" name="矩形 3"/>
          <p:cNvSpPr/>
          <p:nvPr/>
        </p:nvSpPr>
        <p:spPr>
          <a:xfrm>
            <a:off x="0" y="762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en-US" altLang="zh-CN" sz="2700" b="1" dirty="0">
                <a:latin typeface="Arial" panose="020B0604020202020204" pitchFamily="34" charset="0"/>
                <a:ea typeface="黑体" panose="02010609060101010101" pitchFamily="49" charset="-122"/>
                <a:cs typeface="Arial" panose="020B0604020202020204" pitchFamily="34" charset="0"/>
              </a:rPr>
              <a:t>1.</a:t>
            </a:r>
            <a:r>
              <a:rPr kumimoji="1" lang="zh-CN" altLang="en-US" sz="2700" b="1" dirty="0">
                <a:latin typeface="Arial" panose="020B0604020202020204" pitchFamily="34" charset="0"/>
                <a:ea typeface="黑体" panose="02010609060101010101" pitchFamily="49" charset="-122"/>
                <a:cs typeface="Arial" panose="020B0604020202020204" pitchFamily="34" charset="0"/>
              </a:rPr>
              <a:t> 背景和问题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3474085" y="1547495"/>
            <a:ext cx="5663565" cy="4525645"/>
          </a:xfrm>
          <a:prstGeom prst="rect">
            <a:avLst/>
          </a:prstGeom>
        </p:spPr>
      </p:pic>
      <mc:AlternateContent xmlns:mc="http://schemas.openxmlformats.org/markup-compatibility/2006" xmlns:a14="http://schemas.microsoft.com/office/drawing/2010/main">
        <mc:Choice Requires="a14">
          <p:sp>
            <p:nvSpPr>
              <p:cNvPr id="8" name="TextBox 7"/>
              <p:cNvSpPr txBox="1"/>
              <p:nvPr/>
            </p:nvSpPr>
            <p:spPr>
              <a:xfrm>
                <a:off x="132080" y="2145030"/>
                <a:ext cx="3504565" cy="3149600"/>
              </a:xfrm>
              <a:prstGeom prst="rect">
                <a:avLst/>
              </a:prstGeom>
              <a:noFill/>
            </p:spPr>
            <p:txBody>
              <a:bodyPr wrap="square" rtlCol="0">
                <a:spAutoFit/>
              </a:bodyPr>
              <a:lstStyle/>
              <a:p>
                <a:pPr marL="285750" indent="-285750">
                  <a:spcAft>
                    <a:spcPts val="1800"/>
                  </a:spcAft>
                  <a:buFont typeface="Arial" panose="020B0604020202020204" pitchFamily="34" charset="0"/>
                  <a:buChar char="•"/>
                </a:pPr>
                <a14:m>
                  <m:oMath xmlns:m="http://schemas.openxmlformats.org/officeDocument/2006/math">
                    <m:r>
                      <a:rPr lang="en-US" altLang="zh-CN" sz="1400" i="1" kern="1200" smtClean="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𝜂</m:t>
                    </m:r>
                    <m:d>
                      <m:dPr>
                        <m:ctrlPr>
                          <a:rPr lang="zh-CN" altLang="zh-CN"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𝑃</m:t>
                        </m:r>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𝑃</m:t>
                            </m:r>
                          </m:num>
                          <m:den>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2</m:t>
                            </m:r>
                          </m:den>
                        </m:f>
                      </m:e>
                    </m:d>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𝑉</m:t>
                        </m:r>
                        <m:d>
                          <m:dPr>
                            <m:ctrlPr>
                              <a:rPr lang="zh-CN" altLang="zh-CN"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𝑃</m:t>
                            </m:r>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𝑃</m:t>
                            </m:r>
                          </m:e>
                        </m:d>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𝑉</m:t>
                        </m:r>
                        <m:d>
                          <m:dPr>
                            <m:ctrlPr>
                              <a:rPr lang="zh-CN" altLang="zh-CN"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𝑃</m:t>
                            </m:r>
                          </m:e>
                        </m:d>
                      </m:num>
                      <m:den>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𝑉</m:t>
                        </m:r>
                        <m:d>
                          <m:dPr>
                            <m:ctrlPr>
                              <a:rPr lang="zh-CN" altLang="zh-CN"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𝑃</m:t>
                            </m:r>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𝑃</m:t>
                                </m:r>
                              </m:num>
                              <m:den>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2</m:t>
                                </m:r>
                              </m:den>
                            </m:f>
                          </m:e>
                        </m:d>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1400" i="1" kern="12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𝑃</m:t>
                        </m:r>
                      </m:den>
                    </m:f>
                  </m:oMath>
                </a14:m>
                <a:endParaRPr lang="en-US" sz="1400" dirty="0">
                  <a:latin typeface="Arial" panose="020B0604020202020204" pitchFamily="34" charset="0"/>
                  <a:ea typeface="黑体" panose="02010609060101010101" pitchFamily="49" charset="-122"/>
                  <a:cs typeface="Arial" panose="020B0604020202020204" pitchFamily="34" charset="0"/>
                </a:endParaRPr>
              </a:p>
              <a:p>
                <a:pPr marL="285750" indent="-285750">
                  <a:spcAft>
                    <a:spcPts val="1800"/>
                  </a:spcAft>
                  <a:buFont typeface="Arial" panose="020B0604020202020204" pitchFamily="34" charset="0"/>
                  <a:buChar char="•"/>
                </a:pPr>
                <a:r>
                  <a:rPr lang="en-US" sz="1400" dirty="0">
                    <a:latin typeface="Times New Roman" panose="02020603050405020304" pitchFamily="18" charset="0"/>
                    <a:ea typeface="黑体" panose="02010609060101010101" pitchFamily="49" charset="-122"/>
                    <a:cs typeface="Times New Roman" panose="02020603050405020304" pitchFamily="18" charset="0"/>
                  </a:rPr>
                  <a:t>①-median, </a:t>
                </a:r>
                <a:r>
                  <a:rPr lang="en-US" sz="1400" dirty="0">
                    <a:latin typeface="Times New Roman" panose="02020603050405020304" pitchFamily="18" charset="0"/>
                    <a:ea typeface="宋体" panose="02010600030101010101" pitchFamily="2" charset="-122"/>
                    <a:cs typeface="Times New Roman" panose="02020603050405020304" pitchFamily="18" charset="0"/>
                  </a:rPr>
                  <a:t>②-upper limit, ③-lower limit</a:t>
                </a:r>
                <a:endParaRPr lang="en-US" sz="1400" dirty="0">
                  <a:latin typeface="Times New Roman" panose="02020603050405020304" pitchFamily="18" charset="0"/>
                  <a:ea typeface="黑体" panose="02010609060101010101" pitchFamily="49" charset="-122"/>
                  <a:cs typeface="Times New Roman" panose="02020603050405020304" pitchFamily="18" charset="0"/>
                </a:endParaRPr>
              </a:p>
              <a:p>
                <a:pPr marL="285750" indent="-285750">
                  <a:buFont typeface="Arial" panose="020B0604020202020204" pitchFamily="34" charset="0"/>
                  <a:buChar char="•"/>
                </a:pPr>
                <a:endParaRPr lang="en-US" altLang="zh-CN" sz="1400" dirty="0">
                  <a:solidFill>
                    <a:srgbClr val="000000"/>
                  </a:solidFill>
                  <a:latin typeface="Times New Roman" panose="02020603050405020304" pitchFamily="18" charset="0"/>
                  <a:ea typeface="宋体" panose="02010600030101010101" pitchFamily="2" charset="-122"/>
                </a:endParaRPr>
              </a:p>
              <a:p>
                <a:pPr marL="285750" indent="-285750">
                  <a:buFont typeface="Arial" panose="020B0604020202020204" pitchFamily="34" charset="0"/>
                  <a:buChar char="•"/>
                </a:pPr>
                <a:endParaRPr lang="en-US" altLang="zh-CN" sz="1400" dirty="0">
                  <a:solidFill>
                    <a:srgbClr val="000000"/>
                  </a:solidFill>
                  <a:latin typeface="Times New Roman" panose="02020603050405020304" pitchFamily="18" charset="0"/>
                  <a:ea typeface="宋体" panose="02010600030101010101" pitchFamily="2" charset="-122"/>
                </a:endParaRPr>
              </a:p>
              <a:p>
                <a:pPr marL="285750" indent="-285750">
                  <a:buFont typeface="Arial" panose="020B0604020202020204" pitchFamily="34" charset="0"/>
                  <a:buChar char="•"/>
                </a:pPr>
                <a:r>
                  <a:rPr lang="en-US" altLang="zh-CN" sz="1400" dirty="0">
                    <a:solidFill>
                      <a:srgbClr val="000000"/>
                    </a:solidFill>
                    <a:latin typeface="Times New Roman" panose="02020603050405020304" pitchFamily="18" charset="0"/>
                    <a:ea typeface="宋体" panose="02010600030101010101" pitchFamily="2" charset="-122"/>
                  </a:rPr>
                  <a:t>Pressure to Depth: </a:t>
                </a:r>
                <a14:m>
                  <m:oMath xmlns:m="http://schemas.openxmlformats.org/officeDocument/2006/math">
                    <m:r>
                      <a:rPr lang="en-US" altLang="zh-CN" sz="1400" i="1">
                        <a:solidFill>
                          <a:srgbClr val="000000"/>
                        </a:solidFill>
                        <a:latin typeface="Cambria Math" panose="02040503050406030204" pitchFamily="18" charset="0"/>
                        <a:ea typeface="宋体" panose="02010600030101010101" pitchFamily="2" charset="-122"/>
                        <a:cs typeface="Times New Roman" panose="02020603050405020304" pitchFamily="18" charset="0"/>
                      </a:rPr>
                      <m:t>𝜎</m:t>
                    </m:r>
                    <m:r>
                      <a:rPr lang="en-US" altLang="zh-CN" sz="1400" i="1">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m:t>
                    </m:r>
                    <m:d>
                      <m:dPr>
                        <m:ctrlPr>
                          <a:rPr lang="zh-CN" altLang="zh-CN" sz="14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1400" i="1">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1−</m:t>
                        </m:r>
                        <m:r>
                          <a:rPr lang="en-US" altLang="zh-CN" sz="1400" i="1">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𝜆</m:t>
                        </m:r>
                      </m:e>
                    </m:d>
                    <m:r>
                      <a:rPr lang="en-US" altLang="zh-CN" sz="1400" i="1">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𝜌</m:t>
                    </m:r>
                    <m:r>
                      <a:rPr lang="en-US" altLang="zh-CN" sz="1400" i="1">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𝑔h</m:t>
                    </m:r>
                  </m:oMath>
                </a14:m>
                <a:endParaRPr lang="en-US" altLang="zh-CN" sz="1400" i="1" dirty="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endParaRPr>
              </a:p>
              <a:p>
                <a:pPr>
                  <a:spcAft>
                    <a:spcPts val="1800"/>
                  </a:spcAft>
                </a:pPr>
                <a:r>
                  <a:rPr lang="en-US" altLang="zh-CN" sz="1400" b="0" dirty="0">
                    <a:solidFill>
                      <a:srgbClr val="000000"/>
                    </a:solidFill>
                    <a:ea typeface="宋体" panose="02010600030101010101" pitchFamily="2" charset="-122"/>
                  </a:rPr>
                  <a:t>     </a:t>
                </a:r>
                <a14:m>
                  <m:oMath xmlns:m="http://schemas.openxmlformats.org/officeDocument/2006/math">
                    <m:r>
                      <m:rPr>
                        <m:nor/>
                      </m:rPr>
                      <a:rPr lang="en-US" altLang="zh-CN" sz="1400" b="0" i="0" dirty="0" smtClean="0">
                        <a:solidFill>
                          <a:srgbClr val="000000"/>
                        </a:solidFill>
                        <a:latin typeface="Times New Roman" panose="02020603050405020304" pitchFamily="18" charset="0"/>
                        <a:ea typeface="宋体" panose="02010600030101010101" pitchFamily="2" charset="-122"/>
                      </a:rPr>
                      <m:t>(</m:t>
                    </m:r>
                    <m:r>
                      <a:rPr lang="en-US" altLang="zh-CN" sz="1400" i="1">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𝜌</m:t>
                    </m:r>
                    <m:r>
                      <a:rPr lang="en-US" altLang="zh-CN" sz="1400" i="1">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=2700 </m:t>
                    </m:r>
                    <m:r>
                      <m:rPr>
                        <m:sty m:val="p"/>
                      </m:rPr>
                      <a:rPr lang="en-US" altLang="zh-CN" sz="14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kg</m:t>
                    </m:r>
                    <m:r>
                      <a:rPr lang="en-US" altLang="zh-CN" sz="1400">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m:t>
                    </m:r>
                    <m:sSup>
                      <m:sSupPr>
                        <m:ctrlPr>
                          <a:rPr lang="zh-CN" altLang="zh-CN" sz="1400" i="1">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1400" i="1">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𝑚</m:t>
                        </m:r>
                      </m:e>
                      <m:sup>
                        <m:r>
                          <a:rPr lang="en-US" altLang="zh-CN" sz="1400" i="1">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3</m:t>
                        </m:r>
                      </m:sup>
                    </m:sSup>
                  </m:oMath>
                </a14:m>
                <a:r>
                  <a:rPr lang="en-US" altLang="zh-CN" sz="1400" dirty="0">
                    <a:solidFill>
                      <a:srgbClr val="000000"/>
                    </a:solidFill>
                    <a:effectLst/>
                    <a:latin typeface="Times New Roman" panose="02020603050405020304" pitchFamily="18" charset="0"/>
                    <a:ea typeface="宋体" panose="02010600030101010101" pitchFamily="2" charset="-122"/>
                  </a:rPr>
                  <a:t>, </a:t>
                </a:r>
                <a14:m>
                  <m:oMath xmlns:m="http://schemas.openxmlformats.org/officeDocument/2006/math">
                    <m:r>
                      <a:rPr lang="en-US" altLang="zh-CN" sz="1400" i="1">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𝑔</m:t>
                    </m:r>
                    <m:r>
                      <a:rPr lang="en-US" altLang="zh-CN" sz="1400" i="1">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=9.8 </m:t>
                    </m:r>
                    <m:r>
                      <a:rPr lang="en-US" altLang="zh-CN" sz="1400" i="1">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𝑁</m:t>
                    </m:r>
                    <m:r>
                      <a:rPr lang="en-US" altLang="zh-CN" sz="1400" i="1">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1400" i="1">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𝑘𝑔</m:t>
                    </m:r>
                  </m:oMath>
                </a14:m>
                <a:r>
                  <a:rPr lang="en-US" altLang="zh-CN" sz="1400" dirty="0">
                    <a:solidFill>
                      <a:srgbClr val="000000"/>
                    </a:solidFill>
                    <a:effectLst/>
                    <a:latin typeface="Times New Roman" panose="02020603050405020304" pitchFamily="18" charset="0"/>
                    <a:ea typeface="宋体" panose="02010600030101010101" pitchFamily="2" charset="-122"/>
                  </a:rPr>
                  <a:t>)</a:t>
                </a:r>
              </a:p>
              <a:p>
                <a:pPr marL="285750" indent="-285750">
                  <a:spcAft>
                    <a:spcPts val="1800"/>
                  </a:spcAft>
                  <a:buFont typeface="Arial" panose="020B0604020202020204" pitchFamily="34" charset="0"/>
                  <a:buChar char="•"/>
                </a:pPr>
                <a14:m>
                  <m:oMath xmlns:m="http://schemas.openxmlformats.org/officeDocument/2006/math">
                    <m:r>
                      <a:rPr lang="en-US" altLang="zh-CN" sz="1400" i="1">
                        <a:solidFill>
                          <a:srgbClr val="000000"/>
                        </a:solidFill>
                        <a:effectLst/>
                        <a:latin typeface="Cambria Math" panose="02040503050406030204" pitchFamily="18" charset="0"/>
                        <a:ea typeface="宋体" panose="02010600030101010101" pitchFamily="2" charset="-122"/>
                        <a:cs typeface="Times New Roman" panose="02020603050405020304" pitchFamily="18" charset="0"/>
                      </a:rPr>
                      <m:t>𝜆</m:t>
                    </m:r>
                  </m:oMath>
                </a14:m>
                <a:r>
                  <a:rPr lang="en-US" altLang="zh-CN" sz="14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 is the ratio between fluid and lithostatic pressure [</a:t>
                </a:r>
                <a14:m>
                  <m:oMath xmlns:m="http://schemas.openxmlformats.org/officeDocument/2006/math">
                    <m:r>
                      <a:rPr lang="en-US" altLang="zh-CN" sz="1400" i="1">
                        <a:solidFill>
                          <a:srgbClr val="000000"/>
                        </a:solidFill>
                        <a:latin typeface="Cambria Math" panose="02040503050406030204" pitchFamily="18" charset="0"/>
                        <a:ea typeface="宋体" panose="02010600030101010101" pitchFamily="2" charset="-122"/>
                        <a:cs typeface="Times New Roman" panose="02020603050405020304" pitchFamily="18" charset="0"/>
                      </a:rPr>
                      <m:t>𝜆</m:t>
                    </m:r>
                  </m:oMath>
                </a14:m>
                <a:r>
                  <a:rPr lang="en-US" altLang="zh-CN" sz="1400" dirty="0">
                    <a:latin typeface="Times New Roman" panose="02020603050405020304" pitchFamily="18" charset="0"/>
                    <a:cs typeface="Times New Roman" panose="02020603050405020304" pitchFamily="18" charset="0"/>
                  </a:rPr>
                  <a:t>=0 in dry rocks, ~0.37 for hydrostatic pressure, and </a:t>
                </a:r>
                <a14:m>
                  <m:oMath xmlns:m="http://schemas.openxmlformats.org/officeDocument/2006/math">
                    <m:r>
                      <a:rPr lang="en-US" altLang="zh-CN" sz="1400" i="1">
                        <a:latin typeface="Cambria Math" panose="02040503050406030204" pitchFamily="18" charset="0"/>
                      </a:rPr>
                      <m:t>≥</m:t>
                    </m:r>
                  </m:oMath>
                </a14:m>
                <a:r>
                  <a:rPr lang="en-US" altLang="zh-CN" sz="1400" dirty="0">
                    <a:latin typeface="Times New Roman" panose="02020603050405020304" pitchFamily="18" charset="0"/>
                    <a:cs typeface="Times New Roman" panose="02020603050405020304" pitchFamily="18" charset="0"/>
                  </a:rPr>
                  <a:t>0.9 in water-saturated sediments (Duan, 2010)]</a:t>
                </a:r>
                <a:endParaRPr lang="en-US" altLang="zh-CN" sz="1400" dirty="0">
                  <a:latin typeface="Times New Roman" panose="02020603050405020304" pitchFamily="18" charset="0"/>
                  <a:ea typeface="黑体" panose="02010609060101010101" pitchFamily="49" charset="-122"/>
                  <a:cs typeface="Times New Roman" panose="02020603050405020304" pitchFamily="18" charset="0"/>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132080" y="2145030"/>
                <a:ext cx="3504565" cy="3149600"/>
              </a:xfrm>
              <a:prstGeom prst="rect">
                <a:avLst/>
              </a:prstGeom>
              <a:blipFill rotWithShape="1">
                <a:blip r:embed="rId4"/>
                <a:stretch>
                  <a:fillRect/>
                </a:stretch>
              </a:blipFill>
            </p:spPr>
            <p:txBody>
              <a:bodyPr/>
              <a:lstStyle/>
              <a:p>
                <a:r>
                  <a:rPr lang="zh-CN" altLang="en-US">
                    <a:noFill/>
                  </a:rPr>
                  <a:t> </a:t>
                </a:r>
              </a:p>
            </p:txBody>
          </p:sp>
        </mc:Fallback>
      </mc:AlternateContent>
      <p:sp>
        <p:nvSpPr>
          <p:cNvPr id="4" name="灯片编号占位符 3"/>
          <p:cNvSpPr>
            <a:spLocks noGrp="1"/>
          </p:cNvSpPr>
          <p:nvPr>
            <p:ph type="sldNum" sz="quarter" idx="12"/>
          </p:nvPr>
        </p:nvSpPr>
        <p:spPr/>
        <p:txBody>
          <a:bodyPr/>
          <a:lstStyle/>
          <a:p>
            <a:fld id="{AEA62FAB-F99A-AB4E-BCD3-FB5A1BF3E821}" type="slidenum">
              <a:rPr lang="en-US" sz="900" smtClean="0"/>
              <a:t>7</a:t>
            </a:fld>
            <a:endParaRPr lang="en-US" sz="900"/>
          </a:p>
        </p:txBody>
      </p:sp>
      <p:sp>
        <p:nvSpPr>
          <p:cNvPr id="3" name="文本框 2"/>
          <p:cNvSpPr txBox="1"/>
          <p:nvPr/>
        </p:nvSpPr>
        <p:spPr>
          <a:xfrm>
            <a:off x="546313" y="5647603"/>
            <a:ext cx="2726949" cy="368300"/>
          </a:xfrm>
          <a:prstGeom prst="rect">
            <a:avLst/>
          </a:prstGeom>
          <a:noFill/>
        </p:spPr>
        <p:txBody>
          <a:bodyPr wrap="square">
            <a:spAutoFit/>
          </a:bodyPr>
          <a:lstStyle/>
          <a:p>
            <a:pPr algn="ctr">
              <a:spcAft>
                <a:spcPts val="1200"/>
              </a:spcAft>
            </a:pPr>
            <a:r>
              <a:rPr lang="en-US" altLang="zh-CN" dirty="0">
                <a:solidFill>
                  <a:srgbClr val="0F573F"/>
                </a:solidFill>
                <a:latin typeface="Times New Roman" panose="02020603050405020304" pitchFamily="18" charset="0"/>
                <a:cs typeface="Times New Roman" panose="02020603050405020304" pitchFamily="18" charset="0"/>
              </a:rPr>
              <a:t>(Li L et al., under review)</a:t>
            </a:r>
          </a:p>
        </p:txBody>
      </p:sp>
      <mc:AlternateContent xmlns:mc="http://schemas.openxmlformats.org/markup-compatibility/2006" xmlns:a14="http://schemas.microsoft.com/office/drawing/2010/main">
        <mc:Choice Requires="a14">
          <p:sp>
            <p:nvSpPr>
              <p:cNvPr id="7" name="TextBox 3"/>
              <p:cNvSpPr txBox="1"/>
              <p:nvPr/>
            </p:nvSpPr>
            <p:spPr>
              <a:xfrm>
                <a:off x="182192" y="1639526"/>
                <a:ext cx="3453765" cy="398780"/>
              </a:xfrm>
              <a:prstGeom prst="rect">
                <a:avLst/>
              </a:prstGeom>
              <a:noFill/>
            </p:spPr>
            <p:txBody>
              <a:bodyPr wrap="none" rtlCol="0">
                <a:spAutoFit/>
              </a:bodyPr>
              <a:lstStyle/>
              <a:p>
                <a14:m>
                  <m:oMath xmlns:m="http://schemas.openxmlformats.org/officeDocument/2006/math">
                    <m:r>
                      <a:rPr lang="en-US" altLang="zh-CN" sz="2000" b="1" i="1" smtClean="0">
                        <a:solidFill>
                          <a:srgbClr val="0F573F"/>
                        </a:solidFill>
                        <a:latin typeface="Cambria Math" panose="02040503050406030204" pitchFamily="18" charset="0"/>
                      </a:rPr>
                      <m:t>𝜼</m:t>
                    </m:r>
                  </m:oMath>
                </a14:m>
                <a:r>
                  <a:rPr lang="zh-CN" altLang="en-US" sz="2000" b="1" dirty="0">
                    <a:solidFill>
                      <a:srgbClr val="0F573F"/>
                    </a:solidFill>
                    <a:latin typeface="+mn-ea"/>
                  </a:rPr>
                  <a:t>结果显示出明显的指数衰减 </a:t>
                </a:r>
              </a:p>
            </p:txBody>
          </p:sp>
        </mc:Choice>
        <mc:Fallback xmlns="">
          <p:sp>
            <p:nvSpPr>
              <p:cNvPr id="7" name="TextBox 3"/>
              <p:cNvSpPr txBox="1">
                <a:spLocks noRot="1" noChangeAspect="1" noMove="1" noResize="1" noEditPoints="1" noAdjustHandles="1" noChangeArrowheads="1" noChangeShapeType="1" noTextEdit="1"/>
              </p:cNvSpPr>
              <p:nvPr/>
            </p:nvSpPr>
            <p:spPr>
              <a:xfrm>
                <a:off x="182192" y="1639526"/>
                <a:ext cx="3453765" cy="398780"/>
              </a:xfrm>
              <a:prstGeom prst="rect">
                <a:avLst/>
              </a:prstGeom>
              <a:blipFill rotWithShape="1">
                <a:blip r:embed="rId5"/>
                <a:stretch>
                  <a:fillRect l="-17" t="-148" r="-3035" b="148"/>
                </a:stretch>
              </a:blipFill>
            </p:spPr>
            <p:txBody>
              <a:bodyPr/>
              <a:lstStyle/>
              <a:p>
                <a:r>
                  <a:rPr lang="zh-CN" altLang="en-US">
                    <a:noFill/>
                  </a:rPr>
                  <a:t> </a:t>
                </a:r>
              </a:p>
            </p:txBody>
          </p:sp>
        </mc:Fallback>
      </mc:AlternateContent>
      <p:sp>
        <p:nvSpPr>
          <p:cNvPr id="5" name="矩形 3"/>
          <p:cNvSpPr/>
          <p:nvPr/>
        </p:nvSpPr>
        <p:spPr>
          <a:xfrm>
            <a:off x="0" y="762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en-US" altLang="zh-CN" sz="2700" b="1" dirty="0">
                <a:latin typeface="Arial" panose="020B0604020202020204" pitchFamily="34" charset="0"/>
                <a:ea typeface="黑体" panose="02010609060101010101" pitchFamily="49" charset="-122"/>
                <a:cs typeface="Arial" panose="020B0604020202020204" pitchFamily="34" charset="0"/>
              </a:rPr>
              <a:t>2.</a:t>
            </a:r>
            <a:r>
              <a:rPr kumimoji="1" lang="zh-CN" altLang="en-US" sz="2700" b="1" dirty="0">
                <a:latin typeface="Arial" panose="020B0604020202020204" pitchFamily="34" charset="0"/>
                <a:ea typeface="黑体" panose="02010609060101010101" pitchFamily="49" charset="-122"/>
                <a:cs typeface="Arial" panose="020B0604020202020204" pitchFamily="34" charset="0"/>
              </a:rPr>
              <a:t> 前期工作</a:t>
            </a:r>
            <a:r>
              <a:rPr kumimoji="1" lang="en-US" altLang="zh-CN" sz="2400" b="1" dirty="0">
                <a:latin typeface="Arial" panose="020B0604020202020204" pitchFamily="34" charset="0"/>
                <a:ea typeface="黑体" panose="02010609060101010101" pitchFamily="49" charset="-122"/>
                <a:cs typeface="Arial" panose="020B0604020202020204" pitchFamily="34" charset="0"/>
              </a:rPr>
              <a:t>——</a:t>
            </a:r>
            <a:r>
              <a:rPr kumimoji="1" lang="zh-CN" altLang="en-US" sz="2400" b="1" dirty="0">
                <a:latin typeface="Arial" panose="020B0604020202020204" pitchFamily="34" charset="0"/>
                <a:ea typeface="黑体" panose="02010609060101010101" pitchFamily="49" charset="-122"/>
                <a:cs typeface="Arial" panose="020B0604020202020204" pitchFamily="34" charset="0"/>
              </a:rPr>
              <a:t>实验室测量结果</a:t>
            </a:r>
            <a:endParaRPr kumimoji="1" lang="zh-CN" altLang="en-US" sz="2700" b="1" dirty="0">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animEffect transition="in" filter="fade">
                                      <p:cBhvr>
                                        <p:cTn id="7" dur="500"/>
                                        <p:tgtEl>
                                          <p:spTgt spid="8">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5" end="5"/>
                                            </p:txEl>
                                          </p:spTgt>
                                        </p:tgtEl>
                                        <p:attrNameLst>
                                          <p:attrName>style.visibility</p:attrName>
                                        </p:attrNameLst>
                                      </p:cBhvr>
                                      <p:to>
                                        <p:strVal val="visible"/>
                                      </p:to>
                                    </p:set>
                                    <p:animEffect transition="in" filter="fade">
                                      <p:cBhvr>
                                        <p:cTn id="10" dur="500"/>
                                        <p:tgtEl>
                                          <p:spTgt spid="8">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6" end="6"/>
                                            </p:txEl>
                                          </p:spTgt>
                                        </p:tgtEl>
                                        <p:attrNameLst>
                                          <p:attrName>style.visibility</p:attrName>
                                        </p:attrNameLst>
                                      </p:cBhvr>
                                      <p:to>
                                        <p:strVal val="visible"/>
                                      </p:to>
                                    </p:set>
                                    <p:animEffect transition="in" filter="fade">
                                      <p:cBhvr>
                                        <p:cTn id="13"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4" name="表格 3"/>
              <p:cNvGraphicFramePr>
                <a:graphicFrameLocks noGrp="1"/>
              </p:cNvGraphicFramePr>
              <p:nvPr>
                <p:custDataLst>
                  <p:tags r:id="rId1"/>
                </p:custDataLst>
              </p:nvPr>
            </p:nvGraphicFramePr>
            <p:xfrm>
              <a:off x="434340" y="1116330"/>
              <a:ext cx="8288020" cy="5240020"/>
            </p:xfrm>
            <a:graphic>
              <a:graphicData uri="http://schemas.openxmlformats.org/drawingml/2006/table">
                <a:tbl>
                  <a:tblPr firstRow="1" firstCol="1" bandRow="1">
                    <a:tableStyleId>{5C22544A-7EE6-4342-B048-85BDC9FD1C3A}</a:tableStyleId>
                  </a:tblPr>
                  <a:tblGrid>
                    <a:gridCol w="2276475">
                      <a:extLst>
                        <a:ext uri="{9D8B030D-6E8A-4147-A177-3AD203B41FA5}">
                          <a16:colId xmlns:a16="http://schemas.microsoft.com/office/drawing/2014/main" val="20000"/>
                        </a:ext>
                      </a:extLst>
                    </a:gridCol>
                    <a:gridCol w="855980">
                      <a:extLst>
                        <a:ext uri="{9D8B030D-6E8A-4147-A177-3AD203B41FA5}">
                          <a16:colId xmlns:a16="http://schemas.microsoft.com/office/drawing/2014/main" val="20001"/>
                        </a:ext>
                      </a:extLst>
                    </a:gridCol>
                    <a:gridCol w="1548765">
                      <a:extLst>
                        <a:ext uri="{9D8B030D-6E8A-4147-A177-3AD203B41FA5}">
                          <a16:colId xmlns:a16="http://schemas.microsoft.com/office/drawing/2014/main" val="20002"/>
                        </a:ext>
                      </a:extLst>
                    </a:gridCol>
                    <a:gridCol w="1094105">
                      <a:extLst>
                        <a:ext uri="{9D8B030D-6E8A-4147-A177-3AD203B41FA5}">
                          <a16:colId xmlns:a16="http://schemas.microsoft.com/office/drawing/2014/main" val="20003"/>
                        </a:ext>
                      </a:extLst>
                    </a:gridCol>
                    <a:gridCol w="1216025">
                      <a:extLst>
                        <a:ext uri="{9D8B030D-6E8A-4147-A177-3AD203B41FA5}">
                          <a16:colId xmlns:a16="http://schemas.microsoft.com/office/drawing/2014/main" val="20004"/>
                        </a:ext>
                      </a:extLst>
                    </a:gridCol>
                    <a:gridCol w="1296670">
                      <a:extLst>
                        <a:ext uri="{9D8B030D-6E8A-4147-A177-3AD203B41FA5}">
                          <a16:colId xmlns:a16="http://schemas.microsoft.com/office/drawing/2014/main" val="20005"/>
                        </a:ext>
                      </a:extLst>
                    </a:gridCol>
                  </a:tblGrid>
                  <a:tr h="206375">
                    <a:tc>
                      <a:txBody>
                        <a:bodyPr/>
                        <a:lstStyle/>
                        <a:p>
                          <a:pPr algn="ctr"/>
                          <a:r>
                            <a:rPr lang="en-US" sz="1200" kern="0">
                              <a:effectLst/>
                            </a:rPr>
                            <a:t>Location</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dirty="0">
                              <a:effectLst/>
                            </a:rPr>
                            <a:t>Wave Type</a:t>
                          </a:r>
                          <a:endParaRPr lang="zh-CN" sz="1200" kern="100" dirty="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Depth</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14:m>
                            <m:oMath xmlns:m="http://schemas.openxmlformats.org/officeDocument/2006/math">
                              <m:r>
                                <a:rPr lang="en-US" sz="1200" kern="1200">
                                  <a:effectLst/>
                                  <a:latin typeface="Cambria Math" panose="02040503050406030204" pitchFamily="18" charset="0"/>
                                </a:rPr>
                                <m:t>𝜂</m:t>
                              </m:r>
                            </m:oMath>
                          </a14:m>
                          <a:r>
                            <a:rPr lang="en-US" sz="1200" kern="0">
                              <a:effectLst/>
                            </a:rPr>
                            <a:t> (Pa</a:t>
                          </a:r>
                          <a:r>
                            <a:rPr lang="en-US" sz="1200" kern="0" baseline="30000">
                              <a:effectLst/>
                            </a:rPr>
                            <a:t>-1</a:t>
                          </a:r>
                          <a:r>
                            <a:rPr lang="en-US" sz="1200" kern="0">
                              <a:effectLst/>
                            </a:rPr>
                            <a:t>)</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Source</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References</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extLst>
                      <a:ext uri="{0D108BD9-81ED-4DB2-BD59-A6C34878D82A}">
                        <a16:rowId xmlns:a16="http://schemas.microsoft.com/office/drawing/2014/main" val="10000"/>
                      </a:ext>
                    </a:extLst>
                  </a:tr>
                  <a:tr h="803275">
                    <a:tc>
                      <a:txBody>
                        <a:bodyPr/>
                        <a:lstStyle/>
                        <a:p>
                          <a:pPr algn="ctr"/>
                          <a:r>
                            <a:rPr lang="en-US" sz="1200" kern="0">
                              <a:effectLst/>
                            </a:rPr>
                            <a:t>Siting area of the Norwegian Seismic Array</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S</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Not provided (horizontal distance: 4.7-13.7 km)</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14:m>
                            <m:oMathPara xmlns:m="http://schemas.openxmlformats.org/officeDocument/2006/math">
                              <m:oMathParaPr>
                                <m:jc m:val="centerGroup"/>
                              </m:oMathParaPr>
                              <m:oMath xmlns:m="http://schemas.openxmlformats.org/officeDocument/2006/math">
                                <m:r>
                                  <a:rPr lang="en-US" sz="1200" kern="0">
                                    <a:effectLst/>
                                    <a:latin typeface="Cambria Math" panose="02040503050406030204" pitchFamily="18" charset="0"/>
                                  </a:rPr>
                                  <m:t>1.0×</m:t>
                                </m:r>
                                <m:sSup>
                                  <m:sSupPr>
                                    <m:ctrlPr>
                                      <a:rPr lang="zh-CN" sz="1200" i="1" kern="0">
                                        <a:effectLst/>
                                        <a:latin typeface="Cambria Math" panose="02040503050406030204" pitchFamily="18" charset="0"/>
                                      </a:rPr>
                                    </m:ctrlPr>
                                  </m:sSupPr>
                                  <m:e>
                                    <m:r>
                                      <a:rPr lang="en-US" sz="1200" kern="0">
                                        <a:effectLst/>
                                        <a:latin typeface="Cambria Math" panose="02040503050406030204" pitchFamily="18" charset="0"/>
                                      </a:rPr>
                                      <m:t>10</m:t>
                                    </m:r>
                                  </m:e>
                                  <m:sup>
                                    <m:r>
                                      <a:rPr lang="en-US" sz="1200" kern="0">
                                        <a:effectLst/>
                                        <a:latin typeface="Cambria Math" panose="02040503050406030204" pitchFamily="18" charset="0"/>
                                      </a:rPr>
                                      <m:t>−6</m:t>
                                    </m:r>
                                  </m:sup>
                                </m:sSup>
                              </m:oMath>
                            </m:oMathPara>
                          </a14:m>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tidal stress</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(Bungum et al., 1977)</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extLst>
                      <a:ext uri="{0D108BD9-81ED-4DB2-BD59-A6C34878D82A}">
                        <a16:rowId xmlns:a16="http://schemas.microsoft.com/office/drawing/2014/main" val="10001"/>
                      </a:ext>
                    </a:extLst>
                  </a:tr>
                  <a:tr h="768985">
                    <a:tc>
                      <a:txBody>
                        <a:bodyPr/>
                        <a:lstStyle/>
                        <a:p>
                          <a:pPr algn="ctr"/>
                          <a:r>
                            <a:rPr lang="en-US" sz="1200" kern="0" dirty="0" err="1">
                              <a:effectLst/>
                            </a:rPr>
                            <a:t>Obaku</a:t>
                          </a:r>
                          <a:r>
                            <a:rPr lang="en-US" sz="1200" kern="0" dirty="0">
                              <a:effectLst/>
                            </a:rPr>
                            <a:t> fault, Kyoto, Japan</a:t>
                          </a:r>
                          <a:endParaRPr lang="zh-CN" sz="1200" kern="100" dirty="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P</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Not provided (horizontal distance: 400 m)</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14:m>
                            <m:oMathPara xmlns:m="http://schemas.openxmlformats.org/officeDocument/2006/math">
                              <m:oMathParaPr>
                                <m:jc m:val="centerGroup"/>
                              </m:oMathParaPr>
                              <m:oMath xmlns:m="http://schemas.openxmlformats.org/officeDocument/2006/math">
                                <m:r>
                                  <a:rPr lang="en-US" sz="1200" kern="0">
                                    <a:effectLst/>
                                    <a:latin typeface="Cambria Math" panose="02040503050406030204" pitchFamily="18" charset="0"/>
                                  </a:rPr>
                                  <m:t>2.0×</m:t>
                                </m:r>
                                <m:sSup>
                                  <m:sSupPr>
                                    <m:ctrlPr>
                                      <a:rPr lang="zh-CN" sz="1200" i="1" kern="0">
                                        <a:effectLst/>
                                        <a:latin typeface="Cambria Math" panose="02040503050406030204" pitchFamily="18" charset="0"/>
                                      </a:rPr>
                                    </m:ctrlPr>
                                  </m:sSupPr>
                                  <m:e>
                                    <m:r>
                                      <a:rPr lang="en-US" sz="1200" kern="0">
                                        <a:effectLst/>
                                        <a:latin typeface="Cambria Math" panose="02040503050406030204" pitchFamily="18" charset="0"/>
                                      </a:rPr>
                                      <m:t>10</m:t>
                                    </m:r>
                                  </m:e>
                                  <m:sup>
                                    <m:r>
                                      <a:rPr lang="en-US" sz="1200" kern="0">
                                        <a:effectLst/>
                                        <a:latin typeface="Cambria Math" panose="02040503050406030204" pitchFamily="18" charset="0"/>
                                      </a:rPr>
                                      <m:t>−7</m:t>
                                    </m:r>
                                  </m:sup>
                                </m:sSup>
                              </m:oMath>
                            </m:oMathPara>
                          </a14:m>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tidal stress and atmospheric pressure</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(Ando et al., 1980)</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extLst>
                      <a:ext uri="{0D108BD9-81ED-4DB2-BD59-A6C34878D82A}">
                        <a16:rowId xmlns:a16="http://schemas.microsoft.com/office/drawing/2014/main" val="10002"/>
                      </a:ext>
                    </a:extLst>
                  </a:tr>
                  <a:tr h="413385">
                    <a:tc>
                      <a:txBody>
                        <a:bodyPr/>
                        <a:lstStyle/>
                        <a:p>
                          <a:pPr algn="ctr"/>
                          <a:r>
                            <a:rPr lang="en-US" sz="1200" kern="0">
                              <a:effectLst/>
                            </a:rPr>
                            <a:t>Ikuno mine, Japan</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P</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220 m</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14:m>
                            <m:oMathPara xmlns:m="http://schemas.openxmlformats.org/officeDocument/2006/math">
                              <m:oMathParaPr>
                                <m:jc m:val="centerGroup"/>
                              </m:oMathParaPr>
                              <m:oMath xmlns:m="http://schemas.openxmlformats.org/officeDocument/2006/math">
                                <m:r>
                                  <a:rPr lang="en-US" sz="1200" kern="0">
                                    <a:effectLst/>
                                    <a:latin typeface="Cambria Math" panose="02040503050406030204" pitchFamily="18" charset="0"/>
                                  </a:rPr>
                                  <m:t>&gt;1.0×</m:t>
                                </m:r>
                                <m:sSup>
                                  <m:sSupPr>
                                    <m:ctrlPr>
                                      <a:rPr lang="zh-CN" sz="1200" i="1" kern="0">
                                        <a:effectLst/>
                                        <a:latin typeface="Cambria Math" panose="02040503050406030204" pitchFamily="18" charset="0"/>
                                      </a:rPr>
                                    </m:ctrlPr>
                                  </m:sSupPr>
                                  <m:e>
                                    <m:r>
                                      <a:rPr lang="en-US" sz="1200" kern="0">
                                        <a:effectLst/>
                                        <a:latin typeface="Cambria Math" panose="02040503050406030204" pitchFamily="18" charset="0"/>
                                      </a:rPr>
                                      <m:t>10</m:t>
                                    </m:r>
                                  </m:e>
                                  <m:sup>
                                    <m:r>
                                      <a:rPr lang="en-US" sz="1200" kern="0">
                                        <a:effectLst/>
                                        <a:latin typeface="Cambria Math" panose="02040503050406030204" pitchFamily="18" charset="0"/>
                                      </a:rPr>
                                      <m:t>−7</m:t>
                                    </m:r>
                                  </m:sup>
                                </m:sSup>
                              </m:oMath>
                            </m:oMathPara>
                          </a14:m>
                          <a:endParaRPr lang="zh-CN" sz="1200" kern="100" dirty="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tidal stress</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(Yukutake et al., 1988)</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extLst>
                      <a:ext uri="{0D108BD9-81ED-4DB2-BD59-A6C34878D82A}">
                        <a16:rowId xmlns:a16="http://schemas.microsoft.com/office/drawing/2014/main" val="10003"/>
                      </a:ext>
                    </a:extLst>
                  </a:tr>
                  <a:tr h="412115">
                    <a:tc>
                      <a:txBody>
                        <a:bodyPr/>
                        <a:lstStyle/>
                        <a:p>
                          <a:pPr algn="ctr"/>
                          <a:r>
                            <a:rPr lang="en-US" sz="1200" kern="0">
                              <a:effectLst/>
                            </a:rPr>
                            <a:t>Kanto-Tokai region, Japan</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P</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75 m</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14:m>
                            <m:oMathPara xmlns:m="http://schemas.openxmlformats.org/officeDocument/2006/math">
                              <m:oMathParaPr>
                                <m:jc m:val="centerGroup"/>
                              </m:oMathParaPr>
                              <m:oMath xmlns:m="http://schemas.openxmlformats.org/officeDocument/2006/math">
                                <m:r>
                                  <a:rPr lang="en-US" sz="1200" kern="0">
                                    <a:effectLst/>
                                    <a:latin typeface="Cambria Math" panose="02040503050406030204" pitchFamily="18" charset="0"/>
                                  </a:rPr>
                                  <m:t>1.0×</m:t>
                                </m:r>
                                <m:sSup>
                                  <m:sSupPr>
                                    <m:ctrlPr>
                                      <a:rPr lang="zh-CN" sz="1200" i="1" kern="0">
                                        <a:effectLst/>
                                        <a:latin typeface="Cambria Math" panose="02040503050406030204" pitchFamily="18" charset="0"/>
                                      </a:rPr>
                                    </m:ctrlPr>
                                  </m:sSupPr>
                                  <m:e>
                                    <m:r>
                                      <a:rPr lang="en-US" sz="1200" kern="0">
                                        <a:effectLst/>
                                        <a:latin typeface="Cambria Math" panose="02040503050406030204" pitchFamily="18" charset="0"/>
                                      </a:rPr>
                                      <m:t>10</m:t>
                                    </m:r>
                                  </m:e>
                                  <m:sup>
                                    <m:r>
                                      <a:rPr lang="en-US" sz="1200" kern="0">
                                        <a:effectLst/>
                                        <a:latin typeface="Cambria Math" panose="02040503050406030204" pitchFamily="18" charset="0"/>
                                      </a:rPr>
                                      <m:t>−6</m:t>
                                    </m:r>
                                  </m:sup>
                                </m:sSup>
                              </m:oMath>
                            </m:oMathPara>
                          </a14:m>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tidal stress</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(Furumoto et al., 2001)</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extLst>
                      <a:ext uri="{0D108BD9-81ED-4DB2-BD59-A6C34878D82A}">
                        <a16:rowId xmlns:a16="http://schemas.microsoft.com/office/drawing/2014/main" val="10004"/>
                      </a:ext>
                    </a:extLst>
                  </a:tr>
                  <a:tr h="775335">
                    <a:tc>
                      <a:txBody>
                        <a:bodyPr/>
                        <a:lstStyle/>
                        <a:p>
                          <a:pPr algn="ctr"/>
                          <a:r>
                            <a:rPr lang="en-US" sz="1200" kern="0">
                              <a:effectLst/>
                            </a:rPr>
                            <a:t>Aburatsubo, Miura Peninsula</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P</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Not provided (horizontal distance: 12 m)</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14:m>
                            <m:oMathPara xmlns:m="http://schemas.openxmlformats.org/officeDocument/2006/math">
                              <m:oMathParaPr>
                                <m:jc m:val="centerGroup"/>
                              </m:oMathParaPr>
                              <m:oMath xmlns:m="http://schemas.openxmlformats.org/officeDocument/2006/math">
                                <m:r>
                                  <a:rPr lang="en-US" sz="1200" kern="0">
                                    <a:effectLst/>
                                    <a:latin typeface="Cambria Math" panose="02040503050406030204" pitchFamily="18" charset="0"/>
                                  </a:rPr>
                                  <m:t>5.0×</m:t>
                                </m:r>
                                <m:sSup>
                                  <m:sSupPr>
                                    <m:ctrlPr>
                                      <a:rPr lang="zh-CN" sz="1200" i="1" kern="0">
                                        <a:effectLst/>
                                        <a:latin typeface="Cambria Math" panose="02040503050406030204" pitchFamily="18" charset="0"/>
                                      </a:rPr>
                                    </m:ctrlPr>
                                  </m:sSupPr>
                                  <m:e>
                                    <m:r>
                                      <a:rPr lang="en-US" sz="1200" kern="0">
                                        <a:effectLst/>
                                        <a:latin typeface="Cambria Math" panose="02040503050406030204" pitchFamily="18" charset="0"/>
                                      </a:rPr>
                                      <m:t>10</m:t>
                                    </m:r>
                                  </m:e>
                                  <m:sup>
                                    <m:r>
                                      <a:rPr lang="en-US" sz="1200" kern="0">
                                        <a:effectLst/>
                                        <a:latin typeface="Cambria Math" panose="02040503050406030204" pitchFamily="18" charset="0"/>
                                      </a:rPr>
                                      <m:t>−7</m:t>
                                    </m:r>
                                  </m:sup>
                                </m:sSup>
                              </m:oMath>
                            </m:oMathPara>
                          </a14:m>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tidal stress</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(Yamamura et al., 2003)</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extLst>
                      <a:ext uri="{0D108BD9-81ED-4DB2-BD59-A6C34878D82A}">
                        <a16:rowId xmlns:a16="http://schemas.microsoft.com/office/drawing/2014/main" val="10005"/>
                      </a:ext>
                    </a:extLst>
                  </a:tr>
                  <a:tr h="212725">
                    <a:tc rowSpan="2">
                      <a:txBody>
                        <a:bodyPr/>
                        <a:lstStyle/>
                        <a:p>
                          <a:pPr algn="ctr"/>
                          <a:r>
                            <a:rPr lang="en-US" sz="1200" kern="0">
                              <a:effectLst/>
                            </a:rPr>
                            <a:t>Lawrence Berkeley National Laboratory, California</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P</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17 m</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14:m>
                            <m:oMathPara xmlns:m="http://schemas.openxmlformats.org/officeDocument/2006/math">
                              <m:oMathParaPr>
                                <m:jc m:val="centerGroup"/>
                              </m:oMathParaPr>
                              <m:oMath xmlns:m="http://schemas.openxmlformats.org/officeDocument/2006/math">
                                <m:r>
                                  <a:rPr lang="en-US" sz="1200" kern="0">
                                    <a:effectLst/>
                                    <a:latin typeface="Cambria Math" panose="02040503050406030204" pitchFamily="18" charset="0"/>
                                  </a:rPr>
                                  <m:t>1.0×</m:t>
                                </m:r>
                                <m:sSup>
                                  <m:sSupPr>
                                    <m:ctrlPr>
                                      <a:rPr lang="zh-CN" sz="1200" i="1" kern="0">
                                        <a:effectLst/>
                                        <a:latin typeface="Cambria Math" panose="02040503050406030204" pitchFamily="18" charset="0"/>
                                      </a:rPr>
                                    </m:ctrlPr>
                                  </m:sSupPr>
                                  <m:e>
                                    <m:r>
                                      <a:rPr lang="en-US" sz="1200" kern="0">
                                        <a:effectLst/>
                                        <a:latin typeface="Cambria Math" panose="02040503050406030204" pitchFamily="18" charset="0"/>
                                      </a:rPr>
                                      <m:t>10</m:t>
                                    </m:r>
                                  </m:e>
                                  <m:sup>
                                    <m:r>
                                      <a:rPr lang="en-US" sz="1200" kern="0">
                                        <a:effectLst/>
                                        <a:latin typeface="Cambria Math" panose="02040503050406030204" pitchFamily="18" charset="0"/>
                                      </a:rPr>
                                      <m:t>−6</m:t>
                                    </m:r>
                                  </m:sup>
                                </m:sSup>
                              </m:oMath>
                            </m:oMathPara>
                          </a14:m>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rowSpan="2">
                      <a:txBody>
                        <a:bodyPr/>
                        <a:lstStyle/>
                        <a:p>
                          <a:pPr algn="ctr"/>
                          <a:r>
                            <a:rPr lang="en-US" sz="1200" kern="0">
                              <a:effectLst/>
                            </a:rPr>
                            <a:t>atmospheric pressure</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rowSpan="2">
                      <a:txBody>
                        <a:bodyPr/>
                        <a:lstStyle/>
                        <a:p>
                          <a:pPr algn="ctr"/>
                          <a:r>
                            <a:rPr lang="en-US" sz="1200" kern="0">
                              <a:effectLst/>
                            </a:rPr>
                            <a:t>(Silver et al., 2007)</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extLst>
                      <a:ext uri="{0D108BD9-81ED-4DB2-BD59-A6C34878D82A}">
                        <a16:rowId xmlns:a16="http://schemas.microsoft.com/office/drawing/2014/main" val="10006"/>
                      </a:ext>
                    </a:extLst>
                  </a:tr>
                  <a:tr h="317500">
                    <a:tc vMerge="1">
                      <a:txBody>
                        <a:bodyPr/>
                        <a:lstStyle/>
                        <a:p>
                          <a:endParaRPr lang="zh-CN"/>
                        </a:p>
                      </a:txBody>
                      <a:tcPr/>
                    </a:tc>
                    <a:tc>
                      <a:txBody>
                        <a:bodyPr/>
                        <a:lstStyle/>
                        <a:p>
                          <a:pPr algn="ctr"/>
                          <a:r>
                            <a:rPr lang="en-US" sz="1200" kern="0">
                              <a:effectLst/>
                            </a:rPr>
                            <a:t>P</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70 m</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14:m>
                            <m:oMathPara xmlns:m="http://schemas.openxmlformats.org/officeDocument/2006/math">
                              <m:oMathParaPr>
                                <m:jc m:val="centerGroup"/>
                              </m:oMathParaPr>
                              <m:oMath xmlns:m="http://schemas.openxmlformats.org/officeDocument/2006/math">
                                <m:r>
                                  <a:rPr lang="en-US" sz="1200" kern="0">
                                    <a:effectLst/>
                                    <a:latin typeface="Cambria Math" panose="02040503050406030204" pitchFamily="18" charset="0"/>
                                  </a:rPr>
                                  <m:t>1.0×</m:t>
                                </m:r>
                                <m:sSup>
                                  <m:sSupPr>
                                    <m:ctrlPr>
                                      <a:rPr lang="zh-CN" sz="1200" i="1" kern="0">
                                        <a:effectLst/>
                                        <a:latin typeface="Cambria Math" panose="02040503050406030204" pitchFamily="18" charset="0"/>
                                      </a:rPr>
                                    </m:ctrlPr>
                                  </m:sSupPr>
                                  <m:e>
                                    <m:r>
                                      <a:rPr lang="en-US" sz="1200" kern="0">
                                        <a:effectLst/>
                                        <a:latin typeface="Cambria Math" panose="02040503050406030204" pitchFamily="18" charset="0"/>
                                      </a:rPr>
                                      <m:t>10</m:t>
                                    </m:r>
                                  </m:e>
                                  <m:sup>
                                    <m:r>
                                      <a:rPr lang="en-US" sz="1200" kern="0">
                                        <a:effectLst/>
                                        <a:latin typeface="Cambria Math" panose="02040503050406030204" pitchFamily="18" charset="0"/>
                                      </a:rPr>
                                      <m:t>−7</m:t>
                                    </m:r>
                                  </m:sup>
                                </m:sSup>
                              </m:oMath>
                            </m:oMathPara>
                          </a14:m>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7"/>
                      </a:ext>
                    </a:extLst>
                  </a:tr>
                  <a:tr h="413385">
                    <a:tc>
                      <a:txBody>
                        <a:bodyPr/>
                        <a:lstStyle/>
                        <a:p>
                          <a:pPr algn="ctr"/>
                          <a:r>
                            <a:rPr lang="en-US" sz="1200" kern="0">
                              <a:effectLst/>
                            </a:rPr>
                            <a:t>Parkfield SAFOD drill site</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S</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dirty="0">
                              <a:effectLst/>
                            </a:rPr>
                            <a:t>1 km</a:t>
                          </a:r>
                          <a:endParaRPr lang="zh-CN" sz="1200" kern="100" dirty="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14:m>
                            <m:oMathPara xmlns:m="http://schemas.openxmlformats.org/officeDocument/2006/math">
                              <m:oMathParaPr>
                                <m:jc m:val="centerGroup"/>
                              </m:oMathParaPr>
                              <m:oMath xmlns:m="http://schemas.openxmlformats.org/officeDocument/2006/math">
                                <m:r>
                                  <a:rPr lang="en-US" sz="1200" kern="0">
                                    <a:effectLst/>
                                    <a:latin typeface="Cambria Math" panose="02040503050406030204" pitchFamily="18" charset="0"/>
                                  </a:rPr>
                                  <m:t>2.4×</m:t>
                                </m:r>
                                <m:sSup>
                                  <m:sSupPr>
                                    <m:ctrlPr>
                                      <a:rPr lang="zh-CN" sz="1200" i="1" kern="0">
                                        <a:effectLst/>
                                        <a:latin typeface="Cambria Math" panose="02040503050406030204" pitchFamily="18" charset="0"/>
                                      </a:rPr>
                                    </m:ctrlPr>
                                  </m:sSupPr>
                                  <m:e>
                                    <m:r>
                                      <a:rPr lang="en-US" sz="1200" kern="0">
                                        <a:effectLst/>
                                        <a:latin typeface="Cambria Math" panose="02040503050406030204" pitchFamily="18" charset="0"/>
                                      </a:rPr>
                                      <m:t>10</m:t>
                                    </m:r>
                                  </m:e>
                                  <m:sup>
                                    <m:r>
                                      <a:rPr lang="en-US" sz="1200" kern="0">
                                        <a:effectLst/>
                                        <a:latin typeface="Cambria Math" panose="02040503050406030204" pitchFamily="18" charset="0"/>
                                      </a:rPr>
                                      <m:t>−7</m:t>
                                    </m:r>
                                  </m:sup>
                                </m:sSup>
                              </m:oMath>
                            </m:oMathPara>
                          </a14:m>
                          <a:endParaRPr lang="zh-CN" sz="1200" kern="100" dirty="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atmospheric pressure</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(Niu et al., 2008)</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extLst>
                      <a:ext uri="{0D108BD9-81ED-4DB2-BD59-A6C34878D82A}">
                        <a16:rowId xmlns:a16="http://schemas.microsoft.com/office/drawing/2014/main" val="10008"/>
                      </a:ext>
                    </a:extLst>
                  </a:tr>
                  <a:tr h="504190">
                    <a:tc>
                      <a:txBody>
                        <a:bodyPr/>
                        <a:lstStyle/>
                        <a:p>
                          <a:pPr algn="ctr"/>
                          <a:r>
                            <a:rPr lang="en-US" sz="1200" kern="0">
                              <a:effectLst/>
                            </a:rPr>
                            <a:t>The CASSM deployment at Cranfield, Mississippi</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P</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marL="0" algn="ctr" defTabSz="914400" rtl="0" eaLnBrk="1" latinLnBrk="0" hangingPunct="1"/>
                          <a:r>
                            <a:rPr lang="en-US" sz="1200" kern="0" dirty="0">
                              <a:solidFill>
                                <a:schemeClr val="dk1"/>
                              </a:solidFill>
                              <a:effectLst/>
                              <a:latin typeface="+mn-lt"/>
                              <a:ea typeface="+mn-ea"/>
                              <a:cs typeface="+mn-cs"/>
                            </a:rPr>
                            <a:t>3.2 km</a:t>
                          </a:r>
                          <a:endParaRPr lang="zh-CN" sz="1200" kern="0" dirty="0">
                            <a:solidFill>
                              <a:schemeClr val="dk1"/>
                            </a:solidFill>
                            <a:effectLst/>
                            <a:latin typeface="+mn-lt"/>
                            <a:ea typeface="+mn-ea"/>
                            <a:cs typeface="+mn-cs"/>
                          </a:endParaRPr>
                        </a:p>
                      </a:txBody>
                      <a:tcPr marL="39336" marR="39336" marT="0" marB="0" anchor="ctr"/>
                    </a:tc>
                    <a:tc>
                      <a:txBody>
                        <a:bodyPr/>
                        <a:lstStyle/>
                        <a:p>
                          <a:pPr marL="0" algn="ctr" defTabSz="914400" rtl="0" eaLnBrk="1" latinLnBrk="0" hangingPunct="1"/>
                          <a14:m>
                            <m:oMathPara xmlns:m="http://schemas.openxmlformats.org/officeDocument/2006/math">
                              <m:oMathParaPr>
                                <m:jc m:val="centerGroup"/>
                              </m:oMathParaPr>
                              <m:oMath xmlns:m="http://schemas.openxmlformats.org/officeDocument/2006/math">
                                <m:r>
                                  <a:rPr lang="en-US" sz="1200" kern="0">
                                    <a:solidFill>
                                      <a:schemeClr val="dk1"/>
                                    </a:solidFill>
                                    <a:effectLst/>
                                    <a:latin typeface="Cambria Math" panose="02040503050406030204" pitchFamily="18" charset="0"/>
                                    <a:ea typeface="+mn-ea"/>
                                    <a:cs typeface="+mn-cs"/>
                                  </a:rPr>
                                  <m:t>1.0×</m:t>
                                </m:r>
                                <m:sSup>
                                  <m:sSupPr>
                                    <m:ctrlPr>
                                      <a:rPr lang="zh-CN" sz="1200" i="1" kern="0">
                                        <a:solidFill>
                                          <a:schemeClr val="dk1"/>
                                        </a:solidFill>
                                        <a:effectLst/>
                                        <a:latin typeface="Cambria Math" panose="02040503050406030204" pitchFamily="18" charset="0"/>
                                        <a:ea typeface="+mn-ea"/>
                                        <a:cs typeface="+mn-cs"/>
                                      </a:rPr>
                                    </m:ctrlPr>
                                  </m:sSupPr>
                                  <m:e>
                                    <m:r>
                                      <a:rPr lang="en-US" sz="1200" kern="0">
                                        <a:solidFill>
                                          <a:schemeClr val="dk1"/>
                                        </a:solidFill>
                                        <a:effectLst/>
                                        <a:latin typeface="Cambria Math" panose="02040503050406030204" pitchFamily="18" charset="0"/>
                                        <a:ea typeface="+mn-ea"/>
                                        <a:cs typeface="+mn-cs"/>
                                      </a:rPr>
                                      <m:t>10</m:t>
                                    </m:r>
                                  </m:e>
                                  <m:sup>
                                    <m:r>
                                      <a:rPr lang="en-US" sz="1200" kern="0">
                                        <a:solidFill>
                                          <a:schemeClr val="dk1"/>
                                        </a:solidFill>
                                        <a:effectLst/>
                                        <a:latin typeface="Cambria Math" panose="02040503050406030204" pitchFamily="18" charset="0"/>
                                        <a:ea typeface="+mn-ea"/>
                                        <a:cs typeface="+mn-cs"/>
                                      </a:rPr>
                                      <m:t>−9</m:t>
                                    </m:r>
                                  </m:sup>
                                </m:sSup>
                              </m:oMath>
                            </m:oMathPara>
                          </a14:m>
                          <a:endParaRPr lang="zh-CN" sz="1200" kern="0" dirty="0">
                            <a:solidFill>
                              <a:schemeClr val="dk1"/>
                            </a:solidFill>
                            <a:effectLst/>
                            <a:latin typeface="+mn-lt"/>
                            <a:ea typeface="+mn-ea"/>
                            <a:cs typeface="+mn-cs"/>
                          </a:endParaRPr>
                        </a:p>
                      </a:txBody>
                      <a:tcPr marL="39336" marR="39336" marT="0" marB="0" anchor="ctr"/>
                    </a:tc>
                    <a:tc>
                      <a:txBody>
                        <a:bodyPr/>
                        <a:lstStyle/>
                        <a:p>
                          <a:pPr algn="ctr"/>
                          <a:r>
                            <a:rPr lang="en-US" sz="1200" kern="0" dirty="0">
                              <a:effectLst/>
                            </a:rPr>
                            <a:t>pore fluid pressure</a:t>
                          </a:r>
                          <a:endParaRPr lang="zh-CN" sz="1200" kern="100" dirty="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b"/>
                    </a:tc>
                    <a:tc>
                      <a:txBody>
                        <a:bodyPr/>
                        <a:lstStyle/>
                        <a:p>
                          <a:pPr algn="ctr"/>
                          <a:r>
                            <a:rPr lang="en-US" sz="1200" kern="0">
                              <a:effectLst/>
                            </a:rPr>
                            <a:t>(Marchesini et al., 2017)</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extLst>
                      <a:ext uri="{0D108BD9-81ED-4DB2-BD59-A6C34878D82A}">
                        <a16:rowId xmlns:a16="http://schemas.microsoft.com/office/drawing/2014/main" val="10009"/>
                      </a:ext>
                    </a:extLst>
                  </a:tr>
                  <a:tr h="412750">
                    <a:tc>
                      <a:txBody>
                        <a:bodyPr/>
                        <a:lstStyle/>
                        <a:p>
                          <a:pPr algn="ctr"/>
                          <a:r>
                            <a:rPr lang="en-US" sz="1200" kern="0">
                              <a:effectLst/>
                            </a:rPr>
                            <a:t>Parkfield SAFOD drill site</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S</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1 km</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14:m>
                            <m:oMathPara xmlns:m="http://schemas.openxmlformats.org/officeDocument/2006/math">
                              <m:oMathParaPr>
                                <m:jc m:val="centerGroup"/>
                              </m:oMathParaPr>
                              <m:oMath xmlns:m="http://schemas.openxmlformats.org/officeDocument/2006/math">
                                <m:r>
                                  <a:rPr lang="en-US" sz="1200" kern="0">
                                    <a:effectLst/>
                                    <a:latin typeface="Cambria Math" panose="02040503050406030204" pitchFamily="18" charset="0"/>
                                  </a:rPr>
                                  <m:t>2.0×</m:t>
                                </m:r>
                                <m:sSup>
                                  <m:sSupPr>
                                    <m:ctrlPr>
                                      <a:rPr lang="zh-CN" sz="1200" i="1" kern="0">
                                        <a:effectLst/>
                                        <a:latin typeface="Cambria Math" panose="02040503050406030204" pitchFamily="18" charset="0"/>
                                      </a:rPr>
                                    </m:ctrlPr>
                                  </m:sSupPr>
                                  <m:e>
                                    <m:r>
                                      <a:rPr lang="en-US" sz="1200" kern="0">
                                        <a:effectLst/>
                                        <a:latin typeface="Cambria Math" panose="02040503050406030204" pitchFamily="18" charset="0"/>
                                      </a:rPr>
                                      <m:t>10</m:t>
                                    </m:r>
                                  </m:e>
                                  <m:sup>
                                    <m:r>
                                      <a:rPr lang="en-US" sz="1200" kern="0">
                                        <a:effectLst/>
                                        <a:latin typeface="Cambria Math" panose="02040503050406030204" pitchFamily="18" charset="0"/>
                                      </a:rPr>
                                      <m:t>−7</m:t>
                                    </m:r>
                                  </m:sup>
                                </m:sSup>
                              </m:oMath>
                            </m:oMathPara>
                          </a14:m>
                          <a:endParaRPr lang="zh-CN" sz="1200" kern="100" dirty="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atmospheric pressure</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dirty="0">
                              <a:effectLst/>
                            </a:rPr>
                            <a:t>(Yang et al., 2018)</a:t>
                          </a:r>
                          <a:endParaRPr lang="zh-CN" sz="1200" kern="100" dirty="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extLst>
                      <a:ext uri="{0D108BD9-81ED-4DB2-BD59-A6C34878D82A}">
                        <a16:rowId xmlns:a16="http://schemas.microsoft.com/office/drawing/2014/main" val="10010"/>
                      </a:ext>
                    </a:extLst>
                  </a:tr>
                </a:tbl>
              </a:graphicData>
            </a:graphic>
          </p:graphicFrame>
        </mc:Choice>
        <mc:Fallback xmlns="">
          <p:graphicFrame>
            <p:nvGraphicFramePr>
              <p:cNvPr id="4" name="表格 3"/>
              <p:cNvGraphicFramePr>
                <a:graphicFrameLocks noGrp="1"/>
              </p:cNvGraphicFramePr>
              <p:nvPr>
                <p:custDataLst>
                  <p:tags r:id="rId4"/>
                </p:custDataLst>
              </p:nvPr>
            </p:nvGraphicFramePr>
            <p:xfrm>
              <a:off x="434340" y="1116330"/>
              <a:ext cx="8288020" cy="5240020"/>
            </p:xfrm>
            <a:graphic>
              <a:graphicData uri="http://schemas.openxmlformats.org/drawingml/2006/table">
                <a:tbl>
                  <a:tblPr firstRow="1" firstCol="1" bandRow="1">
                    <a:tableStyleId>{5C22544A-7EE6-4342-B048-85BDC9FD1C3A}</a:tableStyleId>
                  </a:tblPr>
                  <a:tblGrid>
                    <a:gridCol w="2276475"/>
                    <a:gridCol w="855980"/>
                    <a:gridCol w="1548765"/>
                    <a:gridCol w="1094105"/>
                    <a:gridCol w="1216025"/>
                    <a:gridCol w="1296670"/>
                  </a:tblGrid>
                  <a:tr h="206375">
                    <a:tc>
                      <a:txBody>
                        <a:bodyPr/>
                        <a:lstStyle/>
                        <a:p>
                          <a:pPr algn="ctr"/>
                          <a:r>
                            <a:rPr lang="en-US" sz="1200" kern="0">
                              <a:effectLst/>
                            </a:rPr>
                            <a:t>Location</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dirty="0">
                              <a:effectLst/>
                            </a:rPr>
                            <a:t>Wave Type</a:t>
                          </a:r>
                          <a:endParaRPr lang="zh-CN" sz="1200" kern="100" dirty="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Depth</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endParaRPr lang="zh-CN"/>
                        </a:p>
                      </a:txBody>
                      <a:tcPr marL="39336" marR="39336" marT="0" marB="0" anchor="ctr">
                        <a:blipFill>
                          <a:blip r:embed="rId5"/>
                        </a:blipFill>
                      </a:tcPr>
                    </a:tc>
                    <a:tc>
                      <a:txBody>
                        <a:bodyPr/>
                        <a:lstStyle/>
                        <a:p>
                          <a:pPr algn="ctr"/>
                          <a:r>
                            <a:rPr lang="en-US" sz="1200" kern="0">
                              <a:effectLst/>
                            </a:rPr>
                            <a:t>Source</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References</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r>
                  <a:tr h="803275">
                    <a:tc>
                      <a:txBody>
                        <a:bodyPr/>
                        <a:lstStyle/>
                        <a:p>
                          <a:pPr algn="ctr"/>
                          <a:r>
                            <a:rPr lang="en-US" sz="1200" kern="0">
                              <a:effectLst/>
                            </a:rPr>
                            <a:t>Siting area of the Norwegian Seismic Array</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S</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Not provided (horizontal distance: 4.7-13.7 km)</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endParaRPr lang="zh-CN"/>
                        </a:p>
                      </a:txBody>
                      <a:tcPr marL="39336" marR="39336" marT="0" marB="0" anchor="ctr">
                        <a:blipFill>
                          <a:blip r:embed="rId5"/>
                        </a:blipFill>
                      </a:tcPr>
                    </a:tc>
                    <a:tc>
                      <a:txBody>
                        <a:bodyPr/>
                        <a:lstStyle/>
                        <a:p>
                          <a:pPr algn="ctr"/>
                          <a:r>
                            <a:rPr lang="en-US" sz="1200" kern="0">
                              <a:effectLst/>
                            </a:rPr>
                            <a:t>tidal stress</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(Bungum et al., 1977)</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r>
                  <a:tr h="768985">
                    <a:tc>
                      <a:txBody>
                        <a:bodyPr/>
                        <a:lstStyle/>
                        <a:p>
                          <a:pPr algn="ctr"/>
                          <a:r>
                            <a:rPr lang="en-US" sz="1200" kern="0" dirty="0" err="1">
                              <a:effectLst/>
                            </a:rPr>
                            <a:t>Obaku</a:t>
                          </a:r>
                          <a:r>
                            <a:rPr lang="en-US" sz="1200" kern="0" dirty="0">
                              <a:effectLst/>
                            </a:rPr>
                            <a:t> fault, Kyoto, Japan</a:t>
                          </a:r>
                          <a:endParaRPr lang="zh-CN" sz="1200" kern="100" dirty="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P</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Not provided (horizontal distance: 400 m)</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endParaRPr lang="zh-CN"/>
                        </a:p>
                      </a:txBody>
                      <a:tcPr marL="39336" marR="39336" marT="0" marB="0" anchor="ctr">
                        <a:blipFill>
                          <a:blip r:embed="rId5"/>
                        </a:blipFill>
                      </a:tcPr>
                    </a:tc>
                    <a:tc>
                      <a:txBody>
                        <a:bodyPr/>
                        <a:lstStyle/>
                        <a:p>
                          <a:pPr algn="ctr"/>
                          <a:r>
                            <a:rPr lang="en-US" sz="1200" kern="0">
                              <a:effectLst/>
                            </a:rPr>
                            <a:t>tidal stress and atmospheric pressure</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(Ando et al., 1980)</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r>
                  <a:tr h="413385">
                    <a:tc>
                      <a:txBody>
                        <a:bodyPr/>
                        <a:lstStyle/>
                        <a:p>
                          <a:pPr algn="ctr"/>
                          <a:r>
                            <a:rPr lang="en-US" sz="1200" kern="0">
                              <a:effectLst/>
                            </a:rPr>
                            <a:t>Ikuno mine, Japan</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P</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220 m</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endParaRPr lang="zh-CN"/>
                        </a:p>
                      </a:txBody>
                      <a:tcPr marL="39336" marR="39336" marT="0" marB="0" anchor="ctr">
                        <a:blipFill>
                          <a:blip r:embed="rId5"/>
                        </a:blipFill>
                      </a:tcPr>
                    </a:tc>
                    <a:tc>
                      <a:txBody>
                        <a:bodyPr/>
                        <a:lstStyle/>
                        <a:p>
                          <a:pPr algn="ctr"/>
                          <a:r>
                            <a:rPr lang="en-US" sz="1200" kern="0">
                              <a:effectLst/>
                            </a:rPr>
                            <a:t>tidal stress</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(Yukutake et al., 1988)</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r>
                  <a:tr h="412115">
                    <a:tc>
                      <a:txBody>
                        <a:bodyPr/>
                        <a:lstStyle/>
                        <a:p>
                          <a:pPr algn="ctr"/>
                          <a:r>
                            <a:rPr lang="en-US" sz="1200" kern="0">
                              <a:effectLst/>
                            </a:rPr>
                            <a:t>Kanto-Tokai region, Japan</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P</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75 m</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endParaRPr lang="zh-CN"/>
                        </a:p>
                      </a:txBody>
                      <a:tcPr marL="39336" marR="39336" marT="0" marB="0" anchor="ctr">
                        <a:blipFill>
                          <a:blip r:embed="rId5"/>
                        </a:blipFill>
                      </a:tcPr>
                    </a:tc>
                    <a:tc>
                      <a:txBody>
                        <a:bodyPr/>
                        <a:lstStyle/>
                        <a:p>
                          <a:pPr algn="ctr"/>
                          <a:r>
                            <a:rPr lang="en-US" sz="1200" kern="0">
                              <a:effectLst/>
                            </a:rPr>
                            <a:t>tidal stress</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(Furumoto et al., 2001)</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r>
                  <a:tr h="775335">
                    <a:tc>
                      <a:txBody>
                        <a:bodyPr/>
                        <a:lstStyle/>
                        <a:p>
                          <a:pPr algn="ctr"/>
                          <a:r>
                            <a:rPr lang="en-US" sz="1200" kern="0">
                              <a:effectLst/>
                            </a:rPr>
                            <a:t>Aburatsubo, Miura Peninsula</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P</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Not provided (horizontal distance: 12 m)</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endParaRPr lang="zh-CN"/>
                        </a:p>
                      </a:txBody>
                      <a:tcPr marL="39336" marR="39336" marT="0" marB="0" anchor="ctr">
                        <a:blipFill>
                          <a:blip r:embed="rId5"/>
                        </a:blipFill>
                      </a:tcPr>
                    </a:tc>
                    <a:tc>
                      <a:txBody>
                        <a:bodyPr/>
                        <a:lstStyle/>
                        <a:p>
                          <a:pPr algn="ctr"/>
                          <a:r>
                            <a:rPr lang="en-US" sz="1200" kern="0">
                              <a:effectLst/>
                            </a:rPr>
                            <a:t>tidal stress</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(Yamamura et al., 2003)</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r>
                  <a:tr h="212725">
                    <a:tc rowSpan="2">
                      <a:txBody>
                        <a:bodyPr/>
                        <a:lstStyle/>
                        <a:p>
                          <a:pPr algn="ctr"/>
                          <a:r>
                            <a:rPr lang="en-US" sz="1200" kern="0">
                              <a:effectLst/>
                            </a:rPr>
                            <a:t>Lawrence Berkeley National Laboratory, California</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P</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17 m</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endParaRPr lang="zh-CN"/>
                        </a:p>
                      </a:txBody>
                      <a:tcPr marL="39336" marR="39336" marT="0" marB="0" anchor="ctr">
                        <a:blipFill>
                          <a:blip r:embed="rId5"/>
                        </a:blipFill>
                      </a:tcPr>
                    </a:tc>
                    <a:tc rowSpan="2">
                      <a:txBody>
                        <a:bodyPr/>
                        <a:lstStyle/>
                        <a:p>
                          <a:pPr algn="ctr"/>
                          <a:r>
                            <a:rPr lang="en-US" sz="1200" kern="0">
                              <a:effectLst/>
                            </a:rPr>
                            <a:t>atmospheric pressure</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rowSpan="2">
                      <a:txBody>
                        <a:bodyPr/>
                        <a:lstStyle/>
                        <a:p>
                          <a:pPr algn="ctr"/>
                          <a:r>
                            <a:rPr lang="en-US" sz="1200" kern="0">
                              <a:effectLst/>
                            </a:rPr>
                            <a:t>(Silver et al., 2007)</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r>
                  <a:tr h="317500">
                    <a:tc vMerge="1">
                      <a:tcPr/>
                    </a:tc>
                    <a:tc>
                      <a:txBody>
                        <a:bodyPr/>
                        <a:lstStyle/>
                        <a:p>
                          <a:pPr algn="ctr"/>
                          <a:r>
                            <a:rPr lang="en-US" sz="1200" kern="0">
                              <a:effectLst/>
                            </a:rPr>
                            <a:t>P</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70 m</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endParaRPr lang="zh-CN"/>
                        </a:p>
                      </a:txBody>
                      <a:tcPr marL="39336" marR="39336" marT="0" marB="0" anchor="ctr">
                        <a:blipFill>
                          <a:blip r:embed="rId5"/>
                        </a:blipFill>
                      </a:tcPr>
                    </a:tc>
                    <a:tc vMerge="1">
                      <a:tcPr/>
                    </a:tc>
                    <a:tc vMerge="1">
                      <a:tcPr/>
                    </a:tc>
                  </a:tr>
                  <a:tr h="413385">
                    <a:tc>
                      <a:txBody>
                        <a:bodyPr/>
                        <a:lstStyle/>
                        <a:p>
                          <a:pPr algn="ctr"/>
                          <a:r>
                            <a:rPr lang="en-US" sz="1200" kern="0">
                              <a:effectLst/>
                            </a:rPr>
                            <a:t>Parkfield SAFOD drill site</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S</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dirty="0">
                              <a:effectLst/>
                            </a:rPr>
                            <a:t>1 km</a:t>
                          </a:r>
                          <a:endParaRPr lang="zh-CN" sz="1200" kern="100" dirty="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endParaRPr lang="zh-CN"/>
                        </a:p>
                      </a:txBody>
                      <a:tcPr marL="39336" marR="39336" marT="0" marB="0" anchor="ctr">
                        <a:blipFill>
                          <a:blip r:embed="rId5"/>
                        </a:blipFill>
                      </a:tcPr>
                    </a:tc>
                    <a:tc>
                      <a:txBody>
                        <a:bodyPr/>
                        <a:lstStyle/>
                        <a:p>
                          <a:pPr algn="ctr"/>
                          <a:r>
                            <a:rPr lang="en-US" sz="1200" kern="0">
                              <a:effectLst/>
                            </a:rPr>
                            <a:t>atmospheric pressure</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(Niu et al., 2008)</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r>
                  <a:tr h="504190">
                    <a:tc>
                      <a:txBody>
                        <a:bodyPr/>
                        <a:lstStyle/>
                        <a:p>
                          <a:pPr algn="ctr"/>
                          <a:r>
                            <a:rPr lang="en-US" sz="1200" kern="0">
                              <a:effectLst/>
                            </a:rPr>
                            <a:t>The CASSM deployment at Cranfield, Mississippi</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P</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marL="0" algn="ctr" defTabSz="914400" rtl="0" eaLnBrk="1" latinLnBrk="0" hangingPunct="1"/>
                          <a:r>
                            <a:rPr lang="en-US" sz="1200" kern="0" dirty="0">
                              <a:solidFill>
                                <a:schemeClr val="dk1"/>
                              </a:solidFill>
                              <a:effectLst/>
                              <a:latin typeface="+mn-lt"/>
                              <a:ea typeface="+mn-ea"/>
                              <a:cs typeface="+mn-cs"/>
                            </a:rPr>
                            <a:t>3.2 km</a:t>
                          </a:r>
                          <a:endParaRPr lang="zh-CN" sz="1200" kern="0" dirty="0">
                            <a:solidFill>
                              <a:schemeClr val="dk1"/>
                            </a:solidFill>
                            <a:effectLst/>
                            <a:latin typeface="+mn-lt"/>
                            <a:ea typeface="+mn-ea"/>
                            <a:cs typeface="+mn-cs"/>
                          </a:endParaRPr>
                        </a:p>
                      </a:txBody>
                      <a:tcPr marL="39336" marR="39336" marT="0" marB="0" anchor="ctr"/>
                    </a:tc>
                    <a:tc>
                      <a:txBody>
                        <a:bodyPr/>
                        <a:lstStyle/>
                        <a:p>
                          <a:endParaRPr lang="zh-CN"/>
                        </a:p>
                      </a:txBody>
                      <a:tcPr marL="39336" marR="39336" marT="0" marB="0" anchor="ctr">
                        <a:blipFill>
                          <a:blip r:embed="rId5"/>
                        </a:blipFill>
                      </a:tcPr>
                    </a:tc>
                    <a:tc>
                      <a:txBody>
                        <a:bodyPr/>
                        <a:lstStyle/>
                        <a:p>
                          <a:pPr algn="ctr"/>
                          <a:r>
                            <a:rPr lang="en-US" sz="1200" kern="0" dirty="0">
                              <a:effectLst/>
                            </a:rPr>
                            <a:t>pore fluid pressure</a:t>
                          </a:r>
                          <a:endParaRPr lang="zh-CN" sz="1200" kern="100" dirty="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b"/>
                    </a:tc>
                    <a:tc>
                      <a:txBody>
                        <a:bodyPr/>
                        <a:lstStyle/>
                        <a:p>
                          <a:pPr algn="ctr"/>
                          <a:r>
                            <a:rPr lang="en-US" sz="1200" kern="0">
                              <a:effectLst/>
                            </a:rPr>
                            <a:t>(Marchesini et al., 2017)</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r>
                  <a:tr h="412750">
                    <a:tc>
                      <a:txBody>
                        <a:bodyPr/>
                        <a:lstStyle/>
                        <a:p>
                          <a:pPr algn="ctr"/>
                          <a:r>
                            <a:rPr lang="en-US" sz="1200" kern="0">
                              <a:effectLst/>
                            </a:rPr>
                            <a:t>Parkfield SAFOD drill site</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S</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a:effectLst/>
                            </a:rPr>
                            <a:t>1 km</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endParaRPr lang="zh-CN"/>
                        </a:p>
                      </a:txBody>
                      <a:tcPr marL="39336" marR="39336" marT="0" marB="0" anchor="ctr">
                        <a:blipFill>
                          <a:blip r:embed="rId5"/>
                        </a:blipFill>
                      </a:tcPr>
                    </a:tc>
                    <a:tc>
                      <a:txBody>
                        <a:bodyPr/>
                        <a:lstStyle/>
                        <a:p>
                          <a:pPr algn="ctr"/>
                          <a:r>
                            <a:rPr lang="en-US" sz="1200" kern="0">
                              <a:effectLst/>
                            </a:rPr>
                            <a:t>atmospheric pressure</a:t>
                          </a:r>
                          <a:endParaRPr lang="zh-CN" sz="1200" kern="10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c>
                      <a:txBody>
                        <a:bodyPr/>
                        <a:lstStyle/>
                        <a:p>
                          <a:pPr algn="ctr"/>
                          <a:r>
                            <a:rPr lang="en-US" sz="1200" kern="0" dirty="0">
                              <a:effectLst/>
                            </a:rPr>
                            <a:t>(Yang et al., 2018)</a:t>
                          </a:r>
                          <a:endParaRPr lang="zh-CN" sz="1200" kern="100" dirty="0">
                            <a:effectLst/>
                            <a:latin typeface="Calibri" panose="020F0502020204030204" pitchFamily="34" charset="0"/>
                            <a:ea typeface="等线" panose="02010600030101010101" pitchFamily="2" charset="-122"/>
                            <a:cs typeface="Times New Roman" panose="02020603050405020304" pitchFamily="18" charset="0"/>
                          </a:endParaRPr>
                        </a:p>
                      </a:txBody>
                      <a:tcPr marL="39336" marR="39336" marT="0" marB="0" anchor="ctr"/>
                    </a:tc>
                  </a:tr>
                </a:tbl>
              </a:graphicData>
            </a:graphic>
          </p:graphicFrame>
        </mc:Fallback>
      </mc:AlternateContent>
      <p:sp>
        <p:nvSpPr>
          <p:cNvPr id="3" name="矩形 2"/>
          <p:cNvSpPr/>
          <p:nvPr/>
        </p:nvSpPr>
        <p:spPr>
          <a:xfrm>
            <a:off x="434340" y="4500245"/>
            <a:ext cx="8287385" cy="49593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 name="灯片编号占位符 4"/>
          <p:cNvSpPr>
            <a:spLocks noGrp="1"/>
          </p:cNvSpPr>
          <p:nvPr>
            <p:ph type="sldNum" sz="quarter" idx="12"/>
          </p:nvPr>
        </p:nvSpPr>
        <p:spPr>
          <a:xfrm>
            <a:off x="6457950" y="6356350"/>
            <a:ext cx="2057400" cy="365125"/>
          </a:xfrm>
        </p:spPr>
        <p:txBody>
          <a:bodyPr/>
          <a:lstStyle/>
          <a:p>
            <a:fld id="{AEA62FAB-F99A-AB4E-BCD3-FB5A1BF3E821}" type="slidenum">
              <a:rPr lang="en-US" sz="900" smtClean="0"/>
              <a:t>8</a:t>
            </a:fld>
            <a:endParaRPr lang="en-US" sz="900"/>
          </a:p>
        </p:txBody>
      </p:sp>
      <p:sp>
        <p:nvSpPr>
          <p:cNvPr id="2" name="矩形 3"/>
          <p:cNvSpPr/>
          <p:nvPr/>
        </p:nvSpPr>
        <p:spPr>
          <a:xfrm>
            <a:off x="0" y="762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en-US" altLang="zh-CN" sz="2700" b="1" dirty="0">
                <a:latin typeface="Arial" panose="020B0604020202020204" pitchFamily="34" charset="0"/>
                <a:ea typeface="黑体" panose="02010609060101010101" pitchFamily="49" charset="-122"/>
                <a:cs typeface="Arial" panose="020B0604020202020204" pitchFamily="34" charset="0"/>
              </a:rPr>
              <a:t>2.</a:t>
            </a:r>
            <a:r>
              <a:rPr kumimoji="1" lang="zh-CN" altLang="en-US" sz="2700" b="1" dirty="0">
                <a:latin typeface="Arial" panose="020B0604020202020204" pitchFamily="34" charset="0"/>
                <a:ea typeface="黑体" panose="02010609060101010101" pitchFamily="49" charset="-122"/>
                <a:cs typeface="Arial" panose="020B0604020202020204" pitchFamily="34" charset="0"/>
              </a:rPr>
              <a:t> 前期工作</a:t>
            </a:r>
            <a:r>
              <a:rPr kumimoji="1" lang="en-US" altLang="zh-CN" sz="2400" b="1" dirty="0">
                <a:latin typeface="Arial" panose="020B0604020202020204" pitchFamily="34" charset="0"/>
                <a:ea typeface="黑体" panose="02010609060101010101" pitchFamily="49" charset="-122"/>
                <a:cs typeface="Arial" panose="020B0604020202020204" pitchFamily="34" charset="0"/>
              </a:rPr>
              <a:t>——</a:t>
            </a:r>
            <a:r>
              <a:rPr kumimoji="1" lang="zh-CN" altLang="en-US" sz="2400" b="1" dirty="0">
                <a:latin typeface="Arial" panose="020B0604020202020204" pitchFamily="34" charset="0"/>
                <a:ea typeface="黑体" panose="02010609060101010101" pitchFamily="49" charset="-122"/>
                <a:cs typeface="Arial" panose="020B0604020202020204" pitchFamily="34" charset="0"/>
                <a:sym typeface="+mn-ea"/>
              </a:rPr>
              <a:t>体波测量结果</a:t>
            </a:r>
            <a:endParaRPr kumimoji="1" lang="zh-CN" altLang="en-US" sz="2700" b="1" dirty="0">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l="1156" t="6126" r="42093" b="24618"/>
          <a:stretch>
            <a:fillRect/>
          </a:stretch>
        </p:blipFill>
        <p:spPr>
          <a:xfrm>
            <a:off x="448310" y="3086735"/>
            <a:ext cx="2856865" cy="2786380"/>
          </a:xfrm>
          <a:prstGeom prst="rect">
            <a:avLst/>
          </a:prstGeom>
        </p:spPr>
      </p:pic>
      <mc:AlternateContent xmlns:mc="http://schemas.openxmlformats.org/markup-compatibility/2006" xmlns:a14="http://schemas.microsoft.com/office/drawing/2010/main">
        <mc:Choice Requires="a14">
          <p:sp>
            <p:nvSpPr>
              <p:cNvPr id="14" name="TextBox 13"/>
              <p:cNvSpPr txBox="1"/>
              <p:nvPr/>
            </p:nvSpPr>
            <p:spPr>
              <a:xfrm>
                <a:off x="448310" y="1586865"/>
                <a:ext cx="2950210" cy="1424940"/>
              </a:xfrm>
              <a:prstGeom prst="rect">
                <a:avLst/>
              </a:prstGeom>
              <a:noFill/>
            </p:spPr>
            <p:txBody>
              <a:bodyPr wrap="square">
                <a:noAutofit/>
              </a:bodyPr>
              <a:lstStyle/>
              <a:p>
                <a:pPr/>
                <a14:m>
                  <m:oMathPara xmlns:m="http://schemas.openxmlformats.org/officeDocument/2006/math">
                    <m:oMathParaPr>
                      <m:jc m:val="centerGroup"/>
                    </m:oMathParaPr>
                    <m:oMath xmlns:m="http://schemas.openxmlformats.org/officeDocument/2006/math">
                      <m:f>
                        <m:fPr>
                          <m:ctrlPr>
                            <a:rPr lang="en-US" sz="1400" i="1" smtClean="0">
                              <a:solidFill>
                                <a:srgbClr val="836967"/>
                              </a:solidFill>
                              <a:latin typeface="Cambria Math" panose="02040503050406030204" pitchFamily="18" charset="0"/>
                            </a:rPr>
                          </m:ctrlPr>
                        </m:fPr>
                        <m:num>
                          <m:r>
                            <m:rPr>
                              <m:sty m:val="p"/>
                            </m:rPr>
                            <a:rPr lang="en-US" sz="1400">
                              <a:latin typeface="Cambria Math" panose="02040503050406030204" pitchFamily="18" charset="0"/>
                            </a:rPr>
                            <m:t>d</m:t>
                          </m:r>
                          <m:r>
                            <a:rPr lang="en-US" sz="1400" i="1">
                              <a:latin typeface="Cambria Math" panose="02040503050406030204" pitchFamily="18" charset="0"/>
                            </a:rPr>
                            <m:t>𝑐</m:t>
                          </m:r>
                        </m:num>
                        <m:den>
                          <m:r>
                            <a:rPr lang="en-US" sz="1400" i="1">
                              <a:latin typeface="Cambria Math" panose="02040503050406030204" pitchFamily="18" charset="0"/>
                            </a:rPr>
                            <m:t>𝑐</m:t>
                          </m:r>
                        </m:den>
                      </m:f>
                      <m:d>
                        <m:dPr>
                          <m:ctrlPr>
                            <a:rPr lang="en-US" sz="1400" i="1">
                              <a:solidFill>
                                <a:srgbClr val="836967"/>
                              </a:solidFill>
                              <a:latin typeface="Cambria Math" panose="02040503050406030204" pitchFamily="18" charset="0"/>
                            </a:rPr>
                          </m:ctrlPr>
                        </m:dPr>
                        <m:e>
                          <m:r>
                            <a:rPr lang="en-US" sz="1400" i="1">
                              <a:latin typeface="Cambria Math" panose="02040503050406030204" pitchFamily="18" charset="0"/>
                            </a:rPr>
                            <m:t>𝜔</m:t>
                          </m:r>
                        </m:e>
                      </m:d>
                      <m:r>
                        <a:rPr lang="en-US" sz="1400" i="0">
                          <a:latin typeface="Cambria Math" panose="02040503050406030204" pitchFamily="18" charset="0"/>
                        </a:rPr>
                        <m:t>=</m:t>
                      </m:r>
                      <m:nary>
                        <m:naryPr>
                          <m:limLoc m:val="subSup"/>
                          <m:ctrlPr>
                            <a:rPr lang="en-US" sz="1400" i="1">
                              <a:latin typeface="Cambria Math" panose="02040503050406030204" pitchFamily="18" charset="0"/>
                            </a:rPr>
                          </m:ctrlPr>
                        </m:naryPr>
                        <m:sub>
                          <m:r>
                            <a:rPr lang="en-US" sz="1400" i="1">
                              <a:latin typeface="Cambria Math" panose="02040503050406030204" pitchFamily="18" charset="0"/>
                            </a:rPr>
                            <m:t>𝑧</m:t>
                          </m:r>
                          <m:r>
                            <a:rPr lang="en-US" sz="1400" i="0">
                              <a:latin typeface="Cambria Math" panose="02040503050406030204" pitchFamily="18" charset="0"/>
                            </a:rPr>
                            <m:t>=0</m:t>
                          </m:r>
                        </m:sub>
                        <m:sup>
                          <m:r>
                            <a:rPr lang="en-US" sz="1400" i="0">
                              <a:latin typeface="Cambria Math" panose="02040503050406030204" pitchFamily="18" charset="0"/>
                            </a:rPr>
                            <m:t>∞</m:t>
                          </m:r>
                        </m:sup>
                        <m:e>
                          <m:sSub>
                            <m:sSubPr>
                              <m:ctrlPr>
                                <a:rPr lang="en-US" sz="1400" i="1">
                                  <a:solidFill>
                                    <a:srgbClr val="836967"/>
                                  </a:solidFill>
                                  <a:latin typeface="Cambria Math" panose="02040503050406030204" pitchFamily="18" charset="0"/>
                                </a:rPr>
                              </m:ctrlPr>
                            </m:sSubPr>
                            <m:e>
                              <m:r>
                                <a:rPr lang="en-US" sz="1400" i="1">
                                  <a:latin typeface="Cambria Math" panose="02040503050406030204" pitchFamily="18" charset="0"/>
                                </a:rPr>
                                <m:t>𝐾</m:t>
                              </m:r>
                            </m:e>
                            <m:sub>
                              <m:r>
                                <a:rPr lang="en-US" sz="1400" i="1">
                                  <a:latin typeface="Cambria Math" panose="02040503050406030204" pitchFamily="18" charset="0"/>
                                </a:rPr>
                                <m:t>𝑉</m:t>
                              </m:r>
                            </m:sub>
                          </m:sSub>
                          <m:d>
                            <m:dPr>
                              <m:ctrlPr>
                                <a:rPr lang="en-US" sz="1400" i="1">
                                  <a:solidFill>
                                    <a:srgbClr val="836967"/>
                                  </a:solidFill>
                                  <a:latin typeface="Cambria Math" panose="02040503050406030204" pitchFamily="18" charset="0"/>
                                </a:rPr>
                              </m:ctrlPr>
                            </m:dPr>
                            <m:e>
                              <m:r>
                                <a:rPr lang="en-US" sz="1400" i="1">
                                  <a:latin typeface="Cambria Math" panose="02040503050406030204" pitchFamily="18" charset="0"/>
                                </a:rPr>
                                <m:t>𝜔</m:t>
                              </m:r>
                              <m:r>
                                <a:rPr lang="en-US" sz="1400" i="0">
                                  <a:latin typeface="Cambria Math" panose="02040503050406030204" pitchFamily="18" charset="0"/>
                                </a:rPr>
                                <m:t>,</m:t>
                              </m:r>
                              <m:r>
                                <a:rPr lang="en-US" sz="1400" i="1">
                                  <a:latin typeface="Cambria Math" panose="02040503050406030204" pitchFamily="18" charset="0"/>
                                </a:rPr>
                                <m:t>𝑧</m:t>
                              </m:r>
                            </m:e>
                          </m:d>
                          <m:f>
                            <m:fPr>
                              <m:ctrlPr>
                                <a:rPr lang="en-US" sz="1400" i="1">
                                  <a:solidFill>
                                    <a:srgbClr val="836967"/>
                                  </a:solidFill>
                                  <a:latin typeface="Cambria Math" panose="02040503050406030204" pitchFamily="18" charset="0"/>
                                </a:rPr>
                              </m:ctrlPr>
                            </m:fPr>
                            <m:num>
                              <m:r>
                                <m:rPr>
                                  <m:sty m:val="p"/>
                                </m:rPr>
                                <a:rPr lang="en-US" sz="1400" i="0">
                                  <a:latin typeface="Cambria Math" panose="02040503050406030204" pitchFamily="18" charset="0"/>
                                </a:rPr>
                                <m:t>d</m:t>
                              </m:r>
                              <m:sSub>
                                <m:sSubPr>
                                  <m:ctrlPr>
                                    <a:rPr lang="en-US" sz="1400" i="1">
                                      <a:solidFill>
                                        <a:srgbClr val="836967"/>
                                      </a:solidFill>
                                      <a:latin typeface="Cambria Math" panose="02040503050406030204" pitchFamily="18" charset="0"/>
                                    </a:rPr>
                                  </m:ctrlPr>
                                </m:sSubPr>
                                <m:e>
                                  <m:r>
                                    <a:rPr lang="en-US" sz="1400" i="1">
                                      <a:latin typeface="Cambria Math" panose="02040503050406030204" pitchFamily="18" charset="0"/>
                                    </a:rPr>
                                    <m:t>𝑉</m:t>
                                  </m:r>
                                </m:e>
                                <m:sub>
                                  <m:r>
                                    <m:rPr>
                                      <m:sty m:val="p"/>
                                    </m:rPr>
                                    <a:rPr lang="en-US" sz="1400" i="0">
                                      <a:latin typeface="Cambria Math" panose="02040503050406030204" pitchFamily="18" charset="0"/>
                                    </a:rPr>
                                    <m:t>S</m:t>
                                  </m:r>
                                </m:sub>
                              </m:sSub>
                            </m:num>
                            <m:den>
                              <m:sSub>
                                <m:sSubPr>
                                  <m:ctrlPr>
                                    <a:rPr lang="en-US" sz="1400" i="1">
                                      <a:solidFill>
                                        <a:srgbClr val="836967"/>
                                      </a:solidFill>
                                      <a:latin typeface="Cambria Math" panose="02040503050406030204" pitchFamily="18" charset="0"/>
                                    </a:rPr>
                                  </m:ctrlPr>
                                </m:sSubPr>
                                <m:e>
                                  <m:r>
                                    <a:rPr lang="en-US" sz="1400" i="1">
                                      <a:latin typeface="Cambria Math" panose="02040503050406030204" pitchFamily="18" charset="0"/>
                                    </a:rPr>
                                    <m:t>𝑉</m:t>
                                  </m:r>
                                </m:e>
                                <m:sub>
                                  <m:r>
                                    <m:rPr>
                                      <m:sty m:val="p"/>
                                    </m:rPr>
                                    <a:rPr lang="en-US" sz="1400" i="0">
                                      <a:latin typeface="Cambria Math" panose="02040503050406030204" pitchFamily="18" charset="0"/>
                                    </a:rPr>
                                    <m:t>S</m:t>
                                  </m:r>
                                </m:sub>
                              </m:sSub>
                            </m:den>
                          </m:f>
                          <m:d>
                            <m:dPr>
                              <m:ctrlPr>
                                <a:rPr lang="en-US" sz="1400" i="1">
                                  <a:solidFill>
                                    <a:srgbClr val="836967"/>
                                  </a:solidFill>
                                  <a:latin typeface="Cambria Math" panose="02040503050406030204" pitchFamily="18" charset="0"/>
                                </a:rPr>
                              </m:ctrlPr>
                            </m:dPr>
                            <m:e>
                              <m:r>
                                <a:rPr lang="en-US" sz="1400" i="1">
                                  <a:latin typeface="Cambria Math" panose="02040503050406030204" pitchFamily="18" charset="0"/>
                                </a:rPr>
                                <m:t>𝑧</m:t>
                              </m:r>
                            </m:e>
                          </m:d>
                          <m:r>
                            <a:rPr lang="en-US" sz="1400" i="1">
                              <a:latin typeface="Cambria Math" panose="02040503050406030204" pitchFamily="18" charset="0"/>
                            </a:rPr>
                            <m:t>𝑑𝑧</m:t>
                          </m:r>
                        </m:e>
                      </m:nary>
                      <m:r>
                        <a:rPr lang="en-US" sz="1400" i="1">
                          <a:latin typeface="Cambria Math" panose="02040503050406030204" pitchFamily="18" charset="0"/>
                        </a:rPr>
                        <m:t>=</m:t>
                      </m:r>
                      <m:nary>
                        <m:naryPr>
                          <m:limLoc m:val="subSup"/>
                          <m:ctrlPr>
                            <a:rPr lang="en-US" sz="1400" i="1" smtClean="0">
                              <a:latin typeface="Cambria Math" panose="02040503050406030204" pitchFamily="18" charset="0"/>
                            </a:rPr>
                          </m:ctrlPr>
                        </m:naryPr>
                        <m:sub>
                          <m:r>
                            <a:rPr lang="en-US" sz="1400" i="1">
                              <a:latin typeface="Cambria Math" panose="02040503050406030204" pitchFamily="18" charset="0"/>
                            </a:rPr>
                            <m:t>𝑧</m:t>
                          </m:r>
                          <m:r>
                            <a:rPr lang="en-US" sz="1400" i="0">
                              <a:latin typeface="Cambria Math" panose="02040503050406030204" pitchFamily="18" charset="0"/>
                            </a:rPr>
                            <m:t>=0</m:t>
                          </m:r>
                        </m:sub>
                        <m:sup>
                          <m:r>
                            <a:rPr lang="en-US" sz="1400" i="0">
                              <a:latin typeface="Cambria Math" panose="02040503050406030204" pitchFamily="18" charset="0"/>
                            </a:rPr>
                            <m:t>∞</m:t>
                          </m:r>
                        </m:sup>
                        <m:e>
                          <m:sSub>
                            <m:sSubPr>
                              <m:ctrlPr>
                                <a:rPr lang="en-US" sz="1400" i="1" smtClean="0">
                                  <a:solidFill>
                                    <a:srgbClr val="C00000"/>
                                  </a:solidFill>
                                  <a:latin typeface="Cambria Math" panose="02040503050406030204" pitchFamily="18" charset="0"/>
                                </a:rPr>
                              </m:ctrlPr>
                            </m:sSubPr>
                            <m:e>
                              <m:r>
                                <a:rPr lang="en-US" sz="1400" i="1">
                                  <a:solidFill>
                                    <a:srgbClr val="C00000"/>
                                  </a:solidFill>
                                  <a:latin typeface="Cambria Math" panose="02040503050406030204" pitchFamily="18" charset="0"/>
                                </a:rPr>
                                <m:t>𝐾</m:t>
                              </m:r>
                            </m:e>
                            <m:sub>
                              <m:r>
                                <a:rPr lang="en-US" sz="1400" i="1">
                                  <a:solidFill>
                                    <a:srgbClr val="C00000"/>
                                  </a:solidFill>
                                  <a:latin typeface="Cambria Math" panose="02040503050406030204" pitchFamily="18" charset="0"/>
                                </a:rPr>
                                <m:t>𝑉</m:t>
                              </m:r>
                            </m:sub>
                          </m:sSub>
                          <m:d>
                            <m:dPr>
                              <m:ctrlPr>
                                <a:rPr lang="en-US" sz="1400" i="1">
                                  <a:solidFill>
                                    <a:srgbClr val="C00000"/>
                                  </a:solidFill>
                                  <a:latin typeface="Cambria Math" panose="02040503050406030204" pitchFamily="18" charset="0"/>
                                </a:rPr>
                              </m:ctrlPr>
                            </m:dPr>
                            <m:e>
                              <m:r>
                                <a:rPr lang="en-US" sz="1400" i="1">
                                  <a:solidFill>
                                    <a:srgbClr val="C00000"/>
                                  </a:solidFill>
                                  <a:latin typeface="Cambria Math" panose="02040503050406030204" pitchFamily="18" charset="0"/>
                                </a:rPr>
                                <m:t>𝜔</m:t>
                              </m:r>
                              <m:r>
                                <a:rPr lang="en-US" sz="1400" i="0">
                                  <a:solidFill>
                                    <a:srgbClr val="C00000"/>
                                  </a:solidFill>
                                  <a:latin typeface="Cambria Math" panose="02040503050406030204" pitchFamily="18" charset="0"/>
                                </a:rPr>
                                <m:t>,</m:t>
                              </m:r>
                              <m:r>
                                <a:rPr lang="en-US" sz="1400" i="1">
                                  <a:solidFill>
                                    <a:srgbClr val="C00000"/>
                                  </a:solidFill>
                                  <a:latin typeface="Cambria Math" panose="02040503050406030204" pitchFamily="18" charset="0"/>
                                </a:rPr>
                                <m:t>𝑧</m:t>
                              </m:r>
                            </m:e>
                          </m:d>
                          <m:sSub>
                            <m:sSubPr>
                              <m:ctrlPr>
                                <a:rPr lang="en-US" sz="1400" i="1" smtClean="0">
                                  <a:solidFill>
                                    <a:srgbClr val="C00000"/>
                                  </a:solidFill>
                                  <a:latin typeface="Cambria Math" panose="02040503050406030204" pitchFamily="18" charset="0"/>
                                </a:rPr>
                              </m:ctrlPr>
                            </m:sSubPr>
                            <m:e>
                              <m:r>
                                <a:rPr lang="en-US" sz="1400" i="1">
                                  <a:solidFill>
                                    <a:srgbClr val="C00000"/>
                                  </a:solidFill>
                                  <a:latin typeface="Cambria Math" panose="02040503050406030204" pitchFamily="18" charset="0"/>
                                </a:rPr>
                                <m:t>𝜂</m:t>
                              </m:r>
                            </m:e>
                            <m:sub>
                              <m:r>
                                <m:rPr>
                                  <m:sty m:val="p"/>
                                </m:rPr>
                                <a:rPr lang="en-US" sz="1400">
                                  <a:solidFill>
                                    <a:srgbClr val="C00000"/>
                                  </a:solidFill>
                                  <a:latin typeface="Cambria Math" panose="02040503050406030204" pitchFamily="18" charset="0"/>
                                </a:rPr>
                                <m:t>S</m:t>
                              </m:r>
                            </m:sub>
                          </m:sSub>
                          <m:d>
                            <m:dPr>
                              <m:ctrlPr>
                                <a:rPr lang="en-US" sz="1400" i="1">
                                  <a:solidFill>
                                    <a:srgbClr val="C00000"/>
                                  </a:solidFill>
                                  <a:latin typeface="Cambria Math" panose="02040503050406030204" pitchFamily="18" charset="0"/>
                                </a:rPr>
                              </m:ctrlPr>
                            </m:dPr>
                            <m:e>
                              <m:r>
                                <a:rPr lang="en-US" sz="1400" i="1">
                                  <a:solidFill>
                                    <a:srgbClr val="C00000"/>
                                  </a:solidFill>
                                  <a:latin typeface="Cambria Math" panose="02040503050406030204" pitchFamily="18" charset="0"/>
                                </a:rPr>
                                <m:t>𝑧</m:t>
                              </m:r>
                            </m:e>
                          </m:d>
                          <m:r>
                            <a:rPr lang="en-US" sz="1400" i="1" smtClean="0">
                              <a:latin typeface="Cambria Math" panose="02040503050406030204" pitchFamily="18" charset="0"/>
                              <a:ea typeface="Cambria Math" panose="02040503050406030204" pitchFamily="18" charset="0"/>
                            </a:rPr>
                            <m:t>∆</m:t>
                          </m:r>
                          <m:r>
                            <a:rPr lang="en-US" sz="1400" i="1" smtClean="0">
                              <a:latin typeface="Cambria Math" panose="02040503050406030204" pitchFamily="18" charset="0"/>
                              <a:ea typeface="Cambria Math" panose="02040503050406030204" pitchFamily="18" charset="0"/>
                            </a:rPr>
                            <m:t>𝜎</m:t>
                          </m:r>
                          <m:d>
                            <m:dPr>
                              <m:ctrlPr>
                                <a:rPr lang="en-US" sz="1400" i="1">
                                  <a:solidFill>
                                    <a:srgbClr val="836967"/>
                                  </a:solidFill>
                                  <a:latin typeface="Cambria Math" panose="02040503050406030204" pitchFamily="18" charset="0"/>
                                </a:rPr>
                              </m:ctrlPr>
                            </m:dPr>
                            <m:e>
                              <m:r>
                                <a:rPr lang="en-US" sz="1400" i="1">
                                  <a:latin typeface="Cambria Math" panose="02040503050406030204" pitchFamily="18" charset="0"/>
                                </a:rPr>
                                <m:t>𝑧</m:t>
                              </m:r>
                            </m:e>
                          </m:d>
                          <m:r>
                            <a:rPr lang="en-US" sz="1400" i="1">
                              <a:latin typeface="Cambria Math" panose="02040503050406030204" pitchFamily="18" charset="0"/>
                            </a:rPr>
                            <m:t>𝑑𝑧</m:t>
                          </m:r>
                        </m:e>
                      </m:nary>
                      <m:r>
                        <a:rPr lang="en-US" sz="1400" i="1" smtClean="0">
                          <a:latin typeface="Cambria Math" panose="02040503050406030204" pitchFamily="18" charset="0"/>
                        </a:rPr>
                        <m:t>=</m:t>
                      </m:r>
                      <m:nary>
                        <m:naryPr>
                          <m:limLoc m:val="subSup"/>
                          <m:ctrlPr>
                            <a:rPr lang="en-US" sz="1400" i="1" smtClean="0">
                              <a:latin typeface="Cambria Math" panose="02040503050406030204" pitchFamily="18" charset="0"/>
                            </a:rPr>
                          </m:ctrlPr>
                        </m:naryPr>
                        <m:sub>
                          <m:r>
                            <a:rPr lang="en-US" sz="1400" i="1">
                              <a:latin typeface="Cambria Math" panose="02040503050406030204" pitchFamily="18" charset="0"/>
                            </a:rPr>
                            <m:t>𝑧</m:t>
                          </m:r>
                          <m:r>
                            <a:rPr lang="en-US" sz="1400" i="0">
                              <a:latin typeface="Cambria Math" panose="02040503050406030204" pitchFamily="18" charset="0"/>
                            </a:rPr>
                            <m:t>=0</m:t>
                          </m:r>
                        </m:sub>
                        <m:sup>
                          <m:r>
                            <a:rPr lang="en-US" sz="1400" i="0">
                              <a:latin typeface="Cambria Math" panose="02040503050406030204" pitchFamily="18" charset="0"/>
                            </a:rPr>
                            <m:t>∞</m:t>
                          </m:r>
                        </m:sup>
                        <m:e>
                          <m:sSub>
                            <m:sSubPr>
                              <m:ctrlPr>
                                <a:rPr lang="en-US" sz="1400" i="1" smtClean="0">
                                  <a:solidFill>
                                    <a:srgbClr val="C00000"/>
                                  </a:solidFill>
                                  <a:latin typeface="Cambria Math" panose="02040503050406030204" pitchFamily="18" charset="0"/>
                                </a:rPr>
                              </m:ctrlPr>
                            </m:sSubPr>
                            <m:e>
                              <m:r>
                                <a:rPr lang="en-US" sz="1400" i="1">
                                  <a:solidFill>
                                    <a:srgbClr val="C00000"/>
                                  </a:solidFill>
                                  <a:latin typeface="Cambria Math" panose="02040503050406030204" pitchFamily="18" charset="0"/>
                                </a:rPr>
                                <m:t>𝐾</m:t>
                              </m:r>
                            </m:e>
                            <m:sub>
                              <m:r>
                                <a:rPr lang="en-US" sz="1400" i="1">
                                  <a:solidFill>
                                    <a:srgbClr val="C00000"/>
                                  </a:solidFill>
                                  <a:latin typeface="Cambria Math" panose="02040503050406030204" pitchFamily="18" charset="0"/>
                                </a:rPr>
                                <m:t>𝜎</m:t>
                              </m:r>
                            </m:sub>
                          </m:sSub>
                          <m:d>
                            <m:dPr>
                              <m:ctrlPr>
                                <a:rPr lang="en-US" sz="1400" i="1">
                                  <a:solidFill>
                                    <a:srgbClr val="C00000"/>
                                  </a:solidFill>
                                  <a:latin typeface="Cambria Math" panose="02040503050406030204" pitchFamily="18" charset="0"/>
                                </a:rPr>
                              </m:ctrlPr>
                            </m:dPr>
                            <m:e>
                              <m:r>
                                <a:rPr lang="en-US" sz="1400" i="1">
                                  <a:solidFill>
                                    <a:srgbClr val="C00000"/>
                                  </a:solidFill>
                                  <a:latin typeface="Cambria Math" panose="02040503050406030204" pitchFamily="18" charset="0"/>
                                </a:rPr>
                                <m:t>𝜔</m:t>
                              </m:r>
                              <m:r>
                                <a:rPr lang="en-US" sz="1400" i="0">
                                  <a:solidFill>
                                    <a:srgbClr val="C00000"/>
                                  </a:solidFill>
                                  <a:latin typeface="Cambria Math" panose="02040503050406030204" pitchFamily="18" charset="0"/>
                                </a:rPr>
                                <m:t>,</m:t>
                              </m:r>
                              <m:r>
                                <a:rPr lang="en-US" sz="1400" i="1">
                                  <a:solidFill>
                                    <a:srgbClr val="C00000"/>
                                  </a:solidFill>
                                  <a:latin typeface="Cambria Math" panose="02040503050406030204" pitchFamily="18" charset="0"/>
                                </a:rPr>
                                <m:t>𝑧</m:t>
                              </m:r>
                            </m:e>
                          </m:d>
                          <m:r>
                            <a:rPr lang="en-US" sz="1400" i="1" smtClean="0">
                              <a:latin typeface="Cambria Math" panose="02040503050406030204" pitchFamily="18" charset="0"/>
                              <a:ea typeface="Cambria Math" panose="02040503050406030204" pitchFamily="18" charset="0"/>
                            </a:rPr>
                            <m:t>∆</m:t>
                          </m:r>
                          <m:r>
                            <a:rPr lang="en-US" sz="1400" i="1" smtClean="0">
                              <a:latin typeface="Cambria Math" panose="02040503050406030204" pitchFamily="18" charset="0"/>
                              <a:ea typeface="Cambria Math" panose="02040503050406030204" pitchFamily="18" charset="0"/>
                            </a:rPr>
                            <m:t>𝜎</m:t>
                          </m:r>
                          <m:d>
                            <m:dPr>
                              <m:ctrlPr>
                                <a:rPr lang="en-US" sz="1400" i="1">
                                  <a:solidFill>
                                    <a:srgbClr val="836967"/>
                                  </a:solidFill>
                                  <a:latin typeface="Cambria Math" panose="02040503050406030204" pitchFamily="18" charset="0"/>
                                </a:rPr>
                              </m:ctrlPr>
                            </m:dPr>
                            <m:e>
                              <m:r>
                                <a:rPr lang="en-US" sz="1400" i="1">
                                  <a:latin typeface="Cambria Math" panose="02040503050406030204" pitchFamily="18" charset="0"/>
                                </a:rPr>
                                <m:t>𝑧</m:t>
                              </m:r>
                            </m:e>
                          </m:d>
                          <m:r>
                            <a:rPr lang="en-US" sz="1400" i="1">
                              <a:latin typeface="Cambria Math" panose="02040503050406030204" pitchFamily="18" charset="0"/>
                            </a:rPr>
                            <m:t>𝑑𝑧</m:t>
                          </m:r>
                        </m:e>
                      </m:nary>
                    </m:oMath>
                  </m:oMathPara>
                </a14:m>
                <a:endParaRPr lang="en-US" sz="1400" i="1" dirty="0">
                  <a:latin typeface="Cambria Math" panose="02040503050406030204" pitchFamily="18" charset="0"/>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448310" y="1586865"/>
                <a:ext cx="2950210" cy="1424940"/>
              </a:xfrm>
              <a:prstGeom prst="rect">
                <a:avLst/>
              </a:prstGeom>
              <a:blipFill rotWithShape="1">
                <a:blip r:embed="rId4"/>
                <a:stretch>
                  <a:fillRect/>
                </a:stretch>
              </a:blipFill>
            </p:spPr>
            <p:txBody>
              <a:bodyPr/>
              <a:lstStyle/>
              <a:p>
                <a:r>
                  <a:rPr lang="zh-CN" altLang="en-US">
                    <a:noFill/>
                  </a:rPr>
                  <a:t> </a:t>
                </a:r>
              </a:p>
            </p:txBody>
          </p:sp>
        </mc:Fallback>
      </mc:AlternateContent>
      <p:cxnSp>
        <p:nvCxnSpPr>
          <p:cNvPr id="16" name="Straight Connector 15"/>
          <p:cNvCxnSpPr/>
          <p:nvPr/>
        </p:nvCxnSpPr>
        <p:spPr>
          <a:xfrm>
            <a:off x="3857195" y="1741494"/>
            <a:ext cx="0" cy="4066540"/>
          </a:xfrm>
          <a:prstGeom prst="line">
            <a:avLst/>
          </a:prstGeom>
          <a:ln w="28575">
            <a:solidFill>
              <a:srgbClr val="0F573F"/>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p:cNvSpPr txBox="1"/>
              <p:nvPr/>
            </p:nvSpPr>
            <p:spPr>
              <a:xfrm>
                <a:off x="390525" y="6020435"/>
                <a:ext cx="4084320" cy="323215"/>
              </a:xfrm>
              <a:prstGeom prst="rect">
                <a:avLst/>
              </a:prstGeom>
              <a:noFill/>
            </p:spPr>
            <p:txBody>
              <a:bodyPr wrap="square" rtlCol="0">
                <a:noAutofit/>
              </a:bodyPr>
              <a:lstStyle/>
              <a:p>
                <a:pPr algn="ctr"/>
                <a:r>
                  <a:rPr lang="en-US" sz="1600" b="1" dirty="0">
                    <a:solidFill>
                      <a:srgbClr val="0F573F"/>
                    </a:solidFill>
                    <a:latin typeface="黑体" panose="02010609060101010101" pitchFamily="49" charset="-122"/>
                    <a:ea typeface="黑体" panose="02010609060101010101" pitchFamily="49" charset="-122"/>
                    <a:cs typeface="Arial" panose="020B0604020202020204" pitchFamily="34" charset="0"/>
                  </a:rPr>
                  <a:t>→</a:t>
                </a:r>
                <a:r>
                  <a:rPr lang="en-US" sz="1600" b="1" dirty="0" err="1">
                    <a:solidFill>
                      <a:srgbClr val="0F573F"/>
                    </a:solidFill>
                    <a:latin typeface="黑体" panose="02010609060101010101" pitchFamily="49" charset="-122"/>
                    <a:ea typeface="黑体" panose="02010609060101010101" pitchFamily="49" charset="-122"/>
                    <a:cs typeface="Arial" panose="020B0604020202020204" pitchFamily="34" charset="0"/>
                  </a:rPr>
                  <a:t>与</a:t>
                </a:r>
                <a14:m>
                  <m:oMath xmlns:m="http://schemas.openxmlformats.org/officeDocument/2006/math">
                    <m:sSub>
                      <m:sSubPr>
                        <m:ctrlPr>
                          <a:rPr lang="en-US" sz="1600" b="1" i="1">
                            <a:solidFill>
                              <a:srgbClr val="0F573F"/>
                            </a:solidFill>
                            <a:effectLst/>
                            <a:latin typeface="Cambria Math" panose="02040503050406030204" pitchFamily="18" charset="0"/>
                            <a:ea typeface="宋体" panose="02010600030101010101" pitchFamily="2" charset="-122"/>
                            <a:cs typeface="Times New Roman" panose="02020603050405020304" pitchFamily="18" charset="0"/>
                          </a:rPr>
                        </m:ctrlPr>
                      </m:sSubPr>
                      <m:e>
                        <m:r>
                          <a:rPr lang="en-US" sz="1600" b="1" i="1">
                            <a:solidFill>
                              <a:srgbClr val="0F573F"/>
                            </a:solidFill>
                            <a:effectLst/>
                            <a:latin typeface="Cambria Math" panose="02040503050406030204" pitchFamily="18" charset="0"/>
                            <a:ea typeface="宋体" panose="02010600030101010101" pitchFamily="2" charset="-122"/>
                            <a:cs typeface="Times New Roman" panose="02020603050405020304" pitchFamily="18" charset="0"/>
                          </a:rPr>
                          <m:t>𝑲</m:t>
                        </m:r>
                      </m:e>
                      <m:sub>
                        <m:r>
                          <a:rPr lang="en-US" sz="1600" b="1" i="1">
                            <a:solidFill>
                              <a:srgbClr val="0F573F"/>
                            </a:solidFill>
                            <a:effectLst/>
                            <a:latin typeface="Cambria Math" panose="02040503050406030204" pitchFamily="18" charset="0"/>
                            <a:ea typeface="宋体" panose="02010600030101010101" pitchFamily="2" charset="-122"/>
                            <a:cs typeface="Times New Roman" panose="02020603050405020304" pitchFamily="18" charset="0"/>
                          </a:rPr>
                          <m:t>𝑽</m:t>
                        </m:r>
                      </m:sub>
                    </m:sSub>
                  </m:oMath>
                </a14:m>
                <a:r>
                  <a:rPr lang="en-US" sz="1600" b="1" dirty="0">
                    <a:solidFill>
                      <a:srgbClr val="0F573F"/>
                    </a:solidFill>
                    <a:effectLst/>
                    <a:latin typeface="Arial" panose="020B0604020202020204" pitchFamily="34" charset="0"/>
                    <a:ea typeface="等线" panose="02010600030101010101" pitchFamily="2" charset="-122"/>
                    <a:cs typeface="Arial" panose="020B0604020202020204" pitchFamily="34" charset="0"/>
                  </a:rPr>
                  <a:t>相比, </a:t>
                </a:r>
                <a14:m>
                  <m:oMath xmlns:m="http://schemas.openxmlformats.org/officeDocument/2006/math">
                    <m:sSub>
                      <m:sSubPr>
                        <m:ctrlPr>
                          <a:rPr lang="en-US" sz="1600" b="1" i="1" smtClean="0">
                            <a:solidFill>
                              <a:srgbClr val="0F573F"/>
                            </a:solidFill>
                            <a:latin typeface="Cambria Math" panose="02040503050406030204" pitchFamily="18" charset="0"/>
                          </a:rPr>
                        </m:ctrlPr>
                      </m:sSubPr>
                      <m:e>
                        <m:r>
                          <a:rPr lang="en-US" sz="1600" b="1" i="1">
                            <a:solidFill>
                              <a:srgbClr val="0F573F"/>
                            </a:solidFill>
                            <a:latin typeface="Cambria Math" panose="02040503050406030204" pitchFamily="18" charset="0"/>
                          </a:rPr>
                          <m:t>𝑲</m:t>
                        </m:r>
                      </m:e>
                      <m:sub>
                        <m:r>
                          <a:rPr lang="en-US" sz="1600" b="1" i="1">
                            <a:solidFill>
                              <a:srgbClr val="0F573F"/>
                            </a:solidFill>
                            <a:latin typeface="Cambria Math" panose="02040503050406030204" pitchFamily="18" charset="0"/>
                          </a:rPr>
                          <m:t>𝝈</m:t>
                        </m:r>
                      </m:sub>
                    </m:sSub>
                  </m:oMath>
                </a14:m>
                <a:r>
                  <a:rPr lang="en-US" sz="1600" b="1" dirty="0">
                    <a:solidFill>
                      <a:srgbClr val="0F573F"/>
                    </a:solidFill>
                    <a:effectLst/>
                    <a:latin typeface="Arial" panose="020B0604020202020204" pitchFamily="34" charset="0"/>
                    <a:ea typeface="等线" panose="02010600030101010101" pitchFamily="2" charset="-122"/>
                    <a:cs typeface="Arial" panose="020B0604020202020204" pitchFamily="34" charset="0"/>
                  </a:rPr>
                  <a:t>最大的位置都集中在浅部</a:t>
                </a:r>
              </a:p>
            </p:txBody>
          </p:sp>
        </mc:Choice>
        <mc:Fallback xmlns="">
          <p:sp>
            <p:nvSpPr>
              <p:cNvPr id="20" name="TextBox 19"/>
              <p:cNvSpPr txBox="1">
                <a:spLocks noRot="1" noChangeAspect="1" noMove="1" noResize="1" noEditPoints="1" noAdjustHandles="1" noChangeArrowheads="1" noChangeShapeType="1" noTextEdit="1"/>
              </p:cNvSpPr>
              <p:nvPr/>
            </p:nvSpPr>
            <p:spPr>
              <a:xfrm>
                <a:off x="390525" y="6020435"/>
                <a:ext cx="4084320" cy="323215"/>
              </a:xfrm>
              <a:prstGeom prst="rect">
                <a:avLst/>
              </a:prstGeom>
              <a:blipFill rotWithShape="1">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文本框 4"/>
              <p:cNvSpPr txBox="1"/>
              <p:nvPr/>
            </p:nvSpPr>
            <p:spPr>
              <a:xfrm>
                <a:off x="2032635" y="3293110"/>
                <a:ext cx="661035" cy="300355"/>
              </a:xfrm>
              <a:prstGeom prst="rect">
                <a:avLst/>
              </a:prstGeom>
              <a:noFill/>
            </p:spPr>
            <p:txBody>
              <a:bodyPr wrap="square">
                <a:noAutofit/>
              </a:bodyPr>
              <a:lstStyle/>
              <a:p>
                <a:pPr/>
                <a14:m>
                  <m:oMathPara xmlns:m="http://schemas.openxmlformats.org/officeDocument/2006/math">
                    <m:oMathParaPr>
                      <m:jc m:val="centerGroup"/>
                    </m:oMathParaPr>
                    <m:oMath xmlns:m="http://schemas.openxmlformats.org/officeDocument/2006/math">
                      <m:sSub>
                        <m:sSubPr>
                          <m:ctrlPr>
                            <a:rPr lang="en-US" altLang="zh-CN" sz="1350" b="1" i="1" smtClean="0">
                              <a:solidFill>
                                <a:schemeClr val="tx1"/>
                              </a:solidFill>
                              <a:latin typeface="Cambria Math" panose="02040503050406030204" pitchFamily="18" charset="0"/>
                            </a:rPr>
                          </m:ctrlPr>
                        </m:sSubPr>
                        <m:e>
                          <m:r>
                            <a:rPr lang="en-US" altLang="zh-CN" sz="1350" b="1" i="1">
                              <a:solidFill>
                                <a:schemeClr val="tx1"/>
                              </a:solidFill>
                              <a:latin typeface="Cambria Math" panose="02040503050406030204" pitchFamily="18" charset="0"/>
                            </a:rPr>
                            <m:t>𝜼</m:t>
                          </m:r>
                        </m:e>
                        <m:sub>
                          <m:r>
                            <a:rPr lang="en-US" altLang="zh-CN" sz="1350" b="1" i="1">
                              <a:solidFill>
                                <a:schemeClr val="tx1"/>
                              </a:solidFill>
                              <a:latin typeface="Cambria Math" panose="02040503050406030204" pitchFamily="18" charset="0"/>
                            </a:rPr>
                            <m:t>𝑺</m:t>
                          </m:r>
                        </m:sub>
                      </m:sSub>
                      <m:d>
                        <m:dPr>
                          <m:ctrlPr>
                            <a:rPr lang="en-US" altLang="zh-CN" sz="1350" b="1" i="1">
                              <a:solidFill>
                                <a:schemeClr val="tx1"/>
                              </a:solidFill>
                              <a:latin typeface="Cambria Math" panose="02040503050406030204" pitchFamily="18" charset="0"/>
                            </a:rPr>
                          </m:ctrlPr>
                        </m:dPr>
                        <m:e>
                          <m:r>
                            <a:rPr lang="en-US" altLang="zh-CN" sz="1350" b="1" i="1">
                              <a:solidFill>
                                <a:schemeClr val="tx1"/>
                              </a:solidFill>
                              <a:latin typeface="Cambria Math" panose="02040503050406030204" pitchFamily="18" charset="0"/>
                            </a:rPr>
                            <m:t>𝒛</m:t>
                          </m:r>
                        </m:e>
                      </m:d>
                    </m:oMath>
                  </m:oMathPara>
                </a14:m>
                <a:endParaRPr lang="zh-CN" altLang="en-US" sz="1350" b="1" dirty="0">
                  <a:solidFill>
                    <a:schemeClr val="tx1"/>
                  </a:solidFill>
                </a:endParaRPr>
              </a:p>
            </p:txBody>
          </p:sp>
        </mc:Choice>
        <mc:Fallback xmlns="">
          <p:sp>
            <p:nvSpPr>
              <p:cNvPr id="5" name="文本框 4"/>
              <p:cNvSpPr txBox="1">
                <a:spLocks noRot="1" noChangeAspect="1" noMove="1" noResize="1" noEditPoints="1" noAdjustHandles="1" noChangeArrowheads="1" noChangeShapeType="1" noTextEdit="1"/>
              </p:cNvSpPr>
              <p:nvPr/>
            </p:nvSpPr>
            <p:spPr>
              <a:xfrm>
                <a:off x="2032635" y="3293110"/>
                <a:ext cx="661035" cy="300355"/>
              </a:xfrm>
              <a:prstGeom prst="rect">
                <a:avLst/>
              </a:prstGeom>
              <a:blipFill rotWithShape="1">
                <a:blip r:embed="rId6"/>
                <a:stretch>
                  <a:fillRect/>
                </a:stretch>
              </a:blipFill>
            </p:spPr>
            <p:txBody>
              <a:bodyPr/>
              <a:lstStyle/>
              <a:p>
                <a:r>
                  <a:rPr lang="zh-CN" altLang="en-US">
                    <a:noFill/>
                  </a:rPr>
                  <a:t> </a:t>
                </a:r>
              </a:p>
            </p:txBody>
          </p:sp>
        </mc:Fallback>
      </mc:AlternateContent>
      <p:sp>
        <p:nvSpPr>
          <p:cNvPr id="3" name="灯片编号占位符 2"/>
          <p:cNvSpPr>
            <a:spLocks noGrp="1"/>
          </p:cNvSpPr>
          <p:nvPr>
            <p:ph type="sldNum" sz="quarter" idx="12"/>
          </p:nvPr>
        </p:nvSpPr>
        <p:spPr/>
        <p:txBody>
          <a:bodyPr/>
          <a:lstStyle/>
          <a:p>
            <a:fld id="{AEA62FAB-F99A-AB4E-BCD3-FB5A1BF3E821}" type="slidenum">
              <a:rPr lang="en-US" sz="900" smtClean="0"/>
              <a:t>9</a:t>
            </a:fld>
            <a:endParaRPr lang="en-US" sz="900"/>
          </a:p>
        </p:txBody>
      </p:sp>
      <p:pic>
        <p:nvPicPr>
          <p:cNvPr id="4"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02075" y="1711325"/>
            <a:ext cx="5147945" cy="4065905"/>
          </a:xfrm>
          <a:prstGeom prst="rect">
            <a:avLst/>
          </a:prstGeom>
        </p:spPr>
      </p:pic>
      <mc:AlternateContent xmlns:mc="http://schemas.openxmlformats.org/markup-compatibility/2006" xmlns:a14="http://schemas.microsoft.com/office/drawing/2010/main">
        <mc:Choice Requires="a14">
          <p:sp>
            <p:nvSpPr>
              <p:cNvPr id="7" name="文本框 6"/>
              <p:cNvSpPr txBox="1"/>
              <p:nvPr/>
            </p:nvSpPr>
            <p:spPr>
              <a:xfrm>
                <a:off x="4101465" y="5358130"/>
                <a:ext cx="2169160" cy="299085"/>
              </a:xfrm>
              <a:prstGeom prst="rect">
                <a:avLst/>
              </a:prstGeom>
              <a:noFill/>
            </p:spPr>
            <p:txBody>
              <a:bodyPr wrap="square">
                <a:noAutofit/>
              </a:bodyPr>
              <a:lstStyle/>
              <a:p>
                <a:pPr algn="ctr"/>
                <a14:m>
                  <m:oMathPara xmlns:m="http://schemas.openxmlformats.org/officeDocument/2006/math">
                    <m:oMathParaPr>
                      <m:jc m:val="centerGroup"/>
                    </m:oMathParaPr>
                    <m:oMath xmlns:m="http://schemas.openxmlformats.org/officeDocument/2006/math">
                      <m:r>
                        <a:rPr lang="en-US" altLang="zh-CN" sz="1350" b="1" i="1" smtClean="0">
                          <a:solidFill>
                            <a:srgbClr val="C00000"/>
                          </a:solidFill>
                          <a:latin typeface="Cambria Math" panose="02040503050406030204" pitchFamily="18" charset="0"/>
                        </a:rPr>
                        <m:t>[</m:t>
                      </m:r>
                      <m:sSub>
                        <m:sSubPr>
                          <m:ctrlPr>
                            <a:rPr lang="en-US" altLang="zh-CN" sz="1350" b="1" i="1" smtClean="0">
                              <a:solidFill>
                                <a:srgbClr val="C00000"/>
                              </a:solidFill>
                              <a:latin typeface="Cambria Math" panose="02040503050406030204" pitchFamily="18" charset="0"/>
                            </a:rPr>
                          </m:ctrlPr>
                        </m:sSubPr>
                        <m:e>
                          <m:r>
                            <a:rPr lang="en-US" altLang="zh-CN" sz="1350" b="1" i="1">
                              <a:solidFill>
                                <a:srgbClr val="C00000"/>
                              </a:solidFill>
                              <a:latin typeface="Cambria Math" panose="02040503050406030204" pitchFamily="18" charset="0"/>
                            </a:rPr>
                            <m:t>𝜼</m:t>
                          </m:r>
                        </m:e>
                        <m:sub>
                          <m:r>
                            <a:rPr lang="en-US" altLang="zh-CN" sz="1350" b="1" i="1">
                              <a:solidFill>
                                <a:srgbClr val="C00000"/>
                              </a:solidFill>
                              <a:latin typeface="Cambria Math" panose="02040503050406030204" pitchFamily="18" charset="0"/>
                            </a:rPr>
                            <m:t>𝑺</m:t>
                          </m:r>
                        </m:sub>
                      </m:sSub>
                      <m:r>
                        <m:rPr>
                          <m:nor/>
                        </m:rPr>
                        <a:rPr lang="en-US" altLang="zh-CN" sz="1350" b="1" i="0" smtClean="0">
                          <a:solidFill>
                            <a:srgbClr val="C00000"/>
                          </a:solidFill>
                          <a:latin typeface="Times New Roman" panose="02020603050405020304" pitchFamily="18" charset="0"/>
                          <a:cs typeface="Times New Roman" panose="02020603050405020304" pitchFamily="18" charset="0"/>
                        </a:rPr>
                        <m:t>−</m:t>
                      </m:r>
                      <m:r>
                        <m:rPr>
                          <m:nor/>
                        </m:rPr>
                        <a:rPr lang="en-US" altLang="zh-CN" sz="135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m:t>①</m:t>
                      </m:r>
                      <m:r>
                        <a:rPr lang="en-US" altLang="zh-CN" sz="1350" b="1" i="1" dirty="0" smtClean="0">
                          <a:solidFill>
                            <a:srgbClr val="C00000"/>
                          </a:solidFill>
                          <a:latin typeface="Cambria Math" panose="02040503050406030204" pitchFamily="18" charset="0"/>
                          <a:ea typeface="黑体" panose="02010609060101010101" pitchFamily="49" charset="-122"/>
                          <a:cs typeface="Times New Roman" panose="02020603050405020304" pitchFamily="18" charset="0"/>
                        </a:rPr>
                        <m:t>; </m:t>
                      </m:r>
                      <m:r>
                        <a:rPr lang="zh-CN" altLang="en-US" sz="1350" b="1" i="1" smtClean="0">
                          <a:solidFill>
                            <a:srgbClr val="C00000"/>
                          </a:solidFill>
                          <a:latin typeface="Cambria Math" panose="02040503050406030204" pitchFamily="18" charset="0"/>
                        </a:rPr>
                        <m:t>𝝀</m:t>
                      </m:r>
                      <m:r>
                        <a:rPr lang="zh-CN" altLang="en-US" sz="1350" b="1" i="0">
                          <a:solidFill>
                            <a:srgbClr val="C00000"/>
                          </a:solidFill>
                          <a:latin typeface="Cambria Math" panose="02040503050406030204" pitchFamily="18" charset="0"/>
                        </a:rPr>
                        <m:t>=</m:t>
                      </m:r>
                      <m:r>
                        <a:rPr lang="zh-CN" altLang="en-US" sz="1350" b="1" i="0">
                          <a:solidFill>
                            <a:srgbClr val="C00000"/>
                          </a:solidFill>
                          <a:latin typeface="Cambria Math" panose="02040503050406030204" pitchFamily="18" charset="0"/>
                        </a:rPr>
                        <m:t>𝟎</m:t>
                      </m:r>
                      <m:r>
                        <a:rPr lang="zh-CN" altLang="en-US" sz="1350" b="1" i="0">
                          <a:solidFill>
                            <a:srgbClr val="C00000"/>
                          </a:solidFill>
                          <a:latin typeface="Cambria Math" panose="02040503050406030204" pitchFamily="18" charset="0"/>
                        </a:rPr>
                        <m:t>.</m:t>
                      </m:r>
                      <m:r>
                        <a:rPr lang="zh-CN" altLang="en-US" sz="1350" b="1" i="0">
                          <a:solidFill>
                            <a:srgbClr val="C00000"/>
                          </a:solidFill>
                          <a:latin typeface="Cambria Math" panose="02040503050406030204" pitchFamily="18" charset="0"/>
                        </a:rPr>
                        <m:t>𝟑𝟕</m:t>
                      </m:r>
                      <m:r>
                        <a:rPr lang="en-US" altLang="zh-CN" sz="1350" b="1" i="1">
                          <a:solidFill>
                            <a:srgbClr val="C00000"/>
                          </a:solidFill>
                          <a:latin typeface="Cambria Math" panose="02040503050406030204" pitchFamily="18" charset="0"/>
                        </a:rPr>
                        <m:t>]</m:t>
                      </m:r>
                    </m:oMath>
                  </m:oMathPara>
                </a14:m>
                <a:endParaRPr lang="zh-CN" altLang="en-US" sz="1350" b="1" dirty="0">
                  <a:solidFill>
                    <a:srgbClr val="C00000"/>
                  </a:solidFill>
                  <a:latin typeface="Cambria Math" panose="02040503050406030204" pitchFamily="18" charset="0"/>
                </a:endParaRPr>
              </a:p>
            </p:txBody>
          </p:sp>
        </mc:Choice>
        <mc:Fallback xmlns="">
          <p:sp>
            <p:nvSpPr>
              <p:cNvPr id="7" name="文本框 6"/>
              <p:cNvSpPr txBox="1">
                <a:spLocks noRot="1" noChangeAspect="1" noMove="1" noResize="1" noEditPoints="1" noAdjustHandles="1" noChangeArrowheads="1" noChangeShapeType="1" noTextEdit="1"/>
              </p:cNvSpPr>
              <p:nvPr/>
            </p:nvSpPr>
            <p:spPr>
              <a:xfrm>
                <a:off x="4101465" y="5358130"/>
                <a:ext cx="2169160" cy="299085"/>
              </a:xfrm>
              <a:prstGeom prst="rect">
                <a:avLst/>
              </a:prstGeom>
              <a:blipFill rotWithShape="1">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矩形 3"/>
              <p:cNvSpPr/>
              <p:nvPr/>
            </p:nvSpPr>
            <p:spPr>
              <a:xfrm>
                <a:off x="0" y="762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kumimoji="1" lang="en-US" altLang="zh-CN" sz="2700" b="1" dirty="0">
                    <a:latin typeface="Arial" panose="020B0604020202020204" pitchFamily="34" charset="0"/>
                    <a:ea typeface="黑体" panose="02010609060101010101" pitchFamily="49" charset="-122"/>
                    <a:cs typeface="Arial" panose="020B0604020202020204" pitchFamily="34" charset="0"/>
                  </a:rPr>
                  <a:t>2.</a:t>
                </a:r>
                <a:r>
                  <a:rPr kumimoji="1" lang="zh-CN" altLang="en-US" sz="2700" b="1" dirty="0">
                    <a:latin typeface="Arial" panose="020B0604020202020204" pitchFamily="34" charset="0"/>
                    <a:ea typeface="黑体" panose="02010609060101010101" pitchFamily="49" charset="-122"/>
                    <a:cs typeface="Arial" panose="020B0604020202020204" pitchFamily="34" charset="0"/>
                  </a:rPr>
                  <a:t> 前期工作</a:t>
                </a:r>
                <a:r>
                  <a:rPr kumimoji="1" lang="en-US" altLang="zh-CN" sz="2400" b="1" dirty="0">
                    <a:latin typeface="Arial" panose="020B0604020202020204" pitchFamily="34" charset="0"/>
                    <a:ea typeface="黑体" panose="02010609060101010101" pitchFamily="49" charset="-122"/>
                    <a:cs typeface="Arial" panose="020B0604020202020204" pitchFamily="34" charset="0"/>
                  </a:rPr>
                  <a:t>——</a:t>
                </a:r>
                <a:r>
                  <a:rPr kumimoji="1" lang="zh-CN" altLang="en-US" sz="2400" b="1" dirty="0">
                    <a:latin typeface="Arial" panose="020B0604020202020204" pitchFamily="34" charset="0"/>
                    <a:ea typeface="黑体" panose="02010609060101010101" pitchFamily="49" charset="-122"/>
                    <a:cs typeface="Arial" panose="020B0604020202020204" pitchFamily="34" charset="0"/>
                    <a:sym typeface="+mn-ea"/>
                  </a:rPr>
                  <a:t>随深度递减的</a:t>
                </a:r>
                <a14:m>
                  <m:oMath xmlns:m="http://schemas.openxmlformats.org/officeDocument/2006/math">
                    <m:sSub>
                      <m:sSubPr>
                        <m:ctrlPr>
                          <a:rPr kumimoji="1" lang="el-GR" altLang="zh-CN" sz="2400" b="1" i="1" dirty="0" smtClean="0">
                            <a:latin typeface="Cambria Math" panose="02040503050406030204" pitchFamily="18" charset="0"/>
                            <a:ea typeface="黑体" panose="02010609060101010101" pitchFamily="49" charset="-122"/>
                            <a:cs typeface="Arial" panose="020B0604020202020204" pitchFamily="34" charset="0"/>
                          </a:rPr>
                        </m:ctrlPr>
                      </m:sSubPr>
                      <m:e>
                        <m:r>
                          <a:rPr kumimoji="1" lang="el-GR" altLang="zh-CN" sz="2400" b="1" i="1" dirty="0" smtClean="0">
                            <a:latin typeface="Cambria Math" panose="02040503050406030204" pitchFamily="18" charset="0"/>
                            <a:ea typeface="黑体" panose="02010609060101010101" pitchFamily="49" charset="-122"/>
                            <a:cs typeface="Arial" panose="020B0604020202020204" pitchFamily="34" charset="0"/>
                          </a:rPr>
                          <m:t>𝜼</m:t>
                        </m:r>
                      </m:e>
                      <m:sub>
                        <m:r>
                          <a:rPr kumimoji="1" lang="el-GR" altLang="zh-CN" sz="2400" b="1" i="1" dirty="0">
                            <a:latin typeface="Cambria Math" panose="02040503050406030204" pitchFamily="18" charset="0"/>
                            <a:ea typeface="黑体" panose="02010609060101010101" pitchFamily="49" charset="-122"/>
                            <a:cs typeface="Arial" panose="020B0604020202020204" pitchFamily="34" charset="0"/>
                          </a:rPr>
                          <m:t>𝑺</m:t>
                        </m:r>
                      </m:sub>
                    </m:sSub>
                  </m:oMath>
                </a14:m>
                <a:r>
                  <a:rPr kumimoji="1" lang="zh-CN" altLang="en-US" sz="2400" b="1" dirty="0">
                    <a:latin typeface="Arial" panose="020B0604020202020204" pitchFamily="34" charset="0"/>
                    <a:ea typeface="黑体" panose="02010609060101010101" pitchFamily="49" charset="-122"/>
                    <a:cs typeface="Arial" panose="020B0604020202020204" pitchFamily="34" charset="0"/>
                    <a:sym typeface="+mn-ea"/>
                  </a:rPr>
                  <a:t>对</a:t>
                </a:r>
                <a14:m>
                  <m:oMath xmlns:m="http://schemas.openxmlformats.org/officeDocument/2006/math">
                    <m:f>
                      <m:fPr>
                        <m:ctrlPr>
                          <a:rPr lang="en-US" sz="2400" b="1" i="1">
                            <a:latin typeface="Cambria Math" panose="02040503050406030204" pitchFamily="18" charset="0"/>
                          </a:rPr>
                        </m:ctrlPr>
                      </m:fPr>
                      <m:num>
                        <m:r>
                          <a:rPr lang="en-US" sz="2400" b="1" i="0">
                            <a:latin typeface="Cambria Math" panose="02040503050406030204" pitchFamily="18" charset="0"/>
                          </a:rPr>
                          <m:t>𝐝</m:t>
                        </m:r>
                        <m:r>
                          <a:rPr lang="en-US" sz="2400" b="1" i="1">
                            <a:latin typeface="Cambria Math" panose="02040503050406030204" pitchFamily="18" charset="0"/>
                          </a:rPr>
                          <m:t>𝒄</m:t>
                        </m:r>
                      </m:num>
                      <m:den>
                        <m:r>
                          <a:rPr lang="en-US" sz="2400" b="1" i="1">
                            <a:latin typeface="Cambria Math" panose="02040503050406030204" pitchFamily="18" charset="0"/>
                          </a:rPr>
                          <m:t>𝒄</m:t>
                        </m:r>
                      </m:den>
                    </m:f>
                  </m:oMath>
                </a14:m>
                <a:r>
                  <a:rPr lang="en-US" sz="2400" b="1" dirty="0">
                    <a:effectLst/>
                    <a:latin typeface="Arial" panose="020B0604020202020204" pitchFamily="34" charset="0"/>
                    <a:ea typeface="黑体" panose="02010609060101010101" pitchFamily="49" charset="-122"/>
                    <a:cs typeface="Arial" panose="020B0604020202020204" pitchFamily="34" charset="0"/>
                    <a:sym typeface="+mn-ea"/>
                  </a:rPr>
                  <a:t>的影响 </a:t>
                </a:r>
                <a:endParaRPr kumimoji="1" lang="zh-CN" altLang="en-US" sz="2700" b="1" dirty="0">
                  <a:latin typeface="Arial" panose="020B0604020202020204" pitchFamily="34" charset="0"/>
                  <a:ea typeface="黑体" panose="02010609060101010101" pitchFamily="49" charset="-122"/>
                  <a:cs typeface="Arial" panose="020B0604020202020204" pitchFamily="34" charset="0"/>
                </a:endParaRPr>
              </a:p>
            </p:txBody>
          </p:sp>
        </mc:Choice>
        <mc:Fallback xmlns="">
          <p:sp>
            <p:nvSpPr>
              <p:cNvPr id="9" name="矩形 3"/>
              <p:cNvSpPr>
                <a:spLocks noRot="1" noChangeAspect="1" noMove="1" noResize="1" noEditPoints="1" noAdjustHandles="1" noChangeArrowheads="1" noChangeShapeType="1" noTextEdit="1"/>
              </p:cNvSpPr>
              <p:nvPr/>
            </p:nvSpPr>
            <p:spPr>
              <a:xfrm>
                <a:off x="0" y="7620"/>
                <a:ext cx="9144000" cy="953135"/>
              </a:xfrm>
              <a:prstGeom prst="rect">
                <a:avLst/>
              </a:prstGeom>
              <a:blipFill rotWithShape="1">
                <a:blip r:embed="rId9"/>
                <a:stretch>
                  <a:fillRect l="-69" t="-666" r="-69" b="-666"/>
                </a:stretch>
              </a:blipFill>
            </p:spPr>
            <p:style>
              <a:lnRef idx="2">
                <a:schemeClr val="dk1">
                  <a:shade val="50000"/>
                </a:schemeClr>
              </a:lnRef>
              <a:fillRef idx="1">
                <a:schemeClr val="dk1"/>
              </a:fillRef>
              <a:effectRef idx="0">
                <a:schemeClr val="dk1"/>
              </a:effectRef>
              <a:fontRef idx="minor">
                <a:schemeClr val="lt1"/>
              </a:fontRef>
            </p:style>
            <p:txBody>
              <a:bodyPr/>
              <a:lstStyle/>
              <a:p>
                <a:r>
                  <a:rPr lang="zh-CN" alt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5"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a:xfrm>
            <a:off x="6457950" y="6356350"/>
            <a:ext cx="2057400" cy="365125"/>
          </a:xfrm>
        </p:spPr>
        <p:txBody>
          <a:bodyPr/>
          <a:lstStyle/>
          <a:p>
            <a:fld id="{AEA62FAB-F99A-AB4E-BCD3-FB5A1BF3E821}" type="slidenum">
              <a:rPr lang="en-US" sz="900" smtClean="0"/>
              <a:t>10</a:t>
            </a:fld>
            <a:endParaRPr lang="en-US" sz="900"/>
          </a:p>
        </p:txBody>
      </p:sp>
      <p:pic>
        <p:nvPicPr>
          <p:cNvPr id="6"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2405" y="1586865"/>
            <a:ext cx="5014595" cy="4036695"/>
          </a:xfrm>
          <a:prstGeom prst="rect">
            <a:avLst/>
          </a:prstGeom>
        </p:spPr>
      </p:pic>
      <p:sp>
        <p:nvSpPr>
          <p:cNvPr id="7" name="TextBox 19"/>
          <p:cNvSpPr txBox="1"/>
          <p:nvPr/>
        </p:nvSpPr>
        <p:spPr>
          <a:xfrm>
            <a:off x="4757420" y="5623560"/>
            <a:ext cx="3513455" cy="298450"/>
          </a:xfrm>
          <a:prstGeom prst="rect">
            <a:avLst/>
          </a:prstGeom>
          <a:noFill/>
        </p:spPr>
        <p:txBody>
          <a:bodyPr wrap="square" rtlCol="0">
            <a:spAutoFit/>
          </a:bodyPr>
          <a:lstStyle/>
          <a:p>
            <a:pPr algn="ctr"/>
            <a:r>
              <a:rPr lang="zh-CN" altLang="en-US" sz="1350" dirty="0">
                <a:latin typeface="黑体" panose="02010609060101010101" pitchFamily="49" charset="-122"/>
                <a:ea typeface="黑体" panose="02010609060101010101" pitchFamily="49" charset="-122"/>
                <a:cs typeface="Arial" panose="020B0604020202020204" pitchFamily="34" charset="0"/>
              </a:rPr>
              <a:t>不同区域、不同模型的测试</a:t>
            </a:r>
            <a:endParaRPr lang="en-US" sz="135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9" name="矩形 3"/>
              <p:cNvSpPr/>
              <p:nvPr/>
            </p:nvSpPr>
            <p:spPr>
              <a:xfrm>
                <a:off x="0" y="762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kumimoji="1" lang="en-US" altLang="zh-CN" sz="2700" b="1" dirty="0">
                    <a:latin typeface="Arial" panose="020B0604020202020204" pitchFamily="34" charset="0"/>
                    <a:ea typeface="黑体" panose="02010609060101010101" pitchFamily="49" charset="-122"/>
                    <a:cs typeface="Arial" panose="020B0604020202020204" pitchFamily="34" charset="0"/>
                  </a:rPr>
                  <a:t>2.</a:t>
                </a:r>
                <a:r>
                  <a:rPr kumimoji="1" lang="zh-CN" altLang="en-US" sz="2700" b="1" dirty="0">
                    <a:latin typeface="Arial" panose="020B0604020202020204" pitchFamily="34" charset="0"/>
                    <a:ea typeface="黑体" panose="02010609060101010101" pitchFamily="49" charset="-122"/>
                    <a:cs typeface="Arial" panose="020B0604020202020204" pitchFamily="34" charset="0"/>
                  </a:rPr>
                  <a:t> 前期工作</a:t>
                </a:r>
                <a:r>
                  <a:rPr kumimoji="1" lang="en-US" altLang="zh-CN" sz="2400" b="1" dirty="0">
                    <a:latin typeface="Arial" panose="020B0604020202020204" pitchFamily="34" charset="0"/>
                    <a:ea typeface="黑体" panose="02010609060101010101" pitchFamily="49" charset="-122"/>
                    <a:cs typeface="Arial" panose="020B0604020202020204" pitchFamily="34" charset="0"/>
                  </a:rPr>
                  <a:t>——</a:t>
                </a:r>
                <a:r>
                  <a:rPr kumimoji="1" lang="zh-CN" altLang="en-US" sz="2400" b="1" dirty="0">
                    <a:latin typeface="Arial" panose="020B0604020202020204" pitchFamily="34" charset="0"/>
                    <a:ea typeface="黑体" panose="02010609060101010101" pitchFamily="49" charset="-122"/>
                    <a:cs typeface="Arial" panose="020B0604020202020204" pitchFamily="34" charset="0"/>
                    <a:sym typeface="+mn-ea"/>
                  </a:rPr>
                  <a:t>随深度递减的</a:t>
                </a:r>
                <a14:m>
                  <m:oMath xmlns:m="http://schemas.openxmlformats.org/officeDocument/2006/math">
                    <m:sSub>
                      <m:sSubPr>
                        <m:ctrlPr>
                          <a:rPr kumimoji="1" lang="el-GR" altLang="zh-CN" sz="2400" b="1" i="1" dirty="0" smtClean="0">
                            <a:latin typeface="Cambria Math" panose="02040503050406030204" pitchFamily="18" charset="0"/>
                            <a:ea typeface="黑体" panose="02010609060101010101" pitchFamily="49" charset="-122"/>
                            <a:cs typeface="Arial" panose="020B0604020202020204" pitchFamily="34" charset="0"/>
                          </a:rPr>
                        </m:ctrlPr>
                      </m:sSubPr>
                      <m:e>
                        <m:r>
                          <a:rPr kumimoji="1" lang="el-GR" altLang="zh-CN" sz="2400" b="1" i="1" dirty="0" smtClean="0">
                            <a:latin typeface="Cambria Math" panose="02040503050406030204" pitchFamily="18" charset="0"/>
                            <a:ea typeface="黑体" panose="02010609060101010101" pitchFamily="49" charset="-122"/>
                            <a:cs typeface="Arial" panose="020B0604020202020204" pitchFamily="34" charset="0"/>
                          </a:rPr>
                          <m:t>𝜼</m:t>
                        </m:r>
                      </m:e>
                      <m:sub>
                        <m:r>
                          <a:rPr kumimoji="1" lang="el-GR" altLang="zh-CN" sz="2400" b="1" i="1" dirty="0">
                            <a:latin typeface="Cambria Math" panose="02040503050406030204" pitchFamily="18" charset="0"/>
                            <a:ea typeface="黑体" panose="02010609060101010101" pitchFamily="49" charset="-122"/>
                            <a:cs typeface="Arial" panose="020B0604020202020204" pitchFamily="34" charset="0"/>
                          </a:rPr>
                          <m:t>𝑺</m:t>
                        </m:r>
                      </m:sub>
                    </m:sSub>
                  </m:oMath>
                </a14:m>
                <a:r>
                  <a:rPr kumimoji="1" lang="zh-CN" altLang="en-US" sz="2400" b="1" dirty="0">
                    <a:latin typeface="Arial" panose="020B0604020202020204" pitchFamily="34" charset="0"/>
                    <a:ea typeface="黑体" panose="02010609060101010101" pitchFamily="49" charset="-122"/>
                    <a:cs typeface="Arial" panose="020B0604020202020204" pitchFamily="34" charset="0"/>
                    <a:sym typeface="+mn-ea"/>
                  </a:rPr>
                  <a:t>对</a:t>
                </a:r>
                <a14:m>
                  <m:oMath xmlns:m="http://schemas.openxmlformats.org/officeDocument/2006/math">
                    <m:f>
                      <m:fPr>
                        <m:ctrlPr>
                          <a:rPr lang="en-US" sz="2400" b="1" i="1">
                            <a:latin typeface="Cambria Math" panose="02040503050406030204" pitchFamily="18" charset="0"/>
                          </a:rPr>
                        </m:ctrlPr>
                      </m:fPr>
                      <m:num>
                        <m:r>
                          <a:rPr lang="en-US" sz="2400" b="1" i="0">
                            <a:latin typeface="Cambria Math" panose="02040503050406030204" pitchFamily="18" charset="0"/>
                          </a:rPr>
                          <m:t>𝐝</m:t>
                        </m:r>
                        <m:r>
                          <a:rPr lang="en-US" sz="2400" b="1" i="1">
                            <a:latin typeface="Cambria Math" panose="02040503050406030204" pitchFamily="18" charset="0"/>
                          </a:rPr>
                          <m:t>𝒄</m:t>
                        </m:r>
                      </m:num>
                      <m:den>
                        <m:r>
                          <a:rPr lang="en-US" sz="2400" b="1" i="1">
                            <a:latin typeface="Cambria Math" panose="02040503050406030204" pitchFamily="18" charset="0"/>
                          </a:rPr>
                          <m:t>𝒄</m:t>
                        </m:r>
                      </m:den>
                    </m:f>
                  </m:oMath>
                </a14:m>
                <a:r>
                  <a:rPr lang="en-US" sz="2400" b="1" dirty="0">
                    <a:effectLst/>
                    <a:latin typeface="Arial" panose="020B0604020202020204" pitchFamily="34" charset="0"/>
                    <a:ea typeface="黑体" panose="02010609060101010101" pitchFamily="49" charset="-122"/>
                    <a:cs typeface="Arial" panose="020B0604020202020204" pitchFamily="34" charset="0"/>
                    <a:sym typeface="+mn-ea"/>
                  </a:rPr>
                  <a:t>的影响 </a:t>
                </a:r>
                <a:endParaRPr kumimoji="1" lang="zh-CN" altLang="en-US" sz="2700" b="1" dirty="0">
                  <a:latin typeface="Arial" panose="020B0604020202020204" pitchFamily="34" charset="0"/>
                  <a:ea typeface="黑体" panose="02010609060101010101" pitchFamily="49" charset="-122"/>
                  <a:cs typeface="Arial" panose="020B0604020202020204" pitchFamily="34" charset="0"/>
                </a:endParaRPr>
              </a:p>
            </p:txBody>
          </p:sp>
        </mc:Choice>
        <mc:Fallback xmlns="">
          <p:sp>
            <p:nvSpPr>
              <p:cNvPr id="9" name="矩形 3"/>
              <p:cNvSpPr>
                <a:spLocks noRot="1" noChangeAspect="1" noMove="1" noResize="1" noEditPoints="1" noAdjustHandles="1" noChangeArrowheads="1" noChangeShapeType="1" noTextEdit="1"/>
              </p:cNvSpPr>
              <p:nvPr/>
            </p:nvSpPr>
            <p:spPr>
              <a:xfrm>
                <a:off x="0" y="7620"/>
                <a:ext cx="9144000" cy="953135"/>
              </a:xfrm>
              <a:prstGeom prst="rect">
                <a:avLst/>
              </a:prstGeom>
              <a:blipFill rotWithShape="1">
                <a:blip r:embed="rId4"/>
                <a:stretch>
                  <a:fillRect l="-69" t="-666" r="-69" b="-666"/>
                </a:stretch>
              </a:blipFill>
            </p:spPr>
            <p:style>
              <a:lnRef idx="2">
                <a:schemeClr val="dk1">
                  <a:shade val="50000"/>
                </a:schemeClr>
              </a:lnRef>
              <a:fillRef idx="1">
                <a:schemeClr val="dk1"/>
              </a:fillRef>
              <a:effectRef idx="0">
                <a:schemeClr val="dk1"/>
              </a:effectRef>
              <a:fontRef idx="minor">
                <a:schemeClr val="lt1"/>
              </a:fontRef>
            </p:style>
            <p:txBody>
              <a:bodyPr/>
              <a:lstStyle/>
              <a:p>
                <a:r>
                  <a:rPr lang="zh-CN" altLang="en-US">
                    <a:noFill/>
                  </a:rPr>
                  <a:t> </a:t>
                </a:r>
              </a:p>
            </p:txBody>
          </p:sp>
        </mc:Fallback>
      </mc:AlternateContent>
      <p:pic>
        <p:nvPicPr>
          <p:cNvPr id="11" name="图片 10"/>
          <p:cNvPicPr>
            <a:picLocks noChangeAspect="1"/>
          </p:cNvPicPr>
          <p:nvPr/>
        </p:nvPicPr>
        <p:blipFill rotWithShape="1">
          <a:blip r:embed="rId5"/>
          <a:srcRect l="1156" t="6126" r="42093" b="24618"/>
          <a:stretch>
            <a:fillRect/>
          </a:stretch>
        </p:blipFill>
        <p:spPr>
          <a:xfrm>
            <a:off x="448310" y="3086735"/>
            <a:ext cx="2856865" cy="2786380"/>
          </a:xfrm>
          <a:prstGeom prst="rect">
            <a:avLst/>
          </a:prstGeom>
        </p:spPr>
      </p:pic>
      <mc:AlternateContent xmlns:mc="http://schemas.openxmlformats.org/markup-compatibility/2006" xmlns:a14="http://schemas.microsoft.com/office/drawing/2010/main">
        <mc:Choice Requires="a14">
          <p:sp>
            <p:nvSpPr>
              <p:cNvPr id="8" name="TextBox 19"/>
              <p:cNvSpPr txBox="1"/>
              <p:nvPr/>
            </p:nvSpPr>
            <p:spPr>
              <a:xfrm>
                <a:off x="390525" y="6020435"/>
                <a:ext cx="4084320" cy="323215"/>
              </a:xfrm>
              <a:prstGeom prst="rect">
                <a:avLst/>
              </a:prstGeom>
              <a:noFill/>
            </p:spPr>
            <p:txBody>
              <a:bodyPr wrap="square" rtlCol="0">
                <a:noAutofit/>
              </a:bodyPr>
              <a:lstStyle/>
              <a:p>
                <a:pPr algn="ctr"/>
                <a:r>
                  <a:rPr lang="en-US" sz="1600" b="1" dirty="0">
                    <a:solidFill>
                      <a:srgbClr val="0F573F"/>
                    </a:solidFill>
                    <a:latin typeface="黑体" panose="02010609060101010101" pitchFamily="49" charset="-122"/>
                    <a:ea typeface="黑体" panose="02010609060101010101" pitchFamily="49" charset="-122"/>
                    <a:cs typeface="Arial" panose="020B0604020202020204" pitchFamily="34" charset="0"/>
                  </a:rPr>
                  <a:t>→</a:t>
                </a:r>
                <a:r>
                  <a:rPr lang="en-US" sz="1600" b="1" dirty="0" err="1">
                    <a:solidFill>
                      <a:srgbClr val="0F573F"/>
                    </a:solidFill>
                    <a:latin typeface="黑体" panose="02010609060101010101" pitchFamily="49" charset="-122"/>
                    <a:ea typeface="黑体" panose="02010609060101010101" pitchFamily="49" charset="-122"/>
                    <a:cs typeface="Arial" panose="020B0604020202020204" pitchFamily="34" charset="0"/>
                  </a:rPr>
                  <a:t>与</a:t>
                </a:r>
                <a14:m>
                  <m:oMath xmlns:m="http://schemas.openxmlformats.org/officeDocument/2006/math">
                    <m:sSub>
                      <m:sSubPr>
                        <m:ctrlPr>
                          <a:rPr lang="en-US" sz="1600" b="1" i="1">
                            <a:solidFill>
                              <a:srgbClr val="0F573F"/>
                            </a:solidFill>
                            <a:effectLst/>
                            <a:latin typeface="Cambria Math" panose="02040503050406030204" pitchFamily="18" charset="0"/>
                            <a:ea typeface="宋体" panose="02010600030101010101" pitchFamily="2" charset="-122"/>
                            <a:cs typeface="Times New Roman" panose="02020603050405020304" pitchFamily="18" charset="0"/>
                          </a:rPr>
                        </m:ctrlPr>
                      </m:sSubPr>
                      <m:e>
                        <m:r>
                          <a:rPr lang="en-US" sz="1600" b="1" i="1">
                            <a:solidFill>
                              <a:srgbClr val="0F573F"/>
                            </a:solidFill>
                            <a:effectLst/>
                            <a:latin typeface="Cambria Math" panose="02040503050406030204" pitchFamily="18" charset="0"/>
                            <a:ea typeface="宋体" panose="02010600030101010101" pitchFamily="2" charset="-122"/>
                            <a:cs typeface="Times New Roman" panose="02020603050405020304" pitchFamily="18" charset="0"/>
                          </a:rPr>
                          <m:t>𝑲</m:t>
                        </m:r>
                      </m:e>
                      <m:sub>
                        <m:r>
                          <a:rPr lang="en-US" sz="1600" b="1" i="1">
                            <a:solidFill>
                              <a:srgbClr val="0F573F"/>
                            </a:solidFill>
                            <a:effectLst/>
                            <a:latin typeface="Cambria Math" panose="02040503050406030204" pitchFamily="18" charset="0"/>
                            <a:ea typeface="宋体" panose="02010600030101010101" pitchFamily="2" charset="-122"/>
                            <a:cs typeface="Times New Roman" panose="02020603050405020304" pitchFamily="18" charset="0"/>
                          </a:rPr>
                          <m:t>𝑽</m:t>
                        </m:r>
                      </m:sub>
                    </m:sSub>
                  </m:oMath>
                </a14:m>
                <a:r>
                  <a:rPr lang="en-US" sz="1600" b="1" dirty="0">
                    <a:solidFill>
                      <a:srgbClr val="0F573F"/>
                    </a:solidFill>
                    <a:effectLst/>
                    <a:latin typeface="Arial" panose="020B0604020202020204" pitchFamily="34" charset="0"/>
                    <a:ea typeface="等线" panose="02010600030101010101" pitchFamily="2" charset="-122"/>
                    <a:cs typeface="Arial" panose="020B0604020202020204" pitchFamily="34" charset="0"/>
                  </a:rPr>
                  <a:t>相比, </a:t>
                </a:r>
                <a14:m>
                  <m:oMath xmlns:m="http://schemas.openxmlformats.org/officeDocument/2006/math">
                    <m:sSub>
                      <m:sSubPr>
                        <m:ctrlPr>
                          <a:rPr lang="en-US" sz="1600" b="1" i="1" smtClean="0">
                            <a:solidFill>
                              <a:srgbClr val="0F573F"/>
                            </a:solidFill>
                            <a:latin typeface="Cambria Math" panose="02040503050406030204" pitchFamily="18" charset="0"/>
                          </a:rPr>
                        </m:ctrlPr>
                      </m:sSubPr>
                      <m:e>
                        <m:r>
                          <a:rPr lang="en-US" sz="1600" b="1" i="1">
                            <a:solidFill>
                              <a:srgbClr val="0F573F"/>
                            </a:solidFill>
                            <a:latin typeface="Cambria Math" panose="02040503050406030204" pitchFamily="18" charset="0"/>
                          </a:rPr>
                          <m:t>𝑲</m:t>
                        </m:r>
                      </m:e>
                      <m:sub>
                        <m:r>
                          <a:rPr lang="en-US" sz="1600" b="1" i="1">
                            <a:solidFill>
                              <a:srgbClr val="0F573F"/>
                            </a:solidFill>
                            <a:latin typeface="Cambria Math" panose="02040503050406030204" pitchFamily="18" charset="0"/>
                          </a:rPr>
                          <m:t>𝝈</m:t>
                        </m:r>
                      </m:sub>
                    </m:sSub>
                  </m:oMath>
                </a14:m>
                <a:r>
                  <a:rPr lang="en-US" sz="1600" b="1" dirty="0">
                    <a:solidFill>
                      <a:srgbClr val="0F573F"/>
                    </a:solidFill>
                    <a:effectLst/>
                    <a:latin typeface="Arial" panose="020B0604020202020204" pitchFamily="34" charset="0"/>
                    <a:ea typeface="等线" panose="02010600030101010101" pitchFamily="2" charset="-122"/>
                    <a:cs typeface="Arial" panose="020B0604020202020204" pitchFamily="34" charset="0"/>
                  </a:rPr>
                  <a:t>最大的位置都集中在浅部</a:t>
                </a:r>
              </a:p>
            </p:txBody>
          </p:sp>
        </mc:Choice>
        <mc:Fallback xmlns="">
          <p:sp>
            <p:nvSpPr>
              <p:cNvPr id="8" name="TextBox 19"/>
              <p:cNvSpPr txBox="1">
                <a:spLocks noRot="1" noChangeAspect="1" noMove="1" noResize="1" noEditPoints="1" noAdjustHandles="1" noChangeArrowheads="1" noChangeShapeType="1" noTextEdit="1"/>
              </p:cNvSpPr>
              <p:nvPr/>
            </p:nvSpPr>
            <p:spPr>
              <a:xfrm>
                <a:off x="390525" y="6020435"/>
                <a:ext cx="4084320" cy="323215"/>
              </a:xfrm>
              <a:prstGeom prst="rect">
                <a:avLst/>
              </a:prstGeom>
              <a:blipFill rotWithShape="1">
                <a:blip r:embed="rId6"/>
                <a:stretch>
                  <a:fillRect/>
                </a:stretch>
              </a:blipFill>
            </p:spPr>
            <p:txBody>
              <a:bodyPr/>
              <a:lstStyle/>
              <a:p>
                <a:r>
                  <a:rPr lang="zh-CN" altLang="en-US">
                    <a:noFill/>
                  </a:rPr>
                  <a:t> </a:t>
                </a:r>
              </a:p>
            </p:txBody>
          </p:sp>
        </mc:Fallback>
      </mc:AlternateContent>
      <p:grpSp>
        <p:nvGrpSpPr>
          <p:cNvPr id="17" name="组合 16"/>
          <p:cNvGrpSpPr/>
          <p:nvPr/>
        </p:nvGrpSpPr>
        <p:grpSpPr>
          <a:xfrm>
            <a:off x="448310" y="1586865"/>
            <a:ext cx="3408680" cy="4221480"/>
            <a:chOff x="706" y="2499"/>
            <a:chExt cx="5368" cy="6648"/>
          </a:xfrm>
        </p:grpSpPr>
        <mc:AlternateContent xmlns:mc="http://schemas.openxmlformats.org/markup-compatibility/2006" xmlns:a14="http://schemas.microsoft.com/office/drawing/2010/main">
          <mc:Choice Requires="a14">
            <p:sp>
              <p:nvSpPr>
                <p:cNvPr id="12" name="TextBox 13"/>
                <p:cNvSpPr txBox="1"/>
                <p:nvPr/>
              </p:nvSpPr>
              <p:spPr>
                <a:xfrm>
                  <a:off x="706" y="2499"/>
                  <a:ext cx="4646" cy="2244"/>
                </a:xfrm>
                <a:prstGeom prst="rect">
                  <a:avLst/>
                </a:prstGeom>
                <a:noFill/>
              </p:spPr>
              <p:txBody>
                <a:bodyPr wrap="square">
                  <a:noAutofit/>
                </a:bodyPr>
                <a:lstStyle/>
                <a:p>
                  <a:pPr/>
                  <a14:m>
                    <m:oMathPara xmlns:m="http://schemas.openxmlformats.org/officeDocument/2006/math">
                      <m:oMathParaPr>
                        <m:jc m:val="centerGroup"/>
                      </m:oMathParaPr>
                      <m:oMath xmlns:m="http://schemas.openxmlformats.org/officeDocument/2006/math">
                        <m:f>
                          <m:fPr>
                            <m:ctrlPr>
                              <a:rPr lang="en-US" sz="1400" i="1" smtClean="0">
                                <a:solidFill>
                                  <a:srgbClr val="836967"/>
                                </a:solidFill>
                                <a:latin typeface="Cambria Math" panose="02040503050406030204" pitchFamily="18" charset="0"/>
                              </a:rPr>
                            </m:ctrlPr>
                          </m:fPr>
                          <m:num>
                            <m:r>
                              <m:rPr>
                                <m:sty m:val="p"/>
                              </m:rPr>
                              <a:rPr lang="en-US" sz="1400">
                                <a:latin typeface="Cambria Math" panose="02040503050406030204" pitchFamily="18" charset="0"/>
                              </a:rPr>
                              <m:t>d</m:t>
                            </m:r>
                            <m:r>
                              <a:rPr lang="en-US" sz="1400" i="1">
                                <a:latin typeface="Cambria Math" panose="02040503050406030204" pitchFamily="18" charset="0"/>
                              </a:rPr>
                              <m:t>𝑐</m:t>
                            </m:r>
                          </m:num>
                          <m:den>
                            <m:r>
                              <a:rPr lang="en-US" sz="1400" i="1">
                                <a:latin typeface="Cambria Math" panose="02040503050406030204" pitchFamily="18" charset="0"/>
                              </a:rPr>
                              <m:t>𝑐</m:t>
                            </m:r>
                          </m:den>
                        </m:f>
                        <m:d>
                          <m:dPr>
                            <m:ctrlPr>
                              <a:rPr lang="en-US" sz="1400" i="1">
                                <a:solidFill>
                                  <a:srgbClr val="836967"/>
                                </a:solidFill>
                                <a:latin typeface="Cambria Math" panose="02040503050406030204" pitchFamily="18" charset="0"/>
                              </a:rPr>
                            </m:ctrlPr>
                          </m:dPr>
                          <m:e>
                            <m:r>
                              <a:rPr lang="en-US" sz="1400" i="1">
                                <a:latin typeface="Cambria Math" panose="02040503050406030204" pitchFamily="18" charset="0"/>
                              </a:rPr>
                              <m:t>𝜔</m:t>
                            </m:r>
                          </m:e>
                        </m:d>
                        <m:r>
                          <a:rPr lang="en-US" sz="1400" i="0">
                            <a:latin typeface="Cambria Math" panose="02040503050406030204" pitchFamily="18" charset="0"/>
                          </a:rPr>
                          <m:t>=</m:t>
                        </m:r>
                        <m:nary>
                          <m:naryPr>
                            <m:limLoc m:val="subSup"/>
                            <m:ctrlPr>
                              <a:rPr lang="en-US" sz="1400" i="1">
                                <a:latin typeface="Cambria Math" panose="02040503050406030204" pitchFamily="18" charset="0"/>
                              </a:rPr>
                            </m:ctrlPr>
                          </m:naryPr>
                          <m:sub>
                            <m:r>
                              <a:rPr lang="en-US" sz="1400" i="1">
                                <a:latin typeface="Cambria Math" panose="02040503050406030204" pitchFamily="18" charset="0"/>
                              </a:rPr>
                              <m:t>𝑧</m:t>
                            </m:r>
                            <m:r>
                              <a:rPr lang="en-US" sz="1400" i="0">
                                <a:latin typeface="Cambria Math" panose="02040503050406030204" pitchFamily="18" charset="0"/>
                              </a:rPr>
                              <m:t>=0</m:t>
                            </m:r>
                          </m:sub>
                          <m:sup>
                            <m:r>
                              <a:rPr lang="en-US" sz="1400" i="0">
                                <a:latin typeface="Cambria Math" panose="02040503050406030204" pitchFamily="18" charset="0"/>
                              </a:rPr>
                              <m:t>∞</m:t>
                            </m:r>
                          </m:sup>
                          <m:e>
                            <m:sSub>
                              <m:sSubPr>
                                <m:ctrlPr>
                                  <a:rPr lang="en-US" sz="1400" i="1">
                                    <a:solidFill>
                                      <a:srgbClr val="836967"/>
                                    </a:solidFill>
                                    <a:latin typeface="Cambria Math" panose="02040503050406030204" pitchFamily="18" charset="0"/>
                                  </a:rPr>
                                </m:ctrlPr>
                              </m:sSubPr>
                              <m:e>
                                <m:r>
                                  <a:rPr lang="en-US" sz="1400" i="1">
                                    <a:latin typeface="Cambria Math" panose="02040503050406030204" pitchFamily="18" charset="0"/>
                                  </a:rPr>
                                  <m:t>𝐾</m:t>
                                </m:r>
                              </m:e>
                              <m:sub>
                                <m:r>
                                  <a:rPr lang="en-US" sz="1400" i="1">
                                    <a:latin typeface="Cambria Math" panose="02040503050406030204" pitchFamily="18" charset="0"/>
                                  </a:rPr>
                                  <m:t>𝑉</m:t>
                                </m:r>
                              </m:sub>
                            </m:sSub>
                            <m:d>
                              <m:dPr>
                                <m:ctrlPr>
                                  <a:rPr lang="en-US" sz="1400" i="1">
                                    <a:solidFill>
                                      <a:srgbClr val="836967"/>
                                    </a:solidFill>
                                    <a:latin typeface="Cambria Math" panose="02040503050406030204" pitchFamily="18" charset="0"/>
                                  </a:rPr>
                                </m:ctrlPr>
                              </m:dPr>
                              <m:e>
                                <m:r>
                                  <a:rPr lang="en-US" sz="1400" i="1">
                                    <a:latin typeface="Cambria Math" panose="02040503050406030204" pitchFamily="18" charset="0"/>
                                  </a:rPr>
                                  <m:t>𝜔</m:t>
                                </m:r>
                                <m:r>
                                  <a:rPr lang="en-US" sz="1400" i="0">
                                    <a:latin typeface="Cambria Math" panose="02040503050406030204" pitchFamily="18" charset="0"/>
                                  </a:rPr>
                                  <m:t>,</m:t>
                                </m:r>
                                <m:r>
                                  <a:rPr lang="en-US" sz="1400" i="1">
                                    <a:latin typeface="Cambria Math" panose="02040503050406030204" pitchFamily="18" charset="0"/>
                                  </a:rPr>
                                  <m:t>𝑧</m:t>
                                </m:r>
                              </m:e>
                            </m:d>
                            <m:f>
                              <m:fPr>
                                <m:ctrlPr>
                                  <a:rPr lang="en-US" sz="1400" i="1">
                                    <a:solidFill>
                                      <a:srgbClr val="836967"/>
                                    </a:solidFill>
                                    <a:latin typeface="Cambria Math" panose="02040503050406030204" pitchFamily="18" charset="0"/>
                                  </a:rPr>
                                </m:ctrlPr>
                              </m:fPr>
                              <m:num>
                                <m:r>
                                  <m:rPr>
                                    <m:sty m:val="p"/>
                                  </m:rPr>
                                  <a:rPr lang="en-US" sz="1400" i="0">
                                    <a:latin typeface="Cambria Math" panose="02040503050406030204" pitchFamily="18" charset="0"/>
                                  </a:rPr>
                                  <m:t>d</m:t>
                                </m:r>
                                <m:sSub>
                                  <m:sSubPr>
                                    <m:ctrlPr>
                                      <a:rPr lang="en-US" sz="1400" i="1">
                                        <a:solidFill>
                                          <a:srgbClr val="836967"/>
                                        </a:solidFill>
                                        <a:latin typeface="Cambria Math" panose="02040503050406030204" pitchFamily="18" charset="0"/>
                                      </a:rPr>
                                    </m:ctrlPr>
                                  </m:sSubPr>
                                  <m:e>
                                    <m:r>
                                      <a:rPr lang="en-US" sz="1400" i="1">
                                        <a:latin typeface="Cambria Math" panose="02040503050406030204" pitchFamily="18" charset="0"/>
                                      </a:rPr>
                                      <m:t>𝑉</m:t>
                                    </m:r>
                                  </m:e>
                                  <m:sub>
                                    <m:r>
                                      <m:rPr>
                                        <m:sty m:val="p"/>
                                      </m:rPr>
                                      <a:rPr lang="en-US" sz="1400" i="0">
                                        <a:latin typeface="Cambria Math" panose="02040503050406030204" pitchFamily="18" charset="0"/>
                                      </a:rPr>
                                      <m:t>S</m:t>
                                    </m:r>
                                  </m:sub>
                                </m:sSub>
                              </m:num>
                              <m:den>
                                <m:sSub>
                                  <m:sSubPr>
                                    <m:ctrlPr>
                                      <a:rPr lang="en-US" sz="1400" i="1">
                                        <a:solidFill>
                                          <a:srgbClr val="836967"/>
                                        </a:solidFill>
                                        <a:latin typeface="Cambria Math" panose="02040503050406030204" pitchFamily="18" charset="0"/>
                                      </a:rPr>
                                    </m:ctrlPr>
                                  </m:sSubPr>
                                  <m:e>
                                    <m:r>
                                      <a:rPr lang="en-US" sz="1400" i="1">
                                        <a:latin typeface="Cambria Math" panose="02040503050406030204" pitchFamily="18" charset="0"/>
                                      </a:rPr>
                                      <m:t>𝑉</m:t>
                                    </m:r>
                                  </m:e>
                                  <m:sub>
                                    <m:r>
                                      <m:rPr>
                                        <m:sty m:val="p"/>
                                      </m:rPr>
                                      <a:rPr lang="en-US" sz="1400" i="0">
                                        <a:latin typeface="Cambria Math" panose="02040503050406030204" pitchFamily="18" charset="0"/>
                                      </a:rPr>
                                      <m:t>S</m:t>
                                    </m:r>
                                  </m:sub>
                                </m:sSub>
                              </m:den>
                            </m:f>
                            <m:d>
                              <m:dPr>
                                <m:ctrlPr>
                                  <a:rPr lang="en-US" sz="1400" i="1">
                                    <a:solidFill>
                                      <a:srgbClr val="836967"/>
                                    </a:solidFill>
                                    <a:latin typeface="Cambria Math" panose="02040503050406030204" pitchFamily="18" charset="0"/>
                                  </a:rPr>
                                </m:ctrlPr>
                              </m:dPr>
                              <m:e>
                                <m:r>
                                  <a:rPr lang="en-US" sz="1400" i="1">
                                    <a:latin typeface="Cambria Math" panose="02040503050406030204" pitchFamily="18" charset="0"/>
                                  </a:rPr>
                                  <m:t>𝑧</m:t>
                                </m:r>
                              </m:e>
                            </m:d>
                            <m:r>
                              <a:rPr lang="en-US" sz="1400" i="1">
                                <a:latin typeface="Cambria Math" panose="02040503050406030204" pitchFamily="18" charset="0"/>
                              </a:rPr>
                              <m:t>𝑑𝑧</m:t>
                            </m:r>
                          </m:e>
                        </m:nary>
                        <m:r>
                          <a:rPr lang="en-US" sz="1400" i="1">
                            <a:latin typeface="Cambria Math" panose="02040503050406030204" pitchFamily="18" charset="0"/>
                          </a:rPr>
                          <m:t>=</m:t>
                        </m:r>
                        <m:nary>
                          <m:naryPr>
                            <m:limLoc m:val="subSup"/>
                            <m:ctrlPr>
                              <a:rPr lang="en-US" sz="1400" i="1" smtClean="0">
                                <a:latin typeface="Cambria Math" panose="02040503050406030204" pitchFamily="18" charset="0"/>
                              </a:rPr>
                            </m:ctrlPr>
                          </m:naryPr>
                          <m:sub>
                            <m:r>
                              <a:rPr lang="en-US" sz="1400" i="1">
                                <a:latin typeface="Cambria Math" panose="02040503050406030204" pitchFamily="18" charset="0"/>
                              </a:rPr>
                              <m:t>𝑧</m:t>
                            </m:r>
                            <m:r>
                              <a:rPr lang="en-US" sz="1400" i="0">
                                <a:latin typeface="Cambria Math" panose="02040503050406030204" pitchFamily="18" charset="0"/>
                              </a:rPr>
                              <m:t>=0</m:t>
                            </m:r>
                          </m:sub>
                          <m:sup>
                            <m:r>
                              <a:rPr lang="en-US" sz="1400" i="0">
                                <a:latin typeface="Cambria Math" panose="02040503050406030204" pitchFamily="18" charset="0"/>
                              </a:rPr>
                              <m:t>∞</m:t>
                            </m:r>
                          </m:sup>
                          <m:e>
                            <m:sSub>
                              <m:sSubPr>
                                <m:ctrlPr>
                                  <a:rPr lang="en-US" sz="1400" i="1" smtClean="0">
                                    <a:solidFill>
                                      <a:srgbClr val="C00000"/>
                                    </a:solidFill>
                                    <a:latin typeface="Cambria Math" panose="02040503050406030204" pitchFamily="18" charset="0"/>
                                  </a:rPr>
                                </m:ctrlPr>
                              </m:sSubPr>
                              <m:e>
                                <m:r>
                                  <a:rPr lang="en-US" sz="1400" i="1">
                                    <a:solidFill>
                                      <a:srgbClr val="C00000"/>
                                    </a:solidFill>
                                    <a:latin typeface="Cambria Math" panose="02040503050406030204" pitchFamily="18" charset="0"/>
                                  </a:rPr>
                                  <m:t>𝐾</m:t>
                                </m:r>
                              </m:e>
                              <m:sub>
                                <m:r>
                                  <a:rPr lang="en-US" sz="1400" i="1">
                                    <a:solidFill>
                                      <a:srgbClr val="C00000"/>
                                    </a:solidFill>
                                    <a:latin typeface="Cambria Math" panose="02040503050406030204" pitchFamily="18" charset="0"/>
                                  </a:rPr>
                                  <m:t>𝑉</m:t>
                                </m:r>
                              </m:sub>
                            </m:sSub>
                            <m:d>
                              <m:dPr>
                                <m:ctrlPr>
                                  <a:rPr lang="en-US" sz="1400" i="1">
                                    <a:solidFill>
                                      <a:srgbClr val="C00000"/>
                                    </a:solidFill>
                                    <a:latin typeface="Cambria Math" panose="02040503050406030204" pitchFamily="18" charset="0"/>
                                  </a:rPr>
                                </m:ctrlPr>
                              </m:dPr>
                              <m:e>
                                <m:r>
                                  <a:rPr lang="en-US" sz="1400" i="1">
                                    <a:solidFill>
                                      <a:srgbClr val="C00000"/>
                                    </a:solidFill>
                                    <a:latin typeface="Cambria Math" panose="02040503050406030204" pitchFamily="18" charset="0"/>
                                  </a:rPr>
                                  <m:t>𝜔</m:t>
                                </m:r>
                                <m:r>
                                  <a:rPr lang="en-US" sz="1400" i="0">
                                    <a:solidFill>
                                      <a:srgbClr val="C00000"/>
                                    </a:solidFill>
                                    <a:latin typeface="Cambria Math" panose="02040503050406030204" pitchFamily="18" charset="0"/>
                                  </a:rPr>
                                  <m:t>,</m:t>
                                </m:r>
                                <m:r>
                                  <a:rPr lang="en-US" sz="1400" i="1">
                                    <a:solidFill>
                                      <a:srgbClr val="C00000"/>
                                    </a:solidFill>
                                    <a:latin typeface="Cambria Math" panose="02040503050406030204" pitchFamily="18" charset="0"/>
                                  </a:rPr>
                                  <m:t>𝑧</m:t>
                                </m:r>
                              </m:e>
                            </m:d>
                            <m:sSub>
                              <m:sSubPr>
                                <m:ctrlPr>
                                  <a:rPr lang="en-US" sz="1400" i="1" smtClean="0">
                                    <a:solidFill>
                                      <a:srgbClr val="C00000"/>
                                    </a:solidFill>
                                    <a:latin typeface="Cambria Math" panose="02040503050406030204" pitchFamily="18" charset="0"/>
                                  </a:rPr>
                                </m:ctrlPr>
                              </m:sSubPr>
                              <m:e>
                                <m:r>
                                  <a:rPr lang="en-US" sz="1400" i="1">
                                    <a:solidFill>
                                      <a:srgbClr val="C00000"/>
                                    </a:solidFill>
                                    <a:latin typeface="Cambria Math" panose="02040503050406030204" pitchFamily="18" charset="0"/>
                                  </a:rPr>
                                  <m:t>𝜂</m:t>
                                </m:r>
                              </m:e>
                              <m:sub>
                                <m:r>
                                  <m:rPr>
                                    <m:sty m:val="p"/>
                                  </m:rPr>
                                  <a:rPr lang="en-US" sz="1400">
                                    <a:solidFill>
                                      <a:srgbClr val="C00000"/>
                                    </a:solidFill>
                                    <a:latin typeface="Cambria Math" panose="02040503050406030204" pitchFamily="18" charset="0"/>
                                  </a:rPr>
                                  <m:t>S</m:t>
                                </m:r>
                              </m:sub>
                            </m:sSub>
                            <m:d>
                              <m:dPr>
                                <m:ctrlPr>
                                  <a:rPr lang="en-US" sz="1400" i="1">
                                    <a:solidFill>
                                      <a:srgbClr val="C00000"/>
                                    </a:solidFill>
                                    <a:latin typeface="Cambria Math" panose="02040503050406030204" pitchFamily="18" charset="0"/>
                                  </a:rPr>
                                </m:ctrlPr>
                              </m:dPr>
                              <m:e>
                                <m:r>
                                  <a:rPr lang="en-US" sz="1400" i="1">
                                    <a:solidFill>
                                      <a:srgbClr val="C00000"/>
                                    </a:solidFill>
                                    <a:latin typeface="Cambria Math" panose="02040503050406030204" pitchFamily="18" charset="0"/>
                                  </a:rPr>
                                  <m:t>𝑧</m:t>
                                </m:r>
                              </m:e>
                            </m:d>
                            <m:r>
                              <a:rPr lang="en-US" sz="1400" i="1" smtClean="0">
                                <a:latin typeface="Cambria Math" panose="02040503050406030204" pitchFamily="18" charset="0"/>
                                <a:ea typeface="Cambria Math" panose="02040503050406030204" pitchFamily="18" charset="0"/>
                              </a:rPr>
                              <m:t>∆</m:t>
                            </m:r>
                            <m:r>
                              <a:rPr lang="en-US" sz="1400" i="1" smtClean="0">
                                <a:latin typeface="Cambria Math" panose="02040503050406030204" pitchFamily="18" charset="0"/>
                                <a:ea typeface="Cambria Math" panose="02040503050406030204" pitchFamily="18" charset="0"/>
                              </a:rPr>
                              <m:t>𝜎</m:t>
                            </m:r>
                            <m:d>
                              <m:dPr>
                                <m:ctrlPr>
                                  <a:rPr lang="en-US" sz="1400" i="1">
                                    <a:solidFill>
                                      <a:srgbClr val="836967"/>
                                    </a:solidFill>
                                    <a:latin typeface="Cambria Math" panose="02040503050406030204" pitchFamily="18" charset="0"/>
                                  </a:rPr>
                                </m:ctrlPr>
                              </m:dPr>
                              <m:e>
                                <m:r>
                                  <a:rPr lang="en-US" sz="1400" i="1">
                                    <a:latin typeface="Cambria Math" panose="02040503050406030204" pitchFamily="18" charset="0"/>
                                  </a:rPr>
                                  <m:t>𝑧</m:t>
                                </m:r>
                              </m:e>
                            </m:d>
                            <m:r>
                              <a:rPr lang="en-US" sz="1400" i="1">
                                <a:latin typeface="Cambria Math" panose="02040503050406030204" pitchFamily="18" charset="0"/>
                              </a:rPr>
                              <m:t>𝑑𝑧</m:t>
                            </m:r>
                          </m:e>
                        </m:nary>
                        <m:r>
                          <a:rPr lang="en-US" sz="1400" i="1" smtClean="0">
                            <a:latin typeface="Cambria Math" panose="02040503050406030204" pitchFamily="18" charset="0"/>
                          </a:rPr>
                          <m:t>=</m:t>
                        </m:r>
                        <m:nary>
                          <m:naryPr>
                            <m:limLoc m:val="subSup"/>
                            <m:ctrlPr>
                              <a:rPr lang="en-US" sz="1400" i="1" smtClean="0">
                                <a:latin typeface="Cambria Math" panose="02040503050406030204" pitchFamily="18" charset="0"/>
                              </a:rPr>
                            </m:ctrlPr>
                          </m:naryPr>
                          <m:sub>
                            <m:r>
                              <a:rPr lang="en-US" sz="1400" i="1">
                                <a:latin typeface="Cambria Math" panose="02040503050406030204" pitchFamily="18" charset="0"/>
                              </a:rPr>
                              <m:t>𝑧</m:t>
                            </m:r>
                            <m:r>
                              <a:rPr lang="en-US" sz="1400" i="0">
                                <a:latin typeface="Cambria Math" panose="02040503050406030204" pitchFamily="18" charset="0"/>
                              </a:rPr>
                              <m:t>=0</m:t>
                            </m:r>
                          </m:sub>
                          <m:sup>
                            <m:r>
                              <a:rPr lang="en-US" sz="1400" i="0">
                                <a:latin typeface="Cambria Math" panose="02040503050406030204" pitchFamily="18" charset="0"/>
                              </a:rPr>
                              <m:t>∞</m:t>
                            </m:r>
                          </m:sup>
                          <m:e>
                            <m:sSub>
                              <m:sSubPr>
                                <m:ctrlPr>
                                  <a:rPr lang="en-US" sz="1400" i="1" smtClean="0">
                                    <a:solidFill>
                                      <a:srgbClr val="C00000"/>
                                    </a:solidFill>
                                    <a:latin typeface="Cambria Math" panose="02040503050406030204" pitchFamily="18" charset="0"/>
                                  </a:rPr>
                                </m:ctrlPr>
                              </m:sSubPr>
                              <m:e>
                                <m:r>
                                  <a:rPr lang="en-US" sz="1400" i="1">
                                    <a:solidFill>
                                      <a:srgbClr val="C00000"/>
                                    </a:solidFill>
                                    <a:latin typeface="Cambria Math" panose="02040503050406030204" pitchFamily="18" charset="0"/>
                                  </a:rPr>
                                  <m:t>𝐾</m:t>
                                </m:r>
                              </m:e>
                              <m:sub>
                                <m:r>
                                  <a:rPr lang="en-US" sz="1400" i="1">
                                    <a:solidFill>
                                      <a:srgbClr val="C00000"/>
                                    </a:solidFill>
                                    <a:latin typeface="Cambria Math" panose="02040503050406030204" pitchFamily="18" charset="0"/>
                                  </a:rPr>
                                  <m:t>𝜎</m:t>
                                </m:r>
                              </m:sub>
                            </m:sSub>
                            <m:d>
                              <m:dPr>
                                <m:ctrlPr>
                                  <a:rPr lang="en-US" sz="1400" i="1">
                                    <a:solidFill>
                                      <a:srgbClr val="C00000"/>
                                    </a:solidFill>
                                    <a:latin typeface="Cambria Math" panose="02040503050406030204" pitchFamily="18" charset="0"/>
                                  </a:rPr>
                                </m:ctrlPr>
                              </m:dPr>
                              <m:e>
                                <m:r>
                                  <a:rPr lang="en-US" sz="1400" i="1">
                                    <a:solidFill>
                                      <a:srgbClr val="C00000"/>
                                    </a:solidFill>
                                    <a:latin typeface="Cambria Math" panose="02040503050406030204" pitchFamily="18" charset="0"/>
                                  </a:rPr>
                                  <m:t>𝜔</m:t>
                                </m:r>
                                <m:r>
                                  <a:rPr lang="en-US" sz="1400" i="0">
                                    <a:solidFill>
                                      <a:srgbClr val="C00000"/>
                                    </a:solidFill>
                                    <a:latin typeface="Cambria Math" panose="02040503050406030204" pitchFamily="18" charset="0"/>
                                  </a:rPr>
                                  <m:t>,</m:t>
                                </m:r>
                                <m:r>
                                  <a:rPr lang="en-US" sz="1400" i="1">
                                    <a:solidFill>
                                      <a:srgbClr val="C00000"/>
                                    </a:solidFill>
                                    <a:latin typeface="Cambria Math" panose="02040503050406030204" pitchFamily="18" charset="0"/>
                                  </a:rPr>
                                  <m:t>𝑧</m:t>
                                </m:r>
                              </m:e>
                            </m:d>
                            <m:r>
                              <a:rPr lang="en-US" sz="1400" i="1" smtClean="0">
                                <a:latin typeface="Cambria Math" panose="02040503050406030204" pitchFamily="18" charset="0"/>
                                <a:ea typeface="Cambria Math" panose="02040503050406030204" pitchFamily="18" charset="0"/>
                              </a:rPr>
                              <m:t>∆</m:t>
                            </m:r>
                            <m:r>
                              <a:rPr lang="en-US" sz="1400" i="1" smtClean="0">
                                <a:latin typeface="Cambria Math" panose="02040503050406030204" pitchFamily="18" charset="0"/>
                                <a:ea typeface="Cambria Math" panose="02040503050406030204" pitchFamily="18" charset="0"/>
                              </a:rPr>
                              <m:t>𝜎</m:t>
                            </m:r>
                            <m:d>
                              <m:dPr>
                                <m:ctrlPr>
                                  <a:rPr lang="en-US" sz="1400" i="1">
                                    <a:solidFill>
                                      <a:srgbClr val="836967"/>
                                    </a:solidFill>
                                    <a:latin typeface="Cambria Math" panose="02040503050406030204" pitchFamily="18" charset="0"/>
                                  </a:rPr>
                                </m:ctrlPr>
                              </m:dPr>
                              <m:e>
                                <m:r>
                                  <a:rPr lang="en-US" sz="1400" i="1">
                                    <a:latin typeface="Cambria Math" panose="02040503050406030204" pitchFamily="18" charset="0"/>
                                  </a:rPr>
                                  <m:t>𝑧</m:t>
                                </m:r>
                              </m:e>
                            </m:d>
                            <m:r>
                              <a:rPr lang="en-US" sz="1400" i="1">
                                <a:latin typeface="Cambria Math" panose="02040503050406030204" pitchFamily="18" charset="0"/>
                              </a:rPr>
                              <m:t>𝑑𝑧</m:t>
                            </m:r>
                          </m:e>
                        </m:nary>
                      </m:oMath>
                    </m:oMathPara>
                  </a14:m>
                  <a:endParaRPr lang="en-US" sz="1400" i="1" dirty="0">
                    <a:latin typeface="Cambria Math" panose="02040503050406030204" pitchFamily="18" charset="0"/>
                  </a:endParaRPr>
                </a:p>
              </p:txBody>
            </p:sp>
          </mc:Choice>
          <mc:Fallback xmlns="">
            <p:sp>
              <p:nvSpPr>
                <p:cNvPr id="12" name="TextBox 13"/>
                <p:cNvSpPr txBox="1">
                  <a:spLocks noRot="1" noChangeAspect="1" noMove="1" noResize="1" noEditPoints="1" noAdjustHandles="1" noChangeArrowheads="1" noChangeShapeType="1" noTextEdit="1"/>
                </p:cNvSpPr>
                <p:nvPr/>
              </p:nvSpPr>
              <p:spPr>
                <a:xfrm>
                  <a:off x="706" y="2499"/>
                  <a:ext cx="4646" cy="2244"/>
                </a:xfrm>
                <a:prstGeom prst="rect">
                  <a:avLst/>
                </a:prstGeom>
                <a:blipFill rotWithShape="1">
                  <a:blip r:embed="rId7"/>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p:cNvSpPr txBox="1"/>
                <p:nvPr/>
              </p:nvSpPr>
              <p:spPr>
                <a:xfrm>
                  <a:off x="3201" y="5186"/>
                  <a:ext cx="1041" cy="473"/>
                </a:xfrm>
                <a:prstGeom prst="rect">
                  <a:avLst/>
                </a:prstGeom>
                <a:noFill/>
              </p:spPr>
              <p:txBody>
                <a:bodyPr wrap="square">
                  <a:noAutofit/>
                </a:bodyPr>
                <a:lstStyle/>
                <a:p>
                  <a:pPr/>
                  <a14:m>
                    <m:oMathPara xmlns:m="http://schemas.openxmlformats.org/officeDocument/2006/math">
                      <m:oMathParaPr>
                        <m:jc m:val="centerGroup"/>
                      </m:oMathParaPr>
                      <m:oMath xmlns:m="http://schemas.openxmlformats.org/officeDocument/2006/math">
                        <m:sSub>
                          <m:sSubPr>
                            <m:ctrlPr>
                              <a:rPr lang="en-US" altLang="zh-CN" sz="1350" b="1" i="1" smtClean="0">
                                <a:solidFill>
                                  <a:schemeClr val="tx1"/>
                                </a:solidFill>
                                <a:latin typeface="Cambria Math" panose="02040503050406030204" pitchFamily="18" charset="0"/>
                              </a:rPr>
                            </m:ctrlPr>
                          </m:sSubPr>
                          <m:e>
                            <m:r>
                              <a:rPr lang="en-US" altLang="zh-CN" sz="1350" b="1" i="1">
                                <a:solidFill>
                                  <a:schemeClr val="tx1"/>
                                </a:solidFill>
                                <a:latin typeface="Cambria Math" panose="02040503050406030204" pitchFamily="18" charset="0"/>
                              </a:rPr>
                              <m:t>𝜼</m:t>
                            </m:r>
                          </m:e>
                          <m:sub>
                            <m:r>
                              <a:rPr lang="en-US" altLang="zh-CN" sz="1350" b="1" i="1">
                                <a:solidFill>
                                  <a:schemeClr val="tx1"/>
                                </a:solidFill>
                                <a:latin typeface="Cambria Math" panose="02040503050406030204" pitchFamily="18" charset="0"/>
                              </a:rPr>
                              <m:t>𝑺</m:t>
                            </m:r>
                          </m:sub>
                        </m:sSub>
                        <m:d>
                          <m:dPr>
                            <m:ctrlPr>
                              <a:rPr lang="en-US" altLang="zh-CN" sz="1350" b="1" i="1">
                                <a:solidFill>
                                  <a:schemeClr val="tx1"/>
                                </a:solidFill>
                                <a:latin typeface="Cambria Math" panose="02040503050406030204" pitchFamily="18" charset="0"/>
                              </a:rPr>
                            </m:ctrlPr>
                          </m:dPr>
                          <m:e>
                            <m:r>
                              <a:rPr lang="en-US" altLang="zh-CN" sz="1350" b="1" i="1">
                                <a:solidFill>
                                  <a:schemeClr val="tx1"/>
                                </a:solidFill>
                                <a:latin typeface="Cambria Math" panose="02040503050406030204" pitchFamily="18" charset="0"/>
                              </a:rPr>
                              <m:t>𝒛</m:t>
                            </m:r>
                          </m:e>
                        </m:d>
                      </m:oMath>
                    </m:oMathPara>
                  </a14:m>
                  <a:endParaRPr lang="zh-CN" altLang="en-US" sz="1350" b="1" dirty="0">
                    <a:solidFill>
                      <a:schemeClr val="tx1"/>
                    </a:solidFill>
                  </a:endParaRPr>
                </a:p>
              </p:txBody>
            </p:sp>
          </mc:Choice>
          <mc:Fallback xmlns="">
            <p:sp>
              <p:nvSpPr>
                <p:cNvPr id="13" name="文本框 12"/>
                <p:cNvSpPr txBox="1">
                  <a:spLocks noRot="1" noChangeAspect="1" noMove="1" noResize="1" noEditPoints="1" noAdjustHandles="1" noChangeArrowheads="1" noChangeShapeType="1" noTextEdit="1"/>
                </p:cNvSpPr>
                <p:nvPr/>
              </p:nvSpPr>
              <p:spPr>
                <a:xfrm>
                  <a:off x="3201" y="5186"/>
                  <a:ext cx="1041" cy="473"/>
                </a:xfrm>
                <a:prstGeom prst="rect">
                  <a:avLst/>
                </a:prstGeom>
                <a:blipFill rotWithShape="1">
                  <a:blip r:embed="rId8"/>
                </a:blipFill>
              </p:spPr>
              <p:txBody>
                <a:bodyPr/>
                <a:lstStyle/>
                <a:p>
                  <a:r>
                    <a:rPr lang="zh-CN" altLang="en-US">
                      <a:noFill/>
                    </a:rPr>
                    <a:t> </a:t>
                  </a:r>
                </a:p>
              </p:txBody>
            </p:sp>
          </mc:Fallback>
        </mc:AlternateContent>
        <p:cxnSp>
          <p:nvCxnSpPr>
            <p:cNvPr id="15" name="Straight Connector 15"/>
            <p:cNvCxnSpPr/>
            <p:nvPr/>
          </p:nvCxnSpPr>
          <p:spPr>
            <a:xfrm>
              <a:off x="6074" y="2743"/>
              <a:ext cx="0" cy="6404"/>
            </a:xfrm>
            <a:prstGeom prst="line">
              <a:avLst/>
            </a:prstGeom>
            <a:ln w="28575">
              <a:solidFill>
                <a:srgbClr val="0F573F"/>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0" name="TextBox 19"/>
              <p:cNvSpPr txBox="1"/>
              <p:nvPr/>
            </p:nvSpPr>
            <p:spPr>
              <a:xfrm>
                <a:off x="65405" y="2346960"/>
                <a:ext cx="3909060" cy="3322955"/>
              </a:xfrm>
              <a:prstGeom prst="rect">
                <a:avLst/>
              </a:prstGeom>
              <a:noFill/>
            </p:spPr>
            <p:txBody>
              <a:bodyPr wrap="square" rtlCol="0">
                <a:spAutoFit/>
              </a:bodyPr>
              <a:lstStyle/>
              <a:p>
                <a:pPr>
                  <a:lnSpc>
                    <a:spcPct val="150000"/>
                  </a:lnSpc>
                  <a:spcAft>
                    <a:spcPts val="1800"/>
                  </a:spcAft>
                </a:pPr>
                <a:r>
                  <a:rPr lang="zh-CN" altLang="en-US" sz="1500" b="1" dirty="0">
                    <a:latin typeface="Times New Roman" panose="02020603050405020304" pitchFamily="18" charset="0"/>
                    <a:ea typeface="黑体" panose="02010609060101010101" pitchFamily="49" charset="-122"/>
                    <a:cs typeface="Times New Roman" panose="02020603050405020304" pitchFamily="18" charset="0"/>
                  </a:rPr>
                  <a:t>估算不同深度的累积贡献度：</a:t>
                </a:r>
                <a:endParaRPr lang="en-US" altLang="zh-CN" sz="1500" b="1" dirty="0">
                  <a:latin typeface="Times New Roman" panose="02020603050405020304" pitchFamily="18" charset="0"/>
                  <a:ea typeface="黑体" panose="02010609060101010101" pitchFamily="49" charset="-122"/>
                  <a:cs typeface="Times New Roman" panose="02020603050405020304" pitchFamily="18" charset="0"/>
                </a:endParaRPr>
              </a:p>
              <a:p>
                <a:pPr marL="285750" indent="-285750">
                  <a:lnSpc>
                    <a:spcPct val="150000"/>
                  </a:lnSpc>
                  <a:spcAft>
                    <a:spcPts val="1800"/>
                  </a:spcAft>
                  <a:buFont typeface="Arial" panose="020B0604020202020204" pitchFamily="34" charset="0"/>
                  <a:buChar char="•"/>
                </a:pPr>
                <a:r>
                  <a:rPr lang="zh-CN" altLang="en-US" sz="1350" dirty="0">
                    <a:latin typeface="Times New Roman" panose="02020603050405020304" pitchFamily="18" charset="0"/>
                    <a:ea typeface="黑体" panose="02010609060101010101" pitchFamily="49" charset="-122"/>
                    <a:cs typeface="Times New Roman" panose="02020603050405020304" pitchFamily="18" charset="0"/>
                  </a:rPr>
                  <a:t>有</a:t>
                </a:r>
                <a:r>
                  <a:rPr lang="en-US" altLang="zh-CN" sz="1350" dirty="0">
                    <a:latin typeface="Times New Roman" panose="02020603050405020304" pitchFamily="18" charset="0"/>
                    <a:ea typeface="黑体" panose="02010609060101010101" pitchFamily="49" charset="-122"/>
                    <a:cs typeface="Times New Roman" panose="02020603050405020304" pitchFamily="18" charset="0"/>
                  </a:rPr>
                  <a:t>①②③</a:t>
                </a:r>
                <a:r>
                  <a:rPr lang="zh-CN" altLang="en-US" sz="1350" dirty="0">
                    <a:latin typeface="黑体" panose="02010609060101010101" pitchFamily="49" charset="-122"/>
                    <a:ea typeface="黑体" panose="02010609060101010101" pitchFamily="49" charset="-122"/>
                    <a:cs typeface="Times New Roman" panose="02020603050405020304" pitchFamily="18" charset="0"/>
                  </a:rPr>
                  <a:t>共</a:t>
                </a:r>
                <a:r>
                  <a:rPr lang="en-US" altLang="zh-CN" sz="1350" dirty="0">
                    <a:latin typeface="黑体" panose="02010609060101010101" pitchFamily="49" charset="-122"/>
                    <a:ea typeface="黑体" panose="02010609060101010101" pitchFamily="49" charset="-122"/>
                    <a:cs typeface="Times New Roman" panose="02020603050405020304" pitchFamily="18" charset="0"/>
                  </a:rPr>
                  <a:t>3</a:t>
                </a:r>
                <a:r>
                  <a:rPr lang="zh-CN" altLang="en-US" sz="1350" dirty="0">
                    <a:latin typeface="黑体" panose="02010609060101010101" pitchFamily="49" charset="-122"/>
                    <a:ea typeface="黑体" panose="02010609060101010101" pitchFamily="49" charset="-122"/>
                    <a:cs typeface="Times New Roman" panose="02020603050405020304" pitchFamily="18" charset="0"/>
                  </a:rPr>
                  <a:t>种</a:t>
                </a:r>
                <a14:m>
                  <m:oMath xmlns:m="http://schemas.openxmlformats.org/officeDocument/2006/math">
                    <m:sSub>
                      <m:sSubPr>
                        <m:ctrlPr>
                          <a:rPr kumimoji="1" lang="el-GR" altLang="zh-CN" sz="1350" i="1" dirty="0">
                            <a:latin typeface="Cambria Math" panose="02040503050406030204" pitchFamily="18" charset="0"/>
                            <a:ea typeface="黑体" panose="02010609060101010101" pitchFamily="49" charset="-122"/>
                            <a:cs typeface="Arial" panose="020B0604020202020204" pitchFamily="34" charset="0"/>
                          </a:rPr>
                        </m:ctrlPr>
                      </m:sSubPr>
                      <m:e>
                        <m:r>
                          <a:rPr kumimoji="1" lang="el-GR" altLang="zh-CN" sz="1350" b="0" i="1" dirty="0">
                            <a:latin typeface="Cambria Math" panose="02040503050406030204" pitchFamily="18" charset="0"/>
                            <a:ea typeface="黑体" panose="02010609060101010101" pitchFamily="49" charset="-122"/>
                            <a:cs typeface="Arial" panose="020B0604020202020204" pitchFamily="34" charset="0"/>
                          </a:rPr>
                          <m:t>𝜂</m:t>
                        </m:r>
                      </m:e>
                      <m:sub>
                        <m:r>
                          <a:rPr kumimoji="1" lang="el-GR" altLang="zh-CN" sz="1350" b="0" i="1" dirty="0">
                            <a:latin typeface="Cambria Math" panose="02040503050406030204" pitchFamily="18" charset="0"/>
                            <a:ea typeface="黑体" panose="02010609060101010101" pitchFamily="49" charset="-122"/>
                            <a:cs typeface="Arial" panose="020B0604020202020204" pitchFamily="34" charset="0"/>
                          </a:rPr>
                          <m:t>𝑆</m:t>
                        </m:r>
                      </m:sub>
                    </m:sSub>
                  </m:oMath>
                </a14:m>
                <a:r>
                  <a:rPr lang="zh-CN" altLang="en-US" sz="1350" dirty="0">
                    <a:solidFill>
                      <a:schemeClr val="tx1"/>
                    </a:solidFill>
                    <a:latin typeface="黑体" panose="02010609060101010101" pitchFamily="49" charset="-122"/>
                    <a:ea typeface="黑体" panose="02010609060101010101" pitchFamily="49" charset="-122"/>
                    <a:cs typeface="Arial" panose="020B0604020202020204" pitchFamily="34" charset="0"/>
                  </a:rPr>
                  <a:t>的分布，</a:t>
                </a:r>
                <a:r>
                  <a:rPr lang="en-US" altLang="zh-CN" sz="1350" dirty="0">
                    <a:solidFill>
                      <a:schemeClr val="tx1"/>
                    </a:solidFill>
                    <a:latin typeface="黑体" panose="02010609060101010101" pitchFamily="49" charset="-122"/>
                    <a:ea typeface="黑体" panose="02010609060101010101" pitchFamily="49" charset="-122"/>
                    <a:cs typeface="Arial" panose="020B0604020202020204" pitchFamily="34" charset="0"/>
                  </a:rPr>
                  <a:t>3</a:t>
                </a:r>
                <a:r>
                  <a:rPr lang="zh-CN" altLang="en-US" sz="1350" dirty="0">
                    <a:solidFill>
                      <a:schemeClr val="tx1"/>
                    </a:solidFill>
                    <a:latin typeface="黑体" panose="02010609060101010101" pitchFamily="49" charset="-122"/>
                    <a:ea typeface="黑体" panose="02010609060101010101" pitchFamily="49" charset="-122"/>
                    <a:cs typeface="Arial" panose="020B0604020202020204" pitchFamily="34" charset="0"/>
                  </a:rPr>
                  <a:t>个</a:t>
                </a:r>
                <a14:m>
                  <m:oMath xmlns:m="http://schemas.openxmlformats.org/officeDocument/2006/math">
                    <m:r>
                      <a:rPr lang="en-US" altLang="zh-CN" sz="1350" b="0" i="1">
                        <a:solidFill>
                          <a:srgbClr val="000000"/>
                        </a:solidFill>
                        <a:latin typeface="Cambria Math" panose="02040503050406030204" pitchFamily="18" charset="0"/>
                        <a:ea typeface="宋体" panose="02010600030101010101" pitchFamily="2" charset="-122"/>
                        <a:cs typeface="Times New Roman" panose="02020603050405020304" pitchFamily="18" charset="0"/>
                      </a:rPr>
                      <m:t>𝜆</m:t>
                    </m:r>
                  </m:oMath>
                </a14:m>
                <a:r>
                  <a:rPr lang="zh-CN" altLang="en-US" sz="1350" dirty="0">
                    <a:solidFill>
                      <a:schemeClr val="tx1"/>
                    </a:solidFill>
                    <a:latin typeface="黑体" panose="02010609060101010101" pitchFamily="49" charset="-122"/>
                    <a:ea typeface="黑体" panose="02010609060101010101" pitchFamily="49" charset="-122"/>
                    <a:cs typeface="Arial" panose="020B0604020202020204" pitchFamily="34" charset="0"/>
                  </a:rPr>
                  <a:t>的取值，因此</a:t>
                </a:r>
                <a:r>
                  <a:rPr lang="zh-CN" altLang="en-US" sz="1350" dirty="0">
                    <a:latin typeface="黑体" panose="02010609060101010101" pitchFamily="49" charset="-122"/>
                    <a:ea typeface="黑体" panose="02010609060101010101" pitchFamily="49" charset="-122"/>
                    <a:cs typeface="Arial" panose="020B0604020202020204" pitchFamily="34" charset="0"/>
                  </a:rPr>
                  <a:t>每次测试</a:t>
                </a:r>
                <a:r>
                  <a:rPr lang="zh-CN" altLang="en-US" sz="1350" dirty="0">
                    <a:solidFill>
                      <a:schemeClr val="tx1"/>
                    </a:solidFill>
                    <a:latin typeface="黑体" panose="02010609060101010101" pitchFamily="49" charset="-122"/>
                    <a:ea typeface="黑体" panose="02010609060101010101" pitchFamily="49" charset="-122"/>
                    <a:cs typeface="Arial" panose="020B0604020202020204" pitchFamily="34" charset="0"/>
                  </a:rPr>
                  <a:t>对应</a:t>
                </a:r>
                <a:r>
                  <a:rPr lang="en-US" altLang="zh-CN" sz="1350" dirty="0">
                    <a:solidFill>
                      <a:schemeClr val="tx1"/>
                    </a:solidFill>
                    <a:latin typeface="黑体" panose="02010609060101010101" pitchFamily="49" charset="-122"/>
                    <a:ea typeface="黑体" panose="02010609060101010101" pitchFamily="49" charset="-122"/>
                    <a:cs typeface="Arial" panose="020B0604020202020204" pitchFamily="34" charset="0"/>
                  </a:rPr>
                  <a:t>9</a:t>
                </a:r>
                <a:r>
                  <a:rPr lang="zh-CN" altLang="en-US" sz="1350" dirty="0">
                    <a:solidFill>
                      <a:schemeClr val="tx1"/>
                    </a:solidFill>
                    <a:latin typeface="黑体" panose="02010609060101010101" pitchFamily="49" charset="-122"/>
                    <a:ea typeface="黑体" panose="02010609060101010101" pitchFamily="49" charset="-122"/>
                    <a:cs typeface="Arial" panose="020B0604020202020204" pitchFamily="34" charset="0"/>
                  </a:rPr>
                  <a:t>组不同的结果</a:t>
                </a:r>
                <a:endParaRPr lang="en-US" sz="1350" dirty="0">
                  <a:latin typeface="Arial" panose="020B0604020202020204" pitchFamily="34" charset="0"/>
                  <a:ea typeface="黑体" panose="02010609060101010101" pitchFamily="49" charset="-122"/>
                  <a:cs typeface="Arial" panose="020B0604020202020204" pitchFamily="34" charset="0"/>
                </a:endParaRPr>
              </a:p>
              <a:p>
                <a:pPr marL="285750" indent="-285750">
                  <a:lnSpc>
                    <a:spcPct val="150000"/>
                  </a:lnSpc>
                  <a:spcAft>
                    <a:spcPts val="1800"/>
                  </a:spcAft>
                  <a:buFont typeface="Arial" panose="020B0604020202020204" pitchFamily="34" charset="0"/>
                  <a:buChar char="•"/>
                </a:pPr>
                <a:r>
                  <a:rPr lang="zh-CN" altLang="en-US" sz="1350" dirty="0">
                    <a:latin typeface="Times New Roman" panose="02020603050405020304" pitchFamily="18" charset="0"/>
                    <a:ea typeface="黑体" panose="02010609060101010101" pitchFamily="49" charset="-122"/>
                    <a:cs typeface="Times New Roman" panose="02020603050405020304" pitchFamily="18" charset="0"/>
                  </a:rPr>
                  <a:t>不同频率对应的起源深度很接近，与均匀</a:t>
                </a:r>
                <a14:m>
                  <m:oMath xmlns:m="http://schemas.openxmlformats.org/officeDocument/2006/math">
                    <m:sSub>
                      <m:sSubPr>
                        <m:ctrlPr>
                          <a:rPr lang="el-GR" altLang="zh-CN" sz="1350" i="1" dirty="0">
                            <a:latin typeface="Cambria Math" panose="02040503050406030204" pitchFamily="18" charset="0"/>
                            <a:ea typeface="黑体" panose="02010609060101010101" pitchFamily="49" charset="-122"/>
                            <a:cs typeface="Times New Roman" panose="02020603050405020304" pitchFamily="18" charset="0"/>
                          </a:rPr>
                        </m:ctrlPr>
                      </m:sSubPr>
                      <m:e>
                        <m:r>
                          <a:rPr lang="el-GR" altLang="zh-CN" sz="1350" dirty="0">
                            <a:latin typeface="Cambria Math" panose="02040503050406030204" pitchFamily="18" charset="0"/>
                            <a:ea typeface="黑体" panose="02010609060101010101" pitchFamily="49" charset="-122"/>
                            <a:cs typeface="Times New Roman" panose="02020603050405020304" pitchFamily="18" charset="0"/>
                          </a:rPr>
                          <m:t>𝜂</m:t>
                        </m:r>
                      </m:e>
                      <m:sub>
                        <m:r>
                          <a:rPr lang="el-GR" altLang="zh-CN" sz="1350" dirty="0">
                            <a:latin typeface="Cambria Math" panose="02040503050406030204" pitchFamily="18" charset="0"/>
                            <a:ea typeface="黑体" panose="02010609060101010101" pitchFamily="49" charset="-122"/>
                            <a:cs typeface="Times New Roman" panose="02020603050405020304" pitchFamily="18" charset="0"/>
                          </a:rPr>
                          <m:t>𝑆</m:t>
                        </m:r>
                      </m:sub>
                    </m:sSub>
                  </m:oMath>
                </a14:m>
                <a:r>
                  <a:rPr lang="zh-CN" altLang="en-US" sz="1350" dirty="0">
                    <a:latin typeface="Times New Roman" panose="02020603050405020304" pitchFamily="18" charset="0"/>
                    <a:ea typeface="黑体" panose="02010609060101010101" pitchFamily="49" charset="-122"/>
                    <a:cs typeface="Times New Roman" panose="02020603050405020304" pitchFamily="18" charset="0"/>
                  </a:rPr>
                  <a:t>假设得到的结果对比明显</a:t>
                </a:r>
                <a:endParaRPr lang="en-US" altLang="zh-CN" sz="1350" dirty="0">
                  <a:latin typeface="Times New Roman" panose="02020603050405020304" pitchFamily="18" charset="0"/>
                  <a:ea typeface="黑体" panose="02010609060101010101" pitchFamily="49" charset="-122"/>
                  <a:cs typeface="Times New Roman" panose="02020603050405020304" pitchFamily="18" charset="0"/>
                </a:endParaRPr>
              </a:p>
              <a:p>
                <a:pPr marL="285750" indent="-285750">
                  <a:lnSpc>
                    <a:spcPct val="150000"/>
                  </a:lnSpc>
                  <a:buFont typeface="Arial" panose="020B0604020202020204" pitchFamily="34" charset="0"/>
                  <a:buChar char="•"/>
                </a:pPr>
                <a:r>
                  <a:rPr lang="zh-CN" altLang="en-US" sz="1350" dirty="0">
                    <a:latin typeface="Arial" panose="020B0604020202020204" pitchFamily="34" charset="0"/>
                    <a:ea typeface="黑体" panose="02010609060101010101" pitchFamily="49" charset="-122"/>
                    <a:cs typeface="Arial" panose="020B0604020202020204" pitchFamily="34" charset="0"/>
                  </a:rPr>
                  <a:t>对于测试的季节性和地震相关的</a:t>
                </a:r>
                <a:r>
                  <a:rPr lang="en-US" altLang="zh-CN" sz="1350" dirty="0">
                    <a:latin typeface="Arial" panose="020B0604020202020204" pitchFamily="34" charset="0"/>
                    <a:ea typeface="黑体" panose="02010609060101010101" pitchFamily="49" charset="-122"/>
                    <a:cs typeface="Arial" panose="020B0604020202020204" pitchFamily="34" charset="0"/>
                  </a:rPr>
                  <a:t>dc/c</a:t>
                </a:r>
                <a:r>
                  <a:rPr lang="zh-CN" altLang="en-US" sz="1350" dirty="0">
                    <a:latin typeface="Arial" panose="020B0604020202020204" pitchFamily="34" charset="0"/>
                    <a:ea typeface="黑体" panose="02010609060101010101" pitchFamily="49" charset="-122"/>
                    <a:cs typeface="Arial" panose="020B0604020202020204" pitchFamily="34" charset="0"/>
                  </a:rPr>
                  <a:t>，绝大多数情况下显示</a:t>
                </a:r>
                <a:r>
                  <a:rPr lang="en-US" altLang="zh-CN" sz="1400" b="1" dirty="0">
                    <a:solidFill>
                      <a:srgbClr val="C00000"/>
                    </a:solidFill>
                    <a:latin typeface="Arial" panose="020B0604020202020204" pitchFamily="34" charset="0"/>
                    <a:ea typeface="黑体" panose="02010609060101010101" pitchFamily="49" charset="-122"/>
                    <a:cs typeface="Arial" panose="020B0604020202020204" pitchFamily="34" charset="0"/>
                  </a:rPr>
                  <a:t>80%</a:t>
                </a:r>
                <a:r>
                  <a:rPr lang="zh-CN" altLang="en-US" sz="1400" b="1" dirty="0">
                    <a:solidFill>
                      <a:srgbClr val="C00000"/>
                    </a:solidFill>
                    <a:latin typeface="Arial" panose="020B0604020202020204" pitchFamily="34" charset="0"/>
                    <a:ea typeface="黑体" panose="02010609060101010101" pitchFamily="49" charset="-122"/>
                    <a:cs typeface="Arial" panose="020B0604020202020204" pitchFamily="34" charset="0"/>
                  </a:rPr>
                  <a:t>的贡献都来自</a:t>
                </a:r>
                <a:r>
                  <a:rPr lang="en-US" altLang="zh-CN" sz="1400" b="1" dirty="0">
                    <a:solidFill>
                      <a:srgbClr val="C00000"/>
                    </a:solidFill>
                    <a:latin typeface="Arial" panose="020B0604020202020204" pitchFamily="34" charset="0"/>
                    <a:ea typeface="黑体" panose="02010609060101010101" pitchFamily="49" charset="-122"/>
                    <a:cs typeface="Arial" panose="020B0604020202020204" pitchFamily="34" charset="0"/>
                  </a:rPr>
                  <a:t>1 km</a:t>
                </a:r>
                <a:r>
                  <a:rPr lang="zh-CN" altLang="en-US" sz="1400" b="1" dirty="0">
                    <a:solidFill>
                      <a:srgbClr val="C00000"/>
                    </a:solidFill>
                    <a:latin typeface="Arial" panose="020B0604020202020204" pitchFamily="34" charset="0"/>
                    <a:ea typeface="黑体" panose="02010609060101010101" pitchFamily="49" charset="-122"/>
                    <a:cs typeface="Arial" panose="020B0604020202020204" pitchFamily="34" charset="0"/>
                  </a:rPr>
                  <a:t>以内</a:t>
                </a:r>
                <a:endParaRPr lang="en-US" altLang="zh-CN" sz="1200" b="1" dirty="0">
                  <a:solidFill>
                    <a:srgbClr val="C00000"/>
                  </a:solidFill>
                  <a:latin typeface="Arial" panose="020B0604020202020204" pitchFamily="34" charset="0"/>
                  <a:ea typeface="黑体" panose="02010609060101010101" pitchFamily="49" charset="-122"/>
                  <a:cs typeface="Arial" panose="020B0604020202020204" pitchFamily="34" charset="0"/>
                </a:endParaRPr>
              </a:p>
              <a:p>
                <a:pPr>
                  <a:lnSpc>
                    <a:spcPct val="150000"/>
                  </a:lnSpc>
                  <a:spcAft>
                    <a:spcPts val="1200"/>
                  </a:spcAft>
                </a:pPr>
                <a:r>
                  <a:rPr lang="zh-CN" altLang="en-US" sz="1350" dirty="0">
                    <a:latin typeface="Arial" panose="020B0604020202020204" pitchFamily="34" charset="0"/>
                    <a:ea typeface="黑体" panose="02010609060101010101" pitchFamily="49" charset="-122"/>
                    <a:cs typeface="Arial" panose="020B0604020202020204" pitchFamily="34" charset="0"/>
                  </a:rPr>
                  <a:t>  （在少数极端组合下这一比例为</a:t>
                </a:r>
                <a:r>
                  <a:rPr lang="en-US" altLang="zh-CN" sz="1350" dirty="0">
                    <a:latin typeface="Arial" panose="020B0604020202020204" pitchFamily="34" charset="0"/>
                    <a:ea typeface="黑体" panose="02010609060101010101" pitchFamily="49" charset="-122"/>
                    <a:cs typeface="Arial" panose="020B0604020202020204" pitchFamily="34" charset="0"/>
                  </a:rPr>
                  <a:t>50%</a:t>
                </a:r>
                <a:r>
                  <a:rPr lang="zh-CN" altLang="en-US" sz="1350" dirty="0">
                    <a:latin typeface="Arial" panose="020B0604020202020204" pitchFamily="34" charset="0"/>
                    <a:ea typeface="黑体" panose="02010609060101010101" pitchFamily="49" charset="-122"/>
                    <a:cs typeface="Arial" panose="020B0604020202020204" pitchFamily="34" charset="0"/>
                  </a:rPr>
                  <a:t>）</a:t>
                </a:r>
                <a:endParaRPr lang="en-US" altLang="zh-CN" sz="1350" dirty="0">
                  <a:latin typeface="Arial" panose="020B0604020202020204" pitchFamily="34" charset="0"/>
                  <a:ea typeface="黑体" panose="02010609060101010101" pitchFamily="49" charset="-122"/>
                  <a:cs typeface="Arial" panose="020B0604020202020204" pitchFamily="34" charset="0"/>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65405" y="2346960"/>
                <a:ext cx="3909060" cy="3322955"/>
              </a:xfrm>
              <a:prstGeom prst="rect">
                <a:avLst/>
              </a:prstGeom>
              <a:blipFill rotWithShape="1">
                <a:blip r:embed="rId2"/>
                <a:stretch>
                  <a:fillRect/>
                </a:stretch>
              </a:blipFill>
            </p:spPr>
            <p:txBody>
              <a:bodyPr/>
              <a:lstStyle/>
              <a:p>
                <a:r>
                  <a:rPr lang="zh-CN" altLang="en-US">
                    <a:noFill/>
                  </a:rPr>
                  <a:t> </a:t>
                </a:r>
              </a:p>
            </p:txBody>
          </p:sp>
        </mc:Fallback>
      </mc:AlternateContent>
      <p:pic>
        <p:nvPicPr>
          <p:cNvPr id="8" name="Picture 1"/>
          <p:cNvPicPr>
            <a:picLocks noChangeAspect="1"/>
          </p:cNvPicPr>
          <p:nvPr/>
        </p:nvPicPr>
        <p:blipFill rotWithShape="1">
          <a:blip r:embed="rId3">
            <a:extLst>
              <a:ext uri="{28A0092B-C50C-407E-A947-70E740481C1C}">
                <a14:useLocalDpi xmlns:a14="http://schemas.microsoft.com/office/drawing/2010/main" val="0"/>
              </a:ext>
            </a:extLst>
          </a:blip>
          <a:srcRect l="1219" t="1348" r="3115" b="57397"/>
          <a:stretch>
            <a:fillRect/>
          </a:stretch>
        </p:blipFill>
        <p:spPr>
          <a:xfrm>
            <a:off x="4338955" y="2201545"/>
            <a:ext cx="4558030" cy="2610485"/>
          </a:xfrm>
          <a:prstGeom prst="rect">
            <a:avLst/>
          </a:prstGeom>
        </p:spPr>
      </p:pic>
      <p:pic>
        <p:nvPicPr>
          <p:cNvPr id="9" name="Picture 1"/>
          <p:cNvPicPr>
            <a:picLocks noChangeAspect="1"/>
          </p:cNvPicPr>
          <p:nvPr/>
        </p:nvPicPr>
        <p:blipFill rotWithShape="1">
          <a:blip r:embed="rId3">
            <a:extLst>
              <a:ext uri="{28A0092B-C50C-407E-A947-70E740481C1C}">
                <a14:useLocalDpi xmlns:a14="http://schemas.microsoft.com/office/drawing/2010/main" val="0"/>
              </a:ext>
            </a:extLst>
          </a:blip>
          <a:srcRect l="1219" t="60707" r="3115" b="21719"/>
          <a:stretch>
            <a:fillRect/>
          </a:stretch>
        </p:blipFill>
        <p:spPr>
          <a:xfrm>
            <a:off x="4326255" y="4902200"/>
            <a:ext cx="4558030" cy="1111885"/>
          </a:xfrm>
          <a:prstGeom prst="rect">
            <a:avLst/>
          </a:prstGeom>
        </p:spPr>
      </p:pic>
      <p:pic>
        <p:nvPicPr>
          <p:cNvPr id="12" name="Picture 1"/>
          <p:cNvPicPr>
            <a:picLocks noChangeAspect="1"/>
          </p:cNvPicPr>
          <p:nvPr/>
        </p:nvPicPr>
        <p:blipFill rotWithShape="1">
          <a:blip r:embed="rId3">
            <a:extLst>
              <a:ext uri="{28A0092B-C50C-407E-A947-70E740481C1C}">
                <a14:useLocalDpi xmlns:a14="http://schemas.microsoft.com/office/drawing/2010/main" val="0"/>
              </a:ext>
            </a:extLst>
          </a:blip>
          <a:srcRect l="1219" t="95495" r="3115" b="849"/>
          <a:stretch>
            <a:fillRect/>
          </a:stretch>
        </p:blipFill>
        <p:spPr>
          <a:xfrm>
            <a:off x="4338955" y="6013450"/>
            <a:ext cx="4558030" cy="231140"/>
          </a:xfrm>
          <a:prstGeom prst="rect">
            <a:avLst/>
          </a:prstGeom>
        </p:spPr>
      </p:pic>
      <p:cxnSp>
        <p:nvCxnSpPr>
          <p:cNvPr id="16" name="Straight Connector 15"/>
          <p:cNvCxnSpPr/>
          <p:nvPr/>
        </p:nvCxnSpPr>
        <p:spPr>
          <a:xfrm>
            <a:off x="3974465" y="1696085"/>
            <a:ext cx="0" cy="4302760"/>
          </a:xfrm>
          <a:prstGeom prst="line">
            <a:avLst/>
          </a:prstGeom>
          <a:ln w="28575">
            <a:solidFill>
              <a:srgbClr val="0F573F"/>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p:cNvSpPr txBox="1"/>
              <p:nvPr/>
            </p:nvSpPr>
            <p:spPr>
              <a:xfrm>
                <a:off x="4046855" y="1585595"/>
                <a:ext cx="5033010" cy="645160"/>
              </a:xfrm>
              <a:prstGeom prst="rect">
                <a:avLst/>
              </a:prstGeom>
              <a:noFill/>
            </p:spPr>
            <p:txBody>
              <a:bodyPr wrap="square" rtlCol="0">
                <a:spAutoFit/>
              </a:bodyPr>
              <a:lstStyle/>
              <a:p>
                <a:pPr>
                  <a:lnSpc>
                    <a:spcPct val="150000"/>
                  </a:lnSpc>
                </a:pPr>
                <a14:m>
                  <m:oMath xmlns:m="http://schemas.openxmlformats.org/officeDocument/2006/math">
                    <m:r>
                      <m:rPr>
                        <m:sty m:val="p"/>
                      </m:rPr>
                      <a:rPr lang="en-US" sz="1200">
                        <a:solidFill>
                          <a:schemeClr val="tx1"/>
                        </a:solidFill>
                        <a:effectLst/>
                        <a:latin typeface="Cambria Math" panose="02040503050406030204" pitchFamily="18" charset="0"/>
                        <a:ea typeface="等线" panose="02010600030101010101" pitchFamily="2" charset="-122"/>
                        <a:cs typeface="Times New Roman" panose="02020603050405020304" pitchFamily="18" charset="0"/>
                      </a:rPr>
                      <m:t>Δ</m:t>
                    </m:r>
                    <m:sSub>
                      <m:sSubPr>
                        <m:ctrlPr>
                          <a:rPr lang="en-US" sz="1200" i="1" smtClean="0">
                            <a:solidFill>
                              <a:schemeClr val="tx1"/>
                            </a:solidFill>
                            <a:effectLst/>
                            <a:latin typeface="Cambria Math" panose="02040503050406030204" pitchFamily="18" charset="0"/>
                            <a:ea typeface="等线" panose="02010600030101010101" pitchFamily="2" charset="-122"/>
                            <a:cs typeface="Times New Roman" panose="02020603050405020304" pitchFamily="18" charset="0"/>
                          </a:rPr>
                        </m:ctrlPr>
                      </m:sSubPr>
                      <m:e>
                        <m:r>
                          <a:rPr lang="en-US" sz="1200" i="1" smtClean="0">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m:t>𝜎</m:t>
                        </m:r>
                      </m:e>
                      <m:sub>
                        <m:r>
                          <a:rPr lang="en-US" altLang="zh-CN" sz="1200" b="0" i="1" smtClean="0">
                            <a:solidFill>
                              <a:schemeClr val="tx1"/>
                            </a:solidFill>
                            <a:effectLst/>
                            <a:latin typeface="Cambria Math" panose="02040503050406030204" pitchFamily="18" charset="0"/>
                            <a:ea typeface="等线" panose="02010600030101010101" pitchFamily="2" charset="-122"/>
                            <a:cs typeface="Times New Roman" panose="02020603050405020304" pitchFamily="18" charset="0"/>
                          </a:rPr>
                          <m:t>1</m:t>
                        </m:r>
                      </m:sub>
                    </m:sSub>
                  </m:oMath>
                </a14:m>
                <a:r>
                  <a:rPr lang="zh-CN" altLang="en-US" sz="1200" dirty="0">
                    <a:latin typeface="Arial" panose="020B0604020202020204" pitchFamily="34" charset="0"/>
                    <a:ea typeface="黑体" panose="02010609060101010101" pitchFamily="49" charset="-122"/>
                    <a:cs typeface="Arial" panose="020B0604020202020204" pitchFamily="34" charset="0"/>
                  </a:rPr>
                  <a:t>：半空间均匀分布</a:t>
                </a:r>
                <a:r>
                  <a:rPr lang="en-US" altLang="zh-CN" sz="1200" dirty="0">
                    <a:latin typeface="Arial" panose="020B0604020202020204" pitchFamily="34" charset="0"/>
                    <a:ea typeface="黑体" panose="02010609060101010101" pitchFamily="49" charset="-122"/>
                    <a:cs typeface="Arial" panose="020B0604020202020204" pitchFamily="34" charset="0"/>
                  </a:rPr>
                  <a:t> (</a:t>
                </a:r>
                <a:r>
                  <a:rPr lang="zh-CN" altLang="en-US" sz="1200" dirty="0">
                    <a:latin typeface="Arial" panose="020B0604020202020204" pitchFamily="34" charset="0"/>
                    <a:ea typeface="黑体" panose="02010609060101010101" pitchFamily="49" charset="-122"/>
                    <a:cs typeface="Arial" panose="020B0604020202020204" pitchFamily="34" charset="0"/>
                  </a:rPr>
                  <a:t>类似水圈相关的季节性应力</a:t>
                </a:r>
                <a:r>
                  <a:rPr lang="en-US" altLang="zh-CN" sz="1200" dirty="0">
                    <a:latin typeface="Arial" panose="020B0604020202020204" pitchFamily="34" charset="0"/>
                    <a:ea typeface="黑体" panose="02010609060101010101" pitchFamily="49" charset="-122"/>
                    <a:cs typeface="Arial" panose="020B0604020202020204" pitchFamily="34" charset="0"/>
                  </a:rPr>
                  <a:t>; Johnson et al., 2017)</a:t>
                </a:r>
                <a:endParaRPr lang="en-US" sz="1200" dirty="0">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a:lnSpc>
                    <a:spcPct val="150000"/>
                  </a:lnSpc>
                </a:pPr>
                <a14:m>
                  <m:oMath xmlns:m="http://schemas.openxmlformats.org/officeDocument/2006/math">
                    <m:r>
                      <m:rPr>
                        <m:sty m:val="p"/>
                      </m:rPr>
                      <a:rPr lang="en-US" sz="1200" smtClean="0">
                        <a:solidFill>
                          <a:schemeClr val="tx1"/>
                        </a:solidFill>
                        <a:effectLst/>
                        <a:latin typeface="Cambria Math" panose="02040503050406030204" pitchFamily="18" charset="0"/>
                        <a:ea typeface="等线" panose="02010600030101010101" pitchFamily="2" charset="-122"/>
                        <a:cs typeface="Times New Roman" panose="02020603050405020304" pitchFamily="18" charset="0"/>
                      </a:rPr>
                      <m:t>Δ</m:t>
                    </m:r>
                    <m:sSub>
                      <m:sSubPr>
                        <m:ctrlPr>
                          <a:rPr lang="en-US" sz="1200" i="1" smtClean="0">
                            <a:solidFill>
                              <a:schemeClr val="tx1"/>
                            </a:solidFill>
                            <a:effectLst/>
                            <a:latin typeface="Cambria Math" panose="02040503050406030204" pitchFamily="18" charset="0"/>
                            <a:ea typeface="等线" panose="02010600030101010101" pitchFamily="2" charset="-122"/>
                            <a:cs typeface="Times New Roman" panose="02020603050405020304" pitchFamily="18" charset="0"/>
                          </a:rPr>
                        </m:ctrlPr>
                      </m:sSubPr>
                      <m:e>
                        <m:r>
                          <a:rPr lang="en-US" sz="1200" i="1" smtClean="0">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m:t>𝜎</m:t>
                        </m:r>
                      </m:e>
                      <m:sub>
                        <m:r>
                          <a:rPr lang="en-US" altLang="zh-CN" sz="1200" b="0" i="1" smtClean="0">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m:t>2</m:t>
                        </m:r>
                      </m:sub>
                    </m:sSub>
                  </m:oMath>
                </a14:m>
                <a:r>
                  <a:rPr lang="zh-CN" altLang="en-US" sz="1200" dirty="0">
                    <a:solidFill>
                      <a:schemeClr val="tx1"/>
                    </a:solidFill>
                    <a:effectLst/>
                    <a:latin typeface="Arial" panose="020B0604020202020204" pitchFamily="34" charset="0"/>
                    <a:ea typeface="黑体" panose="02010609060101010101" pitchFamily="49" charset="-122"/>
                    <a:cs typeface="Arial" panose="020B0604020202020204" pitchFamily="34" charset="0"/>
                  </a:rPr>
                  <a:t>：模拟的</a:t>
                </a:r>
                <a:r>
                  <a:rPr lang="en-US" altLang="zh-CN" sz="1200" dirty="0">
                    <a:latin typeface="Arial" panose="020B0604020202020204" pitchFamily="34" charset="0"/>
                    <a:ea typeface="黑体" panose="02010609060101010101" pitchFamily="49" charset="-122"/>
                    <a:cs typeface="Arial" panose="020B0604020202020204" pitchFamily="34" charset="0"/>
                  </a:rPr>
                  <a:t>Mw</a:t>
                </a:r>
                <a:r>
                  <a:rPr lang="zh-CN" altLang="en-US" sz="1200" dirty="0">
                    <a:latin typeface="Arial" panose="020B0604020202020204" pitchFamily="34" charset="0"/>
                    <a:ea typeface="黑体" panose="02010609060101010101" pitchFamily="49" charset="-122"/>
                    <a:cs typeface="Arial" panose="020B0604020202020204" pitchFamily="34" charset="0"/>
                  </a:rPr>
                  <a:t> </a:t>
                </a:r>
                <a:r>
                  <a:rPr lang="en-US" altLang="zh-CN" sz="1200" dirty="0">
                    <a:latin typeface="Arial" panose="020B0604020202020204" pitchFamily="34" charset="0"/>
                    <a:ea typeface="黑体" panose="02010609060101010101" pitchFamily="49" charset="-122"/>
                    <a:cs typeface="Arial" panose="020B0604020202020204" pitchFamily="34" charset="0"/>
                  </a:rPr>
                  <a:t>7.1</a:t>
                </a:r>
                <a:r>
                  <a:rPr lang="zh-CN" altLang="en-US" sz="1200" dirty="0">
                    <a:latin typeface="Arial" panose="020B0604020202020204" pitchFamily="34" charset="0"/>
                    <a:ea typeface="黑体" panose="02010609060101010101" pitchFamily="49" charset="-122"/>
                    <a:cs typeface="Arial" panose="020B0604020202020204" pitchFamily="34" charset="0"/>
                  </a:rPr>
                  <a:t>地震 </a:t>
                </a:r>
                <a:r>
                  <a:rPr lang="en-US" altLang="zh-CN" sz="1200" dirty="0">
                    <a:latin typeface="Arial" panose="020B0604020202020204" pitchFamily="34" charset="0"/>
                    <a:ea typeface="黑体" panose="02010609060101010101" pitchFamily="49" charset="-122"/>
                    <a:cs typeface="Arial" panose="020B0604020202020204" pitchFamily="34" charset="0"/>
                  </a:rPr>
                  <a:t>(</a:t>
                </a:r>
                <a:r>
                  <a:rPr lang="zh-CN" altLang="en-US" sz="1200" dirty="0">
                    <a:latin typeface="Arial" panose="020B0604020202020204" pitchFamily="34" charset="0"/>
                    <a:ea typeface="黑体" panose="02010609060101010101" pitchFamily="49" charset="-122"/>
                    <a:cs typeface="Arial" panose="020B0604020202020204" pitchFamily="34" charset="0"/>
                  </a:rPr>
                  <a:t>断层深度</a:t>
                </a:r>
                <a:r>
                  <a:rPr lang="en-US" altLang="zh-CN" sz="1200" dirty="0">
                    <a:latin typeface="Arial" panose="020B0604020202020204" pitchFamily="34" charset="0"/>
                    <a:ea typeface="黑体" panose="02010609060101010101" pitchFamily="49" charset="-122"/>
                    <a:cs typeface="Arial" panose="020B0604020202020204" pitchFamily="34" charset="0"/>
                  </a:rPr>
                  <a:t>15km) </a:t>
                </a:r>
                <a:r>
                  <a:rPr lang="zh-CN" altLang="en-US" sz="1200" dirty="0">
                    <a:latin typeface="Arial" panose="020B0604020202020204" pitchFamily="34" charset="0"/>
                    <a:ea typeface="黑体" panose="02010609060101010101" pitchFamily="49" charset="-122"/>
                    <a:cs typeface="Arial" panose="020B0604020202020204" pitchFamily="34" charset="0"/>
                  </a:rPr>
                  <a:t>震中处的</a:t>
                </a:r>
                <a14:m>
                  <m:oMath xmlns:m="http://schemas.openxmlformats.org/officeDocument/2006/math">
                    <m:r>
                      <a:rPr lang="en-US" altLang="zh-CN" sz="1200" i="1" smtClean="0">
                        <a:latin typeface="Cambria Math" panose="02040503050406030204" pitchFamily="18" charset="0"/>
                        <a:ea typeface="Cambria Math" panose="02040503050406030204" pitchFamily="18" charset="0"/>
                        <a:cs typeface="Arial" panose="020B0604020202020204" pitchFamily="34" charset="0"/>
                      </a:rPr>
                      <m:t>∆</m:t>
                    </m:r>
                    <m:r>
                      <a:rPr lang="en-US" altLang="zh-CN" sz="1200" i="1">
                        <a:latin typeface="Cambria Math" panose="02040503050406030204" pitchFamily="18" charset="0"/>
                        <a:ea typeface="Cambria Math" panose="02040503050406030204" pitchFamily="18" charset="0"/>
                        <a:cs typeface="Arial" panose="020B0604020202020204" pitchFamily="34" charset="0"/>
                      </a:rPr>
                      <m:t>𝐶𝐹𝑆</m:t>
                    </m:r>
                  </m:oMath>
                </a14:m>
                <a:endParaRPr lang="en-US" sz="1200" b="1" dirty="0">
                  <a:solidFill>
                    <a:schemeClr val="tx1"/>
                  </a:solidFill>
                  <a:latin typeface="Arial" panose="020B0604020202020204" pitchFamily="34" charset="0"/>
                  <a:ea typeface="黑体" panose="02010609060101010101" pitchFamily="49" charset="-122"/>
                  <a:cs typeface="Arial" panose="020B0604020202020204" pitchFamily="34" charset="0"/>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4046855" y="1585595"/>
                <a:ext cx="5033010" cy="645160"/>
              </a:xfrm>
              <a:prstGeom prst="rect">
                <a:avLst/>
              </a:prstGeom>
              <a:blipFill rotWithShape="1">
                <a:blip r:embed="rId4"/>
                <a:stretch>
                  <a:fillRect/>
                </a:stretch>
              </a:blipFill>
            </p:spPr>
            <p:txBody>
              <a:bodyPr/>
              <a:lstStyle/>
              <a:p>
                <a:r>
                  <a:rPr lang="zh-CN" altLang="en-US">
                    <a:noFill/>
                  </a:rPr>
                  <a:t> </a:t>
                </a:r>
              </a:p>
            </p:txBody>
          </p:sp>
        </mc:Fallback>
      </mc:AlternateContent>
      <p:sp>
        <p:nvSpPr>
          <p:cNvPr id="5" name="灯片编号占位符 4"/>
          <p:cNvSpPr>
            <a:spLocks noGrp="1"/>
          </p:cNvSpPr>
          <p:nvPr>
            <p:ph type="sldNum" sz="quarter" idx="12"/>
          </p:nvPr>
        </p:nvSpPr>
        <p:spPr/>
        <p:txBody>
          <a:bodyPr/>
          <a:lstStyle/>
          <a:p>
            <a:fld id="{AEA62FAB-F99A-AB4E-BCD3-FB5A1BF3E821}" type="slidenum">
              <a:rPr lang="en-US" sz="900" smtClean="0"/>
              <a:t>11</a:t>
            </a:fld>
            <a:endParaRPr lang="en-US" sz="900"/>
          </a:p>
        </p:txBody>
      </p:sp>
      <mc:AlternateContent xmlns:mc="http://schemas.openxmlformats.org/markup-compatibility/2006" xmlns:a14="http://schemas.microsoft.com/office/drawing/2010/main">
        <mc:Choice Requires="a14">
          <p:sp>
            <p:nvSpPr>
              <p:cNvPr id="7" name="TextBox 13"/>
              <p:cNvSpPr txBox="1"/>
              <p:nvPr/>
            </p:nvSpPr>
            <p:spPr>
              <a:xfrm>
                <a:off x="215009" y="1681775"/>
                <a:ext cx="2900506" cy="53340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350" i="1" smtClean="0">
                              <a:solidFill>
                                <a:schemeClr val="tx1"/>
                              </a:solidFill>
                              <a:latin typeface="Cambria Math" panose="02040503050406030204" pitchFamily="18" charset="0"/>
                            </a:rPr>
                          </m:ctrlPr>
                        </m:fPr>
                        <m:num>
                          <m:r>
                            <m:rPr>
                              <m:sty m:val="p"/>
                            </m:rPr>
                            <a:rPr lang="en-US" sz="1350">
                              <a:solidFill>
                                <a:schemeClr val="tx1"/>
                              </a:solidFill>
                              <a:latin typeface="Cambria Math" panose="02040503050406030204" pitchFamily="18" charset="0"/>
                            </a:rPr>
                            <m:t>d</m:t>
                          </m:r>
                          <m:r>
                            <a:rPr lang="en-US" sz="1350" i="1">
                              <a:solidFill>
                                <a:schemeClr val="tx1"/>
                              </a:solidFill>
                              <a:latin typeface="Cambria Math" panose="02040503050406030204" pitchFamily="18" charset="0"/>
                            </a:rPr>
                            <m:t>𝑐</m:t>
                          </m:r>
                        </m:num>
                        <m:den>
                          <m:r>
                            <a:rPr lang="en-US" sz="1350" i="1">
                              <a:solidFill>
                                <a:schemeClr val="tx1"/>
                              </a:solidFill>
                              <a:latin typeface="Cambria Math" panose="02040503050406030204" pitchFamily="18" charset="0"/>
                            </a:rPr>
                            <m:t>𝑐</m:t>
                          </m:r>
                        </m:den>
                      </m:f>
                      <m:d>
                        <m:dPr>
                          <m:ctrlPr>
                            <a:rPr lang="en-US" sz="1350" i="1">
                              <a:solidFill>
                                <a:schemeClr val="tx1"/>
                              </a:solidFill>
                              <a:latin typeface="Cambria Math" panose="02040503050406030204" pitchFamily="18" charset="0"/>
                            </a:rPr>
                          </m:ctrlPr>
                        </m:dPr>
                        <m:e>
                          <m:r>
                            <a:rPr lang="en-US" sz="1350" i="1">
                              <a:solidFill>
                                <a:schemeClr val="tx1"/>
                              </a:solidFill>
                              <a:latin typeface="Cambria Math" panose="02040503050406030204" pitchFamily="18" charset="0"/>
                            </a:rPr>
                            <m:t>𝜔</m:t>
                          </m:r>
                        </m:e>
                      </m:d>
                      <m:r>
                        <a:rPr lang="en-US" sz="1350" i="1" smtClean="0">
                          <a:solidFill>
                            <a:schemeClr val="tx1"/>
                          </a:solidFill>
                          <a:latin typeface="Cambria Math" panose="02040503050406030204" pitchFamily="18" charset="0"/>
                        </a:rPr>
                        <m:t>=</m:t>
                      </m:r>
                      <m:nary>
                        <m:naryPr>
                          <m:limLoc m:val="subSup"/>
                          <m:ctrlPr>
                            <a:rPr lang="en-US" sz="1350" i="1" smtClean="0">
                              <a:solidFill>
                                <a:schemeClr val="tx1"/>
                              </a:solidFill>
                              <a:latin typeface="Cambria Math" panose="02040503050406030204" pitchFamily="18" charset="0"/>
                            </a:rPr>
                          </m:ctrlPr>
                        </m:naryPr>
                        <m:sub>
                          <m:r>
                            <a:rPr lang="en-US" sz="1350" i="1">
                              <a:solidFill>
                                <a:schemeClr val="tx1"/>
                              </a:solidFill>
                              <a:latin typeface="Cambria Math" panose="02040503050406030204" pitchFamily="18" charset="0"/>
                            </a:rPr>
                            <m:t>𝑧</m:t>
                          </m:r>
                          <m:r>
                            <a:rPr lang="en-US" sz="1350" i="0">
                              <a:solidFill>
                                <a:schemeClr val="tx1"/>
                              </a:solidFill>
                              <a:latin typeface="Cambria Math" panose="02040503050406030204" pitchFamily="18" charset="0"/>
                            </a:rPr>
                            <m:t>=0</m:t>
                          </m:r>
                        </m:sub>
                        <m:sup>
                          <m:r>
                            <a:rPr lang="en-US" sz="1350" i="0">
                              <a:solidFill>
                                <a:schemeClr val="tx1"/>
                              </a:solidFill>
                              <a:latin typeface="Cambria Math" panose="02040503050406030204" pitchFamily="18" charset="0"/>
                            </a:rPr>
                            <m:t>∞</m:t>
                          </m:r>
                        </m:sup>
                        <m:e>
                          <m:sSub>
                            <m:sSubPr>
                              <m:ctrlPr>
                                <a:rPr lang="en-US" sz="1350" i="1" smtClean="0">
                                  <a:solidFill>
                                    <a:srgbClr val="C00000"/>
                                  </a:solidFill>
                                  <a:latin typeface="Cambria Math" panose="02040503050406030204" pitchFamily="18" charset="0"/>
                                </a:rPr>
                              </m:ctrlPr>
                            </m:sSubPr>
                            <m:e>
                              <m:r>
                                <a:rPr lang="en-US" sz="1350" i="1">
                                  <a:solidFill>
                                    <a:srgbClr val="C00000"/>
                                  </a:solidFill>
                                  <a:latin typeface="Cambria Math" panose="02040503050406030204" pitchFamily="18" charset="0"/>
                                </a:rPr>
                                <m:t>𝐾</m:t>
                              </m:r>
                            </m:e>
                            <m:sub>
                              <m:r>
                                <a:rPr lang="en-US" sz="1350" i="1">
                                  <a:solidFill>
                                    <a:srgbClr val="C00000"/>
                                  </a:solidFill>
                                  <a:latin typeface="Cambria Math" panose="02040503050406030204" pitchFamily="18" charset="0"/>
                                </a:rPr>
                                <m:t>𝜎</m:t>
                              </m:r>
                            </m:sub>
                          </m:sSub>
                          <m:d>
                            <m:dPr>
                              <m:ctrlPr>
                                <a:rPr lang="en-US" sz="1350" i="1">
                                  <a:solidFill>
                                    <a:srgbClr val="C00000"/>
                                  </a:solidFill>
                                  <a:latin typeface="Cambria Math" panose="02040503050406030204" pitchFamily="18" charset="0"/>
                                </a:rPr>
                              </m:ctrlPr>
                            </m:dPr>
                            <m:e>
                              <m:r>
                                <a:rPr lang="en-US" sz="1350" i="1">
                                  <a:solidFill>
                                    <a:srgbClr val="C00000"/>
                                  </a:solidFill>
                                  <a:latin typeface="Cambria Math" panose="02040503050406030204" pitchFamily="18" charset="0"/>
                                </a:rPr>
                                <m:t>𝜔</m:t>
                              </m:r>
                              <m:r>
                                <a:rPr lang="en-US" sz="1350" i="0">
                                  <a:solidFill>
                                    <a:srgbClr val="C00000"/>
                                  </a:solidFill>
                                  <a:latin typeface="Cambria Math" panose="02040503050406030204" pitchFamily="18" charset="0"/>
                                </a:rPr>
                                <m:t>,</m:t>
                              </m:r>
                              <m:r>
                                <a:rPr lang="en-US" sz="1350" i="1">
                                  <a:solidFill>
                                    <a:srgbClr val="C00000"/>
                                  </a:solidFill>
                                  <a:latin typeface="Cambria Math" panose="02040503050406030204" pitchFamily="18" charset="0"/>
                                </a:rPr>
                                <m:t>𝑧</m:t>
                              </m:r>
                            </m:e>
                          </m:d>
                          <m:r>
                            <a:rPr lang="en-US" sz="1350" i="1" smtClean="0">
                              <a:solidFill>
                                <a:schemeClr val="tx1"/>
                              </a:solidFill>
                              <a:latin typeface="Cambria Math" panose="02040503050406030204" pitchFamily="18" charset="0"/>
                              <a:ea typeface="Cambria Math" panose="02040503050406030204" pitchFamily="18" charset="0"/>
                            </a:rPr>
                            <m:t>∆</m:t>
                          </m:r>
                          <m:r>
                            <a:rPr lang="en-US" sz="1350" i="1" smtClean="0">
                              <a:solidFill>
                                <a:schemeClr val="tx1"/>
                              </a:solidFill>
                              <a:latin typeface="Cambria Math" panose="02040503050406030204" pitchFamily="18" charset="0"/>
                              <a:ea typeface="Cambria Math" panose="02040503050406030204" pitchFamily="18" charset="0"/>
                            </a:rPr>
                            <m:t>𝜎</m:t>
                          </m:r>
                          <m:d>
                            <m:dPr>
                              <m:ctrlPr>
                                <a:rPr lang="en-US" sz="1350" i="1">
                                  <a:solidFill>
                                    <a:schemeClr val="tx1"/>
                                  </a:solidFill>
                                  <a:latin typeface="Cambria Math" panose="02040503050406030204" pitchFamily="18" charset="0"/>
                                </a:rPr>
                              </m:ctrlPr>
                            </m:dPr>
                            <m:e>
                              <m:r>
                                <a:rPr lang="en-US" sz="1350" i="1">
                                  <a:solidFill>
                                    <a:schemeClr val="tx1"/>
                                  </a:solidFill>
                                  <a:latin typeface="Cambria Math" panose="02040503050406030204" pitchFamily="18" charset="0"/>
                                </a:rPr>
                                <m:t>𝑧</m:t>
                              </m:r>
                            </m:e>
                          </m:d>
                          <m:r>
                            <a:rPr lang="en-US" sz="1350" i="1">
                              <a:solidFill>
                                <a:schemeClr val="tx1"/>
                              </a:solidFill>
                              <a:latin typeface="Cambria Math" panose="02040503050406030204" pitchFamily="18" charset="0"/>
                            </a:rPr>
                            <m:t>𝑑𝑧</m:t>
                          </m:r>
                        </m:e>
                      </m:nary>
                    </m:oMath>
                  </m:oMathPara>
                </a14:m>
                <a:endParaRPr lang="en-US" sz="1350" i="1" dirty="0">
                  <a:solidFill>
                    <a:schemeClr val="tx1"/>
                  </a:solidFill>
                  <a:latin typeface="Cambria Math" panose="02040503050406030204" pitchFamily="18" charset="0"/>
                </a:endParaRPr>
              </a:p>
            </p:txBody>
          </p:sp>
        </mc:Choice>
        <mc:Fallback xmlns="">
          <p:sp>
            <p:nvSpPr>
              <p:cNvPr id="7" name="TextBox 13"/>
              <p:cNvSpPr txBox="1">
                <a:spLocks noRot="1" noChangeAspect="1" noMove="1" noResize="1" noEditPoints="1" noAdjustHandles="1" noChangeArrowheads="1" noChangeShapeType="1" noTextEdit="1"/>
              </p:cNvSpPr>
              <p:nvPr/>
            </p:nvSpPr>
            <p:spPr>
              <a:xfrm>
                <a:off x="215009" y="1681775"/>
                <a:ext cx="2900506" cy="533400"/>
              </a:xfrm>
              <a:prstGeom prst="rect">
                <a:avLst/>
              </a:prstGeom>
              <a:blipFill rotWithShape="1">
                <a:blip r:embed="rId5"/>
                <a:stretch>
                  <a:fillRect l="-13" t="-55" r="7" b="5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矩形 3"/>
              <p:cNvSpPr/>
              <p:nvPr/>
            </p:nvSpPr>
            <p:spPr>
              <a:xfrm>
                <a:off x="0" y="762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kumimoji="1" lang="en-US" altLang="zh-CN" sz="2700" b="1" dirty="0">
                    <a:latin typeface="Arial" panose="020B0604020202020204" pitchFamily="34" charset="0"/>
                    <a:ea typeface="黑体" panose="02010609060101010101" pitchFamily="49" charset="-122"/>
                    <a:cs typeface="Arial" panose="020B0604020202020204" pitchFamily="34" charset="0"/>
                  </a:rPr>
                  <a:t>2.</a:t>
                </a:r>
                <a:r>
                  <a:rPr kumimoji="1" lang="zh-CN" altLang="en-US" sz="2700" b="1" dirty="0">
                    <a:latin typeface="Arial" panose="020B0604020202020204" pitchFamily="34" charset="0"/>
                    <a:ea typeface="黑体" panose="02010609060101010101" pitchFamily="49" charset="-122"/>
                    <a:cs typeface="Arial" panose="020B0604020202020204" pitchFamily="34" charset="0"/>
                  </a:rPr>
                  <a:t> 前期工作</a:t>
                </a:r>
                <a:r>
                  <a:rPr kumimoji="1" lang="en-US" altLang="zh-CN" sz="2400" b="1" dirty="0">
                    <a:latin typeface="Arial" panose="020B0604020202020204" pitchFamily="34" charset="0"/>
                    <a:ea typeface="黑体" panose="02010609060101010101" pitchFamily="49" charset="-122"/>
                    <a:cs typeface="Arial" panose="020B0604020202020204" pitchFamily="34" charset="0"/>
                  </a:rPr>
                  <a:t>——</a:t>
                </a:r>
                <a:r>
                  <a:rPr kumimoji="1" lang="zh-CN" altLang="en-US" sz="2400" b="1" dirty="0">
                    <a:latin typeface="Arial" panose="020B0604020202020204" pitchFamily="34" charset="0"/>
                    <a:ea typeface="黑体" panose="02010609060101010101" pitchFamily="49" charset="-122"/>
                    <a:cs typeface="Arial" panose="020B0604020202020204" pitchFamily="34" charset="0"/>
                    <a:sym typeface="+mn-ea"/>
                  </a:rPr>
                  <a:t>随深度递减的</a:t>
                </a:r>
                <a14:m>
                  <m:oMath xmlns:m="http://schemas.openxmlformats.org/officeDocument/2006/math">
                    <m:sSub>
                      <m:sSubPr>
                        <m:ctrlPr>
                          <a:rPr kumimoji="1" lang="el-GR" altLang="zh-CN" sz="2400" b="1" i="1" dirty="0" smtClean="0">
                            <a:latin typeface="Cambria Math" panose="02040503050406030204" pitchFamily="18" charset="0"/>
                            <a:ea typeface="黑体" panose="02010609060101010101" pitchFamily="49" charset="-122"/>
                            <a:cs typeface="Arial" panose="020B0604020202020204" pitchFamily="34" charset="0"/>
                          </a:rPr>
                        </m:ctrlPr>
                      </m:sSubPr>
                      <m:e>
                        <m:r>
                          <a:rPr kumimoji="1" lang="el-GR" altLang="zh-CN" sz="2400" b="1" i="1" dirty="0" smtClean="0">
                            <a:latin typeface="Cambria Math" panose="02040503050406030204" pitchFamily="18" charset="0"/>
                            <a:ea typeface="黑体" panose="02010609060101010101" pitchFamily="49" charset="-122"/>
                            <a:cs typeface="Arial" panose="020B0604020202020204" pitchFamily="34" charset="0"/>
                          </a:rPr>
                          <m:t>𝜼</m:t>
                        </m:r>
                      </m:e>
                      <m:sub>
                        <m:r>
                          <a:rPr kumimoji="1" lang="el-GR" altLang="zh-CN" sz="2400" b="1" i="1" dirty="0">
                            <a:latin typeface="Cambria Math" panose="02040503050406030204" pitchFamily="18" charset="0"/>
                            <a:ea typeface="黑体" panose="02010609060101010101" pitchFamily="49" charset="-122"/>
                            <a:cs typeface="Arial" panose="020B0604020202020204" pitchFamily="34" charset="0"/>
                          </a:rPr>
                          <m:t>𝑺</m:t>
                        </m:r>
                      </m:sub>
                    </m:sSub>
                  </m:oMath>
                </a14:m>
                <a:r>
                  <a:rPr kumimoji="1" lang="zh-CN" altLang="en-US" sz="2400" b="1" dirty="0">
                    <a:latin typeface="Arial" panose="020B0604020202020204" pitchFamily="34" charset="0"/>
                    <a:ea typeface="黑体" panose="02010609060101010101" pitchFamily="49" charset="-122"/>
                    <a:cs typeface="Arial" panose="020B0604020202020204" pitchFamily="34" charset="0"/>
                    <a:sym typeface="+mn-ea"/>
                  </a:rPr>
                  <a:t>对</a:t>
                </a:r>
                <a14:m>
                  <m:oMath xmlns:m="http://schemas.openxmlformats.org/officeDocument/2006/math">
                    <m:f>
                      <m:fPr>
                        <m:ctrlPr>
                          <a:rPr lang="en-US" sz="2400" b="1" i="1">
                            <a:latin typeface="Cambria Math" panose="02040503050406030204" pitchFamily="18" charset="0"/>
                          </a:rPr>
                        </m:ctrlPr>
                      </m:fPr>
                      <m:num>
                        <m:r>
                          <a:rPr lang="en-US" sz="2400" b="1" i="0">
                            <a:latin typeface="Cambria Math" panose="02040503050406030204" pitchFamily="18" charset="0"/>
                          </a:rPr>
                          <m:t>𝐝</m:t>
                        </m:r>
                        <m:r>
                          <a:rPr lang="en-US" sz="2400" b="1" i="1">
                            <a:latin typeface="Cambria Math" panose="02040503050406030204" pitchFamily="18" charset="0"/>
                          </a:rPr>
                          <m:t>𝒄</m:t>
                        </m:r>
                      </m:num>
                      <m:den>
                        <m:r>
                          <a:rPr lang="en-US" sz="2400" b="1" i="1">
                            <a:latin typeface="Cambria Math" panose="02040503050406030204" pitchFamily="18" charset="0"/>
                          </a:rPr>
                          <m:t>𝒄</m:t>
                        </m:r>
                      </m:den>
                    </m:f>
                  </m:oMath>
                </a14:m>
                <a:r>
                  <a:rPr lang="en-US" sz="2400" b="1" dirty="0">
                    <a:effectLst/>
                    <a:latin typeface="Arial" panose="020B0604020202020204" pitchFamily="34" charset="0"/>
                    <a:ea typeface="黑体" panose="02010609060101010101" pitchFamily="49" charset="-122"/>
                    <a:cs typeface="Arial" panose="020B0604020202020204" pitchFamily="34" charset="0"/>
                    <a:sym typeface="+mn-ea"/>
                  </a:rPr>
                  <a:t>的影响 </a:t>
                </a:r>
                <a:endParaRPr kumimoji="1" lang="zh-CN" altLang="en-US" sz="2700" b="1" dirty="0">
                  <a:latin typeface="Arial" panose="020B0604020202020204" pitchFamily="34" charset="0"/>
                  <a:ea typeface="黑体" panose="02010609060101010101" pitchFamily="49" charset="-122"/>
                  <a:cs typeface="Arial" panose="020B0604020202020204" pitchFamily="34" charset="0"/>
                </a:endParaRPr>
              </a:p>
            </p:txBody>
          </p:sp>
        </mc:Choice>
        <mc:Fallback xmlns="">
          <p:sp>
            <p:nvSpPr>
              <p:cNvPr id="3" name="矩形 3"/>
              <p:cNvSpPr>
                <a:spLocks noRot="1" noChangeAspect="1" noMove="1" noResize="1" noEditPoints="1" noAdjustHandles="1" noChangeArrowheads="1" noChangeShapeType="1" noTextEdit="1"/>
              </p:cNvSpPr>
              <p:nvPr/>
            </p:nvSpPr>
            <p:spPr>
              <a:xfrm>
                <a:off x="0" y="7620"/>
                <a:ext cx="9144000" cy="953135"/>
              </a:xfrm>
              <a:prstGeom prst="rect">
                <a:avLst/>
              </a:prstGeom>
              <a:blipFill rotWithShape="1">
                <a:blip r:embed="rId6"/>
                <a:stretch>
                  <a:fillRect l="-69" t="-666" r="-69" b="-666"/>
                </a:stretch>
              </a:blipFill>
            </p:spPr>
            <p:style>
              <a:lnRef idx="2">
                <a:schemeClr val="dk1">
                  <a:shade val="50000"/>
                </a:schemeClr>
              </a:lnRef>
              <a:fillRef idx="1">
                <a:schemeClr val="dk1"/>
              </a:fillRef>
              <a:effectRef idx="0">
                <a:schemeClr val="dk1"/>
              </a:effectRef>
              <a:fontRef idx="minor">
                <a:schemeClr val="lt1"/>
              </a:fontRef>
            </p:style>
            <p:txBody>
              <a:bodyPr/>
              <a:lstStyle/>
              <a:p>
                <a:r>
                  <a:rPr lang="zh-CN" alt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xEl>
                                              <p:pRg st="2" end="2"/>
                                            </p:txEl>
                                          </p:spTgt>
                                        </p:tgtEl>
                                        <p:attrNameLst>
                                          <p:attrName>style.visibility</p:attrName>
                                        </p:attrNameLst>
                                      </p:cBhvr>
                                      <p:to>
                                        <p:strVal val="visible"/>
                                      </p:to>
                                    </p:set>
                                    <p:animEffect transition="in" filter="fade">
                                      <p:cBhvr>
                                        <p:cTn id="7" dur="500"/>
                                        <p:tgtEl>
                                          <p:spTgt spid="2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xEl>
                                              <p:pRg st="3" end="3"/>
                                            </p:txEl>
                                          </p:spTgt>
                                        </p:tgtEl>
                                        <p:attrNameLst>
                                          <p:attrName>style.visibility</p:attrName>
                                        </p:attrNameLst>
                                      </p:cBhvr>
                                      <p:to>
                                        <p:strVal val="visible"/>
                                      </p:to>
                                    </p:set>
                                    <p:animEffect transition="in" filter="fade">
                                      <p:cBhvr>
                                        <p:cTn id="12" dur="500"/>
                                        <p:tgtEl>
                                          <p:spTgt spid="20">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0">
                                            <p:txEl>
                                              <p:pRg st="4" end="4"/>
                                            </p:txEl>
                                          </p:spTgt>
                                        </p:tgtEl>
                                        <p:attrNameLst>
                                          <p:attrName>style.visibility</p:attrName>
                                        </p:attrNameLst>
                                      </p:cBhvr>
                                      <p:to>
                                        <p:strVal val="visible"/>
                                      </p:to>
                                    </p:set>
                                    <p:animEffect transition="in" filter="fade">
                                      <p:cBhvr>
                                        <p:cTn id="15" dur="5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AEA62FAB-F99A-AB4E-BCD3-FB5A1BF3E821}" type="slidenum">
              <a:rPr lang="en-US" sz="900" smtClean="0"/>
              <a:t>12</a:t>
            </a:fld>
            <a:endParaRPr lang="en-US" sz="900"/>
          </a:p>
        </p:txBody>
      </p:sp>
      <p:pic>
        <p:nvPicPr>
          <p:cNvPr id="4"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7564" y="1561085"/>
            <a:ext cx="7388872" cy="2521111"/>
          </a:xfrm>
          <a:prstGeom prst="rect">
            <a:avLst/>
          </a:prstGeom>
        </p:spPr>
      </p:pic>
      <mc:AlternateContent xmlns:mc="http://schemas.openxmlformats.org/markup-compatibility/2006" xmlns:a14="http://schemas.microsoft.com/office/drawing/2010/main">
        <mc:Choice Requires="a14">
          <p:sp>
            <p:nvSpPr>
              <p:cNvPr id="6" name="文本框 5"/>
              <p:cNvSpPr txBox="1"/>
              <p:nvPr/>
            </p:nvSpPr>
            <p:spPr>
              <a:xfrm>
                <a:off x="91007" y="4039943"/>
                <a:ext cx="8961987" cy="1960880"/>
              </a:xfrm>
              <a:prstGeom prst="rect">
                <a:avLst/>
              </a:prstGeom>
              <a:noFill/>
            </p:spPr>
            <p:txBody>
              <a:bodyPr wrap="square">
                <a:spAutoFit/>
              </a:bodyPr>
              <a:lstStyle/>
              <a:p>
                <a:r>
                  <a:rPr lang="en-US" altLang="zh-CN" sz="1350" b="1" dirty="0">
                    <a:effectLst/>
                    <a:latin typeface="Times New Roman" panose="02020603050405020304" pitchFamily="18" charset="0"/>
                    <a:ea typeface="Times New Roman" panose="02020603050405020304" pitchFamily="18" charset="0"/>
                  </a:rPr>
                  <a:t>Figure S3.</a:t>
                </a:r>
                <a:r>
                  <a:rPr lang="en-US" altLang="zh-CN" sz="1350" dirty="0">
                    <a:effectLst/>
                    <a:latin typeface="Times New Roman" panose="02020603050405020304" pitchFamily="18" charset="0"/>
                    <a:ea typeface="Times New Roman" panose="02020603050405020304" pitchFamily="18" charset="0"/>
                  </a:rPr>
                  <a:t> (a) The geometry and location of the fault, with a dip of </a:t>
                </a:r>
                <a14:m>
                  <m:oMath xmlns:m="http://schemas.openxmlformats.org/officeDocument/2006/math">
                    <m:r>
                      <a:rPr lang="en-US" altLang="zh-CN" sz="1350" i="1">
                        <a:effectLst/>
                        <a:latin typeface="Cambria Math" panose="02040503050406030204" pitchFamily="18" charset="0"/>
                        <a:ea typeface="Times New Roman" panose="02020603050405020304" pitchFamily="18" charset="0"/>
                      </a:rPr>
                      <m:t>45°</m:t>
                    </m:r>
                  </m:oMath>
                </a14:m>
                <a:r>
                  <a:rPr lang="en-US" altLang="zh-CN" sz="1350" dirty="0">
                    <a:effectLst/>
                    <a:latin typeface="Times New Roman" panose="02020603050405020304" pitchFamily="18" charset="0"/>
                    <a:ea typeface="Times New Roman" panose="02020603050405020304" pitchFamily="18" charset="0"/>
                  </a:rPr>
                  <a:t>, a length of ~46 km, a width of ~21.2 km, and a uniform slip of 2 m. (b) The normal stress changes calculated at 7.5-km depth. The receiver fault has a strike of </a:t>
                </a:r>
                <a14:m>
                  <m:oMath xmlns:m="http://schemas.openxmlformats.org/officeDocument/2006/math">
                    <m:r>
                      <a:rPr lang="en-US" altLang="zh-CN" sz="1350" i="1">
                        <a:effectLst/>
                        <a:latin typeface="Cambria Math" panose="02040503050406030204" pitchFamily="18" charset="0"/>
                        <a:ea typeface="Times New Roman" panose="02020603050405020304" pitchFamily="18" charset="0"/>
                      </a:rPr>
                      <m:t>130°</m:t>
                    </m:r>
                  </m:oMath>
                </a14:m>
                <a:r>
                  <a:rPr lang="en-US" altLang="zh-CN" sz="1350" dirty="0">
                    <a:effectLst/>
                    <a:latin typeface="Times New Roman" panose="02020603050405020304" pitchFamily="18" charset="0"/>
                    <a:ea typeface="Times New Roman" panose="02020603050405020304" pitchFamily="18" charset="0"/>
                  </a:rPr>
                  <a:t>, a dip of </a:t>
                </a:r>
                <a14:m>
                  <m:oMath xmlns:m="http://schemas.openxmlformats.org/officeDocument/2006/math">
                    <m:r>
                      <a:rPr lang="en-US" altLang="zh-CN" sz="1350" i="1">
                        <a:effectLst/>
                        <a:latin typeface="Cambria Math" panose="02040503050406030204" pitchFamily="18" charset="0"/>
                        <a:ea typeface="Times New Roman" panose="02020603050405020304" pitchFamily="18" charset="0"/>
                      </a:rPr>
                      <m:t>45°</m:t>
                    </m:r>
                  </m:oMath>
                </a14:m>
                <a:r>
                  <a:rPr lang="en-US" altLang="zh-CN" sz="1350" dirty="0">
                    <a:effectLst/>
                    <a:latin typeface="Times New Roman" panose="02020603050405020304" pitchFamily="18" charset="0"/>
                    <a:ea typeface="Times New Roman" panose="02020603050405020304" pitchFamily="18" charset="0"/>
                  </a:rPr>
                  <a:t>, and a rake of </a:t>
                </a:r>
                <a14:m>
                  <m:oMath xmlns:m="http://schemas.openxmlformats.org/officeDocument/2006/math">
                    <m:r>
                      <a:rPr lang="en-US" altLang="zh-CN" sz="1350" i="1">
                        <a:effectLst/>
                        <a:latin typeface="Cambria Math" panose="02040503050406030204" pitchFamily="18" charset="0"/>
                        <a:ea typeface="Times New Roman" panose="02020603050405020304" pitchFamily="18" charset="0"/>
                      </a:rPr>
                      <m:t>90°</m:t>
                    </m:r>
                  </m:oMath>
                </a14:m>
                <a:r>
                  <a:rPr lang="en-US" altLang="zh-CN" sz="1350" dirty="0">
                    <a:effectLst/>
                    <a:latin typeface="Times New Roman" panose="02020603050405020304" pitchFamily="18" charset="0"/>
                    <a:ea typeface="Times New Roman" panose="02020603050405020304" pitchFamily="18" charset="0"/>
                  </a:rPr>
                  <a:t>. We set the Young’s modulus </a:t>
                </a:r>
                <a:r>
                  <a:rPr lang="en-US" altLang="zh-CN" sz="1350" i="1" dirty="0">
                    <a:effectLst/>
                    <a:latin typeface="Times New Roman" panose="02020603050405020304" pitchFamily="18" charset="0"/>
                    <a:ea typeface="Times New Roman" panose="02020603050405020304" pitchFamily="18" charset="0"/>
                  </a:rPr>
                  <a:t>E</a:t>
                </a:r>
                <a:r>
                  <a:rPr lang="en-US" altLang="zh-CN" sz="1350" dirty="0">
                    <a:effectLst/>
                    <a:latin typeface="Times New Roman" panose="02020603050405020304" pitchFamily="18" charset="0"/>
                    <a:ea typeface="Times New Roman" panose="02020603050405020304" pitchFamily="18" charset="0"/>
                  </a:rPr>
                  <a:t>=80 </a:t>
                </a:r>
                <a:r>
                  <a:rPr lang="en-US" altLang="zh-CN" sz="1350" dirty="0" err="1">
                    <a:effectLst/>
                    <a:latin typeface="Times New Roman" panose="02020603050405020304" pitchFamily="18" charset="0"/>
                    <a:ea typeface="Times New Roman" panose="02020603050405020304" pitchFamily="18" charset="0"/>
                  </a:rPr>
                  <a:t>GPa</a:t>
                </a:r>
                <a:r>
                  <a:rPr lang="en-US" altLang="zh-CN" sz="1350" dirty="0">
                    <a:effectLst/>
                    <a:latin typeface="Times New Roman" panose="02020603050405020304" pitchFamily="18" charset="0"/>
                    <a:ea typeface="Times New Roman" panose="02020603050405020304" pitchFamily="18" charset="0"/>
                  </a:rPr>
                  <a:t>, the Poisson ratio </a:t>
                </a:r>
                <a:r>
                  <a:rPr lang="en-US" altLang="zh-CN" sz="1350" i="1" dirty="0">
                    <a:effectLst/>
                    <a:latin typeface="Times New Roman" panose="02020603050405020304" pitchFamily="18" charset="0"/>
                    <a:ea typeface="Times New Roman" panose="02020603050405020304" pitchFamily="18" charset="0"/>
                  </a:rPr>
                  <a:t>γ</a:t>
                </a:r>
                <a:r>
                  <a:rPr lang="en-US" altLang="zh-CN" sz="1350" dirty="0">
                    <a:effectLst/>
                    <a:latin typeface="Times New Roman" panose="02020603050405020304" pitchFamily="18" charset="0"/>
                    <a:ea typeface="Times New Roman" panose="02020603050405020304" pitchFamily="18" charset="0"/>
                  </a:rPr>
                  <a:t>=0.25, and the equivalent friction coefficient </a:t>
                </a:r>
                <a:r>
                  <a:rPr lang="en-US" altLang="zh-CN" sz="1350" i="1" dirty="0">
                    <a:effectLst/>
                    <a:latin typeface="Times New Roman" panose="02020603050405020304" pitchFamily="18" charset="0"/>
                    <a:ea typeface="Times New Roman" panose="02020603050405020304" pitchFamily="18" charset="0"/>
                  </a:rPr>
                  <a:t>μ</a:t>
                </a:r>
                <a:r>
                  <a:rPr lang="en-US" altLang="zh-CN" sz="1350" dirty="0">
                    <a:effectLst/>
                    <a:latin typeface="Times New Roman" panose="02020603050405020304" pitchFamily="18" charset="0"/>
                    <a:ea typeface="Times New Roman" panose="02020603050405020304" pitchFamily="18" charset="0"/>
                  </a:rPr>
                  <a:t>′=0.4. The red, green, and black lines represent the fault perimeter, the intersection line between fault and surface, and where the fault intersects the depth at which stress is being sampled. The blue line represents the cross-section in (c). In the figure, unclamping stress is defined as positive, contrary to Figures 4b and 5b of the main text. (c) The cross-section of the simulated normal stress changes. The blue dashed line is the depth at which stress was sampled in (b). The brown dashed line represents the profile shown in Figures 4b and 5b. The vertical profile going through A and B are used for calculation in Figures S5 and S6.</a:t>
                </a:r>
                <a:endParaRPr lang="zh-CN" altLang="zh-CN" sz="1350" dirty="0">
                  <a:effectLst/>
                  <a:latin typeface="Times New Roman" panose="02020603050405020304" pitchFamily="18" charset="0"/>
                  <a:ea typeface="Times New Roman" panose="02020603050405020304" pitchFamily="18" charset="0"/>
                </a:endParaRPr>
              </a:p>
            </p:txBody>
          </p:sp>
        </mc:Choice>
        <mc:Fallback xmlns="">
          <p:sp>
            <p:nvSpPr>
              <p:cNvPr id="6" name="文本框 5"/>
              <p:cNvSpPr txBox="1">
                <a:spLocks noRot="1" noChangeAspect="1" noMove="1" noResize="1" noEditPoints="1" noAdjustHandles="1" noChangeArrowheads="1" noChangeShapeType="1" noTextEdit="1"/>
              </p:cNvSpPr>
              <p:nvPr/>
            </p:nvSpPr>
            <p:spPr>
              <a:xfrm>
                <a:off x="91007" y="4039943"/>
                <a:ext cx="8961987" cy="1960880"/>
              </a:xfrm>
              <a:prstGeom prst="rect">
                <a:avLst/>
              </a:prstGeom>
              <a:blipFill rotWithShape="1">
                <a:blip r:embed="rId3"/>
                <a:stretch>
                  <a:fillRect l="-2" t="-4" r="5" b="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矩形 3"/>
              <p:cNvSpPr/>
              <p:nvPr/>
            </p:nvSpPr>
            <p:spPr>
              <a:xfrm>
                <a:off x="0" y="762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kumimoji="1" lang="en-US" altLang="zh-CN" sz="2700" b="1" dirty="0">
                    <a:latin typeface="Arial" panose="020B0604020202020204" pitchFamily="34" charset="0"/>
                    <a:ea typeface="黑体" panose="02010609060101010101" pitchFamily="49" charset="-122"/>
                    <a:cs typeface="Arial" panose="020B0604020202020204" pitchFamily="34" charset="0"/>
                  </a:rPr>
                  <a:t>2.</a:t>
                </a:r>
                <a:r>
                  <a:rPr kumimoji="1" lang="zh-CN" altLang="en-US" sz="2700" b="1" dirty="0">
                    <a:latin typeface="Arial" panose="020B0604020202020204" pitchFamily="34" charset="0"/>
                    <a:ea typeface="黑体" panose="02010609060101010101" pitchFamily="49" charset="-122"/>
                    <a:cs typeface="Arial" panose="020B0604020202020204" pitchFamily="34" charset="0"/>
                  </a:rPr>
                  <a:t> 前期工作</a:t>
                </a:r>
                <a:r>
                  <a:rPr kumimoji="1" lang="en-US" altLang="zh-CN" sz="2400" b="1" dirty="0">
                    <a:latin typeface="Arial" panose="020B0604020202020204" pitchFamily="34" charset="0"/>
                    <a:ea typeface="黑体" panose="02010609060101010101" pitchFamily="49" charset="-122"/>
                    <a:cs typeface="Arial" panose="020B0604020202020204" pitchFamily="34" charset="0"/>
                  </a:rPr>
                  <a:t>——</a:t>
                </a:r>
                <a:r>
                  <a:rPr kumimoji="1" lang="zh-CN" altLang="en-US" sz="2400" b="1" dirty="0">
                    <a:latin typeface="Arial" panose="020B0604020202020204" pitchFamily="34" charset="0"/>
                    <a:ea typeface="黑体" panose="02010609060101010101" pitchFamily="49" charset="-122"/>
                    <a:cs typeface="Arial" panose="020B0604020202020204" pitchFamily="34" charset="0"/>
                    <a:sym typeface="+mn-ea"/>
                  </a:rPr>
                  <a:t>随深度递减的</a:t>
                </a:r>
                <a14:m>
                  <m:oMath xmlns:m="http://schemas.openxmlformats.org/officeDocument/2006/math">
                    <m:sSub>
                      <m:sSubPr>
                        <m:ctrlPr>
                          <a:rPr kumimoji="1" lang="el-GR" altLang="zh-CN" sz="2400" b="1" i="1" dirty="0" smtClean="0">
                            <a:latin typeface="Cambria Math" panose="02040503050406030204" pitchFamily="18" charset="0"/>
                            <a:ea typeface="黑体" panose="02010609060101010101" pitchFamily="49" charset="-122"/>
                            <a:cs typeface="Arial" panose="020B0604020202020204" pitchFamily="34" charset="0"/>
                          </a:rPr>
                        </m:ctrlPr>
                      </m:sSubPr>
                      <m:e>
                        <m:r>
                          <a:rPr kumimoji="1" lang="el-GR" altLang="zh-CN" sz="2400" b="1" i="1" dirty="0" smtClean="0">
                            <a:latin typeface="Cambria Math" panose="02040503050406030204" pitchFamily="18" charset="0"/>
                            <a:ea typeface="黑体" panose="02010609060101010101" pitchFamily="49" charset="-122"/>
                            <a:cs typeface="Arial" panose="020B0604020202020204" pitchFamily="34" charset="0"/>
                          </a:rPr>
                          <m:t>𝜼</m:t>
                        </m:r>
                      </m:e>
                      <m:sub>
                        <m:r>
                          <a:rPr kumimoji="1" lang="el-GR" altLang="zh-CN" sz="2400" b="1" i="1" dirty="0">
                            <a:latin typeface="Cambria Math" panose="02040503050406030204" pitchFamily="18" charset="0"/>
                            <a:ea typeface="黑体" panose="02010609060101010101" pitchFamily="49" charset="-122"/>
                            <a:cs typeface="Arial" panose="020B0604020202020204" pitchFamily="34" charset="0"/>
                          </a:rPr>
                          <m:t>𝑺</m:t>
                        </m:r>
                      </m:sub>
                    </m:sSub>
                  </m:oMath>
                </a14:m>
                <a:r>
                  <a:rPr kumimoji="1" lang="zh-CN" altLang="en-US" sz="2400" b="1" dirty="0">
                    <a:latin typeface="Arial" panose="020B0604020202020204" pitchFamily="34" charset="0"/>
                    <a:ea typeface="黑体" panose="02010609060101010101" pitchFamily="49" charset="-122"/>
                    <a:cs typeface="Arial" panose="020B0604020202020204" pitchFamily="34" charset="0"/>
                    <a:sym typeface="+mn-ea"/>
                  </a:rPr>
                  <a:t>对</a:t>
                </a:r>
                <a14:m>
                  <m:oMath xmlns:m="http://schemas.openxmlformats.org/officeDocument/2006/math">
                    <m:f>
                      <m:fPr>
                        <m:ctrlPr>
                          <a:rPr lang="en-US" sz="2400" b="1" i="1">
                            <a:latin typeface="Cambria Math" panose="02040503050406030204" pitchFamily="18" charset="0"/>
                          </a:rPr>
                        </m:ctrlPr>
                      </m:fPr>
                      <m:num>
                        <m:r>
                          <a:rPr lang="en-US" sz="2400" b="1" i="0">
                            <a:latin typeface="Cambria Math" panose="02040503050406030204" pitchFamily="18" charset="0"/>
                          </a:rPr>
                          <m:t>𝐝</m:t>
                        </m:r>
                        <m:r>
                          <a:rPr lang="en-US" sz="2400" b="1" i="1">
                            <a:latin typeface="Cambria Math" panose="02040503050406030204" pitchFamily="18" charset="0"/>
                          </a:rPr>
                          <m:t>𝒄</m:t>
                        </m:r>
                      </m:num>
                      <m:den>
                        <m:r>
                          <a:rPr lang="en-US" sz="2400" b="1" i="1">
                            <a:latin typeface="Cambria Math" panose="02040503050406030204" pitchFamily="18" charset="0"/>
                          </a:rPr>
                          <m:t>𝒄</m:t>
                        </m:r>
                      </m:den>
                    </m:f>
                  </m:oMath>
                </a14:m>
                <a:r>
                  <a:rPr lang="en-US" sz="2400" b="1" dirty="0">
                    <a:effectLst/>
                    <a:latin typeface="Arial" panose="020B0604020202020204" pitchFamily="34" charset="0"/>
                    <a:ea typeface="黑体" panose="02010609060101010101" pitchFamily="49" charset="-122"/>
                    <a:cs typeface="Arial" panose="020B0604020202020204" pitchFamily="34" charset="0"/>
                    <a:sym typeface="+mn-ea"/>
                  </a:rPr>
                  <a:t>的影响 </a:t>
                </a:r>
                <a:endParaRPr kumimoji="1" lang="zh-CN" altLang="en-US" sz="2700" b="1" dirty="0">
                  <a:latin typeface="Arial" panose="020B0604020202020204" pitchFamily="34" charset="0"/>
                  <a:ea typeface="黑体" panose="02010609060101010101" pitchFamily="49" charset="-122"/>
                  <a:cs typeface="Arial" panose="020B0604020202020204" pitchFamily="34" charset="0"/>
                </a:endParaRPr>
              </a:p>
            </p:txBody>
          </p:sp>
        </mc:Choice>
        <mc:Fallback xmlns="">
          <p:sp>
            <p:nvSpPr>
              <p:cNvPr id="9" name="矩形 3"/>
              <p:cNvSpPr>
                <a:spLocks noRot="1" noChangeAspect="1" noMove="1" noResize="1" noEditPoints="1" noAdjustHandles="1" noChangeArrowheads="1" noChangeShapeType="1" noTextEdit="1"/>
              </p:cNvSpPr>
              <p:nvPr/>
            </p:nvSpPr>
            <p:spPr>
              <a:xfrm>
                <a:off x="0" y="7620"/>
                <a:ext cx="9144000" cy="953135"/>
              </a:xfrm>
              <a:prstGeom prst="rect">
                <a:avLst/>
              </a:prstGeom>
              <a:blipFill rotWithShape="1">
                <a:blip r:embed="rId4"/>
                <a:stretch>
                  <a:fillRect l="-69" t="-666" r="-69" b="-666"/>
                </a:stretch>
              </a:blipFill>
            </p:spPr>
            <p:style>
              <a:lnRef idx="2">
                <a:schemeClr val="dk1">
                  <a:shade val="50000"/>
                </a:schemeClr>
              </a:lnRef>
              <a:fillRef idx="1">
                <a:schemeClr val="dk1"/>
              </a:fillRef>
              <a:effectRef idx="0">
                <a:schemeClr val="dk1"/>
              </a:effectRef>
              <a:fontRef idx="minor">
                <a:schemeClr val="lt1"/>
              </a:fontRef>
            </p:style>
            <p:txBody>
              <a:bodyPr/>
              <a:lstStyle/>
              <a:p>
                <a:r>
                  <a:rPr lang="zh-CN" altLang="en-US">
                    <a:noFill/>
                  </a:rPr>
                  <a:t> </a:t>
                </a:r>
              </a:p>
            </p:txBody>
          </p:sp>
        </mc:Fallback>
      </mc:AlternateContent>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0145" y="1607646"/>
            <a:ext cx="4678680" cy="2461260"/>
          </a:xfrm>
          <a:prstGeom prst="rect">
            <a:avLst/>
          </a:prstGeom>
          <a:noFill/>
        </p:spPr>
        <p:txBody>
          <a:bodyPr wrap="none" rtlCol="0">
            <a:spAutoFit/>
          </a:bodyPr>
          <a:lstStyle/>
          <a:p>
            <a:pPr algn="ctr">
              <a:spcAft>
                <a:spcPts val="1200"/>
              </a:spcAft>
            </a:pPr>
            <a:r>
              <a:rPr lang="en-US" dirty="0">
                <a:latin typeface="Arial" panose="020B0604020202020204" pitchFamily="34" charset="0"/>
                <a:ea typeface="黑体" panose="02010609060101010101" pitchFamily="49" charset="-122"/>
                <a:cs typeface="Arial" panose="020B0604020202020204" pitchFamily="34" charset="0"/>
              </a:rPr>
              <a:t>建立了连接水圈变化和S波速度变化的模型</a:t>
            </a:r>
            <a:r>
              <a:rPr lang="zh-CN" altLang="en-US" dirty="0">
                <a:latin typeface="Arial" panose="020B0604020202020204" pitchFamily="34" charset="0"/>
                <a:ea typeface="黑体" panose="02010609060101010101" pitchFamily="49" charset="-122"/>
                <a:cs typeface="Arial" panose="020B0604020202020204" pitchFamily="34" charset="0"/>
              </a:rPr>
              <a:t>：</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lgn="ctr"/>
            <a:r>
              <a:rPr lang="en-US" dirty="0">
                <a:latin typeface="Arial" panose="020B0604020202020204" pitchFamily="34" charset="0"/>
                <a:ea typeface="黑体" panose="02010609060101010101" pitchFamily="49" charset="-122"/>
                <a:cs typeface="Arial" panose="020B0604020202020204" pitchFamily="34" charset="0"/>
              </a:rPr>
              <a:t>季节性地表水和地下水变化</a:t>
            </a:r>
          </a:p>
          <a:p>
            <a:pPr algn="ctr"/>
            <a:r>
              <a:rPr lang="en-US" altLang="zh-CN" dirty="0">
                <a:latin typeface="Arial" panose="020B0604020202020204" pitchFamily="34" charset="0"/>
                <a:ea typeface="黑体" panose="02010609060101010101" pitchFamily="49" charset="-122"/>
                <a:cs typeface="Arial" panose="020B0604020202020204" pitchFamily="34" charset="0"/>
              </a:rPr>
              <a:t>↓</a:t>
            </a:r>
          </a:p>
          <a:p>
            <a:pPr algn="ctr"/>
            <a:r>
              <a:rPr lang="zh-CN" altLang="en-US" dirty="0">
                <a:latin typeface="Arial" panose="020B0604020202020204" pitchFamily="34" charset="0"/>
                <a:ea typeface="黑体" panose="02010609060101010101" pitchFamily="49" charset="-122"/>
                <a:cs typeface="Arial" panose="020B0604020202020204" pitchFamily="34" charset="0"/>
              </a:rPr>
              <a:t>应力变化</a:t>
            </a:r>
            <a:endParaRPr lang="en-US" dirty="0">
              <a:latin typeface="Arial" panose="020B0604020202020204" pitchFamily="34" charset="0"/>
              <a:ea typeface="黑体" panose="02010609060101010101" pitchFamily="49" charset="-122"/>
              <a:cs typeface="Arial" panose="020B0604020202020204" pitchFamily="34" charset="0"/>
            </a:endParaRPr>
          </a:p>
          <a:p>
            <a:pPr algn="ctr"/>
            <a:r>
              <a:rPr lang="en-US" dirty="0">
                <a:latin typeface="Arial" panose="020B0604020202020204" pitchFamily="34" charset="0"/>
                <a:ea typeface="黑体" panose="02010609060101010101" pitchFamily="49" charset="-122"/>
                <a:cs typeface="Arial" panose="020B0604020202020204" pitchFamily="34" charset="0"/>
              </a:rPr>
              <a:t>↓</a:t>
            </a:r>
          </a:p>
          <a:p>
            <a:pPr algn="ctr"/>
            <a:r>
              <a:rPr lang="en-US" dirty="0">
                <a:latin typeface="Arial" panose="020B0604020202020204" pitchFamily="34" charset="0"/>
                <a:ea typeface="黑体" panose="02010609060101010101" pitchFamily="49" charset="-122"/>
                <a:cs typeface="Arial" panose="020B0604020202020204" pitchFamily="34" charset="0"/>
              </a:rPr>
              <a:t>诱导裂缝变化</a:t>
            </a:r>
          </a:p>
          <a:p>
            <a:pPr algn="ctr"/>
            <a:r>
              <a:rPr lang="en-US" dirty="0">
                <a:latin typeface="Arial" panose="020B0604020202020204" pitchFamily="34" charset="0"/>
                <a:ea typeface="黑体" panose="02010609060101010101" pitchFamily="49" charset="-122"/>
                <a:cs typeface="Arial" panose="020B0604020202020204" pitchFamily="34" charset="0"/>
              </a:rPr>
              <a:t>↓</a:t>
            </a:r>
          </a:p>
          <a:p>
            <a:pPr algn="ctr"/>
            <a:r>
              <a:rPr lang="en-US" dirty="0">
                <a:latin typeface="Arial" panose="020B0604020202020204" pitchFamily="34" charset="0"/>
                <a:ea typeface="黑体" panose="02010609060101010101" pitchFamily="49" charset="-122"/>
                <a:cs typeface="Arial" panose="020B0604020202020204" pitchFamily="34" charset="0"/>
              </a:rPr>
              <a:t>体波速度变化</a:t>
            </a:r>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5861" t="4928" r="26887" b="41698"/>
          <a:stretch>
            <a:fillRect/>
          </a:stretch>
        </p:blipFill>
        <p:spPr bwMode="auto">
          <a:xfrm>
            <a:off x="4828540" y="1607820"/>
            <a:ext cx="4165600" cy="4129405"/>
          </a:xfrm>
          <a:prstGeom prst="rect">
            <a:avLst/>
          </a:prstGeom>
          <a:ln>
            <a:noFill/>
          </a:ln>
        </p:spPr>
      </p:pic>
      <p:sp>
        <p:nvSpPr>
          <p:cNvPr id="3" name="灯片编号占位符 2"/>
          <p:cNvSpPr>
            <a:spLocks noGrp="1"/>
          </p:cNvSpPr>
          <p:nvPr>
            <p:ph type="sldNum" sz="quarter" idx="12"/>
          </p:nvPr>
        </p:nvSpPr>
        <p:spPr/>
        <p:txBody>
          <a:bodyPr/>
          <a:lstStyle/>
          <a:p>
            <a:fld id="{AEA62FAB-F99A-AB4E-BCD3-FB5A1BF3E821}" type="slidenum">
              <a:rPr lang="en-US" sz="900" smtClean="0"/>
              <a:t>13</a:t>
            </a:fld>
            <a:endParaRPr lang="en-US" sz="900"/>
          </a:p>
        </p:txBody>
      </p:sp>
      <mc:AlternateContent xmlns:mc="http://schemas.openxmlformats.org/markup-compatibility/2006" xmlns:a14="http://schemas.microsoft.com/office/drawing/2010/main">
        <mc:Choice Requires="a14">
          <p:sp>
            <p:nvSpPr>
              <p:cNvPr id="5" name="TextBox 9"/>
              <p:cNvSpPr txBox="1"/>
              <p:nvPr/>
            </p:nvSpPr>
            <p:spPr>
              <a:xfrm>
                <a:off x="149860" y="4305935"/>
                <a:ext cx="4723765" cy="1557655"/>
              </a:xfrm>
              <a:prstGeom prst="rect">
                <a:avLst/>
              </a:prstGeom>
              <a:noFill/>
            </p:spPr>
            <p:txBody>
              <a:bodyPr wrap="square" rtlCol="0">
                <a:noAutofit/>
              </a:bodyPr>
              <a:lstStyle/>
              <a:p>
                <a:pPr>
                  <a:lnSpc>
                    <a:spcPct val="150000"/>
                  </a:lnSpc>
                </a:pPr>
                <a:r>
                  <a:rPr lang="en-US" dirty="0">
                    <a:latin typeface="Arial" panose="020B0604020202020204" pitchFamily="34" charset="0"/>
                    <a:ea typeface="黑体" panose="02010609060101010101" pitchFamily="49" charset="-122"/>
                    <a:cs typeface="Arial" panose="020B0604020202020204" pitchFamily="34" charset="0"/>
                  </a:rPr>
                  <a:t>进一步</a:t>
                </a:r>
                <a:r>
                  <a:rPr lang="en-US" dirty="0">
                    <a:solidFill>
                      <a:schemeClr val="tx1"/>
                    </a:solidFill>
                    <a:latin typeface="Arial" panose="020B0604020202020204" pitchFamily="34" charset="0"/>
                    <a:ea typeface="黑体" panose="02010609060101010101" pitchFamily="49" charset="-122"/>
                    <a:cs typeface="Arial" panose="020B0604020202020204" pitchFamily="34" charset="0"/>
                  </a:rPr>
                  <a:t>证明</a:t>
                </a:r>
                <a:r>
                  <a:rPr lang="zh-CN" altLang="en-US" dirty="0">
                    <a:solidFill>
                      <a:schemeClr val="tx1"/>
                    </a:solidFill>
                    <a:latin typeface="Arial" panose="020B0604020202020204" pitchFamily="34" charset="0"/>
                    <a:ea typeface="黑体" panose="02010609060101010101" pitchFamily="49" charset="-122"/>
                    <a:cs typeface="Arial" panose="020B0604020202020204" pitchFamily="34" charset="0"/>
                  </a:rPr>
                  <a:t>：</a:t>
                </a:r>
                <a:endParaRPr lang="en-US" altLang="zh-CN" dirty="0">
                  <a:solidFill>
                    <a:schemeClr val="tx1"/>
                  </a:solidFill>
                  <a:latin typeface="Arial" panose="020B0604020202020204" pitchFamily="34" charset="0"/>
                  <a:ea typeface="黑体" panose="02010609060101010101" pitchFamily="49" charset="-122"/>
                  <a:cs typeface="Arial" panose="020B0604020202020204" pitchFamily="34" charset="0"/>
                </a:endParaRPr>
              </a:p>
              <a:p>
                <a:pPr marL="285750" indent="-285750">
                  <a:lnSpc>
                    <a:spcPct val="150000"/>
                  </a:lnSpc>
                  <a:buFont typeface="Arial" panose="020B0604020202020204" pitchFamily="34" charset="0"/>
                  <a:buChar char="•"/>
                </a:pPr>
                <a:r>
                  <a:rPr lang="en-US" sz="1500" dirty="0">
                    <a:latin typeface="Arial" panose="020B0604020202020204" pitchFamily="34" charset="0"/>
                    <a:ea typeface="黑体" panose="02010609060101010101" pitchFamily="49" charset="-122"/>
                    <a:cs typeface="Arial" panose="020B0604020202020204" pitchFamily="34" charset="0"/>
                  </a:rPr>
                  <a:t>均匀</a:t>
                </a:r>
                <a14:m>
                  <m:oMath xmlns:m="http://schemas.openxmlformats.org/officeDocument/2006/math">
                    <m:sSub>
                      <m:sSubPr>
                        <m:ctrlPr>
                          <a:rPr lang="en-US" sz="1500" i="1" smtClean="0">
                            <a:solidFill>
                              <a:schemeClr val="tx1"/>
                            </a:solidFill>
                            <a:effectLst/>
                            <a:latin typeface="Cambria Math" panose="02040503050406030204" pitchFamily="18" charset="0"/>
                            <a:ea typeface="等线" panose="02010600030101010101" pitchFamily="2" charset="-122"/>
                            <a:cs typeface="Times New Roman" panose="02020603050405020304" pitchFamily="18" charset="0"/>
                          </a:rPr>
                        </m:ctrlPr>
                      </m:sSubPr>
                      <m:e>
                        <m:r>
                          <a:rPr lang="zh-CN" altLang="en-US" sz="1500" b="0" i="1" smtClean="0">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m:t>𝜂</m:t>
                        </m:r>
                      </m:e>
                      <m:sub>
                        <m:r>
                          <a:rPr lang="en-GB" sz="1500" b="0" i="1" smtClean="0">
                            <a:solidFill>
                              <a:schemeClr val="tx1"/>
                            </a:solidFill>
                            <a:effectLst/>
                            <a:latin typeface="Cambria Math" panose="02040503050406030204" pitchFamily="18" charset="0"/>
                            <a:ea typeface="等线" panose="02010600030101010101" pitchFamily="2" charset="-122"/>
                            <a:cs typeface="Times New Roman" panose="02020603050405020304" pitchFamily="18" charset="0"/>
                          </a:rPr>
                          <m:t>𝑆</m:t>
                        </m:r>
                      </m:sub>
                    </m:sSub>
                  </m:oMath>
                </a14:m>
                <a:r>
                  <a:rPr lang="zh-CN" altLang="en-US" sz="1500" dirty="0">
                    <a:solidFill>
                      <a:schemeClr val="tx1"/>
                    </a:solidFill>
                    <a:latin typeface="Arial" panose="020B0604020202020204" pitchFamily="34" charset="0"/>
                    <a:ea typeface="黑体" panose="02010609060101010101" pitchFamily="49" charset="-122"/>
                    <a:cs typeface="Arial" panose="020B0604020202020204" pitchFamily="34" charset="0"/>
                  </a:rPr>
                  <a:t>的假设</a:t>
                </a:r>
                <a:r>
                  <a:rPr lang="en-US" sz="1500" dirty="0">
                    <a:solidFill>
                      <a:schemeClr val="tx1"/>
                    </a:solidFill>
                    <a:latin typeface="Arial" panose="020B0604020202020204" pitchFamily="34" charset="0"/>
                    <a:ea typeface="黑体" panose="02010609060101010101" pitchFamily="49" charset="-122"/>
                    <a:cs typeface="Arial" panose="020B0604020202020204" pitchFamily="34" charset="0"/>
                  </a:rPr>
                  <a:t>是不合理的</a:t>
                </a:r>
                <a:endParaRPr lang="en-US" altLang="zh-CN" sz="1500" dirty="0">
                  <a:solidFill>
                    <a:schemeClr val="tx1"/>
                  </a:solidFill>
                  <a:latin typeface="Arial" panose="020B0604020202020204" pitchFamily="34" charset="0"/>
                  <a:ea typeface="黑体" panose="02010609060101010101" pitchFamily="49" charset="-122"/>
                  <a:cs typeface="Arial" panose="020B0604020202020204" pitchFamily="34" charset="0"/>
                </a:endParaRPr>
              </a:p>
              <a:p>
                <a:pPr marL="285750" indent="-285750">
                  <a:lnSpc>
                    <a:spcPct val="150000"/>
                  </a:lnSpc>
                  <a:buFont typeface="Arial" panose="020B0604020202020204" pitchFamily="34" charset="0"/>
                  <a:buChar char="•"/>
                </a:pPr>
                <a:r>
                  <a:rPr lang="zh-CN" altLang="en-US" sz="1500" dirty="0">
                    <a:solidFill>
                      <a:schemeClr val="tx1"/>
                    </a:solidFill>
                    <a:latin typeface="Arial" panose="020B0604020202020204" pitchFamily="34" charset="0"/>
                    <a:ea typeface="黑体" panose="02010609060101010101" pitchFamily="49" charset="-122"/>
                    <a:cs typeface="Arial" panose="020B0604020202020204" pitchFamily="34" charset="0"/>
                  </a:rPr>
                  <a:t>不同频率的</a:t>
                </a:r>
                <a:r>
                  <a:rPr lang="en-US" altLang="zh-CN" sz="1500" dirty="0">
                    <a:solidFill>
                      <a:schemeClr val="tx1"/>
                    </a:solidFill>
                    <a:latin typeface="Arial" panose="020B0604020202020204" pitchFamily="34" charset="0"/>
                    <a:ea typeface="黑体" panose="02010609060101010101" pitchFamily="49" charset="-122"/>
                    <a:cs typeface="Arial" panose="020B0604020202020204" pitchFamily="34" charset="0"/>
                  </a:rPr>
                  <a:t>dc/c</a:t>
                </a:r>
                <a:r>
                  <a:rPr lang="zh-CN" altLang="en-US" sz="1500" dirty="0">
                    <a:solidFill>
                      <a:schemeClr val="tx1"/>
                    </a:solidFill>
                    <a:latin typeface="Arial" panose="020B0604020202020204" pitchFamily="34" charset="0"/>
                    <a:ea typeface="黑体" panose="02010609060101010101" pitchFamily="49" charset="-122"/>
                    <a:cs typeface="Arial" panose="020B0604020202020204" pitchFamily="34" charset="0"/>
                  </a:rPr>
                  <a:t>不能</a:t>
                </a:r>
                <a:r>
                  <a:rPr lang="zh-CN" altLang="en-US" sz="1500" dirty="0">
                    <a:latin typeface="Arial" panose="020B0604020202020204" pitchFamily="34" charset="0"/>
                    <a:ea typeface="黑体" panose="02010609060101010101" pitchFamily="49" charset="-122"/>
                    <a:cs typeface="Arial" panose="020B0604020202020204" pitchFamily="34" charset="0"/>
                    <a:sym typeface="+mn-ea"/>
                  </a:rPr>
                  <a:t>直接</a:t>
                </a:r>
                <a:r>
                  <a:rPr lang="zh-CN" altLang="en-US" sz="1500" dirty="0">
                    <a:latin typeface="Arial" panose="020B0604020202020204" pitchFamily="34" charset="0"/>
                    <a:ea typeface="黑体" panose="02010609060101010101" pitchFamily="49" charset="-122"/>
                    <a:cs typeface="Arial" panose="020B0604020202020204" pitchFamily="34" charset="0"/>
                  </a:rPr>
                  <a:t>转换到</a:t>
                </a:r>
                <a:r>
                  <a:rPr lang="zh-CN" altLang="en-US" sz="1500" dirty="0">
                    <a:solidFill>
                      <a:schemeClr val="tx1"/>
                    </a:solidFill>
                    <a:latin typeface="Arial" panose="020B0604020202020204" pitchFamily="34" charset="0"/>
                    <a:ea typeface="黑体" panose="02010609060101010101" pitchFamily="49" charset="-122"/>
                    <a:cs typeface="Arial" panose="020B0604020202020204" pitchFamily="34" charset="0"/>
                  </a:rPr>
                  <a:t>各频率下</a:t>
                </a:r>
                <a14:m>
                  <m:oMath xmlns:m="http://schemas.openxmlformats.org/officeDocument/2006/math">
                    <m:sSub>
                      <m:sSubPr>
                        <m:ctrlPr>
                          <a:rPr lang="en-US" sz="1500" i="1" smtClean="0">
                            <a:solidFill>
                              <a:srgbClr val="C00000"/>
                            </a:solidFill>
                            <a:latin typeface="Cambria Math" panose="02040503050406030204" pitchFamily="18" charset="0"/>
                          </a:rPr>
                        </m:ctrlPr>
                      </m:sSubPr>
                      <m:e>
                        <m:r>
                          <a:rPr lang="en-US" sz="1500" i="1">
                            <a:solidFill>
                              <a:srgbClr val="C00000"/>
                            </a:solidFill>
                            <a:latin typeface="Cambria Math" panose="02040503050406030204" pitchFamily="18" charset="0"/>
                          </a:rPr>
                          <m:t>𝐾</m:t>
                        </m:r>
                      </m:e>
                      <m:sub>
                        <m:r>
                          <a:rPr lang="en-US" sz="1500" i="1">
                            <a:solidFill>
                              <a:srgbClr val="C00000"/>
                            </a:solidFill>
                            <a:latin typeface="Cambria Math" panose="02040503050406030204" pitchFamily="18" charset="0"/>
                          </a:rPr>
                          <m:t>𝑉</m:t>
                        </m:r>
                      </m:sub>
                    </m:sSub>
                    <m:d>
                      <m:dPr>
                        <m:ctrlPr>
                          <a:rPr lang="en-US" sz="1500" i="1">
                            <a:solidFill>
                              <a:srgbClr val="C00000"/>
                            </a:solidFill>
                            <a:latin typeface="Cambria Math" panose="02040503050406030204" pitchFamily="18" charset="0"/>
                          </a:rPr>
                        </m:ctrlPr>
                      </m:dPr>
                      <m:e>
                        <m:r>
                          <a:rPr lang="en-US" sz="1500" i="1">
                            <a:solidFill>
                              <a:srgbClr val="C00000"/>
                            </a:solidFill>
                            <a:latin typeface="Cambria Math" panose="02040503050406030204" pitchFamily="18" charset="0"/>
                          </a:rPr>
                          <m:t>𝜔</m:t>
                        </m:r>
                        <m:r>
                          <a:rPr lang="en-US" sz="1500" i="0">
                            <a:solidFill>
                              <a:srgbClr val="C00000"/>
                            </a:solidFill>
                            <a:latin typeface="Cambria Math" panose="02040503050406030204" pitchFamily="18" charset="0"/>
                          </a:rPr>
                          <m:t>,</m:t>
                        </m:r>
                        <m:r>
                          <a:rPr lang="en-US" sz="1500" i="1">
                            <a:solidFill>
                              <a:srgbClr val="C00000"/>
                            </a:solidFill>
                            <a:latin typeface="Cambria Math" panose="02040503050406030204" pitchFamily="18" charset="0"/>
                          </a:rPr>
                          <m:t>𝑧</m:t>
                        </m:r>
                      </m:e>
                    </m:d>
                  </m:oMath>
                </a14:m>
                <a:r>
                  <a:rPr lang="zh-CN" altLang="en-US" sz="1500" dirty="0">
                    <a:latin typeface="Arial" panose="020B0604020202020204" pitchFamily="34" charset="0"/>
                    <a:ea typeface="黑体" panose="02010609060101010101" pitchFamily="49" charset="-122"/>
                    <a:cs typeface="Arial" panose="020B0604020202020204" pitchFamily="34" charset="0"/>
                    <a:sym typeface="+mn-ea"/>
                  </a:rPr>
                  <a:t>最大值所对应</a:t>
                </a:r>
                <a:r>
                  <a:rPr lang="zh-CN" altLang="en-US" sz="1500" dirty="0">
                    <a:solidFill>
                      <a:schemeClr val="tx1"/>
                    </a:solidFill>
                    <a:latin typeface="Arial" panose="020B0604020202020204" pitchFamily="34" charset="0"/>
                    <a:ea typeface="黑体" panose="02010609060101010101" pitchFamily="49" charset="-122"/>
                    <a:cs typeface="Arial" panose="020B0604020202020204" pitchFamily="34" charset="0"/>
                  </a:rPr>
                  <a:t>深度附近处的</a:t>
                </a:r>
                <a:r>
                  <a:rPr lang="en-US" altLang="zh-CN" sz="1500" dirty="0" err="1">
                    <a:solidFill>
                      <a:schemeClr val="tx1"/>
                    </a:solidFill>
                    <a:latin typeface="Arial" panose="020B0604020202020204" pitchFamily="34" charset="0"/>
                    <a:ea typeface="黑体" panose="02010609060101010101" pitchFamily="49" charset="-122"/>
                    <a:cs typeface="Arial" panose="020B0604020202020204" pitchFamily="34" charset="0"/>
                  </a:rPr>
                  <a:t>dVs</a:t>
                </a:r>
                <a:r>
                  <a:rPr lang="en-US" altLang="zh-CN" sz="1500" dirty="0">
                    <a:solidFill>
                      <a:schemeClr val="tx1"/>
                    </a:solidFill>
                    <a:latin typeface="Arial" panose="020B0604020202020204" pitchFamily="34" charset="0"/>
                    <a:ea typeface="黑体" panose="02010609060101010101" pitchFamily="49" charset="-122"/>
                    <a:cs typeface="Arial" panose="020B0604020202020204" pitchFamily="34" charset="0"/>
                  </a:rPr>
                  <a:t>/Vs</a:t>
                </a:r>
              </a:p>
            </p:txBody>
          </p:sp>
        </mc:Choice>
        <mc:Fallback xmlns="">
          <p:sp>
            <p:nvSpPr>
              <p:cNvPr id="5" name="TextBox 9"/>
              <p:cNvSpPr txBox="1">
                <a:spLocks noRot="1" noChangeAspect="1" noMove="1" noResize="1" noEditPoints="1" noAdjustHandles="1" noChangeArrowheads="1" noChangeShapeType="1" noTextEdit="1"/>
              </p:cNvSpPr>
              <p:nvPr/>
            </p:nvSpPr>
            <p:spPr>
              <a:xfrm>
                <a:off x="149860" y="4305935"/>
                <a:ext cx="4723765" cy="1557655"/>
              </a:xfrm>
              <a:prstGeom prst="rect">
                <a:avLst/>
              </a:prstGeom>
              <a:blipFill rotWithShape="1">
                <a:blip r:embed="rId4"/>
                <a:stretch>
                  <a:fillRect/>
                </a:stretch>
              </a:blipFill>
            </p:spPr>
            <p:txBody>
              <a:bodyPr/>
              <a:lstStyle/>
              <a:p>
                <a:r>
                  <a:rPr lang="zh-CN" altLang="en-US">
                    <a:noFill/>
                  </a:rPr>
                  <a:t> </a:t>
                </a:r>
              </a:p>
            </p:txBody>
          </p:sp>
        </mc:Fallback>
      </mc:AlternateContent>
      <p:sp>
        <p:nvSpPr>
          <p:cNvPr id="6" name="矩形 3"/>
          <p:cNvSpPr/>
          <p:nvPr/>
        </p:nvSpPr>
        <p:spPr>
          <a:xfrm>
            <a:off x="0" y="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en-US" altLang="zh-CN" sz="2700" b="1" dirty="0">
                <a:latin typeface="Arial" panose="020B0604020202020204" pitchFamily="34" charset="0"/>
                <a:ea typeface="黑体" panose="02010609060101010101" pitchFamily="49" charset="-122"/>
                <a:cs typeface="Arial" panose="020B0604020202020204" pitchFamily="34" charset="0"/>
              </a:rPr>
              <a:t>3.</a:t>
            </a:r>
            <a:r>
              <a:rPr kumimoji="1" lang="zh-CN" altLang="en-US" sz="2700" b="1" dirty="0">
                <a:latin typeface="Arial" panose="020B0604020202020204" pitchFamily="34" charset="0"/>
                <a:ea typeface="黑体" panose="02010609060101010101" pitchFamily="49" charset="-122"/>
                <a:cs typeface="Arial" panose="020B0604020202020204" pitchFamily="34" charset="0"/>
              </a:rPr>
              <a:t> 波速变化的建模验证</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7" name="组合 6"/>
          <p:cNvGrpSpPr/>
          <p:nvPr/>
        </p:nvGrpSpPr>
        <p:grpSpPr>
          <a:xfrm>
            <a:off x="132080" y="1277620"/>
            <a:ext cx="8869572" cy="4874771"/>
            <a:chOff x="138" y="2521"/>
            <a:chExt cx="14282" cy="7033"/>
          </a:xfrm>
        </p:grpSpPr>
        <mc:AlternateContent xmlns:mc="http://schemas.openxmlformats.org/markup-compatibility/2006" xmlns:a14="http://schemas.microsoft.com/office/drawing/2010/main">
          <mc:Choice Requires="a14">
            <p:sp>
              <p:nvSpPr>
                <p:cNvPr id="3" name="文本框 2"/>
                <p:cNvSpPr txBox="1"/>
                <p:nvPr/>
              </p:nvSpPr>
              <p:spPr>
                <a:xfrm>
                  <a:off x="145" y="3229"/>
                  <a:ext cx="14275" cy="6325"/>
                </a:xfrm>
                <a:prstGeom prst="rect">
                  <a:avLst/>
                </a:prstGeom>
                <a:noFill/>
              </p:spPr>
              <p:txBody>
                <a:bodyPr wrap="square">
                  <a:noAutofit/>
                </a:bodyPr>
                <a:lstStyle/>
                <a:p>
                  <a:r>
                    <a:rPr lang="zh-CN" altLang="en-US" b="1" u="sng" dirty="0">
                      <a:solidFill>
                        <a:srgbClr val="C00000"/>
                      </a:solidFill>
                      <a:latin typeface="Arial" panose="020B0604020202020204" pitchFamily="34" charset="0"/>
                      <a:ea typeface="黑体" panose="02010609060101010101" pitchFamily="49" charset="-122"/>
                      <a:cs typeface="Arial" panose="020B0604020202020204" pitchFamily="34" charset="0"/>
                    </a:rPr>
                    <a:t>关联应力变化与地震波速的三种理论：</a:t>
                  </a:r>
                  <a:endParaRPr lang="en-US" altLang="zh-CN" b="1" u="sng" dirty="0">
                    <a:solidFill>
                      <a:srgbClr val="C00000"/>
                    </a:solidFill>
                    <a:latin typeface="Arial" panose="020B0604020202020204" pitchFamily="34" charset="0"/>
                    <a:ea typeface="黑体" panose="02010609060101010101" pitchFamily="49" charset="-122"/>
                    <a:cs typeface="Arial" panose="020B0604020202020204" pitchFamily="34" charset="0"/>
                  </a:endParaRPr>
                </a:p>
                <a:p>
                  <a:endParaRPr lang="en-US" altLang="zh-CN" sz="1500" b="1" u="sng" dirty="0">
                    <a:solidFill>
                      <a:srgbClr val="C00000"/>
                    </a:solidFill>
                    <a:latin typeface="Arial" panose="020B0604020202020204" pitchFamily="34" charset="0"/>
                    <a:ea typeface="黑体" panose="02010609060101010101" pitchFamily="49" charset="-122"/>
                    <a:cs typeface="Arial" panose="020B0604020202020204" pitchFamily="34" charset="0"/>
                  </a:endParaRPr>
                </a:p>
                <a:p>
                  <a:pPr marL="457200" indent="-457200" fontAlgn="auto">
                    <a:spcAft>
                      <a:spcPts val="600"/>
                    </a:spcAft>
                    <a:buFont typeface="Arial" panose="020B0604020202020204" pitchFamily="34" charset="0"/>
                    <a:buChar char="•"/>
                  </a:pPr>
                  <a:r>
                    <a:rPr lang="zh-CN" altLang="en-US" sz="1500" dirty="0">
                      <a:latin typeface="Arial" panose="020B0604020202020204" pitchFamily="34" charset="0"/>
                      <a:ea typeface="黑体" panose="02010609060101010101" pitchFamily="49" charset="-122"/>
                      <a:cs typeface="Arial" panose="020B0604020202020204" pitchFamily="34" charset="0"/>
                    </a:rPr>
                    <a:t>应力对裂缝的影响</a:t>
                  </a:r>
                  <a:r>
                    <a:rPr lang="en-US" altLang="zh-CN" sz="1500" dirty="0">
                      <a:latin typeface="Arial" panose="020B0604020202020204" pitchFamily="34" charset="0"/>
                      <a:ea typeface="黑体" panose="02010609060101010101" pitchFamily="49" charset="-122"/>
                      <a:cs typeface="Arial" panose="020B0604020202020204" pitchFamily="34" charset="0"/>
                    </a:rPr>
                    <a:t>(</a:t>
                  </a:r>
                  <a:r>
                    <a:rPr lang="en-GB" altLang="zh-CN" sz="1500" dirty="0">
                      <a:latin typeface="Arial" panose="020B0604020202020204" pitchFamily="34" charset="0"/>
                      <a:ea typeface="黑体" panose="02010609060101010101" pitchFamily="49" charset="-122"/>
                      <a:cs typeface="Arial" panose="020B0604020202020204" pitchFamily="34" charset="0"/>
                    </a:rPr>
                    <a:t>Nur, 1971</a:t>
                  </a:r>
                  <a:r>
                    <a:rPr lang="zh-CN" altLang="en-US" sz="1500" dirty="0">
                      <a:latin typeface="Arial" panose="020B0604020202020204" pitchFamily="34" charset="0"/>
                      <a:ea typeface="黑体" panose="02010609060101010101" pitchFamily="49" charset="-122"/>
                      <a:cs typeface="Arial" panose="020B0604020202020204" pitchFamily="34" charset="0"/>
                    </a:rPr>
                    <a:t> </a:t>
                  </a:r>
                  <a:r>
                    <a:rPr lang="en-US" altLang="zh-CN" sz="1500" dirty="0">
                      <a:latin typeface="Arial" panose="020B0604020202020204" pitchFamily="34" charset="0"/>
                      <a:ea typeface="黑体" panose="02010609060101010101" pitchFamily="49" charset="-122"/>
                      <a:cs typeface="Arial" panose="020B0604020202020204" pitchFamily="34" charset="0"/>
                    </a:rPr>
                    <a:t>JGR</a:t>
                  </a:r>
                  <a:r>
                    <a:rPr lang="en-GB" altLang="zh-CN" sz="1500" dirty="0">
                      <a:latin typeface="Arial" panose="020B0604020202020204" pitchFamily="34" charset="0"/>
                      <a:ea typeface="黑体" panose="02010609060101010101" pitchFamily="49" charset="-122"/>
                      <a:cs typeface="Arial" panose="020B0604020202020204" pitchFamily="34" charset="0"/>
                    </a:rPr>
                    <a:t>; O’Connell and </a:t>
                  </a:r>
                  <a:r>
                    <a:rPr lang="en-GB" altLang="zh-CN" sz="1500" dirty="0" err="1">
                      <a:latin typeface="Arial" panose="020B0604020202020204" pitchFamily="34" charset="0"/>
                      <a:ea typeface="黑体" panose="02010609060101010101" pitchFamily="49" charset="-122"/>
                      <a:cs typeface="Arial" panose="020B0604020202020204" pitchFamily="34" charset="0"/>
                    </a:rPr>
                    <a:t>Budiansky</a:t>
                  </a:r>
                  <a:r>
                    <a:rPr lang="en-GB" altLang="zh-CN" sz="1500" dirty="0">
                      <a:latin typeface="Arial" panose="020B0604020202020204" pitchFamily="34" charset="0"/>
                      <a:ea typeface="黑体" panose="02010609060101010101" pitchFamily="49" charset="-122"/>
                      <a:cs typeface="Arial" panose="020B0604020202020204" pitchFamily="34" charset="0"/>
                    </a:rPr>
                    <a:t>, 1974 JGR; Sayers 2005 The Leading Edge</a:t>
                  </a:r>
                  <a:r>
                    <a:rPr lang="en-US" altLang="zh-CN" sz="1500" dirty="0">
                      <a:latin typeface="Arial" panose="020B0604020202020204" pitchFamily="34" charset="0"/>
                      <a:ea typeface="黑体" panose="02010609060101010101" pitchFamily="49" charset="-122"/>
                      <a:cs typeface="Arial" panose="020B0604020202020204" pitchFamily="34" charset="0"/>
                    </a:rPr>
                    <a:t>)</a:t>
                  </a:r>
                </a:p>
                <a:p>
                  <a:r>
                    <a:rPr lang="en-US" altLang="zh-CN" sz="1500" dirty="0">
                      <a:solidFill>
                        <a:srgbClr val="0177FF"/>
                      </a:solidFill>
                      <a:latin typeface="Arial" panose="020B0604020202020204" pitchFamily="34" charset="0"/>
                      <a:ea typeface="黑体" panose="02010609060101010101" pitchFamily="49" charset="-122"/>
                      <a:cs typeface="Arial" panose="020B0604020202020204" pitchFamily="34" charset="0"/>
                    </a:rPr>
                    <a:t>	</a:t>
                  </a:r>
                  <a:r>
                    <a:rPr lang="en-US" altLang="zh-CN" sz="1500" dirty="0">
                      <a:solidFill>
                        <a:srgbClr val="00B050"/>
                      </a:solidFill>
                      <a:latin typeface="Arial" panose="020B0604020202020204" pitchFamily="34" charset="0"/>
                      <a:ea typeface="黑体" panose="02010609060101010101" pitchFamily="49" charset="-122"/>
                      <a:cs typeface="Arial" panose="020B0604020202020204" pitchFamily="34" charset="0"/>
                    </a:rPr>
                    <a:t>Our</a:t>
                  </a:r>
                  <a:r>
                    <a:rPr lang="zh-CN" altLang="en-US" sz="1500" dirty="0">
                      <a:solidFill>
                        <a:srgbClr val="00B050"/>
                      </a:solidFill>
                      <a:latin typeface="Arial" panose="020B0604020202020204" pitchFamily="34" charset="0"/>
                      <a:ea typeface="黑体" panose="02010609060101010101" pitchFamily="49" charset="-122"/>
                      <a:cs typeface="Arial" panose="020B0604020202020204" pitchFamily="34" charset="0"/>
                    </a:rPr>
                    <a:t> </a:t>
                  </a:r>
                  <a:r>
                    <a:rPr lang="en-US" altLang="zh-CN" sz="1500" dirty="0">
                      <a:solidFill>
                        <a:srgbClr val="00B050"/>
                      </a:solidFill>
                      <a:latin typeface="Arial" panose="020B0604020202020204" pitchFamily="34" charset="0"/>
                      <a:ea typeface="黑体" panose="02010609060101010101" pitchFamily="49" charset="-122"/>
                      <a:cs typeface="Arial" panose="020B0604020202020204" pitchFamily="34" charset="0"/>
                    </a:rPr>
                    <a:t>results (</a:t>
                  </a:r>
                  <a:r>
                    <a:rPr lang="zh-CN" altLang="en-US" sz="1500" dirty="0">
                      <a:solidFill>
                        <a:srgbClr val="00B050"/>
                      </a:solidFill>
                      <a:latin typeface="Arial" panose="020B0604020202020204" pitchFamily="34" charset="0"/>
                      <a:ea typeface="黑体" panose="02010609060101010101" pitchFamily="49" charset="-122"/>
                      <a:cs typeface="Arial" panose="020B0604020202020204" pitchFamily="34" charset="0"/>
                    </a:rPr>
                    <a:t>假设</a:t>
                  </a:r>
                  <a:r>
                    <a:rPr lang="en-US" altLang="zh-CN" sz="1500" dirty="0">
                      <a:solidFill>
                        <a:srgbClr val="00B050"/>
                      </a:solidFill>
                      <a:latin typeface="黑体" panose="02010609060101010101" pitchFamily="49" charset="-122"/>
                      <a:ea typeface="黑体" panose="02010609060101010101" pitchFamily="49" charset="-122"/>
                      <a:cs typeface="Arial" panose="020B0604020202020204" pitchFamily="34" charset="0"/>
                    </a:rPr>
                    <a:t>均匀</a:t>
                  </a:r>
                  <a14:m>
                    <m:oMath xmlns:m="http://schemas.openxmlformats.org/officeDocument/2006/math">
                      <m:sSub>
                        <m:sSubPr>
                          <m:ctrlPr>
                            <a:rPr lang="en-US" altLang="zh-CN" sz="1500" i="1">
                              <a:solidFill>
                                <a:srgbClr val="00B050"/>
                              </a:solidFill>
                              <a:latin typeface="Cambria Math" panose="02040503050406030204" pitchFamily="18" charset="0"/>
                            </a:rPr>
                          </m:ctrlPr>
                        </m:sSubPr>
                        <m:e>
                          <m:r>
                            <a:rPr lang="en-US" altLang="zh-CN" sz="1500" b="0" i="1">
                              <a:solidFill>
                                <a:srgbClr val="00B050"/>
                              </a:solidFill>
                              <a:latin typeface="Cambria Math" panose="02040503050406030204" pitchFamily="18" charset="0"/>
                            </a:rPr>
                            <m:t>𝜂</m:t>
                          </m:r>
                        </m:e>
                        <m:sub>
                          <m:r>
                            <a:rPr lang="en-US" altLang="zh-CN" sz="1500" b="0" i="1">
                              <a:solidFill>
                                <a:srgbClr val="00B050"/>
                              </a:solidFill>
                              <a:latin typeface="Cambria Math" panose="02040503050406030204" pitchFamily="18" charset="0"/>
                            </a:rPr>
                            <m:t>𝑆</m:t>
                          </m:r>
                        </m:sub>
                      </m:sSub>
                    </m:oMath>
                  </a14:m>
                  <a:r>
                    <a:rPr lang="en-US" altLang="zh-CN" sz="1500" dirty="0">
                      <a:solidFill>
                        <a:srgbClr val="00B050"/>
                      </a:solidFill>
                      <a:latin typeface="Arial" panose="020B0604020202020204" pitchFamily="34" charset="0"/>
                      <a:ea typeface="黑体" panose="02010609060101010101" pitchFamily="49" charset="-122"/>
                      <a:cs typeface="Arial" panose="020B0604020202020204" pitchFamily="34" charset="0"/>
                    </a:rPr>
                    <a:t>):</a:t>
                  </a:r>
                  <a:r>
                    <a:rPr lang="zh-CN" altLang="en-US" sz="1500" dirty="0">
                      <a:solidFill>
                        <a:srgbClr val="00B050"/>
                      </a:solidFill>
                      <a:latin typeface="Arial" panose="020B0604020202020204" pitchFamily="34" charset="0"/>
                      <a:ea typeface="黑体" panose="02010609060101010101" pitchFamily="49" charset="-122"/>
                      <a:cs typeface="Arial" panose="020B0604020202020204" pitchFamily="34" charset="0"/>
                    </a:rPr>
                    <a:t> </a:t>
                  </a:r>
                  <a:r>
                    <a:rPr lang="en-US" altLang="zh-CN" sz="1500" dirty="0">
                      <a:solidFill>
                        <a:srgbClr val="00B050"/>
                      </a:solidFill>
                      <a:latin typeface="Arial" panose="020B0604020202020204" pitchFamily="34" charset="0"/>
                      <a:ea typeface="黑体" panose="02010609060101010101" pitchFamily="49" charset="-122"/>
                      <a:cs typeface="Arial" panose="020B0604020202020204" pitchFamily="34" charset="0"/>
                    </a:rPr>
                    <a:t>-350~350mm</a:t>
                  </a:r>
                  <a:r>
                    <a:rPr lang="zh-CN" altLang="en-US" sz="1500" dirty="0">
                      <a:solidFill>
                        <a:srgbClr val="00B050"/>
                      </a:solidFill>
                      <a:latin typeface="Arial" panose="020B0604020202020204" pitchFamily="34" charset="0"/>
                      <a:ea typeface="黑体" panose="02010609060101010101" pitchFamily="49" charset="-122"/>
                      <a:cs typeface="Arial" panose="020B0604020202020204" pitchFamily="34" charset="0"/>
                    </a:rPr>
                    <a:t>水圈（几</a:t>
                  </a:r>
                  <a:r>
                    <a:rPr lang="en-US" altLang="zh-CN" sz="1500" dirty="0">
                      <a:solidFill>
                        <a:srgbClr val="00B050"/>
                      </a:solidFill>
                      <a:latin typeface="Arial" panose="020B0604020202020204" pitchFamily="34" charset="0"/>
                      <a:ea typeface="黑体" panose="02010609060101010101" pitchFamily="49" charset="-122"/>
                      <a:cs typeface="Arial" panose="020B0604020202020204" pitchFamily="34" charset="0"/>
                    </a:rPr>
                    <a:t>kPa</a:t>
                  </a:r>
                  <a:r>
                    <a:rPr lang="zh-CN" altLang="en-US" sz="1500" dirty="0">
                      <a:solidFill>
                        <a:srgbClr val="00B050"/>
                      </a:solidFill>
                      <a:latin typeface="Arial" panose="020B0604020202020204" pitchFamily="34" charset="0"/>
                      <a:ea typeface="黑体" panose="02010609060101010101" pitchFamily="49" charset="-122"/>
                      <a:cs typeface="Arial" panose="020B0604020202020204" pitchFamily="34" charset="0"/>
                    </a:rPr>
                    <a:t>）</a:t>
                  </a:r>
                  <a:r>
                    <a:rPr lang="en-US" altLang="zh-CN" sz="1500" dirty="0">
                      <a:solidFill>
                        <a:srgbClr val="00B050"/>
                      </a:solidFill>
                      <a:latin typeface="Arial" panose="020B0604020202020204" pitchFamily="34" charset="0"/>
                      <a:ea typeface="黑体" panose="02010609060101010101" pitchFamily="49" charset="-122"/>
                      <a:cs typeface="Arial" panose="020B0604020202020204" pitchFamily="34" charset="0"/>
                    </a:rPr>
                    <a:t>→</a:t>
                  </a:r>
                  <a:r>
                    <a:rPr lang="zh-CN" altLang="en-US" sz="1500" dirty="0">
                      <a:solidFill>
                        <a:srgbClr val="00B050"/>
                      </a:solidFill>
                      <a:latin typeface="Arial" panose="020B0604020202020204" pitchFamily="34" charset="0"/>
                      <a:ea typeface="黑体" panose="02010609060101010101" pitchFamily="49" charset="-122"/>
                      <a:cs typeface="Arial" panose="020B0604020202020204" pitchFamily="34" charset="0"/>
                    </a:rPr>
                    <a:t>波速变化量级</a:t>
                  </a:r>
                  <a14:m>
                    <m:oMath xmlns:m="http://schemas.openxmlformats.org/officeDocument/2006/math">
                      <m:sSup>
                        <m:sSupPr>
                          <m:ctrlPr>
                            <a:rPr lang="en-US" altLang="zh-CN" sz="1500" i="1" dirty="0" smtClean="0">
                              <a:solidFill>
                                <a:srgbClr val="00B050"/>
                              </a:solidFill>
                              <a:latin typeface="Cambria Math" panose="02040503050406030204" pitchFamily="18" charset="0"/>
                              <a:ea typeface="Cambria Math" panose="02040503050406030204" pitchFamily="18" charset="0"/>
                              <a:cs typeface="Arial" panose="020B0604020202020204" pitchFamily="34" charset="0"/>
                            </a:rPr>
                          </m:ctrlPr>
                        </m:sSupPr>
                        <m:e>
                          <m:r>
                            <a:rPr lang="en-US" altLang="zh-CN" sz="1500" i="1" dirty="0">
                              <a:solidFill>
                                <a:srgbClr val="00B050"/>
                              </a:solidFill>
                              <a:latin typeface="Cambria Math" panose="02040503050406030204" pitchFamily="18" charset="0"/>
                              <a:ea typeface="Cambria Math" panose="02040503050406030204" pitchFamily="18" charset="0"/>
                              <a:cs typeface="Arial" panose="020B0604020202020204" pitchFamily="34" charset="0"/>
                            </a:rPr>
                            <m:t>10</m:t>
                          </m:r>
                        </m:e>
                        <m:sup>
                          <m:r>
                            <a:rPr lang="en-US" altLang="zh-CN" sz="1500" b="0" i="1" dirty="0" smtClean="0">
                              <a:solidFill>
                                <a:srgbClr val="00B050"/>
                              </a:solidFill>
                              <a:latin typeface="Cambria Math" panose="02040503050406030204" pitchFamily="18" charset="0"/>
                              <a:ea typeface="Cambria Math" panose="02040503050406030204" pitchFamily="18" charset="0"/>
                              <a:cs typeface="Arial" panose="020B0604020202020204" pitchFamily="34" charset="0"/>
                            </a:rPr>
                            <m:t>−6</m:t>
                          </m:r>
                        </m:sup>
                      </m:sSup>
                      <m:r>
                        <a:rPr lang="en-US" altLang="zh-CN" sz="1500" b="0" i="1" dirty="0" smtClean="0">
                          <a:solidFill>
                            <a:srgbClr val="00B050"/>
                          </a:solidFill>
                          <a:latin typeface="Cambria Math" panose="02040503050406030204" pitchFamily="18" charset="0"/>
                          <a:ea typeface="Cambria Math" panose="02040503050406030204" pitchFamily="18" charset="0"/>
                          <a:cs typeface="Arial" panose="020B0604020202020204" pitchFamily="34" charset="0"/>
                        </a:rPr>
                        <m:t>~</m:t>
                      </m:r>
                      <m:sSup>
                        <m:sSupPr>
                          <m:ctrlPr>
                            <a:rPr lang="en-US" altLang="zh-CN" sz="1500" i="1" dirty="0" smtClean="0">
                              <a:solidFill>
                                <a:srgbClr val="00B050"/>
                              </a:solidFill>
                              <a:latin typeface="Cambria Math" panose="02040503050406030204" pitchFamily="18" charset="0"/>
                              <a:ea typeface="Cambria Math" panose="02040503050406030204" pitchFamily="18" charset="0"/>
                              <a:cs typeface="Arial" panose="020B0604020202020204" pitchFamily="34" charset="0"/>
                            </a:rPr>
                          </m:ctrlPr>
                        </m:sSupPr>
                        <m:e>
                          <m:r>
                            <a:rPr lang="en-US" altLang="zh-CN" sz="1500" i="1" dirty="0">
                              <a:solidFill>
                                <a:srgbClr val="00B050"/>
                              </a:solidFill>
                              <a:latin typeface="Cambria Math" panose="02040503050406030204" pitchFamily="18" charset="0"/>
                              <a:ea typeface="Cambria Math" panose="02040503050406030204" pitchFamily="18" charset="0"/>
                              <a:cs typeface="Arial" panose="020B0604020202020204" pitchFamily="34" charset="0"/>
                            </a:rPr>
                            <m:t>10</m:t>
                          </m:r>
                        </m:e>
                        <m:sup>
                          <m:r>
                            <a:rPr lang="en-US" altLang="zh-CN" sz="1500" b="0" i="1" dirty="0" smtClean="0">
                              <a:solidFill>
                                <a:srgbClr val="00B050"/>
                              </a:solidFill>
                              <a:latin typeface="Cambria Math" panose="02040503050406030204" pitchFamily="18" charset="0"/>
                              <a:ea typeface="Cambria Math" panose="02040503050406030204" pitchFamily="18" charset="0"/>
                              <a:cs typeface="Arial" panose="020B0604020202020204" pitchFamily="34" charset="0"/>
                            </a:rPr>
                            <m:t>−5</m:t>
                          </m:r>
                        </m:sup>
                      </m:sSup>
                    </m:oMath>
                  </a14:m>
                  <a:endParaRPr lang="en-US" altLang="zh-CN" sz="1500" dirty="0">
                    <a:solidFill>
                      <a:srgbClr val="00B050"/>
                    </a:solidFill>
                    <a:latin typeface="Arial" panose="020B0604020202020204" pitchFamily="34" charset="0"/>
                    <a:ea typeface="黑体" panose="02010609060101010101" pitchFamily="49" charset="-122"/>
                    <a:cs typeface="Arial" panose="020B0604020202020204" pitchFamily="34" charset="0"/>
                  </a:endParaRPr>
                </a:p>
                <a:p>
                  <a:pPr marL="457200" indent="-457200" fontAlgn="auto">
                    <a:spcBef>
                      <a:spcPts val="600"/>
                    </a:spcBef>
                    <a:spcAft>
                      <a:spcPts val="600"/>
                    </a:spcAft>
                    <a:buFont typeface="Arial" panose="020B0604020202020204" pitchFamily="34" charset="0"/>
                    <a:buChar char="•"/>
                  </a:pPr>
                  <a:r>
                    <a:rPr lang="zh-CN" altLang="en-US" sz="1500" dirty="0">
                      <a:latin typeface="Arial" panose="020B0604020202020204" pitchFamily="34" charset="0"/>
                      <a:ea typeface="黑体" panose="02010609060101010101" pitchFamily="49" charset="-122"/>
                      <a:cs typeface="Arial" panose="020B0604020202020204" pitchFamily="34" charset="0"/>
                    </a:rPr>
                    <a:t>基于三阶弹性理论</a:t>
                  </a:r>
                  <a:r>
                    <a:rPr lang="en-GB" altLang="zh-CN" sz="1500" dirty="0">
                      <a:latin typeface="Arial" panose="020B0604020202020204" pitchFamily="34" charset="0"/>
                      <a:ea typeface="黑体" panose="02010609060101010101" pitchFamily="49" charset="-122"/>
                      <a:cs typeface="Arial" panose="020B0604020202020204" pitchFamily="34" charset="0"/>
                    </a:rPr>
                    <a:t>(Murnaghan, 1951; Hughes and Kelly, 1953 PR; </a:t>
                  </a:r>
                  <a:r>
                    <a:rPr lang="en-GB" altLang="zh-CN" sz="1500" dirty="0" err="1">
                      <a:latin typeface="Arial" panose="020B0604020202020204" pitchFamily="34" charset="0"/>
                      <a:ea typeface="黑体" panose="02010609060101010101" pitchFamily="49" charset="-122"/>
                      <a:cs typeface="Arial" panose="020B0604020202020204" pitchFamily="34" charset="0"/>
                    </a:rPr>
                    <a:t>Egle</a:t>
                  </a:r>
                  <a:r>
                    <a:rPr lang="en-GB" altLang="zh-CN" sz="1500" dirty="0">
                      <a:latin typeface="Arial" panose="020B0604020202020204" pitchFamily="34" charset="0"/>
                      <a:ea typeface="黑体" panose="02010609060101010101" pitchFamily="49" charset="-122"/>
                      <a:cs typeface="Arial" panose="020B0604020202020204" pitchFamily="34" charset="0"/>
                    </a:rPr>
                    <a:t> and Bray, 1976 JASA)</a:t>
                  </a:r>
                  <a:endParaRPr lang="en-US" altLang="zh-CN" sz="1500" dirty="0">
                    <a:latin typeface="Arial" panose="020B0604020202020204" pitchFamily="34" charset="0"/>
                    <a:ea typeface="黑体" panose="02010609060101010101" pitchFamily="49" charset="-122"/>
                    <a:cs typeface="Arial" panose="020B0604020202020204" pitchFamily="34" charset="0"/>
                  </a:endParaRPr>
                </a:p>
                <a:p>
                  <a:r>
                    <a:rPr lang="en-US" altLang="zh-CN" sz="1500" dirty="0">
                      <a:latin typeface="Arial" panose="020B0604020202020204" pitchFamily="34" charset="0"/>
                      <a:ea typeface="黑体" panose="02010609060101010101" pitchFamily="49" charset="-122"/>
                      <a:cs typeface="Arial" panose="020B0604020202020204" pitchFamily="34" charset="0"/>
                    </a:rPr>
                    <a:t>	</a:t>
                  </a:r>
                  <a:r>
                    <a:rPr lang="en-US" altLang="zh-CN" sz="1500" dirty="0">
                      <a:solidFill>
                        <a:srgbClr val="0177FF"/>
                      </a:solidFill>
                      <a:latin typeface="Arial" panose="020B0604020202020204" pitchFamily="34" charset="0"/>
                      <a:ea typeface="黑体" panose="02010609060101010101" pitchFamily="49" charset="-122"/>
                      <a:cs typeface="Arial" panose="020B0604020202020204" pitchFamily="34" charset="0"/>
                    </a:rPr>
                    <a:t>Tsai</a:t>
                  </a:r>
                  <a:r>
                    <a:rPr lang="zh-CN" altLang="en-US" sz="1500" dirty="0">
                      <a:solidFill>
                        <a:srgbClr val="0177FF"/>
                      </a:solidFill>
                      <a:latin typeface="Arial" panose="020B0604020202020204" pitchFamily="34" charset="0"/>
                      <a:ea typeface="黑体" panose="02010609060101010101" pitchFamily="49" charset="-122"/>
                      <a:cs typeface="Arial" panose="020B0604020202020204" pitchFamily="34" charset="0"/>
                    </a:rPr>
                    <a:t> </a:t>
                  </a:r>
                  <a:r>
                    <a:rPr lang="en-US" altLang="zh-CN" sz="1500" dirty="0">
                      <a:solidFill>
                        <a:srgbClr val="0177FF"/>
                      </a:solidFill>
                      <a:latin typeface="Arial" panose="020B0604020202020204" pitchFamily="34" charset="0"/>
                      <a:ea typeface="黑体" panose="02010609060101010101" pitchFamily="49" charset="-122"/>
                      <a:cs typeface="Arial" panose="020B0604020202020204" pitchFamily="34" charset="0"/>
                    </a:rPr>
                    <a:t>2011</a:t>
                  </a:r>
                  <a:r>
                    <a:rPr lang="zh-CN" altLang="en-US" sz="1500" dirty="0">
                      <a:solidFill>
                        <a:srgbClr val="0177FF"/>
                      </a:solidFill>
                      <a:latin typeface="Arial" panose="020B0604020202020204" pitchFamily="34" charset="0"/>
                      <a:ea typeface="黑体" panose="02010609060101010101" pitchFamily="49" charset="-122"/>
                      <a:cs typeface="Arial" panose="020B0604020202020204" pitchFamily="34" charset="0"/>
                    </a:rPr>
                    <a:t> </a:t>
                  </a:r>
                  <a:r>
                    <a:rPr lang="en-US" altLang="zh-CN" sz="1500" dirty="0">
                      <a:solidFill>
                        <a:srgbClr val="0177FF"/>
                      </a:solidFill>
                      <a:latin typeface="Arial" panose="020B0604020202020204" pitchFamily="34" charset="0"/>
                      <a:ea typeface="黑体" panose="02010609060101010101" pitchFamily="49" charset="-122"/>
                      <a:cs typeface="Arial" panose="020B0604020202020204" pitchFamily="34" charset="0"/>
                    </a:rPr>
                    <a:t>JGR:</a:t>
                  </a:r>
                  <a:r>
                    <a:rPr lang="zh-CN" altLang="en-US" sz="1500" dirty="0">
                      <a:solidFill>
                        <a:srgbClr val="0177FF"/>
                      </a:solidFill>
                      <a:latin typeface="Arial" panose="020B0604020202020204" pitchFamily="34" charset="0"/>
                      <a:ea typeface="黑体" panose="02010609060101010101" pitchFamily="49" charset="-122"/>
                      <a:cs typeface="Arial" panose="020B0604020202020204" pitchFamily="34" charset="0"/>
                    </a:rPr>
                    <a:t> </a:t>
                  </a:r>
                  <a:r>
                    <a:rPr lang="en-US" altLang="zh-CN" sz="1500" dirty="0">
                      <a:solidFill>
                        <a:srgbClr val="0177FF"/>
                      </a:solidFill>
                      <a:latin typeface="Arial" panose="020B0604020202020204" pitchFamily="34" charset="0"/>
                      <a:ea typeface="黑体" panose="02010609060101010101" pitchFamily="49" charset="-122"/>
                      <a:cs typeface="Arial" panose="020B0604020202020204" pitchFamily="34" charset="0"/>
                    </a:rPr>
                    <a:t>-3m~3m</a:t>
                  </a:r>
                  <a:r>
                    <a:rPr lang="zh-CN" altLang="en-US" sz="1500" dirty="0">
                      <a:solidFill>
                        <a:srgbClr val="0177FF"/>
                      </a:solidFill>
                      <a:latin typeface="Arial" panose="020B0604020202020204" pitchFamily="34" charset="0"/>
                      <a:ea typeface="黑体" panose="02010609060101010101" pitchFamily="49" charset="-122"/>
                      <a:cs typeface="Arial" panose="020B0604020202020204" pitchFamily="34" charset="0"/>
                    </a:rPr>
                    <a:t>的地下水位变化（</a:t>
                  </a:r>
                  <a:r>
                    <a:rPr kumimoji="1" lang="zh-CN" altLang="en-US" sz="1500" dirty="0">
                      <a:solidFill>
                        <a:srgbClr val="0177FF"/>
                      </a:solidFill>
                      <a:latin typeface="Arial" panose="020B0604020202020204" pitchFamily="34" charset="0"/>
                      <a:ea typeface="黑体" panose="02010609060101010101" pitchFamily="49" charset="-122"/>
                      <a:cs typeface="Arial" panose="020B0604020202020204" pitchFamily="34" charset="0"/>
                    </a:rPr>
                    <a:t>南加州观察到的极大值</a:t>
                  </a:r>
                  <a:r>
                    <a:rPr lang="zh-CN" altLang="en-US" sz="1500" dirty="0">
                      <a:solidFill>
                        <a:srgbClr val="0177FF"/>
                      </a:solidFill>
                      <a:latin typeface="Arial" panose="020B0604020202020204" pitchFamily="34" charset="0"/>
                      <a:ea typeface="黑体" panose="02010609060101010101" pitchFamily="49" charset="-122"/>
                      <a:cs typeface="Arial" panose="020B0604020202020204" pitchFamily="34" charset="0"/>
                    </a:rPr>
                    <a:t>），</a:t>
                  </a:r>
                  <a14:m>
                    <m:oMath xmlns:m="http://schemas.openxmlformats.org/officeDocument/2006/math">
                      <m:f>
                        <m:fPr>
                          <m:ctrlPr>
                            <a:rPr lang="el-GR" altLang="zh-CN" sz="1500" i="1" dirty="0" smtClean="0">
                              <a:solidFill>
                                <a:srgbClr val="0177FF"/>
                              </a:solidFill>
                              <a:latin typeface="Cambria Math" panose="02040503050406030204" pitchFamily="18" charset="0"/>
                              <a:ea typeface="Cambria Math" panose="02040503050406030204" pitchFamily="18" charset="0"/>
                              <a:cs typeface="Arial" panose="020B0604020202020204" pitchFamily="34" charset="0"/>
                            </a:rPr>
                          </m:ctrlPr>
                        </m:fPr>
                        <m:num>
                          <m:r>
                            <a:rPr lang="en-US" altLang="zh-CN" sz="1500" b="0" i="1" dirty="0" smtClean="0">
                              <a:solidFill>
                                <a:srgbClr val="0177FF"/>
                              </a:solidFill>
                              <a:latin typeface="Cambria Math" panose="02040503050406030204" pitchFamily="18" charset="0"/>
                              <a:ea typeface="Cambria Math" panose="02040503050406030204" pitchFamily="18" charset="0"/>
                              <a:cs typeface="Arial" panose="020B0604020202020204" pitchFamily="34" charset="0"/>
                            </a:rPr>
                            <m:t>𝑚</m:t>
                          </m:r>
                        </m:num>
                        <m:den>
                          <m:r>
                            <a:rPr lang="el-GR" altLang="zh-CN" sz="1500" i="1" dirty="0" smtClean="0">
                              <a:solidFill>
                                <a:srgbClr val="0177FF"/>
                              </a:solidFill>
                              <a:latin typeface="Cambria Math" panose="02040503050406030204" pitchFamily="18" charset="0"/>
                              <a:ea typeface="Cambria Math" panose="02040503050406030204" pitchFamily="18" charset="0"/>
                              <a:cs typeface="Arial" panose="020B0604020202020204" pitchFamily="34" charset="0"/>
                            </a:rPr>
                            <m:t>𝜇</m:t>
                          </m:r>
                        </m:den>
                      </m:f>
                      <m:r>
                        <a:rPr lang="en-US" altLang="zh-CN" sz="1500" b="0" i="1" dirty="0" smtClean="0">
                          <a:solidFill>
                            <a:srgbClr val="0177FF"/>
                          </a:solidFill>
                          <a:latin typeface="Cambria Math" panose="02040503050406030204" pitchFamily="18" charset="0"/>
                          <a:ea typeface="Cambria Math" panose="02040503050406030204" pitchFamily="18" charset="0"/>
                          <a:cs typeface="Arial" panose="020B0604020202020204" pitchFamily="34" charset="0"/>
                        </a:rPr>
                        <m:t>=−2000</m:t>
                      </m:r>
                    </m:oMath>
                  </a14:m>
                  <a:r>
                    <a:rPr lang="zh-CN" altLang="en-US" sz="1500" dirty="0">
                      <a:solidFill>
                        <a:srgbClr val="0177FF"/>
                      </a:solidFill>
                      <a:latin typeface="Arial" panose="020B0604020202020204" pitchFamily="34" charset="0"/>
                      <a:ea typeface="黑体" panose="02010609060101010101" pitchFamily="49" charset="-122"/>
                      <a:cs typeface="Arial" panose="020B0604020202020204" pitchFamily="34" charset="0"/>
                    </a:rPr>
                    <a:t>（合理值</a:t>
                  </a:r>
                  <a:r>
                    <a:rPr lang="en-US" altLang="zh-CN" sz="1500" dirty="0">
                      <a:solidFill>
                        <a:srgbClr val="0177FF"/>
                      </a:solidFill>
                      <a:latin typeface="Arial" panose="020B0604020202020204" pitchFamily="34" charset="0"/>
                      <a:ea typeface="黑体" panose="02010609060101010101" pitchFamily="49" charset="-122"/>
                      <a:cs typeface="Arial" panose="020B0604020202020204" pitchFamily="34" charset="0"/>
                    </a:rPr>
                    <a:t>-200 </a:t>
                  </a:r>
                  <a:r>
                    <a:rPr lang="zh-CN" altLang="en-US" sz="1500" dirty="0">
                      <a:solidFill>
                        <a:srgbClr val="0177FF"/>
                      </a:solidFill>
                      <a:latin typeface="Arial" panose="020B0604020202020204" pitchFamily="34" charset="0"/>
                      <a:ea typeface="黑体" panose="02010609060101010101" pitchFamily="49" charset="-122"/>
                      <a:cs typeface="Arial" panose="020B0604020202020204" pitchFamily="34" charset="0"/>
                    </a:rPr>
                    <a:t>到</a:t>
                  </a:r>
                  <a:r>
                    <a:rPr lang="en-US" altLang="zh-CN" sz="1500" dirty="0">
                      <a:solidFill>
                        <a:srgbClr val="0177FF"/>
                      </a:solidFill>
                      <a:latin typeface="Arial" panose="020B0604020202020204" pitchFamily="34" charset="0"/>
                      <a:ea typeface="黑体" panose="02010609060101010101" pitchFamily="49" charset="-122"/>
                      <a:cs typeface="Arial" panose="020B0604020202020204" pitchFamily="34" charset="0"/>
                    </a:rPr>
                    <a:t>-1000</a:t>
                  </a:r>
                  <a:r>
                    <a:rPr lang="zh-CN" altLang="en-US" sz="1500" dirty="0">
                      <a:solidFill>
                        <a:srgbClr val="0177FF"/>
                      </a:solidFill>
                      <a:latin typeface="Arial" panose="020B0604020202020204" pitchFamily="34" charset="0"/>
                      <a:ea typeface="黑体" panose="02010609060101010101" pitchFamily="49" charset="-122"/>
                      <a:cs typeface="Arial" panose="020B0604020202020204" pitchFamily="34" charset="0"/>
                    </a:rPr>
                    <a:t>）</a:t>
                  </a:r>
                  <a:r>
                    <a:rPr lang="en-US" altLang="zh-CN" sz="1500" dirty="0">
                      <a:solidFill>
                        <a:srgbClr val="0177FF"/>
                      </a:solidFill>
                      <a:latin typeface="Arial" panose="020B0604020202020204" pitchFamily="34" charset="0"/>
                      <a:ea typeface="黑体" panose="02010609060101010101" pitchFamily="49" charset="-122"/>
                      <a:cs typeface="Arial" panose="020B0604020202020204" pitchFamily="34" charset="0"/>
                    </a:rPr>
                    <a:t>→</a:t>
                  </a:r>
                  <a:r>
                    <a:rPr lang="zh-CN" altLang="en-US" sz="1500" dirty="0">
                      <a:solidFill>
                        <a:srgbClr val="0177FF"/>
                      </a:solidFill>
                      <a:latin typeface="Arial" panose="020B0604020202020204" pitchFamily="34" charset="0"/>
                      <a:ea typeface="黑体" panose="02010609060101010101" pitchFamily="49" charset="-122"/>
                      <a:cs typeface="Arial" panose="020B0604020202020204" pitchFamily="34" charset="0"/>
                    </a:rPr>
                    <a:t>波速变化</a:t>
                  </a:r>
                  <a:r>
                    <a:rPr lang="en-US" altLang="zh-CN" sz="1500" dirty="0">
                      <a:solidFill>
                        <a:srgbClr val="0177FF"/>
                      </a:solidFill>
                      <a:latin typeface="Arial" panose="020B0604020202020204" pitchFamily="34" charset="0"/>
                      <a:ea typeface="黑体" panose="02010609060101010101" pitchFamily="49" charset="-122"/>
                      <a:cs typeface="Arial" panose="020B0604020202020204" pitchFamily="34" charset="0"/>
                    </a:rPr>
                    <a:t>-0.03%~0.03%</a:t>
                  </a:r>
                  <a:r>
                    <a:rPr lang="zh-CN" altLang="en-US" sz="1500" dirty="0">
                      <a:solidFill>
                        <a:srgbClr val="0177FF"/>
                      </a:solidFill>
                      <a:latin typeface="Arial" panose="020B0604020202020204" pitchFamily="34" charset="0"/>
                      <a:ea typeface="黑体" panose="02010609060101010101" pitchFamily="49" charset="-122"/>
                      <a:cs typeface="Arial" panose="020B0604020202020204" pitchFamily="34" charset="0"/>
                    </a:rPr>
                    <a:t>（</a:t>
                  </a:r>
                  <a:r>
                    <a:rPr lang="en-US" altLang="zh-CN" sz="1500" dirty="0">
                      <a:solidFill>
                        <a:srgbClr val="0177FF"/>
                      </a:solidFill>
                      <a:latin typeface="Arial" panose="020B0604020202020204" pitchFamily="34" charset="0"/>
                      <a:ea typeface="黑体" panose="02010609060101010101" pitchFamily="49" charset="-122"/>
                      <a:cs typeface="Arial" panose="020B0604020202020204" pitchFamily="34" charset="0"/>
                    </a:rPr>
                    <a:t>0.5-10 s </a:t>
                  </a:r>
                  <a:r>
                    <a:rPr lang="zh-CN" altLang="en-US" sz="1500" dirty="0">
                      <a:solidFill>
                        <a:srgbClr val="0177FF"/>
                      </a:solidFill>
                      <a:latin typeface="Arial" panose="020B0604020202020204" pitchFamily="34" charset="0"/>
                      <a:ea typeface="黑体" panose="02010609060101010101" pitchFamily="49" charset="-122"/>
                      <a:cs typeface="Arial" panose="020B0604020202020204" pitchFamily="34" charset="0"/>
                    </a:rPr>
                    <a:t>尾波）。</a:t>
                  </a:r>
                  <a:r>
                    <a:rPr lang="zh-CN" altLang="en-US" sz="1500" dirty="0">
                      <a:solidFill>
                        <a:srgbClr val="C00000"/>
                      </a:solidFill>
                      <a:latin typeface="Arial" panose="020B0604020202020204" pitchFamily="34" charset="0"/>
                      <a:ea typeface="黑体" panose="02010609060101010101" pitchFamily="49" charset="-122"/>
                      <a:cs typeface="Arial" panose="020B0604020202020204" pitchFamily="34" charset="0"/>
                    </a:rPr>
                    <a:t>水位大</a:t>
                  </a:r>
                  <a:r>
                    <a:rPr lang="en-US" altLang="zh-CN" sz="1500" dirty="0">
                      <a:solidFill>
                        <a:srgbClr val="C00000"/>
                      </a:solidFill>
                      <a:latin typeface="Arial" panose="020B0604020202020204" pitchFamily="34" charset="0"/>
                      <a:ea typeface="黑体" panose="02010609060101010101" pitchFamily="49" charset="-122"/>
                      <a:cs typeface="Arial" panose="020B0604020202020204" pitchFamily="34" charset="0"/>
                    </a:rPr>
                    <a:t>10</a:t>
                  </a:r>
                  <a:r>
                    <a:rPr lang="zh-CN" altLang="en-US" sz="1500" dirty="0">
                      <a:solidFill>
                        <a:srgbClr val="C00000"/>
                      </a:solidFill>
                      <a:latin typeface="Arial" panose="020B0604020202020204" pitchFamily="34" charset="0"/>
                      <a:ea typeface="黑体" panose="02010609060101010101" pitchFamily="49" charset="-122"/>
                      <a:cs typeface="Arial" panose="020B0604020202020204" pitchFamily="34" charset="0"/>
                    </a:rPr>
                    <a:t>倍，</a:t>
                  </a:r>
                  <a:r>
                    <a:rPr lang="el-GR" altLang="zh-CN" sz="1500" dirty="0">
                      <a:solidFill>
                        <a:srgbClr val="C00000"/>
                      </a:solidFill>
                      <a:latin typeface="Arial" panose="020B0604020202020204" pitchFamily="34" charset="0"/>
                      <a:ea typeface="黑体" panose="02010609060101010101" pitchFamily="49" charset="-122"/>
                      <a:cs typeface="Arial" panose="020B0604020202020204" pitchFamily="34" charset="0"/>
                    </a:rPr>
                    <a:t> </a:t>
                  </a:r>
                  <a14:m>
                    <m:oMath xmlns:m="http://schemas.openxmlformats.org/officeDocument/2006/math">
                      <m:f>
                        <m:fPr>
                          <m:ctrlPr>
                            <a:rPr lang="el-GR" altLang="zh-CN" sz="1500" i="1" dirty="0">
                              <a:solidFill>
                                <a:srgbClr val="C00000"/>
                              </a:solidFill>
                              <a:latin typeface="Cambria Math" panose="02040503050406030204" pitchFamily="18" charset="0"/>
                              <a:ea typeface="Cambria Math" panose="02040503050406030204" pitchFamily="18" charset="0"/>
                              <a:cs typeface="Arial" panose="020B0604020202020204" pitchFamily="34" charset="0"/>
                            </a:rPr>
                          </m:ctrlPr>
                        </m:fPr>
                        <m:num>
                          <m:r>
                            <a:rPr lang="en-US" altLang="zh-CN" sz="1500" i="1" dirty="0">
                              <a:solidFill>
                                <a:srgbClr val="C00000"/>
                              </a:solidFill>
                              <a:latin typeface="Cambria Math" panose="02040503050406030204" pitchFamily="18" charset="0"/>
                              <a:ea typeface="Cambria Math" panose="02040503050406030204" pitchFamily="18" charset="0"/>
                              <a:cs typeface="Arial" panose="020B0604020202020204" pitchFamily="34" charset="0"/>
                            </a:rPr>
                            <m:t>𝑚</m:t>
                          </m:r>
                        </m:num>
                        <m:den>
                          <m:r>
                            <a:rPr lang="el-GR" altLang="zh-CN" sz="1500" i="1" dirty="0">
                              <a:solidFill>
                                <a:srgbClr val="C00000"/>
                              </a:solidFill>
                              <a:latin typeface="Cambria Math" panose="02040503050406030204" pitchFamily="18" charset="0"/>
                              <a:ea typeface="Cambria Math" panose="02040503050406030204" pitchFamily="18" charset="0"/>
                              <a:cs typeface="Arial" panose="020B0604020202020204" pitchFamily="34" charset="0"/>
                            </a:rPr>
                            <m:t>𝜇</m:t>
                          </m:r>
                        </m:den>
                      </m:f>
                    </m:oMath>
                  </a14:m>
                  <a:r>
                    <a:rPr lang="zh-CN" altLang="en-US" sz="1500" dirty="0">
                      <a:solidFill>
                        <a:srgbClr val="C00000"/>
                      </a:solidFill>
                      <a:latin typeface="Arial" panose="020B0604020202020204" pitchFamily="34" charset="0"/>
                      <a:ea typeface="黑体" panose="02010609060101010101" pitchFamily="49" charset="-122"/>
                      <a:cs typeface="Arial" panose="020B0604020202020204" pitchFamily="34" charset="0"/>
                    </a:rPr>
                    <a:t>比合理值上限大</a:t>
                  </a:r>
                  <a:r>
                    <a:rPr lang="en-US" altLang="zh-CN" sz="1500" dirty="0">
                      <a:solidFill>
                        <a:srgbClr val="C00000"/>
                      </a:solidFill>
                      <a:latin typeface="Arial" panose="020B0604020202020204" pitchFamily="34" charset="0"/>
                      <a:ea typeface="黑体" panose="02010609060101010101" pitchFamily="49" charset="-122"/>
                      <a:cs typeface="Arial" panose="020B0604020202020204" pitchFamily="34" charset="0"/>
                    </a:rPr>
                    <a:t>2</a:t>
                  </a:r>
                  <a:r>
                    <a:rPr lang="zh-CN" altLang="en-US" sz="1500" dirty="0">
                      <a:solidFill>
                        <a:srgbClr val="C00000"/>
                      </a:solidFill>
                      <a:latin typeface="Arial" panose="020B0604020202020204" pitchFamily="34" charset="0"/>
                      <a:ea typeface="黑体" panose="02010609060101010101" pitchFamily="49" charset="-122"/>
                      <a:cs typeface="Arial" panose="020B0604020202020204" pitchFamily="34" charset="0"/>
                    </a:rPr>
                    <a:t>倍，波速变化</a:t>
                  </a:r>
                  <a:r>
                    <a:rPr lang="en-US" altLang="zh-CN" sz="1500" dirty="0">
                      <a:solidFill>
                        <a:srgbClr val="C00000"/>
                      </a:solidFill>
                      <a:latin typeface="Arial" panose="020B0604020202020204" pitchFamily="34" charset="0"/>
                      <a:ea typeface="黑体" panose="02010609060101010101" pitchFamily="49" charset="-122"/>
                      <a:cs typeface="Arial" panose="020B0604020202020204" pitchFamily="34" charset="0"/>
                    </a:rPr>
                    <a:t> ~ </a:t>
                  </a:r>
                  <a14:m>
                    <m:oMath xmlns:m="http://schemas.openxmlformats.org/officeDocument/2006/math">
                      <m:sSup>
                        <m:sSupPr>
                          <m:ctrlPr>
                            <a:rPr lang="en-US" altLang="zh-CN" sz="1500" i="1" dirty="0">
                              <a:solidFill>
                                <a:srgbClr val="C00000"/>
                              </a:solidFill>
                              <a:latin typeface="Cambria Math" panose="02040503050406030204" pitchFamily="18" charset="0"/>
                              <a:ea typeface="Cambria Math" panose="02040503050406030204" pitchFamily="18" charset="0"/>
                              <a:cs typeface="Arial" panose="020B0604020202020204" pitchFamily="34" charset="0"/>
                            </a:rPr>
                          </m:ctrlPr>
                        </m:sSupPr>
                        <m:e>
                          <m:r>
                            <a:rPr lang="en-US" altLang="zh-CN" sz="1500" b="0" i="1" dirty="0" smtClean="0">
                              <a:solidFill>
                                <a:srgbClr val="C00000"/>
                              </a:solidFill>
                              <a:latin typeface="Cambria Math" panose="02040503050406030204" pitchFamily="18" charset="0"/>
                              <a:ea typeface="Cambria Math" panose="02040503050406030204" pitchFamily="18" charset="0"/>
                              <a:cs typeface="Arial" panose="020B0604020202020204" pitchFamily="34" charset="0"/>
                            </a:rPr>
                            <m:t>1.5×</m:t>
                          </m:r>
                          <m:r>
                            <a:rPr lang="en-US" altLang="zh-CN" sz="1500" i="1" dirty="0">
                              <a:solidFill>
                                <a:srgbClr val="C00000"/>
                              </a:solidFill>
                              <a:latin typeface="Cambria Math" panose="02040503050406030204" pitchFamily="18" charset="0"/>
                              <a:ea typeface="Cambria Math" panose="02040503050406030204" pitchFamily="18" charset="0"/>
                              <a:cs typeface="Arial" panose="020B0604020202020204" pitchFamily="34" charset="0"/>
                            </a:rPr>
                            <m:t>10</m:t>
                          </m:r>
                        </m:e>
                        <m:sup>
                          <m:r>
                            <a:rPr lang="en-US" altLang="zh-CN" sz="1500" i="1" dirty="0">
                              <a:solidFill>
                                <a:srgbClr val="C00000"/>
                              </a:solidFill>
                              <a:latin typeface="Cambria Math" panose="02040503050406030204" pitchFamily="18" charset="0"/>
                              <a:ea typeface="Cambria Math" panose="02040503050406030204" pitchFamily="18" charset="0"/>
                              <a:cs typeface="Arial" panose="020B0604020202020204" pitchFamily="34" charset="0"/>
                            </a:rPr>
                            <m:t>−</m:t>
                          </m:r>
                          <m:r>
                            <a:rPr lang="en-US" altLang="zh-CN" sz="1500" b="0" i="1" dirty="0" smtClean="0">
                              <a:solidFill>
                                <a:srgbClr val="C00000"/>
                              </a:solidFill>
                              <a:latin typeface="Cambria Math" panose="02040503050406030204" pitchFamily="18" charset="0"/>
                              <a:ea typeface="Cambria Math" panose="02040503050406030204" pitchFamily="18" charset="0"/>
                              <a:cs typeface="Arial" panose="020B0604020202020204" pitchFamily="34" charset="0"/>
                            </a:rPr>
                            <m:t>5</m:t>
                          </m:r>
                        </m:sup>
                      </m:sSup>
                    </m:oMath>
                  </a14:m>
                  <a:endParaRPr lang="en-US" altLang="zh-CN" sz="1500" dirty="0">
                    <a:solidFill>
                      <a:srgbClr val="00B050"/>
                    </a:solidFill>
                    <a:latin typeface="Arial" panose="020B0604020202020204" pitchFamily="34" charset="0"/>
                    <a:ea typeface="黑体" panose="02010609060101010101" pitchFamily="49" charset="-122"/>
                    <a:cs typeface="Arial" panose="020B0604020202020204" pitchFamily="34" charset="0"/>
                  </a:endParaRPr>
                </a:p>
                <a:p>
                  <a:r>
                    <a:rPr lang="en-US" altLang="zh-CN" sz="1500" dirty="0">
                      <a:solidFill>
                        <a:srgbClr val="00B050"/>
                      </a:solidFill>
                      <a:latin typeface="Arial" panose="020B0604020202020204" pitchFamily="34" charset="0"/>
                      <a:ea typeface="黑体" panose="02010609060101010101" pitchFamily="49" charset="-122"/>
                      <a:cs typeface="Arial" panose="020B0604020202020204" pitchFamily="34" charset="0"/>
                    </a:rPr>
                    <a:t>	</a:t>
                  </a:r>
                  <a:r>
                    <a:rPr lang="en-US" altLang="zh-CN" sz="1500" dirty="0">
                      <a:solidFill>
                        <a:srgbClr val="0177FF"/>
                      </a:solidFill>
                      <a:latin typeface="Arial" panose="020B0604020202020204" pitchFamily="34" charset="0"/>
                      <a:ea typeface="黑体" panose="02010609060101010101" pitchFamily="49" charset="-122"/>
                      <a:cs typeface="Arial" panose="020B0604020202020204" pitchFamily="34" charset="0"/>
                    </a:rPr>
                    <a:t>Mordret et al., 2016 Sci Adv: 1600Pa</a:t>
                  </a:r>
                  <a:r>
                    <a:rPr lang="zh-CN" altLang="en-US" sz="1500" dirty="0">
                      <a:solidFill>
                        <a:srgbClr val="0177FF"/>
                      </a:solidFill>
                      <a:latin typeface="Arial" panose="020B0604020202020204" pitchFamily="34" charset="0"/>
                      <a:ea typeface="黑体" panose="02010609060101010101" pitchFamily="49" charset="-122"/>
                      <a:cs typeface="Arial" panose="020B0604020202020204" pitchFamily="34" charset="0"/>
                    </a:rPr>
                    <a:t> 冰川压力，</a:t>
                  </a:r>
                  <a:r>
                    <a:rPr lang="el-GR" altLang="zh-CN" sz="1500" dirty="0">
                      <a:solidFill>
                        <a:srgbClr val="0177FF"/>
                      </a:solidFill>
                      <a:latin typeface="Arial" panose="020B0604020202020204" pitchFamily="34" charset="0"/>
                      <a:ea typeface="黑体" panose="02010609060101010101" pitchFamily="49" charset="-122"/>
                      <a:cs typeface="Arial" panose="020B0604020202020204" pitchFamily="34" charset="0"/>
                    </a:rPr>
                    <a:t> </a:t>
                  </a:r>
                  <a14:m>
                    <m:oMath xmlns:m="http://schemas.openxmlformats.org/officeDocument/2006/math">
                      <m:f>
                        <m:fPr>
                          <m:ctrlPr>
                            <a:rPr lang="el-GR" altLang="zh-CN" sz="1500" i="1" dirty="0" smtClean="0">
                              <a:solidFill>
                                <a:srgbClr val="0177FF"/>
                              </a:solidFill>
                              <a:latin typeface="Cambria Math" panose="02040503050406030204" pitchFamily="18" charset="0"/>
                              <a:ea typeface="Cambria Math" panose="02040503050406030204" pitchFamily="18" charset="0"/>
                              <a:cs typeface="Arial" panose="020B0604020202020204" pitchFamily="34" charset="0"/>
                            </a:rPr>
                          </m:ctrlPr>
                        </m:fPr>
                        <m:num>
                          <m:r>
                            <a:rPr lang="en-US" altLang="zh-CN" sz="1500" b="0" i="1" dirty="0" smtClean="0">
                              <a:solidFill>
                                <a:srgbClr val="0177FF"/>
                              </a:solidFill>
                              <a:latin typeface="Cambria Math" panose="02040503050406030204" pitchFamily="18" charset="0"/>
                              <a:ea typeface="Cambria Math" panose="02040503050406030204" pitchFamily="18" charset="0"/>
                              <a:cs typeface="Arial" panose="020B0604020202020204" pitchFamily="34" charset="0"/>
                            </a:rPr>
                            <m:t>𝑚</m:t>
                          </m:r>
                        </m:num>
                        <m:den>
                          <m:r>
                            <a:rPr lang="el-GR" altLang="zh-CN" sz="1500" i="1" dirty="0" smtClean="0">
                              <a:solidFill>
                                <a:srgbClr val="0177FF"/>
                              </a:solidFill>
                              <a:latin typeface="Cambria Math" panose="02040503050406030204" pitchFamily="18" charset="0"/>
                              <a:ea typeface="Cambria Math" panose="02040503050406030204" pitchFamily="18" charset="0"/>
                              <a:cs typeface="Arial" panose="020B0604020202020204" pitchFamily="34" charset="0"/>
                            </a:rPr>
                            <m:t>𝜇</m:t>
                          </m:r>
                        </m:den>
                      </m:f>
                      <m:r>
                        <a:rPr lang="en-US" altLang="zh-CN" sz="1500" b="0" i="1" dirty="0" smtClean="0">
                          <a:solidFill>
                            <a:srgbClr val="0177FF"/>
                          </a:solidFill>
                          <a:latin typeface="Cambria Math" panose="02040503050406030204" pitchFamily="18" charset="0"/>
                          <a:ea typeface="Cambria Math" panose="02040503050406030204" pitchFamily="18" charset="0"/>
                          <a:cs typeface="Arial" panose="020B0604020202020204" pitchFamily="34" charset="0"/>
                        </a:rPr>
                        <m:t>=</m:t>
                      </m:r>
                      <m:r>
                        <a:rPr lang="en-US" altLang="zh-CN" sz="1500" i="1" dirty="0">
                          <a:solidFill>
                            <a:srgbClr val="0177FF"/>
                          </a:solidFill>
                          <a:latin typeface="Cambria Math" panose="02040503050406030204" pitchFamily="18" charset="0"/>
                          <a:ea typeface="Cambria Math" panose="02040503050406030204" pitchFamily="18" charset="0"/>
                          <a:cs typeface="Arial" panose="020B0604020202020204" pitchFamily="34" charset="0"/>
                        </a:rPr>
                        <m:t>−94.4 × </m:t>
                      </m:r>
                      <m:sSup>
                        <m:sSupPr>
                          <m:ctrlPr>
                            <a:rPr lang="en-US" altLang="zh-CN" sz="1500" i="1" dirty="0" smtClean="0">
                              <a:solidFill>
                                <a:srgbClr val="0177FF"/>
                              </a:solidFill>
                              <a:latin typeface="Cambria Math" panose="02040503050406030204" pitchFamily="18" charset="0"/>
                              <a:ea typeface="Cambria Math" panose="02040503050406030204" pitchFamily="18" charset="0"/>
                              <a:cs typeface="Arial" panose="020B0604020202020204" pitchFamily="34" charset="0"/>
                            </a:rPr>
                          </m:ctrlPr>
                        </m:sSupPr>
                        <m:e>
                          <m:r>
                            <a:rPr lang="en-US" altLang="zh-CN" sz="1500" b="0" i="1" dirty="0" smtClean="0">
                              <a:solidFill>
                                <a:srgbClr val="0177FF"/>
                              </a:solidFill>
                              <a:latin typeface="Cambria Math" panose="02040503050406030204" pitchFamily="18" charset="0"/>
                              <a:ea typeface="Cambria Math" panose="02040503050406030204" pitchFamily="18" charset="0"/>
                              <a:cs typeface="Arial" panose="020B0604020202020204" pitchFamily="34" charset="0"/>
                            </a:rPr>
                            <m:t>10</m:t>
                          </m:r>
                        </m:e>
                        <m:sup>
                          <m:r>
                            <a:rPr lang="en-US" altLang="zh-CN" sz="1500" b="0" i="1" dirty="0" smtClean="0">
                              <a:solidFill>
                                <a:srgbClr val="0177FF"/>
                              </a:solidFill>
                              <a:latin typeface="Cambria Math" panose="02040503050406030204" pitchFamily="18" charset="0"/>
                              <a:ea typeface="Cambria Math" panose="02040503050406030204" pitchFamily="18" charset="0"/>
                              <a:cs typeface="Arial" panose="020B0604020202020204" pitchFamily="34" charset="0"/>
                            </a:rPr>
                            <m:t>4</m:t>
                          </m:r>
                        </m:sup>
                      </m:sSup>
                    </m:oMath>
                  </a14:m>
                  <a:r>
                    <a:rPr lang="en-US" altLang="zh-CN" sz="1500" dirty="0">
                      <a:solidFill>
                        <a:srgbClr val="0177FF"/>
                      </a:solidFill>
                      <a:latin typeface="Arial" panose="020B0604020202020204" pitchFamily="34" charset="0"/>
                      <a:ea typeface="黑体" panose="02010609060101010101" pitchFamily="49" charset="-122"/>
                      <a:cs typeface="Arial" panose="020B0604020202020204" pitchFamily="34" charset="0"/>
                    </a:rPr>
                    <a:t>→</a:t>
                  </a:r>
                  <a:r>
                    <a:rPr lang="zh-CN" altLang="en-US" sz="1500" dirty="0">
                      <a:solidFill>
                        <a:srgbClr val="0177FF"/>
                      </a:solidFill>
                      <a:latin typeface="Arial" panose="020B0604020202020204" pitchFamily="34" charset="0"/>
                      <a:ea typeface="黑体" panose="02010609060101010101" pitchFamily="49" charset="-122"/>
                      <a:cs typeface="Arial" panose="020B0604020202020204" pitchFamily="34" charset="0"/>
                    </a:rPr>
                    <a:t>波速变化</a:t>
                  </a:r>
                  <a:r>
                    <a:rPr lang="en-US" altLang="zh-CN" sz="1500" dirty="0">
                      <a:solidFill>
                        <a:srgbClr val="0177FF"/>
                      </a:solidFill>
                      <a:latin typeface="Arial" panose="020B0604020202020204" pitchFamily="34" charset="0"/>
                      <a:ea typeface="黑体" panose="02010609060101010101" pitchFamily="49" charset="-122"/>
                      <a:cs typeface="Arial" panose="020B0604020202020204" pitchFamily="34" charset="0"/>
                    </a:rPr>
                    <a:t>-0.04%~0.04%</a:t>
                  </a:r>
                  <a:r>
                    <a:rPr lang="zh-CN" altLang="en-US" sz="1500" dirty="0">
                      <a:solidFill>
                        <a:srgbClr val="0177FF"/>
                      </a:solidFill>
                      <a:latin typeface="Arial" panose="020B0604020202020204" pitchFamily="34" charset="0"/>
                      <a:ea typeface="黑体" panose="02010609060101010101" pitchFamily="49" charset="-122"/>
                      <a:cs typeface="Arial" panose="020B0604020202020204" pitchFamily="34" charset="0"/>
                    </a:rPr>
                    <a:t>（</a:t>
                  </a:r>
                  <a:r>
                    <a:rPr lang="en-US" altLang="zh-CN" sz="1500" dirty="0">
                      <a:solidFill>
                        <a:srgbClr val="0177FF"/>
                      </a:solidFill>
                      <a:latin typeface="Arial" panose="020B0604020202020204" pitchFamily="34" charset="0"/>
                      <a:ea typeface="黑体" panose="02010609060101010101" pitchFamily="49" charset="-122"/>
                      <a:cs typeface="Arial" panose="020B0604020202020204" pitchFamily="34" charset="0"/>
                    </a:rPr>
                    <a:t>3~10 s </a:t>
                  </a:r>
                  <a:r>
                    <a:rPr lang="zh-CN" altLang="en-US" sz="1500" dirty="0">
                      <a:solidFill>
                        <a:srgbClr val="0177FF"/>
                      </a:solidFill>
                      <a:latin typeface="Arial" panose="020B0604020202020204" pitchFamily="34" charset="0"/>
                      <a:ea typeface="黑体" panose="02010609060101010101" pitchFamily="49" charset="-122"/>
                      <a:cs typeface="Arial" panose="020B0604020202020204" pitchFamily="34" charset="0"/>
                    </a:rPr>
                    <a:t>尾波）。</a:t>
                  </a:r>
                  <a:r>
                    <a:rPr lang="el-GR" altLang="zh-CN" sz="1500" dirty="0">
                      <a:solidFill>
                        <a:srgbClr val="0177FF"/>
                      </a:solidFill>
                      <a:latin typeface="Arial" panose="020B0604020202020204" pitchFamily="34" charset="0"/>
                      <a:ea typeface="黑体" panose="02010609060101010101" pitchFamily="49" charset="-122"/>
                      <a:cs typeface="Arial" panose="020B0604020202020204" pitchFamily="34" charset="0"/>
                    </a:rPr>
                    <a:t> </a:t>
                  </a:r>
                  <a14:m>
                    <m:oMath xmlns:m="http://schemas.openxmlformats.org/officeDocument/2006/math">
                      <m:f>
                        <m:fPr>
                          <m:ctrlPr>
                            <a:rPr lang="el-GR" altLang="zh-CN" sz="1500" i="1" dirty="0" smtClean="0">
                              <a:solidFill>
                                <a:srgbClr val="C00000"/>
                              </a:solidFill>
                              <a:latin typeface="Cambria Math" panose="02040503050406030204" pitchFamily="18" charset="0"/>
                              <a:ea typeface="Cambria Math" panose="02040503050406030204" pitchFamily="18" charset="0"/>
                              <a:cs typeface="Arial" panose="020B0604020202020204" pitchFamily="34" charset="0"/>
                            </a:rPr>
                          </m:ctrlPr>
                        </m:fPr>
                        <m:num>
                          <m:r>
                            <a:rPr lang="en-US" altLang="zh-CN" sz="1500" i="1" dirty="0">
                              <a:solidFill>
                                <a:srgbClr val="C00000"/>
                              </a:solidFill>
                              <a:latin typeface="Cambria Math" panose="02040503050406030204" pitchFamily="18" charset="0"/>
                              <a:ea typeface="Cambria Math" panose="02040503050406030204" pitchFamily="18" charset="0"/>
                              <a:cs typeface="Arial" panose="020B0604020202020204" pitchFamily="34" charset="0"/>
                            </a:rPr>
                            <m:t>𝑚</m:t>
                          </m:r>
                        </m:num>
                        <m:den>
                          <m:r>
                            <a:rPr lang="el-GR" altLang="zh-CN" sz="1500" i="1" dirty="0">
                              <a:solidFill>
                                <a:srgbClr val="C00000"/>
                              </a:solidFill>
                              <a:latin typeface="Cambria Math" panose="02040503050406030204" pitchFamily="18" charset="0"/>
                              <a:ea typeface="Cambria Math" panose="02040503050406030204" pitchFamily="18" charset="0"/>
                              <a:cs typeface="Arial" panose="020B0604020202020204" pitchFamily="34" charset="0"/>
                            </a:rPr>
                            <m:t>𝜇</m:t>
                          </m:r>
                        </m:den>
                      </m:f>
                    </m:oMath>
                  </a14:m>
                  <a:r>
                    <a:rPr lang="zh-CN" altLang="en-US" sz="1500" dirty="0">
                      <a:solidFill>
                        <a:srgbClr val="C00000"/>
                      </a:solidFill>
                      <a:latin typeface="Arial" panose="020B0604020202020204" pitchFamily="34" charset="0"/>
                      <a:ea typeface="黑体" panose="02010609060101010101" pitchFamily="49" charset="-122"/>
                      <a:cs typeface="Arial" panose="020B0604020202020204" pitchFamily="34" charset="0"/>
                    </a:rPr>
                    <a:t>比合理值上限大</a:t>
                  </a:r>
                  <a:r>
                    <a:rPr lang="en-US" altLang="zh-CN" sz="1500" dirty="0">
                      <a:solidFill>
                        <a:srgbClr val="C00000"/>
                      </a:solidFill>
                      <a:latin typeface="Arial" panose="020B0604020202020204" pitchFamily="34" charset="0"/>
                      <a:ea typeface="黑体" panose="02010609060101010101" pitchFamily="49" charset="-122"/>
                      <a:cs typeface="Arial" panose="020B0604020202020204" pitchFamily="34" charset="0"/>
                    </a:rPr>
                    <a:t>1000</a:t>
                  </a:r>
                  <a:r>
                    <a:rPr lang="zh-CN" altLang="en-US" sz="1500" dirty="0">
                      <a:solidFill>
                        <a:srgbClr val="C00000"/>
                      </a:solidFill>
                      <a:latin typeface="Arial" panose="020B0604020202020204" pitchFamily="34" charset="0"/>
                      <a:ea typeface="黑体" panose="02010609060101010101" pitchFamily="49" charset="-122"/>
                      <a:cs typeface="Arial" panose="020B0604020202020204" pitchFamily="34" charset="0"/>
                    </a:rPr>
                    <a:t>倍，波速变化</a:t>
                  </a:r>
                  <a:r>
                    <a:rPr lang="en-US" altLang="zh-CN" sz="1500" dirty="0">
                      <a:solidFill>
                        <a:srgbClr val="C00000"/>
                      </a:solidFill>
                      <a:latin typeface="Arial" panose="020B0604020202020204" pitchFamily="34" charset="0"/>
                      <a:ea typeface="黑体" panose="02010609060101010101" pitchFamily="49" charset="-122"/>
                      <a:cs typeface="Arial" panose="020B0604020202020204" pitchFamily="34" charset="0"/>
                    </a:rPr>
                    <a:t>~</a:t>
                  </a:r>
                  <a14:m>
                    <m:oMath xmlns:m="http://schemas.openxmlformats.org/officeDocument/2006/math">
                      <m:r>
                        <a:rPr lang="en-US" altLang="zh-CN" sz="1500" b="0" i="0" dirty="0" smtClean="0">
                          <a:solidFill>
                            <a:srgbClr val="C00000"/>
                          </a:solidFill>
                          <a:latin typeface="Cambria Math" panose="02040503050406030204" pitchFamily="18" charset="0"/>
                          <a:ea typeface="Cambria Math" panose="02040503050406030204" pitchFamily="18" charset="0"/>
                          <a:cs typeface="Arial" panose="020B0604020202020204" pitchFamily="34" charset="0"/>
                        </a:rPr>
                        <m:t> </m:t>
                      </m:r>
                      <m:sSup>
                        <m:sSupPr>
                          <m:ctrlPr>
                            <a:rPr lang="en-US" altLang="zh-CN" sz="1500" i="1" dirty="0">
                              <a:solidFill>
                                <a:srgbClr val="C00000"/>
                              </a:solidFill>
                              <a:latin typeface="Cambria Math" panose="02040503050406030204" pitchFamily="18" charset="0"/>
                              <a:ea typeface="Cambria Math" panose="02040503050406030204" pitchFamily="18" charset="0"/>
                              <a:cs typeface="Arial" panose="020B0604020202020204" pitchFamily="34" charset="0"/>
                            </a:rPr>
                          </m:ctrlPr>
                        </m:sSupPr>
                        <m:e>
                          <m:r>
                            <a:rPr lang="en-US" altLang="zh-CN" sz="1500" b="0" i="1" dirty="0" smtClean="0">
                              <a:solidFill>
                                <a:srgbClr val="C00000"/>
                              </a:solidFill>
                              <a:latin typeface="Cambria Math" panose="02040503050406030204" pitchFamily="18" charset="0"/>
                              <a:ea typeface="Cambria Math" panose="02040503050406030204" pitchFamily="18" charset="0"/>
                              <a:cs typeface="Arial" panose="020B0604020202020204" pitchFamily="34" charset="0"/>
                            </a:rPr>
                            <m:t>4</m:t>
                          </m:r>
                          <m:r>
                            <a:rPr lang="en-US" altLang="zh-CN" sz="1500" i="1" dirty="0">
                              <a:solidFill>
                                <a:srgbClr val="C00000"/>
                              </a:solidFill>
                              <a:latin typeface="Cambria Math" panose="02040503050406030204" pitchFamily="18" charset="0"/>
                              <a:ea typeface="Cambria Math" panose="02040503050406030204" pitchFamily="18" charset="0"/>
                              <a:cs typeface="Arial" panose="020B0604020202020204" pitchFamily="34" charset="0"/>
                            </a:rPr>
                            <m:t>×10</m:t>
                          </m:r>
                        </m:e>
                        <m:sup>
                          <m:r>
                            <a:rPr lang="en-US" altLang="zh-CN" sz="1500" i="1" dirty="0">
                              <a:solidFill>
                                <a:srgbClr val="C00000"/>
                              </a:solidFill>
                              <a:latin typeface="Cambria Math" panose="02040503050406030204" pitchFamily="18" charset="0"/>
                              <a:ea typeface="Cambria Math" panose="02040503050406030204" pitchFamily="18" charset="0"/>
                              <a:cs typeface="Arial" panose="020B0604020202020204" pitchFamily="34" charset="0"/>
                            </a:rPr>
                            <m:t>−</m:t>
                          </m:r>
                          <m:r>
                            <a:rPr lang="en-US" altLang="zh-CN" sz="1500" b="0" i="1" dirty="0" smtClean="0">
                              <a:solidFill>
                                <a:srgbClr val="C00000"/>
                              </a:solidFill>
                              <a:latin typeface="Cambria Math" panose="02040503050406030204" pitchFamily="18" charset="0"/>
                              <a:ea typeface="Cambria Math" panose="02040503050406030204" pitchFamily="18" charset="0"/>
                              <a:cs typeface="Arial" panose="020B0604020202020204" pitchFamily="34" charset="0"/>
                            </a:rPr>
                            <m:t>7</m:t>
                          </m:r>
                        </m:sup>
                      </m:sSup>
                    </m:oMath>
                  </a14:m>
                  <a:endParaRPr lang="en-US" altLang="zh-CN" sz="1500" dirty="0">
                    <a:latin typeface="Arial" panose="020B0604020202020204" pitchFamily="34" charset="0"/>
                    <a:ea typeface="黑体" panose="02010609060101010101" pitchFamily="49" charset="-122"/>
                    <a:cs typeface="Arial" panose="020B0604020202020204" pitchFamily="34" charset="0"/>
                  </a:endParaRPr>
                </a:p>
                <a:p>
                  <a:pPr marL="457200" indent="-457200" fontAlgn="auto">
                    <a:spcBef>
                      <a:spcPts val="600"/>
                    </a:spcBef>
                    <a:spcAft>
                      <a:spcPts val="600"/>
                    </a:spcAft>
                    <a:buFont typeface="Arial" panose="020B0604020202020204" pitchFamily="34" charset="0"/>
                    <a:buChar char="•"/>
                  </a:pPr>
                  <a:r>
                    <a:rPr lang="zh-CN" altLang="en-US" sz="1500" b="0" i="0" dirty="0">
                      <a:solidFill>
                        <a:srgbClr val="2A2A2A"/>
                      </a:solidFill>
                      <a:effectLst/>
                      <a:latin typeface="Arial" panose="020B0604020202020204" pitchFamily="34" charset="0"/>
                      <a:ea typeface="黑体" panose="02010609060101010101" pitchFamily="49" charset="-122"/>
                      <a:cs typeface="Arial" panose="020B0604020202020204" pitchFamily="34" charset="0"/>
                    </a:rPr>
                    <a:t>诱导应力同时改变了运动方程和本构关系</a:t>
                  </a:r>
                  <a:r>
                    <a:rPr lang="en-US" altLang="zh-CN" sz="1500" b="0" i="0" dirty="0">
                      <a:solidFill>
                        <a:srgbClr val="2A2A2A"/>
                      </a:solidFill>
                      <a:effectLst/>
                      <a:latin typeface="Arial" panose="020B0604020202020204" pitchFamily="34" charset="0"/>
                      <a:ea typeface="黑体" panose="02010609060101010101" pitchFamily="49" charset="-122"/>
                      <a:cs typeface="Arial" panose="020B0604020202020204" pitchFamily="34" charset="0"/>
                    </a:rPr>
                    <a:t>(</a:t>
                  </a:r>
                  <a:r>
                    <a:rPr lang="en-GB" altLang="zh-CN" sz="1500" b="0" i="0" dirty="0">
                      <a:solidFill>
                        <a:srgbClr val="2A2A2A"/>
                      </a:solidFill>
                      <a:effectLst/>
                      <a:latin typeface="Arial" panose="020B0604020202020204" pitchFamily="34" charset="0"/>
                      <a:ea typeface="黑体" panose="02010609060101010101" pitchFamily="49" charset="-122"/>
                      <a:cs typeface="Arial" panose="020B0604020202020204" pitchFamily="34" charset="0"/>
                    </a:rPr>
                    <a:t>Tromp</a:t>
                  </a:r>
                  <a:r>
                    <a:rPr lang="zh-CN" altLang="en-US" sz="1500" b="0" i="0" dirty="0">
                      <a:solidFill>
                        <a:srgbClr val="2A2A2A"/>
                      </a:solidFill>
                      <a:effectLst/>
                      <a:latin typeface="Arial" panose="020B0604020202020204" pitchFamily="34" charset="0"/>
                      <a:ea typeface="黑体" panose="02010609060101010101" pitchFamily="49" charset="-122"/>
                      <a:cs typeface="Arial" panose="020B0604020202020204" pitchFamily="34" charset="0"/>
                    </a:rPr>
                    <a:t> </a:t>
                  </a:r>
                  <a:r>
                    <a:rPr lang="en-US" altLang="zh-CN" sz="1500" b="0" i="0" dirty="0">
                      <a:solidFill>
                        <a:srgbClr val="2A2A2A"/>
                      </a:solidFill>
                      <a:effectLst/>
                      <a:latin typeface="Arial" panose="020B0604020202020204" pitchFamily="34" charset="0"/>
                      <a:ea typeface="黑体" panose="02010609060101010101" pitchFamily="49" charset="-122"/>
                      <a:cs typeface="Arial" panose="020B0604020202020204" pitchFamily="34" charset="0"/>
                    </a:rPr>
                    <a:t>and</a:t>
                  </a:r>
                  <a:r>
                    <a:rPr lang="zh-CN" altLang="en-US" sz="1500" b="0" i="0" dirty="0">
                      <a:solidFill>
                        <a:srgbClr val="2A2A2A"/>
                      </a:solidFill>
                      <a:effectLst/>
                      <a:latin typeface="Arial" panose="020B0604020202020204" pitchFamily="34" charset="0"/>
                      <a:ea typeface="黑体" panose="02010609060101010101" pitchFamily="49" charset="-122"/>
                      <a:cs typeface="Arial" panose="020B0604020202020204" pitchFamily="34" charset="0"/>
                    </a:rPr>
                    <a:t> </a:t>
                  </a:r>
                  <a:r>
                    <a:rPr lang="en-GB" altLang="zh-CN" sz="1500" b="0" i="0" dirty="0" err="1">
                      <a:solidFill>
                        <a:srgbClr val="2A2A2A"/>
                      </a:solidFill>
                      <a:effectLst/>
                      <a:latin typeface="Arial" panose="020B0604020202020204" pitchFamily="34" charset="0"/>
                      <a:ea typeface="黑体" panose="02010609060101010101" pitchFamily="49" charset="-122"/>
                      <a:cs typeface="Arial" panose="020B0604020202020204" pitchFamily="34" charset="0"/>
                    </a:rPr>
                    <a:t>Trampert</a:t>
                  </a:r>
                  <a:r>
                    <a:rPr lang="en-US" altLang="zh-CN" sz="1500" b="0" i="0" dirty="0">
                      <a:solidFill>
                        <a:srgbClr val="2A2A2A"/>
                      </a:solidFill>
                      <a:effectLst/>
                      <a:latin typeface="Arial" panose="020B0604020202020204" pitchFamily="34" charset="0"/>
                      <a:ea typeface="黑体" panose="02010609060101010101" pitchFamily="49" charset="-122"/>
                      <a:cs typeface="Arial" panose="020B0604020202020204" pitchFamily="34" charset="0"/>
                    </a:rPr>
                    <a:t>,</a:t>
                  </a:r>
                  <a:r>
                    <a:rPr lang="zh-CN" altLang="en-US" sz="1500" b="0" i="0" dirty="0">
                      <a:solidFill>
                        <a:srgbClr val="2A2A2A"/>
                      </a:solidFill>
                      <a:effectLst/>
                      <a:latin typeface="Arial" panose="020B0604020202020204" pitchFamily="34" charset="0"/>
                      <a:ea typeface="黑体" panose="02010609060101010101" pitchFamily="49" charset="-122"/>
                      <a:cs typeface="Arial" panose="020B0604020202020204" pitchFamily="34" charset="0"/>
                    </a:rPr>
                    <a:t> </a:t>
                  </a:r>
                  <a:r>
                    <a:rPr lang="en-US" altLang="zh-CN" sz="1500" b="0" i="0" dirty="0">
                      <a:solidFill>
                        <a:srgbClr val="2A2A2A"/>
                      </a:solidFill>
                      <a:effectLst/>
                      <a:latin typeface="Arial" panose="020B0604020202020204" pitchFamily="34" charset="0"/>
                      <a:ea typeface="黑体" panose="02010609060101010101" pitchFamily="49" charset="-122"/>
                      <a:cs typeface="Arial" panose="020B0604020202020204" pitchFamily="34" charset="0"/>
                    </a:rPr>
                    <a:t>2018</a:t>
                  </a:r>
                  <a:r>
                    <a:rPr lang="zh-CN" altLang="en-US" sz="1500" b="0" i="0" dirty="0">
                      <a:solidFill>
                        <a:srgbClr val="2A2A2A"/>
                      </a:solidFill>
                      <a:effectLst/>
                      <a:latin typeface="Arial" panose="020B0604020202020204" pitchFamily="34" charset="0"/>
                      <a:ea typeface="黑体" panose="02010609060101010101" pitchFamily="49" charset="-122"/>
                      <a:cs typeface="Arial" panose="020B0604020202020204" pitchFamily="34" charset="0"/>
                    </a:rPr>
                    <a:t> </a:t>
                  </a:r>
                  <a:r>
                    <a:rPr lang="en-US" altLang="zh-CN" sz="1500" b="0" i="0" dirty="0">
                      <a:solidFill>
                        <a:srgbClr val="2A2A2A"/>
                      </a:solidFill>
                      <a:effectLst/>
                      <a:latin typeface="Arial" panose="020B0604020202020204" pitchFamily="34" charset="0"/>
                      <a:ea typeface="黑体" panose="02010609060101010101" pitchFamily="49" charset="-122"/>
                      <a:cs typeface="Arial" panose="020B0604020202020204" pitchFamily="34" charset="0"/>
                    </a:rPr>
                    <a:t>GJI)</a:t>
                  </a:r>
                </a:p>
                <a:p>
                  <a:r>
                    <a:rPr lang="en-US" altLang="zh-CN" sz="1500" dirty="0">
                      <a:solidFill>
                        <a:srgbClr val="00B050"/>
                      </a:solidFill>
                      <a:latin typeface="Arial" panose="020B0604020202020204" pitchFamily="34" charset="0"/>
                      <a:ea typeface="黑体" panose="02010609060101010101" pitchFamily="49" charset="-122"/>
                      <a:cs typeface="Arial" panose="020B0604020202020204" pitchFamily="34" charset="0"/>
                    </a:rPr>
                    <a:t>	</a:t>
                  </a:r>
                  <a:r>
                    <a:rPr lang="en-US" altLang="zh-CN" sz="1500" dirty="0">
                      <a:solidFill>
                        <a:srgbClr val="0177FF"/>
                      </a:solidFill>
                      <a:latin typeface="Arial" panose="020B0604020202020204" pitchFamily="34" charset="0"/>
                      <a:ea typeface="黑体" panose="02010609060101010101" pitchFamily="49" charset="-122"/>
                      <a:cs typeface="Arial" panose="020B0604020202020204" pitchFamily="34" charset="0"/>
                    </a:rPr>
                    <a:t>Fokker et al., 2021 RS:</a:t>
                  </a:r>
                  <a:r>
                    <a:rPr lang="zh-CN" altLang="en-US" sz="1500" dirty="0">
                      <a:solidFill>
                        <a:srgbClr val="0177FF"/>
                      </a:solidFill>
                      <a:latin typeface="Arial" panose="020B0604020202020204" pitchFamily="34" charset="0"/>
                      <a:ea typeface="黑体" panose="02010609060101010101" pitchFamily="49" charset="-122"/>
                      <a:cs typeface="Arial" panose="020B0604020202020204" pitchFamily="34" charset="0"/>
                    </a:rPr>
                    <a:t> </a:t>
                  </a:r>
                  <a:r>
                    <a:rPr lang="en-US" altLang="zh-CN" sz="1500" dirty="0">
                      <a:solidFill>
                        <a:srgbClr val="0177FF"/>
                      </a:solidFill>
                      <a:latin typeface="Arial" panose="020B0604020202020204" pitchFamily="34" charset="0"/>
                      <a:ea typeface="黑体" panose="02010609060101010101" pitchFamily="49" charset="-122"/>
                      <a:cs typeface="Arial" panose="020B0604020202020204" pitchFamily="34" charset="0"/>
                    </a:rPr>
                    <a:t>~5 kPa</a:t>
                  </a:r>
                  <a:r>
                    <a:rPr lang="zh-CN" altLang="en-US" sz="1500" dirty="0">
                      <a:solidFill>
                        <a:srgbClr val="0177FF"/>
                      </a:solidFill>
                      <a:latin typeface="Arial" panose="020B0604020202020204" pitchFamily="34" charset="0"/>
                      <a:ea typeface="黑体" panose="02010609060101010101" pitchFamily="49" charset="-122"/>
                      <a:cs typeface="Arial" panose="020B0604020202020204" pitchFamily="34" charset="0"/>
                    </a:rPr>
                    <a:t> 孔压，</a:t>
                  </a:r>
                  <a14:m>
                    <m:oMath xmlns:m="http://schemas.openxmlformats.org/officeDocument/2006/math">
                      <m:f>
                        <m:fPr>
                          <m:ctrlPr>
                            <a:rPr lang="en-US" altLang="zh-CN" sz="1500" i="1" smtClean="0">
                              <a:solidFill>
                                <a:srgbClr val="0177FF"/>
                              </a:solidFill>
                              <a:latin typeface="Cambria Math" panose="02040503050406030204" pitchFamily="18" charset="0"/>
                              <a:ea typeface="华文中宋" panose="02010600040101010101" pitchFamily="2" charset="-122"/>
                              <a:cs typeface="Arial" panose="020B0604020202020204" pitchFamily="34" charset="0"/>
                            </a:rPr>
                          </m:ctrlPr>
                        </m:fPr>
                        <m:num>
                          <m:r>
                            <a:rPr lang="en-US" altLang="zh-CN" sz="1500" i="1" smtClean="0">
                              <a:solidFill>
                                <a:srgbClr val="0177FF"/>
                              </a:solidFill>
                              <a:latin typeface="Cambria Math" panose="02040503050406030204" pitchFamily="18" charset="0"/>
                              <a:ea typeface="Cambria Math" panose="02040503050406030204" pitchFamily="18" charset="0"/>
                              <a:cs typeface="Arial" panose="020B0604020202020204" pitchFamily="34" charset="0"/>
                            </a:rPr>
                            <m:t>𝜇</m:t>
                          </m:r>
                          <m:r>
                            <a:rPr lang="en-US" altLang="zh-CN" sz="1500" b="0" i="1" smtClean="0">
                              <a:solidFill>
                                <a:srgbClr val="0177FF"/>
                              </a:solidFill>
                              <a:latin typeface="Cambria Math" panose="02040503050406030204" pitchFamily="18" charset="0"/>
                              <a:ea typeface="Cambria Math" panose="02040503050406030204" pitchFamily="18" charset="0"/>
                              <a:cs typeface="Arial" panose="020B0604020202020204" pitchFamily="34" charset="0"/>
                            </a:rPr>
                            <m:t>′</m:t>
                          </m:r>
                        </m:num>
                        <m:den>
                          <m:r>
                            <a:rPr lang="en-US" altLang="zh-CN" sz="1500" i="1">
                              <a:solidFill>
                                <a:srgbClr val="0177FF"/>
                              </a:solidFill>
                              <a:latin typeface="Cambria Math" panose="02040503050406030204" pitchFamily="18" charset="0"/>
                              <a:ea typeface="Cambria Math" panose="02040503050406030204" pitchFamily="18" charset="0"/>
                              <a:cs typeface="Arial" panose="020B0604020202020204" pitchFamily="34" charset="0"/>
                            </a:rPr>
                            <m:t>𝜇</m:t>
                          </m:r>
                        </m:den>
                      </m:f>
                      <m:r>
                        <a:rPr lang="en-US" altLang="zh-CN" sz="1500" b="0" i="1" smtClean="0">
                          <a:solidFill>
                            <a:srgbClr val="0177FF"/>
                          </a:solidFill>
                          <a:latin typeface="Cambria Math" panose="02040503050406030204" pitchFamily="18" charset="0"/>
                          <a:ea typeface="华文中宋" panose="02010600040101010101" pitchFamily="2" charset="-122"/>
                          <a:cs typeface="Arial" panose="020B0604020202020204" pitchFamily="34" charset="0"/>
                        </a:rPr>
                        <m:t>~</m:t>
                      </m:r>
                      <m:sSup>
                        <m:sSupPr>
                          <m:ctrlPr>
                            <a:rPr lang="en-US" altLang="zh-CN" sz="1500" b="0" i="1" smtClean="0">
                              <a:solidFill>
                                <a:srgbClr val="0177FF"/>
                              </a:solidFill>
                              <a:latin typeface="Cambria Math" panose="02040503050406030204" pitchFamily="18" charset="0"/>
                              <a:ea typeface="华文中宋" panose="02010600040101010101" pitchFamily="2" charset="-122"/>
                              <a:cs typeface="Arial" panose="020B0604020202020204" pitchFamily="34" charset="0"/>
                            </a:rPr>
                          </m:ctrlPr>
                        </m:sSupPr>
                        <m:e>
                          <m:r>
                            <a:rPr lang="en-US" altLang="zh-CN" sz="1500" b="0" i="1" smtClean="0">
                              <a:solidFill>
                                <a:srgbClr val="0177FF"/>
                              </a:solidFill>
                              <a:latin typeface="Cambria Math" panose="02040503050406030204" pitchFamily="18" charset="0"/>
                              <a:ea typeface="华文中宋" panose="02010600040101010101" pitchFamily="2" charset="-122"/>
                              <a:cs typeface="Arial" panose="020B0604020202020204" pitchFamily="34" charset="0"/>
                            </a:rPr>
                            <m:t>10</m:t>
                          </m:r>
                        </m:e>
                        <m:sup>
                          <m:r>
                            <a:rPr lang="en-US" altLang="zh-CN" sz="1500" b="0" i="1" smtClean="0">
                              <a:solidFill>
                                <a:srgbClr val="0177FF"/>
                              </a:solidFill>
                              <a:latin typeface="Cambria Math" panose="02040503050406030204" pitchFamily="18" charset="0"/>
                              <a:ea typeface="华文中宋" panose="02010600040101010101" pitchFamily="2" charset="-122"/>
                              <a:cs typeface="Arial" panose="020B0604020202020204" pitchFamily="34" charset="0"/>
                            </a:rPr>
                            <m:t>−6</m:t>
                          </m:r>
                        </m:sup>
                      </m:sSup>
                    </m:oMath>
                  </a14:m>
                  <a:r>
                    <a:rPr lang="en-US" altLang="zh-CN" sz="1500" dirty="0">
                      <a:solidFill>
                        <a:srgbClr val="0177FF"/>
                      </a:solidFill>
                      <a:latin typeface="Arial" panose="020B0604020202020204" pitchFamily="34" charset="0"/>
                      <a:ea typeface="黑体" panose="02010609060101010101" pitchFamily="49" charset="-122"/>
                      <a:cs typeface="Arial" panose="020B0604020202020204" pitchFamily="34" charset="0"/>
                    </a:rPr>
                    <a:t> →</a:t>
                  </a:r>
                  <a:r>
                    <a:rPr lang="zh-CN" altLang="en-US" sz="1500" dirty="0">
                      <a:solidFill>
                        <a:srgbClr val="0177FF"/>
                      </a:solidFill>
                      <a:latin typeface="Arial" panose="020B0604020202020204" pitchFamily="34" charset="0"/>
                      <a:ea typeface="黑体" panose="02010609060101010101" pitchFamily="49" charset="-122"/>
                      <a:cs typeface="Arial" panose="020B0604020202020204" pitchFamily="34" charset="0"/>
                    </a:rPr>
                    <a:t>波速变化</a:t>
                  </a:r>
                  <a:r>
                    <a:rPr lang="en-US" altLang="zh-CN" sz="1500" dirty="0">
                      <a:solidFill>
                        <a:srgbClr val="0177FF"/>
                      </a:solidFill>
                      <a:latin typeface="Arial" panose="020B0604020202020204" pitchFamily="34" charset="0"/>
                      <a:ea typeface="黑体" panose="02010609060101010101" pitchFamily="49" charset="-122"/>
                      <a:cs typeface="Arial" panose="020B0604020202020204" pitchFamily="34" charset="0"/>
                    </a:rPr>
                    <a:t>-0.05%~0.05%</a:t>
                  </a:r>
                  <a:r>
                    <a:rPr lang="zh-CN" altLang="en-US" sz="1500" dirty="0">
                      <a:solidFill>
                        <a:srgbClr val="0177FF"/>
                      </a:solidFill>
                      <a:latin typeface="Arial" panose="020B0604020202020204" pitchFamily="34" charset="0"/>
                      <a:ea typeface="黑体" panose="02010609060101010101" pitchFamily="49" charset="-122"/>
                      <a:cs typeface="Arial" panose="020B0604020202020204" pitchFamily="34" charset="0"/>
                    </a:rPr>
                    <a:t>（几十米深度 尾波）。</a:t>
                  </a:r>
                  <a:r>
                    <a:rPr lang="zh-CN" altLang="en-US" sz="1500" dirty="0">
                      <a:solidFill>
                        <a:srgbClr val="C00000"/>
                      </a:solidFill>
                      <a:latin typeface="Arial" panose="020B0604020202020204" pitchFamily="34" charset="0"/>
                      <a:ea typeface="黑体" panose="02010609060101010101" pitchFamily="49" charset="-122"/>
                      <a:cs typeface="Arial" panose="020B0604020202020204" pitchFamily="34" charset="0"/>
                    </a:rPr>
                    <a:t>在</a:t>
                  </a:r>
                  <a:r>
                    <a:rPr lang="en-US" altLang="zh-CN" sz="1500" dirty="0">
                      <a:solidFill>
                        <a:srgbClr val="C00000"/>
                      </a:solidFill>
                      <a:latin typeface="Arial" panose="020B0604020202020204" pitchFamily="34" charset="0"/>
                      <a:ea typeface="黑体" panose="02010609060101010101" pitchFamily="49" charset="-122"/>
                      <a:cs typeface="Arial" panose="020B0604020202020204" pitchFamily="34" charset="0"/>
                    </a:rPr>
                    <a:t>2</a:t>
                  </a:r>
                  <a:r>
                    <a:rPr lang="zh-CN" altLang="en-US" sz="1500" dirty="0">
                      <a:solidFill>
                        <a:srgbClr val="C00000"/>
                      </a:solidFill>
                      <a:latin typeface="Arial" panose="020B0604020202020204" pitchFamily="34" charset="0"/>
                      <a:ea typeface="黑体" panose="02010609060101010101" pitchFamily="49" charset="-122"/>
                      <a:cs typeface="Arial" panose="020B0604020202020204" pitchFamily="34" charset="0"/>
                    </a:rPr>
                    <a:t>公里深度处，</a:t>
                  </a:r>
                  <a:r>
                    <a:rPr lang="en-US" altLang="zh-CN" sz="1500" dirty="0">
                      <a:solidFill>
                        <a:srgbClr val="C00000"/>
                      </a:solidFill>
                      <a:latin typeface="Arial" panose="020B0604020202020204" pitchFamily="34" charset="0"/>
                      <a:ea typeface="黑体" panose="02010609060101010101" pitchFamily="49" charset="-122"/>
                      <a:cs typeface="Arial" panose="020B0604020202020204" pitchFamily="34" charset="0"/>
                    </a:rPr>
                    <a:t> </a:t>
                  </a:r>
                  <a14:m>
                    <m:oMath xmlns:m="http://schemas.openxmlformats.org/officeDocument/2006/math">
                      <m:f>
                        <m:fPr>
                          <m:ctrlPr>
                            <a:rPr lang="en-US" altLang="zh-CN" sz="1500" i="1">
                              <a:solidFill>
                                <a:srgbClr val="C00000"/>
                              </a:solidFill>
                              <a:latin typeface="Cambria Math" panose="02040503050406030204" pitchFamily="18" charset="0"/>
                              <a:ea typeface="华文中宋" panose="02010600040101010101" pitchFamily="2" charset="-122"/>
                              <a:cs typeface="Arial" panose="020B0604020202020204" pitchFamily="34" charset="0"/>
                            </a:rPr>
                          </m:ctrlPr>
                        </m:fPr>
                        <m:num>
                          <m:r>
                            <a:rPr lang="en-US" altLang="zh-CN" sz="1500" i="1">
                              <a:solidFill>
                                <a:srgbClr val="C00000"/>
                              </a:solidFill>
                              <a:latin typeface="Cambria Math" panose="02040503050406030204" pitchFamily="18" charset="0"/>
                              <a:ea typeface="Cambria Math" panose="02040503050406030204" pitchFamily="18" charset="0"/>
                              <a:cs typeface="Arial" panose="020B0604020202020204" pitchFamily="34" charset="0"/>
                            </a:rPr>
                            <m:t>𝜇</m:t>
                          </m:r>
                          <m:r>
                            <a:rPr lang="en-US" altLang="zh-CN" sz="1500" i="1">
                              <a:solidFill>
                                <a:srgbClr val="C00000"/>
                              </a:solidFill>
                              <a:latin typeface="Cambria Math" panose="02040503050406030204" pitchFamily="18" charset="0"/>
                              <a:ea typeface="Cambria Math" panose="02040503050406030204" pitchFamily="18" charset="0"/>
                              <a:cs typeface="Arial" panose="020B0604020202020204" pitchFamily="34" charset="0"/>
                            </a:rPr>
                            <m:t>′</m:t>
                          </m:r>
                        </m:num>
                        <m:den>
                          <m:r>
                            <a:rPr lang="en-US" altLang="zh-CN" sz="1500" i="1">
                              <a:solidFill>
                                <a:srgbClr val="C00000"/>
                              </a:solidFill>
                              <a:latin typeface="Cambria Math" panose="02040503050406030204" pitchFamily="18" charset="0"/>
                              <a:ea typeface="Cambria Math" panose="02040503050406030204" pitchFamily="18" charset="0"/>
                              <a:cs typeface="Arial" panose="020B0604020202020204" pitchFamily="34" charset="0"/>
                            </a:rPr>
                            <m:t>𝜇</m:t>
                          </m:r>
                        </m:den>
                      </m:f>
                      <m:r>
                        <a:rPr lang="en-US" altLang="zh-CN" sz="1500" i="1">
                          <a:solidFill>
                            <a:srgbClr val="C00000"/>
                          </a:solidFill>
                          <a:latin typeface="Cambria Math" panose="02040503050406030204" pitchFamily="18" charset="0"/>
                          <a:ea typeface="华文中宋" panose="02010600040101010101" pitchFamily="2" charset="-122"/>
                          <a:cs typeface="Arial" panose="020B0604020202020204" pitchFamily="34" charset="0"/>
                        </a:rPr>
                        <m:t>~</m:t>
                      </m:r>
                      <m:sSup>
                        <m:sSupPr>
                          <m:ctrlPr>
                            <a:rPr lang="en-US" altLang="zh-CN" sz="1500" i="1">
                              <a:solidFill>
                                <a:srgbClr val="C00000"/>
                              </a:solidFill>
                              <a:latin typeface="Cambria Math" panose="02040503050406030204" pitchFamily="18" charset="0"/>
                              <a:ea typeface="华文中宋" panose="02010600040101010101" pitchFamily="2" charset="-122"/>
                              <a:cs typeface="Arial" panose="020B0604020202020204" pitchFamily="34" charset="0"/>
                            </a:rPr>
                          </m:ctrlPr>
                        </m:sSupPr>
                        <m:e>
                          <m:r>
                            <a:rPr lang="en-US" altLang="zh-CN" sz="1500" i="1">
                              <a:solidFill>
                                <a:srgbClr val="C00000"/>
                              </a:solidFill>
                              <a:latin typeface="Cambria Math" panose="02040503050406030204" pitchFamily="18" charset="0"/>
                              <a:ea typeface="华文中宋" panose="02010600040101010101" pitchFamily="2" charset="-122"/>
                              <a:cs typeface="Arial" panose="020B0604020202020204" pitchFamily="34" charset="0"/>
                            </a:rPr>
                            <m:t>10</m:t>
                          </m:r>
                        </m:e>
                        <m:sup>
                          <m:r>
                            <a:rPr lang="en-US" altLang="zh-CN" sz="1500" i="1">
                              <a:solidFill>
                                <a:srgbClr val="C00000"/>
                              </a:solidFill>
                              <a:latin typeface="Cambria Math" panose="02040503050406030204" pitchFamily="18" charset="0"/>
                              <a:ea typeface="华文中宋" panose="02010600040101010101" pitchFamily="2" charset="-122"/>
                              <a:cs typeface="Arial" panose="020B0604020202020204" pitchFamily="34" charset="0"/>
                            </a:rPr>
                            <m:t>−</m:t>
                          </m:r>
                          <m:r>
                            <a:rPr lang="en-US" altLang="zh-CN" sz="1500" b="0" i="1" smtClean="0">
                              <a:solidFill>
                                <a:srgbClr val="C00000"/>
                              </a:solidFill>
                              <a:latin typeface="Cambria Math" panose="02040503050406030204" pitchFamily="18" charset="0"/>
                              <a:ea typeface="华文中宋" panose="02010600040101010101" pitchFamily="2" charset="-122"/>
                              <a:cs typeface="Arial" panose="020B0604020202020204" pitchFamily="34" charset="0"/>
                            </a:rPr>
                            <m:t>8</m:t>
                          </m:r>
                        </m:sup>
                      </m:sSup>
                    </m:oMath>
                  </a14:m>
                  <a:r>
                    <a:rPr lang="en-US" altLang="zh-CN" sz="1500" dirty="0">
                      <a:solidFill>
                        <a:srgbClr val="C00000"/>
                      </a:solidFill>
                      <a:latin typeface="Arial" panose="020B0604020202020204" pitchFamily="34" charset="0"/>
                      <a:ea typeface="黑体" panose="02010609060101010101" pitchFamily="49" charset="-122"/>
                      <a:cs typeface="Arial" panose="020B0604020202020204" pitchFamily="34" charset="0"/>
                    </a:rPr>
                    <a:t> </a:t>
                  </a:r>
                  <a:r>
                    <a:rPr lang="zh-CN" altLang="en-US" sz="1500" dirty="0">
                      <a:solidFill>
                        <a:srgbClr val="C00000"/>
                      </a:solidFill>
                      <a:latin typeface="Arial" panose="020B0604020202020204" pitchFamily="34" charset="0"/>
                      <a:ea typeface="黑体" panose="02010609060101010101" pitchFamily="49" charset="-122"/>
                      <a:cs typeface="Arial" panose="020B0604020202020204" pitchFamily="34" charset="0"/>
                    </a:rPr>
                    <a:t>，波速变化预期变小</a:t>
                  </a:r>
                  <a:r>
                    <a:rPr lang="en-US" altLang="zh-CN" sz="1500" dirty="0">
                      <a:solidFill>
                        <a:srgbClr val="C00000"/>
                      </a:solidFill>
                      <a:latin typeface="Arial" panose="020B0604020202020204" pitchFamily="34" charset="0"/>
                      <a:ea typeface="黑体" panose="02010609060101010101" pitchFamily="49" charset="-122"/>
                      <a:cs typeface="Arial" panose="020B0604020202020204" pitchFamily="34" charset="0"/>
                    </a:rPr>
                    <a:t>100</a:t>
                  </a:r>
                  <a:r>
                    <a:rPr lang="zh-CN" altLang="en-US" sz="1500" dirty="0">
                      <a:solidFill>
                        <a:srgbClr val="C00000"/>
                      </a:solidFill>
                      <a:latin typeface="Arial" panose="020B0604020202020204" pitchFamily="34" charset="0"/>
                      <a:ea typeface="黑体" panose="02010609060101010101" pitchFamily="49" charset="-122"/>
                      <a:cs typeface="Arial" panose="020B0604020202020204" pitchFamily="34" charset="0"/>
                    </a:rPr>
                    <a:t>倍，为</a:t>
                  </a:r>
                  <a:r>
                    <a:rPr lang="en-US" altLang="zh-CN" sz="1500" dirty="0">
                      <a:solidFill>
                        <a:srgbClr val="C00000"/>
                      </a:solidFill>
                      <a:latin typeface="Arial" panose="020B0604020202020204" pitchFamily="34" charset="0"/>
                      <a:ea typeface="黑体" panose="02010609060101010101" pitchFamily="49" charset="-122"/>
                      <a:cs typeface="Arial" panose="020B0604020202020204" pitchFamily="34" charset="0"/>
                    </a:rPr>
                    <a:t>~ </a:t>
                  </a:r>
                  <a14:m>
                    <m:oMath xmlns:m="http://schemas.openxmlformats.org/officeDocument/2006/math">
                      <m:sSup>
                        <m:sSupPr>
                          <m:ctrlPr>
                            <a:rPr lang="en-US" altLang="zh-CN" sz="1500" i="1" dirty="0">
                              <a:solidFill>
                                <a:srgbClr val="C00000"/>
                              </a:solidFill>
                              <a:latin typeface="Cambria Math" panose="02040503050406030204" pitchFamily="18" charset="0"/>
                              <a:ea typeface="Cambria Math" panose="02040503050406030204" pitchFamily="18" charset="0"/>
                              <a:cs typeface="Arial" panose="020B0604020202020204" pitchFamily="34" charset="0"/>
                            </a:rPr>
                          </m:ctrlPr>
                        </m:sSupPr>
                        <m:e>
                          <m:r>
                            <a:rPr lang="en-US" altLang="zh-CN" sz="1500" b="0" i="1" dirty="0" smtClean="0">
                              <a:solidFill>
                                <a:srgbClr val="C00000"/>
                              </a:solidFill>
                              <a:latin typeface="Cambria Math" panose="02040503050406030204" pitchFamily="18" charset="0"/>
                              <a:ea typeface="Cambria Math" panose="02040503050406030204" pitchFamily="18" charset="0"/>
                              <a:cs typeface="Arial" panose="020B0604020202020204" pitchFamily="34" charset="0"/>
                            </a:rPr>
                            <m:t>5</m:t>
                          </m:r>
                          <m:r>
                            <a:rPr lang="en-US" altLang="zh-CN" sz="1500" i="1" dirty="0">
                              <a:solidFill>
                                <a:srgbClr val="C00000"/>
                              </a:solidFill>
                              <a:latin typeface="Cambria Math" panose="02040503050406030204" pitchFamily="18" charset="0"/>
                              <a:ea typeface="Cambria Math" panose="02040503050406030204" pitchFamily="18" charset="0"/>
                              <a:cs typeface="Arial" panose="020B0604020202020204" pitchFamily="34" charset="0"/>
                            </a:rPr>
                            <m:t>×10</m:t>
                          </m:r>
                        </m:e>
                        <m:sup>
                          <m:r>
                            <a:rPr lang="en-US" altLang="zh-CN" sz="1500" b="0" i="1" dirty="0" smtClean="0">
                              <a:solidFill>
                                <a:srgbClr val="C00000"/>
                              </a:solidFill>
                              <a:latin typeface="Cambria Math" panose="02040503050406030204" pitchFamily="18" charset="0"/>
                              <a:ea typeface="Cambria Math" panose="02040503050406030204" pitchFamily="18" charset="0"/>
                              <a:cs typeface="Arial" panose="020B0604020202020204" pitchFamily="34" charset="0"/>
                            </a:rPr>
                            <m:t>−6</m:t>
                          </m:r>
                        </m:sup>
                      </m:sSup>
                    </m:oMath>
                  </a14:m>
                  <a:endParaRPr lang="en-US" altLang="zh-CN" sz="1500" b="0" i="0" dirty="0">
                    <a:solidFill>
                      <a:srgbClr val="00B050"/>
                    </a:solidFill>
                    <a:effectLst/>
                    <a:latin typeface="Arial" panose="020B0604020202020204" pitchFamily="34" charset="0"/>
                    <a:ea typeface="黑体" panose="02010609060101010101" pitchFamily="49" charset="-122"/>
                    <a:cs typeface="Arial" panose="020B0604020202020204" pitchFamily="34" charset="0"/>
                  </a:endParaRPr>
                </a:p>
              </p:txBody>
            </p:sp>
          </mc:Choice>
          <mc:Fallback xmlns="">
            <p:sp>
              <p:nvSpPr>
                <p:cNvPr id="3" name="文本框 2"/>
                <p:cNvSpPr txBox="1">
                  <a:spLocks noRot="1" noChangeAspect="1" noMove="1" noResize="1" noEditPoints="1" noAdjustHandles="1" noChangeArrowheads="1" noChangeShapeType="1" noTextEdit="1"/>
                </p:cNvSpPr>
                <p:nvPr/>
              </p:nvSpPr>
              <p:spPr>
                <a:xfrm>
                  <a:off x="145" y="3229"/>
                  <a:ext cx="14275" cy="6325"/>
                </a:xfrm>
                <a:prstGeom prst="rect">
                  <a:avLst/>
                </a:prstGeom>
                <a:blipFill rotWithShape="1">
                  <a:blip r:embed="rId2"/>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p:cNvSpPr txBox="1"/>
                <p:nvPr/>
              </p:nvSpPr>
              <p:spPr>
                <a:xfrm>
                  <a:off x="138" y="2521"/>
                  <a:ext cx="9527" cy="622"/>
                </a:xfrm>
                <a:prstGeom prst="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kumimoji="1" lang="zh-CN" altLang="en-US" sz="2100" dirty="0">
                      <a:solidFill>
                        <a:schemeClr val="tx1"/>
                      </a:solidFill>
                      <a:latin typeface="Arial" panose="020B0604020202020204" pitchFamily="34" charset="0"/>
                      <a:ea typeface="黑体" panose="02010609060101010101" pitchFamily="49" charset="-122"/>
                      <a:cs typeface="Arial" panose="020B0604020202020204" pitchFamily="34" charset="0"/>
                    </a:rPr>
                    <a:t>模型结果：</a:t>
                  </a:r>
                  <a:r>
                    <a:rPr lang="en-US" altLang="zh-CN" sz="2100" dirty="0">
                      <a:solidFill>
                        <a:schemeClr val="tx1"/>
                      </a:solidFill>
                      <a:latin typeface="Arial" panose="020B0604020202020204" pitchFamily="34" charset="0"/>
                      <a:ea typeface="黑体" panose="02010609060101010101" pitchFamily="49" charset="-122"/>
                      <a:cs typeface="Arial" panose="020B0604020202020204" pitchFamily="34" charset="0"/>
                    </a:rPr>
                    <a:t> </a:t>
                  </a:r>
                  <a14:m>
                    <m:oMath xmlns:m="http://schemas.openxmlformats.org/officeDocument/2006/math">
                      <m:sSup>
                        <m:sSupPr>
                          <m:ctrlPr>
                            <a:rPr lang="en-US" altLang="zh-CN" sz="2100" i="1" dirty="0"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pPr>
                        <m:e>
                          <m:r>
                            <a:rPr lang="en-US" altLang="zh-CN" sz="2100" i="1" dirty="0">
                              <a:solidFill>
                                <a:schemeClr val="tx1"/>
                              </a:solidFill>
                              <a:latin typeface="Cambria Math" panose="02040503050406030204" pitchFamily="18" charset="0"/>
                              <a:ea typeface="Cambria Math" panose="02040503050406030204" pitchFamily="18" charset="0"/>
                              <a:cs typeface="Arial" panose="020B0604020202020204" pitchFamily="34" charset="0"/>
                            </a:rPr>
                            <m:t>10</m:t>
                          </m:r>
                        </m:e>
                        <m:sup>
                          <m:r>
                            <a:rPr lang="en-US" altLang="zh-CN" sz="2100" b="0" i="1" dirty="0" smtClean="0">
                              <a:solidFill>
                                <a:schemeClr val="tx1"/>
                              </a:solidFill>
                              <a:latin typeface="Cambria Math" panose="02040503050406030204" pitchFamily="18" charset="0"/>
                              <a:ea typeface="Cambria Math" panose="02040503050406030204" pitchFamily="18" charset="0"/>
                              <a:cs typeface="Arial" panose="020B0604020202020204" pitchFamily="34" charset="0"/>
                            </a:rPr>
                            <m:t>−6</m:t>
                          </m:r>
                        </m:sup>
                      </m:sSup>
                      <m:r>
                        <m:rPr>
                          <m:nor/>
                        </m:rPr>
                        <a:rPr lang="en-US" altLang="zh-CN" sz="2100" b="0" i="0" dirty="0" smtClean="0">
                          <a:solidFill>
                            <a:schemeClr val="tx1"/>
                          </a:solidFill>
                          <a:latin typeface="Arial" panose="020B0604020202020204" pitchFamily="34" charset="0"/>
                          <a:ea typeface="黑体" panose="02010609060101010101" pitchFamily="49" charset="-122"/>
                          <a:cs typeface="Arial" panose="020B0604020202020204" pitchFamily="34" charset="0"/>
                        </a:rPr>
                        <m:t>~</m:t>
                      </m:r>
                      <m:sSup>
                        <m:sSupPr>
                          <m:ctrlPr>
                            <a:rPr lang="en-US" altLang="zh-CN" sz="2100" i="1" dirty="0"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pPr>
                        <m:e>
                          <m:r>
                            <a:rPr lang="en-US" altLang="zh-CN" sz="2100" i="1" dirty="0">
                              <a:solidFill>
                                <a:schemeClr val="tx1"/>
                              </a:solidFill>
                              <a:latin typeface="Cambria Math" panose="02040503050406030204" pitchFamily="18" charset="0"/>
                              <a:ea typeface="Cambria Math" panose="02040503050406030204" pitchFamily="18" charset="0"/>
                              <a:cs typeface="Arial" panose="020B0604020202020204" pitchFamily="34" charset="0"/>
                            </a:rPr>
                            <m:t>10</m:t>
                          </m:r>
                        </m:e>
                        <m:sup>
                          <m:r>
                            <a:rPr lang="en-US" altLang="zh-CN" sz="2100" b="0" i="1" dirty="0" smtClean="0">
                              <a:solidFill>
                                <a:schemeClr val="tx1"/>
                              </a:solidFill>
                              <a:latin typeface="Cambria Math" panose="02040503050406030204" pitchFamily="18" charset="0"/>
                              <a:ea typeface="Cambria Math" panose="02040503050406030204" pitchFamily="18" charset="0"/>
                              <a:cs typeface="Arial" panose="020B0604020202020204" pitchFamily="34" charset="0"/>
                            </a:rPr>
                            <m:t>−5</m:t>
                          </m:r>
                        </m:sup>
                      </m:sSup>
                    </m:oMath>
                  </a14:m>
                  <a:r>
                    <a:rPr kumimoji="1" lang="zh-CN" altLang="en-US" sz="2100" dirty="0">
                      <a:solidFill>
                        <a:schemeClr val="tx1"/>
                      </a:solidFill>
                      <a:latin typeface="Arial" panose="020B0604020202020204" pitchFamily="34" charset="0"/>
                      <a:ea typeface="黑体" panose="02010609060101010101" pitchFamily="49" charset="-122"/>
                      <a:cs typeface="Arial" panose="020B0604020202020204" pitchFamily="34" charset="0"/>
                    </a:rPr>
                    <a:t>，现实观测：</a:t>
                  </a:r>
                  <a:r>
                    <a:rPr lang="en-US" altLang="zh-CN" sz="2100" dirty="0">
                      <a:solidFill>
                        <a:schemeClr val="tx1"/>
                      </a:solidFill>
                      <a:latin typeface="Arial" panose="020B0604020202020204" pitchFamily="34" charset="0"/>
                      <a:ea typeface="黑体" panose="02010609060101010101" pitchFamily="49" charset="-122"/>
                      <a:cs typeface="Arial" panose="020B0604020202020204" pitchFamily="34" charset="0"/>
                    </a:rPr>
                    <a:t> </a:t>
                  </a:r>
                  <a14:m>
                    <m:oMath xmlns:m="http://schemas.openxmlformats.org/officeDocument/2006/math">
                      <m:sSup>
                        <m:sSupPr>
                          <m:ctrlPr>
                            <a:rPr lang="en-US" altLang="zh-CN" sz="2100" i="1" dirty="0"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pPr>
                        <m:e>
                          <m:r>
                            <a:rPr lang="en-US" altLang="zh-CN" sz="2100" i="1" dirty="0">
                              <a:solidFill>
                                <a:schemeClr val="tx1"/>
                              </a:solidFill>
                              <a:latin typeface="Cambria Math" panose="02040503050406030204" pitchFamily="18" charset="0"/>
                              <a:ea typeface="Cambria Math" panose="02040503050406030204" pitchFamily="18" charset="0"/>
                              <a:cs typeface="Arial" panose="020B0604020202020204" pitchFamily="34" charset="0"/>
                            </a:rPr>
                            <m:t>10</m:t>
                          </m:r>
                        </m:e>
                        <m:sup>
                          <m:r>
                            <a:rPr lang="en-US" altLang="zh-CN" sz="2100" b="0" i="1" dirty="0" smtClean="0">
                              <a:solidFill>
                                <a:schemeClr val="tx1"/>
                              </a:solidFill>
                              <a:latin typeface="Cambria Math" panose="02040503050406030204" pitchFamily="18" charset="0"/>
                              <a:ea typeface="Cambria Math" panose="02040503050406030204" pitchFamily="18" charset="0"/>
                              <a:cs typeface="Arial" panose="020B0604020202020204" pitchFamily="34" charset="0"/>
                            </a:rPr>
                            <m:t>−4</m:t>
                          </m:r>
                        </m:sup>
                      </m:sSup>
                      <m:r>
                        <m:rPr>
                          <m:nor/>
                        </m:rPr>
                        <a:rPr lang="en-US" altLang="zh-CN" sz="2100" b="0" i="0" dirty="0" smtClean="0">
                          <a:solidFill>
                            <a:schemeClr val="tx1"/>
                          </a:solidFill>
                          <a:latin typeface="Arial" panose="020B0604020202020204" pitchFamily="34" charset="0"/>
                          <a:ea typeface="黑体" panose="02010609060101010101" pitchFamily="49" charset="-122"/>
                          <a:cs typeface="Arial" panose="020B0604020202020204" pitchFamily="34" charset="0"/>
                        </a:rPr>
                        <m:t>~</m:t>
                      </m:r>
                      <m:sSup>
                        <m:sSupPr>
                          <m:ctrlPr>
                            <a:rPr lang="en-US" altLang="zh-CN" sz="2100" i="1" dirty="0" smtClean="0">
                              <a:solidFill>
                                <a:schemeClr val="tx1"/>
                              </a:solidFill>
                              <a:latin typeface="Cambria Math" panose="02040503050406030204" pitchFamily="18" charset="0"/>
                              <a:ea typeface="Cambria Math" panose="02040503050406030204" pitchFamily="18" charset="0"/>
                              <a:cs typeface="Arial" panose="020B0604020202020204" pitchFamily="34" charset="0"/>
                            </a:rPr>
                          </m:ctrlPr>
                        </m:sSupPr>
                        <m:e>
                          <m:r>
                            <a:rPr lang="en-US" altLang="zh-CN" sz="2100" i="1" dirty="0">
                              <a:solidFill>
                                <a:schemeClr val="tx1"/>
                              </a:solidFill>
                              <a:latin typeface="Cambria Math" panose="02040503050406030204" pitchFamily="18" charset="0"/>
                              <a:ea typeface="Cambria Math" panose="02040503050406030204" pitchFamily="18" charset="0"/>
                              <a:cs typeface="Arial" panose="020B0604020202020204" pitchFamily="34" charset="0"/>
                            </a:rPr>
                            <m:t>10</m:t>
                          </m:r>
                        </m:e>
                        <m:sup>
                          <m:r>
                            <a:rPr lang="en-US" altLang="zh-CN" sz="2100" b="0" i="1" dirty="0" smtClean="0">
                              <a:solidFill>
                                <a:schemeClr val="tx1"/>
                              </a:solidFill>
                              <a:latin typeface="Cambria Math" panose="02040503050406030204" pitchFamily="18" charset="0"/>
                              <a:ea typeface="Cambria Math" panose="02040503050406030204" pitchFamily="18" charset="0"/>
                              <a:cs typeface="Arial" panose="020B0604020202020204" pitchFamily="34" charset="0"/>
                            </a:rPr>
                            <m:t>−3</m:t>
                          </m:r>
                        </m:sup>
                      </m:sSup>
                    </m:oMath>
                  </a14:m>
                  <a:endParaRPr kumimoji="1" lang="zh-CN" altLang="en-US" sz="2100" dirty="0">
                    <a:solidFill>
                      <a:schemeClr val="tx1"/>
                    </a:solidFill>
                    <a:latin typeface="Arial" panose="020B0604020202020204" pitchFamily="34" charset="0"/>
                    <a:ea typeface="黑体" panose="02010609060101010101" pitchFamily="49" charset="-122"/>
                    <a:cs typeface="Arial" panose="020B0604020202020204" pitchFamily="34" charset="0"/>
                  </a:endParaRPr>
                </a:p>
              </p:txBody>
            </p:sp>
          </mc:Choice>
          <mc:Fallback xmlns="">
            <p:sp>
              <p:nvSpPr>
                <p:cNvPr id="4" name="文本框 3"/>
                <p:cNvSpPr txBox="1">
                  <a:spLocks noRot="1" noChangeAspect="1" noMove="1" noResize="1" noEditPoints="1" noAdjustHandles="1" noChangeArrowheads="1" noChangeShapeType="1" noTextEdit="1"/>
                </p:cNvSpPr>
                <p:nvPr/>
              </p:nvSpPr>
              <p:spPr>
                <a:xfrm>
                  <a:off x="138" y="2521"/>
                  <a:ext cx="9527" cy="622"/>
                </a:xfrm>
                <a:prstGeom prst="rect">
                  <a:avLst/>
                </a:prstGeom>
                <a:blipFill rotWithShape="1">
                  <a:blip r:embed="rId3"/>
                </a:blipFill>
                <a:ln>
                  <a:solidFill>
                    <a:schemeClr val="accent5">
                      <a:lumMod val="20000"/>
                      <a:lumOff val="80000"/>
                    </a:schemeClr>
                  </a:solidFill>
                </a:ln>
              </p:spPr>
              <p:txBody>
                <a:bodyPr/>
                <a:lstStyle/>
                <a:p>
                  <a:r>
                    <a:rPr lang="zh-CN" altLang="en-US">
                      <a:noFill/>
                    </a:rPr>
                    <a:t> </a:t>
                  </a:r>
                </a:p>
              </p:txBody>
            </p:sp>
          </mc:Fallback>
        </mc:AlternateContent>
      </p:grpSp>
      <p:sp>
        <p:nvSpPr>
          <p:cNvPr id="5" name="灯片编号占位符 4"/>
          <p:cNvSpPr>
            <a:spLocks noGrp="1"/>
          </p:cNvSpPr>
          <p:nvPr>
            <p:ph type="sldNum" sz="quarter" idx="12"/>
          </p:nvPr>
        </p:nvSpPr>
        <p:spPr/>
        <p:txBody>
          <a:bodyPr/>
          <a:lstStyle/>
          <a:p>
            <a:fld id="{AEA62FAB-F99A-AB4E-BCD3-FB5A1BF3E821}" type="slidenum">
              <a:rPr lang="en-US" sz="900" smtClean="0"/>
              <a:t>14</a:t>
            </a:fld>
            <a:endParaRPr lang="en-US" sz="900"/>
          </a:p>
        </p:txBody>
      </p:sp>
      <p:sp>
        <p:nvSpPr>
          <p:cNvPr id="2" name="矩形 3"/>
          <p:cNvSpPr/>
          <p:nvPr/>
        </p:nvSpPr>
        <p:spPr>
          <a:xfrm>
            <a:off x="0" y="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en-US" altLang="zh-CN" sz="2700" b="1" dirty="0">
                <a:latin typeface="Arial" panose="020B0604020202020204" pitchFamily="34" charset="0"/>
                <a:ea typeface="黑体" panose="02010609060101010101" pitchFamily="49" charset="-122"/>
                <a:cs typeface="Arial" panose="020B0604020202020204" pitchFamily="34" charset="0"/>
              </a:rPr>
              <a:t>3.</a:t>
            </a:r>
            <a:r>
              <a:rPr kumimoji="1" lang="zh-CN" altLang="en-US" sz="2700" b="1" dirty="0">
                <a:latin typeface="Arial" panose="020B0604020202020204" pitchFamily="34" charset="0"/>
                <a:ea typeface="黑体" panose="02010609060101010101" pitchFamily="49" charset="-122"/>
                <a:cs typeface="Arial" panose="020B0604020202020204" pitchFamily="34" charset="0"/>
              </a:rPr>
              <a:t> 波速变化的建模验证</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AEA62FAB-F99A-AB4E-BCD3-FB5A1BF3E821}" type="slidenum">
              <a:rPr lang="en-US" sz="900" smtClean="0"/>
              <a:t>15</a:t>
            </a:fld>
            <a:endParaRPr lang="en-US" sz="900"/>
          </a:p>
        </p:txBody>
      </p:sp>
      <p:grpSp>
        <p:nvGrpSpPr>
          <p:cNvPr id="4" name="组合 3"/>
          <p:cNvGrpSpPr/>
          <p:nvPr/>
        </p:nvGrpSpPr>
        <p:grpSpPr>
          <a:xfrm>
            <a:off x="466725" y="1495425"/>
            <a:ext cx="8067040" cy="4359844"/>
            <a:chOff x="1261" y="2690"/>
            <a:chExt cx="11878" cy="5930"/>
          </a:xfrm>
        </p:grpSpPr>
        <p:pic>
          <p:nvPicPr>
            <p:cNvPr id="10"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1" y="2690"/>
              <a:ext cx="11878" cy="5049"/>
            </a:xfrm>
            <a:prstGeom prst="rect">
              <a:avLst/>
            </a:prstGeom>
          </p:spPr>
        </p:pic>
        <p:sp>
          <p:nvSpPr>
            <p:cNvPr id="13" name="文本框 12"/>
            <p:cNvSpPr txBox="1"/>
            <p:nvPr/>
          </p:nvSpPr>
          <p:spPr>
            <a:xfrm>
              <a:off x="2197" y="7868"/>
              <a:ext cx="10007" cy="752"/>
            </a:xfrm>
            <a:prstGeom prst="rect">
              <a:avLst/>
            </a:prstGeom>
            <a:noFill/>
          </p:spPr>
          <p:txBody>
            <a:bodyPr wrap="square">
              <a:spAutoFit/>
            </a:bodyPr>
            <a:lstStyle/>
            <a:p>
              <a:r>
                <a:rPr lang="en-US" altLang="zh-CN" sz="1500" kern="0" dirty="0">
                  <a:effectLst/>
                  <a:latin typeface="Times New Roman" panose="02020603050405020304" pitchFamily="18" charset="0"/>
                  <a:ea typeface="宋体" panose="02010600030101010101" pitchFamily="2" charset="-122"/>
                </a:rPr>
                <a:t>Schematic of hydrosphere-induced stress variations.</a:t>
              </a:r>
              <a:r>
                <a:rPr lang="en-US" altLang="zh-CN" sz="1500" kern="0" dirty="0">
                  <a:effectLst/>
                  <a:latin typeface="Times New Roman" panose="02020603050405020304" pitchFamily="18" charset="0"/>
                  <a:ea typeface="等线" panose="02010600030101010101" pitchFamily="2" charset="-122"/>
                </a:rPr>
                <a:t> GRACE:</a:t>
              </a:r>
              <a:r>
                <a:rPr lang="en-US" altLang="zh-CN" sz="1500" kern="0" dirty="0">
                  <a:solidFill>
                    <a:srgbClr val="1C1D1E"/>
                  </a:solidFill>
                  <a:effectLst/>
                  <a:latin typeface="Times New Roman" panose="02020603050405020304" pitchFamily="18" charset="0"/>
                  <a:ea typeface="等线" panose="02010600030101010101" pitchFamily="2" charset="-122"/>
                </a:rPr>
                <a:t> </a:t>
              </a:r>
              <a:r>
                <a:rPr lang="en-US" altLang="zh-CN" sz="1500" kern="0" dirty="0">
                  <a:effectLst/>
                  <a:latin typeface="Times New Roman" panose="02020603050405020304" pitchFamily="18" charset="0"/>
                  <a:ea typeface="等线" panose="02010600030101010101" pitchFamily="2" charset="-122"/>
                </a:rPr>
                <a:t>Gravity Recovery and Climate Experiment; GLDAS: Global Land Data Assimilation System</a:t>
              </a:r>
              <a:endParaRPr lang="zh-CN" altLang="en-US" sz="1500" dirty="0"/>
            </a:p>
          </p:txBody>
        </p:sp>
      </p:grpSp>
      <p:sp>
        <p:nvSpPr>
          <p:cNvPr id="6" name="矩形 3"/>
          <p:cNvSpPr/>
          <p:nvPr/>
        </p:nvSpPr>
        <p:spPr>
          <a:xfrm>
            <a:off x="0" y="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en-US" altLang="zh-CN" sz="2700" b="1" dirty="0">
                <a:latin typeface="Arial" panose="020B0604020202020204" pitchFamily="34" charset="0"/>
                <a:ea typeface="黑体" panose="02010609060101010101" pitchFamily="49" charset="-122"/>
                <a:cs typeface="Arial" panose="020B0604020202020204" pitchFamily="34" charset="0"/>
              </a:rPr>
              <a:t>3.</a:t>
            </a:r>
            <a:r>
              <a:rPr kumimoji="1" lang="zh-CN" altLang="en-US" sz="2700" b="1" dirty="0">
                <a:latin typeface="Arial" panose="020B0604020202020204" pitchFamily="34" charset="0"/>
                <a:ea typeface="黑体" panose="02010609060101010101" pitchFamily="49" charset="-122"/>
                <a:cs typeface="Arial" panose="020B0604020202020204" pitchFamily="34" charset="0"/>
              </a:rPr>
              <a:t> 波速变化的建模验证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33" y="1019851"/>
            <a:ext cx="1677122" cy="368300"/>
          </a:xfrm>
          <a:prstGeom prst="rect">
            <a:avLst/>
          </a:prstGeom>
          <a:noFill/>
        </p:spPr>
        <p:txBody>
          <a:bodyPr wrap="square" rtlCol="0">
            <a:spAutoFit/>
          </a:bodyPr>
          <a:lstStyle/>
          <a:p>
            <a:r>
              <a:rPr lang="zh-CN" altLang="en-US" b="1" dirty="0">
                <a:latin typeface="黑体" panose="02010609060101010101" pitchFamily="49" charset="-122"/>
                <a:ea typeface="黑体" panose="02010609060101010101" pitchFamily="49" charset="-122"/>
              </a:rPr>
              <a:t>初步结果：</a:t>
            </a:r>
          </a:p>
        </p:txBody>
      </p:sp>
      <p:sp>
        <p:nvSpPr>
          <p:cNvPr id="7" name="灯片编号占位符 6"/>
          <p:cNvSpPr>
            <a:spLocks noGrp="1"/>
          </p:cNvSpPr>
          <p:nvPr>
            <p:ph type="sldNum" sz="quarter" idx="12"/>
          </p:nvPr>
        </p:nvSpPr>
        <p:spPr/>
        <p:txBody>
          <a:bodyPr/>
          <a:lstStyle/>
          <a:p>
            <a:fld id="{AEA62FAB-F99A-AB4E-BCD3-FB5A1BF3E821}" type="slidenum">
              <a:rPr lang="en-US" sz="900" smtClean="0"/>
              <a:t>16</a:t>
            </a:fld>
            <a:endParaRPr lang="en-US" sz="900"/>
          </a:p>
        </p:txBody>
      </p:sp>
      <p:grpSp>
        <p:nvGrpSpPr>
          <p:cNvPr id="4" name="组合 3"/>
          <p:cNvGrpSpPr/>
          <p:nvPr/>
        </p:nvGrpSpPr>
        <p:grpSpPr>
          <a:xfrm>
            <a:off x="725805" y="1968500"/>
            <a:ext cx="8361045" cy="4279900"/>
            <a:chOff x="1382" y="3164"/>
            <a:chExt cx="13018" cy="6100"/>
          </a:xfrm>
        </p:grpSpPr>
        <p:sp>
          <p:nvSpPr>
            <p:cNvPr id="14" name="文本框 13"/>
            <p:cNvSpPr txBox="1"/>
            <p:nvPr/>
          </p:nvSpPr>
          <p:spPr>
            <a:xfrm>
              <a:off x="8966" y="8738"/>
              <a:ext cx="4294" cy="525"/>
            </a:xfrm>
            <a:prstGeom prst="rect">
              <a:avLst/>
            </a:prstGeom>
            <a:noFill/>
          </p:spPr>
          <p:txBody>
            <a:bodyPr wrap="square">
              <a:spAutoFit/>
            </a:bodyPr>
            <a:lstStyle/>
            <a:p>
              <a:pPr algn="ctr">
                <a:spcAft>
                  <a:spcPts val="1200"/>
                </a:spcAft>
              </a:pPr>
              <a:r>
                <a:rPr lang="en-US" altLang="zh-CN" dirty="0">
                  <a:solidFill>
                    <a:srgbClr val="0F573F"/>
                  </a:solidFill>
                  <a:latin typeface="Times New Roman" panose="02020603050405020304" pitchFamily="18" charset="0"/>
                  <a:cs typeface="Times New Roman" panose="02020603050405020304" pitchFamily="18" charset="0"/>
                </a:rPr>
                <a:t>(Hu et al., in prep)</a:t>
              </a:r>
            </a:p>
          </p:txBody>
        </p:sp>
        <p:sp>
          <p:nvSpPr>
            <p:cNvPr id="18" name="文本框 17"/>
            <p:cNvSpPr txBox="1"/>
            <p:nvPr/>
          </p:nvSpPr>
          <p:spPr>
            <a:xfrm>
              <a:off x="10904" y="3509"/>
              <a:ext cx="3112" cy="328"/>
            </a:xfrm>
            <a:prstGeom prst="rect">
              <a:avLst/>
            </a:prstGeom>
            <a:noFill/>
          </p:spPr>
          <p:txBody>
            <a:bodyPr wrap="square" rtlCol="0">
              <a:spAutoFit/>
            </a:bodyPr>
            <a:lstStyle/>
            <a:p>
              <a:r>
                <a:rPr lang="zh-CN" altLang="en-US" sz="900" dirty="0">
                  <a:solidFill>
                    <a:srgbClr val="0F573F"/>
                  </a:solidFill>
                  <a:latin typeface="Arial" panose="020B0604020202020204" pitchFamily="34" charset="0"/>
                  <a:ea typeface="微软雅黑" panose="020B0503020204020204" charset="-122"/>
                  <a:cs typeface="Arial" panose="020B0604020202020204" pitchFamily="34" charset="0"/>
                </a:rPr>
                <a:t>弹性荷载</a:t>
              </a:r>
              <a:r>
                <a:rPr lang="en-US" altLang="zh-CN" sz="900" dirty="0">
                  <a:solidFill>
                    <a:srgbClr val="0F573F"/>
                  </a:solidFill>
                  <a:latin typeface="Arial" panose="020B0604020202020204" pitchFamily="34" charset="0"/>
                  <a:ea typeface="微软雅黑" panose="020B0503020204020204" charset="-122"/>
                  <a:cs typeface="Arial" panose="020B0604020202020204" pitchFamily="34" charset="0"/>
                </a:rPr>
                <a:t>(Elastic Load)</a:t>
              </a:r>
            </a:p>
          </p:txBody>
        </p:sp>
        <p:sp>
          <p:nvSpPr>
            <p:cNvPr id="19" name="文本框 18"/>
            <p:cNvSpPr txBox="1"/>
            <p:nvPr/>
          </p:nvSpPr>
          <p:spPr>
            <a:xfrm>
              <a:off x="6986" y="5847"/>
              <a:ext cx="2348" cy="328"/>
            </a:xfrm>
            <a:prstGeom prst="rect">
              <a:avLst/>
            </a:prstGeom>
            <a:noFill/>
          </p:spPr>
          <p:txBody>
            <a:bodyPr wrap="square" rtlCol="0">
              <a:spAutoFit/>
            </a:bodyPr>
            <a:lstStyle/>
            <a:p>
              <a:r>
                <a:rPr lang="zh-CN" altLang="en-US" sz="900" dirty="0">
                  <a:solidFill>
                    <a:srgbClr val="0F573F"/>
                  </a:solidFill>
                  <a:latin typeface="Arial" panose="020B0604020202020204" pitchFamily="34" charset="0"/>
                  <a:ea typeface="微软雅黑" panose="020B0503020204020204" charset="-122"/>
                  <a:cs typeface="Arial" panose="020B0604020202020204" pitchFamily="34" charset="0"/>
                </a:rPr>
                <a:t>孔压变化</a:t>
              </a:r>
              <a:r>
                <a:rPr lang="en-US" altLang="zh-CN" sz="900" dirty="0">
                  <a:solidFill>
                    <a:srgbClr val="0F573F"/>
                  </a:solidFill>
                  <a:latin typeface="Arial" panose="020B0604020202020204" pitchFamily="34" charset="0"/>
                  <a:ea typeface="微软雅黑" panose="020B0503020204020204" charset="-122"/>
                  <a:cs typeface="Arial" panose="020B0604020202020204" pitchFamily="34" charset="0"/>
                </a:rPr>
                <a:t>(Pore Pressure)</a:t>
              </a:r>
            </a:p>
          </p:txBody>
        </p:sp>
        <p:sp>
          <p:nvSpPr>
            <p:cNvPr id="20" name="文本框 19"/>
            <p:cNvSpPr txBox="1"/>
            <p:nvPr/>
          </p:nvSpPr>
          <p:spPr>
            <a:xfrm>
              <a:off x="10539" y="5854"/>
              <a:ext cx="3579" cy="328"/>
            </a:xfrm>
            <a:prstGeom prst="rect">
              <a:avLst/>
            </a:prstGeom>
            <a:noFill/>
          </p:spPr>
          <p:txBody>
            <a:bodyPr wrap="square" rtlCol="0">
              <a:spAutoFit/>
            </a:bodyPr>
            <a:lstStyle/>
            <a:p>
              <a:r>
                <a:rPr lang="zh-CN" altLang="en-US" sz="900" dirty="0">
                  <a:solidFill>
                    <a:srgbClr val="0F573F"/>
                  </a:solidFill>
                  <a:latin typeface="Arial" panose="020B0604020202020204" pitchFamily="34" charset="0"/>
                  <a:ea typeface="微软雅黑" panose="020B0503020204020204" charset="-122"/>
                  <a:cs typeface="Arial" panose="020B0604020202020204" pitchFamily="34" charset="0"/>
                </a:rPr>
                <a:t>有效应力变化</a:t>
              </a:r>
              <a:r>
                <a:rPr lang="en-US" altLang="zh-CN" sz="900" dirty="0">
                  <a:solidFill>
                    <a:srgbClr val="0F573F"/>
                  </a:solidFill>
                  <a:latin typeface="Arial" panose="020B0604020202020204" pitchFamily="34" charset="0"/>
                  <a:ea typeface="微软雅黑" panose="020B0503020204020204" charset="-122"/>
                  <a:cs typeface="Arial" panose="020B0604020202020204" pitchFamily="34" charset="0"/>
                </a:rPr>
                <a:t>(Effective Stress)</a:t>
              </a:r>
            </a:p>
          </p:txBody>
        </p:sp>
        <p:sp>
          <p:nvSpPr>
            <p:cNvPr id="5" name="文本框 4"/>
            <p:cNvSpPr txBox="1"/>
            <p:nvPr/>
          </p:nvSpPr>
          <p:spPr>
            <a:xfrm>
              <a:off x="1382" y="8605"/>
              <a:ext cx="3848" cy="485"/>
            </a:xfrm>
            <a:prstGeom prst="rect">
              <a:avLst/>
            </a:prstGeom>
            <a:noFill/>
          </p:spPr>
          <p:txBody>
            <a:bodyPr wrap="square" rtlCol="0" anchor="t">
              <a:noAutofit/>
            </a:bodyPr>
            <a:lstStyle/>
            <a:p>
              <a:pPr algn="ctr"/>
              <a:r>
                <a:rPr lang="en-US" altLang="zh-CN"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90%</a:t>
              </a:r>
              <a:r>
                <a:rPr lang="zh-CN" altLang="en-US"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或</a:t>
              </a:r>
              <a:r>
                <a:rPr lang="en-US" altLang="zh-CN"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80%</a:t>
              </a:r>
              <a:r>
                <a:rPr lang="zh-CN" altLang="en-US"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贡献度对应的深度</a:t>
              </a:r>
            </a:p>
          </p:txBody>
        </p:sp>
        <p:pic>
          <p:nvPicPr>
            <p:cNvPr id="9" name="图片 8"/>
            <p:cNvPicPr>
              <a:picLocks noChangeAspect="1"/>
            </p:cNvPicPr>
            <p:nvPr/>
          </p:nvPicPr>
          <p:blipFill>
            <a:blip r:embed="rId5"/>
            <a:stretch>
              <a:fillRect/>
            </a:stretch>
          </p:blipFill>
          <p:spPr>
            <a:xfrm>
              <a:off x="5639" y="3423"/>
              <a:ext cx="8762" cy="4928"/>
            </a:xfrm>
            <a:prstGeom prst="rect">
              <a:avLst/>
            </a:prstGeom>
          </p:spPr>
        </p:pic>
        <p:grpSp>
          <p:nvGrpSpPr>
            <p:cNvPr id="16" name="组合 15"/>
            <p:cNvGrpSpPr/>
            <p:nvPr/>
          </p:nvGrpSpPr>
          <p:grpSpPr>
            <a:xfrm>
              <a:off x="1470" y="3164"/>
              <a:ext cx="3727" cy="5464"/>
              <a:chOff x="1883" y="2451"/>
              <a:chExt cx="4969" cy="7285"/>
            </a:xfrm>
          </p:grpSpPr>
          <p:pic>
            <p:nvPicPr>
              <p:cNvPr id="8" name="图片 7"/>
              <p:cNvPicPr>
                <a:picLocks noChangeAspect="1"/>
              </p:cNvPicPr>
              <p:nvPr/>
            </p:nvPicPr>
            <p:blipFill>
              <a:blip r:embed="rId6"/>
              <a:stretch>
                <a:fillRect/>
              </a:stretch>
            </p:blipFill>
            <p:spPr>
              <a:xfrm>
                <a:off x="1883" y="2451"/>
                <a:ext cx="4969" cy="7285"/>
              </a:xfrm>
              <a:prstGeom prst="rect">
                <a:avLst/>
              </a:prstGeom>
            </p:spPr>
          </p:pic>
          <p:sp>
            <p:nvSpPr>
              <p:cNvPr id="3" name="文本框 2"/>
              <p:cNvSpPr txBox="1"/>
              <p:nvPr/>
            </p:nvSpPr>
            <p:spPr>
              <a:xfrm>
                <a:off x="5105" y="5766"/>
                <a:ext cx="1574" cy="669"/>
              </a:xfrm>
              <a:prstGeom prst="rect">
                <a:avLst/>
              </a:prstGeom>
              <a:solidFill>
                <a:schemeClr val="bg1"/>
              </a:solidFill>
            </p:spPr>
            <p:txBody>
              <a:bodyPr wrap="square" rtlCol="0">
                <a:noAutofit/>
              </a:bodyPr>
              <a:lstStyle/>
              <a:p>
                <a:endParaRPr lang="zh-CN" altLang="en-US" sz="1350"/>
              </a:p>
            </p:txBody>
          </p:sp>
          <p:pic>
            <p:nvPicPr>
              <p:cNvPr id="10" name="图片 9"/>
              <p:cNvPicPr>
                <a:picLocks noChangeAspect="1"/>
              </p:cNvPicPr>
              <p:nvPr/>
            </p:nvPicPr>
            <p:blipFill>
              <a:blip r:embed="rId7"/>
              <a:stretch>
                <a:fillRect/>
              </a:stretch>
            </p:blipFill>
            <p:spPr>
              <a:xfrm>
                <a:off x="4885" y="6511"/>
                <a:ext cx="1386" cy="619"/>
              </a:xfrm>
              <a:prstGeom prst="rect">
                <a:avLst/>
              </a:prstGeom>
            </p:spPr>
          </p:pic>
        </p:grpSp>
      </p:grpSp>
      <p:grpSp>
        <p:nvGrpSpPr>
          <p:cNvPr id="11" name="组合 10"/>
          <p:cNvGrpSpPr/>
          <p:nvPr/>
        </p:nvGrpSpPr>
        <p:grpSpPr>
          <a:xfrm>
            <a:off x="673576" y="1347629"/>
            <a:ext cx="8254365" cy="580549"/>
            <a:chOff x="1492" y="1513"/>
            <a:chExt cx="17332" cy="1219"/>
          </a:xfrm>
        </p:grpSpPr>
        <mc:AlternateContent xmlns:mc="http://schemas.openxmlformats.org/markup-compatibility/2006" xmlns:a14="http://schemas.microsoft.com/office/drawing/2010/main">
          <mc:Choice Requires="a14">
            <p:sp>
              <p:nvSpPr>
                <p:cNvPr id="17" name="文本框 16"/>
                <p:cNvSpPr txBox="1"/>
                <p:nvPr>
                  <p:custDataLst>
                    <p:tags r:id="rId1"/>
                  </p:custDataLst>
                </p:nvPr>
              </p:nvSpPr>
              <p:spPr>
                <a:xfrm>
                  <a:off x="1492" y="1530"/>
                  <a:ext cx="8255" cy="628"/>
                </a:xfrm>
                <a:prstGeom prst="rect">
                  <a:avLst/>
                </a:prstGeom>
                <a:noFill/>
              </p:spPr>
              <p:txBody>
                <a:bodyPr wrap="square" rtlCol="0">
                  <a:spAutoFit/>
                </a:bodyPr>
                <a:lstStyle/>
                <a:p>
                  <a:r>
                    <a:rPr lang="zh-CN" altLang="en-US" sz="1350" dirty="0">
                      <a:latin typeface="微软雅黑" panose="020B0503020204020204" charset="-122"/>
                      <a:ea typeface="微软雅黑" panose="020B0503020204020204" charset="-122"/>
                      <a:cs typeface="微软雅黑" panose="020B0503020204020204" charset="-122"/>
                    </a:rPr>
                    <a:t>（</a:t>
                  </a:r>
                  <a:r>
                    <a:rPr lang="en-US" altLang="zh-CN" sz="1350" dirty="0">
                      <a:latin typeface="微软雅黑" panose="020B0503020204020204" charset="-122"/>
                      <a:ea typeface="微软雅黑" panose="020B0503020204020204" charset="-122"/>
                      <a:cs typeface="微软雅黑" panose="020B0503020204020204" charset="-122"/>
                    </a:rPr>
                    <a:t>1</a:t>
                  </a:r>
                  <a:r>
                    <a:rPr lang="zh-CN" altLang="en-US" sz="1350" dirty="0">
                      <a:latin typeface="微软雅黑" panose="020B0503020204020204" charset="-122"/>
                      <a:ea typeface="微软雅黑" panose="020B0503020204020204" charset="-122"/>
                      <a:cs typeface="微软雅黑" panose="020B0503020204020204" charset="-122"/>
                    </a:rPr>
                    <a:t>）拟合①：</a:t>
                  </a:r>
                  <a14:m>
                    <m:oMath xmlns:m="http://schemas.openxmlformats.org/officeDocument/2006/math">
                      <m:sSub>
                        <m:sSubPr>
                          <m:ctrlPr>
                            <a:rPr lang="en-US" altLang="zh-CN" sz="1350" i="1">
                              <a:latin typeface="Cambria Math" panose="02040503050406030204" pitchFamily="18" charset="0"/>
                              <a:ea typeface="微软雅黑" panose="020B0503020204020204" charset="-122"/>
                              <a:cs typeface="Cambria Math" panose="02040503050406030204" pitchFamily="18" charset="0"/>
                            </a:rPr>
                          </m:ctrlPr>
                        </m:sSubPr>
                        <m:e>
                          <m:r>
                            <a:rPr lang="en-US" altLang="zh-CN" sz="1350" i="1">
                              <a:latin typeface="Cambria Math" panose="02040503050406030204" pitchFamily="18" charset="0"/>
                              <a:ea typeface="微软雅黑" panose="020B0503020204020204" charset="-122"/>
                              <a:cs typeface="Cambria Math" panose="02040503050406030204" pitchFamily="18" charset="0"/>
                            </a:rPr>
                            <m:t>𝑙𝑜𝑔</m:t>
                          </m:r>
                        </m:e>
                        <m:sub>
                          <m:r>
                            <a:rPr lang="en-US" altLang="zh-CN" sz="1350" i="1">
                              <a:latin typeface="Cambria Math" panose="02040503050406030204" pitchFamily="18" charset="0"/>
                              <a:ea typeface="微软雅黑" panose="020B0503020204020204" charset="-122"/>
                              <a:cs typeface="Cambria Math" panose="02040503050406030204" pitchFamily="18" charset="0"/>
                            </a:rPr>
                            <m:t>10</m:t>
                          </m:r>
                        </m:sub>
                      </m:sSub>
                      <m:r>
                        <a:rPr lang="en-US" altLang="zh-CN" sz="1350" i="1">
                          <a:latin typeface="Cambria Math" panose="02040503050406030204" pitchFamily="18" charset="0"/>
                          <a:ea typeface="MS Mincho" charset="0"/>
                          <a:cs typeface="Cambria Math" panose="02040503050406030204" pitchFamily="18" charset="0"/>
                        </a:rPr>
                        <m:t>𝜂</m:t>
                      </m:r>
                      <m:r>
                        <a:rPr lang="en-US" altLang="zh-CN" sz="1350" i="1">
                          <a:latin typeface="Cambria Math" panose="02040503050406030204" pitchFamily="18" charset="0"/>
                          <a:ea typeface="MS Mincho" charset="0"/>
                          <a:cs typeface="Cambria Math" panose="02040503050406030204" pitchFamily="18" charset="0"/>
                        </a:rPr>
                        <m:t>=−1.34</m:t>
                      </m:r>
                      <m:r>
                        <a:rPr lang="en-US" altLang="zh-CN" sz="1350" i="1">
                          <a:latin typeface="Cambria Math" panose="02040503050406030204" pitchFamily="18" charset="0"/>
                          <a:ea typeface="微软雅黑" panose="020B0503020204020204" charset="-122"/>
                          <a:cs typeface="Cambria Math" panose="02040503050406030204" pitchFamily="18" charset="0"/>
                        </a:rPr>
                        <m:t>7</m:t>
                      </m:r>
                      <m:sSub>
                        <m:sSubPr>
                          <m:ctrlPr>
                            <a:rPr lang="en-US" altLang="zh-CN" sz="1350" i="1">
                              <a:latin typeface="Cambria Math" panose="02040503050406030204" pitchFamily="18" charset="0"/>
                              <a:ea typeface="微软雅黑" panose="020B0503020204020204" charset="-122"/>
                              <a:cs typeface="Cambria Math" panose="02040503050406030204" pitchFamily="18" charset="0"/>
                            </a:rPr>
                          </m:ctrlPr>
                        </m:sSubPr>
                        <m:e>
                          <m:r>
                            <a:rPr lang="en-US" altLang="zh-CN" sz="1350" i="1">
                              <a:latin typeface="Cambria Math" panose="02040503050406030204" pitchFamily="18" charset="0"/>
                              <a:ea typeface="微软雅黑" panose="020B0503020204020204" charset="-122"/>
                              <a:cs typeface="Cambria Math" panose="02040503050406030204" pitchFamily="18" charset="0"/>
                            </a:rPr>
                            <m:t>𝑙𝑜𝑔</m:t>
                          </m:r>
                        </m:e>
                        <m:sub>
                          <m:r>
                            <a:rPr lang="en-US" altLang="zh-CN" sz="1350" i="1">
                              <a:latin typeface="Cambria Math" panose="02040503050406030204" pitchFamily="18" charset="0"/>
                              <a:ea typeface="微软雅黑" panose="020B0503020204020204" charset="-122"/>
                              <a:cs typeface="Cambria Math" panose="02040503050406030204" pitchFamily="18" charset="0"/>
                            </a:rPr>
                            <m:t>10</m:t>
                          </m:r>
                        </m:sub>
                      </m:sSub>
                      <m:r>
                        <a:rPr lang="en-US" altLang="zh-CN" sz="1350" i="1">
                          <a:latin typeface="Cambria Math" panose="02040503050406030204" pitchFamily="18" charset="0"/>
                          <a:ea typeface="微软雅黑" panose="020B0503020204020204" charset="-122"/>
                          <a:cs typeface="Cambria Math" panose="02040503050406030204" pitchFamily="18" charset="0"/>
                        </a:rPr>
                        <m:t>𝑃</m:t>
                      </m:r>
                      <m:r>
                        <a:rPr lang="en-US" altLang="zh-CN" sz="1350" i="1">
                          <a:latin typeface="Cambria Math" panose="02040503050406030204" pitchFamily="18" charset="0"/>
                          <a:ea typeface="MS Mincho" charset="0"/>
                          <a:cs typeface="Cambria Math" panose="02040503050406030204" pitchFamily="18" charset="0"/>
                        </a:rPr>
                        <m:t>−</m:t>
                      </m:r>
                      <m:r>
                        <a:rPr lang="en-US" altLang="zh-CN" sz="1350" i="1">
                          <a:latin typeface="Cambria Math" panose="02040503050406030204" pitchFamily="18" charset="0"/>
                          <a:ea typeface="微软雅黑" panose="020B0503020204020204" charset="-122"/>
                          <a:cs typeface="Cambria Math" panose="02040503050406030204" pitchFamily="18" charset="0"/>
                        </a:rPr>
                        <m:t>6</m:t>
                      </m:r>
                      <m:r>
                        <a:rPr lang="en-US" altLang="zh-CN" sz="1350" i="1">
                          <a:latin typeface="Cambria Math" panose="02040503050406030204" pitchFamily="18" charset="0"/>
                          <a:ea typeface="MS Mincho" charset="0"/>
                          <a:cs typeface="Cambria Math" panose="02040503050406030204" pitchFamily="18" charset="0"/>
                        </a:rPr>
                        <m:t>.</m:t>
                      </m:r>
                      <m:r>
                        <a:rPr lang="en-US" altLang="zh-CN" sz="1350" i="1">
                          <a:latin typeface="Cambria Math" panose="02040503050406030204" pitchFamily="18" charset="0"/>
                          <a:ea typeface="微软雅黑" panose="020B0503020204020204" charset="-122"/>
                          <a:cs typeface="Cambria Math" panose="02040503050406030204" pitchFamily="18" charset="0"/>
                        </a:rPr>
                        <m:t>882</m:t>
                      </m:r>
                    </m:oMath>
                  </a14:m>
                  <a:endParaRPr lang="en-US" altLang="zh-CN" sz="1350" i="1" dirty="0">
                    <a:latin typeface="Cambria Math" panose="02040503050406030204" pitchFamily="18" charset="0"/>
                    <a:ea typeface="微软雅黑" panose="020B0503020204020204" charset="-122"/>
                    <a:cs typeface="Cambria Math" panose="02040503050406030204" pitchFamily="18" charset="0"/>
                  </a:endParaRPr>
                </a:p>
              </p:txBody>
            </p:sp>
          </mc:Choice>
          <mc:Fallback xmlns="">
            <p:sp>
              <p:nvSpPr>
                <p:cNvPr id="17" name="文本框 16"/>
                <p:cNvSpPr txBox="1">
                  <a:spLocks noRot="1" noChangeAspect="1" noMove="1" noResize="1" noEditPoints="1" noAdjustHandles="1" noChangeArrowheads="1" noChangeShapeType="1" noTextEdit="1"/>
                </p:cNvSpPr>
                <p:nvPr>
                  <p:custDataLst>
                    <p:tags r:id="rId8"/>
                  </p:custDataLst>
                </p:nvPr>
              </p:nvSpPr>
              <p:spPr>
                <a:xfrm>
                  <a:off x="1492" y="1530"/>
                  <a:ext cx="8255" cy="628"/>
                </a:xfrm>
                <a:prstGeom prst="rect">
                  <a:avLst/>
                </a:prstGeom>
                <a:blipFill rotWithShape="1">
                  <a:blip r:embed="rId9"/>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p:cNvSpPr txBox="1"/>
                <p:nvPr/>
              </p:nvSpPr>
              <p:spPr>
                <a:xfrm>
                  <a:off x="2707" y="2184"/>
                  <a:ext cx="13997" cy="548"/>
                </a:xfrm>
                <a:prstGeom prst="rect">
                  <a:avLst/>
                </a:prstGeom>
                <a:noFill/>
              </p:spPr>
              <p:txBody>
                <a:bodyPr wrap="square">
                  <a:noAutofit/>
                </a:bodyPr>
                <a:lstStyle/>
                <a:p>
                  <a:r>
                    <a:rPr lang="en-US" altLang="zh-CN" sz="1200" dirty="0">
                      <a:solidFill>
                        <a:srgbClr val="000000"/>
                      </a:solidFill>
                      <a:latin typeface="微软雅黑" panose="020B0503020204020204" charset="-122"/>
                      <a:ea typeface="微软雅黑" panose="020B0503020204020204" charset="-122"/>
                      <a:cs typeface="微软雅黑" panose="020B0503020204020204" charset="-122"/>
                    </a:rPr>
                    <a:t>For </a:t>
                  </a:r>
                  <a14:m>
                    <m:oMath xmlns:m="http://schemas.openxmlformats.org/officeDocument/2006/math">
                      <m:r>
                        <a:rPr lang="en-US" altLang="zh-CN" sz="1200" b="0" i="1" smtClean="0">
                          <a:solidFill>
                            <a:srgbClr val="000000"/>
                          </a:solidFill>
                          <a:latin typeface="Cambria Math" panose="02040503050406030204" pitchFamily="18" charset="0"/>
                          <a:ea typeface="微软雅黑" panose="020B0503020204020204" charset="-122"/>
                          <a:cs typeface="Cambria Math" panose="02040503050406030204" pitchFamily="18" charset="0"/>
                        </a:rPr>
                        <m:t>𝑃</m:t>
                      </m:r>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m:t>
                      </m:r>
                      <m:d>
                        <m:dPr>
                          <m:ctrlPr>
                            <a:rPr lang="zh-CN" altLang="zh-CN" sz="1200" i="1">
                              <a:solidFill>
                                <a:srgbClr val="000000"/>
                              </a:solidFill>
                              <a:effectLst/>
                              <a:latin typeface="Cambria Math" panose="02040503050406030204" pitchFamily="18" charset="0"/>
                              <a:ea typeface="微软雅黑" panose="020B0503020204020204" charset="-122"/>
                              <a:cs typeface="Cambria Math" panose="02040503050406030204" pitchFamily="18" charset="0"/>
                            </a:rPr>
                          </m:ctrlPr>
                        </m:dPr>
                        <m:e>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1−</m:t>
                          </m:r>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𝜆</m:t>
                          </m:r>
                        </m:e>
                      </m:d>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𝜌</m:t>
                      </m:r>
                      <m:r>
                        <a:rPr lang="en-US" altLang="zh-CN" sz="1200" i="1">
                          <a:solidFill>
                            <a:srgbClr val="000000"/>
                          </a:solidFill>
                          <a:effectLst/>
                          <a:latin typeface="Cambria Math" panose="02040503050406030204" pitchFamily="18" charset="0"/>
                          <a:ea typeface="微软雅黑" panose="020B0503020204020204" charset="-122"/>
                          <a:cs typeface="Cambria Math" panose="02040503050406030204" pitchFamily="18" charset="0"/>
                        </a:rPr>
                        <m:t>𝑔h</m:t>
                      </m:r>
                      <m:r>
                        <a:rPr lang="en-US" altLang="zh-CN" sz="1200" b="0" i="1" smtClean="0">
                          <a:solidFill>
                            <a:srgbClr val="000000"/>
                          </a:solidFill>
                          <a:effectLst/>
                          <a:latin typeface="Cambria Math" panose="02040503050406030204" pitchFamily="18" charset="0"/>
                          <a:ea typeface="MS Mincho" charset="0"/>
                          <a:cs typeface="Cambria Math" panose="02040503050406030204" pitchFamily="18" charset="0"/>
                        </a:rPr>
                        <m:t>:</m:t>
                      </m:r>
                    </m:oMath>
                  </a14:m>
                  <a:r>
                    <a:rPr lang="en-US" altLang="zh-CN" sz="1200" i="1" dirty="0">
                      <a:solidFill>
                        <a:srgbClr val="000000"/>
                      </a:solidFill>
                      <a:effectLst/>
                      <a:latin typeface="微软雅黑" panose="020B0503020204020204" charset="-122"/>
                      <a:ea typeface="微软雅黑" panose="020B0503020204020204" charset="-122"/>
                      <a:cs typeface="微软雅黑" panose="020B0503020204020204" charset="-122"/>
                    </a:rPr>
                    <a:t>    </a:t>
                  </a:r>
                  <a14:m>
                    <m:oMath xmlns:m="http://schemas.openxmlformats.org/officeDocument/2006/math">
                      <m:r>
                        <a:rPr lang="en-US" altLang="zh-CN" sz="1200" i="1" smtClean="0">
                          <a:solidFill>
                            <a:srgbClr val="000000"/>
                          </a:solidFill>
                          <a:latin typeface="Cambria Math" panose="02040503050406030204" pitchFamily="18" charset="0"/>
                          <a:ea typeface="MS Mincho" charset="0"/>
                          <a:cs typeface="Cambria Math" panose="02040503050406030204" pitchFamily="18" charset="0"/>
                        </a:rPr>
                        <m:t>𝜆</m:t>
                      </m:r>
                    </m:oMath>
                  </a14:m>
                  <a:r>
                    <a:rPr lang="en-US" altLang="zh-CN" sz="1200" dirty="0">
                      <a:latin typeface="微软雅黑" panose="020B0503020204020204" charset="-122"/>
                      <a:ea typeface="微软雅黑" panose="020B0503020204020204" charset="-122"/>
                      <a:cs typeface="微软雅黑" panose="020B0503020204020204" charset="-122"/>
                      <a:sym typeface="+mn-ea"/>
                    </a:rPr>
                    <a:t>=0: dry rocks;  ~0.37: hydrostatic;  </a:t>
                  </a:r>
                  <a14:m>
                    <m:oMath xmlns:m="http://schemas.openxmlformats.org/officeDocument/2006/math">
                      <m:r>
                        <a:rPr lang="en-US" altLang="zh-CN" sz="1200" i="1">
                          <a:latin typeface="Cambria Math" panose="02040503050406030204" pitchFamily="18" charset="0"/>
                          <a:ea typeface="MS Mincho" charset="0"/>
                          <a:cs typeface="Cambria Math" panose="02040503050406030204" pitchFamily="18" charset="0"/>
                        </a:rPr>
                        <m:t>≥</m:t>
                      </m:r>
                    </m:oMath>
                  </a14:m>
                  <a:r>
                    <a:rPr lang="en-US" altLang="zh-CN" sz="1200" dirty="0">
                      <a:latin typeface="微软雅黑" panose="020B0503020204020204" charset="-122"/>
                      <a:ea typeface="微软雅黑" panose="020B0503020204020204" charset="-122"/>
                      <a:cs typeface="微软雅黑" panose="020B0503020204020204" charset="-122"/>
                      <a:sym typeface="+mn-ea"/>
                    </a:rPr>
                    <a:t>0.9: water-saturated sediments          </a:t>
                  </a:r>
                  <a:endParaRPr lang="en-US" altLang="zh-CN" sz="1200" i="1" dirty="0">
                    <a:solidFill>
                      <a:srgbClr val="000000"/>
                    </a:solidFill>
                    <a:effectLst/>
                    <a:latin typeface="微软雅黑" panose="020B0503020204020204" charset="-122"/>
                    <a:ea typeface="微软雅黑" panose="020B0503020204020204" charset="-122"/>
                    <a:cs typeface="微软雅黑" panose="020B0503020204020204" charset="-122"/>
                  </a:endParaRPr>
                </a:p>
              </p:txBody>
            </p:sp>
          </mc:Choice>
          <mc:Fallback xmlns="">
            <p:sp>
              <p:nvSpPr>
                <p:cNvPr id="21" name="文本框 20"/>
                <p:cNvSpPr txBox="1">
                  <a:spLocks noRot="1" noChangeAspect="1" noMove="1" noResize="1" noEditPoints="1" noAdjustHandles="1" noChangeArrowheads="1" noChangeShapeType="1" noTextEdit="1"/>
                </p:cNvSpPr>
                <p:nvPr/>
              </p:nvSpPr>
              <p:spPr>
                <a:xfrm>
                  <a:off x="2707" y="2184"/>
                  <a:ext cx="13997" cy="548"/>
                </a:xfrm>
                <a:prstGeom prst="rect">
                  <a:avLst/>
                </a:prstGeom>
                <a:blipFill rotWithShape="1">
                  <a:blip r:embed="rId10"/>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2"/>
                <p:cNvSpPr txBox="1"/>
                <p:nvPr>
                  <p:custDataLst>
                    <p:tags r:id="rId2"/>
                  </p:custDataLst>
                </p:nvPr>
              </p:nvSpPr>
              <p:spPr>
                <a:xfrm>
                  <a:off x="9392" y="1513"/>
                  <a:ext cx="2640" cy="588"/>
                </a:xfrm>
                <a:prstGeom prst="rect">
                  <a:avLst/>
                </a:prstGeom>
                <a:noFill/>
              </p:spPr>
              <p:txBody>
                <a:bodyPr wrap="square" rtlCol="0" anchor="t">
                  <a:noAutofit/>
                </a:bodyPr>
                <a:lstStyle/>
                <a:p>
                  <a:r>
                    <a:rPr lang="en-US" altLang="zh-CN" sz="1350">
                      <a:latin typeface="微软雅黑" panose="020B0503020204020204" charset="-122"/>
                      <a:ea typeface="微软雅黑" panose="020B0503020204020204" charset="-122"/>
                      <a:cs typeface="Cambria Math" panose="02040503050406030204" pitchFamily="18" charset="0"/>
                      <a:sym typeface="+mn-ea"/>
                    </a:rPr>
                    <a:t>(2)  </a:t>
                  </a:r>
                  <a14:m>
                    <m:oMath xmlns:m="http://schemas.openxmlformats.org/officeDocument/2006/math">
                      <m:r>
                        <a:rPr lang="en-US" altLang="zh-CN" sz="1350">
                          <a:latin typeface="Cambria Math" panose="02040503050406030204" pitchFamily="18" charset="0"/>
                          <a:ea typeface="MS Mincho" charset="0"/>
                          <a:cs typeface="Cambria Math" panose="02040503050406030204" pitchFamily="18" charset="0"/>
                          <a:sym typeface="+mn-ea"/>
                        </a:rPr>
                        <m:t> </m:t>
                      </m:r>
                      <m:r>
                        <m:rPr>
                          <m:sty m:val="p"/>
                        </m:rPr>
                        <a:rPr lang="en-US" altLang="zh-CN" sz="1350">
                          <a:latin typeface="Cambria Math" panose="02040503050406030204" pitchFamily="18" charset="0"/>
                          <a:ea typeface="微软雅黑" panose="020B0503020204020204" charset="-122"/>
                          <a:cs typeface="Cambria Math" panose="02040503050406030204" pitchFamily="18" charset="0"/>
                          <a:sym typeface="+mn-ea"/>
                        </a:rPr>
                        <m:t>λ</m:t>
                      </m:r>
                      <m:r>
                        <a:rPr lang="en-US" altLang="zh-CN" sz="1350">
                          <a:latin typeface="Cambria Math" panose="02040503050406030204" pitchFamily="18" charset="0"/>
                          <a:ea typeface="MS Mincho" charset="0"/>
                          <a:cs typeface="Cambria Math" panose="02040503050406030204" pitchFamily="18" charset="0"/>
                          <a:sym typeface="+mn-ea"/>
                        </a:rPr>
                        <m:t>=0.</m:t>
                      </m:r>
                      <m:r>
                        <a:rPr lang="en-US" sz="1350">
                          <a:latin typeface="Cambria Math" panose="02040503050406030204" pitchFamily="18" charset="0"/>
                          <a:ea typeface="MS Mincho" charset="0"/>
                          <a:cs typeface="Cambria Math" panose="02040503050406030204" pitchFamily="18" charset="0"/>
                          <a:sym typeface="+mn-ea"/>
                        </a:rPr>
                        <m:t>90</m:t>
                      </m:r>
                    </m:oMath>
                  </a14:m>
                  <a:r>
                    <a:rPr lang="en-US" altLang="zh-CN" sz="1350">
                      <a:latin typeface="微软雅黑" panose="020B0503020204020204" charset="-122"/>
                      <a:ea typeface="微软雅黑" panose="020B0503020204020204" charset="-122"/>
                      <a:sym typeface="+mn-ea"/>
                    </a:rPr>
                    <a:t> </a:t>
                  </a:r>
                </a:p>
                <a:p>
                  <a:endParaRPr lang="en-US" altLang="zh-CN" sz="1350">
                    <a:latin typeface="微软雅黑" panose="020B0503020204020204" charset="-122"/>
                    <a:ea typeface="微软雅黑" panose="020B0503020204020204" charset="-122"/>
                    <a:sym typeface="+mn-ea"/>
                  </a:endParaRPr>
                </a:p>
              </p:txBody>
            </p:sp>
          </mc:Choice>
          <mc:Fallback xmlns="">
            <p:sp>
              <p:nvSpPr>
                <p:cNvPr id="23" name="文本框 22"/>
                <p:cNvSpPr txBox="1">
                  <a:spLocks noRot="1" noChangeAspect="1" noMove="1" noResize="1" noEditPoints="1" noAdjustHandles="1" noChangeArrowheads="1" noChangeShapeType="1" noTextEdit="1"/>
                </p:cNvSpPr>
                <p:nvPr>
                  <p:custDataLst>
                    <p:tags r:id="rId11"/>
                  </p:custDataLst>
                </p:nvPr>
              </p:nvSpPr>
              <p:spPr>
                <a:xfrm>
                  <a:off x="9392" y="1513"/>
                  <a:ext cx="2640" cy="588"/>
                </a:xfrm>
                <a:prstGeom prst="rect">
                  <a:avLst/>
                </a:prstGeom>
                <a:blipFill rotWithShape="1">
                  <a:blip r:embed="rId12"/>
                </a:blipFill>
              </p:spPr>
              <p:txBody>
                <a:bodyPr/>
                <a:lstStyle/>
                <a:p>
                  <a:r>
                    <a:rPr lang="zh-CN" altLang="en-US">
                      <a:noFill/>
                    </a:rPr>
                    <a:t> </a:t>
                  </a:r>
                </a:p>
              </p:txBody>
            </p:sp>
          </mc:Fallback>
        </mc:AlternateContent>
        <p:sp>
          <p:nvSpPr>
            <p:cNvPr id="24" name="文本框 23"/>
            <p:cNvSpPr txBox="1"/>
            <p:nvPr/>
          </p:nvSpPr>
          <p:spPr>
            <a:xfrm>
              <a:off x="12031" y="1517"/>
              <a:ext cx="6793" cy="673"/>
            </a:xfrm>
            <a:prstGeom prst="rect">
              <a:avLst/>
            </a:prstGeom>
            <a:noFill/>
          </p:spPr>
          <p:txBody>
            <a:bodyPr wrap="square" rtlCol="0" anchor="t">
              <a:noAutofit/>
            </a:bodyPr>
            <a:lstStyle/>
            <a:p>
              <a:r>
                <a:rPr lang="en-US" altLang="zh-CN" sz="1350">
                  <a:solidFill>
                    <a:srgbClr val="C00000"/>
                  </a:solidFill>
                  <a:latin typeface="微软雅黑" panose="020B0503020204020204" charset="-122"/>
                  <a:ea typeface="微软雅黑" panose="020B0503020204020204" charset="-122"/>
                  <a:cs typeface="微软雅黑" panose="020B0503020204020204" charset="-122"/>
                  <a:sym typeface="+mn-ea"/>
                </a:rPr>
                <a:t> (3) dVs/Vs -&gt; dc/c</a:t>
              </a:r>
              <a:r>
                <a:rPr lang="en-US" altLang="zh-CN" sz="1350">
                  <a:latin typeface="微软雅黑" panose="020B0503020204020204" charset="-122"/>
                  <a:ea typeface="微软雅黑" panose="020B0503020204020204" charset="-122"/>
                  <a:sym typeface="+mn-ea"/>
                </a:rPr>
                <a:t> </a:t>
              </a:r>
            </a:p>
          </p:txBody>
        </p:sp>
      </p:grpSp>
      <p:sp>
        <p:nvSpPr>
          <p:cNvPr id="6" name="矩形 3"/>
          <p:cNvSpPr/>
          <p:nvPr/>
        </p:nvSpPr>
        <p:spPr>
          <a:xfrm>
            <a:off x="0" y="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en-US" altLang="zh-CN" sz="2700" b="1" dirty="0">
                <a:latin typeface="Arial" panose="020B0604020202020204" pitchFamily="34" charset="0"/>
                <a:ea typeface="黑体" panose="02010609060101010101" pitchFamily="49" charset="-122"/>
                <a:cs typeface="Arial" panose="020B0604020202020204" pitchFamily="34" charset="0"/>
              </a:rPr>
              <a:t>3.</a:t>
            </a:r>
            <a:r>
              <a:rPr kumimoji="1" lang="zh-CN" altLang="en-US" sz="2700" b="1" dirty="0">
                <a:latin typeface="Arial" panose="020B0604020202020204" pitchFamily="34" charset="0"/>
                <a:ea typeface="黑体" panose="02010609060101010101" pitchFamily="49" charset="-122"/>
                <a:cs typeface="Arial" panose="020B0604020202020204" pitchFamily="34" charset="0"/>
              </a:rPr>
              <a:t> 波速变化的建模验证</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6"/>
          <p:cNvSpPr>
            <a:spLocks noGrp="1"/>
          </p:cNvSpPr>
          <p:nvPr>
            <p:ph type="sldNum" sz="quarter" idx="12"/>
          </p:nvPr>
        </p:nvSpPr>
        <p:spPr/>
        <p:txBody>
          <a:bodyPr/>
          <a:lstStyle/>
          <a:p>
            <a:fld id="{AEA62FAB-F99A-AB4E-BCD3-FB5A1BF3E821}" type="slidenum">
              <a:rPr lang="en-US" sz="900" smtClean="0"/>
              <a:t>17</a:t>
            </a:fld>
            <a:endParaRPr lang="en-US" sz="900"/>
          </a:p>
        </p:txBody>
      </p:sp>
      <p:grpSp>
        <p:nvGrpSpPr>
          <p:cNvPr id="43" name="组合 42"/>
          <p:cNvGrpSpPr/>
          <p:nvPr/>
        </p:nvGrpSpPr>
        <p:grpSpPr>
          <a:xfrm>
            <a:off x="723900" y="1965325"/>
            <a:ext cx="8371205" cy="4154805"/>
            <a:chOff x="1382" y="3135"/>
            <a:chExt cx="13001" cy="5955"/>
          </a:xfrm>
        </p:grpSpPr>
        <p:sp>
          <p:nvSpPr>
            <p:cNvPr id="18" name="文本框 17"/>
            <p:cNvSpPr txBox="1"/>
            <p:nvPr/>
          </p:nvSpPr>
          <p:spPr>
            <a:xfrm>
              <a:off x="10904" y="3509"/>
              <a:ext cx="3112" cy="329"/>
            </a:xfrm>
            <a:prstGeom prst="rect">
              <a:avLst/>
            </a:prstGeom>
            <a:noFill/>
          </p:spPr>
          <p:txBody>
            <a:bodyPr wrap="square" rtlCol="0">
              <a:spAutoFit/>
            </a:bodyPr>
            <a:lstStyle/>
            <a:p>
              <a:r>
                <a:rPr lang="zh-CN" altLang="en-US" sz="900" dirty="0">
                  <a:solidFill>
                    <a:srgbClr val="0F573F"/>
                  </a:solidFill>
                  <a:latin typeface="Arial" panose="020B0604020202020204" pitchFamily="34" charset="0"/>
                  <a:ea typeface="微软雅黑" panose="020B0503020204020204" charset="-122"/>
                  <a:cs typeface="Arial" panose="020B0604020202020204" pitchFamily="34" charset="0"/>
                </a:rPr>
                <a:t>弹性荷载</a:t>
              </a:r>
              <a:r>
                <a:rPr lang="en-US" altLang="zh-CN" sz="900" dirty="0">
                  <a:solidFill>
                    <a:srgbClr val="0F573F"/>
                  </a:solidFill>
                  <a:latin typeface="Arial" panose="020B0604020202020204" pitchFamily="34" charset="0"/>
                  <a:ea typeface="微软雅黑" panose="020B0503020204020204" charset="-122"/>
                  <a:cs typeface="Arial" panose="020B0604020202020204" pitchFamily="34" charset="0"/>
                </a:rPr>
                <a:t>(Elastic Load)</a:t>
              </a:r>
            </a:p>
          </p:txBody>
        </p:sp>
        <p:sp>
          <p:nvSpPr>
            <p:cNvPr id="19" name="文本框 18"/>
            <p:cNvSpPr txBox="1"/>
            <p:nvPr/>
          </p:nvSpPr>
          <p:spPr>
            <a:xfrm>
              <a:off x="6985" y="5847"/>
              <a:ext cx="2348" cy="329"/>
            </a:xfrm>
            <a:prstGeom prst="rect">
              <a:avLst/>
            </a:prstGeom>
            <a:noFill/>
          </p:spPr>
          <p:txBody>
            <a:bodyPr wrap="square" rtlCol="0">
              <a:spAutoFit/>
            </a:bodyPr>
            <a:lstStyle/>
            <a:p>
              <a:r>
                <a:rPr lang="zh-CN" altLang="en-US" sz="900" dirty="0">
                  <a:solidFill>
                    <a:srgbClr val="0F573F"/>
                  </a:solidFill>
                  <a:latin typeface="Arial" panose="020B0604020202020204" pitchFamily="34" charset="0"/>
                  <a:ea typeface="微软雅黑" panose="020B0503020204020204" charset="-122"/>
                  <a:cs typeface="Arial" panose="020B0604020202020204" pitchFamily="34" charset="0"/>
                </a:rPr>
                <a:t>孔压变化</a:t>
              </a:r>
              <a:r>
                <a:rPr lang="en-US" altLang="zh-CN" sz="900" dirty="0">
                  <a:solidFill>
                    <a:srgbClr val="0F573F"/>
                  </a:solidFill>
                  <a:latin typeface="Arial" panose="020B0604020202020204" pitchFamily="34" charset="0"/>
                  <a:ea typeface="微软雅黑" panose="020B0503020204020204" charset="-122"/>
                  <a:cs typeface="Arial" panose="020B0604020202020204" pitchFamily="34" charset="0"/>
                </a:rPr>
                <a:t>(Pore Pressure)</a:t>
              </a:r>
            </a:p>
          </p:txBody>
        </p:sp>
        <p:sp>
          <p:nvSpPr>
            <p:cNvPr id="20" name="文本框 19"/>
            <p:cNvSpPr txBox="1"/>
            <p:nvPr/>
          </p:nvSpPr>
          <p:spPr>
            <a:xfrm>
              <a:off x="10539" y="5854"/>
              <a:ext cx="3579" cy="329"/>
            </a:xfrm>
            <a:prstGeom prst="rect">
              <a:avLst/>
            </a:prstGeom>
            <a:noFill/>
          </p:spPr>
          <p:txBody>
            <a:bodyPr wrap="square" rtlCol="0">
              <a:spAutoFit/>
            </a:bodyPr>
            <a:lstStyle/>
            <a:p>
              <a:r>
                <a:rPr lang="zh-CN" altLang="en-US" sz="900" dirty="0">
                  <a:solidFill>
                    <a:srgbClr val="0F573F"/>
                  </a:solidFill>
                  <a:latin typeface="Arial" panose="020B0604020202020204" pitchFamily="34" charset="0"/>
                  <a:ea typeface="微软雅黑" panose="020B0503020204020204" charset="-122"/>
                  <a:cs typeface="Arial" panose="020B0604020202020204" pitchFamily="34" charset="0"/>
                </a:rPr>
                <a:t>有效应力变化</a:t>
              </a:r>
              <a:r>
                <a:rPr lang="en-US" altLang="zh-CN" sz="900" dirty="0">
                  <a:solidFill>
                    <a:srgbClr val="0F573F"/>
                  </a:solidFill>
                  <a:latin typeface="Arial" panose="020B0604020202020204" pitchFamily="34" charset="0"/>
                  <a:ea typeface="微软雅黑" panose="020B0503020204020204" charset="-122"/>
                  <a:cs typeface="Arial" panose="020B0604020202020204" pitchFamily="34" charset="0"/>
                </a:rPr>
                <a:t>(Effective Stress)</a:t>
              </a:r>
            </a:p>
          </p:txBody>
        </p:sp>
        <p:sp>
          <p:nvSpPr>
            <p:cNvPr id="3" name="文本框 2"/>
            <p:cNvSpPr txBox="1"/>
            <p:nvPr/>
          </p:nvSpPr>
          <p:spPr>
            <a:xfrm>
              <a:off x="1382" y="8605"/>
              <a:ext cx="3848" cy="485"/>
            </a:xfrm>
            <a:prstGeom prst="rect">
              <a:avLst/>
            </a:prstGeom>
            <a:noFill/>
          </p:spPr>
          <p:txBody>
            <a:bodyPr wrap="square" rtlCol="0" anchor="t">
              <a:noAutofit/>
            </a:bodyPr>
            <a:lstStyle/>
            <a:p>
              <a:pPr algn="ctr"/>
              <a:r>
                <a:rPr lang="en-US" altLang="zh-CN"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90%</a:t>
              </a:r>
              <a:r>
                <a:rPr lang="zh-CN" altLang="en-US"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或</a:t>
              </a:r>
              <a:r>
                <a:rPr lang="en-US" altLang="zh-CN"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80%</a:t>
              </a:r>
              <a:r>
                <a:rPr lang="zh-CN" altLang="en-US"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贡献度对应的深度</a:t>
              </a:r>
            </a:p>
          </p:txBody>
        </p:sp>
        <p:pic>
          <p:nvPicPr>
            <p:cNvPr id="5" name="图片 4"/>
            <p:cNvPicPr>
              <a:picLocks noChangeAspect="1"/>
            </p:cNvPicPr>
            <p:nvPr/>
          </p:nvPicPr>
          <p:blipFill>
            <a:blip r:embed="rId5"/>
            <a:stretch>
              <a:fillRect/>
            </a:stretch>
          </p:blipFill>
          <p:spPr>
            <a:xfrm>
              <a:off x="1462" y="3135"/>
              <a:ext cx="3744" cy="5515"/>
            </a:xfrm>
            <a:prstGeom prst="rect">
              <a:avLst/>
            </a:prstGeom>
          </p:spPr>
        </p:pic>
        <p:pic>
          <p:nvPicPr>
            <p:cNvPr id="8" name="图片 7"/>
            <p:cNvPicPr>
              <a:picLocks noChangeAspect="1"/>
            </p:cNvPicPr>
            <p:nvPr/>
          </p:nvPicPr>
          <p:blipFill>
            <a:blip r:embed="rId6"/>
            <a:stretch>
              <a:fillRect/>
            </a:stretch>
          </p:blipFill>
          <p:spPr>
            <a:xfrm>
              <a:off x="5637" y="3424"/>
              <a:ext cx="8747" cy="4945"/>
            </a:xfrm>
            <a:prstGeom prst="rect">
              <a:avLst/>
            </a:prstGeom>
          </p:spPr>
        </p:pic>
      </p:grpSp>
      <p:sp>
        <p:nvSpPr>
          <p:cNvPr id="6" name="矩形 3"/>
          <p:cNvSpPr/>
          <p:nvPr/>
        </p:nvSpPr>
        <p:spPr>
          <a:xfrm>
            <a:off x="0" y="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en-US" altLang="zh-CN" sz="2700" b="1" dirty="0">
                <a:latin typeface="Arial" panose="020B0604020202020204" pitchFamily="34" charset="0"/>
                <a:ea typeface="黑体" panose="02010609060101010101" pitchFamily="49" charset="-122"/>
                <a:cs typeface="Arial" panose="020B0604020202020204" pitchFamily="34" charset="0"/>
              </a:rPr>
              <a:t>3.</a:t>
            </a:r>
            <a:r>
              <a:rPr kumimoji="1" lang="zh-CN" altLang="en-US" sz="2700" b="1" dirty="0">
                <a:latin typeface="Arial" panose="020B0604020202020204" pitchFamily="34" charset="0"/>
                <a:ea typeface="黑体" panose="02010609060101010101" pitchFamily="49" charset="-122"/>
                <a:cs typeface="Arial" panose="020B0604020202020204" pitchFamily="34" charset="0"/>
              </a:rPr>
              <a:t> 波速变化的建模验证</a:t>
            </a:r>
          </a:p>
        </p:txBody>
      </p:sp>
      <p:grpSp>
        <p:nvGrpSpPr>
          <p:cNvPr id="11" name="组合 10"/>
          <p:cNvGrpSpPr/>
          <p:nvPr/>
        </p:nvGrpSpPr>
        <p:grpSpPr>
          <a:xfrm>
            <a:off x="673576" y="1347629"/>
            <a:ext cx="8254365" cy="580549"/>
            <a:chOff x="1492" y="1513"/>
            <a:chExt cx="17332" cy="1219"/>
          </a:xfrm>
        </p:grpSpPr>
        <mc:AlternateContent xmlns:mc="http://schemas.openxmlformats.org/markup-compatibility/2006" xmlns:a14="http://schemas.microsoft.com/office/drawing/2010/main">
          <mc:Choice Requires="a14">
            <p:sp>
              <p:nvSpPr>
                <p:cNvPr id="17" name="文本框 16"/>
                <p:cNvSpPr txBox="1"/>
                <p:nvPr>
                  <p:custDataLst>
                    <p:tags r:id="rId1"/>
                  </p:custDataLst>
                </p:nvPr>
              </p:nvSpPr>
              <p:spPr>
                <a:xfrm>
                  <a:off x="1492" y="1530"/>
                  <a:ext cx="8255" cy="628"/>
                </a:xfrm>
                <a:prstGeom prst="rect">
                  <a:avLst/>
                </a:prstGeom>
                <a:noFill/>
              </p:spPr>
              <p:txBody>
                <a:bodyPr wrap="square" rtlCol="0">
                  <a:spAutoFit/>
                </a:bodyPr>
                <a:lstStyle/>
                <a:p>
                  <a:r>
                    <a:rPr lang="zh-CN" altLang="en-US" sz="1350" dirty="0">
                      <a:latin typeface="微软雅黑" panose="020B0503020204020204" charset="-122"/>
                      <a:ea typeface="微软雅黑" panose="020B0503020204020204" charset="-122"/>
                      <a:cs typeface="微软雅黑" panose="020B0503020204020204" charset="-122"/>
                    </a:rPr>
                    <a:t>（</a:t>
                  </a:r>
                  <a:r>
                    <a:rPr lang="en-US" altLang="zh-CN" sz="1350" dirty="0">
                      <a:latin typeface="微软雅黑" panose="020B0503020204020204" charset="-122"/>
                      <a:ea typeface="微软雅黑" panose="020B0503020204020204" charset="-122"/>
                      <a:cs typeface="微软雅黑" panose="020B0503020204020204" charset="-122"/>
                    </a:rPr>
                    <a:t>1</a:t>
                  </a:r>
                  <a:r>
                    <a:rPr lang="zh-CN" altLang="en-US" sz="1350" dirty="0">
                      <a:latin typeface="微软雅黑" panose="020B0503020204020204" charset="-122"/>
                      <a:ea typeface="微软雅黑" panose="020B0503020204020204" charset="-122"/>
                      <a:cs typeface="微软雅黑" panose="020B0503020204020204" charset="-122"/>
                    </a:rPr>
                    <a:t>）拟合①：</a:t>
                  </a:r>
                  <a14:m>
                    <m:oMath xmlns:m="http://schemas.openxmlformats.org/officeDocument/2006/math">
                      <m:sSub>
                        <m:sSubPr>
                          <m:ctrlPr>
                            <a:rPr lang="en-US" altLang="zh-CN" sz="1350" i="1">
                              <a:latin typeface="Cambria Math" panose="02040503050406030204" pitchFamily="18" charset="0"/>
                              <a:ea typeface="微软雅黑" panose="020B0503020204020204" charset="-122"/>
                              <a:cs typeface="Cambria Math" panose="02040503050406030204" pitchFamily="18" charset="0"/>
                            </a:rPr>
                          </m:ctrlPr>
                        </m:sSubPr>
                        <m:e>
                          <m:r>
                            <a:rPr lang="en-US" altLang="zh-CN" sz="1350" i="1">
                              <a:latin typeface="Cambria Math" panose="02040503050406030204" pitchFamily="18" charset="0"/>
                              <a:ea typeface="微软雅黑" panose="020B0503020204020204" charset="-122"/>
                              <a:cs typeface="Cambria Math" panose="02040503050406030204" pitchFamily="18" charset="0"/>
                            </a:rPr>
                            <m:t>𝑙𝑜𝑔</m:t>
                          </m:r>
                        </m:e>
                        <m:sub>
                          <m:r>
                            <a:rPr lang="en-US" altLang="zh-CN" sz="1350" i="1">
                              <a:latin typeface="Cambria Math" panose="02040503050406030204" pitchFamily="18" charset="0"/>
                              <a:ea typeface="微软雅黑" panose="020B0503020204020204" charset="-122"/>
                              <a:cs typeface="Cambria Math" panose="02040503050406030204" pitchFamily="18" charset="0"/>
                            </a:rPr>
                            <m:t>10</m:t>
                          </m:r>
                        </m:sub>
                      </m:sSub>
                      <m:r>
                        <a:rPr lang="en-US" altLang="zh-CN" sz="1350" i="1">
                          <a:latin typeface="Cambria Math" panose="02040503050406030204" pitchFamily="18" charset="0"/>
                          <a:ea typeface="MS Mincho" charset="0"/>
                          <a:cs typeface="Cambria Math" panose="02040503050406030204" pitchFamily="18" charset="0"/>
                        </a:rPr>
                        <m:t>𝜂</m:t>
                      </m:r>
                      <m:r>
                        <a:rPr lang="en-US" altLang="zh-CN" sz="1350" i="1">
                          <a:latin typeface="Cambria Math" panose="02040503050406030204" pitchFamily="18" charset="0"/>
                          <a:ea typeface="MS Mincho" charset="0"/>
                          <a:cs typeface="Cambria Math" panose="02040503050406030204" pitchFamily="18" charset="0"/>
                        </a:rPr>
                        <m:t>=−1.34</m:t>
                      </m:r>
                      <m:r>
                        <a:rPr lang="en-US" altLang="zh-CN" sz="1350" i="1">
                          <a:latin typeface="Cambria Math" panose="02040503050406030204" pitchFamily="18" charset="0"/>
                          <a:ea typeface="微软雅黑" panose="020B0503020204020204" charset="-122"/>
                          <a:cs typeface="Cambria Math" panose="02040503050406030204" pitchFamily="18" charset="0"/>
                        </a:rPr>
                        <m:t>7</m:t>
                      </m:r>
                      <m:sSub>
                        <m:sSubPr>
                          <m:ctrlPr>
                            <a:rPr lang="en-US" altLang="zh-CN" sz="1350" i="1">
                              <a:latin typeface="Cambria Math" panose="02040503050406030204" pitchFamily="18" charset="0"/>
                              <a:ea typeface="微软雅黑" panose="020B0503020204020204" charset="-122"/>
                              <a:cs typeface="Cambria Math" panose="02040503050406030204" pitchFamily="18" charset="0"/>
                            </a:rPr>
                          </m:ctrlPr>
                        </m:sSubPr>
                        <m:e>
                          <m:r>
                            <a:rPr lang="en-US" altLang="zh-CN" sz="1350" i="1">
                              <a:latin typeface="Cambria Math" panose="02040503050406030204" pitchFamily="18" charset="0"/>
                              <a:ea typeface="微软雅黑" panose="020B0503020204020204" charset="-122"/>
                              <a:cs typeface="Cambria Math" panose="02040503050406030204" pitchFamily="18" charset="0"/>
                            </a:rPr>
                            <m:t>𝑙𝑜𝑔</m:t>
                          </m:r>
                        </m:e>
                        <m:sub>
                          <m:r>
                            <a:rPr lang="en-US" altLang="zh-CN" sz="1350" i="1">
                              <a:latin typeface="Cambria Math" panose="02040503050406030204" pitchFamily="18" charset="0"/>
                              <a:ea typeface="微软雅黑" panose="020B0503020204020204" charset="-122"/>
                              <a:cs typeface="Cambria Math" panose="02040503050406030204" pitchFamily="18" charset="0"/>
                            </a:rPr>
                            <m:t>10</m:t>
                          </m:r>
                        </m:sub>
                      </m:sSub>
                      <m:r>
                        <a:rPr lang="en-US" altLang="zh-CN" sz="1350" i="1">
                          <a:latin typeface="Cambria Math" panose="02040503050406030204" pitchFamily="18" charset="0"/>
                          <a:ea typeface="微软雅黑" panose="020B0503020204020204" charset="-122"/>
                          <a:cs typeface="Cambria Math" panose="02040503050406030204" pitchFamily="18" charset="0"/>
                        </a:rPr>
                        <m:t>𝑃</m:t>
                      </m:r>
                      <m:r>
                        <a:rPr lang="en-US" altLang="zh-CN" sz="1350" i="1">
                          <a:latin typeface="Cambria Math" panose="02040503050406030204" pitchFamily="18" charset="0"/>
                          <a:ea typeface="MS Mincho" charset="0"/>
                          <a:cs typeface="Cambria Math" panose="02040503050406030204" pitchFamily="18" charset="0"/>
                        </a:rPr>
                        <m:t>−</m:t>
                      </m:r>
                      <m:r>
                        <a:rPr lang="en-US" altLang="zh-CN" sz="1350" i="1">
                          <a:latin typeface="Cambria Math" panose="02040503050406030204" pitchFamily="18" charset="0"/>
                          <a:ea typeface="微软雅黑" panose="020B0503020204020204" charset="-122"/>
                          <a:cs typeface="Cambria Math" panose="02040503050406030204" pitchFamily="18" charset="0"/>
                        </a:rPr>
                        <m:t>6</m:t>
                      </m:r>
                      <m:r>
                        <a:rPr lang="en-US" altLang="zh-CN" sz="1350" i="1">
                          <a:latin typeface="Cambria Math" panose="02040503050406030204" pitchFamily="18" charset="0"/>
                          <a:ea typeface="MS Mincho" charset="0"/>
                          <a:cs typeface="Cambria Math" panose="02040503050406030204" pitchFamily="18" charset="0"/>
                        </a:rPr>
                        <m:t>.</m:t>
                      </m:r>
                      <m:r>
                        <a:rPr lang="en-US" altLang="zh-CN" sz="1350" i="1">
                          <a:latin typeface="Cambria Math" panose="02040503050406030204" pitchFamily="18" charset="0"/>
                          <a:ea typeface="微软雅黑" panose="020B0503020204020204" charset="-122"/>
                          <a:cs typeface="Cambria Math" panose="02040503050406030204" pitchFamily="18" charset="0"/>
                        </a:rPr>
                        <m:t>882</m:t>
                      </m:r>
                    </m:oMath>
                  </a14:m>
                  <a:endParaRPr lang="en-US" altLang="zh-CN" sz="1350" i="1" dirty="0">
                    <a:latin typeface="Cambria Math" panose="02040503050406030204" pitchFamily="18" charset="0"/>
                    <a:ea typeface="微软雅黑" panose="020B0503020204020204" charset="-122"/>
                    <a:cs typeface="Cambria Math" panose="02040503050406030204" pitchFamily="18" charset="0"/>
                  </a:endParaRPr>
                </a:p>
              </p:txBody>
            </p:sp>
          </mc:Choice>
          <mc:Fallback xmlns="">
            <p:sp>
              <p:nvSpPr>
                <p:cNvPr id="17" name="文本框 16"/>
                <p:cNvSpPr txBox="1">
                  <a:spLocks noRot="1" noChangeAspect="1" noMove="1" noResize="1" noEditPoints="1" noAdjustHandles="1" noChangeArrowheads="1" noChangeShapeType="1" noTextEdit="1"/>
                </p:cNvSpPr>
                <p:nvPr>
                  <p:custDataLst>
                    <p:tags r:id="rId7"/>
                  </p:custDataLst>
                </p:nvPr>
              </p:nvSpPr>
              <p:spPr>
                <a:xfrm>
                  <a:off x="1492" y="1530"/>
                  <a:ext cx="8255" cy="628"/>
                </a:xfrm>
                <a:prstGeom prst="rect">
                  <a:avLst/>
                </a:prstGeom>
                <a:blipFill rotWithShape="1">
                  <a:blip r:embed="rId8"/>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 name="文本框 1"/>
                <p:cNvSpPr txBox="1"/>
                <p:nvPr/>
              </p:nvSpPr>
              <p:spPr>
                <a:xfrm>
                  <a:off x="2707" y="2184"/>
                  <a:ext cx="13997" cy="548"/>
                </a:xfrm>
                <a:prstGeom prst="rect">
                  <a:avLst/>
                </a:prstGeom>
                <a:noFill/>
              </p:spPr>
              <p:txBody>
                <a:bodyPr wrap="square">
                  <a:noAutofit/>
                </a:bodyPr>
                <a:lstStyle/>
                <a:p>
                  <a:r>
                    <a:rPr lang="en-US" altLang="zh-CN" sz="1200" dirty="0">
                      <a:solidFill>
                        <a:srgbClr val="000000"/>
                      </a:solidFill>
                      <a:latin typeface="微软雅黑" panose="020B0503020204020204" charset="-122"/>
                      <a:ea typeface="微软雅黑" panose="020B0503020204020204" charset="-122"/>
                      <a:cs typeface="微软雅黑" panose="020B0503020204020204" charset="-122"/>
                    </a:rPr>
                    <a:t>For </a:t>
                  </a:r>
                  <a14:m>
                    <m:oMath xmlns:m="http://schemas.openxmlformats.org/officeDocument/2006/math">
                      <m:r>
                        <a:rPr lang="en-US" altLang="zh-CN" sz="1200" b="0" i="1" smtClean="0">
                          <a:solidFill>
                            <a:srgbClr val="000000"/>
                          </a:solidFill>
                          <a:latin typeface="Cambria Math" panose="02040503050406030204" pitchFamily="18" charset="0"/>
                          <a:ea typeface="微软雅黑" panose="020B0503020204020204" charset="-122"/>
                          <a:cs typeface="Cambria Math" panose="02040503050406030204" pitchFamily="18" charset="0"/>
                        </a:rPr>
                        <m:t>𝑃</m:t>
                      </m:r>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m:t>
                      </m:r>
                      <m:d>
                        <m:dPr>
                          <m:ctrlPr>
                            <a:rPr lang="zh-CN" altLang="zh-CN" sz="1200" i="1">
                              <a:solidFill>
                                <a:srgbClr val="000000"/>
                              </a:solidFill>
                              <a:effectLst/>
                              <a:latin typeface="Cambria Math" panose="02040503050406030204" pitchFamily="18" charset="0"/>
                              <a:ea typeface="微软雅黑" panose="020B0503020204020204" charset="-122"/>
                              <a:cs typeface="Cambria Math" panose="02040503050406030204" pitchFamily="18" charset="0"/>
                            </a:rPr>
                          </m:ctrlPr>
                        </m:dPr>
                        <m:e>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1−</m:t>
                          </m:r>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𝜆</m:t>
                          </m:r>
                        </m:e>
                      </m:d>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𝜌</m:t>
                      </m:r>
                      <m:r>
                        <a:rPr lang="en-US" altLang="zh-CN" sz="1200" i="1">
                          <a:solidFill>
                            <a:srgbClr val="000000"/>
                          </a:solidFill>
                          <a:effectLst/>
                          <a:latin typeface="Cambria Math" panose="02040503050406030204" pitchFamily="18" charset="0"/>
                          <a:ea typeface="微软雅黑" panose="020B0503020204020204" charset="-122"/>
                          <a:cs typeface="Cambria Math" panose="02040503050406030204" pitchFamily="18" charset="0"/>
                        </a:rPr>
                        <m:t>𝑔h</m:t>
                      </m:r>
                      <m:r>
                        <a:rPr lang="en-US" altLang="zh-CN" sz="1200" b="0" i="1" smtClean="0">
                          <a:solidFill>
                            <a:srgbClr val="000000"/>
                          </a:solidFill>
                          <a:effectLst/>
                          <a:latin typeface="Cambria Math" panose="02040503050406030204" pitchFamily="18" charset="0"/>
                          <a:ea typeface="MS Mincho" charset="0"/>
                          <a:cs typeface="Cambria Math" panose="02040503050406030204" pitchFamily="18" charset="0"/>
                        </a:rPr>
                        <m:t>:</m:t>
                      </m:r>
                    </m:oMath>
                  </a14:m>
                  <a:r>
                    <a:rPr lang="en-US" altLang="zh-CN" sz="1200" i="1" dirty="0">
                      <a:solidFill>
                        <a:srgbClr val="000000"/>
                      </a:solidFill>
                      <a:effectLst/>
                      <a:latin typeface="微软雅黑" panose="020B0503020204020204" charset="-122"/>
                      <a:ea typeface="微软雅黑" panose="020B0503020204020204" charset="-122"/>
                      <a:cs typeface="微软雅黑" panose="020B0503020204020204" charset="-122"/>
                    </a:rPr>
                    <a:t>    </a:t>
                  </a:r>
                  <a14:m>
                    <m:oMath xmlns:m="http://schemas.openxmlformats.org/officeDocument/2006/math">
                      <m:r>
                        <a:rPr lang="en-US" altLang="zh-CN" sz="1200" i="1" smtClean="0">
                          <a:solidFill>
                            <a:srgbClr val="000000"/>
                          </a:solidFill>
                          <a:latin typeface="Cambria Math" panose="02040503050406030204" pitchFamily="18" charset="0"/>
                          <a:ea typeface="MS Mincho" charset="0"/>
                          <a:cs typeface="Cambria Math" panose="02040503050406030204" pitchFamily="18" charset="0"/>
                        </a:rPr>
                        <m:t>𝜆</m:t>
                      </m:r>
                    </m:oMath>
                  </a14:m>
                  <a:r>
                    <a:rPr lang="en-US" altLang="zh-CN" sz="1200" dirty="0">
                      <a:latin typeface="微软雅黑" panose="020B0503020204020204" charset="-122"/>
                      <a:ea typeface="微软雅黑" panose="020B0503020204020204" charset="-122"/>
                      <a:cs typeface="微软雅黑" panose="020B0503020204020204" charset="-122"/>
                      <a:sym typeface="+mn-ea"/>
                    </a:rPr>
                    <a:t>=0: dry rocks;  ~0.37: hydrostatic;  </a:t>
                  </a:r>
                  <a14:m>
                    <m:oMath xmlns:m="http://schemas.openxmlformats.org/officeDocument/2006/math">
                      <m:r>
                        <a:rPr lang="en-US" altLang="zh-CN" sz="1200" i="1">
                          <a:latin typeface="Cambria Math" panose="02040503050406030204" pitchFamily="18" charset="0"/>
                          <a:ea typeface="MS Mincho" charset="0"/>
                          <a:cs typeface="Cambria Math" panose="02040503050406030204" pitchFamily="18" charset="0"/>
                        </a:rPr>
                        <m:t>≥</m:t>
                      </m:r>
                    </m:oMath>
                  </a14:m>
                  <a:r>
                    <a:rPr lang="en-US" altLang="zh-CN" sz="1200" dirty="0">
                      <a:latin typeface="微软雅黑" panose="020B0503020204020204" charset="-122"/>
                      <a:ea typeface="微软雅黑" panose="020B0503020204020204" charset="-122"/>
                      <a:cs typeface="微软雅黑" panose="020B0503020204020204" charset="-122"/>
                      <a:sym typeface="+mn-ea"/>
                    </a:rPr>
                    <a:t>0.9: water-saturated sediments          </a:t>
                  </a:r>
                  <a:endParaRPr lang="en-US" altLang="zh-CN" sz="1200" i="1" dirty="0">
                    <a:solidFill>
                      <a:srgbClr val="000000"/>
                    </a:solidFill>
                    <a:effectLst/>
                    <a:latin typeface="微软雅黑" panose="020B0503020204020204" charset="-122"/>
                    <a:ea typeface="微软雅黑" panose="020B0503020204020204" charset="-122"/>
                    <a:cs typeface="微软雅黑" panose="020B0503020204020204" charset="-122"/>
                  </a:endParaRPr>
                </a:p>
              </p:txBody>
            </p:sp>
          </mc:Choice>
          <mc:Fallback xmlns="">
            <p:sp>
              <p:nvSpPr>
                <p:cNvPr id="2" name="文本框 1"/>
                <p:cNvSpPr txBox="1">
                  <a:spLocks noRot="1" noChangeAspect="1" noMove="1" noResize="1" noEditPoints="1" noAdjustHandles="1" noChangeArrowheads="1" noChangeShapeType="1" noTextEdit="1"/>
                </p:cNvSpPr>
                <p:nvPr/>
              </p:nvSpPr>
              <p:spPr>
                <a:xfrm>
                  <a:off x="2707" y="2184"/>
                  <a:ext cx="13997" cy="548"/>
                </a:xfrm>
                <a:prstGeom prst="rect">
                  <a:avLst/>
                </a:prstGeom>
                <a:blipFill rotWithShape="1">
                  <a:blip r:embed="rId9"/>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p:cNvSpPr txBox="1"/>
                <p:nvPr>
                  <p:custDataLst>
                    <p:tags r:id="rId2"/>
                  </p:custDataLst>
                </p:nvPr>
              </p:nvSpPr>
              <p:spPr>
                <a:xfrm>
                  <a:off x="9392" y="1513"/>
                  <a:ext cx="2640" cy="588"/>
                </a:xfrm>
                <a:prstGeom prst="rect">
                  <a:avLst/>
                </a:prstGeom>
                <a:noFill/>
              </p:spPr>
              <p:txBody>
                <a:bodyPr wrap="square" rtlCol="0" anchor="t">
                  <a:noAutofit/>
                </a:bodyPr>
                <a:lstStyle/>
                <a:p>
                  <a:r>
                    <a:rPr lang="en-US" altLang="zh-CN" sz="1350">
                      <a:latin typeface="微软雅黑" panose="020B0503020204020204" charset="-122"/>
                      <a:ea typeface="微软雅黑" panose="020B0503020204020204" charset="-122"/>
                      <a:cs typeface="Cambria Math" panose="02040503050406030204" pitchFamily="18" charset="0"/>
                      <a:sym typeface="+mn-ea"/>
                    </a:rPr>
                    <a:t>(2)  </a:t>
                  </a:r>
                  <a14:m>
                    <m:oMath xmlns:m="http://schemas.openxmlformats.org/officeDocument/2006/math">
                      <m:r>
                        <a:rPr lang="en-US" altLang="zh-CN" sz="1350">
                          <a:latin typeface="Cambria Math" panose="02040503050406030204" pitchFamily="18" charset="0"/>
                          <a:ea typeface="MS Mincho" charset="0"/>
                          <a:cs typeface="Cambria Math" panose="02040503050406030204" pitchFamily="18" charset="0"/>
                          <a:sym typeface="+mn-ea"/>
                        </a:rPr>
                        <m:t> </m:t>
                      </m:r>
                      <m:r>
                        <m:rPr>
                          <m:sty m:val="p"/>
                        </m:rPr>
                        <a:rPr lang="en-US" altLang="zh-CN" sz="1350">
                          <a:latin typeface="Cambria Math" panose="02040503050406030204" pitchFamily="18" charset="0"/>
                          <a:ea typeface="微软雅黑" panose="020B0503020204020204" charset="-122"/>
                          <a:cs typeface="Cambria Math" panose="02040503050406030204" pitchFamily="18" charset="0"/>
                          <a:sym typeface="+mn-ea"/>
                        </a:rPr>
                        <m:t>λ</m:t>
                      </m:r>
                      <m:r>
                        <a:rPr lang="en-US" altLang="zh-CN" sz="1350">
                          <a:latin typeface="Cambria Math" panose="02040503050406030204" pitchFamily="18" charset="0"/>
                          <a:ea typeface="MS Mincho" charset="0"/>
                          <a:cs typeface="Cambria Math" panose="02040503050406030204" pitchFamily="18" charset="0"/>
                          <a:sym typeface="+mn-ea"/>
                        </a:rPr>
                        <m:t>=0.</m:t>
                      </m:r>
                      <m:r>
                        <a:rPr lang="en-US" sz="1350">
                          <a:latin typeface="Cambria Math" panose="02040503050406030204" pitchFamily="18" charset="0"/>
                          <a:ea typeface="MS Mincho" charset="0"/>
                          <a:cs typeface="Cambria Math" panose="02040503050406030204" pitchFamily="18" charset="0"/>
                          <a:sym typeface="+mn-ea"/>
                        </a:rPr>
                        <m:t>90</m:t>
                      </m:r>
                    </m:oMath>
                  </a14:m>
                  <a:r>
                    <a:rPr lang="en-US" altLang="zh-CN" sz="1350">
                      <a:latin typeface="微软雅黑" panose="020B0503020204020204" charset="-122"/>
                      <a:ea typeface="微软雅黑" panose="020B0503020204020204" charset="-122"/>
                      <a:sym typeface="+mn-ea"/>
                    </a:rPr>
                    <a:t> </a:t>
                  </a:r>
                </a:p>
                <a:p>
                  <a:endParaRPr lang="en-US" altLang="zh-CN" sz="1350">
                    <a:latin typeface="微软雅黑" panose="020B0503020204020204" charset="-122"/>
                    <a:ea typeface="微软雅黑" panose="020B0503020204020204" charset="-122"/>
                    <a:sym typeface="+mn-ea"/>
                  </a:endParaRPr>
                </a:p>
              </p:txBody>
            </p:sp>
          </mc:Choice>
          <mc:Fallback xmlns="">
            <p:sp>
              <p:nvSpPr>
                <p:cNvPr id="4" name="文本框 3"/>
                <p:cNvSpPr txBox="1">
                  <a:spLocks noRot="1" noChangeAspect="1" noMove="1" noResize="1" noEditPoints="1" noAdjustHandles="1" noChangeArrowheads="1" noChangeShapeType="1" noTextEdit="1"/>
                </p:cNvSpPr>
                <p:nvPr>
                  <p:custDataLst>
                    <p:tags r:id="rId10"/>
                  </p:custDataLst>
                </p:nvPr>
              </p:nvSpPr>
              <p:spPr>
                <a:xfrm>
                  <a:off x="9392" y="1513"/>
                  <a:ext cx="2640" cy="588"/>
                </a:xfrm>
                <a:prstGeom prst="rect">
                  <a:avLst/>
                </a:prstGeom>
                <a:blipFill rotWithShape="1">
                  <a:blip r:embed="rId11"/>
                </a:blipFill>
              </p:spPr>
              <p:txBody>
                <a:bodyPr/>
                <a:lstStyle/>
                <a:p>
                  <a:r>
                    <a:rPr lang="zh-CN" altLang="en-US">
                      <a:noFill/>
                    </a:rPr>
                    <a:t> </a:t>
                  </a:r>
                </a:p>
              </p:txBody>
            </p:sp>
          </mc:Fallback>
        </mc:AlternateContent>
        <p:sp>
          <p:nvSpPr>
            <p:cNvPr id="10" name="文本框 9"/>
            <p:cNvSpPr txBox="1"/>
            <p:nvPr/>
          </p:nvSpPr>
          <p:spPr>
            <a:xfrm>
              <a:off x="12031" y="1517"/>
              <a:ext cx="6793" cy="673"/>
            </a:xfrm>
            <a:prstGeom prst="rect">
              <a:avLst/>
            </a:prstGeom>
            <a:noFill/>
          </p:spPr>
          <p:txBody>
            <a:bodyPr wrap="square" rtlCol="0" anchor="t">
              <a:noAutofit/>
            </a:bodyPr>
            <a:lstStyle/>
            <a:p>
              <a:r>
                <a:rPr lang="en-US" altLang="zh-CN" sz="1350">
                  <a:solidFill>
                    <a:srgbClr val="C00000"/>
                  </a:solidFill>
                  <a:latin typeface="微软雅黑" panose="020B0503020204020204" charset="-122"/>
                  <a:ea typeface="微软雅黑" panose="020B0503020204020204" charset="-122"/>
                  <a:cs typeface="微软雅黑" panose="020B0503020204020204" charset="-122"/>
                  <a:sym typeface="+mn-ea"/>
                </a:rPr>
                <a:t> (3) dVs/Vs+dVp/Vp -&gt; dc/c</a:t>
              </a:r>
              <a:r>
                <a:rPr lang="en-US" altLang="zh-CN" sz="1350">
                  <a:latin typeface="微软雅黑" panose="020B0503020204020204" charset="-122"/>
                  <a:ea typeface="微软雅黑" panose="020B0503020204020204" charset="-122"/>
                  <a:sym typeface="+mn-ea"/>
                </a:rPr>
                <a:t> </a:t>
              </a:r>
            </a:p>
            <a:p>
              <a:r>
                <a:rPr lang="en-US" altLang="zh-CN" sz="1350">
                  <a:latin typeface="微软雅黑" panose="020B0503020204020204" charset="-122"/>
                  <a:ea typeface="微软雅黑" panose="020B0503020204020204" charset="-122"/>
                  <a:sym typeface="+mn-ea"/>
                </a:rPr>
                <a:t> </a:t>
              </a: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6"/>
          <p:cNvSpPr>
            <a:spLocks noGrp="1"/>
          </p:cNvSpPr>
          <p:nvPr>
            <p:ph type="sldNum" sz="quarter" idx="12"/>
          </p:nvPr>
        </p:nvSpPr>
        <p:spPr/>
        <p:txBody>
          <a:bodyPr/>
          <a:lstStyle/>
          <a:p>
            <a:fld id="{AEA62FAB-F99A-AB4E-BCD3-FB5A1BF3E821}" type="slidenum">
              <a:rPr lang="en-US" sz="900" smtClean="0"/>
              <a:t>18</a:t>
            </a:fld>
            <a:endParaRPr lang="en-US" sz="900"/>
          </a:p>
        </p:txBody>
      </p:sp>
      <p:grpSp>
        <p:nvGrpSpPr>
          <p:cNvPr id="12" name="组合 11"/>
          <p:cNvGrpSpPr/>
          <p:nvPr/>
        </p:nvGrpSpPr>
        <p:grpSpPr>
          <a:xfrm>
            <a:off x="763905" y="1964690"/>
            <a:ext cx="8188325" cy="4144010"/>
            <a:chOff x="1382" y="3114"/>
            <a:chExt cx="12736" cy="5976"/>
          </a:xfrm>
        </p:grpSpPr>
        <p:pic>
          <p:nvPicPr>
            <p:cNvPr id="8" name="图片 7"/>
            <p:cNvPicPr>
              <a:picLocks noChangeAspect="1"/>
            </p:cNvPicPr>
            <p:nvPr/>
          </p:nvPicPr>
          <p:blipFill>
            <a:blip r:embed="rId5"/>
            <a:srcRect r="3982"/>
            <a:stretch>
              <a:fillRect/>
            </a:stretch>
          </p:blipFill>
          <p:spPr>
            <a:xfrm>
              <a:off x="5617" y="3455"/>
              <a:ext cx="8435" cy="4937"/>
            </a:xfrm>
            <a:prstGeom prst="rect">
              <a:avLst/>
            </a:prstGeom>
          </p:spPr>
        </p:pic>
        <p:sp>
          <p:nvSpPr>
            <p:cNvPr id="18" name="文本框 17"/>
            <p:cNvSpPr txBox="1"/>
            <p:nvPr/>
          </p:nvSpPr>
          <p:spPr>
            <a:xfrm>
              <a:off x="10904" y="3509"/>
              <a:ext cx="3112" cy="331"/>
            </a:xfrm>
            <a:prstGeom prst="rect">
              <a:avLst/>
            </a:prstGeom>
            <a:noFill/>
          </p:spPr>
          <p:txBody>
            <a:bodyPr wrap="square" rtlCol="0">
              <a:spAutoFit/>
            </a:bodyPr>
            <a:lstStyle/>
            <a:p>
              <a:r>
                <a:rPr lang="zh-CN" altLang="en-US" sz="900" dirty="0">
                  <a:solidFill>
                    <a:srgbClr val="0F573F"/>
                  </a:solidFill>
                  <a:latin typeface="Arial" panose="020B0604020202020204" pitchFamily="34" charset="0"/>
                  <a:ea typeface="微软雅黑" panose="020B0503020204020204" charset="-122"/>
                  <a:cs typeface="Arial" panose="020B0604020202020204" pitchFamily="34" charset="0"/>
                </a:rPr>
                <a:t>弹性荷载</a:t>
              </a:r>
              <a:r>
                <a:rPr lang="en-US" altLang="zh-CN" sz="900" dirty="0">
                  <a:solidFill>
                    <a:srgbClr val="0F573F"/>
                  </a:solidFill>
                  <a:latin typeface="Arial" panose="020B0604020202020204" pitchFamily="34" charset="0"/>
                  <a:ea typeface="微软雅黑" panose="020B0503020204020204" charset="-122"/>
                  <a:cs typeface="Arial" panose="020B0604020202020204" pitchFamily="34" charset="0"/>
                </a:rPr>
                <a:t>(Elastic Load)</a:t>
              </a:r>
            </a:p>
          </p:txBody>
        </p:sp>
        <p:sp>
          <p:nvSpPr>
            <p:cNvPr id="19" name="文本框 18"/>
            <p:cNvSpPr txBox="1"/>
            <p:nvPr/>
          </p:nvSpPr>
          <p:spPr>
            <a:xfrm>
              <a:off x="6986" y="5847"/>
              <a:ext cx="2348" cy="331"/>
            </a:xfrm>
            <a:prstGeom prst="rect">
              <a:avLst/>
            </a:prstGeom>
            <a:noFill/>
          </p:spPr>
          <p:txBody>
            <a:bodyPr wrap="square" rtlCol="0">
              <a:spAutoFit/>
            </a:bodyPr>
            <a:lstStyle/>
            <a:p>
              <a:r>
                <a:rPr lang="zh-CN" altLang="en-US" sz="900" dirty="0">
                  <a:solidFill>
                    <a:srgbClr val="0F573F"/>
                  </a:solidFill>
                  <a:latin typeface="Arial" panose="020B0604020202020204" pitchFamily="34" charset="0"/>
                  <a:ea typeface="微软雅黑" panose="020B0503020204020204" charset="-122"/>
                  <a:cs typeface="Arial" panose="020B0604020202020204" pitchFamily="34" charset="0"/>
                </a:rPr>
                <a:t>孔压变化</a:t>
              </a:r>
              <a:r>
                <a:rPr lang="en-US" altLang="zh-CN" sz="900" dirty="0">
                  <a:solidFill>
                    <a:srgbClr val="0F573F"/>
                  </a:solidFill>
                  <a:latin typeface="Arial" panose="020B0604020202020204" pitchFamily="34" charset="0"/>
                  <a:ea typeface="微软雅黑" panose="020B0503020204020204" charset="-122"/>
                  <a:cs typeface="Arial" panose="020B0604020202020204" pitchFamily="34" charset="0"/>
                </a:rPr>
                <a:t>(Pore Pressure)</a:t>
              </a:r>
            </a:p>
          </p:txBody>
        </p:sp>
        <p:sp>
          <p:nvSpPr>
            <p:cNvPr id="20" name="文本框 19"/>
            <p:cNvSpPr txBox="1"/>
            <p:nvPr/>
          </p:nvSpPr>
          <p:spPr>
            <a:xfrm>
              <a:off x="10539" y="5854"/>
              <a:ext cx="3579" cy="331"/>
            </a:xfrm>
            <a:prstGeom prst="rect">
              <a:avLst/>
            </a:prstGeom>
            <a:noFill/>
          </p:spPr>
          <p:txBody>
            <a:bodyPr wrap="square" rtlCol="0">
              <a:spAutoFit/>
            </a:bodyPr>
            <a:lstStyle/>
            <a:p>
              <a:r>
                <a:rPr lang="zh-CN" altLang="en-US" sz="900" dirty="0">
                  <a:solidFill>
                    <a:srgbClr val="0F573F"/>
                  </a:solidFill>
                  <a:latin typeface="Arial" panose="020B0604020202020204" pitchFamily="34" charset="0"/>
                  <a:ea typeface="微软雅黑" panose="020B0503020204020204" charset="-122"/>
                  <a:cs typeface="Arial" panose="020B0604020202020204" pitchFamily="34" charset="0"/>
                </a:rPr>
                <a:t>有效应力变化</a:t>
              </a:r>
              <a:r>
                <a:rPr lang="en-US" altLang="zh-CN" sz="900" dirty="0">
                  <a:solidFill>
                    <a:srgbClr val="0F573F"/>
                  </a:solidFill>
                  <a:latin typeface="Arial" panose="020B0604020202020204" pitchFamily="34" charset="0"/>
                  <a:ea typeface="微软雅黑" panose="020B0503020204020204" charset="-122"/>
                  <a:cs typeface="Arial" panose="020B0604020202020204" pitchFamily="34" charset="0"/>
                </a:rPr>
                <a:t>(Effective Stress)</a:t>
              </a:r>
            </a:p>
          </p:txBody>
        </p:sp>
        <p:sp>
          <p:nvSpPr>
            <p:cNvPr id="5" name="文本框 4"/>
            <p:cNvSpPr txBox="1"/>
            <p:nvPr/>
          </p:nvSpPr>
          <p:spPr>
            <a:xfrm>
              <a:off x="1382" y="8605"/>
              <a:ext cx="3848" cy="485"/>
            </a:xfrm>
            <a:prstGeom prst="rect">
              <a:avLst/>
            </a:prstGeom>
            <a:noFill/>
          </p:spPr>
          <p:txBody>
            <a:bodyPr wrap="square" rtlCol="0" anchor="t">
              <a:noAutofit/>
            </a:bodyPr>
            <a:lstStyle/>
            <a:p>
              <a:pPr algn="ctr"/>
              <a:r>
                <a:rPr lang="en-US" altLang="zh-CN"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90%</a:t>
              </a:r>
              <a:r>
                <a:rPr lang="zh-CN" altLang="en-US"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或</a:t>
              </a:r>
              <a:r>
                <a:rPr lang="en-US" altLang="zh-CN"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80%</a:t>
              </a:r>
              <a:r>
                <a:rPr lang="zh-CN" altLang="en-US"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贡献度对应的深度</a:t>
              </a:r>
            </a:p>
          </p:txBody>
        </p:sp>
        <p:pic>
          <p:nvPicPr>
            <p:cNvPr id="10" name="图片 9"/>
            <p:cNvPicPr>
              <a:picLocks noChangeAspect="1"/>
            </p:cNvPicPr>
            <p:nvPr/>
          </p:nvPicPr>
          <p:blipFill>
            <a:blip r:embed="rId6"/>
            <a:stretch>
              <a:fillRect/>
            </a:stretch>
          </p:blipFill>
          <p:spPr>
            <a:xfrm>
              <a:off x="1462" y="3114"/>
              <a:ext cx="3746" cy="5528"/>
            </a:xfrm>
            <a:prstGeom prst="rect">
              <a:avLst/>
            </a:prstGeom>
          </p:spPr>
        </p:pic>
      </p:grpSp>
      <p:sp>
        <p:nvSpPr>
          <p:cNvPr id="6" name="矩形 3"/>
          <p:cNvSpPr/>
          <p:nvPr/>
        </p:nvSpPr>
        <p:spPr>
          <a:xfrm>
            <a:off x="0" y="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en-US" altLang="zh-CN" sz="2700" b="1" dirty="0">
                <a:latin typeface="Arial" panose="020B0604020202020204" pitchFamily="34" charset="0"/>
                <a:ea typeface="黑体" panose="02010609060101010101" pitchFamily="49" charset="-122"/>
                <a:cs typeface="Arial" panose="020B0604020202020204" pitchFamily="34" charset="0"/>
              </a:rPr>
              <a:t>3.</a:t>
            </a:r>
            <a:r>
              <a:rPr kumimoji="1" lang="zh-CN" altLang="en-US" sz="2700" b="1" dirty="0">
                <a:latin typeface="Arial" panose="020B0604020202020204" pitchFamily="34" charset="0"/>
                <a:ea typeface="黑体" panose="02010609060101010101" pitchFamily="49" charset="-122"/>
                <a:cs typeface="Arial" panose="020B0604020202020204" pitchFamily="34" charset="0"/>
              </a:rPr>
              <a:t> 波速变化的建模验证</a:t>
            </a:r>
          </a:p>
        </p:txBody>
      </p:sp>
      <p:grpSp>
        <p:nvGrpSpPr>
          <p:cNvPr id="11" name="组合 10"/>
          <p:cNvGrpSpPr/>
          <p:nvPr/>
        </p:nvGrpSpPr>
        <p:grpSpPr>
          <a:xfrm>
            <a:off x="673576" y="1347629"/>
            <a:ext cx="8254365" cy="580549"/>
            <a:chOff x="1492" y="1513"/>
            <a:chExt cx="17332" cy="1219"/>
          </a:xfrm>
        </p:grpSpPr>
        <mc:AlternateContent xmlns:mc="http://schemas.openxmlformats.org/markup-compatibility/2006" xmlns:a14="http://schemas.microsoft.com/office/drawing/2010/main">
          <mc:Choice Requires="a14">
            <p:sp>
              <p:nvSpPr>
                <p:cNvPr id="17" name="文本框 16"/>
                <p:cNvSpPr txBox="1"/>
                <p:nvPr>
                  <p:custDataLst>
                    <p:tags r:id="rId1"/>
                  </p:custDataLst>
                </p:nvPr>
              </p:nvSpPr>
              <p:spPr>
                <a:xfrm>
                  <a:off x="1492" y="1530"/>
                  <a:ext cx="8255" cy="628"/>
                </a:xfrm>
                <a:prstGeom prst="rect">
                  <a:avLst/>
                </a:prstGeom>
                <a:noFill/>
              </p:spPr>
              <p:txBody>
                <a:bodyPr wrap="square" rtlCol="0">
                  <a:spAutoFit/>
                </a:bodyPr>
                <a:lstStyle/>
                <a:p>
                  <a:r>
                    <a:rPr lang="zh-CN" altLang="en-US" sz="1350" dirty="0">
                      <a:latin typeface="微软雅黑" panose="020B0503020204020204" charset="-122"/>
                      <a:ea typeface="微软雅黑" panose="020B0503020204020204" charset="-122"/>
                      <a:cs typeface="微软雅黑" panose="020B0503020204020204" charset="-122"/>
                    </a:rPr>
                    <a:t>（</a:t>
                  </a:r>
                  <a:r>
                    <a:rPr lang="en-US" altLang="zh-CN" sz="1350" dirty="0">
                      <a:latin typeface="微软雅黑" panose="020B0503020204020204" charset="-122"/>
                      <a:ea typeface="微软雅黑" panose="020B0503020204020204" charset="-122"/>
                      <a:cs typeface="微软雅黑" panose="020B0503020204020204" charset="-122"/>
                    </a:rPr>
                    <a:t>1</a:t>
                  </a:r>
                  <a:r>
                    <a:rPr lang="zh-CN" altLang="en-US" sz="1350" dirty="0">
                      <a:latin typeface="微软雅黑" panose="020B0503020204020204" charset="-122"/>
                      <a:ea typeface="微软雅黑" panose="020B0503020204020204" charset="-122"/>
                      <a:cs typeface="微软雅黑" panose="020B0503020204020204" charset="-122"/>
                    </a:rPr>
                    <a:t>）拟合①：</a:t>
                  </a:r>
                  <a14:m>
                    <m:oMath xmlns:m="http://schemas.openxmlformats.org/officeDocument/2006/math">
                      <m:sSub>
                        <m:sSubPr>
                          <m:ctrlPr>
                            <a:rPr lang="en-US" altLang="zh-CN" sz="1350" i="1">
                              <a:latin typeface="Cambria Math" panose="02040503050406030204" pitchFamily="18" charset="0"/>
                              <a:ea typeface="微软雅黑" panose="020B0503020204020204" charset="-122"/>
                              <a:cs typeface="Cambria Math" panose="02040503050406030204" pitchFamily="18" charset="0"/>
                            </a:rPr>
                          </m:ctrlPr>
                        </m:sSubPr>
                        <m:e>
                          <m:r>
                            <a:rPr lang="en-US" altLang="zh-CN" sz="1350" i="1">
                              <a:latin typeface="Cambria Math" panose="02040503050406030204" pitchFamily="18" charset="0"/>
                              <a:ea typeface="微软雅黑" panose="020B0503020204020204" charset="-122"/>
                              <a:cs typeface="Cambria Math" panose="02040503050406030204" pitchFamily="18" charset="0"/>
                            </a:rPr>
                            <m:t>𝑙𝑜𝑔</m:t>
                          </m:r>
                        </m:e>
                        <m:sub>
                          <m:r>
                            <a:rPr lang="en-US" altLang="zh-CN" sz="1350" i="1">
                              <a:latin typeface="Cambria Math" panose="02040503050406030204" pitchFamily="18" charset="0"/>
                              <a:ea typeface="微软雅黑" panose="020B0503020204020204" charset="-122"/>
                              <a:cs typeface="Cambria Math" panose="02040503050406030204" pitchFamily="18" charset="0"/>
                            </a:rPr>
                            <m:t>10</m:t>
                          </m:r>
                        </m:sub>
                      </m:sSub>
                      <m:r>
                        <a:rPr lang="en-US" altLang="zh-CN" sz="1350" i="1">
                          <a:latin typeface="Cambria Math" panose="02040503050406030204" pitchFamily="18" charset="0"/>
                          <a:ea typeface="MS Mincho" charset="0"/>
                          <a:cs typeface="Cambria Math" panose="02040503050406030204" pitchFamily="18" charset="0"/>
                        </a:rPr>
                        <m:t>𝜂</m:t>
                      </m:r>
                      <m:r>
                        <a:rPr lang="en-US" altLang="zh-CN" sz="1350" i="1">
                          <a:latin typeface="Cambria Math" panose="02040503050406030204" pitchFamily="18" charset="0"/>
                          <a:ea typeface="MS Mincho" charset="0"/>
                          <a:cs typeface="Cambria Math" panose="02040503050406030204" pitchFamily="18" charset="0"/>
                        </a:rPr>
                        <m:t>=−1.34</m:t>
                      </m:r>
                      <m:r>
                        <a:rPr lang="en-US" altLang="zh-CN" sz="1350" i="1">
                          <a:latin typeface="Cambria Math" panose="02040503050406030204" pitchFamily="18" charset="0"/>
                          <a:ea typeface="微软雅黑" panose="020B0503020204020204" charset="-122"/>
                          <a:cs typeface="Cambria Math" panose="02040503050406030204" pitchFamily="18" charset="0"/>
                        </a:rPr>
                        <m:t>7</m:t>
                      </m:r>
                      <m:sSub>
                        <m:sSubPr>
                          <m:ctrlPr>
                            <a:rPr lang="en-US" altLang="zh-CN" sz="1350" i="1">
                              <a:latin typeface="Cambria Math" panose="02040503050406030204" pitchFamily="18" charset="0"/>
                              <a:ea typeface="微软雅黑" panose="020B0503020204020204" charset="-122"/>
                              <a:cs typeface="Cambria Math" panose="02040503050406030204" pitchFamily="18" charset="0"/>
                            </a:rPr>
                          </m:ctrlPr>
                        </m:sSubPr>
                        <m:e>
                          <m:r>
                            <a:rPr lang="en-US" altLang="zh-CN" sz="1350" i="1">
                              <a:latin typeface="Cambria Math" panose="02040503050406030204" pitchFamily="18" charset="0"/>
                              <a:ea typeface="微软雅黑" panose="020B0503020204020204" charset="-122"/>
                              <a:cs typeface="Cambria Math" panose="02040503050406030204" pitchFamily="18" charset="0"/>
                            </a:rPr>
                            <m:t>𝑙𝑜𝑔</m:t>
                          </m:r>
                        </m:e>
                        <m:sub>
                          <m:r>
                            <a:rPr lang="en-US" altLang="zh-CN" sz="1350" i="1">
                              <a:latin typeface="Cambria Math" panose="02040503050406030204" pitchFamily="18" charset="0"/>
                              <a:ea typeface="微软雅黑" panose="020B0503020204020204" charset="-122"/>
                              <a:cs typeface="Cambria Math" panose="02040503050406030204" pitchFamily="18" charset="0"/>
                            </a:rPr>
                            <m:t>10</m:t>
                          </m:r>
                        </m:sub>
                      </m:sSub>
                      <m:r>
                        <a:rPr lang="en-US" altLang="zh-CN" sz="1350" i="1">
                          <a:latin typeface="Cambria Math" panose="02040503050406030204" pitchFamily="18" charset="0"/>
                          <a:ea typeface="微软雅黑" panose="020B0503020204020204" charset="-122"/>
                          <a:cs typeface="Cambria Math" panose="02040503050406030204" pitchFamily="18" charset="0"/>
                        </a:rPr>
                        <m:t>𝑃</m:t>
                      </m:r>
                      <m:r>
                        <a:rPr lang="en-US" altLang="zh-CN" sz="1350" i="1">
                          <a:latin typeface="Cambria Math" panose="02040503050406030204" pitchFamily="18" charset="0"/>
                          <a:ea typeface="MS Mincho" charset="0"/>
                          <a:cs typeface="Cambria Math" panose="02040503050406030204" pitchFamily="18" charset="0"/>
                        </a:rPr>
                        <m:t>−</m:t>
                      </m:r>
                      <m:r>
                        <a:rPr lang="en-US" altLang="zh-CN" sz="1350" i="1">
                          <a:latin typeface="Cambria Math" panose="02040503050406030204" pitchFamily="18" charset="0"/>
                          <a:ea typeface="微软雅黑" panose="020B0503020204020204" charset="-122"/>
                          <a:cs typeface="Cambria Math" panose="02040503050406030204" pitchFamily="18" charset="0"/>
                        </a:rPr>
                        <m:t>6</m:t>
                      </m:r>
                      <m:r>
                        <a:rPr lang="en-US" altLang="zh-CN" sz="1350" i="1">
                          <a:latin typeface="Cambria Math" panose="02040503050406030204" pitchFamily="18" charset="0"/>
                          <a:ea typeface="MS Mincho" charset="0"/>
                          <a:cs typeface="Cambria Math" panose="02040503050406030204" pitchFamily="18" charset="0"/>
                        </a:rPr>
                        <m:t>.</m:t>
                      </m:r>
                      <m:r>
                        <a:rPr lang="en-US" altLang="zh-CN" sz="1350" i="1">
                          <a:latin typeface="Cambria Math" panose="02040503050406030204" pitchFamily="18" charset="0"/>
                          <a:ea typeface="微软雅黑" panose="020B0503020204020204" charset="-122"/>
                          <a:cs typeface="Cambria Math" panose="02040503050406030204" pitchFamily="18" charset="0"/>
                        </a:rPr>
                        <m:t>882</m:t>
                      </m:r>
                    </m:oMath>
                  </a14:m>
                  <a:endParaRPr lang="en-US" altLang="zh-CN" sz="1350" i="1" dirty="0">
                    <a:latin typeface="Cambria Math" panose="02040503050406030204" pitchFamily="18" charset="0"/>
                    <a:ea typeface="微软雅黑" panose="020B0503020204020204" charset="-122"/>
                    <a:cs typeface="Cambria Math" panose="02040503050406030204" pitchFamily="18" charset="0"/>
                  </a:endParaRPr>
                </a:p>
              </p:txBody>
            </p:sp>
          </mc:Choice>
          <mc:Fallback xmlns="">
            <p:sp>
              <p:nvSpPr>
                <p:cNvPr id="17" name="文本框 16"/>
                <p:cNvSpPr txBox="1">
                  <a:spLocks noRot="1" noChangeAspect="1" noMove="1" noResize="1" noEditPoints="1" noAdjustHandles="1" noChangeArrowheads="1" noChangeShapeType="1" noTextEdit="1"/>
                </p:cNvSpPr>
                <p:nvPr>
                  <p:custDataLst>
                    <p:tags r:id="rId7"/>
                  </p:custDataLst>
                </p:nvPr>
              </p:nvSpPr>
              <p:spPr>
                <a:xfrm>
                  <a:off x="1492" y="1530"/>
                  <a:ext cx="8255" cy="628"/>
                </a:xfrm>
                <a:prstGeom prst="rect">
                  <a:avLst/>
                </a:prstGeom>
                <a:blipFill rotWithShape="1">
                  <a:blip r:embed="rId8"/>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文本框 2"/>
                <p:cNvSpPr txBox="1"/>
                <p:nvPr/>
              </p:nvSpPr>
              <p:spPr>
                <a:xfrm>
                  <a:off x="2707" y="2184"/>
                  <a:ext cx="13997" cy="548"/>
                </a:xfrm>
                <a:prstGeom prst="rect">
                  <a:avLst/>
                </a:prstGeom>
                <a:noFill/>
              </p:spPr>
              <p:txBody>
                <a:bodyPr wrap="square">
                  <a:noAutofit/>
                </a:bodyPr>
                <a:lstStyle/>
                <a:p>
                  <a:r>
                    <a:rPr lang="en-US" altLang="zh-CN" sz="1200" dirty="0">
                      <a:solidFill>
                        <a:srgbClr val="000000"/>
                      </a:solidFill>
                      <a:latin typeface="微软雅黑" panose="020B0503020204020204" charset="-122"/>
                      <a:ea typeface="微软雅黑" panose="020B0503020204020204" charset="-122"/>
                      <a:cs typeface="微软雅黑" panose="020B0503020204020204" charset="-122"/>
                    </a:rPr>
                    <a:t>For </a:t>
                  </a:r>
                  <a14:m>
                    <m:oMath xmlns:m="http://schemas.openxmlformats.org/officeDocument/2006/math">
                      <m:r>
                        <a:rPr lang="en-US" altLang="zh-CN" sz="1200" b="0" i="1" smtClean="0">
                          <a:solidFill>
                            <a:srgbClr val="000000"/>
                          </a:solidFill>
                          <a:latin typeface="Cambria Math" panose="02040503050406030204" pitchFamily="18" charset="0"/>
                          <a:ea typeface="微软雅黑" panose="020B0503020204020204" charset="-122"/>
                          <a:cs typeface="Cambria Math" panose="02040503050406030204" pitchFamily="18" charset="0"/>
                        </a:rPr>
                        <m:t>𝑃</m:t>
                      </m:r>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m:t>
                      </m:r>
                      <m:d>
                        <m:dPr>
                          <m:ctrlPr>
                            <a:rPr lang="zh-CN" altLang="zh-CN" sz="1200" i="1">
                              <a:solidFill>
                                <a:srgbClr val="000000"/>
                              </a:solidFill>
                              <a:effectLst/>
                              <a:latin typeface="Cambria Math" panose="02040503050406030204" pitchFamily="18" charset="0"/>
                              <a:ea typeface="微软雅黑" panose="020B0503020204020204" charset="-122"/>
                              <a:cs typeface="Cambria Math" panose="02040503050406030204" pitchFamily="18" charset="0"/>
                            </a:rPr>
                          </m:ctrlPr>
                        </m:dPr>
                        <m:e>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1−</m:t>
                          </m:r>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𝜆</m:t>
                          </m:r>
                        </m:e>
                      </m:d>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𝜌</m:t>
                      </m:r>
                      <m:r>
                        <a:rPr lang="en-US" altLang="zh-CN" sz="1200" i="1">
                          <a:solidFill>
                            <a:srgbClr val="000000"/>
                          </a:solidFill>
                          <a:effectLst/>
                          <a:latin typeface="Cambria Math" panose="02040503050406030204" pitchFamily="18" charset="0"/>
                          <a:ea typeface="微软雅黑" panose="020B0503020204020204" charset="-122"/>
                          <a:cs typeface="Cambria Math" panose="02040503050406030204" pitchFamily="18" charset="0"/>
                        </a:rPr>
                        <m:t>𝑔h</m:t>
                      </m:r>
                      <m:r>
                        <a:rPr lang="en-US" altLang="zh-CN" sz="1200" b="0" i="1" smtClean="0">
                          <a:solidFill>
                            <a:srgbClr val="000000"/>
                          </a:solidFill>
                          <a:effectLst/>
                          <a:latin typeface="Cambria Math" panose="02040503050406030204" pitchFamily="18" charset="0"/>
                          <a:ea typeface="MS Mincho" charset="0"/>
                          <a:cs typeface="Cambria Math" panose="02040503050406030204" pitchFamily="18" charset="0"/>
                        </a:rPr>
                        <m:t>:</m:t>
                      </m:r>
                    </m:oMath>
                  </a14:m>
                  <a:r>
                    <a:rPr lang="en-US" altLang="zh-CN" sz="1200" i="1" dirty="0">
                      <a:solidFill>
                        <a:srgbClr val="000000"/>
                      </a:solidFill>
                      <a:effectLst/>
                      <a:latin typeface="微软雅黑" panose="020B0503020204020204" charset="-122"/>
                      <a:ea typeface="微软雅黑" panose="020B0503020204020204" charset="-122"/>
                      <a:cs typeface="微软雅黑" panose="020B0503020204020204" charset="-122"/>
                    </a:rPr>
                    <a:t>    </a:t>
                  </a:r>
                  <a14:m>
                    <m:oMath xmlns:m="http://schemas.openxmlformats.org/officeDocument/2006/math">
                      <m:r>
                        <a:rPr lang="en-US" altLang="zh-CN" sz="1200" i="1" smtClean="0">
                          <a:solidFill>
                            <a:srgbClr val="000000"/>
                          </a:solidFill>
                          <a:latin typeface="Cambria Math" panose="02040503050406030204" pitchFamily="18" charset="0"/>
                          <a:ea typeface="MS Mincho" charset="0"/>
                          <a:cs typeface="Cambria Math" panose="02040503050406030204" pitchFamily="18" charset="0"/>
                        </a:rPr>
                        <m:t>𝜆</m:t>
                      </m:r>
                    </m:oMath>
                  </a14:m>
                  <a:r>
                    <a:rPr lang="en-US" altLang="zh-CN" sz="1200" dirty="0">
                      <a:latin typeface="微软雅黑" panose="020B0503020204020204" charset="-122"/>
                      <a:ea typeface="微软雅黑" panose="020B0503020204020204" charset="-122"/>
                      <a:cs typeface="微软雅黑" panose="020B0503020204020204" charset="-122"/>
                      <a:sym typeface="+mn-ea"/>
                    </a:rPr>
                    <a:t>=0: dry rocks;  ~0.37: hydrostatic;  </a:t>
                  </a:r>
                  <a14:m>
                    <m:oMath xmlns:m="http://schemas.openxmlformats.org/officeDocument/2006/math">
                      <m:r>
                        <a:rPr lang="en-US" altLang="zh-CN" sz="1200" i="1">
                          <a:latin typeface="Cambria Math" panose="02040503050406030204" pitchFamily="18" charset="0"/>
                          <a:ea typeface="MS Mincho" charset="0"/>
                          <a:cs typeface="Cambria Math" panose="02040503050406030204" pitchFamily="18" charset="0"/>
                        </a:rPr>
                        <m:t>≥</m:t>
                      </m:r>
                    </m:oMath>
                  </a14:m>
                  <a:r>
                    <a:rPr lang="en-US" altLang="zh-CN" sz="1200" dirty="0">
                      <a:latin typeface="微软雅黑" panose="020B0503020204020204" charset="-122"/>
                      <a:ea typeface="微软雅黑" panose="020B0503020204020204" charset="-122"/>
                      <a:cs typeface="微软雅黑" panose="020B0503020204020204" charset="-122"/>
                      <a:sym typeface="+mn-ea"/>
                    </a:rPr>
                    <a:t>0.9: water-saturated sediments          </a:t>
                  </a:r>
                  <a:endParaRPr lang="en-US" altLang="zh-CN" sz="1200" i="1" dirty="0">
                    <a:solidFill>
                      <a:srgbClr val="000000"/>
                    </a:solidFill>
                    <a:effectLst/>
                    <a:latin typeface="微软雅黑" panose="020B0503020204020204" charset="-122"/>
                    <a:ea typeface="微软雅黑" panose="020B0503020204020204" charset="-122"/>
                    <a:cs typeface="微软雅黑" panose="020B0503020204020204" charset="-122"/>
                  </a:endParaRPr>
                </a:p>
              </p:txBody>
            </p:sp>
          </mc:Choice>
          <mc:Fallback xmlns="">
            <p:sp>
              <p:nvSpPr>
                <p:cNvPr id="3" name="文本框 2"/>
                <p:cNvSpPr txBox="1">
                  <a:spLocks noRot="1" noChangeAspect="1" noMove="1" noResize="1" noEditPoints="1" noAdjustHandles="1" noChangeArrowheads="1" noChangeShapeType="1" noTextEdit="1"/>
                </p:cNvSpPr>
                <p:nvPr/>
              </p:nvSpPr>
              <p:spPr>
                <a:xfrm>
                  <a:off x="2707" y="2184"/>
                  <a:ext cx="13997" cy="548"/>
                </a:xfrm>
                <a:prstGeom prst="rect">
                  <a:avLst/>
                </a:prstGeom>
                <a:blipFill rotWithShape="1">
                  <a:blip r:embed="rId9"/>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p:cNvSpPr txBox="1"/>
                <p:nvPr>
                  <p:custDataLst>
                    <p:tags r:id="rId2"/>
                  </p:custDataLst>
                </p:nvPr>
              </p:nvSpPr>
              <p:spPr>
                <a:xfrm>
                  <a:off x="9392" y="1513"/>
                  <a:ext cx="2640" cy="588"/>
                </a:xfrm>
                <a:prstGeom prst="rect">
                  <a:avLst/>
                </a:prstGeom>
                <a:noFill/>
              </p:spPr>
              <p:txBody>
                <a:bodyPr wrap="square" rtlCol="0" anchor="t">
                  <a:noAutofit/>
                </a:bodyPr>
                <a:lstStyle/>
                <a:p>
                  <a:r>
                    <a:rPr lang="en-US" altLang="zh-CN" sz="1350">
                      <a:latin typeface="微软雅黑" panose="020B0503020204020204" charset="-122"/>
                      <a:ea typeface="微软雅黑" panose="020B0503020204020204" charset="-122"/>
                      <a:cs typeface="Cambria Math" panose="02040503050406030204" pitchFamily="18" charset="0"/>
                      <a:sym typeface="+mn-ea"/>
                    </a:rPr>
                    <a:t>(2)  </a:t>
                  </a:r>
                  <a14:m>
                    <m:oMath xmlns:m="http://schemas.openxmlformats.org/officeDocument/2006/math">
                      <m:r>
                        <a:rPr lang="en-US" altLang="zh-CN" sz="1350">
                          <a:latin typeface="Cambria Math" panose="02040503050406030204" pitchFamily="18" charset="0"/>
                          <a:ea typeface="MS Mincho" charset="0"/>
                          <a:cs typeface="Cambria Math" panose="02040503050406030204" pitchFamily="18" charset="0"/>
                          <a:sym typeface="+mn-ea"/>
                        </a:rPr>
                        <m:t> </m:t>
                      </m:r>
                      <m:r>
                        <m:rPr>
                          <m:sty m:val="p"/>
                        </m:rPr>
                        <a:rPr lang="en-US" altLang="zh-CN" sz="1350">
                          <a:latin typeface="Cambria Math" panose="02040503050406030204" pitchFamily="18" charset="0"/>
                          <a:ea typeface="微软雅黑" panose="020B0503020204020204" charset="-122"/>
                          <a:cs typeface="Cambria Math" panose="02040503050406030204" pitchFamily="18" charset="0"/>
                          <a:sym typeface="+mn-ea"/>
                        </a:rPr>
                        <m:t>λ</m:t>
                      </m:r>
                      <m:r>
                        <a:rPr lang="en-US" altLang="zh-CN" sz="1350">
                          <a:latin typeface="Cambria Math" panose="02040503050406030204" pitchFamily="18" charset="0"/>
                          <a:ea typeface="MS Mincho" charset="0"/>
                          <a:cs typeface="Cambria Math" panose="02040503050406030204" pitchFamily="18" charset="0"/>
                          <a:sym typeface="+mn-ea"/>
                        </a:rPr>
                        <m:t>=0.</m:t>
                      </m:r>
                      <m:r>
                        <a:rPr lang="en-US" sz="1350">
                          <a:latin typeface="Cambria Math" panose="02040503050406030204" pitchFamily="18" charset="0"/>
                          <a:ea typeface="MS Mincho" charset="0"/>
                          <a:cs typeface="Cambria Math" panose="02040503050406030204" pitchFamily="18" charset="0"/>
                          <a:sym typeface="+mn-ea"/>
                        </a:rPr>
                        <m:t>90</m:t>
                      </m:r>
                    </m:oMath>
                  </a14:m>
                  <a:r>
                    <a:rPr lang="en-US" altLang="zh-CN" sz="1350">
                      <a:latin typeface="微软雅黑" panose="020B0503020204020204" charset="-122"/>
                      <a:ea typeface="微软雅黑" panose="020B0503020204020204" charset="-122"/>
                      <a:sym typeface="+mn-ea"/>
                    </a:rPr>
                    <a:t> </a:t>
                  </a:r>
                </a:p>
                <a:p>
                  <a:endParaRPr lang="en-US" altLang="zh-CN" sz="1350">
                    <a:latin typeface="微软雅黑" panose="020B0503020204020204" charset="-122"/>
                    <a:ea typeface="微软雅黑" panose="020B0503020204020204" charset="-122"/>
                    <a:sym typeface="+mn-ea"/>
                  </a:endParaRPr>
                </a:p>
              </p:txBody>
            </p:sp>
          </mc:Choice>
          <mc:Fallback xmlns="">
            <p:sp>
              <p:nvSpPr>
                <p:cNvPr id="4" name="文本框 3"/>
                <p:cNvSpPr txBox="1">
                  <a:spLocks noRot="1" noChangeAspect="1" noMove="1" noResize="1" noEditPoints="1" noAdjustHandles="1" noChangeArrowheads="1" noChangeShapeType="1" noTextEdit="1"/>
                </p:cNvSpPr>
                <p:nvPr>
                  <p:custDataLst>
                    <p:tags r:id="rId10"/>
                  </p:custDataLst>
                </p:nvPr>
              </p:nvSpPr>
              <p:spPr>
                <a:xfrm>
                  <a:off x="9392" y="1513"/>
                  <a:ext cx="2640" cy="588"/>
                </a:xfrm>
                <a:prstGeom prst="rect">
                  <a:avLst/>
                </a:prstGeom>
                <a:blipFill rotWithShape="1">
                  <a:blip r:embed="rId11"/>
                </a:blipFill>
              </p:spPr>
              <p:txBody>
                <a:bodyPr/>
                <a:lstStyle/>
                <a:p>
                  <a:r>
                    <a:rPr lang="zh-CN" altLang="en-US">
                      <a:noFill/>
                    </a:rPr>
                    <a:t> </a:t>
                  </a:r>
                </a:p>
              </p:txBody>
            </p:sp>
          </mc:Fallback>
        </mc:AlternateContent>
        <p:sp>
          <p:nvSpPr>
            <p:cNvPr id="9" name="文本框 8"/>
            <p:cNvSpPr txBox="1"/>
            <p:nvPr/>
          </p:nvSpPr>
          <p:spPr>
            <a:xfrm>
              <a:off x="12031" y="1517"/>
              <a:ext cx="6793" cy="673"/>
            </a:xfrm>
            <a:prstGeom prst="rect">
              <a:avLst/>
            </a:prstGeom>
            <a:noFill/>
          </p:spPr>
          <p:txBody>
            <a:bodyPr wrap="square" rtlCol="0" anchor="t">
              <a:noAutofit/>
            </a:bodyPr>
            <a:lstStyle/>
            <a:p>
              <a:r>
                <a:rPr lang="en-US" altLang="zh-CN" sz="1350">
                  <a:solidFill>
                    <a:srgbClr val="C00000"/>
                  </a:solidFill>
                  <a:latin typeface="微软雅黑" panose="020B0503020204020204" charset="-122"/>
                  <a:ea typeface="微软雅黑" panose="020B0503020204020204" charset="-122"/>
                  <a:cs typeface="微软雅黑" panose="020B0503020204020204" charset="-122"/>
                  <a:sym typeface="+mn-ea"/>
                </a:rPr>
                <a:t> (3) dVs/Vs+dVp/Vp+dρ/ρ -&gt; dc/c</a:t>
              </a:r>
              <a:r>
                <a:rPr lang="en-US" altLang="zh-CN" sz="1350">
                  <a:latin typeface="微软雅黑" panose="020B0503020204020204" charset="-122"/>
                  <a:ea typeface="微软雅黑" panose="020B0503020204020204" charset="-122"/>
                  <a:sym typeface="+mn-ea"/>
                </a:rPr>
                <a:t> </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灯片编号占位符 6"/>
          <p:cNvSpPr>
            <a:spLocks noGrp="1"/>
          </p:cNvSpPr>
          <p:nvPr>
            <p:ph type="sldNum" sz="quarter" idx="12"/>
          </p:nvPr>
        </p:nvSpPr>
        <p:spPr/>
        <p:txBody>
          <a:bodyPr/>
          <a:lstStyle/>
          <a:p>
            <a:fld id="{AEA62FAB-F99A-AB4E-BCD3-FB5A1BF3E821}" type="slidenum">
              <a:rPr lang="en-US" sz="900" smtClean="0"/>
              <a:t>19</a:t>
            </a:fld>
            <a:endParaRPr lang="en-US" sz="900"/>
          </a:p>
        </p:txBody>
      </p:sp>
      <p:grpSp>
        <p:nvGrpSpPr>
          <p:cNvPr id="15" name="组合 14"/>
          <p:cNvGrpSpPr/>
          <p:nvPr/>
        </p:nvGrpSpPr>
        <p:grpSpPr>
          <a:xfrm>
            <a:off x="763905" y="1981835"/>
            <a:ext cx="8242935" cy="4121150"/>
            <a:chOff x="1382" y="3122"/>
            <a:chExt cx="12802" cy="5969"/>
          </a:xfrm>
        </p:grpSpPr>
        <p:pic>
          <p:nvPicPr>
            <p:cNvPr id="8" name="图片 7"/>
            <p:cNvPicPr>
              <a:picLocks noChangeAspect="1"/>
            </p:cNvPicPr>
            <p:nvPr/>
          </p:nvPicPr>
          <p:blipFill>
            <a:blip r:embed="rId5"/>
            <a:srcRect r="2446"/>
            <a:stretch>
              <a:fillRect/>
            </a:stretch>
          </p:blipFill>
          <p:spPr>
            <a:xfrm>
              <a:off x="5653" y="3453"/>
              <a:ext cx="8531" cy="4943"/>
            </a:xfrm>
            <a:prstGeom prst="rect">
              <a:avLst/>
            </a:prstGeom>
          </p:spPr>
        </p:pic>
        <p:sp>
          <p:nvSpPr>
            <p:cNvPr id="18" name="文本框 17"/>
            <p:cNvSpPr txBox="1"/>
            <p:nvPr/>
          </p:nvSpPr>
          <p:spPr>
            <a:xfrm>
              <a:off x="10904" y="3509"/>
              <a:ext cx="3112" cy="333"/>
            </a:xfrm>
            <a:prstGeom prst="rect">
              <a:avLst/>
            </a:prstGeom>
            <a:noFill/>
          </p:spPr>
          <p:txBody>
            <a:bodyPr wrap="square" rtlCol="0">
              <a:spAutoFit/>
            </a:bodyPr>
            <a:lstStyle/>
            <a:p>
              <a:r>
                <a:rPr lang="zh-CN" altLang="en-US" sz="900" dirty="0">
                  <a:solidFill>
                    <a:srgbClr val="0F573F"/>
                  </a:solidFill>
                  <a:latin typeface="Arial" panose="020B0604020202020204" pitchFamily="34" charset="0"/>
                  <a:ea typeface="微软雅黑" panose="020B0503020204020204" charset="-122"/>
                  <a:cs typeface="Arial" panose="020B0604020202020204" pitchFamily="34" charset="0"/>
                </a:rPr>
                <a:t>弹性荷载</a:t>
              </a:r>
              <a:r>
                <a:rPr lang="en-US" altLang="zh-CN" sz="900" dirty="0">
                  <a:solidFill>
                    <a:srgbClr val="0F573F"/>
                  </a:solidFill>
                  <a:latin typeface="Arial" panose="020B0604020202020204" pitchFamily="34" charset="0"/>
                  <a:ea typeface="微软雅黑" panose="020B0503020204020204" charset="-122"/>
                  <a:cs typeface="Arial" panose="020B0604020202020204" pitchFamily="34" charset="0"/>
                </a:rPr>
                <a:t>(Elastic Load)</a:t>
              </a:r>
            </a:p>
          </p:txBody>
        </p:sp>
        <p:sp>
          <p:nvSpPr>
            <p:cNvPr id="19" name="文本框 18"/>
            <p:cNvSpPr txBox="1"/>
            <p:nvPr/>
          </p:nvSpPr>
          <p:spPr>
            <a:xfrm>
              <a:off x="6986" y="5847"/>
              <a:ext cx="2348" cy="333"/>
            </a:xfrm>
            <a:prstGeom prst="rect">
              <a:avLst/>
            </a:prstGeom>
            <a:noFill/>
          </p:spPr>
          <p:txBody>
            <a:bodyPr wrap="square" rtlCol="0">
              <a:spAutoFit/>
            </a:bodyPr>
            <a:lstStyle/>
            <a:p>
              <a:r>
                <a:rPr lang="zh-CN" altLang="en-US" sz="900" dirty="0">
                  <a:solidFill>
                    <a:srgbClr val="0F573F"/>
                  </a:solidFill>
                  <a:latin typeface="Arial" panose="020B0604020202020204" pitchFamily="34" charset="0"/>
                  <a:ea typeface="微软雅黑" panose="020B0503020204020204" charset="-122"/>
                  <a:cs typeface="Arial" panose="020B0604020202020204" pitchFamily="34" charset="0"/>
                </a:rPr>
                <a:t>孔压变化</a:t>
              </a:r>
              <a:r>
                <a:rPr lang="en-US" altLang="zh-CN" sz="900" dirty="0">
                  <a:solidFill>
                    <a:srgbClr val="0F573F"/>
                  </a:solidFill>
                  <a:latin typeface="Arial" panose="020B0604020202020204" pitchFamily="34" charset="0"/>
                  <a:ea typeface="微软雅黑" panose="020B0503020204020204" charset="-122"/>
                  <a:cs typeface="Arial" panose="020B0604020202020204" pitchFamily="34" charset="0"/>
                </a:rPr>
                <a:t>(Pore Pressure)</a:t>
              </a:r>
            </a:p>
          </p:txBody>
        </p:sp>
        <p:sp>
          <p:nvSpPr>
            <p:cNvPr id="20" name="文本框 19"/>
            <p:cNvSpPr txBox="1"/>
            <p:nvPr/>
          </p:nvSpPr>
          <p:spPr>
            <a:xfrm>
              <a:off x="10539" y="5854"/>
              <a:ext cx="3579" cy="333"/>
            </a:xfrm>
            <a:prstGeom prst="rect">
              <a:avLst/>
            </a:prstGeom>
            <a:noFill/>
          </p:spPr>
          <p:txBody>
            <a:bodyPr wrap="square" rtlCol="0">
              <a:spAutoFit/>
            </a:bodyPr>
            <a:lstStyle/>
            <a:p>
              <a:r>
                <a:rPr lang="zh-CN" altLang="en-US" sz="900" dirty="0">
                  <a:solidFill>
                    <a:srgbClr val="0F573F"/>
                  </a:solidFill>
                  <a:latin typeface="Arial" panose="020B0604020202020204" pitchFamily="34" charset="0"/>
                  <a:ea typeface="微软雅黑" panose="020B0503020204020204" charset="-122"/>
                  <a:cs typeface="Arial" panose="020B0604020202020204" pitchFamily="34" charset="0"/>
                </a:rPr>
                <a:t>有效应力变化</a:t>
              </a:r>
              <a:r>
                <a:rPr lang="en-US" altLang="zh-CN" sz="900" dirty="0">
                  <a:solidFill>
                    <a:srgbClr val="0F573F"/>
                  </a:solidFill>
                  <a:latin typeface="Arial" panose="020B0604020202020204" pitchFamily="34" charset="0"/>
                  <a:ea typeface="微软雅黑" panose="020B0503020204020204" charset="-122"/>
                  <a:cs typeface="Arial" panose="020B0604020202020204" pitchFamily="34" charset="0"/>
                </a:rPr>
                <a:t>(Effective Stress)</a:t>
              </a:r>
            </a:p>
          </p:txBody>
        </p:sp>
        <p:pic>
          <p:nvPicPr>
            <p:cNvPr id="3" name="图片 2"/>
            <p:cNvPicPr>
              <a:picLocks noChangeAspect="1"/>
            </p:cNvPicPr>
            <p:nvPr/>
          </p:nvPicPr>
          <p:blipFill>
            <a:blip r:embed="rId6"/>
            <a:stretch>
              <a:fillRect/>
            </a:stretch>
          </p:blipFill>
          <p:spPr>
            <a:xfrm>
              <a:off x="1478" y="3122"/>
              <a:ext cx="3734" cy="5544"/>
            </a:xfrm>
            <a:prstGeom prst="rect">
              <a:avLst/>
            </a:prstGeom>
          </p:spPr>
        </p:pic>
        <p:sp>
          <p:nvSpPr>
            <p:cNvPr id="9" name="文本框 8"/>
            <p:cNvSpPr txBox="1"/>
            <p:nvPr/>
          </p:nvSpPr>
          <p:spPr>
            <a:xfrm>
              <a:off x="1382" y="8605"/>
              <a:ext cx="3848" cy="485"/>
            </a:xfrm>
            <a:prstGeom prst="rect">
              <a:avLst/>
            </a:prstGeom>
            <a:noFill/>
          </p:spPr>
          <p:txBody>
            <a:bodyPr wrap="square" rtlCol="0" anchor="t">
              <a:noAutofit/>
            </a:bodyPr>
            <a:lstStyle/>
            <a:p>
              <a:pPr algn="ctr"/>
              <a:r>
                <a:rPr lang="en-US" altLang="zh-CN"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90%</a:t>
              </a:r>
              <a:r>
                <a:rPr lang="zh-CN" altLang="en-US"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或</a:t>
              </a:r>
              <a:r>
                <a:rPr lang="en-US" altLang="zh-CN"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80%</a:t>
              </a:r>
              <a:r>
                <a:rPr lang="zh-CN" altLang="en-US"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贡献度对应的深度</a:t>
              </a:r>
            </a:p>
          </p:txBody>
        </p:sp>
      </p:grpSp>
      <p:sp>
        <p:nvSpPr>
          <p:cNvPr id="2" name="矩形 3"/>
          <p:cNvSpPr/>
          <p:nvPr/>
        </p:nvSpPr>
        <p:spPr>
          <a:xfrm>
            <a:off x="0" y="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en-US" altLang="zh-CN" sz="2700" b="1" dirty="0">
                <a:latin typeface="Arial" panose="020B0604020202020204" pitchFamily="34" charset="0"/>
                <a:ea typeface="黑体" panose="02010609060101010101" pitchFamily="49" charset="-122"/>
                <a:cs typeface="Arial" panose="020B0604020202020204" pitchFamily="34" charset="0"/>
              </a:rPr>
              <a:t>3.</a:t>
            </a:r>
            <a:r>
              <a:rPr kumimoji="1" lang="zh-CN" altLang="en-US" sz="2700" b="1" dirty="0">
                <a:latin typeface="Arial" panose="020B0604020202020204" pitchFamily="34" charset="0"/>
                <a:ea typeface="黑体" panose="02010609060101010101" pitchFamily="49" charset="-122"/>
                <a:cs typeface="Arial" panose="020B0604020202020204" pitchFamily="34" charset="0"/>
              </a:rPr>
              <a:t> 波速变化的建模验证</a:t>
            </a:r>
          </a:p>
        </p:txBody>
      </p:sp>
      <p:grpSp>
        <p:nvGrpSpPr>
          <p:cNvPr id="11" name="组合 10"/>
          <p:cNvGrpSpPr/>
          <p:nvPr/>
        </p:nvGrpSpPr>
        <p:grpSpPr>
          <a:xfrm>
            <a:off x="673576" y="1347629"/>
            <a:ext cx="8254365" cy="580549"/>
            <a:chOff x="1492" y="1513"/>
            <a:chExt cx="17332" cy="1219"/>
          </a:xfrm>
        </p:grpSpPr>
        <mc:AlternateContent xmlns:mc="http://schemas.openxmlformats.org/markup-compatibility/2006" xmlns:a14="http://schemas.microsoft.com/office/drawing/2010/main">
          <mc:Choice Requires="a14">
            <p:sp>
              <p:nvSpPr>
                <p:cNvPr id="17" name="文本框 16"/>
                <p:cNvSpPr txBox="1"/>
                <p:nvPr>
                  <p:custDataLst>
                    <p:tags r:id="rId1"/>
                  </p:custDataLst>
                </p:nvPr>
              </p:nvSpPr>
              <p:spPr>
                <a:xfrm>
                  <a:off x="1492" y="1530"/>
                  <a:ext cx="8255" cy="628"/>
                </a:xfrm>
                <a:prstGeom prst="rect">
                  <a:avLst/>
                </a:prstGeom>
                <a:noFill/>
              </p:spPr>
              <p:txBody>
                <a:bodyPr wrap="square" rtlCol="0">
                  <a:spAutoFit/>
                </a:bodyPr>
                <a:lstStyle/>
                <a:p>
                  <a:r>
                    <a:rPr lang="zh-CN" altLang="en-US" sz="1350" dirty="0">
                      <a:latin typeface="微软雅黑" panose="020B0503020204020204" charset="-122"/>
                      <a:ea typeface="微软雅黑" panose="020B0503020204020204" charset="-122"/>
                      <a:cs typeface="微软雅黑" panose="020B0503020204020204" charset="-122"/>
                    </a:rPr>
                    <a:t>（</a:t>
                  </a:r>
                  <a:r>
                    <a:rPr lang="en-US" altLang="zh-CN" sz="1350" dirty="0">
                      <a:latin typeface="微软雅黑" panose="020B0503020204020204" charset="-122"/>
                      <a:ea typeface="微软雅黑" panose="020B0503020204020204" charset="-122"/>
                      <a:cs typeface="微软雅黑" panose="020B0503020204020204" charset="-122"/>
                    </a:rPr>
                    <a:t>1</a:t>
                  </a:r>
                  <a:r>
                    <a:rPr lang="zh-CN" altLang="en-US" sz="1350" dirty="0">
                      <a:latin typeface="微软雅黑" panose="020B0503020204020204" charset="-122"/>
                      <a:ea typeface="微软雅黑" panose="020B0503020204020204" charset="-122"/>
                      <a:cs typeface="微软雅黑" panose="020B0503020204020204" charset="-122"/>
                    </a:rPr>
                    <a:t>）拟合①：</a:t>
                  </a:r>
                  <a14:m>
                    <m:oMath xmlns:m="http://schemas.openxmlformats.org/officeDocument/2006/math">
                      <m:sSub>
                        <m:sSubPr>
                          <m:ctrlPr>
                            <a:rPr lang="en-US" altLang="zh-CN" sz="1350" i="1">
                              <a:latin typeface="Cambria Math" panose="02040503050406030204" pitchFamily="18" charset="0"/>
                              <a:ea typeface="微软雅黑" panose="020B0503020204020204" charset="-122"/>
                              <a:cs typeface="Cambria Math" panose="02040503050406030204" pitchFamily="18" charset="0"/>
                            </a:rPr>
                          </m:ctrlPr>
                        </m:sSubPr>
                        <m:e>
                          <m:r>
                            <a:rPr lang="en-US" altLang="zh-CN" sz="1350" i="1">
                              <a:latin typeface="Cambria Math" panose="02040503050406030204" pitchFamily="18" charset="0"/>
                              <a:ea typeface="微软雅黑" panose="020B0503020204020204" charset="-122"/>
                              <a:cs typeface="Cambria Math" panose="02040503050406030204" pitchFamily="18" charset="0"/>
                            </a:rPr>
                            <m:t>𝑙𝑜𝑔</m:t>
                          </m:r>
                        </m:e>
                        <m:sub>
                          <m:r>
                            <a:rPr lang="en-US" altLang="zh-CN" sz="1350" i="1">
                              <a:latin typeface="Cambria Math" panose="02040503050406030204" pitchFamily="18" charset="0"/>
                              <a:ea typeface="微软雅黑" panose="020B0503020204020204" charset="-122"/>
                              <a:cs typeface="Cambria Math" panose="02040503050406030204" pitchFamily="18" charset="0"/>
                            </a:rPr>
                            <m:t>10</m:t>
                          </m:r>
                        </m:sub>
                      </m:sSub>
                      <m:r>
                        <a:rPr lang="en-US" altLang="zh-CN" sz="1350" i="1">
                          <a:latin typeface="Cambria Math" panose="02040503050406030204" pitchFamily="18" charset="0"/>
                          <a:ea typeface="MS Mincho" charset="0"/>
                          <a:cs typeface="Cambria Math" panose="02040503050406030204" pitchFamily="18" charset="0"/>
                        </a:rPr>
                        <m:t>𝜂</m:t>
                      </m:r>
                      <m:r>
                        <a:rPr lang="en-US" altLang="zh-CN" sz="1350" i="1">
                          <a:latin typeface="Cambria Math" panose="02040503050406030204" pitchFamily="18" charset="0"/>
                          <a:ea typeface="MS Mincho" charset="0"/>
                          <a:cs typeface="Cambria Math" panose="02040503050406030204" pitchFamily="18" charset="0"/>
                        </a:rPr>
                        <m:t>=−1.34</m:t>
                      </m:r>
                      <m:r>
                        <a:rPr lang="en-US" altLang="zh-CN" sz="1350" i="1">
                          <a:latin typeface="Cambria Math" panose="02040503050406030204" pitchFamily="18" charset="0"/>
                          <a:ea typeface="微软雅黑" panose="020B0503020204020204" charset="-122"/>
                          <a:cs typeface="Cambria Math" panose="02040503050406030204" pitchFamily="18" charset="0"/>
                        </a:rPr>
                        <m:t>7</m:t>
                      </m:r>
                      <m:sSub>
                        <m:sSubPr>
                          <m:ctrlPr>
                            <a:rPr lang="en-US" altLang="zh-CN" sz="1350" i="1">
                              <a:latin typeface="Cambria Math" panose="02040503050406030204" pitchFamily="18" charset="0"/>
                              <a:ea typeface="微软雅黑" panose="020B0503020204020204" charset="-122"/>
                              <a:cs typeface="Cambria Math" panose="02040503050406030204" pitchFamily="18" charset="0"/>
                            </a:rPr>
                          </m:ctrlPr>
                        </m:sSubPr>
                        <m:e>
                          <m:r>
                            <a:rPr lang="en-US" altLang="zh-CN" sz="1350" i="1">
                              <a:latin typeface="Cambria Math" panose="02040503050406030204" pitchFamily="18" charset="0"/>
                              <a:ea typeface="微软雅黑" panose="020B0503020204020204" charset="-122"/>
                              <a:cs typeface="Cambria Math" panose="02040503050406030204" pitchFamily="18" charset="0"/>
                            </a:rPr>
                            <m:t>𝑙𝑜𝑔</m:t>
                          </m:r>
                        </m:e>
                        <m:sub>
                          <m:r>
                            <a:rPr lang="en-US" altLang="zh-CN" sz="1350" i="1">
                              <a:latin typeface="Cambria Math" panose="02040503050406030204" pitchFamily="18" charset="0"/>
                              <a:ea typeface="微软雅黑" panose="020B0503020204020204" charset="-122"/>
                              <a:cs typeface="Cambria Math" panose="02040503050406030204" pitchFamily="18" charset="0"/>
                            </a:rPr>
                            <m:t>10</m:t>
                          </m:r>
                        </m:sub>
                      </m:sSub>
                      <m:r>
                        <a:rPr lang="en-US" altLang="zh-CN" sz="1350" i="1">
                          <a:latin typeface="Cambria Math" panose="02040503050406030204" pitchFamily="18" charset="0"/>
                          <a:ea typeface="微软雅黑" panose="020B0503020204020204" charset="-122"/>
                          <a:cs typeface="Cambria Math" panose="02040503050406030204" pitchFamily="18" charset="0"/>
                        </a:rPr>
                        <m:t>𝑃</m:t>
                      </m:r>
                      <m:r>
                        <a:rPr lang="en-US" altLang="zh-CN" sz="1350" i="1">
                          <a:latin typeface="Cambria Math" panose="02040503050406030204" pitchFamily="18" charset="0"/>
                          <a:ea typeface="MS Mincho" charset="0"/>
                          <a:cs typeface="Cambria Math" panose="02040503050406030204" pitchFamily="18" charset="0"/>
                        </a:rPr>
                        <m:t>−</m:t>
                      </m:r>
                      <m:r>
                        <a:rPr lang="en-US" altLang="zh-CN" sz="1350" i="1">
                          <a:latin typeface="Cambria Math" panose="02040503050406030204" pitchFamily="18" charset="0"/>
                          <a:ea typeface="微软雅黑" panose="020B0503020204020204" charset="-122"/>
                          <a:cs typeface="Cambria Math" panose="02040503050406030204" pitchFamily="18" charset="0"/>
                        </a:rPr>
                        <m:t>6</m:t>
                      </m:r>
                      <m:r>
                        <a:rPr lang="en-US" altLang="zh-CN" sz="1350" i="1">
                          <a:latin typeface="Cambria Math" panose="02040503050406030204" pitchFamily="18" charset="0"/>
                          <a:ea typeface="MS Mincho" charset="0"/>
                          <a:cs typeface="Cambria Math" panose="02040503050406030204" pitchFamily="18" charset="0"/>
                        </a:rPr>
                        <m:t>.</m:t>
                      </m:r>
                      <m:r>
                        <a:rPr lang="en-US" altLang="zh-CN" sz="1350" i="1">
                          <a:latin typeface="Cambria Math" panose="02040503050406030204" pitchFamily="18" charset="0"/>
                          <a:ea typeface="微软雅黑" panose="020B0503020204020204" charset="-122"/>
                          <a:cs typeface="Cambria Math" panose="02040503050406030204" pitchFamily="18" charset="0"/>
                        </a:rPr>
                        <m:t>882</m:t>
                      </m:r>
                    </m:oMath>
                  </a14:m>
                  <a:endParaRPr lang="en-US" altLang="zh-CN" sz="1350" i="1" dirty="0">
                    <a:latin typeface="Cambria Math" panose="02040503050406030204" pitchFamily="18" charset="0"/>
                    <a:ea typeface="微软雅黑" panose="020B0503020204020204" charset="-122"/>
                    <a:cs typeface="Cambria Math" panose="02040503050406030204" pitchFamily="18" charset="0"/>
                  </a:endParaRPr>
                </a:p>
              </p:txBody>
            </p:sp>
          </mc:Choice>
          <mc:Fallback xmlns="">
            <p:sp>
              <p:nvSpPr>
                <p:cNvPr id="17" name="文本框 16"/>
                <p:cNvSpPr txBox="1">
                  <a:spLocks noRot="1" noChangeAspect="1" noMove="1" noResize="1" noEditPoints="1" noAdjustHandles="1" noChangeArrowheads="1" noChangeShapeType="1" noTextEdit="1"/>
                </p:cNvSpPr>
                <p:nvPr>
                  <p:custDataLst>
                    <p:tags r:id="rId7"/>
                  </p:custDataLst>
                </p:nvPr>
              </p:nvSpPr>
              <p:spPr>
                <a:xfrm>
                  <a:off x="1492" y="1530"/>
                  <a:ext cx="8255" cy="628"/>
                </a:xfrm>
                <a:prstGeom prst="rect">
                  <a:avLst/>
                </a:prstGeom>
                <a:blipFill rotWithShape="1">
                  <a:blip r:embed="rId8"/>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文本框 9"/>
                <p:cNvSpPr txBox="1"/>
                <p:nvPr/>
              </p:nvSpPr>
              <p:spPr>
                <a:xfrm>
                  <a:off x="2707" y="2184"/>
                  <a:ext cx="13997" cy="548"/>
                </a:xfrm>
                <a:prstGeom prst="rect">
                  <a:avLst/>
                </a:prstGeom>
                <a:noFill/>
              </p:spPr>
              <p:txBody>
                <a:bodyPr wrap="square">
                  <a:noAutofit/>
                </a:bodyPr>
                <a:lstStyle/>
                <a:p>
                  <a:r>
                    <a:rPr lang="en-US" altLang="zh-CN" sz="1200" dirty="0">
                      <a:solidFill>
                        <a:srgbClr val="000000"/>
                      </a:solidFill>
                      <a:latin typeface="微软雅黑" panose="020B0503020204020204" charset="-122"/>
                      <a:ea typeface="微软雅黑" panose="020B0503020204020204" charset="-122"/>
                      <a:cs typeface="微软雅黑" panose="020B0503020204020204" charset="-122"/>
                    </a:rPr>
                    <a:t>For </a:t>
                  </a:r>
                  <a14:m>
                    <m:oMath xmlns:m="http://schemas.openxmlformats.org/officeDocument/2006/math">
                      <m:r>
                        <a:rPr lang="en-US" altLang="zh-CN" sz="1200" b="0" i="1" smtClean="0">
                          <a:solidFill>
                            <a:srgbClr val="000000"/>
                          </a:solidFill>
                          <a:latin typeface="Cambria Math" panose="02040503050406030204" pitchFamily="18" charset="0"/>
                          <a:ea typeface="微软雅黑" panose="020B0503020204020204" charset="-122"/>
                          <a:cs typeface="Cambria Math" panose="02040503050406030204" pitchFamily="18" charset="0"/>
                        </a:rPr>
                        <m:t>𝑃</m:t>
                      </m:r>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m:t>
                      </m:r>
                      <m:d>
                        <m:dPr>
                          <m:ctrlPr>
                            <a:rPr lang="zh-CN" altLang="zh-CN" sz="1200" i="1">
                              <a:solidFill>
                                <a:srgbClr val="000000"/>
                              </a:solidFill>
                              <a:effectLst/>
                              <a:latin typeface="Cambria Math" panose="02040503050406030204" pitchFamily="18" charset="0"/>
                              <a:ea typeface="微软雅黑" panose="020B0503020204020204" charset="-122"/>
                              <a:cs typeface="Cambria Math" panose="02040503050406030204" pitchFamily="18" charset="0"/>
                            </a:rPr>
                          </m:ctrlPr>
                        </m:dPr>
                        <m:e>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1−</m:t>
                          </m:r>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𝜆</m:t>
                          </m:r>
                        </m:e>
                      </m:d>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𝜌</m:t>
                      </m:r>
                      <m:r>
                        <a:rPr lang="en-US" altLang="zh-CN" sz="1200" i="1">
                          <a:solidFill>
                            <a:srgbClr val="000000"/>
                          </a:solidFill>
                          <a:effectLst/>
                          <a:latin typeface="Cambria Math" panose="02040503050406030204" pitchFamily="18" charset="0"/>
                          <a:ea typeface="微软雅黑" panose="020B0503020204020204" charset="-122"/>
                          <a:cs typeface="Cambria Math" panose="02040503050406030204" pitchFamily="18" charset="0"/>
                        </a:rPr>
                        <m:t>𝑔h</m:t>
                      </m:r>
                      <m:r>
                        <a:rPr lang="en-US" altLang="zh-CN" sz="1200" b="0" i="1" smtClean="0">
                          <a:solidFill>
                            <a:srgbClr val="000000"/>
                          </a:solidFill>
                          <a:effectLst/>
                          <a:latin typeface="Cambria Math" panose="02040503050406030204" pitchFamily="18" charset="0"/>
                          <a:ea typeface="MS Mincho" charset="0"/>
                          <a:cs typeface="Cambria Math" panose="02040503050406030204" pitchFamily="18" charset="0"/>
                        </a:rPr>
                        <m:t>:</m:t>
                      </m:r>
                    </m:oMath>
                  </a14:m>
                  <a:r>
                    <a:rPr lang="en-US" altLang="zh-CN" sz="1200" i="1" dirty="0">
                      <a:solidFill>
                        <a:srgbClr val="000000"/>
                      </a:solidFill>
                      <a:effectLst/>
                      <a:latin typeface="微软雅黑" panose="020B0503020204020204" charset="-122"/>
                      <a:ea typeface="微软雅黑" panose="020B0503020204020204" charset="-122"/>
                      <a:cs typeface="微软雅黑" panose="020B0503020204020204" charset="-122"/>
                    </a:rPr>
                    <a:t>    </a:t>
                  </a:r>
                  <a14:m>
                    <m:oMath xmlns:m="http://schemas.openxmlformats.org/officeDocument/2006/math">
                      <m:r>
                        <a:rPr lang="en-US" altLang="zh-CN" sz="1200" i="1" smtClean="0">
                          <a:solidFill>
                            <a:srgbClr val="000000"/>
                          </a:solidFill>
                          <a:latin typeface="Cambria Math" panose="02040503050406030204" pitchFamily="18" charset="0"/>
                          <a:ea typeface="MS Mincho" charset="0"/>
                          <a:cs typeface="Cambria Math" panose="02040503050406030204" pitchFamily="18" charset="0"/>
                        </a:rPr>
                        <m:t>𝜆</m:t>
                      </m:r>
                    </m:oMath>
                  </a14:m>
                  <a:r>
                    <a:rPr lang="en-US" altLang="zh-CN" sz="1200" dirty="0">
                      <a:latin typeface="微软雅黑" panose="020B0503020204020204" charset="-122"/>
                      <a:ea typeface="微软雅黑" panose="020B0503020204020204" charset="-122"/>
                      <a:cs typeface="微软雅黑" panose="020B0503020204020204" charset="-122"/>
                      <a:sym typeface="+mn-ea"/>
                    </a:rPr>
                    <a:t>=0: dry rocks;  ~0.37: hydrostatic;  </a:t>
                  </a:r>
                  <a14:m>
                    <m:oMath xmlns:m="http://schemas.openxmlformats.org/officeDocument/2006/math">
                      <m:r>
                        <a:rPr lang="en-US" altLang="zh-CN" sz="1200" i="1">
                          <a:latin typeface="Cambria Math" panose="02040503050406030204" pitchFamily="18" charset="0"/>
                          <a:ea typeface="MS Mincho" charset="0"/>
                          <a:cs typeface="Cambria Math" panose="02040503050406030204" pitchFamily="18" charset="0"/>
                        </a:rPr>
                        <m:t>≥</m:t>
                      </m:r>
                    </m:oMath>
                  </a14:m>
                  <a:r>
                    <a:rPr lang="en-US" altLang="zh-CN" sz="1200" dirty="0">
                      <a:latin typeface="微软雅黑" panose="020B0503020204020204" charset="-122"/>
                      <a:ea typeface="微软雅黑" panose="020B0503020204020204" charset="-122"/>
                      <a:cs typeface="微软雅黑" panose="020B0503020204020204" charset="-122"/>
                      <a:sym typeface="+mn-ea"/>
                    </a:rPr>
                    <a:t>0.9: water-saturated sediments          </a:t>
                  </a:r>
                  <a:endParaRPr lang="en-US" altLang="zh-CN" sz="1200" i="1" dirty="0">
                    <a:solidFill>
                      <a:srgbClr val="000000"/>
                    </a:solidFill>
                    <a:effectLst/>
                    <a:latin typeface="微软雅黑" panose="020B0503020204020204" charset="-122"/>
                    <a:ea typeface="微软雅黑" panose="020B0503020204020204" charset="-122"/>
                    <a:cs typeface="微软雅黑" panose="020B0503020204020204" charset="-122"/>
                  </a:endParaRPr>
                </a:p>
              </p:txBody>
            </p:sp>
          </mc:Choice>
          <mc:Fallback xmlns="">
            <p:sp>
              <p:nvSpPr>
                <p:cNvPr id="10" name="文本框 9"/>
                <p:cNvSpPr txBox="1">
                  <a:spLocks noRot="1" noChangeAspect="1" noMove="1" noResize="1" noEditPoints="1" noAdjustHandles="1" noChangeArrowheads="1" noChangeShapeType="1" noTextEdit="1"/>
                </p:cNvSpPr>
                <p:nvPr/>
              </p:nvSpPr>
              <p:spPr>
                <a:xfrm>
                  <a:off x="2707" y="2184"/>
                  <a:ext cx="13997" cy="548"/>
                </a:xfrm>
                <a:prstGeom prst="rect">
                  <a:avLst/>
                </a:prstGeom>
                <a:blipFill rotWithShape="1">
                  <a:blip r:embed="rId9"/>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p:cNvSpPr txBox="1"/>
                <p:nvPr>
                  <p:custDataLst>
                    <p:tags r:id="rId2"/>
                  </p:custDataLst>
                </p:nvPr>
              </p:nvSpPr>
              <p:spPr>
                <a:xfrm>
                  <a:off x="9392" y="1513"/>
                  <a:ext cx="2640" cy="588"/>
                </a:xfrm>
                <a:prstGeom prst="rect">
                  <a:avLst/>
                </a:prstGeom>
                <a:noFill/>
              </p:spPr>
              <p:txBody>
                <a:bodyPr wrap="square" rtlCol="0" anchor="t">
                  <a:noAutofit/>
                </a:bodyPr>
                <a:lstStyle/>
                <a:p>
                  <a:r>
                    <a:rPr lang="en-US" altLang="zh-CN" sz="1350">
                      <a:latin typeface="微软雅黑" panose="020B0503020204020204" charset="-122"/>
                      <a:ea typeface="微软雅黑" panose="020B0503020204020204" charset="-122"/>
                      <a:cs typeface="Cambria Math" panose="02040503050406030204" pitchFamily="18" charset="0"/>
                      <a:sym typeface="+mn-ea"/>
                    </a:rPr>
                    <a:t>(2)  </a:t>
                  </a:r>
                  <a14:m>
                    <m:oMath xmlns:m="http://schemas.openxmlformats.org/officeDocument/2006/math">
                      <m:r>
                        <a:rPr lang="en-US" altLang="zh-CN" sz="1350">
                          <a:latin typeface="Cambria Math" panose="02040503050406030204" pitchFamily="18" charset="0"/>
                          <a:ea typeface="MS Mincho" charset="0"/>
                          <a:cs typeface="Cambria Math" panose="02040503050406030204" pitchFamily="18" charset="0"/>
                          <a:sym typeface="+mn-ea"/>
                        </a:rPr>
                        <m:t> </m:t>
                      </m:r>
                      <m:r>
                        <m:rPr>
                          <m:sty m:val="p"/>
                        </m:rPr>
                        <a:rPr lang="en-US" altLang="zh-CN" sz="1350">
                          <a:latin typeface="Cambria Math" panose="02040503050406030204" pitchFamily="18" charset="0"/>
                          <a:ea typeface="微软雅黑" panose="020B0503020204020204" charset="-122"/>
                          <a:cs typeface="Cambria Math" panose="02040503050406030204" pitchFamily="18" charset="0"/>
                          <a:sym typeface="+mn-ea"/>
                        </a:rPr>
                        <m:t>λ</m:t>
                      </m:r>
                      <m:r>
                        <a:rPr lang="en-US" altLang="zh-CN" sz="1350">
                          <a:latin typeface="Cambria Math" panose="02040503050406030204" pitchFamily="18" charset="0"/>
                          <a:ea typeface="MS Mincho" charset="0"/>
                          <a:cs typeface="Cambria Math" panose="02040503050406030204" pitchFamily="18" charset="0"/>
                          <a:sym typeface="+mn-ea"/>
                        </a:rPr>
                        <m:t>=0.</m:t>
                      </m:r>
                      <m:r>
                        <a:rPr lang="en-US" sz="1350">
                          <a:latin typeface="Cambria Math" panose="02040503050406030204" pitchFamily="18" charset="0"/>
                          <a:ea typeface="MS Mincho" charset="0"/>
                          <a:cs typeface="Cambria Math" panose="02040503050406030204" pitchFamily="18" charset="0"/>
                          <a:sym typeface="+mn-ea"/>
                        </a:rPr>
                        <m:t>37</m:t>
                      </m:r>
                    </m:oMath>
                  </a14:m>
                  <a:r>
                    <a:rPr lang="en-US" altLang="zh-CN" sz="1350">
                      <a:latin typeface="微软雅黑" panose="020B0503020204020204" charset="-122"/>
                      <a:ea typeface="微软雅黑" panose="020B0503020204020204" charset="-122"/>
                      <a:sym typeface="+mn-ea"/>
                    </a:rPr>
                    <a:t> </a:t>
                  </a:r>
                </a:p>
                <a:p>
                  <a:endParaRPr lang="en-US" altLang="zh-CN" sz="1350">
                    <a:latin typeface="微软雅黑" panose="020B0503020204020204" charset="-122"/>
                    <a:ea typeface="微软雅黑" panose="020B0503020204020204" charset="-122"/>
                    <a:sym typeface="+mn-ea"/>
                  </a:endParaRPr>
                </a:p>
              </p:txBody>
            </p:sp>
          </mc:Choice>
          <mc:Fallback xmlns="">
            <p:sp>
              <p:nvSpPr>
                <p:cNvPr id="12" name="文本框 11"/>
                <p:cNvSpPr txBox="1">
                  <a:spLocks noRot="1" noChangeAspect="1" noMove="1" noResize="1" noEditPoints="1" noAdjustHandles="1" noChangeArrowheads="1" noChangeShapeType="1" noTextEdit="1"/>
                </p:cNvSpPr>
                <p:nvPr>
                  <p:custDataLst>
                    <p:tags r:id="rId10"/>
                  </p:custDataLst>
                </p:nvPr>
              </p:nvSpPr>
              <p:spPr>
                <a:xfrm>
                  <a:off x="9392" y="1513"/>
                  <a:ext cx="2640" cy="588"/>
                </a:xfrm>
                <a:prstGeom prst="rect">
                  <a:avLst/>
                </a:prstGeom>
                <a:blipFill rotWithShape="1">
                  <a:blip r:embed="rId11"/>
                </a:blipFill>
              </p:spPr>
              <p:txBody>
                <a:bodyPr/>
                <a:lstStyle/>
                <a:p>
                  <a:r>
                    <a:rPr lang="zh-CN" altLang="en-US">
                      <a:noFill/>
                    </a:rPr>
                    <a:t> </a:t>
                  </a:r>
                </a:p>
              </p:txBody>
            </p:sp>
          </mc:Fallback>
        </mc:AlternateContent>
        <p:sp>
          <p:nvSpPr>
            <p:cNvPr id="14" name="文本框 13"/>
            <p:cNvSpPr txBox="1"/>
            <p:nvPr/>
          </p:nvSpPr>
          <p:spPr>
            <a:xfrm>
              <a:off x="12031" y="1517"/>
              <a:ext cx="6793" cy="673"/>
            </a:xfrm>
            <a:prstGeom prst="rect">
              <a:avLst/>
            </a:prstGeom>
            <a:noFill/>
          </p:spPr>
          <p:txBody>
            <a:bodyPr wrap="square" rtlCol="0" anchor="t">
              <a:noAutofit/>
            </a:bodyPr>
            <a:lstStyle/>
            <a:p>
              <a:r>
                <a:rPr lang="en-US" altLang="zh-CN" sz="1350">
                  <a:solidFill>
                    <a:srgbClr val="C00000"/>
                  </a:solidFill>
                  <a:latin typeface="微软雅黑" panose="020B0503020204020204" charset="-122"/>
                  <a:ea typeface="微软雅黑" panose="020B0503020204020204" charset="-122"/>
                  <a:cs typeface="微软雅黑" panose="020B0503020204020204" charset="-122"/>
                  <a:sym typeface="+mn-ea"/>
                </a:rPr>
                <a:t> (3) dVs/Vs+dVp/Vp+dρ/ρ -&gt; dc/c</a:t>
              </a:r>
              <a:r>
                <a:rPr lang="en-US" altLang="zh-CN" sz="1350">
                  <a:latin typeface="微软雅黑" panose="020B0503020204020204" charset="-122"/>
                  <a:ea typeface="微软雅黑" panose="020B0503020204020204" charset="-122"/>
                  <a:sym typeface="+mn-ea"/>
                </a:rPr>
                <a:t> </a:t>
              </a:r>
            </a:p>
          </p:txBody>
        </p:sp>
      </p:gr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灯片编号占位符 6"/>
          <p:cNvSpPr>
            <a:spLocks noGrp="1"/>
          </p:cNvSpPr>
          <p:nvPr>
            <p:ph type="sldNum" sz="quarter" idx="12"/>
          </p:nvPr>
        </p:nvSpPr>
        <p:spPr/>
        <p:txBody>
          <a:bodyPr/>
          <a:lstStyle/>
          <a:p>
            <a:fld id="{AEA62FAB-F99A-AB4E-BCD3-FB5A1BF3E821}" type="slidenum">
              <a:rPr lang="en-US" sz="900" smtClean="0"/>
              <a:t>20</a:t>
            </a:fld>
            <a:endParaRPr lang="en-US" sz="900"/>
          </a:p>
        </p:txBody>
      </p:sp>
      <p:grpSp>
        <p:nvGrpSpPr>
          <p:cNvPr id="15" name="组合 14"/>
          <p:cNvGrpSpPr/>
          <p:nvPr/>
        </p:nvGrpSpPr>
        <p:grpSpPr>
          <a:xfrm>
            <a:off x="763905" y="2120900"/>
            <a:ext cx="8359140" cy="3987800"/>
            <a:chOff x="1374" y="3341"/>
            <a:chExt cx="12993" cy="5750"/>
          </a:xfrm>
        </p:grpSpPr>
        <p:pic>
          <p:nvPicPr>
            <p:cNvPr id="8" name="图片 7"/>
            <p:cNvPicPr>
              <a:picLocks noChangeAspect="1"/>
            </p:cNvPicPr>
            <p:nvPr/>
          </p:nvPicPr>
          <p:blipFill>
            <a:blip r:embed="rId5"/>
            <a:srcRect t="4590" b="3828"/>
            <a:stretch>
              <a:fillRect/>
            </a:stretch>
          </p:blipFill>
          <p:spPr>
            <a:xfrm>
              <a:off x="1476" y="3341"/>
              <a:ext cx="3754" cy="5156"/>
            </a:xfrm>
            <a:prstGeom prst="rect">
              <a:avLst/>
            </a:prstGeom>
          </p:spPr>
        </p:pic>
        <p:pic>
          <p:nvPicPr>
            <p:cNvPr id="2" name="图片 1"/>
            <p:cNvPicPr>
              <a:picLocks noChangeAspect="1"/>
            </p:cNvPicPr>
            <p:nvPr/>
          </p:nvPicPr>
          <p:blipFill>
            <a:blip r:embed="rId6"/>
            <a:stretch>
              <a:fillRect/>
            </a:stretch>
          </p:blipFill>
          <p:spPr>
            <a:xfrm>
              <a:off x="5661" y="3432"/>
              <a:ext cx="8706" cy="4958"/>
            </a:xfrm>
            <a:prstGeom prst="rect">
              <a:avLst/>
            </a:prstGeom>
          </p:spPr>
        </p:pic>
        <p:sp>
          <p:nvSpPr>
            <p:cNvPr id="18" name="文本框 17"/>
            <p:cNvSpPr txBox="1"/>
            <p:nvPr/>
          </p:nvSpPr>
          <p:spPr>
            <a:xfrm>
              <a:off x="10904" y="3509"/>
              <a:ext cx="3112" cy="331"/>
            </a:xfrm>
            <a:prstGeom prst="rect">
              <a:avLst/>
            </a:prstGeom>
            <a:noFill/>
          </p:spPr>
          <p:txBody>
            <a:bodyPr wrap="square" rtlCol="0">
              <a:spAutoFit/>
            </a:bodyPr>
            <a:lstStyle/>
            <a:p>
              <a:r>
                <a:rPr lang="zh-CN" altLang="en-US" sz="900" dirty="0">
                  <a:solidFill>
                    <a:srgbClr val="0F573F"/>
                  </a:solidFill>
                  <a:latin typeface="Arial" panose="020B0604020202020204" pitchFamily="34" charset="0"/>
                  <a:ea typeface="微软雅黑" panose="020B0503020204020204" charset="-122"/>
                  <a:cs typeface="Arial" panose="020B0604020202020204" pitchFamily="34" charset="0"/>
                </a:rPr>
                <a:t>弹性荷载</a:t>
              </a:r>
              <a:r>
                <a:rPr lang="en-US" altLang="zh-CN" sz="900" dirty="0">
                  <a:solidFill>
                    <a:srgbClr val="0F573F"/>
                  </a:solidFill>
                  <a:latin typeface="Arial" panose="020B0604020202020204" pitchFamily="34" charset="0"/>
                  <a:ea typeface="微软雅黑" panose="020B0503020204020204" charset="-122"/>
                  <a:cs typeface="Arial" panose="020B0604020202020204" pitchFamily="34" charset="0"/>
                </a:rPr>
                <a:t>(Elastic Load)</a:t>
              </a:r>
            </a:p>
          </p:txBody>
        </p:sp>
        <p:sp>
          <p:nvSpPr>
            <p:cNvPr id="19" name="文本框 18"/>
            <p:cNvSpPr txBox="1"/>
            <p:nvPr/>
          </p:nvSpPr>
          <p:spPr>
            <a:xfrm>
              <a:off x="6986" y="5847"/>
              <a:ext cx="2348" cy="331"/>
            </a:xfrm>
            <a:prstGeom prst="rect">
              <a:avLst/>
            </a:prstGeom>
            <a:noFill/>
          </p:spPr>
          <p:txBody>
            <a:bodyPr wrap="square" rtlCol="0">
              <a:spAutoFit/>
            </a:bodyPr>
            <a:lstStyle/>
            <a:p>
              <a:r>
                <a:rPr lang="zh-CN" altLang="en-US" sz="900" dirty="0">
                  <a:solidFill>
                    <a:srgbClr val="0F573F"/>
                  </a:solidFill>
                  <a:latin typeface="Arial" panose="020B0604020202020204" pitchFamily="34" charset="0"/>
                  <a:ea typeface="微软雅黑" panose="020B0503020204020204" charset="-122"/>
                  <a:cs typeface="Arial" panose="020B0604020202020204" pitchFamily="34" charset="0"/>
                </a:rPr>
                <a:t>孔压变化</a:t>
              </a:r>
              <a:r>
                <a:rPr lang="en-US" altLang="zh-CN" sz="900" dirty="0">
                  <a:solidFill>
                    <a:srgbClr val="0F573F"/>
                  </a:solidFill>
                  <a:latin typeface="Arial" panose="020B0604020202020204" pitchFamily="34" charset="0"/>
                  <a:ea typeface="微软雅黑" panose="020B0503020204020204" charset="-122"/>
                  <a:cs typeface="Arial" panose="020B0604020202020204" pitchFamily="34" charset="0"/>
                </a:rPr>
                <a:t>(Pore Pressure)</a:t>
              </a:r>
            </a:p>
          </p:txBody>
        </p:sp>
        <p:sp>
          <p:nvSpPr>
            <p:cNvPr id="20" name="文本框 19"/>
            <p:cNvSpPr txBox="1"/>
            <p:nvPr/>
          </p:nvSpPr>
          <p:spPr>
            <a:xfrm>
              <a:off x="10539" y="5854"/>
              <a:ext cx="3579" cy="331"/>
            </a:xfrm>
            <a:prstGeom prst="rect">
              <a:avLst/>
            </a:prstGeom>
            <a:noFill/>
          </p:spPr>
          <p:txBody>
            <a:bodyPr wrap="square" rtlCol="0">
              <a:spAutoFit/>
            </a:bodyPr>
            <a:lstStyle/>
            <a:p>
              <a:r>
                <a:rPr lang="zh-CN" altLang="en-US" sz="900" dirty="0">
                  <a:solidFill>
                    <a:srgbClr val="0F573F"/>
                  </a:solidFill>
                  <a:latin typeface="Arial" panose="020B0604020202020204" pitchFamily="34" charset="0"/>
                  <a:ea typeface="微软雅黑" panose="020B0503020204020204" charset="-122"/>
                  <a:cs typeface="Arial" panose="020B0604020202020204" pitchFamily="34" charset="0"/>
                </a:rPr>
                <a:t>有效应力变化</a:t>
              </a:r>
              <a:r>
                <a:rPr lang="en-US" altLang="zh-CN" sz="900" dirty="0">
                  <a:solidFill>
                    <a:srgbClr val="0F573F"/>
                  </a:solidFill>
                  <a:latin typeface="Arial" panose="020B0604020202020204" pitchFamily="34" charset="0"/>
                  <a:ea typeface="微软雅黑" panose="020B0503020204020204" charset="-122"/>
                  <a:cs typeface="Arial" panose="020B0604020202020204" pitchFamily="34" charset="0"/>
                </a:rPr>
                <a:t>(Effective Stress)</a:t>
              </a:r>
            </a:p>
          </p:txBody>
        </p:sp>
        <p:sp>
          <p:nvSpPr>
            <p:cNvPr id="9" name="文本框 8"/>
            <p:cNvSpPr txBox="1"/>
            <p:nvPr/>
          </p:nvSpPr>
          <p:spPr>
            <a:xfrm>
              <a:off x="1374" y="8605"/>
              <a:ext cx="3848" cy="485"/>
            </a:xfrm>
            <a:prstGeom prst="rect">
              <a:avLst/>
            </a:prstGeom>
            <a:noFill/>
          </p:spPr>
          <p:txBody>
            <a:bodyPr wrap="square" rtlCol="0" anchor="t">
              <a:noAutofit/>
            </a:bodyPr>
            <a:lstStyle/>
            <a:p>
              <a:pPr algn="ctr"/>
              <a:r>
                <a:rPr lang="en-US" altLang="zh-CN"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90%</a:t>
              </a:r>
              <a:r>
                <a:rPr lang="zh-CN" altLang="en-US"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或</a:t>
              </a:r>
              <a:r>
                <a:rPr lang="en-US" altLang="zh-CN"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80%</a:t>
              </a:r>
              <a:r>
                <a:rPr lang="zh-CN" altLang="en-US"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贡献度对应的深度</a:t>
              </a:r>
            </a:p>
          </p:txBody>
        </p:sp>
      </p:grpSp>
      <p:sp>
        <p:nvSpPr>
          <p:cNvPr id="5" name="矩形 3"/>
          <p:cNvSpPr/>
          <p:nvPr/>
        </p:nvSpPr>
        <p:spPr>
          <a:xfrm>
            <a:off x="0" y="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en-US" altLang="zh-CN" sz="2700" b="1" dirty="0">
                <a:latin typeface="Arial" panose="020B0604020202020204" pitchFamily="34" charset="0"/>
                <a:ea typeface="黑体" panose="02010609060101010101" pitchFamily="49" charset="-122"/>
                <a:cs typeface="Arial" panose="020B0604020202020204" pitchFamily="34" charset="0"/>
              </a:rPr>
              <a:t>3.</a:t>
            </a:r>
            <a:r>
              <a:rPr kumimoji="1" lang="zh-CN" altLang="en-US" sz="2700" b="1" dirty="0">
                <a:latin typeface="Arial" panose="020B0604020202020204" pitchFamily="34" charset="0"/>
                <a:ea typeface="黑体" panose="02010609060101010101" pitchFamily="49" charset="-122"/>
                <a:cs typeface="Arial" panose="020B0604020202020204" pitchFamily="34" charset="0"/>
              </a:rPr>
              <a:t> 波速变化的建模验证</a:t>
            </a:r>
          </a:p>
        </p:txBody>
      </p:sp>
      <p:grpSp>
        <p:nvGrpSpPr>
          <p:cNvPr id="11" name="组合 10"/>
          <p:cNvGrpSpPr/>
          <p:nvPr/>
        </p:nvGrpSpPr>
        <p:grpSpPr>
          <a:xfrm>
            <a:off x="673576" y="1347629"/>
            <a:ext cx="8254365" cy="580549"/>
            <a:chOff x="1492" y="1513"/>
            <a:chExt cx="17332" cy="1219"/>
          </a:xfrm>
        </p:grpSpPr>
        <mc:AlternateContent xmlns:mc="http://schemas.openxmlformats.org/markup-compatibility/2006" xmlns:a14="http://schemas.microsoft.com/office/drawing/2010/main">
          <mc:Choice Requires="a14">
            <p:sp>
              <p:nvSpPr>
                <p:cNvPr id="17" name="文本框 16"/>
                <p:cNvSpPr txBox="1"/>
                <p:nvPr>
                  <p:custDataLst>
                    <p:tags r:id="rId1"/>
                  </p:custDataLst>
                </p:nvPr>
              </p:nvSpPr>
              <p:spPr>
                <a:xfrm>
                  <a:off x="1492" y="1530"/>
                  <a:ext cx="8255" cy="628"/>
                </a:xfrm>
                <a:prstGeom prst="rect">
                  <a:avLst/>
                </a:prstGeom>
                <a:noFill/>
              </p:spPr>
              <p:txBody>
                <a:bodyPr wrap="square" rtlCol="0">
                  <a:spAutoFit/>
                </a:bodyPr>
                <a:lstStyle/>
                <a:p>
                  <a:r>
                    <a:rPr lang="zh-CN" altLang="en-US" sz="1350" dirty="0">
                      <a:latin typeface="微软雅黑" panose="020B0503020204020204" charset="-122"/>
                      <a:ea typeface="微软雅黑" panose="020B0503020204020204" charset="-122"/>
                      <a:cs typeface="微软雅黑" panose="020B0503020204020204" charset="-122"/>
                    </a:rPr>
                    <a:t>（</a:t>
                  </a:r>
                  <a:r>
                    <a:rPr lang="en-US" altLang="zh-CN" sz="1350" dirty="0">
                      <a:latin typeface="微软雅黑" panose="020B0503020204020204" charset="-122"/>
                      <a:ea typeface="微软雅黑" panose="020B0503020204020204" charset="-122"/>
                      <a:cs typeface="微软雅黑" panose="020B0503020204020204" charset="-122"/>
                    </a:rPr>
                    <a:t>1</a:t>
                  </a:r>
                  <a:r>
                    <a:rPr lang="zh-CN" altLang="en-US" sz="1350" dirty="0">
                      <a:latin typeface="微软雅黑" panose="020B0503020204020204" charset="-122"/>
                      <a:ea typeface="微软雅黑" panose="020B0503020204020204" charset="-122"/>
                      <a:cs typeface="微软雅黑" panose="020B0503020204020204" charset="-122"/>
                    </a:rPr>
                    <a:t>）拟合①：</a:t>
                  </a:r>
                  <a14:m>
                    <m:oMath xmlns:m="http://schemas.openxmlformats.org/officeDocument/2006/math">
                      <m:sSub>
                        <m:sSubPr>
                          <m:ctrlPr>
                            <a:rPr lang="en-US" altLang="zh-CN" sz="1350" i="1">
                              <a:latin typeface="Cambria Math" panose="02040503050406030204" pitchFamily="18" charset="0"/>
                              <a:ea typeface="微软雅黑" panose="020B0503020204020204" charset="-122"/>
                              <a:cs typeface="Cambria Math" panose="02040503050406030204" pitchFamily="18" charset="0"/>
                            </a:rPr>
                          </m:ctrlPr>
                        </m:sSubPr>
                        <m:e>
                          <m:r>
                            <a:rPr lang="en-US" altLang="zh-CN" sz="1350" i="1">
                              <a:latin typeface="Cambria Math" panose="02040503050406030204" pitchFamily="18" charset="0"/>
                              <a:ea typeface="微软雅黑" panose="020B0503020204020204" charset="-122"/>
                              <a:cs typeface="Cambria Math" panose="02040503050406030204" pitchFamily="18" charset="0"/>
                            </a:rPr>
                            <m:t>𝑙𝑜𝑔</m:t>
                          </m:r>
                        </m:e>
                        <m:sub>
                          <m:r>
                            <a:rPr lang="en-US" altLang="zh-CN" sz="1350" i="1">
                              <a:latin typeface="Cambria Math" panose="02040503050406030204" pitchFamily="18" charset="0"/>
                              <a:ea typeface="微软雅黑" panose="020B0503020204020204" charset="-122"/>
                              <a:cs typeface="Cambria Math" panose="02040503050406030204" pitchFamily="18" charset="0"/>
                            </a:rPr>
                            <m:t>10</m:t>
                          </m:r>
                        </m:sub>
                      </m:sSub>
                      <m:r>
                        <a:rPr lang="en-US" altLang="zh-CN" sz="1350" i="1">
                          <a:latin typeface="Cambria Math" panose="02040503050406030204" pitchFamily="18" charset="0"/>
                          <a:ea typeface="MS Mincho" charset="0"/>
                          <a:cs typeface="Cambria Math" panose="02040503050406030204" pitchFamily="18" charset="0"/>
                        </a:rPr>
                        <m:t>𝜂</m:t>
                      </m:r>
                      <m:r>
                        <a:rPr lang="en-US" altLang="zh-CN" sz="1350" i="1">
                          <a:latin typeface="Cambria Math" panose="02040503050406030204" pitchFamily="18" charset="0"/>
                          <a:ea typeface="MS Mincho" charset="0"/>
                          <a:cs typeface="Cambria Math" panose="02040503050406030204" pitchFamily="18" charset="0"/>
                        </a:rPr>
                        <m:t>=−1.34</m:t>
                      </m:r>
                      <m:r>
                        <a:rPr lang="en-US" altLang="zh-CN" sz="1350" i="1">
                          <a:latin typeface="Cambria Math" panose="02040503050406030204" pitchFamily="18" charset="0"/>
                          <a:ea typeface="微软雅黑" panose="020B0503020204020204" charset="-122"/>
                          <a:cs typeface="Cambria Math" panose="02040503050406030204" pitchFamily="18" charset="0"/>
                        </a:rPr>
                        <m:t>7</m:t>
                      </m:r>
                      <m:sSub>
                        <m:sSubPr>
                          <m:ctrlPr>
                            <a:rPr lang="en-US" altLang="zh-CN" sz="1350" i="1">
                              <a:latin typeface="Cambria Math" panose="02040503050406030204" pitchFamily="18" charset="0"/>
                              <a:ea typeface="微软雅黑" panose="020B0503020204020204" charset="-122"/>
                              <a:cs typeface="Cambria Math" panose="02040503050406030204" pitchFamily="18" charset="0"/>
                            </a:rPr>
                          </m:ctrlPr>
                        </m:sSubPr>
                        <m:e>
                          <m:r>
                            <a:rPr lang="en-US" altLang="zh-CN" sz="1350" i="1">
                              <a:latin typeface="Cambria Math" panose="02040503050406030204" pitchFamily="18" charset="0"/>
                              <a:ea typeface="微软雅黑" panose="020B0503020204020204" charset="-122"/>
                              <a:cs typeface="Cambria Math" panose="02040503050406030204" pitchFamily="18" charset="0"/>
                            </a:rPr>
                            <m:t>𝑙𝑜𝑔</m:t>
                          </m:r>
                        </m:e>
                        <m:sub>
                          <m:r>
                            <a:rPr lang="en-US" altLang="zh-CN" sz="1350" i="1">
                              <a:latin typeface="Cambria Math" panose="02040503050406030204" pitchFamily="18" charset="0"/>
                              <a:ea typeface="微软雅黑" panose="020B0503020204020204" charset="-122"/>
                              <a:cs typeface="Cambria Math" panose="02040503050406030204" pitchFamily="18" charset="0"/>
                            </a:rPr>
                            <m:t>10</m:t>
                          </m:r>
                        </m:sub>
                      </m:sSub>
                      <m:r>
                        <a:rPr lang="en-US" altLang="zh-CN" sz="1350" i="1">
                          <a:latin typeface="Cambria Math" panose="02040503050406030204" pitchFamily="18" charset="0"/>
                          <a:ea typeface="微软雅黑" panose="020B0503020204020204" charset="-122"/>
                          <a:cs typeface="Cambria Math" panose="02040503050406030204" pitchFamily="18" charset="0"/>
                        </a:rPr>
                        <m:t>𝑃</m:t>
                      </m:r>
                      <m:r>
                        <a:rPr lang="en-US" altLang="zh-CN" sz="1350" i="1">
                          <a:latin typeface="Cambria Math" panose="02040503050406030204" pitchFamily="18" charset="0"/>
                          <a:ea typeface="MS Mincho" charset="0"/>
                          <a:cs typeface="Cambria Math" panose="02040503050406030204" pitchFamily="18" charset="0"/>
                        </a:rPr>
                        <m:t>−</m:t>
                      </m:r>
                      <m:r>
                        <a:rPr lang="en-US" altLang="zh-CN" sz="1350" i="1">
                          <a:latin typeface="Cambria Math" panose="02040503050406030204" pitchFamily="18" charset="0"/>
                          <a:ea typeface="微软雅黑" panose="020B0503020204020204" charset="-122"/>
                          <a:cs typeface="Cambria Math" panose="02040503050406030204" pitchFamily="18" charset="0"/>
                        </a:rPr>
                        <m:t>6</m:t>
                      </m:r>
                      <m:r>
                        <a:rPr lang="en-US" altLang="zh-CN" sz="1350" i="1">
                          <a:latin typeface="Cambria Math" panose="02040503050406030204" pitchFamily="18" charset="0"/>
                          <a:ea typeface="MS Mincho" charset="0"/>
                          <a:cs typeface="Cambria Math" panose="02040503050406030204" pitchFamily="18" charset="0"/>
                        </a:rPr>
                        <m:t>.</m:t>
                      </m:r>
                      <m:r>
                        <a:rPr lang="en-US" altLang="zh-CN" sz="1350" i="1">
                          <a:latin typeface="Cambria Math" panose="02040503050406030204" pitchFamily="18" charset="0"/>
                          <a:ea typeface="微软雅黑" panose="020B0503020204020204" charset="-122"/>
                          <a:cs typeface="Cambria Math" panose="02040503050406030204" pitchFamily="18" charset="0"/>
                        </a:rPr>
                        <m:t>882</m:t>
                      </m:r>
                    </m:oMath>
                  </a14:m>
                  <a:endParaRPr lang="en-US" altLang="zh-CN" sz="1350" i="1" dirty="0">
                    <a:latin typeface="Cambria Math" panose="02040503050406030204" pitchFamily="18" charset="0"/>
                    <a:ea typeface="微软雅黑" panose="020B0503020204020204" charset="-122"/>
                    <a:cs typeface="Cambria Math" panose="02040503050406030204" pitchFamily="18" charset="0"/>
                  </a:endParaRPr>
                </a:p>
              </p:txBody>
            </p:sp>
          </mc:Choice>
          <mc:Fallback xmlns="">
            <p:sp>
              <p:nvSpPr>
                <p:cNvPr id="17" name="文本框 16"/>
                <p:cNvSpPr txBox="1">
                  <a:spLocks noRot="1" noChangeAspect="1" noMove="1" noResize="1" noEditPoints="1" noAdjustHandles="1" noChangeArrowheads="1" noChangeShapeType="1" noTextEdit="1"/>
                </p:cNvSpPr>
                <p:nvPr>
                  <p:custDataLst>
                    <p:tags r:id="rId7"/>
                  </p:custDataLst>
                </p:nvPr>
              </p:nvSpPr>
              <p:spPr>
                <a:xfrm>
                  <a:off x="1492" y="1530"/>
                  <a:ext cx="8255" cy="628"/>
                </a:xfrm>
                <a:prstGeom prst="rect">
                  <a:avLst/>
                </a:prstGeom>
                <a:blipFill rotWithShape="1">
                  <a:blip r:embed="rId8"/>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文本框 9"/>
                <p:cNvSpPr txBox="1"/>
                <p:nvPr/>
              </p:nvSpPr>
              <p:spPr>
                <a:xfrm>
                  <a:off x="2707" y="2184"/>
                  <a:ext cx="13997" cy="548"/>
                </a:xfrm>
                <a:prstGeom prst="rect">
                  <a:avLst/>
                </a:prstGeom>
                <a:noFill/>
              </p:spPr>
              <p:txBody>
                <a:bodyPr wrap="square">
                  <a:noAutofit/>
                </a:bodyPr>
                <a:lstStyle/>
                <a:p>
                  <a:r>
                    <a:rPr lang="en-US" altLang="zh-CN" sz="1200" dirty="0">
                      <a:solidFill>
                        <a:srgbClr val="000000"/>
                      </a:solidFill>
                      <a:latin typeface="微软雅黑" panose="020B0503020204020204" charset="-122"/>
                      <a:ea typeface="微软雅黑" panose="020B0503020204020204" charset="-122"/>
                      <a:cs typeface="微软雅黑" panose="020B0503020204020204" charset="-122"/>
                    </a:rPr>
                    <a:t>For </a:t>
                  </a:r>
                  <a14:m>
                    <m:oMath xmlns:m="http://schemas.openxmlformats.org/officeDocument/2006/math">
                      <m:r>
                        <a:rPr lang="en-US" altLang="zh-CN" sz="1200" b="0" i="1" smtClean="0">
                          <a:solidFill>
                            <a:srgbClr val="000000"/>
                          </a:solidFill>
                          <a:latin typeface="Cambria Math" panose="02040503050406030204" pitchFamily="18" charset="0"/>
                          <a:ea typeface="微软雅黑" panose="020B0503020204020204" charset="-122"/>
                          <a:cs typeface="Cambria Math" panose="02040503050406030204" pitchFamily="18" charset="0"/>
                        </a:rPr>
                        <m:t>𝑃</m:t>
                      </m:r>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m:t>
                      </m:r>
                      <m:d>
                        <m:dPr>
                          <m:ctrlPr>
                            <a:rPr lang="zh-CN" altLang="zh-CN" sz="1200" i="1">
                              <a:solidFill>
                                <a:srgbClr val="000000"/>
                              </a:solidFill>
                              <a:effectLst/>
                              <a:latin typeface="Cambria Math" panose="02040503050406030204" pitchFamily="18" charset="0"/>
                              <a:ea typeface="微软雅黑" panose="020B0503020204020204" charset="-122"/>
                              <a:cs typeface="Cambria Math" panose="02040503050406030204" pitchFamily="18" charset="0"/>
                            </a:rPr>
                          </m:ctrlPr>
                        </m:dPr>
                        <m:e>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1−</m:t>
                          </m:r>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𝜆</m:t>
                          </m:r>
                        </m:e>
                      </m:d>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𝜌</m:t>
                      </m:r>
                      <m:r>
                        <a:rPr lang="en-US" altLang="zh-CN" sz="1200" i="1">
                          <a:solidFill>
                            <a:srgbClr val="000000"/>
                          </a:solidFill>
                          <a:effectLst/>
                          <a:latin typeface="Cambria Math" panose="02040503050406030204" pitchFamily="18" charset="0"/>
                          <a:ea typeface="微软雅黑" panose="020B0503020204020204" charset="-122"/>
                          <a:cs typeface="Cambria Math" panose="02040503050406030204" pitchFamily="18" charset="0"/>
                        </a:rPr>
                        <m:t>𝑔h</m:t>
                      </m:r>
                      <m:r>
                        <a:rPr lang="en-US" altLang="zh-CN" sz="1200" b="0" i="1" smtClean="0">
                          <a:solidFill>
                            <a:srgbClr val="000000"/>
                          </a:solidFill>
                          <a:effectLst/>
                          <a:latin typeface="Cambria Math" panose="02040503050406030204" pitchFamily="18" charset="0"/>
                          <a:ea typeface="MS Mincho" charset="0"/>
                          <a:cs typeface="Cambria Math" panose="02040503050406030204" pitchFamily="18" charset="0"/>
                        </a:rPr>
                        <m:t>:</m:t>
                      </m:r>
                    </m:oMath>
                  </a14:m>
                  <a:r>
                    <a:rPr lang="en-US" altLang="zh-CN" sz="1200" i="1" dirty="0">
                      <a:solidFill>
                        <a:srgbClr val="000000"/>
                      </a:solidFill>
                      <a:effectLst/>
                      <a:latin typeface="微软雅黑" panose="020B0503020204020204" charset="-122"/>
                      <a:ea typeface="微软雅黑" panose="020B0503020204020204" charset="-122"/>
                      <a:cs typeface="微软雅黑" panose="020B0503020204020204" charset="-122"/>
                    </a:rPr>
                    <a:t>    </a:t>
                  </a:r>
                  <a14:m>
                    <m:oMath xmlns:m="http://schemas.openxmlformats.org/officeDocument/2006/math">
                      <m:r>
                        <a:rPr lang="en-US" altLang="zh-CN" sz="1200" i="1" smtClean="0">
                          <a:solidFill>
                            <a:srgbClr val="000000"/>
                          </a:solidFill>
                          <a:latin typeface="Cambria Math" panose="02040503050406030204" pitchFamily="18" charset="0"/>
                          <a:ea typeface="MS Mincho" charset="0"/>
                          <a:cs typeface="Cambria Math" panose="02040503050406030204" pitchFamily="18" charset="0"/>
                        </a:rPr>
                        <m:t>𝜆</m:t>
                      </m:r>
                    </m:oMath>
                  </a14:m>
                  <a:r>
                    <a:rPr lang="en-US" altLang="zh-CN" sz="1200" dirty="0">
                      <a:latin typeface="微软雅黑" panose="020B0503020204020204" charset="-122"/>
                      <a:ea typeface="微软雅黑" panose="020B0503020204020204" charset="-122"/>
                      <a:cs typeface="微软雅黑" panose="020B0503020204020204" charset="-122"/>
                      <a:sym typeface="+mn-ea"/>
                    </a:rPr>
                    <a:t>=0: dry rocks;  ~0.37: hydrostatic;  </a:t>
                  </a:r>
                  <a14:m>
                    <m:oMath xmlns:m="http://schemas.openxmlformats.org/officeDocument/2006/math">
                      <m:r>
                        <a:rPr lang="en-US" altLang="zh-CN" sz="1200" i="1">
                          <a:latin typeface="Cambria Math" panose="02040503050406030204" pitchFamily="18" charset="0"/>
                          <a:ea typeface="MS Mincho" charset="0"/>
                          <a:cs typeface="Cambria Math" panose="02040503050406030204" pitchFamily="18" charset="0"/>
                        </a:rPr>
                        <m:t>≥</m:t>
                      </m:r>
                    </m:oMath>
                  </a14:m>
                  <a:r>
                    <a:rPr lang="en-US" altLang="zh-CN" sz="1200" dirty="0">
                      <a:latin typeface="微软雅黑" panose="020B0503020204020204" charset="-122"/>
                      <a:ea typeface="微软雅黑" panose="020B0503020204020204" charset="-122"/>
                      <a:cs typeface="微软雅黑" panose="020B0503020204020204" charset="-122"/>
                      <a:sym typeface="+mn-ea"/>
                    </a:rPr>
                    <a:t>0.9: water-saturated sediments          </a:t>
                  </a:r>
                  <a:endParaRPr lang="en-US" altLang="zh-CN" sz="1200" i="1" dirty="0">
                    <a:solidFill>
                      <a:srgbClr val="000000"/>
                    </a:solidFill>
                    <a:effectLst/>
                    <a:latin typeface="微软雅黑" panose="020B0503020204020204" charset="-122"/>
                    <a:ea typeface="微软雅黑" panose="020B0503020204020204" charset="-122"/>
                    <a:cs typeface="微软雅黑" panose="020B0503020204020204" charset="-122"/>
                  </a:endParaRPr>
                </a:p>
              </p:txBody>
            </p:sp>
          </mc:Choice>
          <mc:Fallback xmlns="">
            <p:sp>
              <p:nvSpPr>
                <p:cNvPr id="10" name="文本框 9"/>
                <p:cNvSpPr txBox="1">
                  <a:spLocks noRot="1" noChangeAspect="1" noMove="1" noResize="1" noEditPoints="1" noAdjustHandles="1" noChangeArrowheads="1" noChangeShapeType="1" noTextEdit="1"/>
                </p:cNvSpPr>
                <p:nvPr/>
              </p:nvSpPr>
              <p:spPr>
                <a:xfrm>
                  <a:off x="2707" y="2184"/>
                  <a:ext cx="13997" cy="548"/>
                </a:xfrm>
                <a:prstGeom prst="rect">
                  <a:avLst/>
                </a:prstGeom>
                <a:blipFill rotWithShape="1">
                  <a:blip r:embed="rId9"/>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p:cNvSpPr txBox="1"/>
                <p:nvPr>
                  <p:custDataLst>
                    <p:tags r:id="rId2"/>
                  </p:custDataLst>
                </p:nvPr>
              </p:nvSpPr>
              <p:spPr>
                <a:xfrm>
                  <a:off x="9392" y="1513"/>
                  <a:ext cx="2640" cy="588"/>
                </a:xfrm>
                <a:prstGeom prst="rect">
                  <a:avLst/>
                </a:prstGeom>
                <a:noFill/>
              </p:spPr>
              <p:txBody>
                <a:bodyPr wrap="square" rtlCol="0" anchor="t">
                  <a:noAutofit/>
                </a:bodyPr>
                <a:lstStyle/>
                <a:p>
                  <a:r>
                    <a:rPr lang="en-US" altLang="zh-CN" sz="1350">
                      <a:latin typeface="微软雅黑" panose="020B0503020204020204" charset="-122"/>
                      <a:ea typeface="微软雅黑" panose="020B0503020204020204" charset="-122"/>
                      <a:cs typeface="Cambria Math" panose="02040503050406030204" pitchFamily="18" charset="0"/>
                      <a:sym typeface="+mn-ea"/>
                    </a:rPr>
                    <a:t>(2)  </a:t>
                  </a:r>
                  <a14:m>
                    <m:oMath xmlns:m="http://schemas.openxmlformats.org/officeDocument/2006/math">
                      <m:r>
                        <a:rPr lang="en-US" altLang="zh-CN" sz="1350">
                          <a:latin typeface="Cambria Math" panose="02040503050406030204" pitchFamily="18" charset="0"/>
                          <a:ea typeface="MS Mincho" charset="0"/>
                          <a:cs typeface="Cambria Math" panose="02040503050406030204" pitchFamily="18" charset="0"/>
                          <a:sym typeface="+mn-ea"/>
                        </a:rPr>
                        <m:t> </m:t>
                      </m:r>
                      <m:r>
                        <m:rPr>
                          <m:sty m:val="p"/>
                        </m:rPr>
                        <a:rPr lang="en-US" altLang="zh-CN" sz="1350">
                          <a:latin typeface="Cambria Math" panose="02040503050406030204" pitchFamily="18" charset="0"/>
                          <a:ea typeface="微软雅黑" panose="020B0503020204020204" charset="-122"/>
                          <a:cs typeface="Cambria Math" panose="02040503050406030204" pitchFamily="18" charset="0"/>
                          <a:sym typeface="+mn-ea"/>
                        </a:rPr>
                        <m:t>λ</m:t>
                      </m:r>
                      <m:r>
                        <a:rPr lang="en-US" altLang="zh-CN" sz="1350">
                          <a:latin typeface="Cambria Math" panose="02040503050406030204" pitchFamily="18" charset="0"/>
                          <a:ea typeface="MS Mincho" charset="0"/>
                          <a:cs typeface="Cambria Math" panose="02040503050406030204" pitchFamily="18" charset="0"/>
                          <a:sym typeface="+mn-ea"/>
                        </a:rPr>
                        <m:t>=0</m:t>
                      </m:r>
                    </m:oMath>
                  </a14:m>
                  <a:r>
                    <a:rPr lang="en-US" altLang="zh-CN" sz="1350">
                      <a:latin typeface="微软雅黑" panose="020B0503020204020204" charset="-122"/>
                      <a:ea typeface="微软雅黑" panose="020B0503020204020204" charset="-122"/>
                      <a:sym typeface="+mn-ea"/>
                    </a:rPr>
                    <a:t> </a:t>
                  </a:r>
                </a:p>
                <a:p>
                  <a:endParaRPr lang="en-US" altLang="zh-CN" sz="1350">
                    <a:latin typeface="微软雅黑" panose="020B0503020204020204" charset="-122"/>
                    <a:ea typeface="微软雅黑" panose="020B0503020204020204" charset="-122"/>
                    <a:sym typeface="+mn-ea"/>
                  </a:endParaRPr>
                </a:p>
              </p:txBody>
            </p:sp>
          </mc:Choice>
          <mc:Fallback xmlns="">
            <p:sp>
              <p:nvSpPr>
                <p:cNvPr id="12" name="文本框 11"/>
                <p:cNvSpPr txBox="1">
                  <a:spLocks noRot="1" noChangeAspect="1" noMove="1" noResize="1" noEditPoints="1" noAdjustHandles="1" noChangeArrowheads="1" noChangeShapeType="1" noTextEdit="1"/>
                </p:cNvSpPr>
                <p:nvPr>
                  <p:custDataLst>
                    <p:tags r:id="rId10"/>
                  </p:custDataLst>
                </p:nvPr>
              </p:nvSpPr>
              <p:spPr>
                <a:xfrm>
                  <a:off x="9392" y="1513"/>
                  <a:ext cx="2640" cy="588"/>
                </a:xfrm>
                <a:prstGeom prst="rect">
                  <a:avLst/>
                </a:prstGeom>
                <a:blipFill rotWithShape="1">
                  <a:blip r:embed="rId11"/>
                </a:blipFill>
              </p:spPr>
              <p:txBody>
                <a:bodyPr/>
                <a:lstStyle/>
                <a:p>
                  <a:r>
                    <a:rPr lang="zh-CN" altLang="en-US">
                      <a:noFill/>
                    </a:rPr>
                    <a:t> </a:t>
                  </a:r>
                </a:p>
              </p:txBody>
            </p:sp>
          </mc:Fallback>
        </mc:AlternateContent>
        <p:sp>
          <p:nvSpPr>
            <p:cNvPr id="14" name="文本框 13"/>
            <p:cNvSpPr txBox="1"/>
            <p:nvPr/>
          </p:nvSpPr>
          <p:spPr>
            <a:xfrm>
              <a:off x="12031" y="1517"/>
              <a:ext cx="6793" cy="673"/>
            </a:xfrm>
            <a:prstGeom prst="rect">
              <a:avLst/>
            </a:prstGeom>
            <a:noFill/>
          </p:spPr>
          <p:txBody>
            <a:bodyPr wrap="square" rtlCol="0" anchor="t">
              <a:noAutofit/>
            </a:bodyPr>
            <a:lstStyle/>
            <a:p>
              <a:r>
                <a:rPr lang="en-US" altLang="zh-CN" sz="1350">
                  <a:solidFill>
                    <a:srgbClr val="C00000"/>
                  </a:solidFill>
                  <a:latin typeface="微软雅黑" panose="020B0503020204020204" charset="-122"/>
                  <a:ea typeface="微软雅黑" panose="020B0503020204020204" charset="-122"/>
                  <a:cs typeface="微软雅黑" panose="020B0503020204020204" charset="-122"/>
                  <a:sym typeface="+mn-ea"/>
                </a:rPr>
                <a:t> (3) dVs/Vs+dVp/Vp+dρ/ρ -&gt; dc/c</a:t>
              </a:r>
              <a:r>
                <a:rPr lang="en-US" altLang="zh-CN" sz="1350">
                  <a:latin typeface="微软雅黑" panose="020B0503020204020204" charset="-122"/>
                  <a:ea typeface="微软雅黑" panose="020B0503020204020204" charset="-122"/>
                  <a:sym typeface="+mn-ea"/>
                </a:rPr>
                <a:t> </a:t>
              </a:r>
            </a:p>
          </p:txBody>
        </p:sp>
      </p:gr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6"/>
          <p:cNvSpPr>
            <a:spLocks noGrp="1"/>
          </p:cNvSpPr>
          <p:nvPr>
            <p:ph type="sldNum" sz="quarter" idx="12"/>
          </p:nvPr>
        </p:nvSpPr>
        <p:spPr/>
        <p:txBody>
          <a:bodyPr/>
          <a:lstStyle/>
          <a:p>
            <a:fld id="{AEA62FAB-F99A-AB4E-BCD3-FB5A1BF3E821}" type="slidenum">
              <a:rPr lang="en-US" sz="900" smtClean="0"/>
              <a:t>21</a:t>
            </a:fld>
            <a:endParaRPr lang="en-US" sz="900"/>
          </a:p>
        </p:txBody>
      </p:sp>
      <p:grpSp>
        <p:nvGrpSpPr>
          <p:cNvPr id="11" name="组合 10"/>
          <p:cNvGrpSpPr/>
          <p:nvPr/>
        </p:nvGrpSpPr>
        <p:grpSpPr>
          <a:xfrm>
            <a:off x="0" y="1342390"/>
            <a:ext cx="9387840" cy="596265"/>
            <a:chOff x="0" y="1964"/>
            <a:chExt cx="14784" cy="939"/>
          </a:xfrm>
        </p:grpSpPr>
        <mc:AlternateContent xmlns:mc="http://schemas.openxmlformats.org/markup-compatibility/2006" xmlns:a14="http://schemas.microsoft.com/office/drawing/2010/main">
          <mc:Choice Requires="a14">
            <p:sp>
              <p:nvSpPr>
                <p:cNvPr id="4" name="文本框 3"/>
                <p:cNvSpPr txBox="1"/>
                <p:nvPr>
                  <p:custDataLst>
                    <p:tags r:id="rId1"/>
                  </p:custDataLst>
                </p:nvPr>
              </p:nvSpPr>
              <p:spPr>
                <a:xfrm>
                  <a:off x="0" y="1985"/>
                  <a:ext cx="6191" cy="434"/>
                </a:xfrm>
                <a:prstGeom prst="rect">
                  <a:avLst/>
                </a:prstGeom>
                <a:noFill/>
              </p:spPr>
              <p:txBody>
                <a:bodyPr wrap="square" rtlCol="0">
                  <a:spAutoFit/>
                </a:bodyPr>
                <a:lstStyle/>
                <a:p>
                  <a:r>
                    <a:rPr lang="zh-CN" altLang="en-US" sz="1200" dirty="0">
                      <a:latin typeface="微软雅黑" panose="020B0503020204020204" charset="-122"/>
                      <a:ea typeface="微软雅黑" panose="020B0503020204020204" charset="-122"/>
                      <a:cs typeface="微软雅黑" panose="020B0503020204020204" charset="-122"/>
                    </a:rPr>
                    <a:t>（</a:t>
                  </a:r>
                  <a:r>
                    <a:rPr lang="en-US" altLang="zh-CN" sz="1200" dirty="0">
                      <a:latin typeface="微软雅黑" panose="020B0503020204020204" charset="-122"/>
                      <a:ea typeface="微软雅黑" panose="020B0503020204020204" charset="-122"/>
                      <a:cs typeface="微软雅黑" panose="020B0503020204020204" charset="-122"/>
                    </a:rPr>
                    <a:t>1</a:t>
                  </a:r>
                  <a:r>
                    <a:rPr lang="zh-CN" altLang="en-US" sz="1200" dirty="0">
                      <a:latin typeface="微软雅黑" panose="020B0503020204020204" charset="-122"/>
                      <a:ea typeface="微软雅黑" panose="020B0503020204020204" charset="-122"/>
                      <a:cs typeface="微软雅黑" panose="020B0503020204020204" charset="-122"/>
                    </a:rPr>
                    <a:t>）拟合①：</a:t>
                  </a:r>
                  <a14:m>
                    <m:oMath xmlns:m="http://schemas.openxmlformats.org/officeDocument/2006/math">
                      <m:sSub>
                        <m:sSubPr>
                          <m:ctrlPr>
                            <a:rPr lang="en-US" altLang="zh-CN" sz="1200" b="1" i="1">
                              <a:latin typeface="Cambria Math" panose="02040503050406030204" pitchFamily="18" charset="0"/>
                              <a:ea typeface="微软雅黑" panose="020B0503020204020204" charset="-122"/>
                              <a:cs typeface="Cambria Math" panose="02040503050406030204" pitchFamily="18" charset="0"/>
                            </a:rPr>
                          </m:ctrlPr>
                        </m:sSubPr>
                        <m:e>
                          <m:r>
                            <a:rPr lang="en-US" altLang="zh-CN" sz="1200" b="1" i="1">
                              <a:latin typeface="Cambria Math" panose="02040503050406030204" pitchFamily="18" charset="0"/>
                              <a:ea typeface="微软雅黑" panose="020B0503020204020204" charset="-122"/>
                              <a:cs typeface="Cambria Math" panose="02040503050406030204" pitchFamily="18" charset="0"/>
                            </a:rPr>
                            <m:t>𝒍𝒐𝒈</m:t>
                          </m:r>
                        </m:e>
                        <m:sub>
                          <m:r>
                            <a:rPr lang="en-US" altLang="zh-CN" sz="1200" b="1" i="1">
                              <a:latin typeface="Cambria Math" panose="02040503050406030204" pitchFamily="18" charset="0"/>
                              <a:ea typeface="微软雅黑" panose="020B0503020204020204" charset="-122"/>
                              <a:cs typeface="Cambria Math" panose="02040503050406030204" pitchFamily="18" charset="0"/>
                            </a:rPr>
                            <m:t>𝟏𝟎</m:t>
                          </m:r>
                        </m:sub>
                      </m:sSub>
                      <m:r>
                        <a:rPr lang="en-US" altLang="zh-CN" sz="1200" b="1" i="1">
                          <a:latin typeface="Cambria Math" panose="02040503050406030204" pitchFamily="18" charset="0"/>
                          <a:ea typeface="MS Mincho" charset="0"/>
                          <a:cs typeface="Cambria Math" panose="02040503050406030204" pitchFamily="18" charset="0"/>
                        </a:rPr>
                        <m:t>𝜼</m:t>
                      </m:r>
                      <m:r>
                        <a:rPr lang="en-US" altLang="zh-CN" sz="1200" b="1" i="1">
                          <a:latin typeface="Cambria Math" panose="02040503050406030204" pitchFamily="18" charset="0"/>
                          <a:ea typeface="MS Mincho" charset="0"/>
                          <a:cs typeface="Cambria Math" panose="02040503050406030204" pitchFamily="18" charset="0"/>
                        </a:rPr>
                        <m:t>=−</m:t>
                      </m:r>
                      <m:r>
                        <a:rPr lang="en-US" altLang="zh-CN" sz="1200" b="1" i="1">
                          <a:latin typeface="Cambria Math" panose="02040503050406030204" pitchFamily="18" charset="0"/>
                          <a:ea typeface="微软雅黑" panose="020B0503020204020204" charset="-122"/>
                          <a:cs typeface="Cambria Math" panose="02040503050406030204" pitchFamily="18" charset="0"/>
                        </a:rPr>
                        <m:t>𝟏</m:t>
                      </m:r>
                      <m:r>
                        <a:rPr lang="en-US" altLang="zh-CN" sz="1200" b="1" i="1">
                          <a:latin typeface="Cambria Math" panose="02040503050406030204" pitchFamily="18" charset="0"/>
                          <a:ea typeface="MS Mincho" charset="0"/>
                          <a:cs typeface="Cambria Math" panose="02040503050406030204" pitchFamily="18" charset="0"/>
                        </a:rPr>
                        <m:t>.</m:t>
                      </m:r>
                      <m:r>
                        <a:rPr lang="en-US" altLang="zh-CN" sz="1200" b="1" i="1">
                          <a:latin typeface="Cambria Math" panose="02040503050406030204" pitchFamily="18" charset="0"/>
                          <a:ea typeface="微软雅黑" panose="020B0503020204020204" charset="-122"/>
                          <a:cs typeface="Cambria Math" panose="02040503050406030204" pitchFamily="18" charset="0"/>
                        </a:rPr>
                        <m:t>𝟑𝟒𝟕</m:t>
                      </m:r>
                      <m:sSub>
                        <m:sSubPr>
                          <m:ctrlPr>
                            <a:rPr lang="en-US" altLang="zh-CN" sz="1200" b="1" i="1">
                              <a:latin typeface="Cambria Math" panose="02040503050406030204" pitchFamily="18" charset="0"/>
                              <a:ea typeface="微软雅黑" panose="020B0503020204020204" charset="-122"/>
                              <a:cs typeface="Cambria Math" panose="02040503050406030204" pitchFamily="18" charset="0"/>
                            </a:rPr>
                          </m:ctrlPr>
                        </m:sSubPr>
                        <m:e>
                          <m:r>
                            <a:rPr lang="en-US" altLang="zh-CN" sz="1200" b="1" i="1">
                              <a:latin typeface="Cambria Math" panose="02040503050406030204" pitchFamily="18" charset="0"/>
                              <a:ea typeface="微软雅黑" panose="020B0503020204020204" charset="-122"/>
                              <a:cs typeface="Cambria Math" panose="02040503050406030204" pitchFamily="18" charset="0"/>
                            </a:rPr>
                            <m:t>𝒍𝒐𝒈</m:t>
                          </m:r>
                        </m:e>
                        <m:sub>
                          <m:r>
                            <a:rPr lang="en-US" altLang="zh-CN" sz="1200" b="1" i="1">
                              <a:latin typeface="Cambria Math" panose="02040503050406030204" pitchFamily="18" charset="0"/>
                              <a:ea typeface="微软雅黑" panose="020B0503020204020204" charset="-122"/>
                              <a:cs typeface="Cambria Math" panose="02040503050406030204" pitchFamily="18" charset="0"/>
                            </a:rPr>
                            <m:t>𝟏𝟎</m:t>
                          </m:r>
                        </m:sub>
                      </m:sSub>
                      <m:r>
                        <a:rPr lang="en-US" altLang="zh-CN" sz="1200" b="1" i="1">
                          <a:latin typeface="Cambria Math" panose="02040503050406030204" pitchFamily="18" charset="0"/>
                          <a:ea typeface="微软雅黑" panose="020B0503020204020204" charset="-122"/>
                          <a:cs typeface="Cambria Math" panose="02040503050406030204" pitchFamily="18" charset="0"/>
                        </a:rPr>
                        <m:t>𝑷</m:t>
                      </m:r>
                      <m:r>
                        <a:rPr lang="en-US" altLang="zh-CN" sz="1200" b="1" i="1">
                          <a:latin typeface="Cambria Math" panose="02040503050406030204" pitchFamily="18" charset="0"/>
                          <a:ea typeface="MS Mincho" charset="0"/>
                          <a:cs typeface="Cambria Math" panose="02040503050406030204" pitchFamily="18" charset="0"/>
                        </a:rPr>
                        <m:t>−</m:t>
                      </m:r>
                      <m:r>
                        <a:rPr lang="en-US" altLang="zh-CN" sz="1200" b="1" i="1">
                          <a:latin typeface="Cambria Math" panose="02040503050406030204" pitchFamily="18" charset="0"/>
                          <a:ea typeface="微软雅黑" panose="020B0503020204020204" charset="-122"/>
                          <a:cs typeface="Cambria Math" panose="02040503050406030204" pitchFamily="18" charset="0"/>
                        </a:rPr>
                        <m:t>𝟔</m:t>
                      </m:r>
                      <m:r>
                        <a:rPr lang="en-US" altLang="zh-CN" sz="1200" b="1" i="1">
                          <a:latin typeface="Cambria Math" panose="02040503050406030204" pitchFamily="18" charset="0"/>
                          <a:ea typeface="MS Mincho" charset="0"/>
                          <a:cs typeface="Cambria Math" panose="02040503050406030204" pitchFamily="18" charset="0"/>
                        </a:rPr>
                        <m:t>.</m:t>
                      </m:r>
                      <m:r>
                        <a:rPr lang="en-US" altLang="zh-CN" sz="1200" b="1" i="1">
                          <a:latin typeface="Cambria Math" panose="02040503050406030204" pitchFamily="18" charset="0"/>
                          <a:ea typeface="微软雅黑" panose="020B0503020204020204" charset="-122"/>
                          <a:cs typeface="Cambria Math" panose="02040503050406030204" pitchFamily="18" charset="0"/>
                        </a:rPr>
                        <m:t>𝟖𝟖𝟐</m:t>
                      </m:r>
                    </m:oMath>
                  </a14:m>
                  <a:endParaRPr lang="en-US" altLang="zh-CN" sz="1200" b="1" i="1" dirty="0">
                    <a:latin typeface="微软雅黑" panose="020B0503020204020204" charset="-122"/>
                    <a:ea typeface="微软雅黑" panose="020B0503020204020204" charset="-122"/>
                    <a:cs typeface="微软雅黑" panose="020B0503020204020204" charset="-122"/>
                  </a:endParaRPr>
                </a:p>
              </p:txBody>
            </p:sp>
          </mc:Choice>
          <mc:Fallback xmlns="">
            <p:sp>
              <p:nvSpPr>
                <p:cNvPr id="4" name="文本框 3"/>
                <p:cNvSpPr txBox="1">
                  <a:spLocks noRot="1" noChangeAspect="1" noMove="1" noResize="1" noEditPoints="1" noAdjustHandles="1" noChangeArrowheads="1" noChangeShapeType="1" noTextEdit="1"/>
                </p:cNvSpPr>
                <p:nvPr>
                  <p:custDataLst>
                    <p:tags r:id="rId5"/>
                  </p:custDataLst>
                </p:nvPr>
              </p:nvSpPr>
              <p:spPr>
                <a:xfrm>
                  <a:off x="0" y="1985"/>
                  <a:ext cx="6191" cy="434"/>
                </a:xfrm>
                <a:prstGeom prst="rect">
                  <a:avLst/>
                </a:prstGeom>
                <a:blipFill rotWithShape="1">
                  <a:blip r:embed="rId6"/>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文本框 5"/>
                <p:cNvSpPr txBox="1"/>
                <p:nvPr/>
              </p:nvSpPr>
              <p:spPr>
                <a:xfrm>
                  <a:off x="1979" y="2493"/>
                  <a:ext cx="10799" cy="411"/>
                </a:xfrm>
                <a:prstGeom prst="rect">
                  <a:avLst/>
                </a:prstGeom>
                <a:noFill/>
              </p:spPr>
              <p:txBody>
                <a:bodyPr wrap="square">
                  <a:noAutofit/>
                </a:bodyPr>
                <a:lstStyle/>
                <a:p>
                  <a:r>
                    <a:rPr lang="en-US" altLang="zh-CN" sz="1200" dirty="0">
                      <a:solidFill>
                        <a:srgbClr val="000000"/>
                      </a:solidFill>
                      <a:latin typeface="微软雅黑" panose="020B0503020204020204" charset="-122"/>
                      <a:ea typeface="微软雅黑" panose="020B0503020204020204" charset="-122"/>
                      <a:cs typeface="微软雅黑" panose="020B0503020204020204" charset="-122"/>
                    </a:rPr>
                    <a:t>For </a:t>
                  </a:r>
                  <a14:m>
                    <m:oMath xmlns:m="http://schemas.openxmlformats.org/officeDocument/2006/math">
                      <m:r>
                        <a:rPr lang="en-US" altLang="zh-CN" sz="1200" b="0" i="1" smtClean="0">
                          <a:solidFill>
                            <a:srgbClr val="000000"/>
                          </a:solidFill>
                          <a:latin typeface="Cambria Math" panose="02040503050406030204" pitchFamily="18" charset="0"/>
                          <a:ea typeface="微软雅黑" panose="020B0503020204020204" charset="-122"/>
                          <a:cs typeface="Cambria Math" panose="02040503050406030204" pitchFamily="18" charset="0"/>
                        </a:rPr>
                        <m:t>𝑃</m:t>
                      </m:r>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m:t>
                      </m:r>
                      <m:d>
                        <m:dPr>
                          <m:ctrlPr>
                            <a:rPr lang="zh-CN" altLang="zh-CN" sz="1200" i="1">
                              <a:solidFill>
                                <a:srgbClr val="000000"/>
                              </a:solidFill>
                              <a:effectLst/>
                              <a:latin typeface="Cambria Math" panose="02040503050406030204" pitchFamily="18" charset="0"/>
                              <a:ea typeface="微软雅黑" panose="020B0503020204020204" charset="-122"/>
                              <a:cs typeface="Cambria Math" panose="02040503050406030204" pitchFamily="18" charset="0"/>
                            </a:rPr>
                          </m:ctrlPr>
                        </m:dPr>
                        <m:e>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1−</m:t>
                          </m:r>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𝜆</m:t>
                          </m:r>
                        </m:e>
                      </m:d>
                      <m:r>
                        <a:rPr lang="en-US" altLang="zh-CN" sz="1200" i="1">
                          <a:solidFill>
                            <a:srgbClr val="000000"/>
                          </a:solidFill>
                          <a:effectLst/>
                          <a:latin typeface="Cambria Math" panose="02040503050406030204" pitchFamily="18" charset="0"/>
                          <a:ea typeface="MS Mincho" charset="0"/>
                          <a:cs typeface="Cambria Math" panose="02040503050406030204" pitchFamily="18" charset="0"/>
                        </a:rPr>
                        <m:t>𝜌</m:t>
                      </m:r>
                      <m:r>
                        <a:rPr lang="en-US" altLang="zh-CN" sz="1200" i="1">
                          <a:solidFill>
                            <a:srgbClr val="000000"/>
                          </a:solidFill>
                          <a:effectLst/>
                          <a:latin typeface="Cambria Math" panose="02040503050406030204" pitchFamily="18" charset="0"/>
                          <a:ea typeface="微软雅黑" panose="020B0503020204020204" charset="-122"/>
                          <a:cs typeface="Cambria Math" panose="02040503050406030204" pitchFamily="18" charset="0"/>
                        </a:rPr>
                        <m:t>𝑔h</m:t>
                      </m:r>
                      <m:r>
                        <a:rPr lang="en-US" altLang="zh-CN" sz="1200" b="0" i="1" smtClean="0">
                          <a:solidFill>
                            <a:srgbClr val="000000"/>
                          </a:solidFill>
                          <a:effectLst/>
                          <a:latin typeface="Cambria Math" panose="02040503050406030204" pitchFamily="18" charset="0"/>
                          <a:ea typeface="MS Mincho" charset="0"/>
                          <a:cs typeface="Cambria Math" panose="02040503050406030204" pitchFamily="18" charset="0"/>
                        </a:rPr>
                        <m:t>:</m:t>
                      </m:r>
                    </m:oMath>
                  </a14:m>
                  <a:r>
                    <a:rPr lang="en-US" altLang="zh-CN" sz="1200" i="1" dirty="0">
                      <a:solidFill>
                        <a:srgbClr val="000000"/>
                      </a:solidFill>
                      <a:effectLst/>
                      <a:latin typeface="微软雅黑" panose="020B0503020204020204" charset="-122"/>
                      <a:ea typeface="微软雅黑" panose="020B0503020204020204" charset="-122"/>
                      <a:cs typeface="微软雅黑" panose="020B0503020204020204" charset="-122"/>
                    </a:rPr>
                    <a:t>     </a:t>
                  </a:r>
                  <a14:m>
                    <m:oMath xmlns:m="http://schemas.openxmlformats.org/officeDocument/2006/math">
                      <m:r>
                        <a:rPr lang="en-US" altLang="zh-CN" sz="1200" i="1" smtClean="0">
                          <a:solidFill>
                            <a:srgbClr val="000000"/>
                          </a:solidFill>
                          <a:latin typeface="Cambria Math" panose="02040503050406030204" pitchFamily="18" charset="0"/>
                          <a:ea typeface="MS Mincho" charset="0"/>
                          <a:cs typeface="Cambria Math" panose="02040503050406030204" pitchFamily="18" charset="0"/>
                        </a:rPr>
                        <m:t>𝜆</m:t>
                      </m:r>
                    </m:oMath>
                  </a14:m>
                  <a:r>
                    <a:rPr lang="en-US" altLang="zh-CN" sz="1200" dirty="0">
                      <a:latin typeface="微软雅黑" panose="020B0503020204020204" charset="-122"/>
                      <a:ea typeface="微软雅黑" panose="020B0503020204020204" charset="-122"/>
                      <a:cs typeface="微软雅黑" panose="020B0503020204020204" charset="-122"/>
                      <a:sym typeface="+mn-ea"/>
                    </a:rPr>
                    <a:t>=0: dry rocks;  ~0.37: hydrostatic;  </a:t>
                  </a:r>
                  <a14:m>
                    <m:oMath xmlns:m="http://schemas.openxmlformats.org/officeDocument/2006/math">
                      <m:r>
                        <a:rPr lang="en-US" altLang="zh-CN" sz="1200" i="1">
                          <a:latin typeface="Cambria Math" panose="02040503050406030204" pitchFamily="18" charset="0"/>
                          <a:ea typeface="MS Mincho" charset="0"/>
                          <a:cs typeface="Cambria Math" panose="02040503050406030204" pitchFamily="18" charset="0"/>
                        </a:rPr>
                        <m:t>≥</m:t>
                      </m:r>
                    </m:oMath>
                  </a14:m>
                  <a:r>
                    <a:rPr lang="en-US" altLang="zh-CN" sz="1200" dirty="0">
                      <a:latin typeface="微软雅黑" panose="020B0503020204020204" charset="-122"/>
                      <a:ea typeface="微软雅黑" panose="020B0503020204020204" charset="-122"/>
                      <a:cs typeface="微软雅黑" panose="020B0503020204020204" charset="-122"/>
                      <a:sym typeface="+mn-ea"/>
                    </a:rPr>
                    <a:t>0.9: water-saturated sediments          </a:t>
                  </a:r>
                  <a:endParaRPr lang="en-US" altLang="zh-CN" sz="1200" i="1" dirty="0">
                    <a:solidFill>
                      <a:srgbClr val="000000"/>
                    </a:solidFill>
                    <a:effectLst/>
                    <a:latin typeface="微软雅黑" panose="020B0503020204020204" charset="-122"/>
                    <a:ea typeface="微软雅黑" panose="020B0503020204020204" charset="-122"/>
                    <a:cs typeface="微软雅黑" panose="020B0503020204020204" charset="-122"/>
                  </a:endParaRPr>
                </a:p>
              </p:txBody>
            </p:sp>
          </mc:Choice>
          <mc:Fallback xmlns="">
            <p:sp>
              <p:nvSpPr>
                <p:cNvPr id="6" name="文本框 5"/>
                <p:cNvSpPr txBox="1">
                  <a:spLocks noRot="1" noChangeAspect="1" noMove="1" noResize="1" noEditPoints="1" noAdjustHandles="1" noChangeArrowheads="1" noChangeShapeType="1" noTextEdit="1"/>
                </p:cNvSpPr>
                <p:nvPr/>
              </p:nvSpPr>
              <p:spPr>
                <a:xfrm>
                  <a:off x="1979" y="2493"/>
                  <a:ext cx="10799" cy="411"/>
                </a:xfrm>
                <a:prstGeom prst="rect">
                  <a:avLst/>
                </a:prstGeom>
                <a:blipFill rotWithShape="1">
                  <a:blip r:embed="rId7"/>
                </a:blipFill>
              </p:spPr>
              <p:txBody>
                <a:bodyPr/>
                <a:lstStyle/>
                <a:p>
                  <a:r>
                    <a:rPr lang="zh-CN" altLang="en-US">
                      <a:noFill/>
                    </a:rPr>
                    <a:t> </a:t>
                  </a:r>
                </a:p>
              </p:txBody>
            </p:sp>
          </mc:Fallback>
        </mc:AlternateContent>
        <p:sp>
          <p:nvSpPr>
            <p:cNvPr id="13" name="文本框 12"/>
            <p:cNvSpPr txBox="1"/>
            <p:nvPr>
              <p:custDataLst>
                <p:tags r:id="rId2"/>
              </p:custDataLst>
            </p:nvPr>
          </p:nvSpPr>
          <p:spPr>
            <a:xfrm>
              <a:off x="5370" y="1994"/>
              <a:ext cx="4610" cy="441"/>
            </a:xfrm>
            <a:prstGeom prst="rect">
              <a:avLst/>
            </a:prstGeom>
            <a:noFill/>
          </p:spPr>
          <p:txBody>
            <a:bodyPr wrap="square" rtlCol="0" anchor="t">
              <a:noAutofit/>
            </a:bodyPr>
            <a:lstStyle/>
            <a:p>
              <a:r>
                <a:rPr lang="en-US" altLang="zh-CN" sz="1200" dirty="0">
                  <a:latin typeface="微软雅黑" panose="020B0503020204020204" charset="-122"/>
                  <a:ea typeface="微软雅黑" panose="020B0503020204020204" charset="-122"/>
                  <a:cs typeface="Cambria Math" panose="02040503050406030204" pitchFamily="18" charset="0"/>
                  <a:sym typeface="+mn-ea"/>
                </a:rPr>
                <a:t>(2) </a:t>
              </a:r>
              <a:r>
                <a:rPr lang="zh-CN" altLang="en-US" sz="1200" b="1" dirty="0">
                  <a:solidFill>
                    <a:schemeClr val="accent6"/>
                  </a:solidFill>
                  <a:latin typeface="微软雅黑" panose="020B0503020204020204" charset="-122"/>
                  <a:ea typeface="微软雅黑" panose="020B0503020204020204" charset="-122"/>
                  <a:sym typeface="+mn-ea"/>
                </a:rPr>
                <a:t>λ=</a:t>
              </a:r>
              <a:r>
                <a:rPr lang="en-US" altLang="zh-CN" sz="1200" b="1" dirty="0">
                  <a:solidFill>
                    <a:schemeClr val="accent6"/>
                  </a:solidFill>
                  <a:latin typeface="微软雅黑" panose="020B0503020204020204" charset="-122"/>
                  <a:ea typeface="微软雅黑" panose="020B0503020204020204" charset="-122"/>
                  <a:sym typeface="+mn-ea"/>
                </a:rPr>
                <a:t>0.</a:t>
              </a:r>
              <a:r>
                <a:rPr lang="en-US" sz="1200" b="1" dirty="0">
                  <a:solidFill>
                    <a:schemeClr val="accent6"/>
                  </a:solidFill>
                  <a:latin typeface="微软雅黑" panose="020B0503020204020204" charset="-122"/>
                  <a:ea typeface="微软雅黑" panose="020B0503020204020204" charset="-122"/>
                  <a:sym typeface="+mn-ea"/>
                </a:rPr>
                <a:t>90 (</a:t>
              </a:r>
              <a:r>
                <a:rPr lang="zh-CN" altLang="en-US" sz="1200" b="1" dirty="0">
                  <a:solidFill>
                    <a:schemeClr val="accent6"/>
                  </a:solidFill>
                  <a:latin typeface="微软雅黑" panose="020B0503020204020204" charset="-122"/>
                  <a:ea typeface="微软雅黑" panose="020B0503020204020204" charset="-122"/>
                  <a:sym typeface="+mn-ea"/>
                </a:rPr>
                <a:t>极浅部</a:t>
              </a:r>
              <a:r>
                <a:rPr lang="en-US" sz="1200" b="1" dirty="0">
                  <a:solidFill>
                    <a:schemeClr val="accent6"/>
                  </a:solidFill>
                  <a:latin typeface="微软雅黑" panose="020B0503020204020204" charset="-122"/>
                  <a:ea typeface="微软雅黑" panose="020B0503020204020204" charset="-122"/>
                  <a:sym typeface="+mn-ea"/>
                </a:rPr>
                <a:t>)</a:t>
              </a:r>
              <a:r>
                <a:rPr lang="en-US" sz="1200" b="1" dirty="0">
                  <a:solidFill>
                    <a:schemeClr val="accent2"/>
                  </a:solidFill>
                  <a:latin typeface="微软雅黑" panose="020B0503020204020204" charset="-122"/>
                  <a:ea typeface="微软雅黑" panose="020B0503020204020204" charset="-122"/>
                  <a:sym typeface="+mn-ea"/>
                </a:rPr>
                <a:t> </a:t>
              </a:r>
              <a:r>
                <a:rPr lang="en-US" sz="1200" b="1" dirty="0">
                  <a:solidFill>
                    <a:schemeClr val="tx1"/>
                  </a:solidFill>
                  <a:latin typeface="微软雅黑" panose="020B0503020204020204" charset="-122"/>
                  <a:ea typeface="微软雅黑" panose="020B0503020204020204" charset="-122"/>
                  <a:sym typeface="+mn-ea"/>
                </a:rPr>
                <a:t>&amp; </a:t>
              </a:r>
              <a:r>
                <a:rPr lang="zh-CN" altLang="en-US" sz="1200" b="1" dirty="0">
                  <a:solidFill>
                    <a:schemeClr val="tx1"/>
                  </a:solidFill>
                  <a:latin typeface="微软雅黑" panose="020B0503020204020204" charset="-122"/>
                  <a:ea typeface="微软雅黑" panose="020B0503020204020204" charset="-122"/>
                  <a:sym typeface="+mn-ea"/>
                </a:rPr>
                <a:t>λ=</a:t>
              </a:r>
              <a:r>
                <a:rPr lang="en-US" altLang="zh-CN" sz="1200" b="1" dirty="0">
                  <a:solidFill>
                    <a:schemeClr val="tx1"/>
                  </a:solidFill>
                  <a:latin typeface="微软雅黑" panose="020B0503020204020204" charset="-122"/>
                  <a:ea typeface="微软雅黑" panose="020B0503020204020204" charset="-122"/>
                  <a:sym typeface="+mn-ea"/>
                </a:rPr>
                <a:t>0.</a:t>
              </a:r>
              <a:r>
                <a:rPr lang="en-US" sz="1200" b="1" dirty="0">
                  <a:solidFill>
                    <a:schemeClr val="tx1"/>
                  </a:solidFill>
                  <a:latin typeface="微软雅黑" panose="020B0503020204020204" charset="-122"/>
                  <a:ea typeface="微软雅黑" panose="020B0503020204020204" charset="-122"/>
                  <a:sym typeface="+mn-ea"/>
                </a:rPr>
                <a:t>37</a:t>
              </a:r>
              <a:r>
                <a:rPr lang="en-US" altLang="zh-CN" sz="1200" b="1" dirty="0">
                  <a:solidFill>
                    <a:schemeClr val="tx1"/>
                  </a:solidFill>
                  <a:latin typeface="微软雅黑" panose="020B0503020204020204" charset="-122"/>
                  <a:ea typeface="微软雅黑" panose="020B0503020204020204" charset="-122"/>
                  <a:sym typeface="+mn-ea"/>
                </a:rPr>
                <a:t> (</a:t>
              </a:r>
              <a:r>
                <a:rPr lang="zh-CN" altLang="en-US" sz="1200" b="1" dirty="0">
                  <a:solidFill>
                    <a:schemeClr val="tx1"/>
                  </a:solidFill>
                  <a:latin typeface="微软雅黑" panose="020B0503020204020204" charset="-122"/>
                  <a:ea typeface="微软雅黑" panose="020B0503020204020204" charset="-122"/>
                  <a:sym typeface="+mn-ea"/>
                </a:rPr>
                <a:t>其他</a:t>
              </a:r>
              <a:r>
                <a:rPr lang="en-US" altLang="zh-CN" sz="1200" b="1" dirty="0">
                  <a:solidFill>
                    <a:schemeClr val="tx1"/>
                  </a:solidFill>
                  <a:latin typeface="微软雅黑" panose="020B0503020204020204" charset="-122"/>
                  <a:ea typeface="微软雅黑" panose="020B0503020204020204" charset="-122"/>
                  <a:sym typeface="+mn-ea"/>
                </a:rPr>
                <a:t>)</a:t>
              </a:r>
            </a:p>
          </p:txBody>
        </p:sp>
        <p:sp>
          <p:nvSpPr>
            <p:cNvPr id="22" name="文本框 21"/>
            <p:cNvSpPr txBox="1"/>
            <p:nvPr/>
          </p:nvSpPr>
          <p:spPr>
            <a:xfrm>
              <a:off x="9584" y="1964"/>
              <a:ext cx="5200" cy="505"/>
            </a:xfrm>
            <a:prstGeom prst="rect">
              <a:avLst/>
            </a:prstGeom>
            <a:noFill/>
          </p:spPr>
          <p:txBody>
            <a:bodyPr wrap="square" rtlCol="0" anchor="t">
              <a:noAutofit/>
            </a:bodyPr>
            <a:lstStyle/>
            <a:p>
              <a:r>
                <a:rPr lang="en-US" altLang="zh-CN" sz="1350">
                  <a:solidFill>
                    <a:srgbClr val="C00000"/>
                  </a:solidFill>
                  <a:latin typeface="微软雅黑" panose="020B0503020204020204" charset="-122"/>
                  <a:ea typeface="微软雅黑" panose="020B0503020204020204" charset="-122"/>
                  <a:cs typeface="微软雅黑" panose="020B0503020204020204" charset="-122"/>
                  <a:sym typeface="+mn-ea"/>
                </a:rPr>
                <a:t> (3) dVs/Vs+dVp/Vp+dρ/ρ -&gt; dc/c</a:t>
              </a:r>
              <a:r>
                <a:rPr lang="en-US" altLang="zh-CN" sz="1350">
                  <a:latin typeface="微软雅黑" panose="020B0503020204020204" charset="-122"/>
                  <a:ea typeface="微软雅黑" panose="020B0503020204020204" charset="-122"/>
                  <a:sym typeface="+mn-ea"/>
                </a:rPr>
                <a:t> </a:t>
              </a:r>
            </a:p>
          </p:txBody>
        </p:sp>
      </p:grpSp>
      <p:grpSp>
        <p:nvGrpSpPr>
          <p:cNvPr id="14" name="组合 13"/>
          <p:cNvGrpSpPr/>
          <p:nvPr/>
        </p:nvGrpSpPr>
        <p:grpSpPr>
          <a:xfrm>
            <a:off x="763270" y="2109470"/>
            <a:ext cx="8406765" cy="3998595"/>
            <a:chOff x="1382" y="3322"/>
            <a:chExt cx="13059" cy="5768"/>
          </a:xfrm>
        </p:grpSpPr>
        <p:pic>
          <p:nvPicPr>
            <p:cNvPr id="8" name="图片 7"/>
            <p:cNvPicPr>
              <a:picLocks noChangeAspect="1"/>
            </p:cNvPicPr>
            <p:nvPr/>
          </p:nvPicPr>
          <p:blipFill>
            <a:blip r:embed="rId8"/>
            <a:srcRect t="3564" b="3828"/>
            <a:stretch>
              <a:fillRect/>
            </a:stretch>
          </p:blipFill>
          <p:spPr>
            <a:xfrm>
              <a:off x="1549" y="3322"/>
              <a:ext cx="3595" cy="5203"/>
            </a:xfrm>
            <a:prstGeom prst="rect">
              <a:avLst/>
            </a:prstGeom>
          </p:spPr>
        </p:pic>
        <p:pic>
          <p:nvPicPr>
            <p:cNvPr id="2" name="图片 1"/>
            <p:cNvPicPr>
              <a:picLocks noChangeAspect="1"/>
            </p:cNvPicPr>
            <p:nvPr/>
          </p:nvPicPr>
          <p:blipFill>
            <a:blip r:embed="rId9"/>
            <a:stretch>
              <a:fillRect/>
            </a:stretch>
          </p:blipFill>
          <p:spPr>
            <a:xfrm>
              <a:off x="5579" y="3448"/>
              <a:ext cx="8863" cy="4930"/>
            </a:xfrm>
            <a:prstGeom prst="rect">
              <a:avLst/>
            </a:prstGeom>
          </p:spPr>
        </p:pic>
        <p:sp>
          <p:nvSpPr>
            <p:cNvPr id="18" name="文本框 17"/>
            <p:cNvSpPr txBox="1"/>
            <p:nvPr/>
          </p:nvSpPr>
          <p:spPr>
            <a:xfrm>
              <a:off x="10904" y="3509"/>
              <a:ext cx="3112" cy="332"/>
            </a:xfrm>
            <a:prstGeom prst="rect">
              <a:avLst/>
            </a:prstGeom>
            <a:noFill/>
          </p:spPr>
          <p:txBody>
            <a:bodyPr wrap="square" rtlCol="0">
              <a:spAutoFit/>
            </a:bodyPr>
            <a:lstStyle/>
            <a:p>
              <a:r>
                <a:rPr lang="zh-CN" altLang="en-US" sz="900" dirty="0">
                  <a:solidFill>
                    <a:srgbClr val="0F573F"/>
                  </a:solidFill>
                  <a:latin typeface="Arial" panose="020B0604020202020204" pitchFamily="34" charset="0"/>
                  <a:ea typeface="微软雅黑" panose="020B0503020204020204" charset="-122"/>
                  <a:cs typeface="Arial" panose="020B0604020202020204" pitchFamily="34" charset="0"/>
                </a:rPr>
                <a:t>弹性荷载</a:t>
              </a:r>
              <a:r>
                <a:rPr lang="en-US" altLang="zh-CN" sz="900" dirty="0">
                  <a:solidFill>
                    <a:srgbClr val="0F573F"/>
                  </a:solidFill>
                  <a:latin typeface="Arial" panose="020B0604020202020204" pitchFamily="34" charset="0"/>
                  <a:ea typeface="微软雅黑" panose="020B0503020204020204" charset="-122"/>
                  <a:cs typeface="Arial" panose="020B0604020202020204" pitchFamily="34" charset="0"/>
                </a:rPr>
                <a:t>(Elastic Load)</a:t>
              </a:r>
            </a:p>
          </p:txBody>
        </p:sp>
        <p:sp>
          <p:nvSpPr>
            <p:cNvPr id="19" name="文本框 18"/>
            <p:cNvSpPr txBox="1"/>
            <p:nvPr/>
          </p:nvSpPr>
          <p:spPr>
            <a:xfrm>
              <a:off x="6986" y="5847"/>
              <a:ext cx="2348" cy="332"/>
            </a:xfrm>
            <a:prstGeom prst="rect">
              <a:avLst/>
            </a:prstGeom>
            <a:noFill/>
          </p:spPr>
          <p:txBody>
            <a:bodyPr wrap="square" rtlCol="0">
              <a:spAutoFit/>
            </a:bodyPr>
            <a:lstStyle/>
            <a:p>
              <a:r>
                <a:rPr lang="zh-CN" altLang="en-US" sz="900" dirty="0">
                  <a:solidFill>
                    <a:srgbClr val="0F573F"/>
                  </a:solidFill>
                  <a:latin typeface="Arial" panose="020B0604020202020204" pitchFamily="34" charset="0"/>
                  <a:ea typeface="微软雅黑" panose="020B0503020204020204" charset="-122"/>
                  <a:cs typeface="Arial" panose="020B0604020202020204" pitchFamily="34" charset="0"/>
                </a:rPr>
                <a:t>孔压变化</a:t>
              </a:r>
              <a:r>
                <a:rPr lang="en-US" altLang="zh-CN" sz="900" dirty="0">
                  <a:solidFill>
                    <a:srgbClr val="0F573F"/>
                  </a:solidFill>
                  <a:latin typeface="Arial" panose="020B0604020202020204" pitchFamily="34" charset="0"/>
                  <a:ea typeface="微软雅黑" panose="020B0503020204020204" charset="-122"/>
                  <a:cs typeface="Arial" panose="020B0604020202020204" pitchFamily="34" charset="0"/>
                </a:rPr>
                <a:t>(Pore Pressure)</a:t>
              </a:r>
            </a:p>
          </p:txBody>
        </p:sp>
        <p:sp>
          <p:nvSpPr>
            <p:cNvPr id="20" name="文本框 19"/>
            <p:cNvSpPr txBox="1"/>
            <p:nvPr/>
          </p:nvSpPr>
          <p:spPr>
            <a:xfrm>
              <a:off x="10539" y="5854"/>
              <a:ext cx="3579" cy="332"/>
            </a:xfrm>
            <a:prstGeom prst="rect">
              <a:avLst/>
            </a:prstGeom>
            <a:noFill/>
          </p:spPr>
          <p:txBody>
            <a:bodyPr wrap="square" rtlCol="0">
              <a:spAutoFit/>
            </a:bodyPr>
            <a:lstStyle/>
            <a:p>
              <a:r>
                <a:rPr lang="zh-CN" altLang="en-US" sz="900" dirty="0">
                  <a:solidFill>
                    <a:srgbClr val="0F573F"/>
                  </a:solidFill>
                  <a:latin typeface="Arial" panose="020B0604020202020204" pitchFamily="34" charset="0"/>
                  <a:ea typeface="微软雅黑" panose="020B0503020204020204" charset="-122"/>
                  <a:cs typeface="Arial" panose="020B0604020202020204" pitchFamily="34" charset="0"/>
                </a:rPr>
                <a:t>有效应力变化</a:t>
              </a:r>
              <a:r>
                <a:rPr lang="en-US" altLang="zh-CN" sz="900" dirty="0">
                  <a:solidFill>
                    <a:srgbClr val="0F573F"/>
                  </a:solidFill>
                  <a:latin typeface="Arial" panose="020B0604020202020204" pitchFamily="34" charset="0"/>
                  <a:ea typeface="微软雅黑" panose="020B0503020204020204" charset="-122"/>
                  <a:cs typeface="Arial" panose="020B0604020202020204" pitchFamily="34" charset="0"/>
                </a:rPr>
                <a:t>(Effective Stress)</a:t>
              </a:r>
            </a:p>
          </p:txBody>
        </p:sp>
        <p:sp>
          <p:nvSpPr>
            <p:cNvPr id="9" name="文本框 8"/>
            <p:cNvSpPr txBox="1"/>
            <p:nvPr/>
          </p:nvSpPr>
          <p:spPr>
            <a:xfrm>
              <a:off x="1382" y="8605"/>
              <a:ext cx="3848" cy="485"/>
            </a:xfrm>
            <a:prstGeom prst="rect">
              <a:avLst/>
            </a:prstGeom>
            <a:noFill/>
          </p:spPr>
          <p:txBody>
            <a:bodyPr wrap="square" rtlCol="0" anchor="t">
              <a:noAutofit/>
            </a:bodyPr>
            <a:lstStyle/>
            <a:p>
              <a:pPr algn="ctr"/>
              <a:r>
                <a:rPr lang="en-US" altLang="zh-CN"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90%</a:t>
              </a:r>
              <a:r>
                <a:rPr lang="zh-CN" altLang="en-US"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或</a:t>
              </a:r>
              <a:r>
                <a:rPr lang="en-US" altLang="zh-CN"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80%</a:t>
              </a:r>
              <a:r>
                <a:rPr lang="zh-CN" altLang="en-US" sz="1050" b="1" dirty="0">
                  <a:solidFill>
                    <a:srgbClr val="0F573F"/>
                  </a:solidFill>
                  <a:latin typeface="Arial" panose="020B0604020202020204" pitchFamily="34" charset="0"/>
                  <a:ea typeface="微软雅黑" panose="020B0503020204020204" charset="-122"/>
                  <a:cs typeface="Arial" panose="020B0604020202020204" pitchFamily="34" charset="0"/>
                  <a:sym typeface="+mn-ea"/>
                </a:rPr>
                <a:t>贡献度对应的深度</a:t>
              </a:r>
            </a:p>
          </p:txBody>
        </p:sp>
      </p:grpSp>
      <p:sp>
        <p:nvSpPr>
          <p:cNvPr id="5" name="矩形 3"/>
          <p:cNvSpPr/>
          <p:nvPr/>
        </p:nvSpPr>
        <p:spPr>
          <a:xfrm>
            <a:off x="0" y="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en-US" altLang="zh-CN" sz="2700" b="1" dirty="0">
                <a:latin typeface="Arial" panose="020B0604020202020204" pitchFamily="34" charset="0"/>
                <a:ea typeface="黑体" panose="02010609060101010101" pitchFamily="49" charset="-122"/>
                <a:cs typeface="Arial" panose="020B0604020202020204" pitchFamily="34" charset="0"/>
              </a:rPr>
              <a:t>3.</a:t>
            </a:r>
            <a:r>
              <a:rPr kumimoji="1" lang="zh-CN" altLang="en-US" sz="2700" b="1" dirty="0">
                <a:latin typeface="Arial" panose="020B0604020202020204" pitchFamily="34" charset="0"/>
                <a:ea typeface="黑体" panose="02010609060101010101" pitchFamily="49" charset="-122"/>
                <a:cs typeface="Arial" panose="020B0604020202020204" pitchFamily="34" charset="0"/>
              </a:rPr>
              <a:t> 波速变化的建模验证</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14680" y="1109980"/>
            <a:ext cx="7703820" cy="4906808"/>
            <a:chOff x="1553" y="2366"/>
            <a:chExt cx="11003" cy="6781"/>
          </a:xfrm>
        </p:grpSpPr>
        <p:pic>
          <p:nvPicPr>
            <p:cNvPr id="15" name="图片 14"/>
            <p:cNvPicPr>
              <a:picLocks noChangeAspect="1"/>
            </p:cNvPicPr>
            <p:nvPr/>
          </p:nvPicPr>
          <p:blipFill>
            <a:blip r:embed="rId3"/>
            <a:stretch>
              <a:fillRect/>
            </a:stretch>
          </p:blipFill>
          <p:spPr>
            <a:xfrm>
              <a:off x="1598" y="2366"/>
              <a:ext cx="10931" cy="3197"/>
            </a:xfrm>
            <a:prstGeom prst="rect">
              <a:avLst/>
            </a:prstGeom>
          </p:spPr>
        </p:pic>
        <p:pic>
          <p:nvPicPr>
            <p:cNvPr id="12" name="图片 11"/>
            <p:cNvPicPr>
              <a:picLocks noChangeAspect="1"/>
            </p:cNvPicPr>
            <p:nvPr/>
          </p:nvPicPr>
          <p:blipFill>
            <a:blip r:embed="rId4"/>
            <a:srcRect t="3881"/>
            <a:stretch>
              <a:fillRect/>
            </a:stretch>
          </p:blipFill>
          <p:spPr>
            <a:xfrm>
              <a:off x="1553" y="5574"/>
              <a:ext cx="11003" cy="3214"/>
            </a:xfrm>
            <a:prstGeom prst="rect">
              <a:avLst/>
            </a:prstGeom>
          </p:spPr>
        </p:pic>
        <p:sp>
          <p:nvSpPr>
            <p:cNvPr id="16" name="文本框 15"/>
            <p:cNvSpPr txBox="1"/>
            <p:nvPr/>
          </p:nvSpPr>
          <p:spPr>
            <a:xfrm>
              <a:off x="3018" y="8801"/>
              <a:ext cx="2141" cy="339"/>
            </a:xfrm>
            <a:prstGeom prst="rect">
              <a:avLst/>
            </a:prstGeom>
            <a:noFill/>
          </p:spPr>
          <p:txBody>
            <a:bodyPr wrap="square" rtlCol="0">
              <a:spAutoFit/>
            </a:bodyPr>
            <a:lstStyle/>
            <a:p>
              <a:r>
                <a:rPr lang="zh-CN" altLang="en-US" sz="1000" dirty="0">
                  <a:solidFill>
                    <a:srgbClr val="0F573F"/>
                  </a:solidFill>
                  <a:latin typeface="Arial" panose="020B0604020202020204" pitchFamily="34" charset="0"/>
                  <a:ea typeface="微软雅黑" panose="020B0503020204020204" charset="-122"/>
                  <a:cs typeface="Arial" panose="020B0604020202020204" pitchFamily="34" charset="0"/>
                </a:rPr>
                <a:t>弹性荷载</a:t>
              </a:r>
              <a:r>
                <a:rPr lang="en-US" altLang="zh-CN" sz="1000" dirty="0">
                  <a:solidFill>
                    <a:srgbClr val="0F573F"/>
                  </a:solidFill>
                  <a:latin typeface="Arial" panose="020B0604020202020204" pitchFamily="34" charset="0"/>
                  <a:ea typeface="微软雅黑" panose="020B0503020204020204" charset="-122"/>
                  <a:cs typeface="Arial" panose="020B0604020202020204" pitchFamily="34" charset="0"/>
                </a:rPr>
                <a:t>(Elastic Load)</a:t>
              </a:r>
            </a:p>
          </p:txBody>
        </p:sp>
        <p:sp>
          <p:nvSpPr>
            <p:cNvPr id="17" name="文本框 16"/>
            <p:cNvSpPr txBox="1"/>
            <p:nvPr/>
          </p:nvSpPr>
          <p:spPr>
            <a:xfrm>
              <a:off x="6026" y="8801"/>
              <a:ext cx="2348" cy="339"/>
            </a:xfrm>
            <a:prstGeom prst="rect">
              <a:avLst/>
            </a:prstGeom>
            <a:noFill/>
          </p:spPr>
          <p:txBody>
            <a:bodyPr wrap="square" rtlCol="0">
              <a:spAutoFit/>
            </a:bodyPr>
            <a:lstStyle/>
            <a:p>
              <a:r>
                <a:rPr lang="zh-CN" altLang="en-US" sz="1000" dirty="0">
                  <a:solidFill>
                    <a:srgbClr val="0F573F"/>
                  </a:solidFill>
                  <a:latin typeface="Arial" panose="020B0604020202020204" pitchFamily="34" charset="0"/>
                  <a:ea typeface="微软雅黑" panose="020B0503020204020204" charset="-122"/>
                  <a:cs typeface="Arial" panose="020B0604020202020204" pitchFamily="34" charset="0"/>
                </a:rPr>
                <a:t>孔压变化</a:t>
              </a:r>
              <a:r>
                <a:rPr lang="en-US" altLang="zh-CN" sz="1000" dirty="0">
                  <a:solidFill>
                    <a:srgbClr val="0F573F"/>
                  </a:solidFill>
                  <a:latin typeface="Arial" panose="020B0604020202020204" pitchFamily="34" charset="0"/>
                  <a:ea typeface="微软雅黑" panose="020B0503020204020204" charset="-122"/>
                  <a:cs typeface="Arial" panose="020B0604020202020204" pitchFamily="34" charset="0"/>
                </a:rPr>
                <a:t>(Pore Pressure)</a:t>
              </a:r>
            </a:p>
          </p:txBody>
        </p:sp>
        <p:sp>
          <p:nvSpPr>
            <p:cNvPr id="21" name="文本框 20"/>
            <p:cNvSpPr txBox="1"/>
            <p:nvPr/>
          </p:nvSpPr>
          <p:spPr>
            <a:xfrm>
              <a:off x="8985" y="8808"/>
              <a:ext cx="2726" cy="339"/>
            </a:xfrm>
            <a:prstGeom prst="rect">
              <a:avLst/>
            </a:prstGeom>
            <a:noFill/>
          </p:spPr>
          <p:txBody>
            <a:bodyPr wrap="square" rtlCol="0">
              <a:spAutoFit/>
            </a:bodyPr>
            <a:lstStyle/>
            <a:p>
              <a:r>
                <a:rPr lang="zh-CN" altLang="en-US" sz="1000" dirty="0">
                  <a:solidFill>
                    <a:srgbClr val="0F573F"/>
                  </a:solidFill>
                  <a:latin typeface="Arial" panose="020B0604020202020204" pitchFamily="34" charset="0"/>
                  <a:ea typeface="微软雅黑" panose="020B0503020204020204" charset="-122"/>
                  <a:cs typeface="Arial" panose="020B0604020202020204" pitchFamily="34" charset="0"/>
                </a:rPr>
                <a:t>有效应力变化</a:t>
              </a:r>
              <a:r>
                <a:rPr lang="en-US" altLang="zh-CN" sz="1000" dirty="0">
                  <a:solidFill>
                    <a:srgbClr val="0F573F"/>
                  </a:solidFill>
                  <a:latin typeface="Arial" panose="020B0604020202020204" pitchFamily="34" charset="0"/>
                  <a:ea typeface="微软雅黑" panose="020B0503020204020204" charset="-122"/>
                  <a:cs typeface="Arial" panose="020B0604020202020204" pitchFamily="34" charset="0"/>
                </a:rPr>
                <a:t>(Effective Stress)</a:t>
              </a:r>
            </a:p>
          </p:txBody>
        </p:sp>
      </p:grpSp>
      <p:sp>
        <p:nvSpPr>
          <p:cNvPr id="6" name="矩形 3"/>
          <p:cNvSpPr/>
          <p:nvPr/>
        </p:nvSpPr>
        <p:spPr>
          <a:xfrm>
            <a:off x="0" y="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en-US" altLang="zh-CN" sz="2700" b="1" dirty="0">
                <a:latin typeface="Arial" panose="020B0604020202020204" pitchFamily="34" charset="0"/>
                <a:ea typeface="黑体" panose="02010609060101010101" pitchFamily="49" charset="-122"/>
                <a:cs typeface="Arial" panose="020B0604020202020204" pitchFamily="34" charset="0"/>
              </a:rPr>
              <a:t>3.</a:t>
            </a:r>
            <a:r>
              <a:rPr kumimoji="1" lang="zh-CN" altLang="en-US" sz="2700" b="1" dirty="0">
                <a:latin typeface="Arial" panose="020B0604020202020204" pitchFamily="34" charset="0"/>
                <a:ea typeface="黑体" panose="02010609060101010101" pitchFamily="49" charset="-122"/>
                <a:cs typeface="Arial" panose="020B0604020202020204" pitchFamily="34" charset="0"/>
              </a:rPr>
              <a:t> 波速变化的建模验证</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a:xfrm>
            <a:off x="6457950" y="6356350"/>
            <a:ext cx="2057400" cy="365125"/>
          </a:xfrm>
        </p:spPr>
        <p:txBody>
          <a:bodyPr/>
          <a:lstStyle/>
          <a:p>
            <a:fld id="{AEA62FAB-F99A-AB4E-BCD3-FB5A1BF3E821}" type="slidenum">
              <a:rPr lang="en-US" sz="900" smtClean="0"/>
              <a:t>23</a:t>
            </a:fld>
            <a:endParaRPr lang="en-US" sz="900"/>
          </a:p>
        </p:txBody>
      </p:sp>
      <p:sp>
        <p:nvSpPr>
          <p:cNvPr id="2" name="矩形 1"/>
          <p:cNvSpPr/>
          <p:nvPr/>
        </p:nvSpPr>
        <p:spPr>
          <a:xfrm>
            <a:off x="0" y="0"/>
            <a:ext cx="9144000" cy="95313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l"/>
            <a:r>
              <a:rPr kumimoji="1" lang="en-US" altLang="zh-CN" sz="2700" b="1" dirty="0">
                <a:latin typeface="Arial" panose="020B0604020202020204" pitchFamily="34" charset="0"/>
                <a:ea typeface="黑体" panose="02010609060101010101" pitchFamily="49" charset="-122"/>
                <a:cs typeface="Arial" panose="020B0604020202020204" pitchFamily="34" charset="0"/>
              </a:rPr>
              <a:t>4.</a:t>
            </a:r>
            <a:r>
              <a:rPr kumimoji="1" lang="zh-CN" altLang="en-US" sz="2700" b="1" dirty="0">
                <a:latin typeface="Arial" panose="020B0604020202020204" pitchFamily="34" charset="0"/>
                <a:ea typeface="黑体" panose="02010609060101010101" pitchFamily="49" charset="-122"/>
                <a:cs typeface="Arial" panose="020B0604020202020204" pitchFamily="34" charset="0"/>
              </a:rPr>
              <a:t>讨论与小结</a:t>
            </a:r>
          </a:p>
        </p:txBody>
      </p:sp>
      <p:grpSp>
        <p:nvGrpSpPr>
          <p:cNvPr id="8" name="组合 7"/>
          <p:cNvGrpSpPr/>
          <p:nvPr/>
        </p:nvGrpSpPr>
        <p:grpSpPr>
          <a:xfrm>
            <a:off x="1020445" y="1438275"/>
            <a:ext cx="7101205" cy="5295900"/>
            <a:chOff x="1607" y="2105"/>
            <a:chExt cx="11183" cy="8340"/>
          </a:xfrm>
        </p:grpSpPr>
        <p:sp>
          <p:nvSpPr>
            <p:cNvPr id="4" name="文本框 3"/>
            <p:cNvSpPr txBox="1"/>
            <p:nvPr/>
          </p:nvSpPr>
          <p:spPr>
            <a:xfrm>
              <a:off x="2147" y="8969"/>
              <a:ext cx="10103" cy="1476"/>
            </a:xfrm>
            <a:prstGeom prst="rect">
              <a:avLst/>
            </a:prstGeom>
            <a:noFill/>
          </p:spPr>
          <p:txBody>
            <a:bodyPr wrap="square">
              <a:spAutoFit/>
            </a:bodyPr>
            <a:lstStyle/>
            <a:p>
              <a:pPr algn="ctr">
                <a:spcAft>
                  <a:spcPts val="1200"/>
                </a:spcAft>
              </a:pPr>
              <a:r>
                <a:rPr lang="en-US" altLang="zh-CN" dirty="0">
                  <a:latin typeface="Times New Roman" panose="02020603050405020304" pitchFamily="18" charset="0"/>
                  <a:cs typeface="Times New Roman" panose="02020603050405020304" pitchFamily="18" charset="0"/>
                </a:rPr>
                <a:t>Li L et al., under review; Hu et al., in prep</a:t>
              </a:r>
            </a:p>
            <a:p>
              <a:pPr algn="ctr"/>
              <a:r>
                <a:rPr lang="en-US" altLang="zh-CN" sz="1350" dirty="0">
                  <a:latin typeface="Times New Roman" panose="02020603050405020304" pitchFamily="18" charset="0"/>
                  <a:cs typeface="Times New Roman" panose="02020603050405020304" pitchFamily="18" charset="0"/>
                </a:rPr>
                <a:t>(</a:t>
              </a:r>
              <a:r>
                <a:rPr lang="zh-CN" altLang="en-US" sz="1350" dirty="0">
                  <a:latin typeface="Times New Roman" panose="02020603050405020304" pitchFamily="18" charset="0"/>
                  <a:cs typeface="Times New Roman" panose="02020603050405020304" pitchFamily="18" charset="0"/>
                </a:rPr>
                <a:t>https://www.researchgate.net/publication/376080183_Temporal_variations_in_low-frequency_Rayleigh-wave_velocities_should_mostly_originate_from_the_shallow_crust</a:t>
              </a:r>
              <a:r>
                <a:rPr lang="en-US" altLang="zh-CN" sz="1350" dirty="0">
                  <a:latin typeface="Times New Roman" panose="02020603050405020304" pitchFamily="18" charset="0"/>
                  <a:cs typeface="Times New Roman" panose="02020603050405020304" pitchFamily="18" charset="0"/>
                </a:rPr>
                <a:t>)</a:t>
              </a:r>
              <a:endParaRPr lang="zh-CN" altLang="en-US" sz="1350"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6" name="TextBox 9"/>
                <p:cNvSpPr txBox="1"/>
                <p:nvPr/>
              </p:nvSpPr>
              <p:spPr>
                <a:xfrm>
                  <a:off x="1607" y="2105"/>
                  <a:ext cx="11183" cy="4064"/>
                </a:xfrm>
                <a:prstGeom prst="rect">
                  <a:avLst/>
                </a:prstGeom>
                <a:noFill/>
              </p:spPr>
              <p:txBody>
                <a:bodyPr wrap="square" rtlCol="0">
                  <a:spAutoFit/>
                </a:bodyPr>
                <a:lstStyle/>
                <a:p>
                  <a:pPr>
                    <a:lnSpc>
                      <a:spcPct val="150000"/>
                    </a:lnSpc>
                  </a:pPr>
                  <a:r>
                    <a:rPr lang="zh-CN" altLang="en-US" b="1" dirty="0">
                      <a:solidFill>
                        <a:srgbClr val="0F573F"/>
                      </a:solidFill>
                      <a:latin typeface="Arial" panose="020B0604020202020204" pitchFamily="34" charset="0"/>
                      <a:ea typeface="黑体" panose="02010609060101010101" pitchFamily="49" charset="-122"/>
                      <a:cs typeface="Arial" panose="020B0604020202020204" pitchFamily="34" charset="0"/>
                    </a:rPr>
                    <a:t>总之，由于 </a:t>
                  </a:r>
                  <a14:m>
                    <m:oMath xmlns:m="http://schemas.openxmlformats.org/officeDocument/2006/math">
                      <m:sSub>
                        <m:sSubPr>
                          <m:ctrlPr>
                            <a:rPr lang="en-US" b="1" i="1" smtClean="0">
                              <a:solidFill>
                                <a:srgbClr val="0F573F"/>
                              </a:solidFill>
                              <a:effectLst/>
                              <a:latin typeface="Cambria Math" panose="02040503050406030204" pitchFamily="18" charset="0"/>
                              <a:cs typeface="Times New Roman" panose="02020603050405020304" pitchFamily="18" charset="0"/>
                            </a:rPr>
                          </m:ctrlPr>
                        </m:sSubPr>
                        <m:e>
                          <m:r>
                            <a:rPr lang="en-US" b="1" i="1">
                              <a:solidFill>
                                <a:srgbClr val="0F573F"/>
                              </a:solidFill>
                              <a:effectLst/>
                              <a:latin typeface="Cambria Math" panose="02040503050406030204" pitchFamily="18" charset="0"/>
                              <a:ea typeface="等线" panose="02010600030101010101" pitchFamily="2" charset="-122"/>
                              <a:cs typeface="Times New Roman" panose="02020603050405020304" pitchFamily="18" charset="0"/>
                            </a:rPr>
                            <m:t>𝜼</m:t>
                          </m:r>
                        </m:e>
                        <m:sub>
                          <m:r>
                            <a:rPr lang="en-US" b="1" i="1">
                              <a:solidFill>
                                <a:srgbClr val="0F573F"/>
                              </a:solidFill>
                              <a:effectLst/>
                              <a:latin typeface="Cambria Math" panose="02040503050406030204" pitchFamily="18" charset="0"/>
                              <a:ea typeface="等线" panose="02010600030101010101" pitchFamily="2" charset="-122"/>
                              <a:cs typeface="Times New Roman" panose="02020603050405020304" pitchFamily="18" charset="0"/>
                            </a:rPr>
                            <m:t>𝑺</m:t>
                          </m:r>
                        </m:sub>
                      </m:sSub>
                      <m:r>
                        <a:rPr lang="en-US" b="1" i="1">
                          <a:solidFill>
                            <a:srgbClr val="0F573F"/>
                          </a:solidFill>
                          <a:effectLst/>
                          <a:latin typeface="Cambria Math" panose="02040503050406030204" pitchFamily="18" charset="0"/>
                          <a:ea typeface="等线" panose="02010600030101010101" pitchFamily="2" charset="-122"/>
                          <a:cs typeface="Times New Roman" panose="02020603050405020304" pitchFamily="18" charset="0"/>
                        </a:rPr>
                        <m:t>=</m:t>
                      </m:r>
                      <m:f>
                        <m:fPr>
                          <m:ctrlPr>
                            <a:rPr lang="en-US" b="1" i="1">
                              <a:solidFill>
                                <a:srgbClr val="0F573F"/>
                              </a:solidFill>
                              <a:effectLst/>
                              <a:latin typeface="Cambria Math" panose="02040503050406030204" pitchFamily="18" charset="0"/>
                              <a:cs typeface="Times New Roman" panose="02020603050405020304" pitchFamily="18" charset="0"/>
                            </a:rPr>
                          </m:ctrlPr>
                        </m:fPr>
                        <m:num>
                          <m:f>
                            <m:fPr>
                              <m:type m:val="lin"/>
                              <m:ctrlPr>
                                <a:rPr lang="en-US" b="1" i="1">
                                  <a:solidFill>
                                    <a:srgbClr val="0F573F"/>
                                  </a:solidFill>
                                  <a:effectLst/>
                                  <a:latin typeface="Cambria Math" panose="02040503050406030204" pitchFamily="18" charset="0"/>
                                  <a:cs typeface="Times New Roman" panose="02020603050405020304" pitchFamily="18" charset="0"/>
                                </a:rPr>
                              </m:ctrlPr>
                            </m:fPr>
                            <m:num>
                              <m:r>
                                <a:rPr lang="en-US" b="1" i="1">
                                  <a:solidFill>
                                    <a:srgbClr val="0F573F"/>
                                  </a:solidFill>
                                  <a:effectLst/>
                                  <a:latin typeface="Cambria Math" panose="02040503050406030204" pitchFamily="18" charset="0"/>
                                  <a:ea typeface="等线" panose="02010600030101010101" pitchFamily="2" charset="-122"/>
                                  <a:cs typeface="Times New Roman" panose="02020603050405020304" pitchFamily="18" charset="0"/>
                                </a:rPr>
                                <m:t>𝐝</m:t>
                              </m:r>
                              <m:sSub>
                                <m:sSubPr>
                                  <m:ctrlPr>
                                    <a:rPr lang="en-US" b="1" i="1">
                                      <a:solidFill>
                                        <a:srgbClr val="0F573F"/>
                                      </a:solidFill>
                                      <a:effectLst/>
                                      <a:latin typeface="Cambria Math" panose="02040503050406030204" pitchFamily="18" charset="0"/>
                                      <a:cs typeface="Times New Roman" panose="02020603050405020304" pitchFamily="18" charset="0"/>
                                    </a:rPr>
                                  </m:ctrlPr>
                                </m:sSubPr>
                                <m:e>
                                  <m:r>
                                    <a:rPr lang="en-US" b="1" i="1">
                                      <a:solidFill>
                                        <a:srgbClr val="0F573F"/>
                                      </a:solidFill>
                                      <a:effectLst/>
                                      <a:latin typeface="Cambria Math" panose="02040503050406030204" pitchFamily="18" charset="0"/>
                                      <a:ea typeface="等线" panose="02010600030101010101" pitchFamily="2" charset="-122"/>
                                      <a:cs typeface="Times New Roman" panose="02020603050405020304" pitchFamily="18" charset="0"/>
                                    </a:rPr>
                                    <m:t>𝑽</m:t>
                                  </m:r>
                                </m:e>
                                <m:sub>
                                  <m:r>
                                    <a:rPr lang="en-US" b="1" i="1">
                                      <a:solidFill>
                                        <a:srgbClr val="0F573F"/>
                                      </a:solidFill>
                                      <a:effectLst/>
                                      <a:latin typeface="Cambria Math" panose="02040503050406030204" pitchFamily="18" charset="0"/>
                                      <a:ea typeface="等线" panose="02010600030101010101" pitchFamily="2" charset="-122"/>
                                      <a:cs typeface="Times New Roman" panose="02020603050405020304" pitchFamily="18" charset="0"/>
                                    </a:rPr>
                                    <m:t>𝑺</m:t>
                                  </m:r>
                                </m:sub>
                              </m:sSub>
                            </m:num>
                            <m:den>
                              <m:sSub>
                                <m:sSubPr>
                                  <m:ctrlPr>
                                    <a:rPr lang="en-US" b="1" i="1">
                                      <a:solidFill>
                                        <a:srgbClr val="0F573F"/>
                                      </a:solidFill>
                                      <a:effectLst/>
                                      <a:latin typeface="Cambria Math" panose="02040503050406030204" pitchFamily="18" charset="0"/>
                                      <a:cs typeface="Times New Roman" panose="02020603050405020304" pitchFamily="18" charset="0"/>
                                    </a:rPr>
                                  </m:ctrlPr>
                                </m:sSubPr>
                                <m:e>
                                  <m:r>
                                    <a:rPr lang="en-US" altLang="zh-CN" b="1" i="1" smtClean="0">
                                      <a:solidFill>
                                        <a:srgbClr val="0F573F"/>
                                      </a:solidFill>
                                      <a:effectLst/>
                                      <a:latin typeface="Cambria Math" panose="02040503050406030204" pitchFamily="18" charset="0"/>
                                      <a:cs typeface="Times New Roman" panose="02020603050405020304" pitchFamily="18" charset="0"/>
                                    </a:rPr>
                                    <m:t>𝑽</m:t>
                                  </m:r>
                                </m:e>
                                <m:sub>
                                  <m:r>
                                    <a:rPr lang="en-US" b="1" i="1">
                                      <a:solidFill>
                                        <a:srgbClr val="0F573F"/>
                                      </a:solidFill>
                                      <a:effectLst/>
                                      <a:latin typeface="Cambria Math" panose="02040503050406030204" pitchFamily="18" charset="0"/>
                                      <a:ea typeface="等线" panose="02010600030101010101" pitchFamily="2" charset="-122"/>
                                      <a:cs typeface="Times New Roman" panose="02020603050405020304" pitchFamily="18" charset="0"/>
                                    </a:rPr>
                                    <m:t>𝑺</m:t>
                                  </m:r>
                                </m:sub>
                              </m:sSub>
                            </m:den>
                          </m:f>
                        </m:num>
                        <m:den>
                          <m:r>
                            <a:rPr lang="en-US" b="1" i="1">
                              <a:solidFill>
                                <a:srgbClr val="0F573F"/>
                              </a:solidFill>
                              <a:effectLst/>
                              <a:latin typeface="Cambria Math" panose="02040503050406030204" pitchFamily="18" charset="0"/>
                              <a:ea typeface="等线" panose="02010600030101010101" pitchFamily="2" charset="-122"/>
                              <a:cs typeface="Cambria Math" panose="02040503050406030204" pitchFamily="18" charset="0"/>
                            </a:rPr>
                            <m:t>∆</m:t>
                          </m:r>
                          <m:r>
                            <a:rPr lang="en-US" b="1" i="1">
                              <a:solidFill>
                                <a:srgbClr val="0F573F"/>
                              </a:solidFill>
                              <a:effectLst/>
                              <a:latin typeface="Cambria Math" panose="02040503050406030204" pitchFamily="18" charset="0"/>
                              <a:ea typeface="等线" panose="02010600030101010101" pitchFamily="2" charset="-122"/>
                              <a:cs typeface="Cambria Math" panose="02040503050406030204" pitchFamily="18" charset="0"/>
                            </a:rPr>
                            <m:t>𝝈</m:t>
                          </m:r>
                        </m:den>
                      </m:f>
                    </m:oMath>
                  </a14:m>
                  <a:r>
                    <a:rPr lang="en-US" b="1" dirty="0">
                      <a:solidFill>
                        <a:srgbClr val="0F573F"/>
                      </a:solidFill>
                      <a:effectLst/>
                      <a:latin typeface="Arial" panose="020B0604020202020204" pitchFamily="34" charset="0"/>
                      <a:ea typeface="黑体" panose="02010609060101010101" pitchFamily="49" charset="-122"/>
                      <a:cs typeface="Arial" panose="020B0604020202020204" pitchFamily="34" charset="0"/>
                    </a:rPr>
                    <a:t> </a:t>
                  </a:r>
                  <a:r>
                    <a:rPr lang="en-US" b="1" dirty="0">
                      <a:solidFill>
                        <a:srgbClr val="0F573F"/>
                      </a:solidFill>
                      <a:latin typeface="Arial" panose="020B0604020202020204" pitchFamily="34" charset="0"/>
                      <a:ea typeface="黑体" panose="02010609060101010101" pitchFamily="49" charset="-122"/>
                      <a:cs typeface="Arial" panose="020B0604020202020204" pitchFamily="34" charset="0"/>
                    </a:rPr>
                    <a:t>随深度递减</a:t>
                  </a:r>
                  <a:r>
                    <a:rPr lang="zh-CN" altLang="en-US" b="1" dirty="0">
                      <a:solidFill>
                        <a:srgbClr val="0F573F"/>
                      </a:solidFill>
                      <a:latin typeface="Arial" panose="020B0604020202020204" pitchFamily="34" charset="0"/>
                      <a:ea typeface="黑体" panose="02010609060101010101" pitchFamily="49" charset="-122"/>
                      <a:cs typeface="Arial" panose="020B0604020202020204" pitchFamily="34" charset="0"/>
                    </a:rPr>
                    <a:t>：</a:t>
                  </a:r>
                  <a:endParaRPr lang="en-US" altLang="zh-CN" b="1" dirty="0">
                    <a:solidFill>
                      <a:srgbClr val="0F573F"/>
                    </a:solidFill>
                    <a:latin typeface="Arial" panose="020B0604020202020204" pitchFamily="34" charset="0"/>
                    <a:ea typeface="黑体" panose="02010609060101010101" pitchFamily="49" charset="-122"/>
                    <a:cs typeface="Arial" panose="020B0604020202020204" pitchFamily="34" charset="0"/>
                  </a:endParaRPr>
                </a:p>
                <a:p>
                  <a:pPr marL="800100" lvl="1" indent="-342900">
                    <a:lnSpc>
                      <a:spcPct val="150000"/>
                    </a:lnSpc>
                    <a:buFont typeface="+mj-ea"/>
                    <a:buAutoNum type="circleNumDbPlain"/>
                  </a:pPr>
                  <a:r>
                    <a:rPr lang="zh-CN" altLang="en-US" b="1" dirty="0">
                      <a:solidFill>
                        <a:srgbClr val="0F573F"/>
                      </a:solidFill>
                      <a:latin typeface="Arial" panose="020B0604020202020204" pitchFamily="34" charset="0"/>
                      <a:ea typeface="黑体" panose="02010609060101010101" pitchFamily="49" charset="-122"/>
                      <a:cs typeface="Arial" panose="020B0604020202020204" pitchFamily="34" charset="0"/>
                    </a:rPr>
                    <a:t>基于敏感核直接将</a:t>
                  </a:r>
                  <a14:m>
                    <m:oMath xmlns:m="http://schemas.openxmlformats.org/officeDocument/2006/math">
                      <m:f>
                        <m:fPr>
                          <m:ctrlPr>
                            <a:rPr lang="en-US" b="1" i="1" smtClean="0">
                              <a:solidFill>
                                <a:srgbClr val="0F573F"/>
                              </a:solidFill>
                              <a:effectLst/>
                              <a:latin typeface="Cambria Math" panose="02040503050406030204" pitchFamily="18" charset="0"/>
                              <a:cs typeface="Times New Roman" panose="02020603050405020304" pitchFamily="18" charset="0"/>
                            </a:rPr>
                          </m:ctrlPr>
                        </m:fPr>
                        <m:num>
                          <m:r>
                            <a:rPr lang="en-US" b="1" i="1">
                              <a:solidFill>
                                <a:srgbClr val="0F573F"/>
                              </a:solidFill>
                              <a:effectLst/>
                              <a:latin typeface="Cambria Math" panose="02040503050406030204" pitchFamily="18" charset="0"/>
                              <a:ea typeface="等线" panose="02010600030101010101" pitchFamily="2" charset="-122"/>
                              <a:cs typeface="Times New Roman" panose="02020603050405020304" pitchFamily="18" charset="0"/>
                            </a:rPr>
                            <m:t>𝒅𝒄</m:t>
                          </m:r>
                        </m:num>
                        <m:den>
                          <m:r>
                            <a:rPr lang="en-US" b="1" i="1">
                              <a:solidFill>
                                <a:srgbClr val="0F573F"/>
                              </a:solidFill>
                              <a:effectLst/>
                              <a:latin typeface="Cambria Math" panose="02040503050406030204" pitchFamily="18" charset="0"/>
                              <a:ea typeface="等线" panose="02010600030101010101" pitchFamily="2" charset="-122"/>
                              <a:cs typeface="Times New Roman" panose="02020603050405020304" pitchFamily="18" charset="0"/>
                            </a:rPr>
                            <m:t>𝒄</m:t>
                          </m:r>
                        </m:den>
                      </m:f>
                      <m:d>
                        <m:dPr>
                          <m:ctrlPr>
                            <a:rPr lang="en-US" b="1" i="1">
                              <a:solidFill>
                                <a:srgbClr val="0F573F"/>
                              </a:solidFill>
                              <a:effectLst/>
                              <a:latin typeface="Cambria Math" panose="02040503050406030204" pitchFamily="18" charset="0"/>
                              <a:cs typeface="Times New Roman" panose="02020603050405020304" pitchFamily="18" charset="0"/>
                            </a:rPr>
                          </m:ctrlPr>
                        </m:dPr>
                        <m:e>
                          <m:r>
                            <a:rPr lang="zh-CN" altLang="en-US" b="1" i="1">
                              <a:solidFill>
                                <a:srgbClr val="0F573F"/>
                              </a:solidFill>
                              <a:effectLst/>
                              <a:latin typeface="Cambria Math" panose="02040503050406030204" pitchFamily="18" charset="0"/>
                              <a:ea typeface="Cambria Math" panose="02040503050406030204" pitchFamily="18" charset="0"/>
                              <a:cs typeface="Times New Roman" panose="02020603050405020304" pitchFamily="18" charset="0"/>
                            </a:rPr>
                            <m:t>𝝎</m:t>
                          </m:r>
                        </m:e>
                      </m:d>
                    </m:oMath>
                  </a14:m>
                  <a:r>
                    <a:rPr lang="zh-CN" altLang="en-US" b="1" dirty="0">
                      <a:solidFill>
                        <a:srgbClr val="0F573F"/>
                      </a:solidFill>
                      <a:latin typeface="Arial" panose="020B0604020202020204" pitchFamily="34" charset="0"/>
                      <a:ea typeface="黑体" panose="02010609060101010101" pitchFamily="49" charset="-122"/>
                      <a:cs typeface="Arial" panose="020B0604020202020204" pitchFamily="34" charset="0"/>
                    </a:rPr>
                    <a:t>转换为</a:t>
                  </a:r>
                  <a14:m>
                    <m:oMath xmlns:m="http://schemas.openxmlformats.org/officeDocument/2006/math">
                      <m:f>
                        <m:fPr>
                          <m:ctrlPr>
                            <a:rPr lang="en-US" b="1" i="1">
                              <a:solidFill>
                                <a:srgbClr val="0F573F"/>
                              </a:solidFill>
                              <a:latin typeface="Cambria Math" panose="02040503050406030204" pitchFamily="18" charset="0"/>
                            </a:rPr>
                          </m:ctrlPr>
                        </m:fPr>
                        <m:num>
                          <m:r>
                            <a:rPr lang="en-US" b="1" i="1">
                              <a:solidFill>
                                <a:srgbClr val="0F573F"/>
                              </a:solidFill>
                              <a:latin typeface="Cambria Math" panose="02040503050406030204" pitchFamily="18" charset="0"/>
                            </a:rPr>
                            <m:t>𝒅</m:t>
                          </m:r>
                          <m:sSub>
                            <m:sSubPr>
                              <m:ctrlPr>
                                <a:rPr lang="en-US" b="1" i="1">
                                  <a:solidFill>
                                    <a:srgbClr val="0F573F"/>
                                  </a:solidFill>
                                  <a:latin typeface="Cambria Math" panose="02040503050406030204" pitchFamily="18" charset="0"/>
                                </a:rPr>
                              </m:ctrlPr>
                            </m:sSubPr>
                            <m:e>
                              <m:r>
                                <a:rPr lang="en-US" b="1" i="1">
                                  <a:solidFill>
                                    <a:srgbClr val="0F573F"/>
                                  </a:solidFill>
                                  <a:latin typeface="Cambria Math" panose="02040503050406030204" pitchFamily="18" charset="0"/>
                                </a:rPr>
                                <m:t>𝑽</m:t>
                              </m:r>
                            </m:e>
                            <m:sub>
                              <m:r>
                                <a:rPr lang="en-US" b="1" i="1">
                                  <a:solidFill>
                                    <a:srgbClr val="0F573F"/>
                                  </a:solidFill>
                                  <a:latin typeface="Cambria Math" panose="02040503050406030204" pitchFamily="18" charset="0"/>
                                </a:rPr>
                                <m:t>𝑺</m:t>
                              </m:r>
                            </m:sub>
                          </m:sSub>
                        </m:num>
                        <m:den>
                          <m:sSub>
                            <m:sSubPr>
                              <m:ctrlPr>
                                <a:rPr lang="en-US" b="1" i="1">
                                  <a:solidFill>
                                    <a:srgbClr val="0F573F"/>
                                  </a:solidFill>
                                  <a:latin typeface="Cambria Math" panose="02040503050406030204" pitchFamily="18" charset="0"/>
                                </a:rPr>
                              </m:ctrlPr>
                            </m:sSubPr>
                            <m:e>
                              <m:r>
                                <a:rPr lang="en-US" b="1" i="1">
                                  <a:solidFill>
                                    <a:srgbClr val="0F573F"/>
                                  </a:solidFill>
                                  <a:latin typeface="Cambria Math" panose="02040503050406030204" pitchFamily="18" charset="0"/>
                                </a:rPr>
                                <m:t>𝑽</m:t>
                              </m:r>
                            </m:e>
                            <m:sub>
                              <m:r>
                                <a:rPr lang="en-US" b="1" i="1">
                                  <a:solidFill>
                                    <a:srgbClr val="0F573F"/>
                                  </a:solidFill>
                                  <a:latin typeface="Cambria Math" panose="02040503050406030204" pitchFamily="18" charset="0"/>
                                </a:rPr>
                                <m:t>𝑺</m:t>
                              </m:r>
                            </m:sub>
                          </m:sSub>
                        </m:den>
                      </m:f>
                      <m:d>
                        <m:dPr>
                          <m:ctrlPr>
                            <a:rPr lang="en-US" b="1" i="1">
                              <a:solidFill>
                                <a:srgbClr val="0F573F"/>
                              </a:solidFill>
                              <a:latin typeface="Cambria Math" panose="02040503050406030204" pitchFamily="18" charset="0"/>
                            </a:rPr>
                          </m:ctrlPr>
                        </m:dPr>
                        <m:e>
                          <m:r>
                            <a:rPr lang="zh-CN" altLang="en-US" b="1" i="1">
                              <a:solidFill>
                                <a:srgbClr val="0F573F"/>
                              </a:solidFill>
                              <a:latin typeface="Cambria Math" panose="02040503050406030204" pitchFamily="18" charset="0"/>
                            </a:rPr>
                            <m:t>𝒛</m:t>
                          </m:r>
                        </m:e>
                      </m:d>
                    </m:oMath>
                  </a14:m>
                  <a:r>
                    <a:rPr lang="zh-CN" altLang="en-US" b="1" dirty="0">
                      <a:solidFill>
                        <a:srgbClr val="0F573F"/>
                      </a:solidFill>
                      <a:latin typeface="Arial" panose="020B0604020202020204" pitchFamily="34" charset="0"/>
                      <a:ea typeface="黑体" panose="02010609060101010101" pitchFamily="49" charset="-122"/>
                      <a:cs typeface="Arial" panose="020B0604020202020204" pitchFamily="34" charset="0"/>
                    </a:rPr>
                    <a:t>的做法可能并不合适</a:t>
                  </a:r>
                </a:p>
                <a:p>
                  <a:pPr marL="800100" lvl="1" indent="-342900">
                    <a:lnSpc>
                      <a:spcPct val="150000"/>
                    </a:lnSpc>
                    <a:buFont typeface="+mj-ea"/>
                    <a:buAutoNum type="circleNumDbPlain"/>
                  </a:pPr>
                  <a:r>
                    <a:rPr lang="zh-CN" altLang="en-US" b="1" dirty="0">
                      <a:solidFill>
                        <a:srgbClr val="0F573F"/>
                      </a:solidFill>
                      <a:latin typeface="Arial" panose="020B0604020202020204" pitchFamily="34" charset="0"/>
                      <a:ea typeface="黑体" panose="02010609060101010101" pitchFamily="49" charset="-122"/>
                      <a:cs typeface="Arial" panose="020B0604020202020204" pitchFamily="34" charset="0"/>
                    </a:rPr>
                    <a:t>低频段的</a:t>
                  </a:r>
                  <a14:m>
                    <m:oMath xmlns:m="http://schemas.openxmlformats.org/officeDocument/2006/math">
                      <m:f>
                        <m:fPr>
                          <m:ctrlPr>
                            <a:rPr lang="en-US" altLang="zh-CN" b="1" i="1">
                              <a:solidFill>
                                <a:srgbClr val="0F573F"/>
                              </a:solidFill>
                              <a:latin typeface="Cambria Math" panose="02040503050406030204" pitchFamily="18" charset="0"/>
                              <a:cs typeface="Times New Roman" panose="02020603050405020304" pitchFamily="18" charset="0"/>
                            </a:rPr>
                          </m:ctrlPr>
                        </m:fPr>
                        <m:num>
                          <m:r>
                            <a:rPr lang="en-US" altLang="zh-CN" b="1" i="1">
                              <a:solidFill>
                                <a:srgbClr val="0F573F"/>
                              </a:solidFill>
                              <a:latin typeface="Cambria Math" panose="02040503050406030204" pitchFamily="18" charset="0"/>
                              <a:ea typeface="等线" panose="02010600030101010101" pitchFamily="2" charset="-122"/>
                              <a:cs typeface="Times New Roman" panose="02020603050405020304" pitchFamily="18" charset="0"/>
                            </a:rPr>
                            <m:t>𝒅𝒄</m:t>
                          </m:r>
                        </m:num>
                        <m:den>
                          <m:r>
                            <a:rPr lang="en-US" altLang="zh-CN" b="1" i="1">
                              <a:solidFill>
                                <a:srgbClr val="0F573F"/>
                              </a:solidFill>
                              <a:latin typeface="Cambria Math" panose="02040503050406030204" pitchFamily="18" charset="0"/>
                              <a:ea typeface="等线" panose="02010600030101010101" pitchFamily="2" charset="-122"/>
                              <a:cs typeface="Times New Roman" panose="02020603050405020304" pitchFamily="18" charset="0"/>
                            </a:rPr>
                            <m:t>𝒄</m:t>
                          </m:r>
                        </m:den>
                      </m:f>
                      <m:d>
                        <m:dPr>
                          <m:ctrlPr>
                            <a:rPr lang="en-US" altLang="zh-CN" b="1" i="1">
                              <a:solidFill>
                                <a:srgbClr val="0F573F"/>
                              </a:solidFill>
                              <a:latin typeface="Cambria Math" panose="02040503050406030204" pitchFamily="18" charset="0"/>
                              <a:cs typeface="Times New Roman" panose="02020603050405020304" pitchFamily="18" charset="0"/>
                            </a:rPr>
                          </m:ctrlPr>
                        </m:dPr>
                        <m:e>
                          <m:r>
                            <a:rPr lang="zh-CN" altLang="en-US" b="1" i="1">
                              <a:solidFill>
                                <a:srgbClr val="0F573F"/>
                              </a:solidFill>
                              <a:latin typeface="Cambria Math" panose="02040503050406030204" pitchFamily="18" charset="0"/>
                              <a:ea typeface="Cambria Math" panose="02040503050406030204" pitchFamily="18" charset="0"/>
                              <a:cs typeface="Times New Roman" panose="02020603050405020304" pitchFamily="18" charset="0"/>
                            </a:rPr>
                            <m:t>𝝎</m:t>
                          </m:r>
                        </m:e>
                      </m:d>
                    </m:oMath>
                  </a14:m>
                  <a:r>
                    <a:rPr lang="zh-CN" altLang="en-US" b="1" dirty="0">
                      <a:solidFill>
                        <a:srgbClr val="0F573F"/>
                      </a:solidFill>
                      <a:latin typeface="Arial" panose="020B0604020202020204" pitchFamily="34" charset="0"/>
                      <a:ea typeface="黑体" panose="02010609060101010101" pitchFamily="49" charset="-122"/>
                      <a:cs typeface="Arial" panose="020B0604020202020204" pitchFamily="34" charset="0"/>
                    </a:rPr>
                    <a:t>也可能源自很浅的地壳 </a:t>
                  </a:r>
                  <a:r>
                    <a:rPr lang="en-US" altLang="zh-CN" b="1" dirty="0">
                      <a:solidFill>
                        <a:srgbClr val="0F573F"/>
                      </a:solidFill>
                      <a:latin typeface="Arial" panose="020B0604020202020204" pitchFamily="34" charset="0"/>
                      <a:ea typeface="黑体" panose="02010609060101010101" pitchFamily="49" charset="-122"/>
                      <a:cs typeface="Arial" panose="020B0604020202020204" pitchFamily="34" charset="0"/>
                    </a:rPr>
                    <a:t>( 200 m </a:t>
                  </a:r>
                  <a:r>
                    <a:rPr lang="zh-CN" altLang="en-US" b="1" dirty="0">
                      <a:solidFill>
                        <a:srgbClr val="0F573F"/>
                      </a:solidFill>
                      <a:latin typeface="Arial" panose="020B0604020202020204" pitchFamily="34" charset="0"/>
                      <a:ea typeface="黑体" panose="02010609060101010101" pitchFamily="49" charset="-122"/>
                      <a:cs typeface="Arial" panose="020B0604020202020204" pitchFamily="34" charset="0"/>
                    </a:rPr>
                    <a:t>以内</a:t>
                  </a:r>
                  <a:r>
                    <a:rPr lang="en-US" altLang="zh-CN" b="1" dirty="0">
                      <a:solidFill>
                        <a:srgbClr val="0F573F"/>
                      </a:solidFill>
                      <a:latin typeface="Arial" panose="020B0604020202020204" pitchFamily="34" charset="0"/>
                      <a:ea typeface="黑体" panose="02010609060101010101" pitchFamily="49" charset="-122"/>
                      <a:cs typeface="Arial" panose="020B0604020202020204" pitchFamily="34" charset="0"/>
                    </a:rPr>
                    <a:t> ?)</a:t>
                  </a:r>
                  <a:endParaRPr lang="en-US" b="1" dirty="0">
                    <a:solidFill>
                      <a:srgbClr val="0F573F"/>
                    </a:solidFill>
                    <a:latin typeface="Arial" panose="020B0604020202020204" pitchFamily="34" charset="0"/>
                    <a:ea typeface="黑体" panose="02010609060101010101" pitchFamily="49" charset="-122"/>
                    <a:cs typeface="Arial" panose="020B0604020202020204" pitchFamily="34" charset="0"/>
                  </a:endParaRPr>
                </a:p>
                <a:p>
                  <a:pPr indent="0" fontAlgn="auto">
                    <a:lnSpc>
                      <a:spcPct val="150000"/>
                    </a:lnSpc>
                    <a:spcBef>
                      <a:spcPts val="1800"/>
                    </a:spcBef>
                  </a:pPr>
                  <a:r>
                    <a:rPr lang="en-US" b="1" dirty="0">
                      <a:solidFill>
                        <a:srgbClr val="0F573F"/>
                      </a:solidFill>
                      <a:latin typeface="Arial" panose="020B0604020202020204" pitchFamily="34" charset="0"/>
                      <a:ea typeface="黑体" panose="02010609060101010101" pitchFamily="49" charset="-122"/>
                      <a:cs typeface="Arial" panose="020B0604020202020204" pitchFamily="34" charset="0"/>
                    </a:rPr>
                    <a:t>但是</a:t>
                  </a:r>
                  <a:r>
                    <a:rPr lang="zh-CN" altLang="en-US" b="1" dirty="0">
                      <a:solidFill>
                        <a:srgbClr val="0F573F"/>
                      </a:solidFill>
                      <a:latin typeface="Arial" panose="020B0604020202020204" pitchFamily="34" charset="0"/>
                      <a:ea typeface="黑体" panose="02010609060101010101" pitchFamily="49" charset="-122"/>
                      <a:cs typeface="Arial" panose="020B0604020202020204" pitchFamily="34" charset="0"/>
                    </a:rPr>
                    <a:t>，对于</a:t>
                  </a:r>
                  <a14:m>
                    <m:oMath xmlns:m="http://schemas.openxmlformats.org/officeDocument/2006/math">
                      <m:sSub>
                        <m:sSubPr>
                          <m:ctrlPr>
                            <a:rPr lang="en-US" b="1" i="1" smtClean="0">
                              <a:solidFill>
                                <a:srgbClr val="C00000"/>
                              </a:solidFill>
                              <a:latin typeface="Cambria Math" panose="02040503050406030204" pitchFamily="18" charset="0"/>
                              <a:ea typeface="等线" panose="02010600030101010101" pitchFamily="2" charset="-122"/>
                              <a:cs typeface="Times New Roman" panose="02020603050405020304" pitchFamily="18" charset="0"/>
                            </a:rPr>
                          </m:ctrlPr>
                        </m:sSubPr>
                        <m:e>
                          <m:r>
                            <a:rPr lang="zh-CN" altLang="en-US" b="1"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𝜼</m:t>
                          </m:r>
                        </m:e>
                        <m:sub>
                          <m:r>
                            <a:rPr lang="en-GB" b="1" i="1">
                              <a:solidFill>
                                <a:srgbClr val="C00000"/>
                              </a:solidFill>
                              <a:latin typeface="Cambria Math" panose="02040503050406030204" pitchFamily="18" charset="0"/>
                              <a:ea typeface="等线" panose="02010600030101010101" pitchFamily="2" charset="-122"/>
                              <a:cs typeface="Times New Roman" panose="02020603050405020304" pitchFamily="18" charset="0"/>
                            </a:rPr>
                            <m:t>𝑺</m:t>
                          </m:r>
                        </m:sub>
                      </m:sSub>
                    </m:oMath>
                  </a14:m>
                  <a:r>
                    <a:rPr lang="en-US" b="1" dirty="0">
                      <a:solidFill>
                        <a:srgbClr val="C00000"/>
                      </a:solidFill>
                      <a:latin typeface="Arial" panose="020B0604020202020204" pitchFamily="34" charset="0"/>
                      <a:ea typeface="黑体" panose="02010609060101010101" pitchFamily="49" charset="-122"/>
                      <a:cs typeface="Arial" panose="020B0604020202020204" pitchFamily="34" charset="0"/>
                    </a:rPr>
                    <a:t>的</a:t>
                  </a:r>
                  <a:r>
                    <a:rPr lang="zh-CN" altLang="en-US" b="1" dirty="0">
                      <a:solidFill>
                        <a:srgbClr val="C00000"/>
                      </a:solidFill>
                      <a:latin typeface="Arial" panose="020B0604020202020204" pitchFamily="34" charset="0"/>
                      <a:ea typeface="黑体" panose="02010609060101010101" pitchFamily="49" charset="-122"/>
                      <a:cs typeface="Arial" panose="020B0604020202020204" pitchFamily="34" charset="0"/>
                    </a:rPr>
                    <a:t>精细</a:t>
                  </a:r>
                  <a:r>
                    <a:rPr lang="en-US" b="1" dirty="0">
                      <a:solidFill>
                        <a:srgbClr val="C00000"/>
                      </a:solidFill>
                      <a:latin typeface="Arial" panose="020B0604020202020204" pitchFamily="34" charset="0"/>
                      <a:ea typeface="黑体" panose="02010609060101010101" pitchFamily="49" charset="-122"/>
                      <a:cs typeface="Arial" panose="020B0604020202020204" pitchFamily="34" charset="0"/>
                    </a:rPr>
                    <a:t>分布</a:t>
                  </a:r>
                  <a:r>
                    <a:rPr lang="zh-CN" altLang="en-US" b="1" dirty="0">
                      <a:solidFill>
                        <a:srgbClr val="0F573F"/>
                      </a:solidFill>
                      <a:latin typeface="Arial" panose="020B0604020202020204" pitchFamily="34" charset="0"/>
                      <a:ea typeface="黑体" panose="02010609060101010101" pitchFamily="49" charset="-122"/>
                      <a:cs typeface="Arial" panose="020B0604020202020204" pitchFamily="34" charset="0"/>
                    </a:rPr>
                    <a:t>目前</a:t>
                  </a:r>
                  <a:r>
                    <a:rPr lang="en-US" b="1" dirty="0">
                      <a:solidFill>
                        <a:srgbClr val="0F573F"/>
                      </a:solidFill>
                      <a:latin typeface="Arial" panose="020B0604020202020204" pitchFamily="34" charset="0"/>
                      <a:ea typeface="黑体" panose="02010609060101010101" pitchFamily="49" charset="-122"/>
                      <a:cs typeface="Arial" panose="020B0604020202020204" pitchFamily="34" charset="0"/>
                    </a:rPr>
                    <a:t>还没有很好</a:t>
                  </a:r>
                  <a:r>
                    <a:rPr lang="zh-CN" altLang="en-US" b="1" dirty="0">
                      <a:solidFill>
                        <a:srgbClr val="0F573F"/>
                      </a:solidFill>
                      <a:latin typeface="Arial" panose="020B0604020202020204" pitchFamily="34" charset="0"/>
                      <a:ea typeface="黑体" panose="02010609060101010101" pitchFamily="49" charset="-122"/>
                      <a:cs typeface="Arial" panose="020B0604020202020204" pitchFamily="34" charset="0"/>
                    </a:rPr>
                    <a:t>的</a:t>
                  </a:r>
                  <a:r>
                    <a:rPr lang="en-US" b="1" dirty="0">
                      <a:solidFill>
                        <a:srgbClr val="0F573F"/>
                      </a:solidFill>
                      <a:latin typeface="Arial" panose="020B0604020202020204" pitchFamily="34" charset="0"/>
                      <a:ea typeface="黑体" panose="02010609060101010101" pitchFamily="49" charset="-122"/>
                      <a:cs typeface="Arial" panose="020B0604020202020204" pitchFamily="34" charset="0"/>
                    </a:rPr>
                    <a:t>约束</a:t>
                  </a:r>
                  <a:r>
                    <a:rPr lang="zh-CN" altLang="en-US" b="1" dirty="0">
                      <a:solidFill>
                        <a:srgbClr val="0F573F"/>
                      </a:solidFill>
                      <a:latin typeface="Arial" panose="020B0604020202020204" pitchFamily="34" charset="0"/>
                      <a:ea typeface="黑体" panose="02010609060101010101" pitchFamily="49" charset="-122"/>
                      <a:cs typeface="Arial" panose="020B0604020202020204" pitchFamily="34" charset="0"/>
                    </a:rPr>
                    <a:t>，有待进一步探究</a:t>
                  </a:r>
                  <a:endParaRPr lang="en-US" altLang="zh-CN" b="1" dirty="0">
                    <a:solidFill>
                      <a:srgbClr val="0F573F"/>
                    </a:solidFill>
                    <a:latin typeface="Arial" panose="020B0604020202020204" pitchFamily="34" charset="0"/>
                    <a:ea typeface="黑体" panose="02010609060101010101" pitchFamily="49" charset="-122"/>
                    <a:cs typeface="Arial" panose="020B0604020202020204" pitchFamily="34" charset="0"/>
                  </a:endParaRPr>
                </a:p>
              </p:txBody>
            </p:sp>
          </mc:Choice>
          <mc:Fallback>
            <p:sp>
              <p:nvSpPr>
                <p:cNvPr id="6" name="TextBox 9"/>
                <p:cNvSpPr txBox="1">
                  <a:spLocks noRot="1" noChangeAspect="1" noMove="1" noResize="1" noEditPoints="1" noAdjustHandles="1" noChangeArrowheads="1" noChangeShapeType="1" noTextEdit="1"/>
                </p:cNvSpPr>
                <p:nvPr/>
              </p:nvSpPr>
              <p:spPr>
                <a:xfrm>
                  <a:off x="1607" y="2105"/>
                  <a:ext cx="11183" cy="4064"/>
                </a:xfrm>
                <a:prstGeom prst="rect">
                  <a:avLst/>
                </a:prstGeom>
                <a:blipFill>
                  <a:blip r:embed="rId3"/>
                  <a:stretch>
                    <a:fillRect l="-687" t="-5674" b="-1891"/>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7" name="TextBox 9"/>
                <p:cNvSpPr txBox="1"/>
                <p:nvPr/>
              </p:nvSpPr>
              <p:spPr>
                <a:xfrm>
                  <a:off x="1607" y="6629"/>
                  <a:ext cx="10631" cy="2042"/>
                </a:xfrm>
                <a:prstGeom prst="rect">
                  <a:avLst/>
                </a:prstGeom>
                <a:noFill/>
              </p:spPr>
              <p:txBody>
                <a:bodyPr wrap="square" rtlCol="0">
                  <a:noAutofit/>
                </a:bodyPr>
                <a:lstStyle/>
                <a:p>
                  <a:pPr>
                    <a:lnSpc>
                      <a:spcPct val="130000"/>
                    </a:lnSpc>
                    <a:spcBef>
                      <a:spcPts val="0"/>
                    </a:spcBef>
                    <a:spcAft>
                      <a:spcPts val="600"/>
                    </a:spcAft>
                  </a:pPr>
                  <a:r>
                    <a:rPr lang="en-US" altLang="zh-CN" sz="1600" b="1" dirty="0">
                      <a:solidFill>
                        <a:srgbClr val="0F573F"/>
                      </a:solidFill>
                      <a:latin typeface="Arial" panose="020B0604020202020204" pitchFamily="34" charset="0"/>
                      <a:ea typeface="黑体" panose="02010609060101010101" pitchFamily="49" charset="-122"/>
                      <a:cs typeface="Arial" panose="020B0604020202020204" pitchFamily="34" charset="0"/>
                    </a:rPr>
                    <a:t>NOTE--</a:t>
                  </a:r>
                  <a:r>
                    <a:rPr lang="zh-CN" altLang="en-US" sz="1600" b="1" dirty="0">
                      <a:solidFill>
                        <a:srgbClr val="0F573F"/>
                      </a:solidFill>
                      <a:latin typeface="Arial" panose="020B0604020202020204" pitchFamily="34" charset="0"/>
                      <a:ea typeface="黑体" panose="02010609060101010101" pitchFamily="49" charset="-122"/>
                      <a:cs typeface="Arial" panose="020B0604020202020204" pitchFamily="34" charset="0"/>
                    </a:rPr>
                    <a:t>可能导致不同深度起源的情况：</a:t>
                  </a:r>
                  <a:endParaRPr lang="en-US" altLang="zh-CN" sz="1600" b="1" dirty="0">
                    <a:solidFill>
                      <a:srgbClr val="0F573F"/>
                    </a:solidFill>
                    <a:latin typeface="Arial" panose="020B0604020202020204" pitchFamily="34" charset="0"/>
                    <a:ea typeface="黑体" panose="02010609060101010101" pitchFamily="49" charset="-122"/>
                    <a:cs typeface="Arial" panose="020B0604020202020204" pitchFamily="34" charset="0"/>
                  </a:endParaRPr>
                </a:p>
                <a:p>
                  <a:pPr marL="800100" lvl="1" indent="-342900">
                    <a:lnSpc>
                      <a:spcPct val="140000"/>
                    </a:lnSpc>
                    <a:buFont typeface="Arial" panose="020B0604020202020204" pitchFamily="34" charset="0"/>
                    <a:buChar char="•"/>
                  </a:pPr>
                  <a:r>
                    <a:rPr lang="zh-CN" altLang="en-US" sz="1600" b="1" dirty="0">
                      <a:solidFill>
                        <a:schemeClr val="tx1"/>
                      </a:solidFill>
                      <a:latin typeface="Arial" panose="020B0604020202020204" pitchFamily="34" charset="0"/>
                      <a:ea typeface="黑体" panose="02010609060101010101" pitchFamily="49" charset="-122"/>
                      <a:cs typeface="Arial" panose="020B0604020202020204" pitchFamily="34" charset="0"/>
                    </a:rPr>
                    <a:t>特殊</a:t>
                  </a:r>
                  <a14:m>
                    <m:oMath xmlns:m="http://schemas.openxmlformats.org/officeDocument/2006/math">
                      <m:sSub>
                        <m:sSubPr>
                          <m:ctrlPr>
                            <a:rPr lang="en-US" altLang="zh-CN" sz="1600" b="1" i="1" smtClean="0">
                              <a:solidFill>
                                <a:schemeClr val="tx1"/>
                              </a:solidFill>
                              <a:effectLst/>
                              <a:latin typeface="Cambria Math" panose="02040503050406030204" pitchFamily="18" charset="0"/>
                              <a:cs typeface="Times New Roman" panose="02020603050405020304" pitchFamily="18" charset="0"/>
                            </a:rPr>
                          </m:ctrlPr>
                        </m:sSubPr>
                        <m:e>
                          <m:r>
                            <a:rPr lang="en-US" altLang="zh-CN" sz="1600" b="1" i="1">
                              <a:solidFill>
                                <a:schemeClr val="tx1"/>
                              </a:solidFill>
                              <a:effectLst/>
                              <a:latin typeface="Cambria Math" panose="02040503050406030204" pitchFamily="18" charset="0"/>
                              <a:ea typeface="等线" panose="02010600030101010101" pitchFamily="2" charset="-122"/>
                              <a:cs typeface="Times New Roman" panose="02020603050405020304" pitchFamily="18" charset="0"/>
                            </a:rPr>
                            <m:t>𝜼</m:t>
                          </m:r>
                        </m:e>
                        <m:sub>
                          <m:r>
                            <a:rPr lang="en-US" altLang="zh-CN" sz="1600" b="1" i="1">
                              <a:solidFill>
                                <a:schemeClr val="tx1"/>
                              </a:solidFill>
                              <a:effectLst/>
                              <a:latin typeface="Cambria Math" panose="02040503050406030204" pitchFamily="18" charset="0"/>
                              <a:ea typeface="等线" panose="02010600030101010101" pitchFamily="2" charset="-122"/>
                              <a:cs typeface="Times New Roman" panose="02020603050405020304" pitchFamily="18" charset="0"/>
                            </a:rPr>
                            <m:t>𝑺</m:t>
                          </m:r>
                        </m:sub>
                      </m:sSub>
                    </m:oMath>
                  </a14:m>
                  <a:r>
                    <a:rPr lang="zh-CN" altLang="en-US" sz="1600" b="1" dirty="0">
                      <a:solidFill>
                        <a:schemeClr val="tx1"/>
                      </a:solidFill>
                      <a:latin typeface="Arial" panose="020B0604020202020204" pitchFamily="34" charset="0"/>
                      <a:ea typeface="黑体" panose="02010609060101010101" pitchFamily="49" charset="-122"/>
                      <a:cs typeface="Arial" panose="020B0604020202020204" pitchFamily="34" charset="0"/>
                    </a:rPr>
                    <a:t>分布，如岩浆房、水力压裂区、流体富集区等</a:t>
                  </a:r>
                  <a:endParaRPr lang="en-US" altLang="zh-CN" sz="1600" b="1" dirty="0">
                    <a:solidFill>
                      <a:schemeClr val="tx1"/>
                    </a:solidFill>
                    <a:latin typeface="Arial" panose="020B0604020202020204" pitchFamily="34" charset="0"/>
                    <a:ea typeface="黑体" panose="02010609060101010101" pitchFamily="49" charset="-122"/>
                    <a:cs typeface="Arial" panose="020B0604020202020204" pitchFamily="34" charset="0"/>
                  </a:endParaRPr>
                </a:p>
                <a:p>
                  <a:pPr marL="800100" lvl="1" indent="-342900">
                    <a:lnSpc>
                      <a:spcPct val="140000"/>
                    </a:lnSpc>
                    <a:buFont typeface="Arial" panose="020B0604020202020204" pitchFamily="34" charset="0"/>
                    <a:buChar char="•"/>
                  </a:pPr>
                  <a:r>
                    <a:rPr lang="zh-CN" altLang="en-US" sz="1600" b="1" dirty="0">
                      <a:solidFill>
                        <a:schemeClr val="tx1"/>
                      </a:solidFill>
                      <a:latin typeface="Arial" panose="020B0604020202020204" pitchFamily="34" charset="0"/>
                      <a:ea typeface="黑体" panose="02010609060101010101" pitchFamily="49" charset="-122"/>
                      <a:cs typeface="Arial" panose="020B0604020202020204" pitchFamily="34" charset="0"/>
                    </a:rPr>
                    <a:t>特殊</a:t>
                  </a:r>
                  <a:r>
                    <a:rPr lang="en-US" altLang="zh-CN" sz="1600" b="1" dirty="0">
                      <a:solidFill>
                        <a:schemeClr val="tx1"/>
                      </a:solidFill>
                      <a:latin typeface="Cambria Math" panose="02040503050406030204" pitchFamily="18" charset="0"/>
                      <a:ea typeface="Cambria Math" panose="02040503050406030204" pitchFamily="18" charset="0"/>
                      <a:cs typeface="Arial" panose="020B0604020202020204" pitchFamily="34" charset="0"/>
                    </a:rPr>
                    <a:t>∆</a:t>
                  </a:r>
                  <a:r>
                    <a:rPr lang="zh-CN" altLang="en-US" sz="1600" b="1" dirty="0">
                      <a:solidFill>
                        <a:schemeClr val="tx1"/>
                      </a:solidFill>
                      <a:latin typeface="Cambria Math" panose="02040503050406030204" pitchFamily="18" charset="0"/>
                      <a:ea typeface="黑体" panose="02010609060101010101" pitchFamily="49" charset="-122"/>
                      <a:cs typeface="Arial" panose="020B0604020202020204" pitchFamily="34" charset="0"/>
                    </a:rPr>
                    <a:t>𝜎</a:t>
                  </a:r>
                  <a:r>
                    <a:rPr lang="en-US" altLang="zh-CN" sz="1600" b="1" dirty="0">
                      <a:solidFill>
                        <a:schemeClr val="tx1"/>
                      </a:solidFill>
                      <a:latin typeface="Cambria Math" panose="02040503050406030204" pitchFamily="18" charset="0"/>
                      <a:ea typeface="Cambria Math" panose="02040503050406030204" pitchFamily="18" charset="0"/>
                      <a:cs typeface="Arial" panose="020B0604020202020204" pitchFamily="34" charset="0"/>
                    </a:rPr>
                    <a:t>(z)</a:t>
                  </a:r>
                  <a:r>
                    <a:rPr lang="zh-CN" altLang="en-US" sz="1600" b="1" dirty="0">
                      <a:solidFill>
                        <a:schemeClr val="tx1"/>
                      </a:solidFill>
                      <a:latin typeface="Arial" panose="020B0604020202020204" pitchFamily="34" charset="0"/>
                      <a:ea typeface="黑体" panose="02010609060101010101" pitchFamily="49" charset="-122"/>
                      <a:cs typeface="Arial" panose="020B0604020202020204" pitchFamily="34" charset="0"/>
                    </a:rPr>
                    <a:t>分布，例如震源区极大、往上下急剧衰减？</a:t>
                  </a:r>
                  <a:endParaRPr lang="en-US" altLang="zh-CN" sz="1600" b="1" dirty="0">
                    <a:solidFill>
                      <a:schemeClr val="tx1"/>
                    </a:solidFill>
                    <a:latin typeface="Arial" panose="020B0604020202020204" pitchFamily="34" charset="0"/>
                    <a:ea typeface="黑体" panose="02010609060101010101" pitchFamily="49" charset="-122"/>
                    <a:cs typeface="Arial" panose="020B0604020202020204" pitchFamily="34" charset="0"/>
                  </a:endParaRPr>
                </a:p>
              </p:txBody>
            </p:sp>
          </mc:Choice>
          <mc:Fallback>
            <p:sp>
              <p:nvSpPr>
                <p:cNvPr id="7" name="TextBox 9"/>
                <p:cNvSpPr txBox="1">
                  <a:spLocks noRot="1" noChangeAspect="1" noMove="1" noResize="1" noEditPoints="1" noAdjustHandles="1" noChangeArrowheads="1" noChangeShapeType="1" noTextEdit="1"/>
                </p:cNvSpPr>
                <p:nvPr/>
              </p:nvSpPr>
              <p:spPr>
                <a:xfrm>
                  <a:off x="1607" y="6629"/>
                  <a:ext cx="10631" cy="2042"/>
                </a:xfrm>
                <a:prstGeom prst="rect">
                  <a:avLst/>
                </a:prstGeom>
                <a:blipFill>
                  <a:blip r:embed="rId4"/>
                  <a:stretch>
                    <a:fillRect l="-451"/>
                  </a:stretch>
                </a:blipFill>
              </p:spPr>
              <p:txBody>
                <a:bodyPr/>
                <a:lstStyle/>
                <a:p>
                  <a:r>
                    <a:rPr lang="zh-CN" altLang="en-US">
                      <a:noFill/>
                    </a:rPr>
                    <a:t> </a:t>
                  </a:r>
                </a:p>
              </p:txBody>
            </p:sp>
          </mc:Fallback>
        </mc:AlternateContent>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2760197" y="2210512"/>
            <a:ext cx="3851126" cy="1960880"/>
          </a:xfrm>
          <a:prstGeom prst="rect">
            <a:avLst/>
          </a:prstGeom>
          <a:noFill/>
        </p:spPr>
        <p:txBody>
          <a:bodyPr wrap="square" rtlCol="0">
            <a:spAutoFit/>
          </a:bodyPr>
          <a:lstStyle/>
          <a:p>
            <a:pPr algn="ctr">
              <a:lnSpc>
                <a:spcPct val="150000"/>
              </a:lnSpc>
            </a:pPr>
            <a:r>
              <a:rPr kumimoji="1" lang="zh-CN" altLang="en-US" sz="4050" b="1" dirty="0">
                <a:solidFill>
                  <a:srgbClr val="0F573F"/>
                </a:solidFill>
                <a:latin typeface="Arial" panose="020B0604020202020204" pitchFamily="34" charset="0"/>
                <a:ea typeface="黑体" panose="02010609060101010101" pitchFamily="49" charset="-122"/>
                <a:cs typeface="Arial" panose="020B0604020202020204" pitchFamily="34" charset="0"/>
              </a:rPr>
              <a:t>谢谢！</a:t>
            </a:r>
            <a:endParaRPr kumimoji="1" lang="en-US" altLang="zh-CN" sz="4050" b="1" dirty="0">
              <a:solidFill>
                <a:srgbClr val="0F573F"/>
              </a:solidFill>
              <a:latin typeface="Arial" panose="020B0604020202020204" pitchFamily="34" charset="0"/>
              <a:ea typeface="黑体" panose="02010609060101010101" pitchFamily="49" charset="-122"/>
              <a:cs typeface="Arial" panose="020B0604020202020204" pitchFamily="34" charset="0"/>
            </a:endParaRPr>
          </a:p>
          <a:p>
            <a:pPr algn="ctr">
              <a:lnSpc>
                <a:spcPct val="150000"/>
              </a:lnSpc>
            </a:pPr>
            <a:r>
              <a:rPr kumimoji="1" lang="zh-CN" altLang="en-US" sz="4050" b="1" dirty="0">
                <a:solidFill>
                  <a:srgbClr val="0F573F"/>
                </a:solidFill>
                <a:latin typeface="Arial" panose="020B0604020202020204" pitchFamily="34" charset="0"/>
                <a:ea typeface="黑体" panose="02010609060101010101" pitchFamily="49" charset="-122"/>
                <a:cs typeface="Arial" panose="020B0604020202020204" pitchFamily="34" charset="0"/>
              </a:rPr>
              <a:t>欢迎批评指正！</a:t>
            </a:r>
            <a:endParaRPr kumimoji="1" lang="en-US" altLang="zh-CN" sz="4050" b="1" dirty="0">
              <a:solidFill>
                <a:srgbClr val="0F573F"/>
              </a:solidFill>
              <a:latin typeface="Arial" panose="020B0604020202020204" pitchFamily="34" charset="0"/>
              <a:ea typeface="黑体" panose="02010609060101010101" pitchFamily="49" charset="-122"/>
              <a:cs typeface="Arial" panose="020B0604020202020204" pitchFamily="34" charset="0"/>
            </a:endParaRPr>
          </a:p>
        </p:txBody>
      </p:sp>
      <p:sp>
        <p:nvSpPr>
          <p:cNvPr id="4" name="TextBox 3"/>
          <p:cNvSpPr txBox="1"/>
          <p:nvPr/>
        </p:nvSpPr>
        <p:spPr>
          <a:xfrm>
            <a:off x="2991518" y="5445482"/>
            <a:ext cx="3170555" cy="368300"/>
          </a:xfrm>
          <a:prstGeom prst="rect">
            <a:avLst/>
          </a:prstGeom>
          <a:noFill/>
        </p:spPr>
        <p:txBody>
          <a:bodyPr wrap="none" rtlCol="0">
            <a:spAutoFit/>
          </a:bodyPr>
          <a:lstStyle/>
          <a:p>
            <a:r>
              <a:rPr lang="en-US" dirty="0">
                <a:latin typeface="Arial" panose="020B0604020202020204" pitchFamily="34" charset="0"/>
                <a:ea typeface="黑体" panose="02010609060101010101" pitchFamily="49" charset="-122"/>
                <a:cs typeface="Arial" panose="020B0604020202020204" pitchFamily="34" charset="0"/>
              </a:rPr>
              <a:t>邮箱</a:t>
            </a:r>
            <a:r>
              <a:rPr lang="zh-CN" altLang="en-US" dirty="0">
                <a:latin typeface="Arial" panose="020B0604020202020204" pitchFamily="34" charset="0"/>
                <a:ea typeface="黑体" panose="02010609060101010101" pitchFamily="49" charset="-122"/>
                <a:cs typeface="Arial" panose="020B0604020202020204" pitchFamily="34" charset="0"/>
              </a:rPr>
              <a:t>：</a:t>
            </a:r>
            <a:r>
              <a:rPr lang="en-US" altLang="zh-CN" dirty="0" err="1">
                <a:latin typeface="Arial" panose="020B0604020202020204" pitchFamily="34" charset="0"/>
                <a:ea typeface="黑体" panose="02010609060101010101" pitchFamily="49" charset="-122"/>
                <a:cs typeface="Arial" panose="020B0604020202020204" pitchFamily="34" charset="0"/>
              </a:rPr>
              <a:t>jiangtaoli@whu.edu.cn</a:t>
            </a:r>
            <a:endParaRPr lang="en-US" dirty="0">
              <a:latin typeface="Arial" panose="020B0604020202020204" pitchFamily="34" charset="0"/>
              <a:ea typeface="黑体" panose="02010609060101010101" pitchFamily="49" charset="-122"/>
              <a:cs typeface="Arial" panose="020B0604020202020204" pitchFamily="34" charset="0"/>
            </a:endParaRPr>
          </a:p>
        </p:txBody>
      </p:sp>
      <p:sp>
        <p:nvSpPr>
          <p:cNvPr id="5" name="灯片编号占位符 4"/>
          <p:cNvSpPr>
            <a:spLocks noGrp="1"/>
          </p:cNvSpPr>
          <p:nvPr>
            <p:ph type="sldNum" sz="quarter" idx="12"/>
          </p:nvPr>
        </p:nvSpPr>
        <p:spPr/>
        <p:txBody>
          <a:bodyPr/>
          <a:lstStyle/>
          <a:p>
            <a:fld id="{AEA62FAB-F99A-AB4E-BCD3-FB5A1BF3E821}" type="slidenum">
              <a:rPr lang="en-US" sz="900" smtClean="0"/>
              <a:t>24</a:t>
            </a:fld>
            <a:endParaRPr lang="en-US" sz="900"/>
          </a:p>
        </p:txBody>
      </p:sp>
      <p:grpSp>
        <p:nvGrpSpPr>
          <p:cNvPr id="8" name="组合 7"/>
          <p:cNvGrpSpPr/>
          <p:nvPr/>
        </p:nvGrpSpPr>
        <p:grpSpPr>
          <a:xfrm>
            <a:off x="84455" y="336550"/>
            <a:ext cx="9189085" cy="1016000"/>
            <a:chOff x="133" y="290"/>
            <a:chExt cx="14471" cy="1600"/>
          </a:xfrm>
        </p:grpSpPr>
        <p:pic>
          <p:nvPicPr>
            <p:cNvPr id="6" name="图片 2"/>
            <p:cNvPicPr>
              <a:picLocks noChangeAspect="1"/>
            </p:cNvPicPr>
            <p:nvPr/>
          </p:nvPicPr>
          <p:blipFill>
            <a:blip r:embed="rId3"/>
            <a:stretch>
              <a:fillRect/>
            </a:stretch>
          </p:blipFill>
          <p:spPr>
            <a:xfrm>
              <a:off x="8258" y="290"/>
              <a:ext cx="6347" cy="1601"/>
            </a:xfrm>
            <a:prstGeom prst="rect">
              <a:avLst/>
            </a:prstGeom>
          </p:spPr>
        </p:pic>
        <p:pic>
          <p:nvPicPr>
            <p:cNvPr id="7" name="Picture 2"/>
            <p:cNvPicPr>
              <a:picLocks noChangeAspect="1"/>
            </p:cNvPicPr>
            <p:nvPr/>
          </p:nvPicPr>
          <p:blipFill>
            <a:blip r:embed="rId4"/>
            <a:stretch>
              <a:fillRect/>
            </a:stretch>
          </p:blipFill>
          <p:spPr>
            <a:xfrm>
              <a:off x="133" y="557"/>
              <a:ext cx="3359" cy="1056"/>
            </a:xfrm>
            <a:prstGeom prst="rect">
              <a:avLst/>
            </a:prstGeom>
          </p:spPr>
        </p:pic>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030" y="1442720"/>
            <a:ext cx="8120380" cy="4455795"/>
          </a:xfrm>
          <a:prstGeom prst="rect">
            <a:avLst/>
          </a:prstGeom>
        </p:spPr>
      </p:pic>
      <p:sp>
        <p:nvSpPr>
          <p:cNvPr id="2" name="灯片编号占位符 1"/>
          <p:cNvSpPr>
            <a:spLocks noGrp="1"/>
          </p:cNvSpPr>
          <p:nvPr>
            <p:ph type="sldNum" sz="quarter" idx="12"/>
          </p:nvPr>
        </p:nvSpPr>
        <p:spPr/>
        <p:txBody>
          <a:bodyPr/>
          <a:lstStyle/>
          <a:p>
            <a:fld id="{AEA62FAB-F99A-AB4E-BCD3-FB5A1BF3E821}" type="slidenum">
              <a:rPr lang="en-US" sz="900" smtClean="0"/>
              <a:t>25</a:t>
            </a:fld>
            <a:endParaRPr lang="en-US" sz="900"/>
          </a:p>
        </p:txBody>
      </p:sp>
      <p:sp>
        <p:nvSpPr>
          <p:cNvPr id="6" name="文本框 5"/>
          <p:cNvSpPr txBox="1"/>
          <p:nvPr/>
        </p:nvSpPr>
        <p:spPr>
          <a:xfrm>
            <a:off x="1254592" y="2090350"/>
            <a:ext cx="1088830" cy="553085"/>
          </a:xfrm>
          <a:prstGeom prst="rect">
            <a:avLst/>
          </a:prstGeom>
          <a:noFill/>
        </p:spPr>
        <p:txBody>
          <a:bodyPr wrap="square">
            <a:spAutoFit/>
          </a:bodyPr>
          <a:lstStyle/>
          <a:p>
            <a:r>
              <a:rPr lang="zh-CN" altLang="en-US" sz="1500" b="1" dirty="0">
                <a:latin typeface="Times New Roman" panose="02020603050405020304" pitchFamily="18" charset="0"/>
                <a:ea typeface="黑体" panose="02010609060101010101" pitchFamily="49" charset="-122"/>
                <a:cs typeface="Times New Roman" panose="02020603050405020304" pitchFamily="18" charset="0"/>
              </a:rPr>
              <a:t>不同组合</a:t>
            </a:r>
            <a:endParaRPr lang="en-US" altLang="zh-CN" sz="1500" b="1" dirty="0">
              <a:latin typeface="Times New Roman" panose="02020603050405020304" pitchFamily="18" charset="0"/>
              <a:ea typeface="黑体" panose="02010609060101010101" pitchFamily="49" charset="-122"/>
              <a:cs typeface="Times New Roman" panose="02020603050405020304" pitchFamily="18" charset="0"/>
            </a:endParaRPr>
          </a:p>
          <a:p>
            <a:r>
              <a:rPr lang="zh-CN" altLang="en-US" sz="1500" b="1" dirty="0">
                <a:latin typeface="Times New Roman" panose="02020603050405020304" pitchFamily="18" charset="0"/>
                <a:ea typeface="黑体" panose="02010609060101010101" pitchFamily="49" charset="-122"/>
                <a:cs typeface="Times New Roman" panose="02020603050405020304" pitchFamily="18" charset="0"/>
              </a:rPr>
              <a:t>结果汇总</a:t>
            </a:r>
            <a:endParaRPr lang="zh-CN" altLang="en-US" sz="1500" dirty="0"/>
          </a:p>
        </p:txBody>
      </p:sp>
      <mc:AlternateContent xmlns:mc="http://schemas.openxmlformats.org/markup-compatibility/2006" xmlns:a14="http://schemas.microsoft.com/office/drawing/2010/main">
        <mc:Choice Requires="a14">
          <p:sp>
            <p:nvSpPr>
              <p:cNvPr id="5" name="矩形 4"/>
              <p:cNvSpPr/>
              <p:nvPr/>
            </p:nvSpPr>
            <p:spPr>
              <a:xfrm>
                <a:off x="0" y="0"/>
                <a:ext cx="9144000" cy="87058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zh-CN" altLang="en-US" sz="2700" b="1" dirty="0">
                    <a:latin typeface="Arial" panose="020B0604020202020204" pitchFamily="34" charset="0"/>
                    <a:ea typeface="黑体" panose="02010609060101010101" pitchFamily="49" charset="-122"/>
                    <a:cs typeface="Arial" panose="020B0604020202020204" pitchFamily="34" charset="0"/>
                  </a:rPr>
                  <a:t>补充：随深度递减的</a:t>
                </a:r>
                <a14:m>
                  <m:oMath xmlns:m="http://schemas.openxmlformats.org/officeDocument/2006/math">
                    <m:sSub>
                      <m:sSubPr>
                        <m:ctrlPr>
                          <a:rPr kumimoji="1" lang="el-GR" altLang="zh-CN" sz="2700" b="1" i="1" dirty="0" smtClean="0">
                            <a:latin typeface="Cambria Math" panose="02040503050406030204" pitchFamily="18" charset="0"/>
                            <a:ea typeface="黑体" panose="02010609060101010101" pitchFamily="49" charset="-122"/>
                            <a:cs typeface="Arial" panose="020B0604020202020204" pitchFamily="34" charset="0"/>
                          </a:rPr>
                        </m:ctrlPr>
                      </m:sSubPr>
                      <m:e>
                        <m:r>
                          <a:rPr kumimoji="1" lang="el-GR" altLang="zh-CN" sz="2700" b="1" i="1" dirty="0" smtClean="0">
                            <a:latin typeface="Cambria Math" panose="02040503050406030204" pitchFamily="18" charset="0"/>
                            <a:ea typeface="黑体" panose="02010609060101010101" pitchFamily="49" charset="-122"/>
                            <a:cs typeface="Arial" panose="020B0604020202020204" pitchFamily="34" charset="0"/>
                          </a:rPr>
                          <m:t>𝜼</m:t>
                        </m:r>
                      </m:e>
                      <m:sub>
                        <m:r>
                          <a:rPr kumimoji="1" lang="el-GR" altLang="zh-CN" sz="2700" b="1" i="1" dirty="0">
                            <a:latin typeface="Cambria Math" panose="02040503050406030204" pitchFamily="18" charset="0"/>
                            <a:ea typeface="黑体" panose="02010609060101010101" pitchFamily="49" charset="-122"/>
                            <a:cs typeface="Arial" panose="020B0604020202020204" pitchFamily="34" charset="0"/>
                          </a:rPr>
                          <m:t>𝑺</m:t>
                        </m:r>
                      </m:sub>
                    </m:sSub>
                  </m:oMath>
                </a14:m>
                <a:r>
                  <a:rPr kumimoji="1" lang="zh-CN" altLang="en-US" sz="2700" b="1" dirty="0">
                    <a:latin typeface="Arial" panose="020B0604020202020204" pitchFamily="34" charset="0"/>
                    <a:ea typeface="黑体" panose="02010609060101010101" pitchFamily="49" charset="-122"/>
                    <a:cs typeface="Arial" panose="020B0604020202020204" pitchFamily="34" charset="0"/>
                  </a:rPr>
                  <a:t>对</a:t>
                </a:r>
                <a14:m>
                  <m:oMath xmlns:m="http://schemas.openxmlformats.org/officeDocument/2006/math">
                    <m:f>
                      <m:fPr>
                        <m:ctrlPr>
                          <a:rPr lang="en-US" sz="2700" b="1" i="1">
                            <a:latin typeface="Cambria Math" panose="02040503050406030204" pitchFamily="18" charset="0"/>
                          </a:rPr>
                        </m:ctrlPr>
                      </m:fPr>
                      <m:num>
                        <m:r>
                          <a:rPr lang="en-US" sz="2700" b="1" i="0">
                            <a:latin typeface="Cambria Math" panose="02040503050406030204" pitchFamily="18" charset="0"/>
                          </a:rPr>
                          <m:t>𝐝</m:t>
                        </m:r>
                        <m:r>
                          <a:rPr lang="en-US" sz="2700" b="1" i="1">
                            <a:latin typeface="Cambria Math" panose="02040503050406030204" pitchFamily="18" charset="0"/>
                          </a:rPr>
                          <m:t>𝒄</m:t>
                        </m:r>
                      </m:num>
                      <m:den>
                        <m:r>
                          <a:rPr lang="en-US" sz="2700" b="1" i="1">
                            <a:latin typeface="Cambria Math" panose="02040503050406030204" pitchFamily="18" charset="0"/>
                          </a:rPr>
                          <m:t>𝒄</m:t>
                        </m:r>
                      </m:den>
                    </m:f>
                  </m:oMath>
                </a14:m>
                <a:r>
                  <a:rPr lang="en-US" sz="2700" b="1" dirty="0">
                    <a:effectLst/>
                    <a:latin typeface="Arial" panose="020B0604020202020204" pitchFamily="34" charset="0"/>
                    <a:ea typeface="黑体" panose="02010609060101010101" pitchFamily="49" charset="-122"/>
                    <a:cs typeface="Arial" panose="020B0604020202020204" pitchFamily="34" charset="0"/>
                  </a:rPr>
                  <a:t>的影响 </a:t>
                </a:r>
                <a:endParaRPr kumimoji="1" lang="zh-CN" altLang="en-US" sz="2700" b="1" dirty="0">
                  <a:latin typeface="Arial" panose="020B0604020202020204" pitchFamily="34" charset="0"/>
                  <a:ea typeface="黑体" panose="02010609060101010101" pitchFamily="49" charset="-122"/>
                  <a:cs typeface="Arial" panose="020B0604020202020204" pitchFamily="34" charset="0"/>
                </a:endParaRPr>
              </a:p>
            </p:txBody>
          </p:sp>
        </mc:Choice>
        <mc:Fallback xmlns="">
          <p:sp>
            <p:nvSpPr>
              <p:cNvPr id="5" name="矩形 4"/>
              <p:cNvSpPr>
                <a:spLocks noRot="1" noChangeAspect="1" noMove="1" noResize="1" noEditPoints="1" noAdjustHandles="1" noChangeArrowheads="1" noChangeShapeType="1" noTextEdit="1"/>
              </p:cNvSpPr>
              <p:nvPr/>
            </p:nvSpPr>
            <p:spPr>
              <a:xfrm>
                <a:off x="0" y="0"/>
                <a:ext cx="9144000" cy="870585"/>
              </a:xfrm>
              <a:prstGeom prst="rect">
                <a:avLst/>
              </a:prstGeom>
              <a:blipFill rotWithShape="1">
                <a:blip r:embed="rId3"/>
                <a:stretch>
                  <a:fillRect l="-69" t="-729" r="-69" b="-729"/>
                </a:stretch>
              </a:blipFill>
            </p:spPr>
            <p:style>
              <a:lnRef idx="2">
                <a:schemeClr val="dk1">
                  <a:shade val="50000"/>
                </a:schemeClr>
              </a:lnRef>
              <a:fillRef idx="1">
                <a:schemeClr val="dk1"/>
              </a:fillRef>
              <a:effectRef idx="0">
                <a:schemeClr val="dk1"/>
              </a:effectRef>
              <a:fontRef idx="minor">
                <a:schemeClr val="lt1"/>
              </a:fontRef>
            </p:style>
            <p:txBody>
              <a:bodyPr/>
              <a:lstStyle/>
              <a:p>
                <a:r>
                  <a:rPr lang="zh-CN" altLang="en-US">
                    <a:noFill/>
                  </a:rPr>
                  <a:t> </a:t>
                </a:r>
              </a:p>
            </p:txBody>
          </p:sp>
        </mc:Fallback>
      </mc:AlternateContent>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stretch>
            <a:fillRect/>
          </a:stretch>
        </p:blipFill>
        <p:spPr>
          <a:xfrm>
            <a:off x="240983" y="2101691"/>
            <a:ext cx="3726656" cy="2330291"/>
          </a:xfrm>
          <a:prstGeom prst="rect">
            <a:avLst/>
          </a:prstGeom>
        </p:spPr>
      </p:pic>
      <p:pic>
        <p:nvPicPr>
          <p:cNvPr id="10" name="图片 9"/>
          <p:cNvPicPr>
            <a:picLocks noChangeAspect="1"/>
          </p:cNvPicPr>
          <p:nvPr/>
        </p:nvPicPr>
        <p:blipFill>
          <a:blip r:embed="rId5"/>
          <a:stretch>
            <a:fillRect/>
          </a:stretch>
        </p:blipFill>
        <p:spPr>
          <a:xfrm>
            <a:off x="69056" y="4346734"/>
            <a:ext cx="3811905" cy="1428750"/>
          </a:xfrm>
          <a:prstGeom prst="rect">
            <a:avLst/>
          </a:prstGeom>
        </p:spPr>
      </p:pic>
      <p:sp>
        <p:nvSpPr>
          <p:cNvPr id="2" name="灯片编号占位符 1"/>
          <p:cNvSpPr>
            <a:spLocks noGrp="1"/>
          </p:cNvSpPr>
          <p:nvPr>
            <p:ph type="sldNum" sz="quarter" idx="12"/>
          </p:nvPr>
        </p:nvSpPr>
        <p:spPr/>
        <p:txBody>
          <a:bodyPr/>
          <a:lstStyle/>
          <a:p>
            <a:fld id="{AEA62FAB-F99A-AB4E-BCD3-FB5A1BF3E821}" type="slidenum">
              <a:rPr lang="en-US" sz="900" smtClean="0"/>
              <a:t>26</a:t>
            </a:fld>
            <a:endParaRPr lang="en-US" sz="900"/>
          </a:p>
        </p:txBody>
      </p:sp>
      <mc:AlternateContent xmlns:mc="http://schemas.openxmlformats.org/markup-compatibility/2006" xmlns:a14="http://schemas.microsoft.com/office/drawing/2010/main">
        <mc:Choice Requires="a14">
          <p:sp>
            <p:nvSpPr>
              <p:cNvPr id="4" name="矩形 3"/>
              <p:cNvSpPr/>
              <p:nvPr/>
            </p:nvSpPr>
            <p:spPr>
              <a:xfrm>
                <a:off x="0" y="0"/>
                <a:ext cx="9144000" cy="87058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zh-CN" altLang="en-US" sz="2700" b="1" dirty="0">
                    <a:latin typeface="Arial" panose="020B0604020202020204" pitchFamily="34" charset="0"/>
                    <a:ea typeface="黑体" panose="02010609060101010101" pitchFamily="49" charset="-122"/>
                    <a:cs typeface="Arial" panose="020B0604020202020204" pitchFamily="34" charset="0"/>
                  </a:rPr>
                  <a:t>补充：随深度递减的</a:t>
                </a:r>
                <a14:m>
                  <m:oMath xmlns:m="http://schemas.openxmlformats.org/officeDocument/2006/math">
                    <m:sSub>
                      <m:sSubPr>
                        <m:ctrlPr>
                          <a:rPr kumimoji="1" lang="el-GR" altLang="zh-CN" sz="2700" b="1" i="1" dirty="0" smtClean="0">
                            <a:latin typeface="Cambria Math" panose="02040503050406030204" pitchFamily="18" charset="0"/>
                            <a:ea typeface="黑体" panose="02010609060101010101" pitchFamily="49" charset="-122"/>
                            <a:cs typeface="Arial" panose="020B0604020202020204" pitchFamily="34" charset="0"/>
                          </a:rPr>
                        </m:ctrlPr>
                      </m:sSubPr>
                      <m:e>
                        <m:r>
                          <a:rPr kumimoji="1" lang="el-GR" altLang="zh-CN" sz="2700" b="1" i="1" dirty="0" smtClean="0">
                            <a:latin typeface="Cambria Math" panose="02040503050406030204" pitchFamily="18" charset="0"/>
                            <a:ea typeface="黑体" panose="02010609060101010101" pitchFamily="49" charset="-122"/>
                            <a:cs typeface="Arial" panose="020B0604020202020204" pitchFamily="34" charset="0"/>
                          </a:rPr>
                          <m:t>𝜼</m:t>
                        </m:r>
                      </m:e>
                      <m:sub>
                        <m:r>
                          <a:rPr kumimoji="1" lang="el-GR" altLang="zh-CN" sz="2700" b="1" i="1" dirty="0">
                            <a:latin typeface="Cambria Math" panose="02040503050406030204" pitchFamily="18" charset="0"/>
                            <a:ea typeface="黑体" panose="02010609060101010101" pitchFamily="49" charset="-122"/>
                            <a:cs typeface="Arial" panose="020B0604020202020204" pitchFamily="34" charset="0"/>
                          </a:rPr>
                          <m:t>𝑺</m:t>
                        </m:r>
                      </m:sub>
                    </m:sSub>
                  </m:oMath>
                </a14:m>
                <a:r>
                  <a:rPr kumimoji="1" lang="zh-CN" altLang="en-US" sz="2700" b="1" dirty="0">
                    <a:latin typeface="Arial" panose="020B0604020202020204" pitchFamily="34" charset="0"/>
                    <a:ea typeface="黑体" panose="02010609060101010101" pitchFamily="49" charset="-122"/>
                    <a:cs typeface="Arial" panose="020B0604020202020204" pitchFamily="34" charset="0"/>
                  </a:rPr>
                  <a:t>对</a:t>
                </a:r>
                <a14:m>
                  <m:oMath xmlns:m="http://schemas.openxmlformats.org/officeDocument/2006/math">
                    <m:f>
                      <m:fPr>
                        <m:ctrlPr>
                          <a:rPr lang="en-US" sz="2700" b="1" i="1">
                            <a:latin typeface="Cambria Math" panose="02040503050406030204" pitchFamily="18" charset="0"/>
                          </a:rPr>
                        </m:ctrlPr>
                      </m:fPr>
                      <m:num>
                        <m:r>
                          <a:rPr lang="en-US" sz="2700" b="1" i="0">
                            <a:latin typeface="Cambria Math" panose="02040503050406030204" pitchFamily="18" charset="0"/>
                          </a:rPr>
                          <m:t>𝐝</m:t>
                        </m:r>
                        <m:r>
                          <a:rPr lang="en-US" sz="2700" b="1" i="1">
                            <a:latin typeface="Cambria Math" panose="02040503050406030204" pitchFamily="18" charset="0"/>
                          </a:rPr>
                          <m:t>𝒄</m:t>
                        </m:r>
                      </m:num>
                      <m:den>
                        <m:r>
                          <a:rPr lang="en-US" sz="2700" b="1" i="1">
                            <a:latin typeface="Cambria Math" panose="02040503050406030204" pitchFamily="18" charset="0"/>
                          </a:rPr>
                          <m:t>𝒄</m:t>
                        </m:r>
                      </m:den>
                    </m:f>
                  </m:oMath>
                </a14:m>
                <a:r>
                  <a:rPr lang="en-US" sz="2700" b="1" dirty="0">
                    <a:effectLst/>
                    <a:latin typeface="Arial" panose="020B0604020202020204" pitchFamily="34" charset="0"/>
                    <a:ea typeface="黑体" panose="02010609060101010101" pitchFamily="49" charset="-122"/>
                    <a:cs typeface="Arial" panose="020B0604020202020204" pitchFamily="34" charset="0"/>
                  </a:rPr>
                  <a:t>的影响 </a:t>
                </a:r>
                <a:endParaRPr kumimoji="1" lang="zh-CN" altLang="en-US" sz="2700" b="1" dirty="0">
                  <a:latin typeface="Arial" panose="020B0604020202020204" pitchFamily="34" charset="0"/>
                  <a:ea typeface="黑体" panose="02010609060101010101" pitchFamily="49" charset="-122"/>
                  <a:cs typeface="Arial" panose="020B0604020202020204" pitchFamily="34" charset="0"/>
                </a:endParaRPr>
              </a:p>
            </p:txBody>
          </p:sp>
        </mc:Choice>
        <mc:Fallback xmlns="">
          <p:sp>
            <p:nvSpPr>
              <p:cNvPr id="4" name="矩形 3"/>
              <p:cNvSpPr>
                <a:spLocks noRot="1" noChangeAspect="1" noMove="1" noResize="1" noEditPoints="1" noAdjustHandles="1" noChangeArrowheads="1" noChangeShapeType="1" noTextEdit="1"/>
              </p:cNvSpPr>
              <p:nvPr/>
            </p:nvSpPr>
            <p:spPr>
              <a:xfrm>
                <a:off x="0" y="0"/>
                <a:ext cx="9144000" cy="870585"/>
              </a:xfrm>
              <a:prstGeom prst="rect">
                <a:avLst/>
              </a:prstGeom>
              <a:blipFill rotWithShape="1">
                <a:blip r:embed="rId6"/>
                <a:stretch>
                  <a:fillRect l="-69" t="-729" r="-69" b="-729"/>
                </a:stretch>
              </a:blipFill>
            </p:spPr>
            <p:style>
              <a:lnRef idx="2">
                <a:schemeClr val="dk1">
                  <a:shade val="50000"/>
                </a:schemeClr>
              </a:lnRef>
              <a:fillRef idx="1">
                <a:schemeClr val="dk1"/>
              </a:fillRef>
              <a:effectRef idx="0">
                <a:schemeClr val="dk1"/>
              </a:effectRef>
              <a:fontRef idx="minor">
                <a:schemeClr val="lt1"/>
              </a:fontRef>
            </p:style>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文本框 4"/>
              <p:cNvSpPr txBox="1"/>
              <p:nvPr>
                <p:custDataLst>
                  <p:tags r:id="rId1"/>
                </p:custDataLst>
              </p:nvPr>
            </p:nvSpPr>
            <p:spPr>
              <a:xfrm>
                <a:off x="706637" y="1664699"/>
                <a:ext cx="2666524" cy="642620"/>
              </a:xfrm>
              <a:prstGeom prst="rect">
                <a:avLst/>
              </a:prstGeom>
              <a:noFill/>
            </p:spPr>
            <p:txBody>
              <a:bodyPr wrap="square" rtlCol="0">
                <a:spAutoFit/>
              </a:bodyPr>
              <a:lstStyle/>
              <a:p>
                <a:r>
                  <a:rPr lang="zh-CN" altLang="en-US" sz="1200" dirty="0">
                    <a:latin typeface="Cambria Math" panose="02040503050406030204" pitchFamily="18" charset="0"/>
                    <a:cs typeface="Cambria Math" panose="02040503050406030204" pitchFamily="18" charset="0"/>
                    <a:sym typeface="+mn-ea"/>
                  </a:rPr>
                  <a:t>上包络线②：</a:t>
                </a:r>
                <a14:m>
                  <m:oMath xmlns:m="http://schemas.openxmlformats.org/officeDocument/2006/math">
                    <m:sSub>
                      <m:sSubPr>
                        <m:ctrlPr>
                          <a:rPr lang="en-US" altLang="zh-CN" sz="1200" b="1" i="1">
                            <a:latin typeface="Cambria Math" panose="02040503050406030204" pitchFamily="18" charset="0"/>
                            <a:cs typeface="Cambria Math" panose="02040503050406030204" pitchFamily="18" charset="0"/>
                          </a:rPr>
                        </m:ctrlPr>
                      </m:sSubPr>
                      <m:e>
                        <m:r>
                          <a:rPr lang="en-US" altLang="zh-CN" sz="1200" b="1" i="1">
                            <a:latin typeface="Cambria Math" panose="02040503050406030204" pitchFamily="18" charset="0"/>
                            <a:cs typeface="Cambria Math" panose="02040503050406030204" pitchFamily="18" charset="0"/>
                          </a:rPr>
                          <m:t>𝒍𝒐𝒈</m:t>
                        </m:r>
                      </m:e>
                      <m:sub>
                        <m:r>
                          <a:rPr lang="en-US" altLang="zh-CN" sz="1200" b="1" i="1">
                            <a:latin typeface="Cambria Math" panose="02040503050406030204" pitchFamily="18" charset="0"/>
                            <a:cs typeface="Cambria Math" panose="02040503050406030204" pitchFamily="18" charset="0"/>
                          </a:rPr>
                          <m:t>𝟏𝟎</m:t>
                        </m:r>
                      </m:sub>
                    </m:sSub>
                    <m:r>
                      <a:rPr lang="en-US" altLang="zh-CN" sz="1200" b="1" i="1">
                        <a:latin typeface="Cambria Math" panose="02040503050406030204" pitchFamily="18" charset="0"/>
                        <a:ea typeface="宋体" panose="02010600030101010101" pitchFamily="2" charset="-122"/>
                        <a:cs typeface="Cambria Math" panose="02040503050406030204" pitchFamily="18" charset="0"/>
                      </a:rPr>
                      <m:t>𝜼</m:t>
                    </m:r>
                    <m:r>
                      <a:rPr lang="en-US" altLang="zh-CN" sz="1200" b="1" i="1">
                        <a:latin typeface="Cambria Math" panose="02040503050406030204" pitchFamily="18" charset="0"/>
                        <a:ea typeface="宋体" panose="02010600030101010101" pitchFamily="2" charset="-122"/>
                        <a:cs typeface="Cambria Math" panose="02040503050406030204" pitchFamily="18" charset="0"/>
                      </a:rPr>
                      <m:t>=</m:t>
                    </m:r>
                  </m:oMath>
                </a14:m>
                <a:endParaRPr lang="en-US" altLang="zh-CN" sz="1200" b="1" i="1" dirty="0">
                  <a:latin typeface="Cambria Math" panose="02040503050406030204" pitchFamily="18" charset="0"/>
                  <a:ea typeface="宋体" panose="02010600030101010101" pitchFamily="2" charset="-122"/>
                  <a:cs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altLang="zh-CN" sz="1200" b="1" i="1">
                          <a:latin typeface="Cambria Math" panose="02040503050406030204" pitchFamily="18" charset="0"/>
                          <a:ea typeface="宋体" panose="02010600030101010101" pitchFamily="2" charset="-122"/>
                          <a:cs typeface="Cambria Math" panose="02040503050406030204" pitchFamily="18" charset="0"/>
                        </a:rPr>
                        <m:t>−</m:t>
                      </m:r>
                      <m:r>
                        <a:rPr lang="en-US" altLang="zh-CN" sz="1200" b="1" i="1">
                          <a:latin typeface="Cambria Math" panose="02040503050406030204" pitchFamily="18" charset="0"/>
                          <a:ea typeface="宋体" panose="02010600030101010101" pitchFamily="2" charset="-122"/>
                          <a:cs typeface="Cambria Math" panose="02040503050406030204" pitchFamily="18" charset="0"/>
                        </a:rPr>
                        <m:t>𝟎</m:t>
                      </m:r>
                      <m:r>
                        <a:rPr lang="en-US" altLang="zh-CN" sz="1200" b="1" i="1">
                          <a:latin typeface="Cambria Math" panose="02040503050406030204" pitchFamily="18" charset="0"/>
                          <a:ea typeface="宋体" panose="02010600030101010101" pitchFamily="2" charset="-122"/>
                          <a:cs typeface="Cambria Math" panose="02040503050406030204" pitchFamily="18" charset="0"/>
                        </a:rPr>
                        <m:t>.</m:t>
                      </m:r>
                      <m:r>
                        <a:rPr lang="en-US" altLang="zh-CN" sz="1200" b="1" i="1">
                          <a:latin typeface="Cambria Math" panose="02040503050406030204" pitchFamily="18" charset="0"/>
                          <a:ea typeface="宋体" panose="02010600030101010101" pitchFamily="2" charset="-122"/>
                          <a:cs typeface="Cambria Math" panose="02040503050406030204" pitchFamily="18" charset="0"/>
                        </a:rPr>
                        <m:t>𝟏𝟖𝟓</m:t>
                      </m:r>
                      <m:sSup>
                        <m:sSupPr>
                          <m:ctrlPr>
                            <a:rPr lang="en-US" altLang="zh-CN" sz="1200" b="1" i="1">
                              <a:latin typeface="Cambria Math" panose="02040503050406030204" pitchFamily="18" charset="0"/>
                              <a:cs typeface="Cambria Math" panose="02040503050406030204" pitchFamily="18" charset="0"/>
                            </a:rPr>
                          </m:ctrlPr>
                        </m:sSupPr>
                        <m:e>
                          <m:r>
                            <a:rPr lang="en-US" altLang="zh-CN" sz="1200" b="1" i="1">
                              <a:latin typeface="Cambria Math" panose="02040503050406030204" pitchFamily="18" charset="0"/>
                              <a:ea typeface="宋体" panose="02010600030101010101" pitchFamily="2" charset="-122"/>
                              <a:cs typeface="Cambria Math" panose="02040503050406030204" pitchFamily="18" charset="0"/>
                            </a:rPr>
                            <m:t>(</m:t>
                          </m:r>
                          <m:sSub>
                            <m:sSubPr>
                              <m:ctrlPr>
                                <a:rPr lang="en-US" altLang="zh-CN" sz="1200" b="1" i="1">
                                  <a:latin typeface="Cambria Math" panose="02040503050406030204" pitchFamily="18" charset="0"/>
                                  <a:cs typeface="Cambria Math" panose="02040503050406030204" pitchFamily="18" charset="0"/>
                                </a:rPr>
                              </m:ctrlPr>
                            </m:sSubPr>
                            <m:e>
                              <m:r>
                                <a:rPr lang="en-US" altLang="zh-CN" sz="1200" b="1" i="1">
                                  <a:latin typeface="Cambria Math" panose="02040503050406030204" pitchFamily="18" charset="0"/>
                                  <a:cs typeface="Cambria Math" panose="02040503050406030204" pitchFamily="18" charset="0"/>
                                </a:rPr>
                                <m:t>𝒍𝒐𝒈</m:t>
                              </m:r>
                            </m:e>
                            <m:sub>
                              <m:r>
                                <a:rPr lang="en-US" altLang="zh-CN" sz="1200" b="1" i="1">
                                  <a:latin typeface="Cambria Math" panose="02040503050406030204" pitchFamily="18" charset="0"/>
                                  <a:cs typeface="Cambria Math" panose="02040503050406030204" pitchFamily="18" charset="0"/>
                                </a:rPr>
                                <m:t>𝟏𝟎</m:t>
                              </m:r>
                            </m:sub>
                          </m:sSub>
                          <m:r>
                            <a:rPr lang="en-US" altLang="zh-CN" sz="1200" b="1" i="1">
                              <a:latin typeface="Cambria Math" panose="02040503050406030204" pitchFamily="18" charset="0"/>
                              <a:cs typeface="Cambria Math" panose="02040503050406030204" pitchFamily="18" charset="0"/>
                            </a:rPr>
                            <m:t>𝑷</m:t>
                          </m:r>
                          <m:r>
                            <a:rPr lang="en-US" altLang="zh-CN" sz="1200" b="1" i="1">
                              <a:latin typeface="Cambria Math" panose="02040503050406030204" pitchFamily="18" charset="0"/>
                              <a:cs typeface="Cambria Math" panose="02040503050406030204" pitchFamily="18" charset="0"/>
                            </a:rPr>
                            <m:t>)</m:t>
                          </m:r>
                        </m:e>
                        <m:sup>
                          <m:r>
                            <a:rPr lang="en-US" altLang="zh-CN" sz="1200" b="1" i="1">
                              <a:latin typeface="Cambria Math" panose="02040503050406030204" pitchFamily="18" charset="0"/>
                              <a:cs typeface="Cambria Math" panose="02040503050406030204" pitchFamily="18" charset="0"/>
                            </a:rPr>
                            <m:t>𝟐</m:t>
                          </m:r>
                        </m:sup>
                      </m:sSup>
                      <m:r>
                        <a:rPr lang="en-US" altLang="zh-CN" sz="1200" b="1" i="1">
                          <a:latin typeface="Cambria Math" panose="02040503050406030204" pitchFamily="18" charset="0"/>
                          <a:cs typeface="Cambria Math" panose="02040503050406030204" pitchFamily="18" charset="0"/>
                        </a:rPr>
                        <m:t>−</m:t>
                      </m:r>
                      <m:sSub>
                        <m:sSubPr>
                          <m:ctrlPr>
                            <a:rPr lang="en-US" altLang="zh-CN" sz="1200" b="1" i="1">
                              <a:latin typeface="Cambria Math" panose="02040503050406030204" pitchFamily="18" charset="0"/>
                              <a:cs typeface="Cambria Math" panose="02040503050406030204" pitchFamily="18" charset="0"/>
                            </a:rPr>
                          </m:ctrlPr>
                        </m:sSubPr>
                        <m:e>
                          <m:r>
                            <a:rPr lang="en-US" altLang="zh-CN" sz="1200" b="1" i="1">
                              <a:latin typeface="Cambria Math" panose="02040503050406030204" pitchFamily="18" charset="0"/>
                              <a:cs typeface="Cambria Math" panose="02040503050406030204" pitchFamily="18" charset="0"/>
                            </a:rPr>
                            <m:t>𝒍𝒐𝒈</m:t>
                          </m:r>
                        </m:e>
                        <m:sub>
                          <m:r>
                            <a:rPr lang="en-US" altLang="zh-CN" sz="1200" b="1" i="1">
                              <a:latin typeface="Cambria Math" panose="02040503050406030204" pitchFamily="18" charset="0"/>
                              <a:cs typeface="Cambria Math" panose="02040503050406030204" pitchFamily="18" charset="0"/>
                            </a:rPr>
                            <m:t>𝟏𝟎</m:t>
                          </m:r>
                        </m:sub>
                      </m:sSub>
                      <m:r>
                        <a:rPr lang="en-US" altLang="zh-CN" sz="1200" b="1" i="1">
                          <a:latin typeface="Cambria Math" panose="02040503050406030204" pitchFamily="18" charset="0"/>
                          <a:cs typeface="Cambria Math" panose="02040503050406030204" pitchFamily="18" charset="0"/>
                        </a:rPr>
                        <m:t>𝑷</m:t>
                      </m:r>
                      <m:r>
                        <a:rPr lang="en-US" altLang="zh-CN" sz="1200" b="1" i="1">
                          <a:latin typeface="Cambria Math" panose="02040503050406030204" pitchFamily="18" charset="0"/>
                          <a:cs typeface="Cambria Math" panose="02040503050406030204" pitchFamily="18" charset="0"/>
                        </a:rPr>
                        <m:t>−</m:t>
                      </m:r>
                      <m:r>
                        <a:rPr lang="en-US" altLang="zh-CN" sz="1200" b="1" i="1">
                          <a:latin typeface="Cambria Math" panose="02040503050406030204" pitchFamily="18" charset="0"/>
                          <a:cs typeface="Cambria Math" panose="02040503050406030204" pitchFamily="18" charset="0"/>
                        </a:rPr>
                        <m:t>𝟔</m:t>
                      </m:r>
                      <m:r>
                        <a:rPr lang="en-US" altLang="zh-CN" sz="1200" b="1" i="1">
                          <a:latin typeface="Cambria Math" panose="02040503050406030204" pitchFamily="18" charset="0"/>
                          <a:cs typeface="Cambria Math" panose="02040503050406030204" pitchFamily="18" charset="0"/>
                        </a:rPr>
                        <m:t>.</m:t>
                      </m:r>
                      <m:r>
                        <a:rPr lang="en-US" altLang="zh-CN" sz="1200" b="1" i="1">
                          <a:latin typeface="Cambria Math" panose="02040503050406030204" pitchFamily="18" charset="0"/>
                          <a:ea typeface="MS Mincho" charset="0"/>
                          <a:cs typeface="Cambria Math" panose="02040503050406030204" pitchFamily="18" charset="0"/>
                        </a:rPr>
                        <m:t>𝟐𝟔𝟏</m:t>
                      </m:r>
                    </m:oMath>
                  </m:oMathPara>
                </a14:m>
                <a:endParaRPr lang="en-US" altLang="zh-CN" sz="1200" b="1" i="1" dirty="0">
                  <a:latin typeface="Cambria Math" panose="02040503050406030204" pitchFamily="18" charset="0"/>
                  <a:ea typeface="微软雅黑" panose="020B0503020204020204" charset="-122"/>
                  <a:cs typeface="Cambria Math" panose="02040503050406030204" pitchFamily="18" charset="0"/>
                </a:endParaRPr>
              </a:p>
            </p:txBody>
          </p:sp>
        </mc:Choice>
        <mc:Fallback xmlns="">
          <p:sp>
            <p:nvSpPr>
              <p:cNvPr id="5" name="文本框 4"/>
              <p:cNvSpPr txBox="1">
                <a:spLocks noRot="1" noChangeAspect="1" noMove="1" noResize="1" noEditPoints="1" noAdjustHandles="1" noChangeArrowheads="1" noChangeShapeType="1" noTextEdit="1"/>
              </p:cNvSpPr>
              <p:nvPr>
                <p:custDataLst>
                  <p:tags r:id="rId7"/>
                </p:custDataLst>
              </p:nvPr>
            </p:nvSpPr>
            <p:spPr>
              <a:xfrm>
                <a:off x="706637" y="1664699"/>
                <a:ext cx="2666524" cy="642620"/>
              </a:xfrm>
              <a:prstGeom prst="rect">
                <a:avLst/>
              </a:prstGeom>
              <a:blipFill rotWithShape="1">
                <a:blip r:embed="rId8"/>
                <a:stretch>
                  <a:fillRect l="-19" t="-57" r="2" b="5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文本框 6"/>
              <p:cNvSpPr txBox="1"/>
              <p:nvPr>
                <p:custDataLst>
                  <p:tags r:id="rId2"/>
                </p:custDataLst>
              </p:nvPr>
            </p:nvSpPr>
            <p:spPr>
              <a:xfrm>
                <a:off x="5630934" y="1651841"/>
                <a:ext cx="3125810" cy="457835"/>
              </a:xfrm>
              <a:prstGeom prst="rect">
                <a:avLst/>
              </a:prstGeom>
              <a:noFill/>
            </p:spPr>
            <p:txBody>
              <a:bodyPr wrap="square" rtlCol="0">
                <a:spAutoFit/>
              </a:bodyPr>
              <a:lstStyle/>
              <a:p>
                <a:r>
                  <a:rPr lang="zh-CN" altLang="en-US" sz="1200" dirty="0">
                    <a:latin typeface="Cambria Math" panose="02040503050406030204" pitchFamily="18" charset="0"/>
                    <a:cs typeface="Cambria Math" panose="02040503050406030204" pitchFamily="18" charset="0"/>
                    <a:sym typeface="+mn-ea"/>
                  </a:rPr>
                  <a:t>下包络线③：</a:t>
                </a:r>
                <a14:m>
                  <m:oMath xmlns:m="http://schemas.openxmlformats.org/officeDocument/2006/math">
                    <m:sSub>
                      <m:sSubPr>
                        <m:ctrlPr>
                          <a:rPr lang="en-US" altLang="zh-CN" sz="1200" b="1" i="1">
                            <a:latin typeface="Cambria Math" panose="02040503050406030204" pitchFamily="18" charset="0"/>
                            <a:cs typeface="Cambria Math" panose="02040503050406030204" pitchFamily="18" charset="0"/>
                          </a:rPr>
                        </m:ctrlPr>
                      </m:sSubPr>
                      <m:e>
                        <m:r>
                          <a:rPr lang="en-US" altLang="zh-CN" sz="1200" b="1" i="1">
                            <a:latin typeface="Cambria Math" panose="02040503050406030204" pitchFamily="18" charset="0"/>
                            <a:cs typeface="Cambria Math" panose="02040503050406030204" pitchFamily="18" charset="0"/>
                          </a:rPr>
                          <m:t>𝒍𝒐𝒈</m:t>
                        </m:r>
                      </m:e>
                      <m:sub>
                        <m:r>
                          <a:rPr lang="en-US" altLang="zh-CN" sz="1200" b="1" i="1">
                            <a:latin typeface="Cambria Math" panose="02040503050406030204" pitchFamily="18" charset="0"/>
                            <a:cs typeface="Cambria Math" panose="02040503050406030204" pitchFamily="18" charset="0"/>
                          </a:rPr>
                          <m:t>𝟏𝟎</m:t>
                        </m:r>
                      </m:sub>
                    </m:sSub>
                    <m:r>
                      <a:rPr lang="en-US" altLang="zh-CN" sz="1200" b="1" i="1">
                        <a:latin typeface="Cambria Math" panose="02040503050406030204" pitchFamily="18" charset="0"/>
                        <a:ea typeface="宋体" panose="02010600030101010101" pitchFamily="2" charset="-122"/>
                        <a:cs typeface="Cambria Math" panose="02040503050406030204" pitchFamily="18" charset="0"/>
                      </a:rPr>
                      <m:t>𝜼</m:t>
                    </m:r>
                    <m:r>
                      <a:rPr lang="en-US" altLang="zh-CN" sz="1200" b="1" i="1">
                        <a:latin typeface="Cambria Math" panose="02040503050406030204" pitchFamily="18" charset="0"/>
                        <a:ea typeface="宋体" panose="02010600030101010101" pitchFamily="2" charset="-122"/>
                        <a:cs typeface="Cambria Math" panose="02040503050406030204" pitchFamily="18" charset="0"/>
                      </a:rPr>
                      <m:t>=−</m:t>
                    </m:r>
                    <m:r>
                      <a:rPr lang="en-US" altLang="zh-CN" sz="1200" b="1" i="1">
                        <a:latin typeface="Cambria Math" panose="02040503050406030204" pitchFamily="18" charset="0"/>
                        <a:ea typeface="宋体" panose="02010600030101010101" pitchFamily="2" charset="-122"/>
                        <a:cs typeface="Cambria Math" panose="02040503050406030204" pitchFamily="18" charset="0"/>
                      </a:rPr>
                      <m:t>𝟎</m:t>
                    </m:r>
                    <m:r>
                      <a:rPr lang="en-US" altLang="zh-CN" sz="1200" b="1" i="1">
                        <a:latin typeface="Cambria Math" panose="02040503050406030204" pitchFamily="18" charset="0"/>
                        <a:ea typeface="宋体" panose="02010600030101010101" pitchFamily="2" charset="-122"/>
                        <a:cs typeface="Cambria Math" panose="02040503050406030204" pitchFamily="18" charset="0"/>
                      </a:rPr>
                      <m:t>.</m:t>
                    </m:r>
                    <m:r>
                      <a:rPr lang="en-US" altLang="zh-CN" sz="1200" b="1" i="1">
                        <a:latin typeface="Cambria Math" panose="02040503050406030204" pitchFamily="18" charset="0"/>
                        <a:ea typeface="宋体" panose="02010600030101010101" pitchFamily="2" charset="-122"/>
                        <a:cs typeface="Cambria Math" panose="02040503050406030204" pitchFamily="18" charset="0"/>
                      </a:rPr>
                      <m:t>𝟐𝟐𝟎</m:t>
                    </m:r>
                    <m:sSup>
                      <m:sSupPr>
                        <m:ctrlPr>
                          <a:rPr lang="en-US" altLang="zh-CN" sz="1200" b="1" i="1">
                            <a:latin typeface="Cambria Math" panose="02040503050406030204" pitchFamily="18" charset="0"/>
                            <a:cs typeface="Cambria Math" panose="02040503050406030204" pitchFamily="18" charset="0"/>
                          </a:rPr>
                        </m:ctrlPr>
                      </m:sSupPr>
                      <m:e>
                        <m:r>
                          <a:rPr lang="en-US" altLang="zh-CN" sz="1200" b="1" i="1">
                            <a:latin typeface="Cambria Math" panose="02040503050406030204" pitchFamily="18" charset="0"/>
                            <a:ea typeface="宋体" panose="02010600030101010101" pitchFamily="2" charset="-122"/>
                            <a:cs typeface="Cambria Math" panose="02040503050406030204" pitchFamily="18" charset="0"/>
                          </a:rPr>
                          <m:t>(</m:t>
                        </m:r>
                        <m:sSub>
                          <m:sSubPr>
                            <m:ctrlPr>
                              <a:rPr lang="en-US" altLang="zh-CN" sz="1200" b="1" i="1">
                                <a:latin typeface="Cambria Math" panose="02040503050406030204" pitchFamily="18" charset="0"/>
                                <a:cs typeface="Cambria Math" panose="02040503050406030204" pitchFamily="18" charset="0"/>
                              </a:rPr>
                            </m:ctrlPr>
                          </m:sSubPr>
                          <m:e>
                            <m:r>
                              <a:rPr lang="en-US" altLang="zh-CN" sz="1200" b="1" i="1">
                                <a:latin typeface="Cambria Math" panose="02040503050406030204" pitchFamily="18" charset="0"/>
                                <a:cs typeface="Cambria Math" panose="02040503050406030204" pitchFamily="18" charset="0"/>
                              </a:rPr>
                              <m:t>𝒍𝒐𝒈</m:t>
                            </m:r>
                          </m:e>
                          <m:sub>
                            <m:r>
                              <a:rPr lang="en-US" altLang="zh-CN" sz="1200" b="1" i="1">
                                <a:latin typeface="Cambria Math" panose="02040503050406030204" pitchFamily="18" charset="0"/>
                                <a:cs typeface="Cambria Math" panose="02040503050406030204" pitchFamily="18" charset="0"/>
                              </a:rPr>
                              <m:t>𝟏𝟎</m:t>
                            </m:r>
                          </m:sub>
                        </m:sSub>
                        <m:r>
                          <a:rPr lang="en-US" altLang="zh-CN" sz="1200" b="1" i="1">
                            <a:latin typeface="Cambria Math" panose="02040503050406030204" pitchFamily="18" charset="0"/>
                            <a:cs typeface="Cambria Math" panose="02040503050406030204" pitchFamily="18" charset="0"/>
                          </a:rPr>
                          <m:t>𝑷</m:t>
                        </m:r>
                        <m:r>
                          <a:rPr lang="en-US" altLang="zh-CN" sz="1200" b="1" i="1">
                            <a:latin typeface="Cambria Math" panose="02040503050406030204" pitchFamily="18" charset="0"/>
                            <a:cs typeface="Cambria Math" panose="02040503050406030204" pitchFamily="18" charset="0"/>
                          </a:rPr>
                          <m:t>)</m:t>
                        </m:r>
                      </m:e>
                      <m:sup>
                        <m:r>
                          <a:rPr lang="en-US" altLang="zh-CN" sz="1200" b="1" i="1">
                            <a:latin typeface="Cambria Math" panose="02040503050406030204" pitchFamily="18" charset="0"/>
                            <a:cs typeface="Cambria Math" panose="02040503050406030204" pitchFamily="18" charset="0"/>
                          </a:rPr>
                          <m:t>𝟐</m:t>
                        </m:r>
                      </m:sup>
                    </m:sSup>
                    <m:r>
                      <a:rPr lang="en-US" altLang="zh-CN" sz="1200" b="1" i="1">
                        <a:latin typeface="Cambria Math" panose="02040503050406030204" pitchFamily="18" charset="0"/>
                        <a:cs typeface="Cambria Math" panose="02040503050406030204" pitchFamily="18" charset="0"/>
                      </a:rPr>
                      <m:t>−</m:t>
                    </m:r>
                    <m:r>
                      <a:rPr lang="en-US" altLang="zh-CN" sz="1200" b="1" i="1">
                        <a:latin typeface="Cambria Math" panose="02040503050406030204" pitchFamily="18" charset="0"/>
                        <a:cs typeface="Cambria Math" panose="02040503050406030204" pitchFamily="18" charset="0"/>
                      </a:rPr>
                      <m:t>𝟏</m:t>
                    </m:r>
                    <m:r>
                      <a:rPr lang="en-US" altLang="zh-CN" sz="1200" b="1" i="1">
                        <a:latin typeface="Cambria Math" panose="02040503050406030204" pitchFamily="18" charset="0"/>
                        <a:cs typeface="Cambria Math" panose="02040503050406030204" pitchFamily="18" charset="0"/>
                      </a:rPr>
                      <m:t>.</m:t>
                    </m:r>
                    <m:r>
                      <a:rPr lang="en-US" altLang="zh-CN" sz="1200" b="1" i="1">
                        <a:latin typeface="Cambria Math" panose="02040503050406030204" pitchFamily="18" charset="0"/>
                        <a:cs typeface="Cambria Math" panose="02040503050406030204" pitchFamily="18" charset="0"/>
                      </a:rPr>
                      <m:t>𝟓𝟒𝟑</m:t>
                    </m:r>
                    <m:sSub>
                      <m:sSubPr>
                        <m:ctrlPr>
                          <a:rPr lang="en-US" altLang="zh-CN" sz="1200" b="1" i="1">
                            <a:latin typeface="Cambria Math" panose="02040503050406030204" pitchFamily="18" charset="0"/>
                            <a:cs typeface="Cambria Math" panose="02040503050406030204" pitchFamily="18" charset="0"/>
                          </a:rPr>
                        </m:ctrlPr>
                      </m:sSubPr>
                      <m:e>
                        <m:r>
                          <a:rPr lang="en-US" altLang="zh-CN" sz="1200" b="1" i="1">
                            <a:latin typeface="Cambria Math" panose="02040503050406030204" pitchFamily="18" charset="0"/>
                            <a:cs typeface="Cambria Math" panose="02040503050406030204" pitchFamily="18" charset="0"/>
                          </a:rPr>
                          <m:t>𝒍𝒐𝒈</m:t>
                        </m:r>
                      </m:e>
                      <m:sub>
                        <m:r>
                          <a:rPr lang="en-US" altLang="zh-CN" sz="1200" b="1" i="1">
                            <a:latin typeface="Cambria Math" panose="02040503050406030204" pitchFamily="18" charset="0"/>
                            <a:cs typeface="Cambria Math" panose="02040503050406030204" pitchFamily="18" charset="0"/>
                          </a:rPr>
                          <m:t>𝟏𝟎</m:t>
                        </m:r>
                      </m:sub>
                    </m:sSub>
                    <m:r>
                      <a:rPr lang="en-US" altLang="zh-CN" sz="1200" b="1" i="1">
                        <a:latin typeface="Cambria Math" panose="02040503050406030204" pitchFamily="18" charset="0"/>
                        <a:cs typeface="Cambria Math" panose="02040503050406030204" pitchFamily="18" charset="0"/>
                      </a:rPr>
                      <m:t>𝑷</m:t>
                    </m:r>
                    <m:r>
                      <a:rPr lang="en-US" altLang="zh-CN" sz="1200" b="1" i="1">
                        <a:latin typeface="Cambria Math" panose="02040503050406030204" pitchFamily="18" charset="0"/>
                        <a:cs typeface="Cambria Math" panose="02040503050406030204" pitchFamily="18" charset="0"/>
                      </a:rPr>
                      <m:t>−</m:t>
                    </m:r>
                    <m:r>
                      <a:rPr lang="en-US" altLang="zh-CN" sz="1200" b="1" i="1">
                        <a:latin typeface="Cambria Math" panose="02040503050406030204" pitchFamily="18" charset="0"/>
                        <a:cs typeface="Cambria Math" panose="02040503050406030204" pitchFamily="18" charset="0"/>
                      </a:rPr>
                      <m:t>𝟕</m:t>
                    </m:r>
                    <m:r>
                      <a:rPr lang="en-US" altLang="zh-CN" sz="1200" b="1" i="1">
                        <a:latin typeface="Cambria Math" panose="02040503050406030204" pitchFamily="18" charset="0"/>
                        <a:cs typeface="Cambria Math" panose="02040503050406030204" pitchFamily="18" charset="0"/>
                      </a:rPr>
                      <m:t>.</m:t>
                    </m:r>
                    <m:r>
                      <a:rPr lang="en-US" altLang="zh-CN" sz="1200" b="1" i="1">
                        <a:latin typeface="Cambria Math" panose="02040503050406030204" pitchFamily="18" charset="0"/>
                        <a:cs typeface="Cambria Math" panose="02040503050406030204" pitchFamily="18" charset="0"/>
                      </a:rPr>
                      <m:t>𝟗𝟑𝟖</m:t>
                    </m:r>
                  </m:oMath>
                </a14:m>
                <a:endParaRPr lang="en-US" altLang="zh-CN" sz="1200" b="1" i="1" dirty="0">
                  <a:latin typeface="Cambria Math" panose="02040503050406030204" pitchFamily="18" charset="0"/>
                  <a:ea typeface="微软雅黑" panose="020B0503020204020204" charset="-122"/>
                  <a:cs typeface="Cambria Math" panose="02040503050406030204" pitchFamily="18" charset="0"/>
                </a:endParaRPr>
              </a:p>
            </p:txBody>
          </p:sp>
        </mc:Choice>
        <mc:Fallback xmlns="">
          <p:sp>
            <p:nvSpPr>
              <p:cNvPr id="7" name="文本框 6"/>
              <p:cNvSpPr txBox="1">
                <a:spLocks noRot="1" noChangeAspect="1" noMove="1" noResize="1" noEditPoints="1" noAdjustHandles="1" noChangeArrowheads="1" noChangeShapeType="1" noTextEdit="1"/>
              </p:cNvSpPr>
              <p:nvPr>
                <p:custDataLst>
                  <p:tags r:id="rId9"/>
                </p:custDataLst>
              </p:nvPr>
            </p:nvSpPr>
            <p:spPr>
              <a:xfrm>
                <a:off x="5630934" y="1651841"/>
                <a:ext cx="3125810" cy="457835"/>
              </a:xfrm>
              <a:prstGeom prst="rect">
                <a:avLst/>
              </a:prstGeom>
              <a:blipFill rotWithShape="1">
                <a:blip r:embed="rId10"/>
                <a:stretch>
                  <a:fillRect l="-12" t="-45" r="3" b="45"/>
                </a:stretch>
              </a:blipFill>
            </p:spPr>
            <p:txBody>
              <a:bodyPr/>
              <a:lstStyle/>
              <a:p>
                <a:r>
                  <a:rPr lang="zh-CN" altLang="en-US">
                    <a:noFill/>
                  </a:rPr>
                  <a:t> </a:t>
                </a:r>
              </a:p>
            </p:txBody>
          </p:sp>
        </mc:Fallback>
      </mc:AlternateContent>
      <p:sp>
        <p:nvSpPr>
          <p:cNvPr id="8" name="文本框 7"/>
          <p:cNvSpPr txBox="1"/>
          <p:nvPr/>
        </p:nvSpPr>
        <p:spPr>
          <a:xfrm>
            <a:off x="3510280" y="3982720"/>
            <a:ext cx="1983740" cy="645160"/>
          </a:xfrm>
          <a:prstGeom prst="rect">
            <a:avLst/>
          </a:prstGeom>
          <a:noFill/>
        </p:spPr>
        <p:txBody>
          <a:bodyPr wrap="square" rtlCol="0" anchor="t">
            <a:spAutoFit/>
          </a:bodyPr>
          <a:lstStyle/>
          <a:p>
            <a:pPr algn="ctr"/>
            <a:r>
              <a:rPr lang="en-US" altLang="zh-CN" sz="1200" b="1">
                <a:solidFill>
                  <a:srgbClr val="C00000"/>
                </a:solidFill>
                <a:latin typeface="微软雅黑" panose="020B0503020204020204" charset="-122"/>
                <a:ea typeface="微软雅黑" panose="020B0503020204020204" charset="-122"/>
                <a:cs typeface="微软雅黑" panose="020B0503020204020204" charset="-122"/>
                <a:sym typeface="+mn-ea"/>
              </a:rPr>
              <a:t>(1) </a:t>
            </a:r>
            <a:r>
              <a:rPr lang="zh-CN" altLang="en-US" sz="1200" b="1" dirty="0">
                <a:solidFill>
                  <a:srgbClr val="C00000"/>
                </a:solidFill>
                <a:latin typeface="微软雅黑" panose="020B0503020204020204" charset="-122"/>
                <a:ea typeface="微软雅黑" panose="020B0503020204020204" charset="-122"/>
                <a:sym typeface="+mn-ea"/>
              </a:rPr>
              <a:t>λ</a:t>
            </a:r>
            <a:r>
              <a:rPr lang="en-US" altLang="zh-CN" sz="1200" b="1" dirty="0">
                <a:solidFill>
                  <a:srgbClr val="C00000"/>
                </a:solidFill>
                <a:latin typeface="微软雅黑" panose="020B0503020204020204" charset="-122"/>
                <a:ea typeface="微软雅黑" panose="020B0503020204020204" charset="-122"/>
                <a:sym typeface="+mn-ea"/>
              </a:rPr>
              <a:t>1</a:t>
            </a:r>
            <a:r>
              <a:rPr lang="zh-CN" altLang="en-US" sz="1200" b="1" dirty="0">
                <a:solidFill>
                  <a:srgbClr val="C00000"/>
                </a:solidFill>
                <a:latin typeface="微软雅黑" panose="020B0503020204020204" charset="-122"/>
                <a:ea typeface="微软雅黑" panose="020B0503020204020204" charset="-122"/>
                <a:sym typeface="+mn-ea"/>
              </a:rPr>
              <a:t>=</a:t>
            </a:r>
            <a:r>
              <a:rPr lang="en-US" altLang="zh-CN" sz="1200" b="1" dirty="0">
                <a:solidFill>
                  <a:srgbClr val="C00000"/>
                </a:solidFill>
                <a:latin typeface="微软雅黑" panose="020B0503020204020204" charset="-122"/>
                <a:ea typeface="微软雅黑" panose="020B0503020204020204" charset="-122"/>
                <a:sym typeface="+mn-ea"/>
              </a:rPr>
              <a:t>0.90 &amp; </a:t>
            </a:r>
            <a:r>
              <a:rPr lang="zh-CN" altLang="en-US" sz="1200" b="1" dirty="0">
                <a:solidFill>
                  <a:srgbClr val="C00000"/>
                </a:solidFill>
                <a:latin typeface="微软雅黑" panose="020B0503020204020204" charset="-122"/>
                <a:ea typeface="微软雅黑" panose="020B0503020204020204" charset="-122"/>
                <a:sym typeface="+mn-ea"/>
              </a:rPr>
              <a:t>λ</a:t>
            </a:r>
            <a:r>
              <a:rPr lang="en-US" altLang="zh-CN" sz="1200" b="1" dirty="0">
                <a:solidFill>
                  <a:srgbClr val="C00000"/>
                </a:solidFill>
                <a:latin typeface="微软雅黑" panose="020B0503020204020204" charset="-122"/>
                <a:ea typeface="微软雅黑" panose="020B0503020204020204" charset="-122"/>
                <a:sym typeface="+mn-ea"/>
              </a:rPr>
              <a:t>2</a:t>
            </a:r>
            <a:r>
              <a:rPr lang="zh-CN" altLang="en-US" sz="1200" b="1" dirty="0">
                <a:solidFill>
                  <a:srgbClr val="C00000"/>
                </a:solidFill>
                <a:latin typeface="微软雅黑" panose="020B0503020204020204" charset="-122"/>
                <a:ea typeface="微软雅黑" panose="020B0503020204020204" charset="-122"/>
                <a:sym typeface="+mn-ea"/>
              </a:rPr>
              <a:t>=</a:t>
            </a:r>
            <a:r>
              <a:rPr lang="en-US" altLang="zh-CN" sz="1200" b="1" dirty="0">
                <a:solidFill>
                  <a:srgbClr val="C00000"/>
                </a:solidFill>
                <a:latin typeface="微软雅黑" panose="020B0503020204020204" charset="-122"/>
                <a:ea typeface="微软雅黑" panose="020B0503020204020204" charset="-122"/>
                <a:sym typeface="+mn-ea"/>
              </a:rPr>
              <a:t>0.37</a:t>
            </a:r>
          </a:p>
          <a:p>
            <a:pPr algn="ctr"/>
            <a:r>
              <a:rPr lang="en-US" altLang="zh-CN" sz="1200" b="1">
                <a:solidFill>
                  <a:srgbClr val="C00000"/>
                </a:solidFill>
                <a:latin typeface="微软雅黑" panose="020B0503020204020204" charset="-122"/>
                <a:ea typeface="微软雅黑" panose="020B0503020204020204" charset="-122"/>
                <a:cs typeface="微软雅黑" panose="020B0503020204020204" charset="-122"/>
                <a:sym typeface="+mn-ea"/>
              </a:rPr>
              <a:t>(2) dVs/Vs+dVp/Vp</a:t>
            </a:r>
          </a:p>
          <a:p>
            <a:pPr algn="ctr"/>
            <a:r>
              <a:rPr lang="en-US" altLang="zh-CN" sz="1200" b="1">
                <a:solidFill>
                  <a:srgbClr val="C00000"/>
                </a:solidFill>
                <a:latin typeface="微软雅黑" panose="020B0503020204020204" charset="-122"/>
                <a:ea typeface="微软雅黑" panose="020B0503020204020204" charset="-122"/>
                <a:cs typeface="微软雅黑" panose="020B0503020204020204" charset="-122"/>
                <a:sym typeface="+mn-ea"/>
              </a:rPr>
              <a:t>+dρ/ρ -&gt; dc/c</a:t>
            </a:r>
            <a:r>
              <a:rPr lang="en-US" altLang="zh-CN" sz="1200" b="1">
                <a:latin typeface="微软雅黑" panose="020B0503020204020204" charset="-122"/>
                <a:ea typeface="微软雅黑" panose="020B0503020204020204" charset="-122"/>
                <a:sym typeface="+mn-ea"/>
              </a:rPr>
              <a:t> </a:t>
            </a:r>
            <a:endParaRPr lang="en-US" altLang="zh-CN" sz="1200" b="1" dirty="0">
              <a:solidFill>
                <a:srgbClr val="C00000"/>
              </a:solidFill>
              <a:latin typeface="微软雅黑" panose="020B0503020204020204" charset="-122"/>
              <a:ea typeface="微软雅黑" panose="020B0503020204020204" charset="-122"/>
              <a:sym typeface="+mn-ea"/>
            </a:endParaRPr>
          </a:p>
        </p:txBody>
      </p:sp>
      <p:pic>
        <p:nvPicPr>
          <p:cNvPr id="11" name="图片 10"/>
          <p:cNvPicPr>
            <a:picLocks noChangeAspect="1"/>
          </p:cNvPicPr>
          <p:nvPr/>
        </p:nvPicPr>
        <p:blipFill>
          <a:blip r:embed="rId11"/>
          <a:stretch>
            <a:fillRect/>
          </a:stretch>
        </p:blipFill>
        <p:spPr>
          <a:xfrm>
            <a:off x="5374005" y="2060258"/>
            <a:ext cx="3769995" cy="2357914"/>
          </a:xfrm>
          <a:prstGeom prst="rect">
            <a:avLst/>
          </a:prstGeom>
        </p:spPr>
      </p:pic>
      <p:pic>
        <p:nvPicPr>
          <p:cNvPr id="12" name="图片 11"/>
          <p:cNvPicPr>
            <a:picLocks noChangeAspect="1"/>
          </p:cNvPicPr>
          <p:nvPr/>
        </p:nvPicPr>
        <p:blipFill>
          <a:blip r:embed="rId12"/>
          <a:srcRect l="3859" r="7847"/>
          <a:stretch>
            <a:fillRect/>
          </a:stretch>
        </p:blipFill>
        <p:spPr>
          <a:xfrm>
            <a:off x="5297805" y="4331018"/>
            <a:ext cx="3600926" cy="1408271"/>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DU1YjFlYjI2ODJkNTgzMTI4ZjNmN2E1ZmM3OTZhYWIifQ=="/>
</p:tagLst>
</file>

<file path=ppt/tags/tag2.xml><?xml version="1.0" encoding="utf-8"?>
<p:tagLst xmlns:a="http://schemas.openxmlformats.org/drawingml/2006/main" xmlns:r="http://schemas.openxmlformats.org/officeDocument/2006/relationships" xmlns:p="http://schemas.openxmlformats.org/presentationml/2006/main">
  <p:tag name="TABLE_ENDDRAG_ORIGIN_RECT" val="652*412"/>
  <p:tag name="TABLE_ENDDRAG_RECT" val="34*87*652*412"/>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TABLE_ENDDRAG_ORIGIN_RECT" val="652*412"/>
  <p:tag name="TABLE_ENDDRAG_RECT" val="34*87*652*412"/>
</p:tagLst>
</file>

<file path=ppt/tags/tag2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2505</Words>
  <Application>Microsoft Office PowerPoint</Application>
  <PresentationFormat>全屏显示(4:3)</PresentationFormat>
  <Paragraphs>295</Paragraphs>
  <Slides>26</Slides>
  <Notes>18</Notes>
  <HiddenSlides>4</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26</vt:i4>
      </vt:variant>
    </vt:vector>
  </HeadingPairs>
  <TitlesOfParts>
    <vt:vector size="38" baseType="lpstr">
      <vt:lpstr>等线</vt:lpstr>
      <vt:lpstr>方正粗黑宋简体</vt:lpstr>
      <vt:lpstr>黑体</vt:lpstr>
      <vt:lpstr>宋体</vt:lpstr>
      <vt:lpstr>微软雅黑</vt:lpstr>
      <vt:lpstr>Arial</vt:lpstr>
      <vt:lpstr>Calibri</vt:lpstr>
      <vt:lpstr>Calibri Light</vt:lpstr>
      <vt:lpstr>Cambria Math</vt:lpstr>
      <vt:lpstr>Times New Roman</vt:lpstr>
      <vt:lpstr>Office Theme</vt:lpstr>
      <vt:lpstr>1_Office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Linxuan Li</dc:creator>
  <cp:lastModifiedBy>Jiangtao Li</cp:lastModifiedBy>
  <cp:revision>187</cp:revision>
  <dcterms:created xsi:type="dcterms:W3CDTF">2023-03-23T04:32:00Z</dcterms:created>
  <dcterms:modified xsi:type="dcterms:W3CDTF">2024-10-19T04:50:32Z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FE8E3549D1EC4BCEB5A46DFEC3B60BDF_12</vt:lpwstr>
  </property>
  <property fmtid="{D5CDD505-2E9C-101B-9397-08002B2CF9AE}" pid="3" name="KSOProductBuildVer">
    <vt:lpwstr>2052-12.1.0.18276</vt:lpwstr>
  </property>
</Properties>
</file>