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sldIdLst>
    <p:sldId id="256" r:id="rId3"/>
    <p:sldId id="257" r:id="rId4"/>
    <p:sldId id="258" r:id="rId5"/>
    <p:sldId id="267" r:id="rId7"/>
    <p:sldId id="261" r:id="rId8"/>
    <p:sldId id="268" r:id="rId9"/>
    <p:sldId id="262" r:id="rId10"/>
    <p:sldId id="259" r:id="rId11"/>
    <p:sldId id="260" r:id="rId12"/>
    <p:sldId id="263" r:id="rId13"/>
    <p:sldId id="265" r:id="rId14"/>
    <p:sldId id="266" r:id="rId15"/>
    <p:sldId id="269" r:id="rId16"/>
  </p:sldIdLst>
  <p:sldSz cx="12192000" cy="6858000"/>
  <p:notesSz cx="6858000" cy="9144000"/>
  <p:custDataLst>
    <p:tags r:id="rId20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0" Type="http://schemas.openxmlformats.org/officeDocument/2006/relationships/tags" Target="tags/tag5.xml"/><Relationship Id="rId2" Type="http://schemas.openxmlformats.org/officeDocument/2006/relationships/theme" Target="theme/theme1.xml"/><Relationship Id="rId19" Type="http://schemas.openxmlformats.org/officeDocument/2006/relationships/tableStyles" Target="tableStyles.xml"/><Relationship Id="rId18" Type="http://schemas.openxmlformats.org/officeDocument/2006/relationships/viewProps" Target="viewProps.xml"/><Relationship Id="rId17" Type="http://schemas.openxmlformats.org/officeDocument/2006/relationships/presProps" Target="presProps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9494BD8-9858-7741-AB64-9B43D404225A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9494BD8-9858-7741-AB64-9B43D404225A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9494BD8-9858-7741-AB64-9B43D404225A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9494BD8-9858-7741-AB64-9B43D404225A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9494BD8-9858-7741-AB64-9B43D404225A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9494BD8-9858-7741-AB64-9B43D404225A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9494BD8-9858-7741-AB64-9B43D404225A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9494BD8-9858-7741-AB64-9B43D404225A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9494BD8-9858-7741-AB64-9B43D404225A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9494BD8-9858-7741-AB64-9B43D404225A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9494BD8-9858-7741-AB64-9B43D404225A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2.xml"/><Relationship Id="rId7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3.xml"/><Relationship Id="rId6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4.xml"/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17.png"/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5.xml"/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21.png"/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image" Target="../media/image18.png"/></Relationships>
</file>

<file path=ppt/slides/_rels/slide8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6.x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image" Target="../media/image22.jpeg"/></Relationships>
</file>

<file path=ppt/slides/_rels/slide9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7.xml"/><Relationship Id="rId6" Type="http://schemas.openxmlformats.org/officeDocument/2006/relationships/slideLayout" Target="../slideLayouts/slideLayout2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image" Target="../media/image25.jpeg"/></Relationships>
</file>

<file path=ppt/slides/_rels/slide10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8.x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image" Target="../media/image30.jpeg"/></Relationships>
</file>

<file path=ppt/slides/_rels/slide1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9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34.jpeg"/><Relationship Id="rId1" Type="http://schemas.openxmlformats.org/officeDocument/2006/relationships/image" Target="../media/image33.jpeg"/></Relationships>
</file>

<file path=ppt/slides/_rels/slide12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0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36.jpeg"/><Relationship Id="rId1" Type="http://schemas.openxmlformats.org/officeDocument/2006/relationships/image" Target="../media/image35.jpeg"/></Relationships>
</file>

<file path=ppt/slides/_rels/slide13.xml.rels><?xml version="1.0" encoding="UTF-8" standalone="yes"?>
<Relationships xmlns="http://schemas.openxmlformats.org/package/2006/relationships"><Relationship Id="rId9" Type="http://schemas.openxmlformats.org/officeDocument/2006/relationships/image" Target="../media/image40.png"/><Relationship Id="rId8" Type="http://schemas.openxmlformats.org/officeDocument/2006/relationships/tags" Target="../tags/tag3.xml"/><Relationship Id="rId7" Type="http://schemas.openxmlformats.org/officeDocument/2006/relationships/image" Target="../media/image39.png"/><Relationship Id="rId6" Type="http://schemas.openxmlformats.org/officeDocument/2006/relationships/tags" Target="../tags/tag2.xml"/><Relationship Id="rId5" Type="http://schemas.openxmlformats.org/officeDocument/2006/relationships/image" Target="../media/image38.png"/><Relationship Id="rId4" Type="http://schemas.openxmlformats.org/officeDocument/2006/relationships/tags" Target="../tags/tag1.xml"/><Relationship Id="rId3" Type="http://schemas.openxmlformats.org/officeDocument/2006/relationships/image" Target="../media/image37.png"/><Relationship Id="rId2" Type="http://schemas.microsoft.com/office/2007/relationships/media" Target="../media/media1.mp4"/><Relationship Id="rId13" Type="http://schemas.openxmlformats.org/officeDocument/2006/relationships/notesSlide" Target="../notesSlides/notesSlide11.xml"/><Relationship Id="rId12" Type="http://schemas.openxmlformats.org/officeDocument/2006/relationships/slideLayout" Target="../slideLayouts/slideLayout2.xml"/><Relationship Id="rId11" Type="http://schemas.openxmlformats.org/officeDocument/2006/relationships/image" Target="../media/image41.png"/><Relationship Id="rId10" Type="http://schemas.openxmlformats.org/officeDocument/2006/relationships/tags" Target="../tags/tag4.xml"/><Relationship Id="rId1" Type="http://schemas.openxmlformats.org/officeDocument/2006/relationships/video" Target="../media/media1.mp4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-1" y="2129750"/>
            <a:ext cx="12192000" cy="1409093"/>
          </a:xfrm>
          <a:prstGeom prst="rect">
            <a:avLst/>
          </a:prstGeom>
          <a:solidFill>
            <a:srgbClr val="0F573F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4400" b="1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CGU2024</a:t>
            </a:r>
            <a:r>
              <a:rPr kumimoji="1" lang="zh-CN" altLang="en-US" sz="4400" b="1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分享</a:t>
            </a:r>
            <a:r>
              <a:rPr kumimoji="1" lang="zh-CN" altLang="en-US" sz="4400" b="1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交流</a:t>
            </a:r>
            <a:endParaRPr kumimoji="1" lang="zh-CN" altLang="en-US" sz="4400" b="1" dirty="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698490" y="4098290"/>
            <a:ext cx="795020" cy="75565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800" b="1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胡扬</a:t>
            </a:r>
            <a:endParaRPr lang="en-US" altLang="zh-CN" sz="2800" b="1" baseline="30000" dirty="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algn="ctr">
              <a:lnSpc>
                <a:spcPct val="150000"/>
              </a:lnSpc>
            </a:pPr>
            <a:endParaRPr lang="en-US" altLang="zh-CN" sz="2800" b="1" baseline="30000" dirty="0">
              <a:effectLst/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069204" y="6173446"/>
            <a:ext cx="2053590" cy="3987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0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2024</a:t>
            </a:r>
            <a:r>
              <a:rPr lang="zh-CN" altLang="en-US" sz="20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年</a:t>
            </a:r>
            <a:r>
              <a:rPr lang="en-US" altLang="zh-CN" sz="20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11</a:t>
            </a:r>
            <a:r>
              <a:rPr lang="zh-CN" altLang="en-US" sz="20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月</a:t>
            </a:r>
            <a:r>
              <a:rPr lang="en-US" altLang="zh-CN" sz="20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10</a:t>
            </a:r>
            <a:r>
              <a:rPr lang="zh-CN" altLang="en-US" sz="20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日</a:t>
            </a:r>
            <a:endParaRPr lang="en-US" altLang="zh-CN" sz="2000" dirty="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 advTm="18468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3"/>
          <p:cNvSpPr/>
          <p:nvPr/>
        </p:nvSpPr>
        <p:spPr>
          <a:xfrm>
            <a:off x="0" y="-16547"/>
            <a:ext cx="12192000" cy="881520"/>
          </a:xfrm>
          <a:prstGeom prst="rect">
            <a:avLst/>
          </a:prstGeom>
          <a:solidFill>
            <a:srgbClr val="0F573F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en-US" altLang="zh-CN" sz="4000" b="1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 </a:t>
            </a:r>
            <a:r>
              <a:rPr kumimoji="1" lang="zh-CN" altLang="en-US" sz="4000" b="1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目录</a:t>
            </a:r>
            <a:endParaRPr kumimoji="1" lang="zh-CN" altLang="en-US" sz="4000" b="1" dirty="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62FAB-F99A-AB4E-BCD3-FB5A1BF3E821}" type="slidenum">
              <a:rPr lang="en-US" smtClean="0"/>
            </a:fld>
            <a:endParaRPr lang="en-US"/>
          </a:p>
        </p:txBody>
      </p:sp>
      <p:sp>
        <p:nvSpPr>
          <p:cNvPr id="5" name="文本框 4"/>
          <p:cNvSpPr txBox="1"/>
          <p:nvPr/>
        </p:nvSpPr>
        <p:spPr>
          <a:xfrm>
            <a:off x="1284619" y="1954447"/>
            <a:ext cx="8953320" cy="304609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50000"/>
              </a:lnSpc>
              <a:spcAft>
                <a:spcPts val="1800"/>
              </a:spcAft>
            </a:pPr>
            <a:r>
              <a:rPr lang="en-US" altLang="zh-CN" sz="3600" b="1" dirty="0">
                <a:latin typeface="黑体" panose="02010609060101010101" pitchFamily="49" charset="-122"/>
                <a:ea typeface="黑体" panose="02010609060101010101" pitchFamily="49" charset="-122"/>
                <a:cs typeface="Arial" panose="020B0604020202020204" pitchFamily="34" charset="0"/>
              </a:rPr>
              <a:t>1. </a:t>
            </a:r>
            <a:r>
              <a:rPr lang="zh-CN" altLang="en-US" sz="3600" b="1" dirty="0">
                <a:latin typeface="黑体" panose="02010609060101010101" pitchFamily="49" charset="-122"/>
                <a:ea typeface="黑体" panose="02010609060101010101" pitchFamily="49" charset="-122"/>
                <a:cs typeface="Arial" panose="020B0604020202020204" pitchFamily="34" charset="0"/>
              </a:rPr>
              <a:t>时变地震学</a:t>
            </a:r>
            <a:endParaRPr lang="en-US" altLang="zh-CN" sz="3600" b="1" dirty="0">
              <a:latin typeface="黑体" panose="02010609060101010101" pitchFamily="49" charset="-122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  <a:spcAft>
                <a:spcPts val="1800"/>
              </a:spcAft>
            </a:pPr>
            <a:r>
              <a:rPr lang="en-US" altLang="zh-CN" sz="3600" b="1" dirty="0">
                <a:effectLst/>
                <a:latin typeface="黑体" panose="02010609060101010101" pitchFamily="49" charset="-122"/>
                <a:ea typeface="黑体" panose="02010609060101010101" pitchFamily="49" charset="-122"/>
                <a:cs typeface="Arial" panose="020B0604020202020204" pitchFamily="34" charset="0"/>
              </a:rPr>
              <a:t>2. </a:t>
            </a:r>
            <a:r>
              <a:rPr lang="zh-CN" altLang="en-US" sz="3600" b="1" dirty="0">
                <a:effectLst/>
                <a:latin typeface="黑体" panose="02010609060101010101" pitchFamily="49" charset="-122"/>
                <a:ea typeface="黑体" panose="02010609060101010101" pitchFamily="49" charset="-122"/>
                <a:cs typeface="Arial" panose="020B0604020202020204" pitchFamily="34" charset="0"/>
              </a:rPr>
              <a:t>岩石物理</a:t>
            </a:r>
            <a:endParaRPr lang="zh-CN" altLang="en-US" sz="3600" b="1" dirty="0">
              <a:latin typeface="黑体" panose="02010609060101010101" pitchFamily="49" charset="-122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  <a:spcAft>
                <a:spcPts val="1800"/>
              </a:spcAft>
            </a:pPr>
            <a:r>
              <a:rPr lang="en-US" altLang="zh-CN" sz="3600" b="1" dirty="0">
                <a:latin typeface="黑体" panose="02010609060101010101" pitchFamily="49" charset="-122"/>
                <a:ea typeface="黑体" panose="02010609060101010101" pitchFamily="49" charset="-122"/>
                <a:cs typeface="Arial" panose="020B0604020202020204" pitchFamily="34" charset="0"/>
              </a:rPr>
              <a:t>3. </a:t>
            </a:r>
            <a:r>
              <a:rPr lang="zh-CN" altLang="en-US" sz="3600" b="1" dirty="0">
                <a:latin typeface="黑体" panose="02010609060101010101" pitchFamily="49" charset="-122"/>
                <a:ea typeface="黑体" panose="02010609060101010101" pitchFamily="49" charset="-122"/>
                <a:cs typeface="Arial" panose="020B0604020202020204" pitchFamily="34" charset="0"/>
              </a:rPr>
              <a:t>其他</a:t>
            </a:r>
            <a:endParaRPr lang="zh-CN" altLang="en-US" sz="3600" b="1" dirty="0">
              <a:latin typeface="黑体" panose="02010609060101010101" pitchFamily="49" charset="-122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图片 1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71210" y="1007745"/>
            <a:ext cx="6316980" cy="4449445"/>
          </a:xfrm>
          <a:prstGeom prst="rect">
            <a:avLst/>
          </a:prstGeom>
        </p:spPr>
      </p:pic>
      <p:sp>
        <p:nvSpPr>
          <p:cNvPr id="11" name="矩形 3"/>
          <p:cNvSpPr/>
          <p:nvPr/>
        </p:nvSpPr>
        <p:spPr>
          <a:xfrm>
            <a:off x="0" y="-16510"/>
            <a:ext cx="12192000" cy="539115"/>
          </a:xfrm>
          <a:prstGeom prst="rect">
            <a:avLst/>
          </a:prstGeom>
          <a:solidFill>
            <a:srgbClr val="0F573F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kumimoji="1" lang="zh-CN" altLang="en-US" sz="2800" b="1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时变</a:t>
            </a:r>
            <a:r>
              <a:rPr kumimoji="1" lang="zh-CN" altLang="en-US" sz="2800" b="1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地震学</a:t>
            </a:r>
            <a:endParaRPr kumimoji="1" lang="zh-CN" altLang="en-US" sz="2800" b="1" dirty="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114935" y="639445"/>
            <a:ext cx="693674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南科大，祝贺君，使用尾波干涉观察地下水、冰川、河流的</a:t>
            </a:r>
            <a:r>
              <a:rPr lang="zh-CN" altLang="en-US"/>
              <a:t>变化</a:t>
            </a:r>
            <a:endParaRPr lang="zh-CN" altLang="en-US"/>
          </a:p>
        </p:txBody>
      </p:sp>
      <p:pic>
        <p:nvPicPr>
          <p:cNvPr id="15" name="图片 1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07745"/>
            <a:ext cx="6190615" cy="444881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354445" y="1349375"/>
            <a:ext cx="5983605" cy="414909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835910" cy="1029335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349375"/>
            <a:ext cx="6354445" cy="414972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22955" y="1349375"/>
            <a:ext cx="5679440" cy="4536440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5830570" cy="4753610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18615" y="271145"/>
            <a:ext cx="8750935" cy="597662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7194550" cy="428942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66590" y="2272665"/>
            <a:ext cx="7725410" cy="4585335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3"/>
          <a:srcRect l="16318" t="11391"/>
          <a:stretch>
            <a:fillRect/>
          </a:stretch>
        </p:blipFill>
        <p:spPr>
          <a:xfrm>
            <a:off x="-34290" y="0"/>
            <a:ext cx="7216140" cy="4529455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4"/>
          <a:srcRect l="5975" t="18441"/>
          <a:stretch>
            <a:fillRect/>
          </a:stretch>
        </p:blipFill>
        <p:spPr>
          <a:xfrm>
            <a:off x="4480560" y="2186940"/>
            <a:ext cx="7711440" cy="4671060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4230" y="908050"/>
            <a:ext cx="11128375" cy="4387850"/>
          </a:xfrm>
          <a:prstGeom prst="rect">
            <a:avLst/>
          </a:prstGeom>
        </p:spPr>
      </p:pic>
      <p:sp>
        <p:nvSpPr>
          <p:cNvPr id="10" name="文本框 9"/>
          <p:cNvSpPr txBox="1"/>
          <p:nvPr/>
        </p:nvSpPr>
        <p:spPr>
          <a:xfrm>
            <a:off x="7675880" y="118745"/>
            <a:ext cx="427672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吉林大学，柏韩，利用密集阵列检测南极洲</a:t>
            </a:r>
            <a:r>
              <a:rPr lang="en-US" altLang="zh-CN"/>
              <a:t>Dalk</a:t>
            </a:r>
            <a:r>
              <a:rPr lang="zh-CN" altLang="en-US"/>
              <a:t>冰川地区原位非线性</a:t>
            </a:r>
            <a:r>
              <a:rPr lang="zh-CN" altLang="en-US"/>
              <a:t>弹性。</a:t>
            </a:r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本框 9"/>
          <p:cNvSpPr txBox="1"/>
          <p:nvPr/>
        </p:nvSpPr>
        <p:spPr>
          <a:xfrm>
            <a:off x="370840" y="364490"/>
            <a:ext cx="10768330" cy="620077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zh-CN" sz="2400"/>
              <a:t>USTC</a:t>
            </a:r>
            <a:r>
              <a:rPr lang="zh-CN" altLang="en-US" sz="2400"/>
              <a:t>，盛一笑，利用货运火车监测</a:t>
            </a:r>
            <a:r>
              <a:rPr lang="en-US" altLang="zh-CN" sz="2400"/>
              <a:t> San Jacinto </a:t>
            </a:r>
            <a:r>
              <a:rPr lang="zh-CN" altLang="en-US" sz="2400"/>
              <a:t>断层带：从火车信号中提取</a:t>
            </a:r>
            <a:r>
              <a:rPr lang="zh-CN" altLang="en-US" sz="2400">
                <a:sym typeface="+mn-ea"/>
              </a:rPr>
              <a:t>互相关函数中的</a:t>
            </a:r>
            <a:r>
              <a:rPr lang="zh-CN" altLang="en-US" sz="2400">
                <a:solidFill>
                  <a:srgbClr val="C00000"/>
                </a:solidFill>
              </a:rPr>
              <a:t>直达</a:t>
            </a:r>
            <a:r>
              <a:rPr lang="en-US" altLang="zh-CN" sz="2400">
                <a:solidFill>
                  <a:srgbClr val="C00000"/>
                </a:solidFill>
              </a:rPr>
              <a:t>P</a:t>
            </a:r>
            <a:r>
              <a:rPr lang="zh-CN" altLang="en-US" sz="2400">
                <a:solidFill>
                  <a:srgbClr val="C00000"/>
                </a:solidFill>
              </a:rPr>
              <a:t>波</a:t>
            </a:r>
            <a:r>
              <a:rPr lang="zh-CN" altLang="en-US" sz="2400"/>
              <a:t>。相比尾波，直达体波的优势为穿透速度深，空间分辨率高，噪声源确定，敏感核可确定。</a:t>
            </a:r>
            <a:endParaRPr lang="zh-CN" altLang="en-US" sz="240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zh-CN" altLang="en-US" sz="240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zh-CN" altLang="en-US" sz="240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zh-CN" altLang="en-US" sz="240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zh-CN" altLang="en-US" sz="240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zh-CN" altLang="en-US" sz="240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zh-CN" altLang="en-US" sz="240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zh-CN" altLang="en-US" sz="240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zh-CN" altLang="en-US" sz="240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zh-CN" altLang="en-US" sz="240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zh-CN" sz="2400">
                <a:sym typeface="+mn-ea"/>
              </a:rPr>
              <a:t>USTC</a:t>
            </a:r>
            <a:r>
              <a:rPr lang="zh-CN" altLang="en-US" sz="2400">
                <a:sym typeface="+mn-ea"/>
              </a:rPr>
              <a:t>，孙腾辉，利用背景噪声监测白鹤滩水电站蓄水引起的浅层介质变化：尾波干涉法（</a:t>
            </a:r>
            <a:r>
              <a:rPr lang="en-US" altLang="zh-CN" sz="2400">
                <a:sym typeface="+mn-ea"/>
              </a:rPr>
              <a:t>Mao,2020</a:t>
            </a:r>
            <a:r>
              <a:rPr lang="zh-CN" altLang="en-US" sz="2400">
                <a:sym typeface="+mn-ea"/>
              </a:rPr>
              <a:t>）</a:t>
            </a:r>
            <a:r>
              <a:rPr lang="en-US" altLang="zh-CN" sz="2400">
                <a:sym typeface="+mn-ea"/>
              </a:rPr>
              <a:t>;</a:t>
            </a:r>
            <a:r>
              <a:rPr lang="zh-CN" altLang="en-US" sz="2400">
                <a:sym typeface="+mn-ea"/>
              </a:rPr>
              <a:t>发现</a:t>
            </a:r>
            <a:r>
              <a:rPr lang="en-US" altLang="zh-CN" sz="2400">
                <a:sym typeface="+mn-ea"/>
              </a:rPr>
              <a:t>dv/v</a:t>
            </a:r>
            <a:r>
              <a:rPr lang="zh-CN" altLang="en-US" sz="2400">
                <a:sym typeface="+mn-ea"/>
              </a:rPr>
              <a:t>和水位变化有明显相关性但不同区域响应不同（与渗透率</a:t>
            </a:r>
            <a:r>
              <a:rPr lang="zh-CN" altLang="en-US" sz="2400">
                <a:sym typeface="+mn-ea"/>
              </a:rPr>
              <a:t>相关）；认为水库蓄水诱发地震波速度变化</a:t>
            </a:r>
            <a:r>
              <a:rPr lang="zh-CN" altLang="en-US" sz="2400">
                <a:sym typeface="+mn-ea"/>
              </a:rPr>
              <a:t>包括弹性应力改变、孔隙扩散效应；</a:t>
            </a:r>
            <a:endParaRPr lang="zh-CN" altLang="en-US" sz="240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zh-CN" altLang="en-US" sz="2400"/>
          </a:p>
          <a:p>
            <a:endParaRPr lang="zh-CN" altLang="en-US" sz="2400"/>
          </a:p>
          <a:p>
            <a:endParaRPr lang="zh-CN" altLang="en-US" sz="2400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88080" y="1757680"/>
            <a:ext cx="4133850" cy="2686685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64490"/>
            <a:ext cx="4257675" cy="435991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57675" y="364490"/>
            <a:ext cx="6010275" cy="4359275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40000">
            <a:off x="4330065" y="191770"/>
            <a:ext cx="7660005" cy="604583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7365365" cy="4167505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8235" y="593725"/>
            <a:ext cx="7423785" cy="460502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13710" y="1497330"/>
            <a:ext cx="7766050" cy="43815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48300" y="2667000"/>
            <a:ext cx="6743700" cy="4191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" name="组合 25"/>
          <p:cNvGrpSpPr/>
          <p:nvPr/>
        </p:nvGrpSpPr>
        <p:grpSpPr>
          <a:xfrm>
            <a:off x="0" y="522605"/>
            <a:ext cx="6661150" cy="5636260"/>
            <a:chOff x="0" y="823"/>
            <a:chExt cx="10490" cy="7360"/>
          </a:xfrm>
        </p:grpSpPr>
        <p:pic>
          <p:nvPicPr>
            <p:cNvPr id="5" name="图片 4" descr="1730728776083"/>
            <p:cNvPicPr>
              <a:picLocks noChangeAspect="1"/>
            </p:cNvPicPr>
            <p:nvPr/>
          </p:nvPicPr>
          <p:blipFill>
            <a:blip r:embed="rId1"/>
            <a:srcRect r="4149" b="10325"/>
            <a:stretch>
              <a:fillRect/>
            </a:stretch>
          </p:blipFill>
          <p:spPr>
            <a:xfrm>
              <a:off x="0" y="823"/>
              <a:ext cx="10490" cy="7361"/>
            </a:xfrm>
            <a:prstGeom prst="rect">
              <a:avLst/>
            </a:prstGeom>
          </p:spPr>
        </p:pic>
        <p:cxnSp>
          <p:nvCxnSpPr>
            <p:cNvPr id="13" name="直接连接符 12"/>
            <p:cNvCxnSpPr/>
            <p:nvPr/>
          </p:nvCxnSpPr>
          <p:spPr>
            <a:xfrm flipV="1">
              <a:off x="830" y="7622"/>
              <a:ext cx="730" cy="30"/>
            </a:xfrm>
            <a:prstGeom prst="line">
              <a:avLst/>
            </a:prstGeom>
            <a:ln w="28575" cmpd="sng">
              <a:solidFill>
                <a:srgbClr val="C00000"/>
              </a:solidFill>
              <a:prstDash val="solid"/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14" name="直接连接符 13"/>
            <p:cNvCxnSpPr/>
            <p:nvPr/>
          </p:nvCxnSpPr>
          <p:spPr>
            <a:xfrm flipV="1">
              <a:off x="696" y="5988"/>
              <a:ext cx="4234" cy="86"/>
            </a:xfrm>
            <a:prstGeom prst="line">
              <a:avLst/>
            </a:prstGeom>
            <a:ln w="28575" cmpd="sng">
              <a:solidFill>
                <a:srgbClr val="C00000"/>
              </a:solidFill>
              <a:prstDash val="solid"/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21" name="直接连接符 20"/>
            <p:cNvCxnSpPr/>
            <p:nvPr/>
          </p:nvCxnSpPr>
          <p:spPr>
            <a:xfrm flipV="1">
              <a:off x="696" y="6262"/>
              <a:ext cx="4294" cy="134"/>
            </a:xfrm>
            <a:prstGeom prst="line">
              <a:avLst/>
            </a:prstGeom>
            <a:ln w="28575" cmpd="sng">
              <a:solidFill>
                <a:srgbClr val="C00000"/>
              </a:solidFill>
              <a:prstDash val="solid"/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22" name="直接连接符 21"/>
            <p:cNvCxnSpPr/>
            <p:nvPr/>
          </p:nvCxnSpPr>
          <p:spPr>
            <a:xfrm flipV="1">
              <a:off x="789" y="6862"/>
              <a:ext cx="4261" cy="145"/>
            </a:xfrm>
            <a:prstGeom prst="line">
              <a:avLst/>
            </a:prstGeom>
            <a:ln w="28575" cmpd="sng">
              <a:solidFill>
                <a:srgbClr val="C00000"/>
              </a:solidFill>
              <a:prstDash val="solid"/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23" name="直接连接符 22"/>
            <p:cNvCxnSpPr/>
            <p:nvPr/>
          </p:nvCxnSpPr>
          <p:spPr>
            <a:xfrm flipV="1">
              <a:off x="750" y="6592"/>
              <a:ext cx="4260" cy="100"/>
            </a:xfrm>
            <a:prstGeom prst="line">
              <a:avLst/>
            </a:prstGeom>
            <a:ln w="28575" cmpd="sng">
              <a:solidFill>
                <a:srgbClr val="C00000"/>
              </a:solidFill>
              <a:prstDash val="solid"/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24" name="直接连接符 23"/>
            <p:cNvCxnSpPr/>
            <p:nvPr/>
          </p:nvCxnSpPr>
          <p:spPr>
            <a:xfrm flipV="1">
              <a:off x="696" y="7192"/>
              <a:ext cx="4354" cy="130"/>
            </a:xfrm>
            <a:prstGeom prst="line">
              <a:avLst/>
            </a:prstGeom>
            <a:ln w="28575" cmpd="sng">
              <a:solidFill>
                <a:srgbClr val="C00000"/>
              </a:solidFill>
              <a:prstDash val="solid"/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</p:grpSp>
      <p:pic>
        <p:nvPicPr>
          <p:cNvPr id="25" name="图片 24"/>
          <p:cNvPicPr/>
          <p:nvPr/>
        </p:nvPicPr>
        <p:blipFill>
          <a:blip r:embed="rId2"/>
          <a:srcRect t="5371" b="67680"/>
          <a:stretch>
            <a:fillRect/>
          </a:stretch>
        </p:blipFill>
        <p:spPr>
          <a:xfrm>
            <a:off x="6929755" y="522605"/>
            <a:ext cx="5262245" cy="3280410"/>
          </a:xfrm>
          <a:prstGeom prst="rect">
            <a:avLst/>
          </a:prstGeom>
        </p:spPr>
      </p:pic>
      <p:sp>
        <p:nvSpPr>
          <p:cNvPr id="11" name="矩形 3"/>
          <p:cNvSpPr/>
          <p:nvPr/>
        </p:nvSpPr>
        <p:spPr>
          <a:xfrm>
            <a:off x="0" y="-16510"/>
            <a:ext cx="12192000" cy="539115"/>
          </a:xfrm>
          <a:prstGeom prst="rect">
            <a:avLst/>
          </a:prstGeom>
          <a:solidFill>
            <a:srgbClr val="0F573F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2800" b="1" dirty="0">
                <a:effectLst/>
                <a:latin typeface="黑体" panose="02010609060101010101" pitchFamily="49" charset="-122"/>
                <a:ea typeface="黑体" panose="02010609060101010101" pitchFamily="49" charset="-122"/>
                <a:cs typeface="Arial" panose="020B0604020202020204" pitchFamily="34" charset="0"/>
                <a:sym typeface="+mn-ea"/>
              </a:rPr>
              <a:t>岩石物理</a:t>
            </a:r>
            <a:endParaRPr kumimoji="1" lang="zh-CN" altLang="en-US" sz="2800" b="1" dirty="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pic>
        <p:nvPicPr>
          <p:cNvPr id="6" name="图片 5"/>
          <p:cNvPicPr/>
          <p:nvPr/>
        </p:nvPicPr>
        <p:blipFill>
          <a:blip r:embed="rId3"/>
          <a:stretch>
            <a:fillRect/>
          </a:stretch>
        </p:blipFill>
        <p:spPr>
          <a:xfrm>
            <a:off x="3267710" y="612140"/>
            <a:ext cx="3319780" cy="5810250"/>
          </a:xfrm>
          <a:prstGeom prst="rect">
            <a:avLst/>
          </a:prstGeom>
        </p:spPr>
      </p:pic>
      <p:grpSp>
        <p:nvGrpSpPr>
          <p:cNvPr id="10" name="组合 9"/>
          <p:cNvGrpSpPr/>
          <p:nvPr/>
        </p:nvGrpSpPr>
        <p:grpSpPr>
          <a:xfrm>
            <a:off x="4725035" y="522605"/>
            <a:ext cx="7466965" cy="5899785"/>
            <a:chOff x="7441" y="823"/>
            <a:chExt cx="11759" cy="9291"/>
          </a:xfrm>
        </p:grpSpPr>
        <p:pic>
          <p:nvPicPr>
            <p:cNvPr id="8" name="图片 7"/>
            <p:cNvPicPr/>
            <p:nvPr/>
          </p:nvPicPr>
          <p:blipFill>
            <a:blip r:embed="rId3"/>
            <a:srcRect l="17604" t="52589" r="27499" b="10731"/>
            <a:stretch>
              <a:fillRect/>
            </a:stretch>
          </p:blipFill>
          <p:spPr>
            <a:xfrm>
              <a:off x="10913" y="823"/>
              <a:ext cx="8287" cy="9291"/>
            </a:xfrm>
            <a:prstGeom prst="rect">
              <a:avLst/>
            </a:prstGeom>
          </p:spPr>
        </p:pic>
        <p:cxnSp>
          <p:nvCxnSpPr>
            <p:cNvPr id="7" name="直接箭头连接符 6"/>
            <p:cNvCxnSpPr/>
            <p:nvPr/>
          </p:nvCxnSpPr>
          <p:spPr>
            <a:xfrm flipV="1">
              <a:off x="7441" y="6074"/>
              <a:ext cx="4481" cy="2211"/>
            </a:xfrm>
            <a:prstGeom prst="straightConnector1">
              <a:avLst/>
            </a:prstGeom>
            <a:ln w="28575" cmpd="sng">
              <a:solidFill>
                <a:schemeClr val="accent1">
                  <a:shade val="50000"/>
                </a:schemeClr>
              </a:solidFill>
              <a:prstDash val="solid"/>
              <a:tailEnd type="triangle" w="lg" len="lg"/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3"/>
          <p:cNvSpPr/>
          <p:nvPr/>
        </p:nvSpPr>
        <p:spPr>
          <a:xfrm>
            <a:off x="635" y="-16510"/>
            <a:ext cx="12192000" cy="539115"/>
          </a:xfrm>
          <a:prstGeom prst="rect">
            <a:avLst/>
          </a:prstGeom>
          <a:solidFill>
            <a:srgbClr val="0F573F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2400" b="1" dirty="0">
                <a:effectLst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其他</a:t>
            </a:r>
            <a:r>
              <a:rPr lang="en-US" altLang="zh-CN" sz="2400" b="1" dirty="0">
                <a:effectLst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——</a:t>
            </a:r>
            <a:r>
              <a:rPr lang="zh-CN" altLang="en-US" sz="24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高能缪子成像</a:t>
            </a:r>
            <a:endParaRPr lang="zh-CN" altLang="en-US" sz="2400" b="1" dirty="0">
              <a:effectLst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pic>
        <p:nvPicPr>
          <p:cNvPr id="2" name="图片 1"/>
          <p:cNvPicPr/>
          <p:nvPr/>
        </p:nvPicPr>
        <p:blipFill>
          <a:blip r:embed="rId1"/>
          <a:srcRect l="12417" t="9020" r="13932" b="14980"/>
          <a:stretch>
            <a:fillRect/>
          </a:stretch>
        </p:blipFill>
        <p:spPr>
          <a:xfrm>
            <a:off x="408305" y="636905"/>
            <a:ext cx="3423920" cy="249682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86200" y="3376930"/>
            <a:ext cx="3402965" cy="254762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56050" y="636905"/>
            <a:ext cx="3229610" cy="24511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6870" y="3376930"/>
            <a:ext cx="3475355" cy="2547620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9000490" y="902970"/>
            <a:ext cx="20955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高能缪子成像</a:t>
            </a:r>
            <a:r>
              <a:rPr lang="zh-CN" altLang="en-US"/>
              <a:t>技术</a:t>
            </a:r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8053070" y="1347470"/>
            <a:ext cx="3990340" cy="4909185"/>
          </a:xfrm>
          <a:prstGeom prst="rect">
            <a:avLst/>
          </a:prstGeom>
        </p:spPr>
        <p:txBody>
          <a:bodyPr wrap="square">
            <a:noAutofit/>
          </a:bodyPr>
          <a:p>
            <a:pPr indent="457200">
              <a:lnSpc>
                <a:spcPct val="150000"/>
              </a:lnSpc>
            </a:pPr>
            <a:r>
              <a:rPr lang="en-US" altLang="zh-CN" sz="1600"/>
              <a:t>μ</a:t>
            </a:r>
            <a:r>
              <a:rPr lang="zh-CN" altLang="en-US" sz="1600"/>
              <a:t>子在物质中的能量损失率与物质的化学组成无关，只与物质的密度和厚度有关。</a:t>
            </a:r>
            <a:r>
              <a:rPr lang="zh-CN" altLang="en-US" sz="1600">
                <a:sym typeface="+mn-ea"/>
              </a:rPr>
              <a:t>高能缪子成像技术分为透射和散射成像。</a:t>
            </a:r>
            <a:endParaRPr lang="zh-CN" altLang="en-US" sz="1600">
              <a:sym typeface="+mn-ea"/>
            </a:endParaRPr>
          </a:p>
          <a:p>
            <a:pPr indent="457200">
              <a:lnSpc>
                <a:spcPct val="150000"/>
              </a:lnSpc>
            </a:pPr>
            <a:r>
              <a:rPr lang="zh-CN" altLang="en-US" sz="1600">
                <a:sym typeface="+mn-ea"/>
              </a:rPr>
              <a:t>μ 子透射和散射成像都依赖大样本的统计分布。</a:t>
            </a:r>
            <a:r>
              <a:rPr lang="zh-CN" altLang="en-US" sz="1600">
                <a:sym typeface="+mn-ea"/>
              </a:rPr>
              <a:t>一般来说，在目标体较大的情况下，μ 子透射成像是一个有力方法。而 μ 子散射成像更适用于中小型目标体。散射成像需要重建粒子轨迹，对山脉或大建筑物这类目标体来说是不实际的。而透射成像则不受此限制。</a:t>
            </a:r>
            <a:endParaRPr lang="zh-CN" altLang="en-US" sz="1600">
              <a:sym typeface="+mn-ea"/>
            </a:endParaRPr>
          </a:p>
          <a:p>
            <a:pPr indent="457200">
              <a:lnSpc>
                <a:spcPct val="150000"/>
              </a:lnSpc>
            </a:pPr>
            <a:r>
              <a:rPr lang="zh-CN" altLang="en-US" sz="1600">
                <a:sym typeface="+mn-ea"/>
              </a:rPr>
              <a:t>另外目标越大，穿过的 μ 子越少，这也不利于散射成像方法的数据信息的获得。</a:t>
            </a:r>
            <a:endParaRPr lang="zh-CN" altLang="en-US" sz="1600">
              <a:sym typeface="+mn-ea"/>
            </a:endParaRPr>
          </a:p>
          <a:p>
            <a:pPr indent="457200">
              <a:lnSpc>
                <a:spcPct val="150000"/>
              </a:lnSpc>
            </a:pPr>
            <a:endParaRPr lang="zh-CN" altLang="en-US" sz="1600">
              <a:sym typeface="+mn-ea"/>
            </a:endParaRPr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636905"/>
            <a:ext cx="7938135" cy="4766945"/>
          </a:xfrm>
          <a:prstGeom prst="rect">
            <a:avLst/>
          </a:prstGeom>
        </p:spPr>
      </p:pic>
      <p:sp>
        <p:nvSpPr>
          <p:cNvPr id="14" name="文本框 13"/>
          <p:cNvSpPr txBox="1"/>
          <p:nvPr/>
        </p:nvSpPr>
        <p:spPr>
          <a:xfrm>
            <a:off x="356870" y="6041390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华北电力</a:t>
            </a:r>
            <a:r>
              <a:rPr lang="zh-CN" altLang="en-US"/>
              <a:t>大学，韩</a:t>
            </a:r>
            <a:r>
              <a:rPr lang="zh-CN" altLang="en-US"/>
              <a:t>然</a:t>
            </a:r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1730719770731"/>
          <p:cNvPicPr>
            <a:picLocks noChangeAspect="1"/>
          </p:cNvPicPr>
          <p:nvPr/>
        </p:nvPicPr>
        <p:blipFill>
          <a:blip r:embed="rId1"/>
          <a:srcRect t="22831" r="7502" b="9366"/>
          <a:stretch>
            <a:fillRect/>
          </a:stretch>
        </p:blipFill>
        <p:spPr>
          <a:xfrm>
            <a:off x="435610" y="3522345"/>
            <a:ext cx="4961255" cy="2727960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784860" y="6331585"/>
            <a:ext cx="443484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中国科学院地质与地球物理</a:t>
            </a:r>
            <a:r>
              <a:rPr lang="zh-CN" altLang="en-US"/>
              <a:t>研究所，张艳</a:t>
            </a:r>
            <a:endParaRPr lang="zh-CN" altLang="en-US"/>
          </a:p>
        </p:txBody>
      </p:sp>
      <p:pic>
        <p:nvPicPr>
          <p:cNvPr id="7" name="图片 6" descr="1730719770731"/>
          <p:cNvPicPr>
            <a:picLocks noChangeAspect="1"/>
          </p:cNvPicPr>
          <p:nvPr/>
        </p:nvPicPr>
        <p:blipFill>
          <a:blip r:embed="rId1"/>
          <a:srcRect l="7288" t="33205" r="39772" b="30259"/>
          <a:stretch>
            <a:fillRect/>
          </a:stretch>
        </p:blipFill>
        <p:spPr>
          <a:xfrm>
            <a:off x="6336030" y="579120"/>
            <a:ext cx="5233035" cy="2708910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6051550" y="3281680"/>
            <a:ext cx="585533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indent="457200"/>
            <a:r>
              <a:rPr lang="zh-CN" altLang="en-US" sz="1600">
                <a:sym typeface="+mn-ea"/>
              </a:rPr>
              <a:t>潮汐响应</a:t>
            </a:r>
            <a:r>
              <a:rPr lang="zh-CN" altLang="en-US" sz="1600">
                <a:sym typeface="+mn-ea"/>
              </a:rPr>
              <a:t>裂隙方向模型反演地壳裂隙的走向、倾角。</a:t>
            </a:r>
            <a:r>
              <a:rPr lang="zh-CN" altLang="en-US" sz="1600"/>
              <a:t>渗透率小的</a:t>
            </a:r>
            <a:r>
              <a:rPr lang="zh-CN" altLang="en-US" sz="1600"/>
              <a:t>北京左家庄井观测含水层的走向和倾角同震变化</a:t>
            </a:r>
            <a:r>
              <a:rPr lang="zh-CN" altLang="en-US" sz="1600"/>
              <a:t>如上图。</a:t>
            </a:r>
            <a:endParaRPr lang="zh-CN" altLang="en-US" sz="1600"/>
          </a:p>
        </p:txBody>
      </p:sp>
      <p:pic>
        <p:nvPicPr>
          <p:cNvPr id="9" name="图片 8" descr="1730719770731"/>
          <p:cNvPicPr>
            <a:picLocks noChangeAspect="1"/>
          </p:cNvPicPr>
          <p:nvPr/>
        </p:nvPicPr>
        <p:blipFill>
          <a:blip r:embed="rId1"/>
          <a:srcRect l="49415" t="40641" r="12060" b="31490"/>
          <a:stretch>
            <a:fillRect/>
          </a:stretch>
        </p:blipFill>
        <p:spPr>
          <a:xfrm>
            <a:off x="6409055" y="3870960"/>
            <a:ext cx="5147310" cy="2626995"/>
          </a:xfrm>
          <a:prstGeom prst="rect">
            <a:avLst/>
          </a:prstGeom>
        </p:spPr>
      </p:pic>
      <p:sp>
        <p:nvSpPr>
          <p:cNvPr id="10" name="文本框 9"/>
          <p:cNvSpPr txBox="1"/>
          <p:nvPr/>
        </p:nvSpPr>
        <p:spPr>
          <a:xfrm>
            <a:off x="5995670" y="6520815"/>
            <a:ext cx="6096000" cy="33718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indent="457200"/>
            <a:r>
              <a:rPr lang="zh-CN" altLang="en-US" sz="1600">
                <a:sym typeface="+mn-ea"/>
              </a:rPr>
              <a:t>渗透率大的</a:t>
            </a:r>
            <a:r>
              <a:rPr lang="zh-CN" altLang="en-US" sz="1600">
                <a:sym typeface="+mn-ea"/>
              </a:rPr>
              <a:t>北京宝坻</a:t>
            </a:r>
            <a:r>
              <a:rPr lang="zh-CN" altLang="en-US" sz="1600">
                <a:sym typeface="+mn-ea"/>
              </a:rPr>
              <a:t>井观测含水层的走向和倾角同震变化</a:t>
            </a:r>
            <a:endParaRPr lang="zh-CN" altLang="en-US" sz="1600">
              <a:sym typeface="+mn-ea"/>
            </a:endParaRPr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5135" y="635000"/>
            <a:ext cx="4944745" cy="2772410"/>
          </a:xfrm>
          <a:prstGeom prst="rect">
            <a:avLst/>
          </a:prstGeom>
        </p:spPr>
      </p:pic>
      <p:cxnSp>
        <p:nvCxnSpPr>
          <p:cNvPr id="13" name="直接箭头连接符 12"/>
          <p:cNvCxnSpPr>
            <a:endCxn id="9" idx="1"/>
          </p:cNvCxnSpPr>
          <p:nvPr/>
        </p:nvCxnSpPr>
        <p:spPr>
          <a:xfrm>
            <a:off x="4393565" y="4758055"/>
            <a:ext cx="2015490" cy="426720"/>
          </a:xfrm>
          <a:prstGeom prst="straightConnector1">
            <a:avLst/>
          </a:prstGeom>
          <a:ln w="28575" cmpd="sng">
            <a:solidFill>
              <a:schemeClr val="accent1">
                <a:shade val="50000"/>
              </a:schemeClr>
            </a:solidFill>
            <a:prstDash val="solid"/>
            <a:tailEnd type="triangle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pic>
        <p:nvPicPr>
          <p:cNvPr id="14" name="图片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5610" y="622935"/>
            <a:ext cx="4961255" cy="2818130"/>
          </a:xfrm>
          <a:prstGeom prst="rect">
            <a:avLst/>
          </a:prstGeom>
        </p:spPr>
      </p:pic>
      <p:cxnSp>
        <p:nvCxnSpPr>
          <p:cNvPr id="6" name="直接箭头连接符 5"/>
          <p:cNvCxnSpPr>
            <a:endCxn id="7" idx="1"/>
          </p:cNvCxnSpPr>
          <p:nvPr/>
        </p:nvCxnSpPr>
        <p:spPr>
          <a:xfrm flipV="1">
            <a:off x="2096135" y="1933575"/>
            <a:ext cx="4239895" cy="2887345"/>
          </a:xfrm>
          <a:prstGeom prst="straightConnector1">
            <a:avLst/>
          </a:prstGeom>
          <a:ln w="28575" cmpd="sng">
            <a:solidFill>
              <a:schemeClr val="accent1">
                <a:shade val="50000"/>
              </a:schemeClr>
            </a:solidFill>
            <a:prstDash val="solid"/>
            <a:tailEnd type="triangle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6" name="矩形 3"/>
          <p:cNvSpPr/>
          <p:nvPr/>
        </p:nvSpPr>
        <p:spPr>
          <a:xfrm>
            <a:off x="635" y="-3810"/>
            <a:ext cx="12192000" cy="539115"/>
          </a:xfrm>
          <a:prstGeom prst="rect">
            <a:avLst/>
          </a:prstGeom>
          <a:solidFill>
            <a:srgbClr val="0F573F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altLang="zh-CN" sz="2400" b="1" dirty="0">
                <a:effectLst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CO</a:t>
            </a:r>
            <a:r>
              <a:rPr lang="en-US" altLang="zh-CN" sz="2400" b="1" baseline="-25000" dirty="0">
                <a:effectLst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2</a:t>
            </a:r>
            <a:r>
              <a:rPr lang="zh-CN" altLang="en-US" sz="2400" b="1" dirty="0">
                <a:effectLst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地质封存</a:t>
            </a:r>
            <a:endParaRPr lang="zh-CN" altLang="en-US" sz="2400" b="1" dirty="0">
              <a:effectLst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1730720769730"/>
          <p:cNvPicPr>
            <a:picLocks noChangeAspect="1"/>
          </p:cNvPicPr>
          <p:nvPr/>
        </p:nvPicPr>
        <p:blipFill>
          <a:blip r:embed="rId1"/>
          <a:srcRect l="7681" t="2204" r="13806" b="13102"/>
          <a:stretch>
            <a:fillRect/>
          </a:stretch>
        </p:blipFill>
        <p:spPr>
          <a:xfrm>
            <a:off x="135255" y="785495"/>
            <a:ext cx="5891530" cy="4766945"/>
          </a:xfrm>
          <a:prstGeom prst="rect">
            <a:avLst/>
          </a:prstGeom>
        </p:spPr>
      </p:pic>
      <p:pic>
        <p:nvPicPr>
          <p:cNvPr id="3" name="图片 2" descr="1730720784693"/>
          <p:cNvPicPr>
            <a:picLocks noChangeAspect="1"/>
          </p:cNvPicPr>
          <p:nvPr/>
        </p:nvPicPr>
        <p:blipFill>
          <a:blip r:embed="rId2"/>
          <a:srcRect l="9347" r="10194" b="6676"/>
          <a:stretch>
            <a:fillRect/>
          </a:stretch>
        </p:blipFill>
        <p:spPr>
          <a:xfrm>
            <a:off x="6417945" y="775970"/>
            <a:ext cx="5452110" cy="4743450"/>
          </a:xfrm>
          <a:prstGeom prst="rect">
            <a:avLst/>
          </a:prstGeom>
        </p:spPr>
      </p:pic>
      <p:sp>
        <p:nvSpPr>
          <p:cNvPr id="11" name="矩形 3"/>
          <p:cNvSpPr/>
          <p:nvPr/>
        </p:nvSpPr>
        <p:spPr>
          <a:xfrm>
            <a:off x="635" y="-16510"/>
            <a:ext cx="12192000" cy="539115"/>
          </a:xfrm>
          <a:prstGeom prst="rect">
            <a:avLst/>
          </a:prstGeom>
          <a:solidFill>
            <a:srgbClr val="0F573F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2400" b="1">
                <a:sym typeface="+mn-ea"/>
              </a:rPr>
              <a:t>面波反演算法比较</a:t>
            </a:r>
            <a:endParaRPr lang="zh-CN" altLang="en-US" sz="2400" b="1">
              <a:sym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3"/>
          <p:cNvSpPr/>
          <p:nvPr/>
        </p:nvSpPr>
        <p:spPr>
          <a:xfrm>
            <a:off x="635" y="-16510"/>
            <a:ext cx="12192000" cy="539115"/>
          </a:xfrm>
          <a:prstGeom prst="rect">
            <a:avLst/>
          </a:prstGeom>
          <a:solidFill>
            <a:srgbClr val="0F573F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2400" b="1">
                <a:sym typeface="+mn-ea"/>
              </a:rPr>
              <a:t>曲波变换</a:t>
            </a:r>
            <a:endParaRPr lang="zh-CN" altLang="en-US" sz="2400" b="1" dirty="0">
              <a:effectLst/>
              <a:latin typeface="黑体" panose="02010609060101010101" pitchFamily="49" charset="-122"/>
              <a:ea typeface="黑体" panose="02010609060101010101" pitchFamily="49" charset="-122"/>
              <a:cs typeface="Arial" panose="020B0604020202020204" pitchFamily="34" charset="0"/>
              <a:sym typeface="+mn-ea"/>
            </a:endParaRPr>
          </a:p>
        </p:txBody>
      </p:sp>
      <p:pic>
        <p:nvPicPr>
          <p:cNvPr id="3" name="图片 2" descr="1730728776093"/>
          <p:cNvPicPr>
            <a:picLocks noChangeAspect="1"/>
          </p:cNvPicPr>
          <p:nvPr/>
        </p:nvPicPr>
        <p:blipFill>
          <a:blip r:embed="rId1"/>
          <a:srcRect t="33260" b="11958"/>
          <a:stretch>
            <a:fillRect/>
          </a:stretch>
        </p:blipFill>
        <p:spPr>
          <a:xfrm>
            <a:off x="5188585" y="560705"/>
            <a:ext cx="5840095" cy="2231390"/>
          </a:xfrm>
          <a:prstGeom prst="rect">
            <a:avLst/>
          </a:prstGeom>
        </p:spPr>
      </p:pic>
      <p:pic>
        <p:nvPicPr>
          <p:cNvPr id="4" name="图片 3" descr="1730728776101"/>
          <p:cNvPicPr>
            <a:picLocks noChangeAspect="1"/>
          </p:cNvPicPr>
          <p:nvPr/>
        </p:nvPicPr>
        <p:blipFill>
          <a:blip r:embed="rId2"/>
          <a:srcRect l="6858" r="11270"/>
          <a:stretch>
            <a:fillRect/>
          </a:stretch>
        </p:blipFill>
        <p:spPr>
          <a:xfrm>
            <a:off x="635" y="522605"/>
            <a:ext cx="3888740" cy="6334760"/>
          </a:xfrm>
          <a:prstGeom prst="rect">
            <a:avLst/>
          </a:prstGeom>
        </p:spPr>
      </p:pic>
      <p:pic>
        <p:nvPicPr>
          <p:cNvPr id="2" name="图片 1" descr="1730728776101"/>
          <p:cNvPicPr>
            <a:picLocks noChangeAspect="1"/>
          </p:cNvPicPr>
          <p:nvPr/>
        </p:nvPicPr>
        <p:blipFill>
          <a:blip r:embed="rId2"/>
          <a:srcRect l="6858" t="52075" r="11270" b="15136"/>
          <a:stretch>
            <a:fillRect/>
          </a:stretch>
        </p:blipFill>
        <p:spPr>
          <a:xfrm>
            <a:off x="4379595" y="2815590"/>
            <a:ext cx="7458075" cy="398399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3"/>
          <p:cNvSpPr/>
          <p:nvPr/>
        </p:nvSpPr>
        <p:spPr>
          <a:xfrm>
            <a:off x="635" y="-16510"/>
            <a:ext cx="12192000" cy="539115"/>
          </a:xfrm>
          <a:prstGeom prst="rect">
            <a:avLst/>
          </a:prstGeom>
          <a:solidFill>
            <a:srgbClr val="0F573F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2800" b="1" dirty="0">
                <a:effectLst/>
                <a:latin typeface="黑体" panose="02010609060101010101" pitchFamily="49" charset="-122"/>
                <a:ea typeface="黑体" panose="02010609060101010101" pitchFamily="49" charset="-122"/>
                <a:cs typeface="Arial" panose="020B0604020202020204" pitchFamily="34" charset="0"/>
                <a:sym typeface="+mn-ea"/>
              </a:rPr>
              <a:t>厦门</a:t>
            </a:r>
            <a:endParaRPr lang="zh-CN" altLang="en-US" sz="2800" b="1" dirty="0">
              <a:effectLst/>
              <a:latin typeface="黑体" panose="02010609060101010101" pitchFamily="49" charset="-122"/>
              <a:ea typeface="黑体" panose="02010609060101010101" pitchFamily="49" charset="-122"/>
              <a:cs typeface="Arial" panose="020B0604020202020204" pitchFamily="34" charset="0"/>
              <a:sym typeface="+mn-ea"/>
            </a:endParaRPr>
          </a:p>
        </p:txBody>
      </p:sp>
      <p:pic>
        <p:nvPicPr>
          <p:cNvPr id="2" name="VID_20241104_222742">
            <a:hlinkClick r:id="" action="ppaction://media"/>
          </p:cNvPr>
          <p:cNvPicPr/>
          <p:nvPr>
            <a:videoFile r:link="rId1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3"/>
          <a:stretch>
            <a:fillRect/>
          </a:stretch>
        </p:blipFill>
        <p:spPr>
          <a:xfrm>
            <a:off x="8220075" y="793750"/>
            <a:ext cx="3903980" cy="2471420"/>
          </a:xfrm>
          <a:prstGeom prst="rect">
            <a:avLst/>
          </a:prstGeom>
        </p:spPr>
      </p:pic>
      <p:grpSp>
        <p:nvGrpSpPr>
          <p:cNvPr id="10" name="组合 9"/>
          <p:cNvGrpSpPr/>
          <p:nvPr/>
        </p:nvGrpSpPr>
        <p:grpSpPr>
          <a:xfrm>
            <a:off x="96520" y="692150"/>
            <a:ext cx="7829550" cy="6064885"/>
            <a:chOff x="1" y="823"/>
            <a:chExt cx="11807" cy="8856"/>
          </a:xfrm>
        </p:grpSpPr>
        <p:pic>
          <p:nvPicPr>
            <p:cNvPr id="6" name="图片 5"/>
            <p:cNvPicPr>
              <a:picLocks noChangeAspect="1"/>
            </p:cNvPicPr>
            <p:nvPr>
              <p:custDataLst>
                <p:tags r:id="rId4"/>
              </p:custDataLst>
            </p:nvPr>
          </p:nvPicPr>
          <p:blipFill>
            <a:blip r:embed="rId5"/>
            <a:srcRect t="13400" b="13400"/>
            <a:stretch>
              <a:fillRect/>
            </a:stretch>
          </p:blipFill>
          <p:spPr>
            <a:xfrm>
              <a:off x="1" y="823"/>
              <a:ext cx="7839" cy="4378"/>
            </a:xfrm>
            <a:prstGeom prst="rect">
              <a:avLst/>
            </a:prstGeom>
          </p:spPr>
        </p:pic>
        <p:pic>
          <p:nvPicPr>
            <p:cNvPr id="7" name="图片 6"/>
            <p:cNvPicPr>
              <a:picLocks noChangeAspect="1"/>
            </p:cNvPicPr>
            <p:nvPr>
              <p:custDataLst>
                <p:tags r:id="rId6"/>
              </p:custDataLst>
            </p:nvPr>
          </p:nvPicPr>
          <p:blipFill>
            <a:blip r:embed="rId7"/>
            <a:srcRect l="16393" r="16393"/>
            <a:stretch>
              <a:fillRect/>
            </a:stretch>
          </p:blipFill>
          <p:spPr>
            <a:xfrm>
              <a:off x="7939" y="823"/>
              <a:ext cx="3869" cy="4378"/>
            </a:xfrm>
            <a:prstGeom prst="rect">
              <a:avLst/>
            </a:prstGeom>
          </p:spPr>
        </p:pic>
        <p:pic>
          <p:nvPicPr>
            <p:cNvPr id="8" name="图片 7"/>
            <p:cNvPicPr>
              <a:picLocks noChangeAspect="1"/>
            </p:cNvPicPr>
            <p:nvPr>
              <p:custDataLst>
                <p:tags r:id="rId8"/>
              </p:custDataLst>
            </p:nvPr>
          </p:nvPicPr>
          <p:blipFill>
            <a:blip r:embed="rId9"/>
            <a:srcRect l="17307" r="17307"/>
            <a:stretch>
              <a:fillRect/>
            </a:stretch>
          </p:blipFill>
          <p:spPr>
            <a:xfrm>
              <a:off x="1" y="5301"/>
              <a:ext cx="3869" cy="4378"/>
            </a:xfrm>
            <a:prstGeom prst="rect">
              <a:avLst/>
            </a:prstGeom>
          </p:spPr>
        </p:pic>
        <p:pic>
          <p:nvPicPr>
            <p:cNvPr id="9" name="图片 8"/>
            <p:cNvPicPr>
              <a:picLocks noChangeAspect="1"/>
            </p:cNvPicPr>
            <p:nvPr>
              <p:custDataLst>
                <p:tags r:id="rId10"/>
              </p:custDataLst>
            </p:nvPr>
          </p:nvPicPr>
          <p:blipFill>
            <a:blip r:embed="rId11"/>
            <a:srcRect t="6369" b="6369"/>
            <a:stretch>
              <a:fillRect/>
            </a:stretch>
          </p:blipFill>
          <p:spPr>
            <a:xfrm>
              <a:off x="3970" y="5301"/>
              <a:ext cx="7839" cy="4378"/>
            </a:xfrm>
            <a:prstGeom prst="rect">
              <a:avLst/>
            </a:prstGeom>
          </p:spPr>
        </p:pic>
      </p:grpSp>
      <p:sp>
        <p:nvSpPr>
          <p:cNvPr id="12" name="文本框 11"/>
          <p:cNvSpPr txBox="1"/>
          <p:nvPr/>
        </p:nvSpPr>
        <p:spPr>
          <a:xfrm>
            <a:off x="9576435" y="3740150"/>
            <a:ext cx="135509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土壤液化？</a:t>
            </a:r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video fullScrn="0">
              <p:cMediaNode vol="9000">
                <p:cTn id="2" fill="hold" display="1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tags/tag1.xml><?xml version="1.0" encoding="utf-8"?>
<p:tagLst xmlns:p="http://schemas.openxmlformats.org/presentationml/2006/main">
  <p:tag name="KSO_WM_UNIT_PLACING_PICTURE_USER_VIEWPORT" val="{&quot;height&quot;:6835,&quot;width&quot;:8958}"/>
  <p:tag name="KSO_WM_UNIT_PLACING_PICTURE_USER_RELATIVERECTANGLE" val="{&quot;bottom&quot;:0,&quot;left&quot;:0,&quot;right&quot;:0,&quot;top&quot;:0}"/>
  <p:tag name="KSO_WM_UNIT_PLACING_PICTURE_COLLAGE_RELATIVERECTANGLE" val="{&quot;bottom&quot;:0.13400419804760547,&quot;left&quot;:0,&quot;right&quot;:0,&quot;top&quot;:0.13400419804760547}"/>
  <p:tag name="KSO_WM_UNIT_PLACING_PICTURE_COLLAGE_VIEWPORT" val="{&quot;height&quot;:4378,&quot;width&quot;:7838.666666666666}"/>
  <p:tag name="KSO_WM_UNIT_PLACING_PICTURE_INFO" val="{&quot;code&quot;:&quot;bAb[3]&quot;,&quot;full_picture&quot;:false,&quot;last_crop_picture&quot;:&quot;bAb[3]&quot;,&quot;scheme&quot;:&quot;4-7&quot;,&quot;spacing&quot;:5}"/>
  <p:tag name="KSO_WM_UNIT_PLACING_PICTURE" val="223110.401"/>
  <p:tag name="KSO_WM_BEAUTIFY_FLAG" val=""/>
  <p:tag name="KSO_WM_UNIT_INDEX" val=""/>
  <p:tag name="KSO_WM_UNIT_ID" val=""/>
</p:tagLst>
</file>

<file path=ppt/tags/tag2.xml><?xml version="1.0" encoding="utf-8"?>
<p:tagLst xmlns:p="http://schemas.openxmlformats.org/presentationml/2006/main">
  <p:tag name="KSO_WM_UNIT_PLACING_PICTURE_USER_VIEWPORT" val="{&quot;height&quot;:6211,&quot;width&quot;:8167}"/>
  <p:tag name="KSO_WM_UNIT_PLACING_PICTURE_USER_RELATIVERECTANGLE" val="{&quot;bottom&quot;:0,&quot;left&quot;:0,&quot;right&quot;:0,&quot;top&quot;:0}"/>
  <p:tag name="KSO_WM_UNIT_PLACING_PICTURE_COLLAGE_RELATIVERECTANGLE" val="{&quot;bottom&quot;:0,&quot;left&quot;:0.16393029445157975,&quot;right&quot;:0.16393029445157975,&quot;top&quot;:0}"/>
  <p:tag name="KSO_WM_UNIT_PLACING_PICTURE_COLLAGE_VIEWPORT" val="{&quot;height&quot;:4378,&quot;width&quot;:3869.333333333333}"/>
  <p:tag name="KSO_WM_UNIT_PLACING_PICTURE_INFO" val="{&quot;code&quot;:&quot;bAb[3]&quot;,&quot;full_picture&quot;:false,&quot;last_crop_picture&quot;:&quot;bAb[3]&quot;,&quot;scheme&quot;:&quot;4-7&quot;,&quot;spacing&quot;:5}"/>
  <p:tag name="KSO_WM_UNIT_PLACING_PICTURE" val="223110.401"/>
  <p:tag name="KSO_WM_BEAUTIFY_FLAG" val=""/>
  <p:tag name="KSO_WM_UNIT_INDEX" val=""/>
  <p:tag name="KSO_WM_UNIT_ID" val=""/>
</p:tagLst>
</file>

<file path=ppt/tags/tag3.xml><?xml version="1.0" encoding="utf-8"?>
<p:tagLst xmlns:p="http://schemas.openxmlformats.org/presentationml/2006/main">
  <p:tag name="KSO_WM_UNIT_PLACING_PICTURE_USER_VIEWPORT" val="{&quot;height&quot;:8624,&quot;width&quot;:11657}"/>
  <p:tag name="KSO_WM_UNIT_PLACING_PICTURE_USER_RELATIVERECTANGLE" val="{&quot;bottom&quot;:0,&quot;left&quot;:0,&quot;right&quot;:0,&quot;top&quot;:0}"/>
  <p:tag name="KSO_WM_UNIT_PLACING_PICTURE_COLLAGE_RELATIVERECTANGLE" val="{&quot;bottom&quot;:0,&quot;left&quot;:0.1730718302271703,&quot;right&quot;:0.1730718302271703,&quot;top&quot;:0}"/>
  <p:tag name="KSO_WM_UNIT_PLACING_PICTURE_COLLAGE_VIEWPORT" val="{&quot;height&quot;:4378,&quot;width&quot;:3869.333333333333}"/>
  <p:tag name="KSO_WM_UNIT_PLACING_PICTURE_INFO" val="{&quot;code&quot;:&quot;bAb[3]&quot;,&quot;full_picture&quot;:false,&quot;last_crop_picture&quot;:&quot;bAb[3]&quot;,&quot;scheme&quot;:&quot;4-7&quot;,&quot;spacing&quot;:5}"/>
  <p:tag name="KSO_WM_UNIT_PLACING_PICTURE" val="223110.401"/>
  <p:tag name="KSO_WM_BEAUTIFY_FLAG" val=""/>
  <p:tag name="KSO_WM_UNIT_INDEX" val=""/>
  <p:tag name="KSO_WM_UNIT_ID" val=""/>
</p:tagLst>
</file>

<file path=ppt/tags/tag4.xml><?xml version="1.0" encoding="utf-8"?>
<p:tagLst xmlns:p="http://schemas.openxmlformats.org/presentationml/2006/main">
  <p:tag name="KSO_WM_UNIT_PLACING_PICTURE_USER_VIEWPORT" val="{&quot;height&quot;:6746,&quot;width&quot;:10540}"/>
  <p:tag name="KSO_WM_UNIT_PLACING_PICTURE_USER_RELATIVERECTANGLE" val="{&quot;bottom&quot;:0,&quot;left&quot;:0,&quot;right&quot;:0,&quot;top&quot;:0}"/>
  <p:tag name="KSO_WM_UNIT_PLACING_PICTURE_COLLAGE_RELATIVERECTANGLE" val="{&quot;bottom&quot;:0.06368731570413456,&quot;left&quot;:0,&quot;right&quot;:0,&quot;top&quot;:0.06368731570413456}"/>
  <p:tag name="KSO_WM_UNIT_PLACING_PICTURE_COLLAGE_VIEWPORT" val="{&quot;height&quot;:4378,&quot;width&quot;:7838.666666666666}"/>
  <p:tag name="KSO_WM_UNIT_PLACING_PICTURE_INFO" val="{&quot;code&quot;:&quot;bAb[3]&quot;,&quot;full_picture&quot;:false,&quot;last_crop_picture&quot;:&quot;bAb[3]&quot;,&quot;scheme&quot;:&quot;4-7&quot;,&quot;spacing&quot;:5}"/>
  <p:tag name="KSO_WM_UNIT_PLACING_PICTURE" val="223110.401"/>
  <p:tag name="KSO_WM_BEAUTIFY_FLAG" val=""/>
  <p:tag name="KSO_WM_UNIT_INDEX" val=""/>
  <p:tag name="KSO_WM_UNIT_ID" val=""/>
</p:tagLst>
</file>

<file path=ppt/tags/tag5.xml><?xml version="1.0" encoding="utf-8"?>
<p:tagLst xmlns:p="http://schemas.openxmlformats.org/presentationml/2006/main">
  <p:tag name="commondata" val="eyJoZGlkIjoiZDU1YjFlYjI2ODJkNTgzMTI4ZjNmN2E1ZmM3OTZhYWIifQ=="/>
</p:tagLst>
</file>

<file path=ppt/theme/theme1.xml><?xml version="1.0" encoding="utf-8"?>
<a:theme xmlns:a="http://schemas.openxmlformats.org/drawingml/2006/main" name="WPS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690</Words>
  <Application>WPS 演示</Application>
  <PresentationFormat>宽屏</PresentationFormat>
  <Paragraphs>65</Paragraphs>
  <Slides>13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13</vt:i4>
      </vt:variant>
    </vt:vector>
  </HeadingPairs>
  <TitlesOfParts>
    <vt:vector size="26" baseType="lpstr">
      <vt:lpstr>Arial</vt:lpstr>
      <vt:lpstr>宋体</vt:lpstr>
      <vt:lpstr>Wingdings</vt:lpstr>
      <vt:lpstr>黑体</vt:lpstr>
      <vt:lpstr>微软雅黑</vt:lpstr>
      <vt:lpstr>Arial Unicode MS</vt:lpstr>
      <vt:lpstr>Calibri</vt:lpstr>
      <vt:lpstr>仿宋</vt:lpstr>
      <vt:lpstr>隶书</vt:lpstr>
      <vt:lpstr>方正姚体</vt:lpstr>
      <vt:lpstr>华文细黑</vt:lpstr>
      <vt:lpstr>幼圆</vt:lpstr>
      <vt:lpstr>WPS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Yang Hu</dc:creator>
  <cp:lastModifiedBy>扶摇</cp:lastModifiedBy>
  <cp:revision>20</cp:revision>
  <dcterms:created xsi:type="dcterms:W3CDTF">2023-08-09T12:44:00Z</dcterms:created>
  <dcterms:modified xsi:type="dcterms:W3CDTF">2024-11-14T08:09:17Z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3B0086CAF875411CACBDA13AB9801EF4_13</vt:lpwstr>
  </property>
  <property fmtid="{D5CDD505-2E9C-101B-9397-08002B2CF9AE}" pid="3" name="KSOProductBuildVer">
    <vt:lpwstr>2052-12.1.0.18608</vt:lpwstr>
  </property>
</Properties>
</file>