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0" r:id="rId16"/>
    <p:sldId id="269" r:id="rId17"/>
    <p:sldId id="271" r:id="rId18"/>
    <p:sldId id="272" r:id="rId19"/>
    <p:sldId id="274" r:id="rId20"/>
    <p:sldId id="278" r:id="rId21"/>
    <p:sldId id="279" r:id="rId22"/>
    <p:sldId id="280" r:id="rId23"/>
    <p:sldId id="285" r:id="rId24"/>
    <p:sldId id="281" r:id="rId25"/>
    <p:sldId id="282" r:id="rId26"/>
    <p:sldId id="286" r:id="rId27"/>
    <p:sldId id="287" r:id="rId28"/>
    <p:sldId id="288" r:id="rId29"/>
    <p:sldId id="289" r:id="rId30"/>
    <p:sldId id="290" r:id="rId31"/>
    <p:sldId id="291" r:id="rId32"/>
    <p:sldId id="283" r:id="rId33"/>
    <p:sldId id="298" r:id="rId34"/>
    <p:sldId id="299" r:id="rId36"/>
    <p:sldId id="300" r:id="rId37"/>
    <p:sldId id="284" r:id="rId38"/>
    <p:sldId id="294" r:id="rId39"/>
    <p:sldId id="295" r:id="rId40"/>
    <p:sldId id="296" r:id="rId41"/>
    <p:sldId id="297" r:id="rId42"/>
    <p:sldId id="303" r:id="rId43"/>
    <p:sldId id="302" r:id="rId44"/>
  </p:sldIdLst>
  <p:sldSz cx="12192000" cy="6858000"/>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8" Type="http://schemas.openxmlformats.org/officeDocument/2006/relationships/tags" Target="tags/tag2.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notesMaster" Target="notesMasters/notesMaster1.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png"/><Relationship Id="rId1"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6.png"/><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pn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0.png"/><Relationship Id="rId1"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2.png"/><Relationship Id="rId1"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4.png"/><Relationship Id="rId1" Type="http://schemas.openxmlformats.org/officeDocument/2006/relationships/image" Target="../media/image33.pn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 Id="rId3" Type="http://schemas.openxmlformats.org/officeDocument/2006/relationships/tags" Target="../tags/tag1.xml"/><Relationship Id="rId2" Type="http://schemas.microsoft.com/office/2007/relationships/media" Target="../media/media1.mp4"/><Relationship Id="rId1" Type="http://schemas.openxmlformats.org/officeDocument/2006/relationships/video" Target="../media/media1.mp4"/></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5.jpeg"/><Relationship Id="rId1"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7.jpeg"/><Relationship Id="rId1"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9.jpeg"/><Relationship Id="rId1"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1.jpeg"/><Relationship Id="rId1"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3.jpeg"/><Relationship Id="rId1" Type="http://schemas.openxmlformats.org/officeDocument/2006/relationships/image" Target="../media/image5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4.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56.png"/><Relationship Id="rId1"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8.png"/><Relationship Id="rId1" Type="http://schemas.openxmlformats.org/officeDocument/2006/relationships/image" Target="../media/image57.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0.jpeg"/><Relationship Id="rId1" Type="http://schemas.openxmlformats.org/officeDocument/2006/relationships/image" Target="../media/image59.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1.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63.png"/><Relationship Id="rId1"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5.png"/><Relationship Id="rId1"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7.png"/><Relationship Id="rId1"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9.png"/><Relationship Id="rId1" Type="http://schemas.openxmlformats.org/officeDocument/2006/relationships/image" Target="../media/image68.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0.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2.png"/><Relationship Id="rId1"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en-US" altLang="zh-CN"/>
              <a:t>2024CGU</a:t>
            </a:r>
            <a:r>
              <a:rPr lang="zh-CN" altLang="en-US"/>
              <a:t>分享</a:t>
            </a:r>
            <a:endParaRPr lang="zh-CN" altLang="en-US"/>
          </a:p>
        </p:txBody>
      </p:sp>
      <p:sp>
        <p:nvSpPr>
          <p:cNvPr id="3" name="副标题 2"/>
          <p:cNvSpPr>
            <a:spLocks noGrp="1"/>
          </p:cNvSpPr>
          <p:nvPr>
            <p:ph type="subTitle" idx="1"/>
          </p:nvPr>
        </p:nvSpPr>
        <p:spPr/>
        <p:txBody>
          <a:bodyPr/>
          <a:p>
            <a:r>
              <a:rPr lang="zh-CN" altLang="en-US"/>
              <a:t>纯流水账</a:t>
            </a:r>
            <a:endParaRPr lang="zh-CN" altLang="en-US"/>
          </a:p>
          <a:p>
            <a:r>
              <a:rPr lang="zh-CN" altLang="en-US"/>
              <a:t>魏源源</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19</a:t>
            </a:r>
            <a:r>
              <a:rPr lang="zh-CN" altLang="en-US" b="1"/>
              <a:t>日</a:t>
            </a:r>
            <a:endParaRPr lang="zh-CN" altLang="en-US" b="1"/>
          </a:p>
        </p:txBody>
      </p:sp>
      <p:pic>
        <p:nvPicPr>
          <p:cNvPr id="3" name="图片 2" descr="微信图片_20241112140331"/>
          <p:cNvPicPr>
            <a:picLocks noChangeAspect="1"/>
          </p:cNvPicPr>
          <p:nvPr/>
        </p:nvPicPr>
        <p:blipFill>
          <a:blip r:embed="rId1"/>
          <a:stretch>
            <a:fillRect/>
          </a:stretch>
        </p:blipFill>
        <p:spPr>
          <a:xfrm>
            <a:off x="426085" y="900430"/>
            <a:ext cx="6309360" cy="4730750"/>
          </a:xfrm>
          <a:prstGeom prst="rect">
            <a:avLst/>
          </a:prstGeom>
        </p:spPr>
      </p:pic>
      <p:pic>
        <p:nvPicPr>
          <p:cNvPr id="6" name="图片 5" descr="微信图片_20241112140725"/>
          <p:cNvPicPr>
            <a:picLocks noChangeAspect="1"/>
          </p:cNvPicPr>
          <p:nvPr/>
        </p:nvPicPr>
        <p:blipFill>
          <a:blip r:embed="rId2"/>
          <a:stretch>
            <a:fillRect/>
          </a:stretch>
        </p:blipFill>
        <p:spPr>
          <a:xfrm>
            <a:off x="7225030" y="628015"/>
            <a:ext cx="4321810" cy="5762625"/>
          </a:xfrm>
          <a:prstGeom prst="rect">
            <a:avLst/>
          </a:prstGeom>
        </p:spPr>
      </p:pic>
      <p:sp>
        <p:nvSpPr>
          <p:cNvPr id="7" name="文本框 6"/>
          <p:cNvSpPr txBox="1"/>
          <p:nvPr/>
        </p:nvSpPr>
        <p:spPr>
          <a:xfrm>
            <a:off x="828040" y="5949950"/>
            <a:ext cx="2781300" cy="368300"/>
          </a:xfrm>
          <a:prstGeom prst="rect">
            <a:avLst/>
          </a:prstGeom>
          <a:noFill/>
        </p:spPr>
        <p:txBody>
          <a:bodyPr wrap="square" rtlCol="0">
            <a:spAutoFit/>
          </a:bodyPr>
          <a:p>
            <a:r>
              <a:rPr lang="zh-CN" altLang="en-US"/>
              <a:t>签到、领材料</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19</a:t>
            </a:r>
            <a:r>
              <a:rPr lang="zh-CN" altLang="en-US" b="1"/>
              <a:t>日</a:t>
            </a:r>
            <a:endParaRPr lang="zh-CN" altLang="en-US" b="1"/>
          </a:p>
        </p:txBody>
      </p:sp>
      <p:pic>
        <p:nvPicPr>
          <p:cNvPr id="3" name="图片 2" descr="微信图片_20241112140350"/>
          <p:cNvPicPr>
            <a:picLocks noChangeAspect="1"/>
          </p:cNvPicPr>
          <p:nvPr/>
        </p:nvPicPr>
        <p:blipFill>
          <a:blip r:embed="rId1"/>
          <a:stretch>
            <a:fillRect/>
          </a:stretch>
        </p:blipFill>
        <p:spPr>
          <a:xfrm>
            <a:off x="518795" y="854075"/>
            <a:ext cx="4175760" cy="5569585"/>
          </a:xfrm>
          <a:prstGeom prst="rect">
            <a:avLst/>
          </a:prstGeom>
        </p:spPr>
      </p:pic>
      <p:pic>
        <p:nvPicPr>
          <p:cNvPr id="4" name="图片 3" descr="微信图片_20241112140413"/>
          <p:cNvPicPr>
            <a:picLocks noChangeAspect="1"/>
          </p:cNvPicPr>
          <p:nvPr/>
        </p:nvPicPr>
        <p:blipFill>
          <a:blip r:embed="rId2"/>
          <a:stretch>
            <a:fillRect/>
          </a:stretch>
        </p:blipFill>
        <p:spPr>
          <a:xfrm>
            <a:off x="5339080" y="854075"/>
            <a:ext cx="6231255" cy="4671695"/>
          </a:xfrm>
          <a:prstGeom prst="rect">
            <a:avLst/>
          </a:prstGeom>
        </p:spPr>
      </p:pic>
      <p:sp>
        <p:nvSpPr>
          <p:cNvPr id="5" name="文本框 4"/>
          <p:cNvSpPr txBox="1"/>
          <p:nvPr/>
        </p:nvSpPr>
        <p:spPr>
          <a:xfrm>
            <a:off x="5482590" y="5844540"/>
            <a:ext cx="2674620" cy="368300"/>
          </a:xfrm>
          <a:prstGeom prst="rect">
            <a:avLst/>
          </a:prstGeom>
          <a:noFill/>
        </p:spPr>
        <p:txBody>
          <a:bodyPr wrap="square" rtlCol="0">
            <a:spAutoFit/>
          </a:bodyPr>
          <a:p>
            <a:r>
              <a:rPr lang="zh-CN" altLang="en-US"/>
              <a:t>会展中心沙滩旁骑车</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pic>
        <p:nvPicPr>
          <p:cNvPr id="5" name="图片 4"/>
          <p:cNvPicPr>
            <a:picLocks noChangeAspect="1"/>
          </p:cNvPicPr>
          <p:nvPr/>
        </p:nvPicPr>
        <p:blipFill>
          <a:blip r:embed="rId1"/>
          <a:stretch>
            <a:fillRect/>
          </a:stretch>
        </p:blipFill>
        <p:spPr>
          <a:xfrm>
            <a:off x="2122805" y="949325"/>
            <a:ext cx="7381875" cy="5535930"/>
          </a:xfrm>
          <a:prstGeom prst="rect">
            <a:avLst/>
          </a:prstGeom>
        </p:spPr>
      </p:pic>
      <p:sp>
        <p:nvSpPr>
          <p:cNvPr id="6" name="文本框 5"/>
          <p:cNvSpPr txBox="1"/>
          <p:nvPr/>
        </p:nvSpPr>
        <p:spPr>
          <a:xfrm>
            <a:off x="1628140" y="328295"/>
            <a:ext cx="3693160" cy="368300"/>
          </a:xfrm>
          <a:prstGeom prst="rect">
            <a:avLst/>
          </a:prstGeom>
          <a:noFill/>
        </p:spPr>
        <p:txBody>
          <a:bodyPr wrap="square" rtlCol="0">
            <a:spAutoFit/>
          </a:bodyPr>
          <a:p>
            <a:pPr algn="ctr"/>
            <a:r>
              <a:rPr lang="zh-CN" altLang="en-US" b="1"/>
              <a:t>南极冰下湖主动源地震探测模拟</a:t>
            </a:r>
            <a:endParaRPr lang="zh-CN" altLang="en-US"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6" name="文本框 5"/>
          <p:cNvSpPr txBox="1"/>
          <p:nvPr/>
        </p:nvSpPr>
        <p:spPr>
          <a:xfrm>
            <a:off x="1628140" y="328295"/>
            <a:ext cx="3693160" cy="368300"/>
          </a:xfrm>
          <a:prstGeom prst="rect">
            <a:avLst/>
          </a:prstGeom>
          <a:noFill/>
        </p:spPr>
        <p:txBody>
          <a:bodyPr wrap="square" rtlCol="0">
            <a:spAutoFit/>
          </a:bodyPr>
          <a:p>
            <a:pPr algn="ctr"/>
            <a:r>
              <a:rPr lang="zh-CN" altLang="en-US" b="1"/>
              <a:t>南极冰下湖主动源地震探测模拟</a:t>
            </a:r>
            <a:endParaRPr lang="zh-CN" altLang="en-US" b="1"/>
          </a:p>
        </p:txBody>
      </p:sp>
      <p:pic>
        <p:nvPicPr>
          <p:cNvPr id="4" name="图片 3"/>
          <p:cNvPicPr>
            <a:picLocks noChangeAspect="1"/>
          </p:cNvPicPr>
          <p:nvPr/>
        </p:nvPicPr>
        <p:blipFill>
          <a:blip r:embed="rId1"/>
          <a:stretch>
            <a:fillRect/>
          </a:stretch>
        </p:blipFill>
        <p:spPr>
          <a:xfrm>
            <a:off x="288925" y="904875"/>
            <a:ext cx="7501255" cy="5626100"/>
          </a:xfrm>
          <a:prstGeom prst="rect">
            <a:avLst/>
          </a:prstGeom>
        </p:spPr>
      </p:pic>
      <p:sp>
        <p:nvSpPr>
          <p:cNvPr id="5" name="文本框 4"/>
          <p:cNvSpPr txBox="1"/>
          <p:nvPr/>
        </p:nvSpPr>
        <p:spPr>
          <a:xfrm>
            <a:off x="8138795" y="1034415"/>
            <a:ext cx="3771900" cy="5354955"/>
          </a:xfrm>
          <a:prstGeom prst="rect">
            <a:avLst/>
          </a:prstGeom>
        </p:spPr>
        <p:txBody>
          <a:bodyPr wrap="square">
            <a:noAutofit/>
          </a:bodyPr>
          <a:p>
            <a:pPr indent="0" fontAlgn="auto">
              <a:lnSpc>
                <a:spcPct val="150000"/>
              </a:lnSpc>
            </a:pPr>
            <a:r>
              <a:rPr lang="zh-CN" altLang="en-US" sz="1600"/>
              <a:t>航空冰雷达</a:t>
            </a:r>
            <a:r>
              <a:rPr lang="en-US" altLang="zh-CN" sz="1600"/>
              <a:t>——</a:t>
            </a:r>
            <a:endParaRPr lang="zh-CN" altLang="en-US" sz="1600"/>
          </a:p>
          <a:p>
            <a:pPr indent="0" fontAlgn="auto">
              <a:lnSpc>
                <a:spcPct val="150000"/>
              </a:lnSpc>
            </a:pPr>
            <a:r>
              <a:rPr lang="zh-CN" altLang="en-US" sz="1600"/>
              <a:t>有很多内部层，层和层之间有火山碎屑物等，对电磁波信号产生反射</a:t>
            </a:r>
            <a:endParaRPr lang="zh-CN" altLang="en-US" sz="1600"/>
          </a:p>
          <a:p>
            <a:pPr indent="0" fontAlgn="auto">
              <a:lnSpc>
                <a:spcPct val="150000"/>
              </a:lnSpc>
            </a:pPr>
            <a:r>
              <a:rPr lang="zh-CN" altLang="en-US" sz="1600"/>
              <a:t>冰底有一些强反射层，认为是冰</a:t>
            </a:r>
            <a:r>
              <a:rPr lang="en-US" altLang="zh-CN" sz="1600"/>
              <a:t>-</a:t>
            </a:r>
            <a:r>
              <a:rPr lang="zh-CN" altLang="en-US" sz="1600"/>
              <a:t>岩反射，冰和水的界面</a:t>
            </a:r>
            <a:endParaRPr lang="zh-CN" altLang="en-US" sz="1600"/>
          </a:p>
          <a:p>
            <a:pPr indent="0" fontAlgn="auto">
              <a:lnSpc>
                <a:spcPct val="150000"/>
              </a:lnSpc>
            </a:pPr>
            <a:endParaRPr lang="zh-CN" altLang="en-US" sz="1600"/>
          </a:p>
          <a:p>
            <a:pPr indent="0" fontAlgn="auto">
              <a:lnSpc>
                <a:spcPct val="150000"/>
              </a:lnSpc>
            </a:pPr>
            <a:r>
              <a:rPr lang="zh-CN" altLang="en-US" sz="1600"/>
              <a:t>航空重力</a:t>
            </a:r>
            <a:r>
              <a:rPr lang="en-US" altLang="zh-CN" sz="1600"/>
              <a:t>——</a:t>
            </a:r>
            <a:endParaRPr lang="en-US" altLang="zh-CN" sz="1600"/>
          </a:p>
          <a:p>
            <a:pPr indent="0" fontAlgn="auto">
              <a:lnSpc>
                <a:spcPct val="150000"/>
              </a:lnSpc>
            </a:pPr>
            <a:r>
              <a:rPr lang="zh-CN" altLang="en-US" sz="1600"/>
              <a:t>对水和基岩以下结构，获得密度剖面</a:t>
            </a:r>
            <a:endParaRPr lang="zh-CN" altLang="en-US" sz="1600"/>
          </a:p>
          <a:p>
            <a:pPr indent="0" fontAlgn="auto">
              <a:lnSpc>
                <a:spcPct val="150000"/>
              </a:lnSpc>
            </a:pPr>
            <a:r>
              <a:rPr lang="zh-CN" altLang="en-US" sz="1600"/>
              <a:t>冰</a:t>
            </a:r>
            <a:r>
              <a:rPr lang="en-US" altLang="zh-CN" sz="1600"/>
              <a:t>-</a:t>
            </a:r>
            <a:r>
              <a:rPr lang="zh-CN" altLang="en-US" sz="1600"/>
              <a:t>水</a:t>
            </a:r>
            <a:r>
              <a:rPr lang="en-US" altLang="zh-CN" sz="1600"/>
              <a:t>-</a:t>
            </a:r>
            <a:r>
              <a:rPr lang="zh-CN" altLang="en-US" sz="1600"/>
              <a:t>沉积层</a:t>
            </a:r>
            <a:r>
              <a:rPr lang="en-US" altLang="zh-CN" sz="1600"/>
              <a:t>-</a:t>
            </a:r>
            <a:r>
              <a:rPr lang="zh-CN" altLang="en-US" sz="1600"/>
              <a:t>基岩</a:t>
            </a:r>
            <a:endParaRPr lang="zh-CN" altLang="en-US" sz="1600"/>
          </a:p>
          <a:p>
            <a:pPr indent="0" fontAlgn="auto">
              <a:lnSpc>
                <a:spcPct val="150000"/>
              </a:lnSpc>
            </a:pPr>
            <a:endParaRPr lang="zh-CN" altLang="en-US" sz="1600"/>
          </a:p>
          <a:p>
            <a:pPr indent="0" fontAlgn="auto">
              <a:lnSpc>
                <a:spcPct val="150000"/>
              </a:lnSpc>
            </a:pPr>
            <a:r>
              <a:rPr lang="zh-CN" altLang="en-US" sz="1600"/>
              <a:t>冰盖表面有松散雪层</a:t>
            </a:r>
            <a:r>
              <a:rPr lang="en-US" altLang="zh-CN" sz="1600"/>
              <a:t>——</a:t>
            </a:r>
            <a:endParaRPr lang="en-US" altLang="zh-CN" sz="1600"/>
          </a:p>
          <a:p>
            <a:pPr indent="0" fontAlgn="auto">
              <a:lnSpc>
                <a:spcPct val="150000"/>
              </a:lnSpc>
            </a:pPr>
            <a:r>
              <a:rPr lang="zh-CN" altLang="en-US" sz="1600"/>
              <a:t>从松散的雪</a:t>
            </a:r>
            <a:r>
              <a:rPr lang="en-US" altLang="zh-CN" sz="1600"/>
              <a:t>-</a:t>
            </a:r>
            <a:r>
              <a:rPr lang="zh-CN" altLang="en-US" sz="1600"/>
              <a:t>冰</a:t>
            </a:r>
            <a:endParaRPr lang="zh-CN" altLang="en-US" sz="1600"/>
          </a:p>
          <a:p>
            <a:pPr indent="0" fontAlgn="auto">
              <a:lnSpc>
                <a:spcPct val="150000"/>
              </a:lnSpc>
            </a:pPr>
            <a:r>
              <a:rPr lang="zh-CN" altLang="en-US" sz="1600"/>
              <a:t>地震波传播上来看，在几十米厚的区间里地震波速度变化大</a:t>
            </a:r>
            <a:endParaRPr lang="en-U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10791" t="12213" r="10524" b="8728"/>
          <a:stretch>
            <a:fillRect/>
          </a:stretch>
        </p:blipFill>
        <p:spPr>
          <a:xfrm>
            <a:off x="59690" y="1363980"/>
            <a:ext cx="5792470" cy="4365625"/>
          </a:xfrm>
          <a:prstGeom prst="rect">
            <a:avLst/>
          </a:prstGeom>
        </p:spPr>
      </p:pic>
      <p:sp>
        <p:nvSpPr>
          <p:cNvPr id="3" name="文本框 2"/>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6" name="文本框 5"/>
          <p:cNvSpPr txBox="1"/>
          <p:nvPr/>
        </p:nvSpPr>
        <p:spPr>
          <a:xfrm>
            <a:off x="1628140" y="328295"/>
            <a:ext cx="3693160" cy="368300"/>
          </a:xfrm>
          <a:prstGeom prst="rect">
            <a:avLst/>
          </a:prstGeom>
          <a:noFill/>
        </p:spPr>
        <p:txBody>
          <a:bodyPr wrap="square" rtlCol="0">
            <a:spAutoFit/>
          </a:bodyPr>
          <a:p>
            <a:pPr algn="ctr"/>
            <a:r>
              <a:rPr lang="zh-CN" altLang="en-US" b="1"/>
              <a:t>南极冰下湖主动源地震探测模拟</a:t>
            </a:r>
            <a:endParaRPr lang="zh-CN" altLang="en-US" b="1"/>
          </a:p>
        </p:txBody>
      </p:sp>
      <p:pic>
        <p:nvPicPr>
          <p:cNvPr id="5" name="图片 4"/>
          <p:cNvPicPr>
            <a:picLocks noChangeAspect="1"/>
          </p:cNvPicPr>
          <p:nvPr/>
        </p:nvPicPr>
        <p:blipFill>
          <a:blip r:embed="rId2"/>
          <a:stretch>
            <a:fillRect/>
          </a:stretch>
        </p:blipFill>
        <p:spPr>
          <a:xfrm>
            <a:off x="5852160" y="553720"/>
            <a:ext cx="6257290" cy="4694555"/>
          </a:xfrm>
          <a:prstGeom prst="rect">
            <a:avLst/>
          </a:prstGeom>
        </p:spPr>
      </p:pic>
      <p:sp>
        <p:nvSpPr>
          <p:cNvPr id="7" name="文本框 6"/>
          <p:cNvSpPr txBox="1"/>
          <p:nvPr/>
        </p:nvSpPr>
        <p:spPr>
          <a:xfrm>
            <a:off x="5991860" y="5248275"/>
            <a:ext cx="6726555" cy="1568450"/>
          </a:xfrm>
          <a:prstGeom prst="rect">
            <a:avLst/>
          </a:prstGeom>
          <a:noFill/>
        </p:spPr>
        <p:txBody>
          <a:bodyPr wrap="square" rtlCol="0" anchor="t">
            <a:spAutoFit/>
          </a:bodyPr>
          <a:p>
            <a:pPr indent="0" fontAlgn="auto">
              <a:lnSpc>
                <a:spcPct val="150000"/>
              </a:lnSpc>
            </a:pPr>
            <a:r>
              <a:rPr lang="zh-CN" altLang="en-US" sz="1600">
                <a:sym typeface="+mn-ea"/>
              </a:rPr>
              <a:t>只有冰</a:t>
            </a:r>
            <a:r>
              <a:rPr lang="en-US" altLang="zh-CN" sz="1600">
                <a:sym typeface="+mn-ea"/>
              </a:rPr>
              <a:t>-</a:t>
            </a:r>
            <a:r>
              <a:rPr lang="zh-CN" altLang="en-US" sz="1600">
                <a:sym typeface="+mn-ea"/>
              </a:rPr>
              <a:t>湖体</a:t>
            </a:r>
            <a:r>
              <a:rPr lang="en-US" altLang="zh-CN" sz="1600">
                <a:sym typeface="+mn-ea"/>
              </a:rPr>
              <a:t>-</a:t>
            </a:r>
            <a:r>
              <a:rPr lang="zh-CN" altLang="en-US" sz="1600">
                <a:sym typeface="+mn-ea"/>
              </a:rPr>
              <a:t>基岩，</a:t>
            </a:r>
            <a:r>
              <a:rPr lang="zh-CN" altLang="en-US" sz="1600">
                <a:sym typeface="+mn-ea"/>
              </a:rPr>
              <a:t>没有粒雪层；</a:t>
            </a:r>
            <a:endParaRPr lang="zh-CN" altLang="en-US" sz="1600"/>
          </a:p>
          <a:p>
            <a:pPr indent="0" fontAlgn="auto">
              <a:lnSpc>
                <a:spcPct val="150000"/>
              </a:lnSpc>
            </a:pPr>
            <a:r>
              <a:rPr lang="zh-CN" altLang="en-US" sz="1600">
                <a:sym typeface="+mn-ea"/>
              </a:rPr>
              <a:t>冰和水界面有一个很强的反射；</a:t>
            </a:r>
            <a:endParaRPr lang="zh-CN" altLang="en-US" sz="1600"/>
          </a:p>
          <a:p>
            <a:pPr indent="0" fontAlgn="auto">
              <a:lnSpc>
                <a:spcPct val="150000"/>
              </a:lnSpc>
            </a:pPr>
            <a:r>
              <a:rPr lang="zh-CN" altLang="en-US" sz="1600">
                <a:sym typeface="+mn-ea"/>
              </a:rPr>
              <a:t>水和基岩有个强反射；</a:t>
            </a:r>
            <a:endParaRPr lang="zh-CN" altLang="en-US" sz="1600"/>
          </a:p>
          <a:p>
            <a:pPr indent="0" fontAlgn="auto">
              <a:lnSpc>
                <a:spcPct val="150000"/>
              </a:lnSpc>
            </a:pPr>
            <a:r>
              <a:rPr lang="zh-CN" altLang="en-US" sz="1600">
                <a:sym typeface="+mn-ea"/>
              </a:rPr>
              <a:t>湖水间反复反射</a:t>
            </a:r>
            <a:r>
              <a:rPr lang="en-US" altLang="zh-CN" sz="1600">
                <a:sym typeface="+mn-ea"/>
              </a:rPr>
              <a:t>-</a:t>
            </a:r>
            <a:r>
              <a:rPr lang="zh-CN" altLang="en-US" sz="1600">
                <a:sym typeface="+mn-ea"/>
              </a:rPr>
              <a:t>多次波发育，困住大量地震波能量；</a:t>
            </a:r>
            <a:endParaRPr lang="zh-CN" altLang="en-US" sz="160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6" name="文本框 5"/>
          <p:cNvSpPr txBox="1"/>
          <p:nvPr/>
        </p:nvSpPr>
        <p:spPr>
          <a:xfrm>
            <a:off x="1628140" y="328295"/>
            <a:ext cx="3693160" cy="368300"/>
          </a:xfrm>
          <a:prstGeom prst="rect">
            <a:avLst/>
          </a:prstGeom>
          <a:noFill/>
        </p:spPr>
        <p:txBody>
          <a:bodyPr wrap="square" rtlCol="0">
            <a:spAutoFit/>
          </a:bodyPr>
          <a:p>
            <a:pPr algn="ctr"/>
            <a:r>
              <a:rPr lang="zh-CN" altLang="en-US" b="1"/>
              <a:t>南极冰下湖主动源地震探测模拟</a:t>
            </a:r>
            <a:endParaRPr lang="zh-CN" altLang="en-US" b="1"/>
          </a:p>
        </p:txBody>
      </p:sp>
      <p:pic>
        <p:nvPicPr>
          <p:cNvPr id="2" name="图片 1"/>
          <p:cNvPicPr>
            <a:picLocks noChangeAspect="1"/>
          </p:cNvPicPr>
          <p:nvPr/>
        </p:nvPicPr>
        <p:blipFill>
          <a:blip r:embed="rId1"/>
          <a:srcRect l="10563" t="13917" r="8435" b="6858"/>
          <a:stretch>
            <a:fillRect/>
          </a:stretch>
        </p:blipFill>
        <p:spPr>
          <a:xfrm>
            <a:off x="138430" y="1216025"/>
            <a:ext cx="5799455" cy="4254500"/>
          </a:xfrm>
          <a:prstGeom prst="rect">
            <a:avLst/>
          </a:prstGeom>
        </p:spPr>
      </p:pic>
      <p:pic>
        <p:nvPicPr>
          <p:cNvPr id="4" name="图片 3"/>
          <p:cNvPicPr>
            <a:picLocks noChangeAspect="1"/>
          </p:cNvPicPr>
          <p:nvPr/>
        </p:nvPicPr>
        <p:blipFill>
          <a:blip r:embed="rId2"/>
          <a:srcRect l="11832" t="10403" r="8905" b="10020"/>
          <a:stretch>
            <a:fillRect/>
          </a:stretch>
        </p:blipFill>
        <p:spPr>
          <a:xfrm>
            <a:off x="6095365" y="1025525"/>
            <a:ext cx="5963920" cy="4490720"/>
          </a:xfrm>
          <a:prstGeom prst="rect">
            <a:avLst/>
          </a:prstGeom>
        </p:spPr>
      </p:pic>
      <p:sp>
        <p:nvSpPr>
          <p:cNvPr id="5" name="文本框 4"/>
          <p:cNvSpPr txBox="1"/>
          <p:nvPr/>
        </p:nvSpPr>
        <p:spPr>
          <a:xfrm>
            <a:off x="1525270" y="5805170"/>
            <a:ext cx="3550920" cy="368300"/>
          </a:xfrm>
          <a:prstGeom prst="rect">
            <a:avLst/>
          </a:prstGeom>
          <a:noFill/>
        </p:spPr>
        <p:txBody>
          <a:bodyPr wrap="square" rtlCol="0">
            <a:spAutoFit/>
          </a:bodyPr>
          <a:p>
            <a:r>
              <a:rPr lang="zh-CN" altLang="en-US"/>
              <a:t>复杂多次波</a:t>
            </a:r>
            <a:endParaRPr lang="zh-CN" altLang="en-US"/>
          </a:p>
        </p:txBody>
      </p:sp>
      <p:sp>
        <p:nvSpPr>
          <p:cNvPr id="7" name="文本框 6"/>
          <p:cNvSpPr txBox="1"/>
          <p:nvPr/>
        </p:nvSpPr>
        <p:spPr>
          <a:xfrm>
            <a:off x="6695440" y="5932170"/>
            <a:ext cx="3550920" cy="368300"/>
          </a:xfrm>
          <a:prstGeom prst="rect">
            <a:avLst/>
          </a:prstGeom>
          <a:noFill/>
        </p:spPr>
        <p:txBody>
          <a:bodyPr wrap="square" rtlCol="0">
            <a:spAutoFit/>
          </a:bodyPr>
          <a:p>
            <a:r>
              <a:rPr lang="zh-CN" altLang="en-US"/>
              <a:t>导波</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7" name="文本框 6"/>
          <p:cNvSpPr txBox="1"/>
          <p:nvPr/>
        </p:nvSpPr>
        <p:spPr>
          <a:xfrm>
            <a:off x="1628140" y="328295"/>
            <a:ext cx="3693160" cy="368300"/>
          </a:xfrm>
          <a:prstGeom prst="rect">
            <a:avLst/>
          </a:prstGeom>
          <a:noFill/>
        </p:spPr>
        <p:txBody>
          <a:bodyPr wrap="square" rtlCol="0">
            <a:spAutoFit/>
          </a:bodyPr>
          <a:p>
            <a:pPr algn="ctr"/>
            <a:r>
              <a:rPr lang="zh-CN" altLang="en-US" b="1"/>
              <a:t>南极冰下湖主动源地震探测模拟</a:t>
            </a:r>
            <a:endParaRPr lang="zh-CN" altLang="en-US" b="1"/>
          </a:p>
        </p:txBody>
      </p:sp>
      <p:pic>
        <p:nvPicPr>
          <p:cNvPr id="8" name="图片 7"/>
          <p:cNvPicPr>
            <a:picLocks noChangeAspect="1"/>
          </p:cNvPicPr>
          <p:nvPr/>
        </p:nvPicPr>
        <p:blipFill>
          <a:blip r:embed="rId1"/>
          <a:srcRect l="10711" t="8022" r="6772" b="10659"/>
          <a:stretch>
            <a:fillRect/>
          </a:stretch>
        </p:blipFill>
        <p:spPr>
          <a:xfrm>
            <a:off x="183515" y="1196340"/>
            <a:ext cx="5826125" cy="4306570"/>
          </a:xfrm>
          <a:prstGeom prst="rect">
            <a:avLst/>
          </a:prstGeom>
        </p:spPr>
      </p:pic>
      <p:sp>
        <p:nvSpPr>
          <p:cNvPr id="9" name="文本框 8"/>
          <p:cNvSpPr txBox="1"/>
          <p:nvPr/>
        </p:nvSpPr>
        <p:spPr>
          <a:xfrm>
            <a:off x="1235710" y="5720080"/>
            <a:ext cx="3070225" cy="368300"/>
          </a:xfrm>
          <a:prstGeom prst="rect">
            <a:avLst/>
          </a:prstGeom>
          <a:noFill/>
        </p:spPr>
        <p:txBody>
          <a:bodyPr wrap="square" rtlCol="0">
            <a:spAutoFit/>
          </a:bodyPr>
          <a:p>
            <a:r>
              <a:rPr lang="zh-CN" altLang="en-US"/>
              <a:t>大量层间多次波</a:t>
            </a:r>
            <a:endParaRPr lang="zh-CN" altLang="en-US"/>
          </a:p>
        </p:txBody>
      </p:sp>
      <p:pic>
        <p:nvPicPr>
          <p:cNvPr id="10" name="图片 9"/>
          <p:cNvPicPr>
            <a:picLocks noChangeAspect="1"/>
          </p:cNvPicPr>
          <p:nvPr/>
        </p:nvPicPr>
        <p:blipFill>
          <a:blip r:embed="rId2"/>
          <a:srcRect l="11225" t="12155" r="10720" b="11274"/>
          <a:stretch>
            <a:fillRect/>
          </a:stretch>
        </p:blipFill>
        <p:spPr>
          <a:xfrm>
            <a:off x="5952490" y="532130"/>
            <a:ext cx="6146800" cy="4523105"/>
          </a:xfrm>
          <a:prstGeom prst="rect">
            <a:avLst/>
          </a:prstGeom>
        </p:spPr>
      </p:pic>
      <p:sp>
        <p:nvSpPr>
          <p:cNvPr id="11" name="文本框 10"/>
          <p:cNvSpPr txBox="1"/>
          <p:nvPr/>
        </p:nvSpPr>
        <p:spPr>
          <a:xfrm>
            <a:off x="6497955" y="5252720"/>
            <a:ext cx="4726940" cy="1337945"/>
          </a:xfrm>
          <a:prstGeom prst="rect">
            <a:avLst/>
          </a:prstGeom>
          <a:noFill/>
        </p:spPr>
        <p:txBody>
          <a:bodyPr wrap="square" rtlCol="0">
            <a:spAutoFit/>
          </a:bodyPr>
          <a:p>
            <a:pPr indent="0" fontAlgn="auto">
              <a:lnSpc>
                <a:spcPct val="150000"/>
              </a:lnSpc>
            </a:pPr>
            <a:r>
              <a:rPr lang="zh-CN" altLang="en-US"/>
              <a:t>多次波非常发育非常复杂</a:t>
            </a:r>
            <a:endParaRPr lang="zh-CN" altLang="en-US"/>
          </a:p>
          <a:p>
            <a:pPr indent="0" fontAlgn="auto">
              <a:lnSpc>
                <a:spcPct val="150000"/>
              </a:lnSpc>
            </a:pPr>
            <a:r>
              <a:rPr lang="en-US" altLang="zh-CN"/>
              <a:t>*</a:t>
            </a:r>
            <a:r>
              <a:rPr lang="zh-CN" altLang="en-US"/>
              <a:t>多次波去除技术</a:t>
            </a:r>
            <a:r>
              <a:rPr lang="en-US" altLang="zh-CN"/>
              <a:t> </a:t>
            </a:r>
            <a:r>
              <a:rPr lang="zh-CN" altLang="en-US"/>
              <a:t>做传统成像</a:t>
            </a:r>
            <a:endParaRPr lang="zh-CN" altLang="en-US"/>
          </a:p>
          <a:p>
            <a:pPr indent="0" fontAlgn="auto">
              <a:lnSpc>
                <a:spcPct val="150000"/>
              </a:lnSpc>
            </a:pPr>
            <a:r>
              <a:rPr lang="en-US" altLang="zh-CN"/>
              <a:t>*</a:t>
            </a:r>
            <a:r>
              <a:rPr lang="zh-CN" altLang="en-US"/>
              <a:t>多次波高分辨率成像</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92125" y="905510"/>
            <a:ext cx="6182360" cy="4637405"/>
          </a:xfrm>
          <a:prstGeom prst="rect">
            <a:avLst/>
          </a:prstGeom>
        </p:spPr>
      </p:pic>
      <p:sp>
        <p:nvSpPr>
          <p:cNvPr id="3" name="文本框 2"/>
          <p:cNvSpPr txBox="1"/>
          <p:nvPr/>
        </p:nvSpPr>
        <p:spPr>
          <a:xfrm>
            <a:off x="1743075" y="5542915"/>
            <a:ext cx="3681095" cy="922020"/>
          </a:xfrm>
          <a:prstGeom prst="rect">
            <a:avLst/>
          </a:prstGeom>
          <a:noFill/>
        </p:spPr>
        <p:txBody>
          <a:bodyPr wrap="square" rtlCol="0">
            <a:spAutoFit/>
          </a:bodyPr>
          <a:p>
            <a:pPr indent="0" fontAlgn="auto">
              <a:lnSpc>
                <a:spcPct val="150000"/>
              </a:lnSpc>
            </a:pPr>
            <a:r>
              <a:rPr lang="en-US" altLang="zh-CN"/>
              <a:t>*</a:t>
            </a:r>
            <a:r>
              <a:rPr lang="zh-CN" altLang="en-US"/>
              <a:t>导波的处理和反演</a:t>
            </a:r>
            <a:endParaRPr lang="zh-CN" altLang="en-US"/>
          </a:p>
          <a:p>
            <a:pPr indent="0" fontAlgn="auto">
              <a:lnSpc>
                <a:spcPct val="150000"/>
              </a:lnSpc>
            </a:pPr>
            <a:r>
              <a:rPr lang="en-US" altLang="zh-CN"/>
              <a:t>*</a:t>
            </a:r>
            <a:r>
              <a:rPr lang="zh-CN" altLang="en-US"/>
              <a:t>针对不同探测目标界面不同方法</a:t>
            </a:r>
            <a:endParaRPr lang="zh-CN" altLang="en-US"/>
          </a:p>
        </p:txBody>
      </p:sp>
      <p:sp>
        <p:nvSpPr>
          <p:cNvPr id="4" name="文本框 3"/>
          <p:cNvSpPr txBox="1"/>
          <p:nvPr/>
        </p:nvSpPr>
        <p:spPr>
          <a:xfrm>
            <a:off x="7561580" y="1260475"/>
            <a:ext cx="3622675" cy="2168525"/>
          </a:xfrm>
          <a:prstGeom prst="rect">
            <a:avLst/>
          </a:prstGeom>
          <a:noFill/>
        </p:spPr>
        <p:txBody>
          <a:bodyPr wrap="square" rtlCol="0">
            <a:spAutoFit/>
          </a:bodyPr>
          <a:p>
            <a:pPr indent="0" fontAlgn="auto">
              <a:lnSpc>
                <a:spcPct val="150000"/>
              </a:lnSpc>
            </a:pPr>
            <a:r>
              <a:rPr lang="zh-CN" altLang="en-US"/>
              <a:t>震源能量？</a:t>
            </a:r>
            <a:endParaRPr lang="zh-CN" altLang="en-US"/>
          </a:p>
          <a:p>
            <a:pPr indent="0" fontAlgn="auto">
              <a:lnSpc>
                <a:spcPct val="150000"/>
              </a:lnSpc>
            </a:pPr>
            <a:r>
              <a:rPr lang="zh-CN" altLang="en-US"/>
              <a:t>粒雪层与震源、检波器耦合？</a:t>
            </a:r>
            <a:endParaRPr lang="zh-CN" altLang="en-US"/>
          </a:p>
          <a:p>
            <a:pPr indent="0" fontAlgn="auto">
              <a:lnSpc>
                <a:spcPct val="150000"/>
              </a:lnSpc>
            </a:pPr>
            <a:endParaRPr lang="zh-CN" altLang="en-US"/>
          </a:p>
          <a:p>
            <a:pPr indent="0" fontAlgn="auto">
              <a:lnSpc>
                <a:spcPct val="150000"/>
              </a:lnSpc>
            </a:pPr>
            <a:r>
              <a:rPr lang="zh-CN" altLang="en-US"/>
              <a:t>国内探测</a:t>
            </a:r>
            <a:r>
              <a:rPr lang="en-US" altLang="zh-CN"/>
              <a:t>5000m</a:t>
            </a:r>
            <a:r>
              <a:rPr lang="zh-CN" altLang="en-US"/>
              <a:t>深的震源</a:t>
            </a:r>
            <a:endParaRPr lang="zh-CN" altLang="en-US"/>
          </a:p>
          <a:p>
            <a:pPr indent="0" fontAlgn="auto">
              <a:lnSpc>
                <a:spcPct val="150000"/>
              </a:lnSpc>
            </a:pPr>
            <a:r>
              <a:rPr lang="zh-CN" altLang="en-US"/>
              <a:t>参考国外冰下湖探测（炸药量）</a:t>
            </a:r>
            <a:endParaRPr lang="zh-CN" altLang="en-US"/>
          </a:p>
        </p:txBody>
      </p:sp>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7" name="文本框 6"/>
          <p:cNvSpPr txBox="1"/>
          <p:nvPr/>
        </p:nvSpPr>
        <p:spPr>
          <a:xfrm>
            <a:off x="1628140" y="328295"/>
            <a:ext cx="3693160" cy="368300"/>
          </a:xfrm>
          <a:prstGeom prst="rect">
            <a:avLst/>
          </a:prstGeom>
          <a:noFill/>
        </p:spPr>
        <p:txBody>
          <a:bodyPr wrap="square" rtlCol="0">
            <a:spAutoFit/>
          </a:bodyPr>
          <a:p>
            <a:pPr algn="ctr"/>
            <a:r>
              <a:rPr lang="zh-CN" altLang="en-US" b="1"/>
              <a:t>南极冰下湖主动源地震探测模拟</a:t>
            </a:r>
            <a:endParaRPr lang="zh-CN" altLang="en-US"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6" name="文本框 5"/>
          <p:cNvSpPr txBox="1"/>
          <p:nvPr/>
        </p:nvSpPr>
        <p:spPr>
          <a:xfrm>
            <a:off x="1628140" y="328295"/>
            <a:ext cx="6479540" cy="368300"/>
          </a:xfrm>
          <a:prstGeom prst="rect">
            <a:avLst/>
          </a:prstGeom>
          <a:noFill/>
        </p:spPr>
        <p:txBody>
          <a:bodyPr wrap="square" rtlCol="0">
            <a:spAutoFit/>
          </a:bodyPr>
          <a:p>
            <a:pPr algn="ctr"/>
            <a:r>
              <a:rPr lang="zh-CN" altLang="en-US" b="1"/>
              <a:t>参观中国地震局厦门海洋地震研究所-向阳红10号海洋科考船</a:t>
            </a:r>
            <a:endParaRPr lang="zh-CN" altLang="en-US" b="1"/>
          </a:p>
        </p:txBody>
      </p:sp>
      <p:sp>
        <p:nvSpPr>
          <p:cNvPr id="7" name="文本框 6"/>
          <p:cNvSpPr txBox="1"/>
          <p:nvPr/>
        </p:nvSpPr>
        <p:spPr>
          <a:xfrm>
            <a:off x="9204960" y="2044700"/>
            <a:ext cx="2359660" cy="922020"/>
          </a:xfrm>
          <a:prstGeom prst="rect">
            <a:avLst/>
          </a:prstGeom>
          <a:noFill/>
        </p:spPr>
        <p:txBody>
          <a:bodyPr wrap="square" rtlCol="0">
            <a:spAutoFit/>
          </a:bodyPr>
          <a:p>
            <a:r>
              <a:rPr lang="en-US" altLang="zh-CN"/>
              <a:t>2014</a:t>
            </a:r>
            <a:r>
              <a:rPr lang="zh-CN" altLang="en-US"/>
              <a:t>年</a:t>
            </a:r>
            <a:r>
              <a:rPr lang="en-US" altLang="zh-CN"/>
              <a:t>3</a:t>
            </a:r>
            <a:r>
              <a:rPr lang="zh-CN" altLang="en-US"/>
              <a:t>月投入运营，已执行</a:t>
            </a:r>
            <a:r>
              <a:rPr lang="en-US" altLang="zh-CN"/>
              <a:t>40+</a:t>
            </a:r>
            <a:r>
              <a:rPr lang="zh-CN" altLang="en-US"/>
              <a:t>海上重大调查航次</a:t>
            </a:r>
            <a:endParaRPr lang="zh-CN" altLang="en-US"/>
          </a:p>
        </p:txBody>
      </p:sp>
      <p:pic>
        <p:nvPicPr>
          <p:cNvPr id="8" name="图片 7" descr="微信图片_20241112152703"/>
          <p:cNvPicPr>
            <a:picLocks noChangeAspect="1"/>
          </p:cNvPicPr>
          <p:nvPr/>
        </p:nvPicPr>
        <p:blipFill>
          <a:blip r:embed="rId1"/>
          <a:stretch>
            <a:fillRect/>
          </a:stretch>
        </p:blipFill>
        <p:spPr>
          <a:xfrm>
            <a:off x="1383665" y="900430"/>
            <a:ext cx="7637780" cy="57264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368300" y="1678940"/>
            <a:ext cx="6374130" cy="4782185"/>
          </a:xfrm>
          <a:prstGeom prst="rect">
            <a:avLst/>
          </a:prstGeom>
        </p:spPr>
      </p:pic>
      <p:pic>
        <p:nvPicPr>
          <p:cNvPr id="5" name="图片 4"/>
          <p:cNvPicPr>
            <a:picLocks noChangeAspect="1"/>
          </p:cNvPicPr>
          <p:nvPr/>
        </p:nvPicPr>
        <p:blipFill>
          <a:blip r:embed="rId2"/>
          <a:stretch>
            <a:fillRect/>
          </a:stretch>
        </p:blipFill>
        <p:spPr>
          <a:xfrm>
            <a:off x="7091680" y="296545"/>
            <a:ext cx="4622800" cy="6164580"/>
          </a:xfrm>
          <a:prstGeom prst="rect">
            <a:avLst/>
          </a:prstGeom>
        </p:spPr>
      </p:pic>
      <p:sp>
        <p:nvSpPr>
          <p:cNvPr id="3" name="文本框 2"/>
          <p:cNvSpPr txBox="1"/>
          <p:nvPr/>
        </p:nvSpPr>
        <p:spPr>
          <a:xfrm>
            <a:off x="288925" y="328295"/>
            <a:ext cx="1292225"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6" name="文本框 5"/>
          <p:cNvSpPr txBox="1"/>
          <p:nvPr/>
        </p:nvSpPr>
        <p:spPr>
          <a:xfrm>
            <a:off x="1365250" y="328295"/>
            <a:ext cx="5538470" cy="645160"/>
          </a:xfrm>
          <a:prstGeom prst="rect">
            <a:avLst/>
          </a:prstGeom>
          <a:noFill/>
        </p:spPr>
        <p:txBody>
          <a:bodyPr wrap="square" rtlCol="0">
            <a:spAutoFit/>
          </a:bodyPr>
          <a:p>
            <a:pPr algn="ctr"/>
            <a:r>
              <a:rPr lang="zh-CN" altLang="en-US" b="1"/>
              <a:t>参观中国地震局厦门海洋地震研究所</a:t>
            </a:r>
            <a:endParaRPr lang="zh-CN" altLang="en-US" b="1"/>
          </a:p>
          <a:p>
            <a:pPr algn="ctr"/>
            <a:r>
              <a:rPr lang="zh-CN" altLang="en-US" b="1"/>
              <a:t>向阳红10号海洋科考船</a:t>
            </a:r>
            <a:endParaRPr lang="zh-CN" altLang="en-US"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241112152033"/>
          <p:cNvPicPr>
            <a:picLocks noChangeAspect="1"/>
          </p:cNvPicPr>
          <p:nvPr/>
        </p:nvPicPr>
        <p:blipFill>
          <a:blip r:embed="rId1"/>
          <a:srcRect t="14852"/>
          <a:stretch>
            <a:fillRect/>
          </a:stretch>
        </p:blipFill>
        <p:spPr>
          <a:xfrm>
            <a:off x="288925" y="873760"/>
            <a:ext cx="5222240" cy="5931535"/>
          </a:xfrm>
          <a:prstGeom prst="rect">
            <a:avLst/>
          </a:prstGeom>
        </p:spPr>
      </p:pic>
      <p:pic>
        <p:nvPicPr>
          <p:cNvPr id="3" name="图片 2"/>
          <p:cNvPicPr>
            <a:picLocks noChangeAspect="1"/>
          </p:cNvPicPr>
          <p:nvPr/>
        </p:nvPicPr>
        <p:blipFill>
          <a:blip r:embed="rId2"/>
          <a:srcRect l="10852" t="28097"/>
          <a:stretch>
            <a:fillRect/>
          </a:stretch>
        </p:blipFill>
        <p:spPr>
          <a:xfrm>
            <a:off x="5756275" y="1362710"/>
            <a:ext cx="6390005" cy="3865880"/>
          </a:xfrm>
          <a:prstGeom prst="rect">
            <a:avLst/>
          </a:prstGeom>
        </p:spPr>
      </p:pic>
      <p:sp>
        <p:nvSpPr>
          <p:cNvPr id="4" name="文本框 3"/>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6" name="文本框 5"/>
          <p:cNvSpPr txBox="1"/>
          <p:nvPr/>
        </p:nvSpPr>
        <p:spPr>
          <a:xfrm>
            <a:off x="1628140" y="328295"/>
            <a:ext cx="6479540" cy="368300"/>
          </a:xfrm>
          <a:prstGeom prst="rect">
            <a:avLst/>
          </a:prstGeom>
          <a:noFill/>
        </p:spPr>
        <p:txBody>
          <a:bodyPr wrap="square" rtlCol="0">
            <a:spAutoFit/>
          </a:bodyPr>
          <a:p>
            <a:pPr algn="ctr"/>
            <a:r>
              <a:rPr lang="zh-CN" altLang="en-US" b="1"/>
              <a:t>参观中国地震局厦门海洋地震研究所-向阳红10号海洋科考船</a:t>
            </a:r>
            <a:endParaRPr lang="zh-CN" altLang="en-US"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419735" y="1415415"/>
            <a:ext cx="5367655" cy="4027170"/>
          </a:xfrm>
          <a:prstGeom prst="rect">
            <a:avLst/>
          </a:prstGeom>
        </p:spPr>
      </p:pic>
      <p:pic>
        <p:nvPicPr>
          <p:cNvPr id="5" name="图片 4"/>
          <p:cNvPicPr>
            <a:picLocks noChangeAspect="1"/>
          </p:cNvPicPr>
          <p:nvPr/>
        </p:nvPicPr>
        <p:blipFill>
          <a:blip r:embed="rId2"/>
          <a:stretch>
            <a:fillRect/>
          </a:stretch>
        </p:blipFill>
        <p:spPr>
          <a:xfrm>
            <a:off x="6743700" y="145415"/>
            <a:ext cx="4924425" cy="6567170"/>
          </a:xfrm>
          <a:prstGeom prst="rect">
            <a:avLst/>
          </a:prstGeom>
        </p:spPr>
      </p:pic>
      <p:sp>
        <p:nvSpPr>
          <p:cNvPr id="6" name="文本框 5"/>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20</a:t>
            </a:r>
            <a:r>
              <a:rPr lang="zh-CN" altLang="en-US" b="1"/>
              <a:t>日</a:t>
            </a:r>
            <a:endParaRPr lang="zh-CN" altLang="en-US" b="1"/>
          </a:p>
        </p:txBody>
      </p:sp>
      <p:sp>
        <p:nvSpPr>
          <p:cNvPr id="8" name="文本框 7"/>
          <p:cNvSpPr txBox="1"/>
          <p:nvPr/>
        </p:nvSpPr>
        <p:spPr>
          <a:xfrm>
            <a:off x="1365250" y="328295"/>
            <a:ext cx="5538470" cy="645160"/>
          </a:xfrm>
          <a:prstGeom prst="rect">
            <a:avLst/>
          </a:prstGeom>
          <a:noFill/>
        </p:spPr>
        <p:txBody>
          <a:bodyPr wrap="square" rtlCol="0">
            <a:spAutoFit/>
          </a:bodyPr>
          <a:p>
            <a:pPr algn="ctr"/>
            <a:r>
              <a:rPr lang="zh-CN" altLang="en-US" b="1"/>
              <a:t>参观中国地震局厦门海洋地震研究所</a:t>
            </a:r>
            <a:endParaRPr lang="zh-CN" altLang="en-US" b="1"/>
          </a:p>
          <a:p>
            <a:pPr algn="ctr"/>
            <a:r>
              <a:rPr lang="zh-CN" altLang="en-US" b="1"/>
              <a:t>向阳红10号海洋科考船</a:t>
            </a:r>
            <a:endParaRPr lang="zh-CN" altLang="en-US"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084070" y="980440"/>
            <a:ext cx="7216140" cy="5412105"/>
          </a:xfrm>
          <a:prstGeom prst="rect">
            <a:avLst/>
          </a:prstGeom>
        </p:spPr>
      </p:pic>
      <p:sp>
        <p:nvSpPr>
          <p:cNvPr id="4" name="文本框 3"/>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6" name="文本框 5"/>
          <p:cNvSpPr txBox="1"/>
          <p:nvPr/>
        </p:nvSpPr>
        <p:spPr>
          <a:xfrm>
            <a:off x="1884680" y="328295"/>
            <a:ext cx="5720080" cy="368300"/>
          </a:xfrm>
          <a:prstGeom prst="rect">
            <a:avLst/>
          </a:prstGeom>
          <a:noFill/>
        </p:spPr>
        <p:txBody>
          <a:bodyPr wrap="square" rtlCol="0">
            <a:spAutoFit/>
          </a:bodyPr>
          <a:p>
            <a:pPr algn="ctr"/>
            <a:r>
              <a:rPr lang="en-US" altLang="zh-CN" b="1">
                <a:sym typeface="+mn-ea"/>
              </a:rPr>
              <a:t>背景噪声面波成像衰减成像方法在多个地区的应用</a:t>
            </a:r>
            <a:endParaRPr lang="en-US" altLang="zh-CN"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6" name="文本框 5"/>
          <p:cNvSpPr txBox="1"/>
          <p:nvPr/>
        </p:nvSpPr>
        <p:spPr>
          <a:xfrm>
            <a:off x="1628140" y="328295"/>
            <a:ext cx="9632315" cy="368300"/>
          </a:xfrm>
          <a:prstGeom prst="rect">
            <a:avLst/>
          </a:prstGeom>
          <a:noFill/>
        </p:spPr>
        <p:txBody>
          <a:bodyPr wrap="square" rtlCol="0">
            <a:spAutoFit/>
          </a:bodyPr>
          <a:p>
            <a:pPr algn="ctr"/>
            <a:r>
              <a:rPr lang="zh-CN" altLang="en-US" b="1"/>
              <a:t>基于多路径干涉尾波叠加法提取高精度滑坡4D波速变化-以四川西山村滑坡为例</a:t>
            </a:r>
            <a:endParaRPr lang="zh-CN" altLang="en-US" b="1"/>
          </a:p>
        </p:txBody>
      </p:sp>
      <p:pic>
        <p:nvPicPr>
          <p:cNvPr id="2" name="图片 1"/>
          <p:cNvPicPr>
            <a:picLocks noChangeAspect="1"/>
          </p:cNvPicPr>
          <p:nvPr/>
        </p:nvPicPr>
        <p:blipFill>
          <a:blip r:embed="rId1"/>
          <a:srcRect l="9251" t="18407" r="6453" b="18334"/>
          <a:stretch>
            <a:fillRect/>
          </a:stretch>
        </p:blipFill>
        <p:spPr>
          <a:xfrm>
            <a:off x="1254760" y="1332865"/>
            <a:ext cx="8615680" cy="48501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rcRect l="9015" t="17286" r="3642" b="10819"/>
          <a:stretch>
            <a:fillRect/>
          </a:stretch>
        </p:blipFill>
        <p:spPr>
          <a:xfrm>
            <a:off x="356235" y="1546860"/>
            <a:ext cx="6439535" cy="3975735"/>
          </a:xfrm>
          <a:prstGeom prst="rect">
            <a:avLst/>
          </a:prstGeom>
        </p:spPr>
      </p:pic>
      <p:pic>
        <p:nvPicPr>
          <p:cNvPr id="2" name="图片 1"/>
          <p:cNvPicPr>
            <a:picLocks noChangeAspect="1"/>
          </p:cNvPicPr>
          <p:nvPr/>
        </p:nvPicPr>
        <p:blipFill>
          <a:blip r:embed="rId2"/>
          <a:srcRect l="46289" t="9504" r="6789" b="24212"/>
          <a:stretch>
            <a:fillRect/>
          </a:stretch>
        </p:blipFill>
        <p:spPr>
          <a:xfrm>
            <a:off x="7416800" y="1422400"/>
            <a:ext cx="4159885" cy="4408170"/>
          </a:xfrm>
          <a:prstGeom prst="rect">
            <a:avLst/>
          </a:prstGeom>
        </p:spPr>
      </p:pic>
      <p:sp>
        <p:nvSpPr>
          <p:cNvPr id="8" name="文本框 7"/>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9" name="文本框 8"/>
          <p:cNvSpPr txBox="1"/>
          <p:nvPr/>
        </p:nvSpPr>
        <p:spPr>
          <a:xfrm>
            <a:off x="1628140" y="328295"/>
            <a:ext cx="9632315" cy="368300"/>
          </a:xfrm>
          <a:prstGeom prst="rect">
            <a:avLst/>
          </a:prstGeom>
          <a:noFill/>
        </p:spPr>
        <p:txBody>
          <a:bodyPr wrap="square" rtlCol="0">
            <a:spAutoFit/>
          </a:bodyPr>
          <a:p>
            <a:pPr algn="ctr"/>
            <a:r>
              <a:rPr lang="zh-CN" altLang="en-US" b="1"/>
              <a:t>基于多路径干涉尾波叠加法提取高精度滑坡4D波速变化-以四川西山村滑坡为例</a:t>
            </a:r>
            <a:endParaRPr lang="zh-CN" altLang="en-US"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5982" b="14083"/>
          <a:stretch>
            <a:fillRect/>
          </a:stretch>
        </p:blipFill>
        <p:spPr>
          <a:xfrm>
            <a:off x="98425" y="1088390"/>
            <a:ext cx="5892800" cy="5495925"/>
          </a:xfrm>
          <a:prstGeom prst="rect">
            <a:avLst/>
          </a:prstGeom>
        </p:spPr>
      </p:pic>
      <p:pic>
        <p:nvPicPr>
          <p:cNvPr id="3" name="图片 2"/>
          <p:cNvPicPr>
            <a:picLocks noChangeAspect="1"/>
          </p:cNvPicPr>
          <p:nvPr/>
        </p:nvPicPr>
        <p:blipFill>
          <a:blip r:embed="rId2"/>
          <a:srcRect t="7509"/>
          <a:stretch>
            <a:fillRect/>
          </a:stretch>
        </p:blipFill>
        <p:spPr>
          <a:xfrm>
            <a:off x="5817235" y="1746885"/>
            <a:ext cx="6280785" cy="4357370"/>
          </a:xfrm>
          <a:prstGeom prst="rect">
            <a:avLst/>
          </a:prstGeom>
        </p:spPr>
      </p:pic>
      <p:sp>
        <p:nvSpPr>
          <p:cNvPr id="8" name="文本框 7"/>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9" name="文本框 8"/>
          <p:cNvSpPr txBox="1"/>
          <p:nvPr/>
        </p:nvSpPr>
        <p:spPr>
          <a:xfrm>
            <a:off x="1628140" y="328295"/>
            <a:ext cx="9632315" cy="368300"/>
          </a:xfrm>
          <a:prstGeom prst="rect">
            <a:avLst/>
          </a:prstGeom>
          <a:noFill/>
        </p:spPr>
        <p:txBody>
          <a:bodyPr wrap="square" rtlCol="0">
            <a:spAutoFit/>
          </a:bodyPr>
          <a:p>
            <a:pPr algn="ctr"/>
            <a:r>
              <a:rPr lang="zh-CN" altLang="en-US" b="1"/>
              <a:t>基于多路径干涉尾波叠加法提取高精度滑坡4D波速变化-以四川西山村滑坡为例</a:t>
            </a:r>
            <a:endParaRPr lang="zh-CN" altLang="en-US"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4996" t="6877" r="8830" b="18959"/>
          <a:stretch>
            <a:fillRect/>
          </a:stretch>
        </p:blipFill>
        <p:spPr>
          <a:xfrm>
            <a:off x="165735" y="1593850"/>
            <a:ext cx="5930265" cy="3828415"/>
          </a:xfrm>
          <a:prstGeom prst="rect">
            <a:avLst/>
          </a:prstGeom>
        </p:spPr>
      </p:pic>
      <p:pic>
        <p:nvPicPr>
          <p:cNvPr id="3" name="图片 2"/>
          <p:cNvPicPr>
            <a:picLocks noChangeAspect="1"/>
          </p:cNvPicPr>
          <p:nvPr/>
        </p:nvPicPr>
        <p:blipFill>
          <a:blip r:embed="rId2"/>
          <a:srcRect l="3977" t="19896" r="8972" b="4467"/>
          <a:stretch>
            <a:fillRect/>
          </a:stretch>
        </p:blipFill>
        <p:spPr>
          <a:xfrm>
            <a:off x="6191250" y="1644650"/>
            <a:ext cx="5893435" cy="3841115"/>
          </a:xfrm>
          <a:prstGeom prst="rect">
            <a:avLst/>
          </a:prstGeom>
        </p:spPr>
      </p:pic>
      <p:sp>
        <p:nvSpPr>
          <p:cNvPr id="8" name="文本框 7"/>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9" name="文本框 8"/>
          <p:cNvSpPr txBox="1"/>
          <p:nvPr/>
        </p:nvSpPr>
        <p:spPr>
          <a:xfrm>
            <a:off x="1628140" y="328295"/>
            <a:ext cx="9632315" cy="368300"/>
          </a:xfrm>
          <a:prstGeom prst="rect">
            <a:avLst/>
          </a:prstGeom>
          <a:noFill/>
        </p:spPr>
        <p:txBody>
          <a:bodyPr wrap="square" rtlCol="0">
            <a:spAutoFit/>
          </a:bodyPr>
          <a:p>
            <a:pPr algn="ctr"/>
            <a:r>
              <a:rPr lang="zh-CN" altLang="en-US" b="1"/>
              <a:t>基于多路径干涉尾波叠加法提取高精度滑坡4D波速变化-以四川西山村滑坡为例</a:t>
            </a:r>
            <a:endParaRPr lang="zh-CN" altLang="en-US" b="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7" name="文本框 6"/>
          <p:cNvSpPr txBox="1"/>
          <p:nvPr/>
        </p:nvSpPr>
        <p:spPr>
          <a:xfrm>
            <a:off x="1628140" y="328295"/>
            <a:ext cx="7991475" cy="368300"/>
          </a:xfrm>
          <a:prstGeom prst="rect">
            <a:avLst/>
          </a:prstGeom>
          <a:noFill/>
        </p:spPr>
        <p:txBody>
          <a:bodyPr wrap="square" rtlCol="0">
            <a:spAutoFit/>
          </a:bodyPr>
          <a:p>
            <a:pPr algn="ctr"/>
            <a:r>
              <a:rPr lang="zh-CN" altLang="en-US" b="1">
                <a:sym typeface="+mn-ea"/>
              </a:rPr>
              <a:t>中三叠世晚期大陆风化的轨道驱动及其对海洋新生态系统建立的影响</a:t>
            </a:r>
            <a:endParaRPr lang="zh-CN" altLang="en-US" b="1"/>
          </a:p>
        </p:txBody>
      </p:sp>
      <p:pic>
        <p:nvPicPr>
          <p:cNvPr id="3" name="图片 2"/>
          <p:cNvPicPr>
            <a:picLocks noChangeAspect="1"/>
          </p:cNvPicPr>
          <p:nvPr/>
        </p:nvPicPr>
        <p:blipFill>
          <a:blip r:embed="rId1"/>
          <a:srcRect l="29261" t="18715" r="14350" b="25711"/>
          <a:stretch>
            <a:fillRect/>
          </a:stretch>
        </p:blipFill>
        <p:spPr>
          <a:xfrm>
            <a:off x="69850" y="1405255"/>
            <a:ext cx="5772150" cy="4267200"/>
          </a:xfrm>
          <a:prstGeom prst="rect">
            <a:avLst/>
          </a:prstGeom>
        </p:spPr>
      </p:pic>
      <p:pic>
        <p:nvPicPr>
          <p:cNvPr id="4" name="图片 3"/>
          <p:cNvPicPr>
            <a:picLocks noChangeAspect="1"/>
          </p:cNvPicPr>
          <p:nvPr/>
        </p:nvPicPr>
        <p:blipFill>
          <a:blip r:embed="rId2"/>
          <a:srcRect l="30296" t="18659" r="15357" b="24683"/>
          <a:stretch>
            <a:fillRect/>
          </a:stretch>
        </p:blipFill>
        <p:spPr>
          <a:xfrm>
            <a:off x="5962015" y="1271270"/>
            <a:ext cx="6124575" cy="478917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17999" t="8447" r="9405" b="17295"/>
          <a:stretch>
            <a:fillRect/>
          </a:stretch>
        </p:blipFill>
        <p:spPr>
          <a:xfrm>
            <a:off x="6184900" y="1722120"/>
            <a:ext cx="5873750" cy="4507230"/>
          </a:xfrm>
          <a:prstGeom prst="rect">
            <a:avLst/>
          </a:prstGeom>
        </p:spPr>
      </p:pic>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7" name="文本框 6"/>
          <p:cNvSpPr txBox="1"/>
          <p:nvPr/>
        </p:nvSpPr>
        <p:spPr>
          <a:xfrm>
            <a:off x="1628140" y="328295"/>
            <a:ext cx="4028440" cy="645160"/>
          </a:xfrm>
          <a:prstGeom prst="rect">
            <a:avLst/>
          </a:prstGeom>
          <a:noFill/>
        </p:spPr>
        <p:txBody>
          <a:bodyPr wrap="square" rtlCol="0">
            <a:spAutoFit/>
          </a:bodyPr>
          <a:p>
            <a:pPr algn="ctr"/>
            <a:r>
              <a:rPr lang="zh-CN" altLang="en-US" b="1">
                <a:sym typeface="+mn-ea"/>
              </a:rPr>
              <a:t>中三叠世晚期大陆风化的轨道驱动及其对海洋新生态系统建立的影响</a:t>
            </a:r>
            <a:endParaRPr lang="zh-CN" altLang="en-US" b="1"/>
          </a:p>
        </p:txBody>
      </p:sp>
      <p:sp>
        <p:nvSpPr>
          <p:cNvPr id="4" name="文本框 3"/>
          <p:cNvSpPr txBox="1"/>
          <p:nvPr/>
        </p:nvSpPr>
        <p:spPr>
          <a:xfrm>
            <a:off x="5480050" y="156845"/>
            <a:ext cx="6483350" cy="1322070"/>
          </a:xfrm>
          <a:prstGeom prst="rect">
            <a:avLst/>
          </a:prstGeom>
        </p:spPr>
        <p:txBody>
          <a:bodyPr wrap="square">
            <a:spAutoFit/>
          </a:bodyPr>
          <a:p>
            <a:pPr marL="0" indent="133350"/>
            <a:r>
              <a:rPr lang="zh-CN" altLang="en-US" sz="1600" b="0" i="0">
                <a:solidFill>
                  <a:srgbClr val="333333"/>
                </a:solidFill>
                <a:latin typeface="Helvetica Neue"/>
                <a:ea typeface="Helvetica Neue"/>
              </a:rPr>
              <a:t>米兰科维奇理论即是从全球尺度上研究日射量与地球气候之间关系的天文理论。该理论认为，北半球高纬夏季太阳辐射变化（地球轨道偏心率、黄赤交角及岁差等三要素变化引起的夏季日射量变化）是驱动第四纪冰期旋回的主因。这个理论的核心是单一敏感区的触发驱动机制，即北半球高纬气候变化信号被放大、传输进而影响全球。</a:t>
            </a:r>
            <a:endParaRPr lang="zh-CN" altLang="en-US" sz="1600" b="0" i="0">
              <a:solidFill>
                <a:srgbClr val="333333"/>
              </a:solidFill>
              <a:latin typeface="Helvetica Neue"/>
              <a:ea typeface="Helvetica Neue"/>
            </a:endParaRPr>
          </a:p>
        </p:txBody>
      </p:sp>
      <p:pic>
        <p:nvPicPr>
          <p:cNvPr id="6" name="图片 5"/>
          <p:cNvPicPr>
            <a:picLocks noChangeAspect="1"/>
          </p:cNvPicPr>
          <p:nvPr/>
        </p:nvPicPr>
        <p:blipFill>
          <a:blip r:embed="rId2"/>
          <a:srcRect l="17164" t="10528" r="8797" b="14633"/>
          <a:stretch>
            <a:fillRect/>
          </a:stretch>
        </p:blipFill>
        <p:spPr>
          <a:xfrm>
            <a:off x="126365" y="1607820"/>
            <a:ext cx="6013450" cy="4559300"/>
          </a:xfrm>
          <a:prstGeom prst="rect">
            <a:avLst/>
          </a:prstGeom>
        </p:spPr>
      </p:pic>
      <p:sp>
        <p:nvSpPr>
          <p:cNvPr id="3" name="文本框 2"/>
          <p:cNvSpPr txBox="1"/>
          <p:nvPr/>
        </p:nvSpPr>
        <p:spPr>
          <a:xfrm>
            <a:off x="126365" y="6265545"/>
            <a:ext cx="6541135" cy="368300"/>
          </a:xfrm>
          <a:prstGeom prst="rect">
            <a:avLst/>
          </a:prstGeom>
          <a:noFill/>
        </p:spPr>
        <p:txBody>
          <a:bodyPr wrap="square" rtlCol="0">
            <a:spAutoFit/>
          </a:bodyPr>
          <a:p>
            <a:r>
              <a:rPr lang="zh-CN" altLang="en-US"/>
              <a:t>泥灰岩和泥岩的岩性旋回，反映了陆源输入的宏观周期性变化</a:t>
            </a: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7" name="文本框 6"/>
          <p:cNvSpPr txBox="1"/>
          <p:nvPr/>
        </p:nvSpPr>
        <p:spPr>
          <a:xfrm>
            <a:off x="1628140" y="328295"/>
            <a:ext cx="7533005" cy="368300"/>
          </a:xfrm>
          <a:prstGeom prst="rect">
            <a:avLst/>
          </a:prstGeom>
          <a:noFill/>
        </p:spPr>
        <p:txBody>
          <a:bodyPr wrap="square" rtlCol="0">
            <a:spAutoFit/>
          </a:bodyPr>
          <a:p>
            <a:pPr algn="ctr"/>
            <a:r>
              <a:rPr lang="zh-CN" altLang="en-US" b="1">
                <a:sym typeface="+mn-ea"/>
              </a:rPr>
              <a:t>中三叠世晚期大陆风化的轨道驱动及其对海洋新生态系统建立的影响</a:t>
            </a:r>
            <a:endParaRPr lang="zh-CN" altLang="en-US" b="1"/>
          </a:p>
        </p:txBody>
      </p:sp>
      <p:pic>
        <p:nvPicPr>
          <p:cNvPr id="2" name="图片 1"/>
          <p:cNvPicPr>
            <a:picLocks noChangeAspect="1"/>
          </p:cNvPicPr>
          <p:nvPr/>
        </p:nvPicPr>
        <p:blipFill>
          <a:blip r:embed="rId1"/>
          <a:srcRect l="17053" t="15006" r="14342" b="15071"/>
          <a:stretch>
            <a:fillRect/>
          </a:stretch>
        </p:blipFill>
        <p:spPr>
          <a:xfrm>
            <a:off x="6388100" y="1176655"/>
            <a:ext cx="5611495" cy="4290695"/>
          </a:xfrm>
          <a:prstGeom prst="rect">
            <a:avLst/>
          </a:prstGeom>
        </p:spPr>
      </p:pic>
      <p:pic>
        <p:nvPicPr>
          <p:cNvPr id="4" name="图片 3"/>
          <p:cNvPicPr>
            <a:picLocks noChangeAspect="1"/>
          </p:cNvPicPr>
          <p:nvPr/>
        </p:nvPicPr>
        <p:blipFill>
          <a:blip r:embed="rId2"/>
          <a:srcRect l="27785" t="27429" r="16747" b="17692"/>
          <a:stretch>
            <a:fillRect/>
          </a:stretch>
        </p:blipFill>
        <p:spPr>
          <a:xfrm>
            <a:off x="288925" y="1114425"/>
            <a:ext cx="6007735" cy="4458335"/>
          </a:xfrm>
          <a:prstGeom prst="rect">
            <a:avLst/>
          </a:prstGeom>
        </p:spPr>
      </p:pic>
      <p:sp>
        <p:nvSpPr>
          <p:cNvPr id="3" name="文本框 2"/>
          <p:cNvSpPr txBox="1"/>
          <p:nvPr/>
        </p:nvSpPr>
        <p:spPr>
          <a:xfrm>
            <a:off x="752475" y="5720080"/>
            <a:ext cx="4102735" cy="368300"/>
          </a:xfrm>
          <a:prstGeom prst="rect">
            <a:avLst/>
          </a:prstGeom>
          <a:noFill/>
        </p:spPr>
        <p:txBody>
          <a:bodyPr wrap="square" rtlCol="0">
            <a:spAutoFit/>
          </a:bodyPr>
          <a:p>
            <a:r>
              <a:rPr lang="zh-CN" altLang="en-US"/>
              <a:t>氧化还原指标</a:t>
            </a:r>
            <a:r>
              <a:rPr lang="en-US" altLang="zh-CN"/>
              <a:t> </a:t>
            </a:r>
            <a:r>
              <a:rPr lang="zh-CN" altLang="en-US"/>
              <a:t>古海洋氧水平</a:t>
            </a:r>
            <a:r>
              <a:rPr lang="en-US" altLang="zh-CN"/>
              <a:t> ……</a:t>
            </a:r>
            <a:endParaRPr lang="en-US" altLang="zh-CN"/>
          </a:p>
        </p:txBody>
      </p:sp>
      <p:sp>
        <p:nvSpPr>
          <p:cNvPr id="6" name="文本框 5"/>
          <p:cNvSpPr txBox="1"/>
          <p:nvPr/>
        </p:nvSpPr>
        <p:spPr>
          <a:xfrm>
            <a:off x="7018655" y="5651500"/>
            <a:ext cx="3983990" cy="368300"/>
          </a:xfrm>
          <a:prstGeom prst="rect">
            <a:avLst/>
          </a:prstGeom>
          <a:noFill/>
        </p:spPr>
        <p:txBody>
          <a:bodyPr wrap="square" rtlCol="0">
            <a:spAutoFit/>
          </a:bodyPr>
          <a:p>
            <a:r>
              <a:rPr lang="en-US" altLang="zh-CN"/>
              <a:t>9.44m-4.5</a:t>
            </a:r>
            <a:r>
              <a:rPr lang="zh-CN" altLang="en-US"/>
              <a:t>千年的长偏心率周期</a:t>
            </a:r>
            <a:endParaRPr lang="zh-CN" altLang="en-US"/>
          </a:p>
        </p:txBody>
      </p:sp>
      <p:sp>
        <p:nvSpPr>
          <p:cNvPr id="8" name="文本框 7"/>
          <p:cNvSpPr txBox="1"/>
          <p:nvPr/>
        </p:nvSpPr>
        <p:spPr>
          <a:xfrm>
            <a:off x="3388360" y="6203950"/>
            <a:ext cx="5720715" cy="368300"/>
          </a:xfrm>
          <a:prstGeom prst="rect">
            <a:avLst/>
          </a:prstGeom>
          <a:noFill/>
        </p:spPr>
        <p:txBody>
          <a:bodyPr wrap="square" rtlCol="0">
            <a:spAutoFit/>
          </a:bodyPr>
          <a:p>
            <a:r>
              <a:rPr lang="zh-CN" altLang="en-US"/>
              <a:t>陆源输入的周期性变化和天文周期驱动的风化强度有关</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ba243034490e5eb06416f2efa0aad153">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619125" y="668020"/>
            <a:ext cx="3429000" cy="6096000"/>
          </a:xfrm>
          <a:prstGeom prst="rect">
            <a:avLst/>
          </a:prstGeom>
        </p:spPr>
      </p:pic>
      <p:pic>
        <p:nvPicPr>
          <p:cNvPr id="3" name="图片 2" descr="微信图片_20241112163223"/>
          <p:cNvPicPr>
            <a:picLocks noChangeAspect="1"/>
          </p:cNvPicPr>
          <p:nvPr/>
        </p:nvPicPr>
        <p:blipFill>
          <a:blip r:embed="rId5"/>
          <a:stretch>
            <a:fillRect/>
          </a:stretch>
        </p:blipFill>
        <p:spPr>
          <a:xfrm>
            <a:off x="4890135" y="1363345"/>
            <a:ext cx="6952615" cy="5212715"/>
          </a:xfrm>
          <a:prstGeom prst="rect">
            <a:avLst/>
          </a:prstGeom>
        </p:spPr>
      </p:pic>
      <p:pic>
        <p:nvPicPr>
          <p:cNvPr id="4" name="图片 3" descr="微信图片_20241112163212"/>
          <p:cNvPicPr>
            <a:picLocks noChangeAspect="1"/>
          </p:cNvPicPr>
          <p:nvPr/>
        </p:nvPicPr>
        <p:blipFill>
          <a:blip r:embed="rId6"/>
          <a:stretch>
            <a:fillRect/>
          </a:stretch>
        </p:blipFill>
        <p:spPr>
          <a:xfrm>
            <a:off x="114935" y="668020"/>
            <a:ext cx="4612005" cy="6152515"/>
          </a:xfrm>
          <a:prstGeom prst="rect">
            <a:avLst/>
          </a:prstGeom>
        </p:spPr>
      </p:pic>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21</a:t>
            </a:r>
            <a:r>
              <a:rPr lang="zh-CN" altLang="en-US" b="1"/>
              <a:t>日</a:t>
            </a:r>
            <a:endParaRPr lang="zh-CN" altLang="en-US" b="1"/>
          </a:p>
        </p:txBody>
      </p:sp>
      <p:sp>
        <p:nvSpPr>
          <p:cNvPr id="7" name="文本框 6"/>
          <p:cNvSpPr txBox="1"/>
          <p:nvPr/>
        </p:nvSpPr>
        <p:spPr>
          <a:xfrm>
            <a:off x="288925" y="299720"/>
            <a:ext cx="4028440" cy="368300"/>
          </a:xfrm>
          <a:prstGeom prst="rect">
            <a:avLst/>
          </a:prstGeom>
          <a:noFill/>
        </p:spPr>
        <p:txBody>
          <a:bodyPr wrap="square" rtlCol="0">
            <a:spAutoFit/>
          </a:bodyPr>
          <a:p>
            <a:pPr algn="ctr"/>
            <a:r>
              <a:rPr lang="zh-CN" altLang="en-US" b="1">
                <a:sym typeface="+mn-ea"/>
              </a:rPr>
              <a:t>会展中心海滩</a:t>
            </a:r>
            <a:endParaRPr lang="zh-CN" alt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fullScrn="0">
              <p:cMediaNode>
                <p:cTn id="7" fill="hold" display="1">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sp>
        <p:nvSpPr>
          <p:cNvPr id="7" name="文本框 6"/>
          <p:cNvSpPr txBox="1"/>
          <p:nvPr/>
        </p:nvSpPr>
        <p:spPr>
          <a:xfrm>
            <a:off x="1264285" y="328295"/>
            <a:ext cx="2051050" cy="368300"/>
          </a:xfrm>
          <a:prstGeom prst="rect">
            <a:avLst/>
          </a:prstGeom>
          <a:noFill/>
        </p:spPr>
        <p:txBody>
          <a:bodyPr wrap="square" rtlCol="0">
            <a:spAutoFit/>
          </a:bodyPr>
          <a:p>
            <a:pPr algn="ctr"/>
            <a:r>
              <a:rPr lang="zh-CN" altLang="en-US" b="1">
                <a:sym typeface="+mn-ea"/>
              </a:rPr>
              <a:t>鼓浪屿</a:t>
            </a:r>
            <a:endParaRPr lang="zh-CN" altLang="en-US" b="1">
              <a:sym typeface="+mn-ea"/>
            </a:endParaRPr>
          </a:p>
        </p:txBody>
      </p:sp>
      <p:pic>
        <p:nvPicPr>
          <p:cNvPr id="3" name="图片 2" descr="微信图片_202411121632232"/>
          <p:cNvPicPr>
            <a:picLocks noChangeAspect="1"/>
          </p:cNvPicPr>
          <p:nvPr/>
        </p:nvPicPr>
        <p:blipFill>
          <a:blip r:embed="rId1"/>
          <a:stretch>
            <a:fillRect/>
          </a:stretch>
        </p:blipFill>
        <p:spPr>
          <a:xfrm>
            <a:off x="8281035" y="1313180"/>
            <a:ext cx="3673475" cy="4898390"/>
          </a:xfrm>
          <a:prstGeom prst="rect">
            <a:avLst/>
          </a:prstGeom>
        </p:spPr>
      </p:pic>
      <p:pic>
        <p:nvPicPr>
          <p:cNvPr id="4" name="图片 3" descr="微信图片_202411121632231"/>
          <p:cNvPicPr>
            <a:picLocks noChangeAspect="1"/>
          </p:cNvPicPr>
          <p:nvPr/>
        </p:nvPicPr>
        <p:blipFill>
          <a:blip r:embed="rId2"/>
          <a:stretch>
            <a:fillRect/>
          </a:stretch>
        </p:blipFill>
        <p:spPr>
          <a:xfrm>
            <a:off x="288925" y="1285875"/>
            <a:ext cx="3662045" cy="4882515"/>
          </a:xfrm>
          <a:prstGeom prst="rect">
            <a:avLst/>
          </a:prstGeom>
        </p:spPr>
      </p:pic>
      <p:pic>
        <p:nvPicPr>
          <p:cNvPr id="6" name="图片 5" descr="微信图片_20241112163224"/>
          <p:cNvPicPr>
            <a:picLocks noChangeAspect="1"/>
          </p:cNvPicPr>
          <p:nvPr/>
        </p:nvPicPr>
        <p:blipFill>
          <a:blip r:embed="rId3"/>
          <a:stretch>
            <a:fillRect/>
          </a:stretch>
        </p:blipFill>
        <p:spPr>
          <a:xfrm>
            <a:off x="4328795" y="1285875"/>
            <a:ext cx="3681730" cy="49085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73225" y="328295"/>
            <a:ext cx="6096000" cy="368300"/>
          </a:xfrm>
          <a:prstGeom prst="rect">
            <a:avLst/>
          </a:prstGeom>
          <a:noFill/>
        </p:spPr>
        <p:txBody>
          <a:bodyPr wrap="square" rtlCol="0" anchor="t">
            <a:spAutoFit/>
          </a:bodyPr>
          <a:p>
            <a:r>
              <a:rPr lang="zh-CN" altLang="en-US" b="1"/>
              <a:t>基于深度学习的高频背景噪声面波经验格林函数提取</a:t>
            </a:r>
            <a:endParaRPr lang="zh-CN" altLang="en-US" b="1"/>
          </a:p>
        </p:txBody>
      </p:sp>
      <p:sp>
        <p:nvSpPr>
          <p:cNvPr id="3" name="文本框 2"/>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pic>
        <p:nvPicPr>
          <p:cNvPr id="4" name="图片 3"/>
          <p:cNvPicPr>
            <a:picLocks noChangeAspect="1"/>
          </p:cNvPicPr>
          <p:nvPr/>
        </p:nvPicPr>
        <p:blipFill>
          <a:blip r:embed="rId1"/>
          <a:stretch>
            <a:fillRect/>
          </a:stretch>
        </p:blipFill>
        <p:spPr>
          <a:xfrm>
            <a:off x="2378075" y="998855"/>
            <a:ext cx="7435850" cy="557720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6083" b="26369"/>
          <a:stretch>
            <a:fillRect/>
          </a:stretch>
        </p:blipFill>
        <p:spPr>
          <a:xfrm>
            <a:off x="211455" y="1330960"/>
            <a:ext cx="5628005" cy="4319270"/>
          </a:xfrm>
          <a:prstGeom prst="rect">
            <a:avLst/>
          </a:prstGeom>
        </p:spPr>
      </p:pic>
      <p:pic>
        <p:nvPicPr>
          <p:cNvPr id="3" name="图片 2"/>
          <p:cNvPicPr>
            <a:picLocks noChangeAspect="1"/>
          </p:cNvPicPr>
          <p:nvPr/>
        </p:nvPicPr>
        <p:blipFill>
          <a:blip r:embed="rId2"/>
          <a:srcRect t="10539" b="32378"/>
          <a:stretch>
            <a:fillRect/>
          </a:stretch>
        </p:blipFill>
        <p:spPr>
          <a:xfrm>
            <a:off x="6022340" y="1257300"/>
            <a:ext cx="6000750" cy="4567555"/>
          </a:xfrm>
          <a:prstGeom prst="rect">
            <a:avLst/>
          </a:prstGeom>
        </p:spPr>
      </p:pic>
      <p:sp>
        <p:nvSpPr>
          <p:cNvPr id="4" name="文本框 3"/>
          <p:cNvSpPr txBox="1"/>
          <p:nvPr/>
        </p:nvSpPr>
        <p:spPr>
          <a:xfrm>
            <a:off x="1673225" y="328295"/>
            <a:ext cx="6096000" cy="368300"/>
          </a:xfrm>
          <a:prstGeom prst="rect">
            <a:avLst/>
          </a:prstGeom>
          <a:noFill/>
        </p:spPr>
        <p:txBody>
          <a:bodyPr wrap="square" rtlCol="0" anchor="t">
            <a:spAutoFit/>
          </a:bodyPr>
          <a:p>
            <a:r>
              <a:rPr lang="zh-CN" altLang="en-US" b="1"/>
              <a:t>基于深度学习的高频背景噪声面波经验格林函数提取</a:t>
            </a:r>
            <a:endParaRPr lang="zh-CN" altLang="en-US" b="1"/>
          </a:p>
        </p:txBody>
      </p:sp>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sp>
        <p:nvSpPr>
          <p:cNvPr id="6" name="文本框 5"/>
          <p:cNvSpPr txBox="1"/>
          <p:nvPr/>
        </p:nvSpPr>
        <p:spPr>
          <a:xfrm>
            <a:off x="6583045" y="5940425"/>
            <a:ext cx="2889250" cy="645160"/>
          </a:xfrm>
          <a:prstGeom prst="rect">
            <a:avLst/>
          </a:prstGeom>
          <a:noFill/>
        </p:spPr>
        <p:txBody>
          <a:bodyPr wrap="square" rtlCol="0">
            <a:spAutoFit/>
          </a:bodyPr>
          <a:p>
            <a:r>
              <a:rPr lang="zh-CN" altLang="en-US"/>
              <a:t>输入：多时段互相关函数</a:t>
            </a:r>
            <a:endParaRPr lang="zh-CN" altLang="en-US"/>
          </a:p>
          <a:p>
            <a:r>
              <a:rPr lang="zh-CN" altLang="en-US"/>
              <a:t>输出：叠加权</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8123" b="22727"/>
          <a:stretch>
            <a:fillRect/>
          </a:stretch>
        </p:blipFill>
        <p:spPr>
          <a:xfrm>
            <a:off x="432435" y="1315085"/>
            <a:ext cx="5469255" cy="4314190"/>
          </a:xfrm>
          <a:prstGeom prst="rect">
            <a:avLst/>
          </a:prstGeom>
        </p:spPr>
      </p:pic>
      <p:pic>
        <p:nvPicPr>
          <p:cNvPr id="3" name="图片 2"/>
          <p:cNvPicPr/>
          <p:nvPr/>
        </p:nvPicPr>
        <p:blipFill>
          <a:blip r:embed="rId2"/>
          <a:srcRect t="12348" b="28521"/>
          <a:stretch>
            <a:fillRect/>
          </a:stretch>
        </p:blipFill>
        <p:spPr>
          <a:xfrm>
            <a:off x="6318885" y="1169035"/>
            <a:ext cx="5510530" cy="4869815"/>
          </a:xfrm>
          <a:prstGeom prst="rect">
            <a:avLst/>
          </a:prstGeom>
        </p:spPr>
      </p:pic>
      <p:sp>
        <p:nvSpPr>
          <p:cNvPr id="4" name="文本框 3"/>
          <p:cNvSpPr txBox="1"/>
          <p:nvPr/>
        </p:nvSpPr>
        <p:spPr>
          <a:xfrm>
            <a:off x="1673225" y="328295"/>
            <a:ext cx="6096000" cy="368300"/>
          </a:xfrm>
          <a:prstGeom prst="rect">
            <a:avLst/>
          </a:prstGeom>
          <a:noFill/>
        </p:spPr>
        <p:txBody>
          <a:bodyPr wrap="square" rtlCol="0" anchor="t">
            <a:spAutoFit/>
          </a:bodyPr>
          <a:p>
            <a:r>
              <a:rPr lang="zh-CN" altLang="en-US" b="1"/>
              <a:t>基于深度学习的高频背景噪声面波经验格林函数提取</a:t>
            </a:r>
            <a:endParaRPr lang="zh-CN" altLang="en-US" b="1"/>
          </a:p>
        </p:txBody>
      </p:sp>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4208" b="34147"/>
          <a:stretch>
            <a:fillRect/>
          </a:stretch>
        </p:blipFill>
        <p:spPr>
          <a:xfrm>
            <a:off x="142875" y="1270635"/>
            <a:ext cx="5975985" cy="4116070"/>
          </a:xfrm>
          <a:prstGeom prst="rect">
            <a:avLst/>
          </a:prstGeom>
        </p:spPr>
      </p:pic>
      <p:pic>
        <p:nvPicPr>
          <p:cNvPr id="3" name="图片 2"/>
          <p:cNvPicPr/>
          <p:nvPr/>
        </p:nvPicPr>
        <p:blipFill>
          <a:blip r:embed="rId2"/>
          <a:srcRect t="20222" b="29250"/>
          <a:stretch>
            <a:fillRect/>
          </a:stretch>
        </p:blipFill>
        <p:spPr>
          <a:xfrm>
            <a:off x="6236970" y="1351280"/>
            <a:ext cx="5807075" cy="4155440"/>
          </a:xfrm>
          <a:prstGeom prst="rect">
            <a:avLst/>
          </a:prstGeom>
        </p:spPr>
      </p:pic>
      <p:sp>
        <p:nvSpPr>
          <p:cNvPr id="4" name="文本框 3"/>
          <p:cNvSpPr txBox="1"/>
          <p:nvPr/>
        </p:nvSpPr>
        <p:spPr>
          <a:xfrm>
            <a:off x="1673225" y="328295"/>
            <a:ext cx="6096000" cy="368300"/>
          </a:xfrm>
          <a:prstGeom prst="rect">
            <a:avLst/>
          </a:prstGeom>
          <a:noFill/>
        </p:spPr>
        <p:txBody>
          <a:bodyPr wrap="square" rtlCol="0" anchor="t">
            <a:spAutoFit/>
          </a:bodyPr>
          <a:p>
            <a:r>
              <a:rPr lang="zh-CN" altLang="en-US" b="1"/>
              <a:t>基于深度学习的高频背景噪声面波经验格林函数提取</a:t>
            </a:r>
            <a:endParaRPr lang="zh-CN" altLang="en-US" b="1"/>
          </a:p>
        </p:txBody>
      </p:sp>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8105" b="24383"/>
          <a:stretch>
            <a:fillRect/>
          </a:stretch>
        </p:blipFill>
        <p:spPr>
          <a:xfrm>
            <a:off x="238125" y="1306195"/>
            <a:ext cx="5825490" cy="4467860"/>
          </a:xfrm>
          <a:prstGeom prst="rect">
            <a:avLst/>
          </a:prstGeom>
        </p:spPr>
      </p:pic>
      <p:pic>
        <p:nvPicPr>
          <p:cNvPr id="3" name="图片 2"/>
          <p:cNvPicPr/>
          <p:nvPr/>
        </p:nvPicPr>
        <p:blipFill>
          <a:blip r:embed="rId2"/>
          <a:srcRect t="18880" b="27620"/>
          <a:stretch>
            <a:fillRect/>
          </a:stretch>
        </p:blipFill>
        <p:spPr>
          <a:xfrm>
            <a:off x="6239510" y="1264920"/>
            <a:ext cx="5616575" cy="4467860"/>
          </a:xfrm>
          <a:prstGeom prst="rect">
            <a:avLst/>
          </a:prstGeom>
        </p:spPr>
      </p:pic>
      <p:sp>
        <p:nvSpPr>
          <p:cNvPr id="4" name="文本框 3"/>
          <p:cNvSpPr txBox="1"/>
          <p:nvPr/>
        </p:nvSpPr>
        <p:spPr>
          <a:xfrm>
            <a:off x="1673225" y="328295"/>
            <a:ext cx="6096000" cy="368300"/>
          </a:xfrm>
          <a:prstGeom prst="rect">
            <a:avLst/>
          </a:prstGeom>
          <a:noFill/>
        </p:spPr>
        <p:txBody>
          <a:bodyPr wrap="square" rtlCol="0" anchor="t">
            <a:spAutoFit/>
          </a:bodyPr>
          <a:p>
            <a:r>
              <a:rPr lang="zh-CN" altLang="en-US" b="1"/>
              <a:t>基于深度学习的高频背景噪声面波经验格林函数提取</a:t>
            </a:r>
            <a:endParaRPr lang="zh-CN" altLang="en-US" b="1"/>
          </a:p>
        </p:txBody>
      </p:sp>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sp>
        <p:nvSpPr>
          <p:cNvPr id="6" name="文本框 5"/>
          <p:cNvSpPr txBox="1"/>
          <p:nvPr/>
        </p:nvSpPr>
        <p:spPr>
          <a:xfrm>
            <a:off x="6613525" y="5975350"/>
            <a:ext cx="4845050" cy="368300"/>
          </a:xfrm>
          <a:prstGeom prst="rect">
            <a:avLst/>
          </a:prstGeom>
          <a:noFill/>
        </p:spPr>
        <p:txBody>
          <a:bodyPr wrap="square" rtlCol="0">
            <a:spAutoFit/>
          </a:bodyPr>
          <a:p>
            <a:r>
              <a:rPr lang="zh-CN" altLang="en-US"/>
              <a:t>每条测线第一个地震仪旁设置主动源</a:t>
            </a: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9525" b="24688"/>
          <a:stretch>
            <a:fillRect/>
          </a:stretch>
        </p:blipFill>
        <p:spPr>
          <a:xfrm>
            <a:off x="120650" y="1610995"/>
            <a:ext cx="6021070" cy="4478655"/>
          </a:xfrm>
          <a:prstGeom prst="rect">
            <a:avLst/>
          </a:prstGeom>
        </p:spPr>
      </p:pic>
      <p:pic>
        <p:nvPicPr>
          <p:cNvPr id="3" name="图片 2"/>
          <p:cNvPicPr/>
          <p:nvPr/>
        </p:nvPicPr>
        <p:blipFill>
          <a:blip r:embed="rId2"/>
          <a:srcRect t="20602" b="17843"/>
          <a:stretch>
            <a:fillRect/>
          </a:stretch>
        </p:blipFill>
        <p:spPr>
          <a:xfrm>
            <a:off x="6254115" y="1610995"/>
            <a:ext cx="5813425" cy="4537710"/>
          </a:xfrm>
          <a:prstGeom prst="rect">
            <a:avLst/>
          </a:prstGeom>
        </p:spPr>
      </p:pic>
      <p:sp>
        <p:nvSpPr>
          <p:cNvPr id="4" name="文本框 3"/>
          <p:cNvSpPr txBox="1"/>
          <p:nvPr/>
        </p:nvSpPr>
        <p:spPr>
          <a:xfrm>
            <a:off x="1673225" y="328295"/>
            <a:ext cx="6096000" cy="368300"/>
          </a:xfrm>
          <a:prstGeom prst="rect">
            <a:avLst/>
          </a:prstGeom>
          <a:noFill/>
        </p:spPr>
        <p:txBody>
          <a:bodyPr wrap="square" rtlCol="0" anchor="t">
            <a:spAutoFit/>
          </a:bodyPr>
          <a:p>
            <a:r>
              <a:rPr lang="zh-CN" altLang="en-US" b="1"/>
              <a:t>基于深度学习的高频背景噪声面波经验格林函数提取</a:t>
            </a:r>
            <a:endParaRPr lang="zh-CN" altLang="en-US" b="1"/>
          </a:p>
        </p:txBody>
      </p:sp>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5742" b="26899"/>
          <a:stretch>
            <a:fillRect/>
          </a:stretch>
        </p:blipFill>
        <p:spPr>
          <a:xfrm>
            <a:off x="134620" y="1631315"/>
            <a:ext cx="5833110" cy="4462145"/>
          </a:xfrm>
          <a:prstGeom prst="rect">
            <a:avLst/>
          </a:prstGeom>
        </p:spPr>
      </p:pic>
      <p:pic>
        <p:nvPicPr>
          <p:cNvPr id="3" name="图片 2"/>
          <p:cNvPicPr/>
          <p:nvPr/>
        </p:nvPicPr>
        <p:blipFill>
          <a:blip r:embed="rId2"/>
          <a:srcRect t="14185" b="27528"/>
          <a:stretch>
            <a:fillRect/>
          </a:stretch>
        </p:blipFill>
        <p:spPr>
          <a:xfrm>
            <a:off x="6208395" y="1631315"/>
            <a:ext cx="5661025" cy="4536440"/>
          </a:xfrm>
          <a:prstGeom prst="rect">
            <a:avLst/>
          </a:prstGeom>
        </p:spPr>
      </p:pic>
      <p:sp>
        <p:nvSpPr>
          <p:cNvPr id="4" name="文本框 3"/>
          <p:cNvSpPr txBox="1"/>
          <p:nvPr/>
        </p:nvSpPr>
        <p:spPr>
          <a:xfrm>
            <a:off x="1673225" y="328295"/>
            <a:ext cx="6096000" cy="368300"/>
          </a:xfrm>
          <a:prstGeom prst="rect">
            <a:avLst/>
          </a:prstGeom>
          <a:noFill/>
        </p:spPr>
        <p:txBody>
          <a:bodyPr wrap="square" rtlCol="0" anchor="t">
            <a:spAutoFit/>
          </a:bodyPr>
          <a:p>
            <a:r>
              <a:rPr lang="zh-CN" altLang="en-US" b="1"/>
              <a:t>基于深度学习的高频背景噪声面波经验格林函数提取</a:t>
            </a:r>
            <a:endParaRPr lang="zh-CN" altLang="en-US" b="1"/>
          </a:p>
        </p:txBody>
      </p:sp>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051050" y="1066800"/>
            <a:ext cx="7272655" cy="5454650"/>
          </a:xfrm>
          <a:prstGeom prst="rect">
            <a:avLst/>
          </a:prstGeom>
        </p:spPr>
      </p:pic>
      <p:sp>
        <p:nvSpPr>
          <p:cNvPr id="3" name="文本框 2"/>
          <p:cNvSpPr txBox="1"/>
          <p:nvPr/>
        </p:nvSpPr>
        <p:spPr>
          <a:xfrm>
            <a:off x="1626870" y="328295"/>
            <a:ext cx="6096000" cy="368300"/>
          </a:xfrm>
          <a:prstGeom prst="rect">
            <a:avLst/>
          </a:prstGeom>
          <a:noFill/>
        </p:spPr>
        <p:txBody>
          <a:bodyPr wrap="square" rtlCol="0" anchor="t">
            <a:spAutoFit/>
          </a:bodyPr>
          <a:p>
            <a:r>
              <a:rPr lang="zh-CN" altLang="en-US" b="1"/>
              <a:t>密集台阵接收函数探测结构复杂区面临的一些挑战</a:t>
            </a:r>
            <a:endParaRPr lang="zh-CN" altLang="en-US" b="1"/>
          </a:p>
        </p:txBody>
      </p:sp>
      <p:sp>
        <p:nvSpPr>
          <p:cNvPr id="5" name="文本框 4"/>
          <p:cNvSpPr txBox="1"/>
          <p:nvPr/>
        </p:nvSpPr>
        <p:spPr>
          <a:xfrm>
            <a:off x="288925" y="328295"/>
            <a:ext cx="1518920" cy="368300"/>
          </a:xfrm>
          <a:prstGeom prst="rect">
            <a:avLst/>
          </a:prstGeom>
          <a:noFill/>
        </p:spPr>
        <p:txBody>
          <a:bodyPr wrap="square" rtlCol="0">
            <a:spAutoFit/>
          </a:bodyPr>
          <a:p>
            <a:r>
              <a:rPr lang="en-US" altLang="zh-CN" b="1"/>
              <a:t>10</a:t>
            </a:r>
            <a:r>
              <a:rPr lang="zh-CN" altLang="en-US" b="1"/>
              <a:t>月</a:t>
            </a:r>
            <a:r>
              <a:rPr lang="en-US" altLang="zh-CN" b="1"/>
              <a:t>22</a:t>
            </a:r>
            <a:r>
              <a:rPr lang="zh-CN" altLang="en-US" b="1"/>
              <a:t>日</a:t>
            </a:r>
            <a:endParaRPr lang="zh-CN" altLang="en-US" b="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73225" y="518795"/>
            <a:ext cx="6096000" cy="368300"/>
          </a:xfrm>
          <a:prstGeom prst="rect">
            <a:avLst/>
          </a:prstGeom>
          <a:noFill/>
        </p:spPr>
        <p:txBody>
          <a:bodyPr wrap="square" rtlCol="0" anchor="t">
            <a:spAutoFit/>
          </a:bodyPr>
          <a:p>
            <a:r>
              <a:rPr lang="zh-CN" altLang="en-US" b="1"/>
              <a:t>青藏高原东南缘多尺度结构、变形和动力学过程研究</a:t>
            </a:r>
            <a:endParaRPr lang="zh-CN" altLang="en-US" b="1"/>
          </a:p>
        </p:txBody>
      </p:sp>
      <p:pic>
        <p:nvPicPr>
          <p:cNvPr id="3" name="图片 2"/>
          <p:cNvPicPr>
            <a:picLocks noChangeAspect="1"/>
          </p:cNvPicPr>
          <p:nvPr/>
        </p:nvPicPr>
        <p:blipFill>
          <a:blip r:embed="rId1"/>
          <a:srcRect l="3359" r="9985" b="10311"/>
          <a:stretch>
            <a:fillRect/>
          </a:stretch>
        </p:blipFill>
        <p:spPr>
          <a:xfrm>
            <a:off x="147320" y="1572895"/>
            <a:ext cx="5944235" cy="4614545"/>
          </a:xfrm>
          <a:prstGeom prst="rect">
            <a:avLst/>
          </a:prstGeom>
        </p:spPr>
      </p:pic>
      <p:pic>
        <p:nvPicPr>
          <p:cNvPr id="4" name="图片 3"/>
          <p:cNvPicPr>
            <a:picLocks noChangeAspect="1"/>
          </p:cNvPicPr>
          <p:nvPr/>
        </p:nvPicPr>
        <p:blipFill>
          <a:blip r:embed="rId2"/>
          <a:srcRect l="11313" t="6220" r="8629" b="10128"/>
          <a:stretch>
            <a:fillRect/>
          </a:stretch>
        </p:blipFill>
        <p:spPr>
          <a:xfrm>
            <a:off x="6150610" y="1572895"/>
            <a:ext cx="5912485" cy="4634230"/>
          </a:xfrm>
          <a:prstGeom prst="rect">
            <a:avLst/>
          </a:prstGeom>
        </p:spPr>
      </p:pic>
      <p:sp>
        <p:nvSpPr>
          <p:cNvPr id="6" name="文本框 5"/>
          <p:cNvSpPr txBox="1"/>
          <p:nvPr/>
        </p:nvSpPr>
        <p:spPr>
          <a:xfrm>
            <a:off x="288925" y="518795"/>
            <a:ext cx="1518920" cy="368300"/>
          </a:xfrm>
          <a:prstGeom prst="rect">
            <a:avLst/>
          </a:prstGeom>
          <a:noFill/>
        </p:spPr>
        <p:txBody>
          <a:bodyPr wrap="square" rtlCol="0">
            <a:spAutoFit/>
          </a:bodyPr>
          <a:p>
            <a:r>
              <a:rPr lang="en-US" altLang="zh-CN" b="1"/>
              <a:t>10</a:t>
            </a:r>
            <a:r>
              <a:rPr lang="zh-CN" altLang="en-US" b="1"/>
              <a:t>月</a:t>
            </a:r>
            <a:r>
              <a:rPr lang="en-US" altLang="zh-CN" b="1"/>
              <a:t>23</a:t>
            </a:r>
            <a:r>
              <a:rPr lang="zh-CN" altLang="en-US" b="1"/>
              <a:t>日</a:t>
            </a:r>
            <a:endParaRPr lang="zh-CN" altLang="en-US" b="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p:nvPr/>
        </p:nvPicPr>
        <p:blipFill>
          <a:blip r:embed="rId1"/>
          <a:srcRect l="5967" t="3832" r="6811" b="8867"/>
          <a:stretch>
            <a:fillRect/>
          </a:stretch>
        </p:blipFill>
        <p:spPr>
          <a:xfrm>
            <a:off x="293370" y="1519555"/>
            <a:ext cx="5418455" cy="4537710"/>
          </a:xfrm>
          <a:prstGeom prst="rect">
            <a:avLst/>
          </a:prstGeom>
        </p:spPr>
      </p:pic>
      <p:pic>
        <p:nvPicPr>
          <p:cNvPr id="3" name="图片 2"/>
          <p:cNvPicPr>
            <a:picLocks noChangeAspect="1"/>
          </p:cNvPicPr>
          <p:nvPr/>
        </p:nvPicPr>
        <p:blipFill>
          <a:blip r:embed="rId2"/>
          <a:srcRect l="8399" t="10218" r="13349" b="13925"/>
          <a:stretch>
            <a:fillRect/>
          </a:stretch>
        </p:blipFill>
        <p:spPr>
          <a:xfrm>
            <a:off x="5911215" y="1670050"/>
            <a:ext cx="6034405" cy="4387215"/>
          </a:xfrm>
          <a:prstGeom prst="rect">
            <a:avLst/>
          </a:prstGeom>
        </p:spPr>
      </p:pic>
      <p:sp>
        <p:nvSpPr>
          <p:cNvPr id="4" name="文本框 3"/>
          <p:cNvSpPr txBox="1"/>
          <p:nvPr/>
        </p:nvSpPr>
        <p:spPr>
          <a:xfrm>
            <a:off x="1673225" y="518795"/>
            <a:ext cx="6096000" cy="368300"/>
          </a:xfrm>
          <a:prstGeom prst="rect">
            <a:avLst/>
          </a:prstGeom>
          <a:noFill/>
        </p:spPr>
        <p:txBody>
          <a:bodyPr wrap="square" rtlCol="0" anchor="t">
            <a:spAutoFit/>
          </a:bodyPr>
          <a:p>
            <a:r>
              <a:rPr lang="zh-CN" altLang="en-US" b="1"/>
              <a:t>青藏高原东南缘多尺度结构、变形和动力学过程研究</a:t>
            </a:r>
            <a:endParaRPr lang="zh-CN" altLang="en-US" b="1"/>
          </a:p>
        </p:txBody>
      </p:sp>
      <p:sp>
        <p:nvSpPr>
          <p:cNvPr id="6" name="文本框 5"/>
          <p:cNvSpPr txBox="1"/>
          <p:nvPr/>
        </p:nvSpPr>
        <p:spPr>
          <a:xfrm>
            <a:off x="288925" y="518795"/>
            <a:ext cx="1518920" cy="368300"/>
          </a:xfrm>
          <a:prstGeom prst="rect">
            <a:avLst/>
          </a:prstGeom>
          <a:noFill/>
        </p:spPr>
        <p:txBody>
          <a:bodyPr wrap="square" rtlCol="0">
            <a:spAutoFit/>
          </a:bodyPr>
          <a:p>
            <a:r>
              <a:rPr lang="en-US" altLang="zh-CN" b="1"/>
              <a:t>10</a:t>
            </a:r>
            <a:r>
              <a:rPr lang="zh-CN" altLang="en-US" b="1"/>
              <a:t>月</a:t>
            </a:r>
            <a:r>
              <a:rPr lang="en-US" altLang="zh-CN" b="1"/>
              <a:t>23</a:t>
            </a:r>
            <a:r>
              <a:rPr lang="zh-CN" altLang="en-US" b="1"/>
              <a:t>日</a:t>
            </a:r>
            <a:endParaRPr lang="zh-CN" altLang="en-US" b="1"/>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9691" r="4632" b="13557"/>
          <a:stretch>
            <a:fillRect/>
          </a:stretch>
        </p:blipFill>
        <p:spPr>
          <a:xfrm>
            <a:off x="176530" y="1509395"/>
            <a:ext cx="5730240" cy="4336415"/>
          </a:xfrm>
          <a:prstGeom prst="rect">
            <a:avLst/>
          </a:prstGeom>
        </p:spPr>
      </p:pic>
      <p:pic>
        <p:nvPicPr>
          <p:cNvPr id="3" name="图片 2"/>
          <p:cNvPicPr/>
          <p:nvPr/>
        </p:nvPicPr>
        <p:blipFill>
          <a:blip r:embed="rId2"/>
          <a:srcRect r="15847" b="11731"/>
          <a:stretch>
            <a:fillRect/>
          </a:stretch>
        </p:blipFill>
        <p:spPr>
          <a:xfrm>
            <a:off x="5944870" y="1443990"/>
            <a:ext cx="6137275" cy="4467225"/>
          </a:xfrm>
          <a:prstGeom prst="rect">
            <a:avLst/>
          </a:prstGeom>
        </p:spPr>
      </p:pic>
      <p:sp>
        <p:nvSpPr>
          <p:cNvPr id="4" name="文本框 3"/>
          <p:cNvSpPr txBox="1"/>
          <p:nvPr/>
        </p:nvSpPr>
        <p:spPr>
          <a:xfrm>
            <a:off x="1673225" y="518795"/>
            <a:ext cx="6096000" cy="368300"/>
          </a:xfrm>
          <a:prstGeom prst="rect">
            <a:avLst/>
          </a:prstGeom>
          <a:noFill/>
        </p:spPr>
        <p:txBody>
          <a:bodyPr wrap="square" rtlCol="0" anchor="t">
            <a:spAutoFit/>
          </a:bodyPr>
          <a:p>
            <a:r>
              <a:rPr lang="zh-CN" altLang="en-US" b="1"/>
              <a:t>青藏高原东南缘多尺度结构、变形和动力学过程研究</a:t>
            </a:r>
            <a:endParaRPr lang="zh-CN" altLang="en-US" b="1"/>
          </a:p>
        </p:txBody>
      </p:sp>
      <p:sp>
        <p:nvSpPr>
          <p:cNvPr id="6" name="文本框 5"/>
          <p:cNvSpPr txBox="1"/>
          <p:nvPr/>
        </p:nvSpPr>
        <p:spPr>
          <a:xfrm>
            <a:off x="288925" y="518795"/>
            <a:ext cx="1518920" cy="368300"/>
          </a:xfrm>
          <a:prstGeom prst="rect">
            <a:avLst/>
          </a:prstGeom>
          <a:noFill/>
        </p:spPr>
        <p:txBody>
          <a:bodyPr wrap="square" rtlCol="0">
            <a:spAutoFit/>
          </a:bodyPr>
          <a:p>
            <a:r>
              <a:rPr lang="en-US" altLang="zh-CN" b="1"/>
              <a:t>10</a:t>
            </a:r>
            <a:r>
              <a:rPr lang="zh-CN" altLang="en-US" b="1"/>
              <a:t>月</a:t>
            </a:r>
            <a:r>
              <a:rPr lang="en-US" altLang="zh-CN" b="1"/>
              <a:t>23</a:t>
            </a:r>
            <a:r>
              <a:rPr lang="zh-CN" altLang="en-US" b="1"/>
              <a:t>日</a:t>
            </a:r>
            <a:endParaRPr lang="zh-CN" altLang="en-US" b="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597025" y="518795"/>
            <a:ext cx="6096000" cy="368300"/>
          </a:xfrm>
          <a:prstGeom prst="rect">
            <a:avLst/>
          </a:prstGeom>
          <a:noFill/>
        </p:spPr>
        <p:txBody>
          <a:bodyPr wrap="square" rtlCol="0" anchor="t">
            <a:spAutoFit/>
          </a:bodyPr>
          <a:p>
            <a:r>
              <a:rPr lang="zh-CN" altLang="en-US" b="1"/>
              <a:t>分布式光纤传感监测青藏高原冻土</a:t>
            </a:r>
            <a:endParaRPr lang="zh-CN" altLang="en-US" b="1"/>
          </a:p>
        </p:txBody>
      </p:sp>
      <p:pic>
        <p:nvPicPr>
          <p:cNvPr id="3" name="图片 2"/>
          <p:cNvPicPr>
            <a:picLocks noChangeAspect="1"/>
          </p:cNvPicPr>
          <p:nvPr/>
        </p:nvPicPr>
        <p:blipFill>
          <a:blip r:embed="rId1"/>
          <a:stretch>
            <a:fillRect/>
          </a:stretch>
        </p:blipFill>
        <p:spPr>
          <a:xfrm>
            <a:off x="2543810" y="1116965"/>
            <a:ext cx="7104380" cy="5328285"/>
          </a:xfrm>
          <a:prstGeom prst="rect">
            <a:avLst/>
          </a:prstGeom>
        </p:spPr>
      </p:pic>
      <p:sp>
        <p:nvSpPr>
          <p:cNvPr id="6" name="文本框 5"/>
          <p:cNvSpPr txBox="1"/>
          <p:nvPr/>
        </p:nvSpPr>
        <p:spPr>
          <a:xfrm>
            <a:off x="288925" y="518795"/>
            <a:ext cx="1518920" cy="368300"/>
          </a:xfrm>
          <a:prstGeom prst="rect">
            <a:avLst/>
          </a:prstGeom>
          <a:noFill/>
        </p:spPr>
        <p:txBody>
          <a:bodyPr wrap="square" rtlCol="0">
            <a:spAutoFit/>
          </a:bodyPr>
          <a:p>
            <a:r>
              <a:rPr lang="en-US" altLang="zh-CN" b="1"/>
              <a:t>10</a:t>
            </a:r>
            <a:r>
              <a:rPr lang="zh-CN" altLang="en-US" b="1"/>
              <a:t>月</a:t>
            </a:r>
            <a:r>
              <a:rPr lang="en-US" altLang="zh-CN" b="1"/>
              <a:t>23</a:t>
            </a:r>
            <a:r>
              <a:rPr lang="zh-CN" altLang="en-US" b="1"/>
              <a:t>日</a:t>
            </a:r>
            <a:endParaRPr lang="zh-CN" altLang="en-US" b="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35589" t="21711" r="9787" b="20865"/>
          <a:stretch>
            <a:fillRect/>
          </a:stretch>
        </p:blipFill>
        <p:spPr>
          <a:xfrm>
            <a:off x="339090" y="1648460"/>
            <a:ext cx="5501640" cy="4338955"/>
          </a:xfrm>
          <a:prstGeom prst="rect">
            <a:avLst/>
          </a:prstGeom>
        </p:spPr>
      </p:pic>
      <p:pic>
        <p:nvPicPr>
          <p:cNvPr id="3" name="图片 2"/>
          <p:cNvPicPr>
            <a:picLocks noChangeAspect="1"/>
          </p:cNvPicPr>
          <p:nvPr/>
        </p:nvPicPr>
        <p:blipFill>
          <a:blip r:embed="rId2"/>
          <a:srcRect l="32684" t="26372" r="9512" b="16143"/>
          <a:stretch>
            <a:fillRect/>
          </a:stretch>
        </p:blipFill>
        <p:spPr>
          <a:xfrm>
            <a:off x="6000750" y="1648460"/>
            <a:ext cx="5847080" cy="4361815"/>
          </a:xfrm>
          <a:prstGeom prst="rect">
            <a:avLst/>
          </a:prstGeom>
        </p:spPr>
      </p:pic>
      <p:sp>
        <p:nvSpPr>
          <p:cNvPr id="4" name="文本框 3"/>
          <p:cNvSpPr txBox="1"/>
          <p:nvPr/>
        </p:nvSpPr>
        <p:spPr>
          <a:xfrm>
            <a:off x="1597025" y="518795"/>
            <a:ext cx="6096000" cy="368300"/>
          </a:xfrm>
          <a:prstGeom prst="rect">
            <a:avLst/>
          </a:prstGeom>
          <a:noFill/>
        </p:spPr>
        <p:txBody>
          <a:bodyPr wrap="square" rtlCol="0" anchor="t">
            <a:spAutoFit/>
          </a:bodyPr>
          <a:p>
            <a:r>
              <a:rPr lang="zh-CN" altLang="en-US" b="1"/>
              <a:t>分布式光纤传感监测青藏高原冻土</a:t>
            </a:r>
            <a:endParaRPr lang="zh-CN" altLang="en-US" b="1"/>
          </a:p>
        </p:txBody>
      </p:sp>
      <p:sp>
        <p:nvSpPr>
          <p:cNvPr id="6" name="文本框 5"/>
          <p:cNvSpPr txBox="1"/>
          <p:nvPr/>
        </p:nvSpPr>
        <p:spPr>
          <a:xfrm>
            <a:off x="288925" y="518795"/>
            <a:ext cx="1518920" cy="368300"/>
          </a:xfrm>
          <a:prstGeom prst="rect">
            <a:avLst/>
          </a:prstGeom>
          <a:noFill/>
        </p:spPr>
        <p:txBody>
          <a:bodyPr wrap="square" rtlCol="0">
            <a:spAutoFit/>
          </a:bodyPr>
          <a:p>
            <a:r>
              <a:rPr lang="en-US" altLang="zh-CN" b="1"/>
              <a:t>10</a:t>
            </a:r>
            <a:r>
              <a:rPr lang="zh-CN" altLang="en-US" b="1"/>
              <a:t>月</a:t>
            </a:r>
            <a:r>
              <a:rPr lang="en-US" altLang="zh-CN" b="1"/>
              <a:t>23</a:t>
            </a:r>
            <a:r>
              <a:rPr lang="zh-CN" altLang="en-US" b="1"/>
              <a:t>日</a:t>
            </a:r>
            <a:endParaRPr lang="zh-CN" altLang="en-US" b="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33186" t="29699" r="14303" b="16623"/>
          <a:stretch>
            <a:fillRect/>
          </a:stretch>
        </p:blipFill>
        <p:spPr>
          <a:xfrm>
            <a:off x="288925" y="1333500"/>
            <a:ext cx="5701665" cy="4371975"/>
          </a:xfrm>
          <a:prstGeom prst="rect">
            <a:avLst/>
          </a:prstGeom>
        </p:spPr>
      </p:pic>
      <p:pic>
        <p:nvPicPr>
          <p:cNvPr id="3" name="图片 2"/>
          <p:cNvPicPr>
            <a:picLocks noChangeAspect="1"/>
          </p:cNvPicPr>
          <p:nvPr/>
        </p:nvPicPr>
        <p:blipFill>
          <a:blip r:embed="rId2"/>
          <a:srcRect l="21945" t="19174" r="4816" b="8347"/>
          <a:stretch>
            <a:fillRect/>
          </a:stretch>
        </p:blipFill>
        <p:spPr>
          <a:xfrm>
            <a:off x="6092190" y="1333500"/>
            <a:ext cx="5907405" cy="4385310"/>
          </a:xfrm>
          <a:prstGeom prst="rect">
            <a:avLst/>
          </a:prstGeom>
        </p:spPr>
      </p:pic>
      <p:sp>
        <p:nvSpPr>
          <p:cNvPr id="4" name="文本框 3"/>
          <p:cNvSpPr txBox="1"/>
          <p:nvPr/>
        </p:nvSpPr>
        <p:spPr>
          <a:xfrm>
            <a:off x="1597025" y="518795"/>
            <a:ext cx="6096000" cy="368300"/>
          </a:xfrm>
          <a:prstGeom prst="rect">
            <a:avLst/>
          </a:prstGeom>
          <a:noFill/>
        </p:spPr>
        <p:txBody>
          <a:bodyPr wrap="square" rtlCol="0" anchor="t">
            <a:spAutoFit/>
          </a:bodyPr>
          <a:p>
            <a:r>
              <a:rPr lang="zh-CN" altLang="en-US" b="1"/>
              <a:t>分布式光纤传感监测青藏高原冻土</a:t>
            </a:r>
            <a:endParaRPr lang="zh-CN" altLang="en-US" b="1"/>
          </a:p>
        </p:txBody>
      </p:sp>
      <p:sp>
        <p:nvSpPr>
          <p:cNvPr id="6" name="文本框 5"/>
          <p:cNvSpPr txBox="1"/>
          <p:nvPr/>
        </p:nvSpPr>
        <p:spPr>
          <a:xfrm>
            <a:off x="288925" y="518795"/>
            <a:ext cx="1518920" cy="368300"/>
          </a:xfrm>
          <a:prstGeom prst="rect">
            <a:avLst/>
          </a:prstGeom>
          <a:noFill/>
        </p:spPr>
        <p:txBody>
          <a:bodyPr wrap="square" rtlCol="0">
            <a:spAutoFit/>
          </a:bodyPr>
          <a:p>
            <a:r>
              <a:rPr lang="en-US" altLang="zh-CN" b="1"/>
              <a:t>10</a:t>
            </a:r>
            <a:r>
              <a:rPr lang="zh-CN" altLang="en-US" b="1"/>
              <a:t>月</a:t>
            </a:r>
            <a:r>
              <a:rPr lang="en-US" altLang="zh-CN" b="1"/>
              <a:t>23</a:t>
            </a:r>
            <a:r>
              <a:rPr lang="zh-CN" altLang="en-US" b="1"/>
              <a:t>日</a:t>
            </a:r>
            <a:endParaRPr lang="zh-CN" altLang="en-US" b="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24349" t="15170" r="-40" b="11108"/>
          <a:stretch>
            <a:fillRect/>
          </a:stretch>
        </p:blipFill>
        <p:spPr>
          <a:xfrm>
            <a:off x="109855" y="1538605"/>
            <a:ext cx="6057900" cy="4425315"/>
          </a:xfrm>
          <a:prstGeom prst="rect">
            <a:avLst/>
          </a:prstGeom>
        </p:spPr>
      </p:pic>
      <p:pic>
        <p:nvPicPr>
          <p:cNvPr id="3" name="图片 2"/>
          <p:cNvPicPr>
            <a:picLocks noChangeAspect="1"/>
          </p:cNvPicPr>
          <p:nvPr/>
        </p:nvPicPr>
        <p:blipFill>
          <a:blip r:embed="rId2"/>
          <a:srcRect l="25498" t="23950" r="10676" b="10617"/>
          <a:stretch>
            <a:fillRect/>
          </a:stretch>
        </p:blipFill>
        <p:spPr>
          <a:xfrm>
            <a:off x="6240145" y="1538605"/>
            <a:ext cx="5765800" cy="4433570"/>
          </a:xfrm>
          <a:prstGeom prst="rect">
            <a:avLst/>
          </a:prstGeom>
        </p:spPr>
      </p:pic>
      <p:sp>
        <p:nvSpPr>
          <p:cNvPr id="4" name="文本框 3"/>
          <p:cNvSpPr txBox="1"/>
          <p:nvPr/>
        </p:nvSpPr>
        <p:spPr>
          <a:xfrm>
            <a:off x="1597025" y="518795"/>
            <a:ext cx="6096000" cy="368300"/>
          </a:xfrm>
          <a:prstGeom prst="rect">
            <a:avLst/>
          </a:prstGeom>
          <a:noFill/>
        </p:spPr>
        <p:txBody>
          <a:bodyPr wrap="square" rtlCol="0" anchor="t">
            <a:spAutoFit/>
          </a:bodyPr>
          <a:p>
            <a:r>
              <a:rPr lang="zh-CN" altLang="en-US" b="1"/>
              <a:t>分布式光纤传感监测青藏高原冻土</a:t>
            </a:r>
            <a:endParaRPr lang="zh-CN" altLang="en-US" b="1"/>
          </a:p>
        </p:txBody>
      </p:sp>
      <p:sp>
        <p:nvSpPr>
          <p:cNvPr id="6" name="文本框 5"/>
          <p:cNvSpPr txBox="1"/>
          <p:nvPr/>
        </p:nvSpPr>
        <p:spPr>
          <a:xfrm>
            <a:off x="288925" y="518795"/>
            <a:ext cx="1518920" cy="368300"/>
          </a:xfrm>
          <a:prstGeom prst="rect">
            <a:avLst/>
          </a:prstGeom>
          <a:noFill/>
        </p:spPr>
        <p:txBody>
          <a:bodyPr wrap="square" rtlCol="0">
            <a:spAutoFit/>
          </a:bodyPr>
          <a:p>
            <a:r>
              <a:rPr lang="en-US" altLang="zh-CN" b="1"/>
              <a:t>10</a:t>
            </a:r>
            <a:r>
              <a:rPr lang="zh-CN" altLang="en-US" b="1"/>
              <a:t>月</a:t>
            </a:r>
            <a:r>
              <a:rPr lang="en-US" altLang="zh-CN" b="1"/>
              <a:t>23</a:t>
            </a:r>
            <a:r>
              <a:rPr lang="zh-CN" altLang="en-US" b="1"/>
              <a:t>日</a:t>
            </a:r>
            <a:endParaRPr lang="zh-CN" altLang="en-US" b="1"/>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30860" t="20504" r="6955" b="14184"/>
          <a:stretch>
            <a:fillRect/>
          </a:stretch>
        </p:blipFill>
        <p:spPr>
          <a:xfrm>
            <a:off x="288925" y="1729105"/>
            <a:ext cx="5481955" cy="4318635"/>
          </a:xfrm>
          <a:prstGeom prst="rect">
            <a:avLst/>
          </a:prstGeom>
        </p:spPr>
      </p:pic>
      <p:pic>
        <p:nvPicPr>
          <p:cNvPr id="3" name="图片 2"/>
          <p:cNvPicPr>
            <a:picLocks noChangeAspect="1"/>
          </p:cNvPicPr>
          <p:nvPr/>
        </p:nvPicPr>
        <p:blipFill>
          <a:blip r:embed="rId2"/>
          <a:srcRect l="29502" t="23530" r="7375" b="12612"/>
          <a:stretch>
            <a:fillRect/>
          </a:stretch>
        </p:blipFill>
        <p:spPr>
          <a:xfrm>
            <a:off x="5954395" y="1729105"/>
            <a:ext cx="5641340" cy="4280535"/>
          </a:xfrm>
          <a:prstGeom prst="rect">
            <a:avLst/>
          </a:prstGeom>
        </p:spPr>
      </p:pic>
      <p:sp>
        <p:nvSpPr>
          <p:cNvPr id="4" name="文本框 3"/>
          <p:cNvSpPr txBox="1"/>
          <p:nvPr/>
        </p:nvSpPr>
        <p:spPr>
          <a:xfrm>
            <a:off x="1597025" y="518795"/>
            <a:ext cx="6096000" cy="368300"/>
          </a:xfrm>
          <a:prstGeom prst="rect">
            <a:avLst/>
          </a:prstGeom>
          <a:noFill/>
        </p:spPr>
        <p:txBody>
          <a:bodyPr wrap="square" rtlCol="0" anchor="t">
            <a:spAutoFit/>
          </a:bodyPr>
          <a:p>
            <a:r>
              <a:rPr lang="zh-CN" altLang="en-US" b="1"/>
              <a:t>分布式光纤传感监测青藏高原冻土</a:t>
            </a:r>
            <a:endParaRPr lang="zh-CN" altLang="en-US" b="1"/>
          </a:p>
        </p:txBody>
      </p:sp>
      <p:sp>
        <p:nvSpPr>
          <p:cNvPr id="6" name="文本框 5"/>
          <p:cNvSpPr txBox="1"/>
          <p:nvPr/>
        </p:nvSpPr>
        <p:spPr>
          <a:xfrm>
            <a:off x="288925" y="518795"/>
            <a:ext cx="1518920" cy="368300"/>
          </a:xfrm>
          <a:prstGeom prst="rect">
            <a:avLst/>
          </a:prstGeom>
          <a:noFill/>
        </p:spPr>
        <p:txBody>
          <a:bodyPr wrap="square" rtlCol="0">
            <a:spAutoFit/>
          </a:bodyPr>
          <a:p>
            <a:r>
              <a:rPr lang="en-US" altLang="zh-CN" b="1"/>
              <a:t>10</a:t>
            </a:r>
            <a:r>
              <a:rPr lang="zh-CN" altLang="en-US" b="1"/>
              <a:t>月</a:t>
            </a:r>
            <a:r>
              <a:rPr lang="en-US" altLang="zh-CN" b="1"/>
              <a:t>23</a:t>
            </a:r>
            <a:r>
              <a:rPr lang="zh-CN" altLang="en-US" b="1"/>
              <a:t>日</a:t>
            </a:r>
            <a:endParaRPr lang="zh-CN" altLang="en-US" b="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p:nvPr/>
        </p:nvPicPr>
        <p:blipFill>
          <a:blip r:embed="rId1"/>
          <a:stretch>
            <a:fillRect/>
          </a:stretch>
        </p:blipFill>
        <p:spPr>
          <a:xfrm>
            <a:off x="3309620" y="173990"/>
            <a:ext cx="5130800" cy="6510020"/>
          </a:xfrm>
          <a:prstGeom prst="rect">
            <a:avLst/>
          </a:prstGeom>
        </p:spPr>
      </p:pic>
      <p:sp>
        <p:nvSpPr>
          <p:cNvPr id="5" name="文本框 4"/>
          <p:cNvSpPr txBox="1"/>
          <p:nvPr/>
        </p:nvSpPr>
        <p:spPr>
          <a:xfrm>
            <a:off x="419735" y="387350"/>
            <a:ext cx="6096000" cy="368300"/>
          </a:xfrm>
          <a:prstGeom prst="rect">
            <a:avLst/>
          </a:prstGeom>
          <a:noFill/>
        </p:spPr>
        <p:txBody>
          <a:bodyPr wrap="square" rtlCol="0" anchor="t">
            <a:spAutoFit/>
          </a:bodyPr>
          <a:p>
            <a:r>
              <a:rPr lang="zh-CN" altLang="en-US" b="1"/>
              <a:t>海报</a:t>
            </a:r>
            <a:endParaRPr lang="zh-CN" altLang="en-US" b="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56895" y="1195070"/>
            <a:ext cx="3830320" cy="5109210"/>
          </a:xfrm>
          <a:prstGeom prst="rect">
            <a:avLst/>
          </a:prstGeom>
        </p:spPr>
      </p:pic>
      <p:pic>
        <p:nvPicPr>
          <p:cNvPr id="3" name="图片 2"/>
          <p:cNvPicPr>
            <a:picLocks noChangeAspect="1"/>
          </p:cNvPicPr>
          <p:nvPr/>
        </p:nvPicPr>
        <p:blipFill>
          <a:blip r:embed="rId2"/>
          <a:stretch>
            <a:fillRect/>
          </a:stretch>
        </p:blipFill>
        <p:spPr>
          <a:xfrm>
            <a:off x="4826000" y="1289050"/>
            <a:ext cx="6685280" cy="5015230"/>
          </a:xfrm>
          <a:prstGeom prst="rect">
            <a:avLst/>
          </a:prstGeom>
        </p:spPr>
      </p:pic>
      <p:sp>
        <p:nvSpPr>
          <p:cNvPr id="5" name="文本框 4"/>
          <p:cNvSpPr txBox="1"/>
          <p:nvPr/>
        </p:nvSpPr>
        <p:spPr>
          <a:xfrm>
            <a:off x="419735" y="387350"/>
            <a:ext cx="6096000" cy="368300"/>
          </a:xfrm>
          <a:prstGeom prst="rect">
            <a:avLst/>
          </a:prstGeom>
          <a:noFill/>
        </p:spPr>
        <p:txBody>
          <a:bodyPr wrap="square" rtlCol="0" anchor="t">
            <a:spAutoFit/>
          </a:bodyPr>
          <a:p>
            <a:r>
              <a:rPr lang="zh-CN" altLang="en-US" b="1"/>
              <a:t>其他</a:t>
            </a:r>
            <a:endParaRPr lang="zh-CN" altLang="en-US" b="1"/>
          </a:p>
        </p:txBody>
      </p:sp>
    </p:spTree>
  </p:cSld>
  <p:clrMapOvr>
    <a:masterClrMapping/>
  </p:clrMapOvr>
</p:sld>
</file>

<file path=ppt/tags/tag1.xml><?xml version="1.0" encoding="utf-8"?>
<p:tagLst xmlns:p="http://schemas.openxmlformats.org/presentationml/2006/main">
  <p:tag name="KSO_WM_MEDIACOVER_FLAG" val="1"/>
  <p:tag name="KSO_WM_UNIT_MEDIACOVER_BTN_STATE" val="1"/>
  <p:tag name="KSO_WM_UNIT_MEDIACOVER_BTNRECT" val="0*0*0*0"/>
</p:tagLst>
</file>

<file path=ppt/tags/tag2.xml><?xml version="1.0" encoding="utf-8"?>
<p:tagLst xmlns:p="http://schemas.openxmlformats.org/presentationml/2006/main">
  <p:tag name="commondata" val="eyJoZGlkIjoiMWZlOWU2ZTU3ZWQxN2Y0YjhkOGI2MThlZmM1NzUxNGU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1660</Words>
  <Application>WPS 演示</Application>
  <PresentationFormat>宽屏</PresentationFormat>
  <Paragraphs>216</Paragraphs>
  <Slides>41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41</vt:i4>
      </vt:variant>
    </vt:vector>
  </HeadingPairs>
  <TitlesOfParts>
    <vt:vector size="49" baseType="lpstr">
      <vt:lpstr>Arial</vt:lpstr>
      <vt:lpstr>宋体</vt:lpstr>
      <vt:lpstr>Wingdings</vt:lpstr>
      <vt:lpstr>Calibri</vt:lpstr>
      <vt:lpstr>微软雅黑</vt:lpstr>
      <vt:lpstr>Arial Unicode MS</vt:lpstr>
      <vt:lpstr>Helvetica Neue</vt:lpstr>
      <vt:lpstr>WPS</vt:lpstr>
      <vt:lpstr>2024CGU分享</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weiyuanyuan</dc:creator>
  <cp:lastModifiedBy>魏团团</cp:lastModifiedBy>
  <cp:revision>22</cp:revision>
  <dcterms:created xsi:type="dcterms:W3CDTF">2023-08-09T12:44:00Z</dcterms:created>
  <dcterms:modified xsi:type="dcterms:W3CDTF">2024-11-14T04:01:15Z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2052-12.1.0.18608</vt:lpwstr>
  </property>
</Properties>
</file>