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639" r:id="rId2"/>
    <p:sldId id="696" r:id="rId3"/>
    <p:sldId id="712" r:id="rId4"/>
    <p:sldId id="713" r:id="rId5"/>
    <p:sldId id="714" r:id="rId6"/>
    <p:sldId id="715" r:id="rId7"/>
    <p:sldId id="716" r:id="rId8"/>
    <p:sldId id="717" r:id="rId9"/>
    <p:sldId id="718" r:id="rId10"/>
    <p:sldId id="719" r:id="rId11"/>
    <p:sldId id="720" r:id="rId12"/>
    <p:sldId id="722" r:id="rId13"/>
    <p:sldId id="721" r:id="rId14"/>
    <p:sldId id="723" r:id="rId15"/>
    <p:sldId id="724" r:id="rId16"/>
    <p:sldId id="725" r:id="rId17"/>
    <p:sldId id="726" r:id="rId18"/>
    <p:sldId id="728" r:id="rId19"/>
    <p:sldId id="727" r:id="rId20"/>
    <p:sldId id="729" r:id="rId21"/>
    <p:sldId id="730" r:id="rId22"/>
    <p:sldId id="731" r:id="rId23"/>
    <p:sldId id="732" r:id="rId24"/>
    <p:sldId id="733" r:id="rId25"/>
    <p:sldId id="734" r:id="rId26"/>
    <p:sldId id="735" r:id="rId27"/>
    <p:sldId id="736" r:id="rId28"/>
    <p:sldId id="737" r:id="rId29"/>
    <p:sldId id="738" r:id="rId30"/>
    <p:sldId id="739" r:id="rId31"/>
    <p:sldId id="740" r:id="rId32"/>
    <p:sldId id="741" r:id="rId33"/>
    <p:sldId id="742" r:id="rId34"/>
    <p:sldId id="743" r:id="rId35"/>
    <p:sldId id="744" r:id="rId36"/>
    <p:sldId id="745" r:id="rId37"/>
    <p:sldId id="746" r:id="rId38"/>
    <p:sldId id="747" r:id="rId39"/>
    <p:sldId id="748" r:id="rId40"/>
    <p:sldId id="749" r:id="rId41"/>
    <p:sldId id="653" r:id="rId42"/>
  </p:sldIdLst>
  <p:sldSz cx="12192000" cy="6858000"/>
  <p:notesSz cx="6858000" cy="9144000"/>
  <p:custDataLst>
    <p:tags r:id="rId4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封面目录" id="{912B3ED7-30D0-44EE-A0D5-751049F4B74B}">
          <p14:sldIdLst>
            <p14:sldId id="639"/>
            <p14:sldId id="696"/>
            <p14:sldId id="712"/>
            <p14:sldId id="713"/>
            <p14:sldId id="714"/>
            <p14:sldId id="715"/>
            <p14:sldId id="716"/>
            <p14:sldId id="717"/>
            <p14:sldId id="718"/>
            <p14:sldId id="719"/>
            <p14:sldId id="720"/>
            <p14:sldId id="722"/>
            <p14:sldId id="721"/>
            <p14:sldId id="723"/>
            <p14:sldId id="724"/>
            <p14:sldId id="725"/>
            <p14:sldId id="726"/>
            <p14:sldId id="728"/>
            <p14:sldId id="727"/>
            <p14:sldId id="729"/>
            <p14:sldId id="730"/>
            <p14:sldId id="731"/>
            <p14:sldId id="732"/>
            <p14:sldId id="733"/>
            <p14:sldId id="734"/>
            <p14:sldId id="735"/>
            <p14:sldId id="736"/>
            <p14:sldId id="737"/>
            <p14:sldId id="738"/>
            <p14:sldId id="739"/>
            <p14:sldId id="740"/>
            <p14:sldId id="741"/>
            <p14:sldId id="742"/>
            <p14:sldId id="743"/>
            <p14:sldId id="744"/>
            <p14:sldId id="745"/>
            <p14:sldId id="746"/>
            <p14:sldId id="747"/>
            <p14:sldId id="748"/>
            <p14:sldId id="749"/>
            <p14:sldId id="6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2" clrIdx="0">
    <p:extLst>
      <p:ext uri="{19B8F6BF-5375-455C-9EA6-DF929625EA0E}">
        <p15:presenceInfo xmlns:p15="http://schemas.microsoft.com/office/powerpoint/2012/main" userId="bd9c190d4db0f2f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DAF8"/>
    <a:srgbClr val="055A71"/>
    <a:srgbClr val="304637"/>
    <a:srgbClr val="115740"/>
    <a:srgbClr val="FFFFFF"/>
    <a:srgbClr val="FFFFCC"/>
    <a:srgbClr val="768394"/>
    <a:srgbClr val="F2F5F8"/>
    <a:srgbClr val="D7D3D0"/>
    <a:srgbClr val="EFD7CB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74" autoAdjust="0"/>
    <p:restoredTop sz="85882" autoAdjust="0"/>
  </p:normalViewPr>
  <p:slideViewPr>
    <p:cSldViewPr snapToGrid="0">
      <p:cViewPr varScale="1">
        <p:scale>
          <a:sx n="79" d="100"/>
          <a:sy n="79" d="100"/>
        </p:scale>
        <p:origin x="70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2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DA49E97-3F63-4B07-B443-D97F5AB94D7C}" type="datetimeFigureOut">
              <a:rPr lang="zh-CN" altLang="en-US" smtClean="0"/>
              <a:pPr/>
              <a:t>2024/11/13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0176D025-9C82-4627-AC95-A731BB73F60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33635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比较杂乱，没有放目录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4899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2975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6982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CNN</a:t>
            </a:r>
            <a:r>
              <a:rPr lang="zh-CN" altLang="en-US" dirty="0"/>
              <a:t>卷积神经网络</a:t>
            </a:r>
            <a:endParaRPr lang="en-US" altLang="zh-CN" dirty="0"/>
          </a:p>
          <a:p>
            <a:r>
              <a:rPr lang="en-US" altLang="zh-CN" dirty="0"/>
              <a:t>RNN</a:t>
            </a:r>
            <a:r>
              <a:rPr lang="zh-CN" altLang="en-US" dirty="0"/>
              <a:t>循环神经网络</a:t>
            </a:r>
            <a:endParaRPr lang="en-US" altLang="zh-CN" dirty="0"/>
          </a:p>
          <a:p>
            <a:r>
              <a:rPr lang="zh-CN" altLang="en-US" dirty="0"/>
              <a:t>谛听：人工智能地震学训练数据集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3435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地震重定位震相的关联？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43824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使用更多数据会得到更好结果吗？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8708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9348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没有做过很系统的正演模拟，反演离不开正演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4845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173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86506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1341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实测月震信噪比低？怎么模拟的？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8328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38688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2558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9058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95964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73165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当前研究多聚焦于恒定法向荷载（</a:t>
            </a:r>
            <a:r>
              <a:rPr lang="en-US" altLang="zh-CN" dirty="0"/>
              <a:t>CNL</a:t>
            </a:r>
            <a:r>
              <a:rPr lang="zh-CN" altLang="en-US" dirty="0"/>
              <a:t>）边界下剪切刚度对断层滑动的作用，却忽略了法向刚度效应的重要性，这可能限制了我们对深部断层滑 动行为复杂性的全面认知。这里，本研究采用了恒定法向刚度（</a:t>
            </a:r>
            <a:r>
              <a:rPr lang="en-US" altLang="zh-CN" dirty="0"/>
              <a:t>CNS</a:t>
            </a:r>
            <a:r>
              <a:rPr lang="zh-CN" altLang="en-US" dirty="0"/>
              <a:t>）边界条件，实施了一系列花岗岩模拟断层的摩擦滑动实验。</a:t>
            </a:r>
            <a:endParaRPr lang="en-US" altLang="zh-CN" dirty="0"/>
          </a:p>
          <a:p>
            <a:r>
              <a:rPr lang="zh-CN" altLang="en-US" dirty="0"/>
              <a:t>刚度与强度不同</a:t>
            </a:r>
            <a:endParaRPr lang="en-US" altLang="zh-CN" dirty="0"/>
          </a:p>
          <a:p>
            <a:r>
              <a:rPr lang="zh-CN" altLang="en-US" dirty="0"/>
              <a:t>刚度：刚度是指材料或结构在受力时抵抗弹性变形的能力。是材料或结构弹性变形难易程度的表征</a:t>
            </a:r>
            <a:endParaRPr lang="en-US" altLang="zh-CN" dirty="0"/>
          </a:p>
          <a:p>
            <a:r>
              <a:rPr lang="zh-CN" altLang="en-US" dirty="0"/>
              <a:t>如何控制恒定法向刚度？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24283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武汉岩土力学研究所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796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41085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970153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频率域的正演难以直观想象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438308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55634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06279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35713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55014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自己布设的短周期线性台阵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795999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40335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29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51859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3299499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76811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PPb</a:t>
            </a:r>
            <a:r>
              <a:rPr lang="zh-CN" altLang="en-US" dirty="0"/>
              <a:t>冰岩界面反射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8009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50163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05976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25563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48089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46875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592219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39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4538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382764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6D025-9C82-4627-AC95-A731BB73F602}" type="slidenum">
              <a:rPr lang="zh-CN" altLang="en-US" smtClean="0"/>
              <a:pPr/>
              <a:t>41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1322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AB46EDB7-E062-4109-8D3B-322D25488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3AFC1086-5F3E-4DF3-B195-EABB13427A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42F804E-E80F-4E74-B2A5-AC69C39763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91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C0FDA5A3-DBC4-4521-A290-1C7529416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45497AB1-D854-41CC-B244-FB2EA9607B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箭头: 五边形 4">
            <a:extLst>
              <a:ext uri="{FF2B5EF4-FFF2-40B4-BE49-F238E27FC236}">
                <a16:creationId xmlns:a16="http://schemas.microsoft.com/office/drawing/2014/main" id="{714862CB-173A-4CB8-8858-39F102103F1E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ACD4D3-DFC2-49F1-AFD9-DB879D0D9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36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845579F2-F535-4C8B-B7F8-6C5EA26B88FC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CE7336EF-034C-4116-954D-95A4D479928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620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6A3E190E-1218-4136-88C3-2F77374DC1BB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灯片编号占位符 5">
            <a:extLst>
              <a:ext uri="{FF2B5EF4-FFF2-40B4-BE49-F238E27FC236}">
                <a16:creationId xmlns:a16="http://schemas.microsoft.com/office/drawing/2014/main" id="{EDD8C38F-6CCE-4BF0-8371-9305FC67E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55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箭头: 五边形 13">
            <a:extLst>
              <a:ext uri="{FF2B5EF4-FFF2-40B4-BE49-F238E27FC236}">
                <a16:creationId xmlns:a16="http://schemas.microsoft.com/office/drawing/2014/main" id="{FF80E304-91D4-4C1D-8516-CA7759560215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灯片编号占位符 5">
            <a:extLst>
              <a:ext uri="{FF2B5EF4-FFF2-40B4-BE49-F238E27FC236}">
                <a16:creationId xmlns:a16="http://schemas.microsoft.com/office/drawing/2014/main" id="{CF5EF92E-98F3-468A-81B4-FCE34217B1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45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箭头: 五边形 14">
            <a:extLst>
              <a:ext uri="{FF2B5EF4-FFF2-40B4-BE49-F238E27FC236}">
                <a16:creationId xmlns:a16="http://schemas.microsoft.com/office/drawing/2014/main" id="{43CA1A68-5FAC-4AC9-BC92-D4A4DAE5065C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CE7336EF-034C-4116-954D-95A4D479928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619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箭头: 五边形 7">
            <a:extLst>
              <a:ext uri="{FF2B5EF4-FFF2-40B4-BE49-F238E27FC236}">
                <a16:creationId xmlns:a16="http://schemas.microsoft.com/office/drawing/2014/main" id="{845579F2-F535-4C8B-B7F8-6C5EA26B88FC}"/>
              </a:ext>
            </a:extLst>
          </p:cNvPr>
          <p:cNvSpPr/>
          <p:nvPr userDrawn="1"/>
        </p:nvSpPr>
        <p:spPr>
          <a:xfrm flipH="1">
            <a:off x="10625556" y="6431280"/>
            <a:ext cx="1566441" cy="39447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CE7336EF-034C-4116-954D-95A4D4799284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2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:a16="http://schemas.microsoft.com/office/drawing/2014/main" id="{0E4427E2-0B4D-404E-AD0D-850B895D1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:a16="http://schemas.microsoft.com/office/drawing/2014/main" id="{A15F17EE-704F-4153-B9E7-5CD9C3A438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27B8735-F64D-40FE-AE92-5F61ABC618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9200" y="64459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8FDCA-5F31-45C2-9228-1965BA17AD8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184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3" r:id="rId3"/>
    <p:sldLayoutId id="2147483666" r:id="rId4"/>
    <p:sldLayoutId id="2147483667" r:id="rId5"/>
    <p:sldLayoutId id="2147483668" r:id="rId6"/>
    <p:sldLayoutId id="2147483669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264">
          <p15:clr>
            <a:srgbClr val="F26B43"/>
          </p15:clr>
        </p15:guide>
        <p15:guide id="2" pos="3840">
          <p15:clr>
            <a:srgbClr val="F26B43"/>
          </p15:clr>
        </p15:guide>
        <p15:guide id="3" pos="384">
          <p15:clr>
            <a:srgbClr val="F26B43"/>
          </p15:clr>
        </p15:guide>
        <p15:guide id="4" pos="7296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orient="horz" pos="496">
          <p15:clr>
            <a:srgbClr val="F26B43"/>
          </p15:clr>
        </p15:guide>
        <p15:guide id="7" orient="horz" pos="4104">
          <p15:clr>
            <a:srgbClr val="F26B43"/>
          </p15:clr>
        </p15:guide>
        <p15:guide id="8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大橘原创PPT模板-请勿抄袭搬运！微信DAJU_PPT">
            <a:extLst>
              <a:ext uri="{FF2B5EF4-FFF2-40B4-BE49-F238E27FC236}">
                <a16:creationId xmlns:a16="http://schemas.microsoft.com/office/drawing/2014/main" id="{9F6DCF6E-BF03-4CA1-9A25-6AA4E5712C9F}"/>
              </a:ext>
            </a:extLst>
          </p:cNvPr>
          <p:cNvSpPr/>
          <p:nvPr/>
        </p:nvSpPr>
        <p:spPr>
          <a:xfrm>
            <a:off x="243840" y="233680"/>
            <a:ext cx="11704320" cy="6390640"/>
          </a:xfrm>
          <a:prstGeom prst="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大橘原创PPT模板-请勿抄袭搬运！微信DAJU_PPT">
            <a:extLst>
              <a:ext uri="{FF2B5EF4-FFF2-40B4-BE49-F238E27FC236}">
                <a16:creationId xmlns:a16="http://schemas.microsoft.com/office/drawing/2014/main" id="{294F1DE8-7AF8-4401-8E47-FFF9964EC2B4}"/>
              </a:ext>
            </a:extLst>
          </p:cNvPr>
          <p:cNvSpPr/>
          <p:nvPr/>
        </p:nvSpPr>
        <p:spPr>
          <a:xfrm>
            <a:off x="426720" y="396240"/>
            <a:ext cx="11338560" cy="6065520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chemeClr val="accent1"/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大橘原创PPT模板-请勿抄袭搬运！微信DAJU_PPT">
            <a:extLst>
              <a:ext uri="{FF2B5EF4-FFF2-40B4-BE49-F238E27FC236}">
                <a16:creationId xmlns:a16="http://schemas.microsoft.com/office/drawing/2014/main" id="{60DEE8D1-E4DA-4E2B-A8E7-7B989BAEEF9C}"/>
              </a:ext>
            </a:extLst>
          </p:cNvPr>
          <p:cNvSpPr/>
          <p:nvPr/>
        </p:nvSpPr>
        <p:spPr>
          <a:xfrm>
            <a:off x="35560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9" name="大橘原创PPT模板-请勿抄袭搬运！微信DAJU_PPT">
            <a:extLst>
              <a:ext uri="{FF2B5EF4-FFF2-40B4-BE49-F238E27FC236}">
                <a16:creationId xmlns:a16="http://schemas.microsoft.com/office/drawing/2014/main" id="{C3585F91-97AB-4EBB-878B-30C4036630E8}"/>
              </a:ext>
            </a:extLst>
          </p:cNvPr>
          <p:cNvSpPr/>
          <p:nvPr/>
        </p:nvSpPr>
        <p:spPr>
          <a:xfrm>
            <a:off x="35560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大橘原创PPT模板-请勿抄袭搬运！微信DAJU_PPT">
            <a:extLst>
              <a:ext uri="{FF2B5EF4-FFF2-40B4-BE49-F238E27FC236}">
                <a16:creationId xmlns:a16="http://schemas.microsoft.com/office/drawing/2014/main" id="{048561BD-6E06-439C-8473-8418781F928F}"/>
              </a:ext>
            </a:extLst>
          </p:cNvPr>
          <p:cNvSpPr/>
          <p:nvPr/>
        </p:nvSpPr>
        <p:spPr>
          <a:xfrm>
            <a:off x="1169416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1" name="大橘原创PPT模板-请勿抄袭搬运！微信DAJU_PPT">
            <a:extLst>
              <a:ext uri="{FF2B5EF4-FFF2-40B4-BE49-F238E27FC236}">
                <a16:creationId xmlns:a16="http://schemas.microsoft.com/office/drawing/2014/main" id="{36C7FFF0-B44F-4AAE-A84E-9F894B270B30}"/>
              </a:ext>
            </a:extLst>
          </p:cNvPr>
          <p:cNvSpPr/>
          <p:nvPr/>
        </p:nvSpPr>
        <p:spPr>
          <a:xfrm>
            <a:off x="1169416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大橘原创PPT模板-请勿抄袭搬运！微信DAJU_PPT">
            <a:extLst>
              <a:ext uri="{FF2B5EF4-FFF2-40B4-BE49-F238E27FC236}">
                <a16:creationId xmlns:a16="http://schemas.microsoft.com/office/drawing/2014/main" id="{5AAE43C9-3A35-4E4D-AC13-3723385CF7B6}"/>
              </a:ext>
            </a:extLst>
          </p:cNvPr>
          <p:cNvSpPr/>
          <p:nvPr/>
        </p:nvSpPr>
        <p:spPr>
          <a:xfrm>
            <a:off x="0" y="1881005"/>
            <a:ext cx="12192000" cy="2865120"/>
          </a:xfrm>
          <a:prstGeom prst="rect">
            <a:avLst/>
          </a:prstGeom>
          <a:solidFill>
            <a:srgbClr val="304637"/>
          </a:solidFill>
          <a:ln w="12700" cap="flat" cmpd="sng" algn="ctr">
            <a:solidFill>
              <a:srgbClr val="FFFFFF"/>
            </a:solidFill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大橘原创PPT模板-请勿抄袭搬运！微信DAJU_PPT">
            <a:extLst>
              <a:ext uri="{FF2B5EF4-FFF2-40B4-BE49-F238E27FC236}">
                <a16:creationId xmlns:a16="http://schemas.microsoft.com/office/drawing/2014/main" id="{61C9F364-596C-4D39-A369-C2EC09E460C1}"/>
              </a:ext>
            </a:extLst>
          </p:cNvPr>
          <p:cNvSpPr/>
          <p:nvPr/>
        </p:nvSpPr>
        <p:spPr>
          <a:xfrm>
            <a:off x="2789261" y="2971677"/>
            <a:ext cx="6613477" cy="1231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zh-CN" sz="8000" b="1" spc="300" dirty="0">
                <a:solidFill>
                  <a:schemeClr val="bg1"/>
                </a:solidFill>
                <a:latin typeface="+mj-ea"/>
                <a:ea typeface="+mj-ea"/>
              </a:rPr>
              <a:t>CGU</a:t>
            </a:r>
            <a:r>
              <a:rPr lang="zh-CN" altLang="en-US" sz="8000" b="1" spc="300" dirty="0">
                <a:solidFill>
                  <a:schemeClr val="bg1"/>
                </a:solidFill>
                <a:latin typeface="+mj-ea"/>
                <a:ea typeface="+mj-ea"/>
              </a:rPr>
              <a:t>组会报告</a:t>
            </a:r>
            <a:endParaRPr lang="en-US" altLang="zh-CN" sz="8000" b="1" i="0" spc="300" dirty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1E04347-43C5-4EB9-A305-4EE5A95BB6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884"/>
          <a:stretch/>
        </p:blipFill>
        <p:spPr>
          <a:xfrm>
            <a:off x="5371439" y="1295119"/>
            <a:ext cx="1449122" cy="1416883"/>
          </a:xfrm>
          <a:prstGeom prst="rect">
            <a:avLst/>
          </a:prstGeom>
        </p:spPr>
      </p:pic>
      <p:sp>
        <p:nvSpPr>
          <p:cNvPr id="13" name="大橘原创PPT模板-请勿抄袭搬运！微信DAJU_PPT">
            <a:extLst>
              <a:ext uri="{FF2B5EF4-FFF2-40B4-BE49-F238E27FC236}">
                <a16:creationId xmlns:a16="http://schemas.microsoft.com/office/drawing/2014/main" id="{345EA64F-229F-4699-ACA2-B2F4415731B2}"/>
              </a:ext>
            </a:extLst>
          </p:cNvPr>
          <p:cNvSpPr txBox="1"/>
          <p:nvPr/>
        </p:nvSpPr>
        <p:spPr>
          <a:xfrm>
            <a:off x="1551288" y="5026695"/>
            <a:ext cx="9481989" cy="361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zh-CN"/>
            </a:defPPr>
            <a:lvl1pPr algn="dist" fontAlgn="base">
              <a:defRPr sz="1600" b="0" i="0">
                <a:solidFill>
                  <a:schemeClr val="accent5">
                    <a:lumMod val="50000"/>
                  </a:schemeClr>
                </a:solidFill>
                <a:effectLst/>
                <a:latin typeface="+mn-ea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sz="2000" spc="300" dirty="0">
                <a:solidFill>
                  <a:schemeClr val="tx1"/>
                </a:solidFill>
              </a:rPr>
              <a:t>报告人：郑淳元       </a:t>
            </a:r>
          </a:p>
        </p:txBody>
      </p:sp>
    </p:spTree>
    <p:extLst>
      <p:ext uri="{BB962C8B-B14F-4D97-AF65-F5344CB8AC3E}">
        <p14:creationId xmlns:p14="http://schemas.microsoft.com/office/powerpoint/2010/main" val="2473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5610">
        <p:fade/>
      </p:transition>
    </mc:Choice>
    <mc:Fallback xmlns="">
      <p:transition spd="med" advTm="2561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深度学习震相拾取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73DE129-5823-43E2-B930-E69A39D61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486" y="928107"/>
            <a:ext cx="4230879" cy="570040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8612EE9-9688-410D-8B37-99545AA60FB8}"/>
              </a:ext>
            </a:extLst>
          </p:cNvPr>
          <p:cNvSpPr/>
          <p:nvPr/>
        </p:nvSpPr>
        <p:spPr>
          <a:xfrm>
            <a:off x="4904702" y="928107"/>
            <a:ext cx="34163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中国地震科学实验场</a:t>
            </a:r>
            <a:endParaRPr lang="en-US" altLang="zh-CN" dirty="0"/>
          </a:p>
          <a:p>
            <a:r>
              <a:rPr lang="zh-CN" altLang="en-US" dirty="0"/>
              <a:t>地震预测研究的“野外实验室”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A21D773-2CF2-4C7F-8746-F2226B34CE1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804" y="1726894"/>
            <a:ext cx="5724338" cy="436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5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深度学习震相拾取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27CF751-0FA2-4A89-8EE5-21C975E0F4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62" y="1001949"/>
            <a:ext cx="6140259" cy="466927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89527DA-2D6C-4921-A828-B60D7F2734D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1540" y="1566153"/>
            <a:ext cx="5017591" cy="372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9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深度学习震相拾取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E61375A-17BD-4368-81CA-E038CCB34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7564"/>
            <a:ext cx="6024175" cy="457532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3ED0DE70-3CD7-4AFE-9C95-2A91F14DA0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175" y="1147564"/>
            <a:ext cx="6003507" cy="4575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7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深度学习震相拾取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29F7A1A-D2B3-483A-B0A0-0766D19640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2962"/>
            <a:ext cx="5755684" cy="435799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476A624-1A9E-4301-BFD8-6CD0A1EE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4988" y="46921"/>
            <a:ext cx="6044032" cy="300261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F54FCEA-BAF7-4D75-8D96-A124082B2E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31"/>
          <a:stretch/>
        </p:blipFill>
        <p:spPr>
          <a:xfrm>
            <a:off x="5513260" y="3131940"/>
            <a:ext cx="4807787" cy="336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6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深度学习震相拾取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96D538C-2775-4E91-A9FC-ADD0A687829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35"/>
          <a:stretch/>
        </p:blipFill>
        <p:spPr>
          <a:xfrm>
            <a:off x="929505" y="775651"/>
            <a:ext cx="9931521" cy="547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4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深度学习震相拾取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926D528-8883-40D0-B159-180226027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217" y="1363713"/>
            <a:ext cx="5889783" cy="449417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E42A122-C65B-4B82-92F7-A9A70FE178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1332179"/>
            <a:ext cx="5987414" cy="455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3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基于谱元法的近地表散射噪声模拟及分析 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EAE97A1-1018-49A1-BD2A-114BD83447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66559"/>
            <a:ext cx="6046384" cy="455602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7AEAF21-FA6C-487C-81B8-5C8E3FA506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385" y="1066558"/>
            <a:ext cx="6093730" cy="455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81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基于谱元法的近地表散射噪声模拟及分析 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A7A7555-4926-4E63-896B-E04FE3DC7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437"/>
            <a:ext cx="5857712" cy="437617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43D3481-8EDA-4D64-B203-74655B6B98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712" y="1325437"/>
            <a:ext cx="6046272" cy="454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6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极低信噪比地震数据有效信息重建：方法研究 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31BCF4A-1262-46CA-B1B0-2D10650A0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490" y="877691"/>
            <a:ext cx="6778246" cy="5750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2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极低信噪比地震数据有效信息重建：方法研究 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B391670-CDC9-42DF-9017-29DF263BA0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8285" y="705646"/>
            <a:ext cx="8475429" cy="5810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47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极低信噪比地震数据有效信息重建：方法研究 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BAC388A-E37F-4BD1-870B-1FF2C3180F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1504" y="855517"/>
            <a:ext cx="7219500" cy="584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69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极低信噪比地震数据有效信息重建：方法研究 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E94843-E36C-4581-BF92-C5325BA21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443" y="694047"/>
            <a:ext cx="7056319" cy="603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8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极低信噪比地震数据有效信息重建：方法研究 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400ADD9-D3A0-471E-B36C-AB61EFDDE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145" y="733554"/>
            <a:ext cx="7314883" cy="589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5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极低信噪比地震数据有效信息重建：方法研究 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A329989-11AA-4263-99D3-65C95255D2E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6660" y="935696"/>
            <a:ext cx="8297199" cy="535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37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断层滑动行为特征与成核机制研究（实验室地震）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0D79013-C42B-49F1-B032-7F585E5C9E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0663"/>
            <a:ext cx="8014986" cy="267833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E007B43-89A1-468C-B006-D225AD8F9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08" y="3527389"/>
            <a:ext cx="8431371" cy="328369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4001017-CCFD-49E7-B656-36E80088A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30865"/>
            <a:ext cx="12192000" cy="139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3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断层滑动行为特征与成核机制研究（实验室地震）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D034927-9388-40C9-A92A-96E7B19D9A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5" y="835187"/>
            <a:ext cx="10269601" cy="5840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987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断层滑动行为特征与成核机制研究（实验室地震）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70C8092-3D6D-4FEF-B03B-F8D22827DB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80" y="760475"/>
            <a:ext cx="10603654" cy="605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71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断层滑动行为特征与成核机制研究（实验室地震）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99772C1-6BCD-4CA1-8998-1F7A398E3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730064"/>
            <a:ext cx="10041845" cy="574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0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断层滑动行为特征与成核机制研究（实验室地震）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C283F17-2A84-446B-8728-7890353C6D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80" y="726714"/>
            <a:ext cx="10662877" cy="6001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34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断层滑动行为特征与成核机制研究（实验室地震）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85464F8-A974-4C75-A6AD-E29916AFB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16" y="750939"/>
            <a:ext cx="10502272" cy="587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21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三维频率域复杂地表衰减介质地震波场正演模拟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C0E0294-C0A1-457A-8D6E-D141FE6375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900" y="892084"/>
            <a:ext cx="7759714" cy="583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48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三维频率域复杂地表衰减介质地震波场正演模拟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21BDF57-3317-4BF9-9A21-3CA48535D8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69" y="775651"/>
            <a:ext cx="7736772" cy="587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85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三维频率域复杂地表衰减介质地震波场正演模拟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B613F13-E5AF-4FB5-8727-02DDE8C08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7320"/>
            <a:ext cx="6096000" cy="462787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E8DC4F5-AA1C-43CB-804B-D8DCC11AF7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05931"/>
            <a:ext cx="6151808" cy="4710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96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三维频率域复杂地表衰减介质地震波场正演模拟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B5112C9-7B62-47B5-B94B-F8C95480AB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1948"/>
            <a:ext cx="6096000" cy="463945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218E9DF-7987-48A4-B01A-697AC8E11B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564" y="1001949"/>
            <a:ext cx="6128435" cy="463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15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三维频率域复杂地表衰减介质地震波场正演模拟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E0F2194-6127-438A-A12B-0BE6DC11D9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2580"/>
          <a:stretch/>
        </p:blipFill>
        <p:spPr>
          <a:xfrm>
            <a:off x="550156" y="1816134"/>
            <a:ext cx="11420475" cy="90761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8A8E257-85A4-44FE-A982-2A5126454B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449"/>
          <a:stretch/>
        </p:blipFill>
        <p:spPr>
          <a:xfrm>
            <a:off x="628954" y="2666069"/>
            <a:ext cx="11420475" cy="127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157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波接收函数约束的长白山天池火山区复杂地壳结构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A338D89-E33B-42C1-BD58-9470722B0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777" y="911377"/>
            <a:ext cx="6993449" cy="5398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9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altLang="zh-CN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P</a:t>
            </a: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波接收函数约束的长白山天池火山区复杂地壳结构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386F1C8-130D-4BB4-90DD-F07F8BA0B9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472" y="775651"/>
            <a:ext cx="7821553" cy="5907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44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西南极地区冰盖及基岩地震波场成像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362D2F9-25F2-4D95-A069-8E714754E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21" y="775651"/>
            <a:ext cx="10459219" cy="572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0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西南极地区冰盖及基岩地震波场成像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2B24BDB-8F0A-4C7C-823A-DE5594AD66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9126" y="775651"/>
            <a:ext cx="10693747" cy="585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73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西南极地区冰盖及基岩地震波场成像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13C36B1-9453-4C8A-96C6-7C9F2956D6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74" y="674051"/>
            <a:ext cx="10690657" cy="5873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4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西南极地区冰盖及基岩地震波场成像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85E4940-1EE8-45F6-B898-65A547D5047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" y="877207"/>
            <a:ext cx="10727514" cy="593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7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西南极地区冰盖及基岩地震波场成像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53D3843-4C4C-4D95-8D86-C72E25E3B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79" y="851169"/>
            <a:ext cx="5573343" cy="573015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4807589-D888-4357-BC8A-94B685F7D5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143" y="1682666"/>
            <a:ext cx="6158195" cy="33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61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极地环境下智能地震节点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CB752B8-DE75-4CD7-ABF0-84489EEC2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79" y="800299"/>
            <a:ext cx="10141429" cy="562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4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极地环境下智能地震节点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80AE626-428F-49EF-97A9-CCE1E668C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36" y="745411"/>
            <a:ext cx="10525327" cy="573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31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极地环境下智能地震节点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80AE626-428F-49EF-97A9-CCE1E668C8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36" y="745411"/>
            <a:ext cx="10525327" cy="573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7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极地环境下智能地震节点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81453A7-D307-434F-8F0A-9C06B2E8B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816" y="1124374"/>
            <a:ext cx="11582400" cy="460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1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6A641C9-5C56-4FFB-B4BC-B0686EC3A53E}"/>
              </a:ext>
            </a:extLst>
          </p:cNvPr>
          <p:cNvSpPr/>
          <p:nvPr/>
        </p:nvSpPr>
        <p:spPr>
          <a:xfrm>
            <a:off x="272980" y="129320"/>
            <a:ext cx="119748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zh-CN" altLang="en-US" sz="3600" b="1" dirty="0">
                <a:solidFill>
                  <a:srgbClr val="115740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极地环境下智能地震节点</a:t>
            </a:r>
            <a:endParaRPr lang="en-US" altLang="zh-CN" sz="3600" b="1" dirty="0">
              <a:solidFill>
                <a:srgbClr val="11574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264C5C9-7CFF-47A0-A746-4BBA8EAE02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017" y="775651"/>
            <a:ext cx="10632332" cy="578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3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5" name="VID_20241023_164926_DOLBY">
            <a:hlinkClick r:id="" action="ppaction://media"/>
            <a:extLst>
              <a:ext uri="{FF2B5EF4-FFF2-40B4-BE49-F238E27FC236}">
                <a16:creationId xmlns:a16="http://schemas.microsoft.com/office/drawing/2014/main" id="{49F90B00-512C-444F-9562-E2DF4EDFCE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2467" y="549905"/>
            <a:ext cx="10404070" cy="589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66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FD96DD4-F364-4364-9451-5AFA83E0F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CD8FDCA-5F31-45C2-9228-1965BA17AD8A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5301F2-3CF3-44D9-AB1A-0EDB6C23CE27}"/>
              </a:ext>
            </a:extLst>
          </p:cNvPr>
          <p:cNvSpPr/>
          <p:nvPr/>
        </p:nvSpPr>
        <p:spPr>
          <a:xfrm>
            <a:off x="0" y="301658"/>
            <a:ext cx="216816" cy="301657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15740"/>
              </a:soli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82CD03B-F7E7-4EE7-81F2-79FEA90C57C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3608" y="603314"/>
            <a:ext cx="10758792" cy="613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87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9942">
        <p:fade/>
      </p:transition>
    </mc:Choice>
    <mc:Fallback xmlns="">
      <p:transition spd="med" advTm="59942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大橘原创PPT模板-请勿抄袭搬运！微信DAJU_PPT">
            <a:extLst>
              <a:ext uri="{FF2B5EF4-FFF2-40B4-BE49-F238E27FC236}">
                <a16:creationId xmlns:a16="http://schemas.microsoft.com/office/drawing/2014/main" id="{5837A4B7-8BC0-4EB9-AD4D-1949C5D12D74}"/>
              </a:ext>
            </a:extLst>
          </p:cNvPr>
          <p:cNvSpPr/>
          <p:nvPr/>
        </p:nvSpPr>
        <p:spPr>
          <a:xfrm>
            <a:off x="243840" y="233680"/>
            <a:ext cx="11704320" cy="6390640"/>
          </a:xfrm>
          <a:prstGeom prst="rect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大橘原创PPT模板-请勿抄袭搬运！微信DAJU_PPT">
            <a:extLst>
              <a:ext uri="{FF2B5EF4-FFF2-40B4-BE49-F238E27FC236}">
                <a16:creationId xmlns:a16="http://schemas.microsoft.com/office/drawing/2014/main" id="{4F4BB1D9-7956-4FD7-A748-460AC98FA14E}"/>
              </a:ext>
            </a:extLst>
          </p:cNvPr>
          <p:cNvSpPr/>
          <p:nvPr/>
        </p:nvSpPr>
        <p:spPr>
          <a:xfrm>
            <a:off x="426720" y="396240"/>
            <a:ext cx="11338560" cy="6065520"/>
          </a:xfrm>
          <a:prstGeom prst="roundRect">
            <a:avLst>
              <a:gd name="adj" fmla="val 0"/>
            </a:avLst>
          </a:prstGeom>
          <a:noFill/>
          <a:ln w="9525" cap="flat" cmpd="sng" algn="ctr">
            <a:solidFill>
              <a:schemeClr val="accent1"/>
            </a:solidFill>
            <a:prstDash val="dash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大橘原创PPT模板-请勿抄袭搬运！微信DAJU_PPT">
            <a:extLst>
              <a:ext uri="{FF2B5EF4-FFF2-40B4-BE49-F238E27FC236}">
                <a16:creationId xmlns:a16="http://schemas.microsoft.com/office/drawing/2014/main" id="{3498DDDE-9B4F-45E8-9C23-A3D481235759}"/>
              </a:ext>
            </a:extLst>
          </p:cNvPr>
          <p:cNvSpPr/>
          <p:nvPr/>
        </p:nvSpPr>
        <p:spPr>
          <a:xfrm>
            <a:off x="35560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大橘原创PPT模板-请勿抄袭搬运！微信DAJU_PPT">
            <a:extLst>
              <a:ext uri="{FF2B5EF4-FFF2-40B4-BE49-F238E27FC236}">
                <a16:creationId xmlns:a16="http://schemas.microsoft.com/office/drawing/2014/main" id="{531A6152-7E67-4D79-83B4-24EDC30448F8}"/>
              </a:ext>
            </a:extLst>
          </p:cNvPr>
          <p:cNvSpPr/>
          <p:nvPr/>
        </p:nvSpPr>
        <p:spPr>
          <a:xfrm>
            <a:off x="35560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大橘原创PPT模板-请勿抄袭搬运！微信DAJU_PPT">
            <a:extLst>
              <a:ext uri="{FF2B5EF4-FFF2-40B4-BE49-F238E27FC236}">
                <a16:creationId xmlns:a16="http://schemas.microsoft.com/office/drawing/2014/main" id="{B60B7162-5232-4CF1-857D-02A6AACE2E6A}"/>
              </a:ext>
            </a:extLst>
          </p:cNvPr>
          <p:cNvSpPr/>
          <p:nvPr/>
        </p:nvSpPr>
        <p:spPr>
          <a:xfrm>
            <a:off x="11694160" y="32512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大橘原创PPT模板-请勿抄袭搬运！微信DAJU_PPT">
            <a:extLst>
              <a:ext uri="{FF2B5EF4-FFF2-40B4-BE49-F238E27FC236}">
                <a16:creationId xmlns:a16="http://schemas.microsoft.com/office/drawing/2014/main" id="{2F1E1E1C-7E79-4F3B-B527-53E61748B426}"/>
              </a:ext>
            </a:extLst>
          </p:cNvPr>
          <p:cNvSpPr/>
          <p:nvPr/>
        </p:nvSpPr>
        <p:spPr>
          <a:xfrm>
            <a:off x="11694160" y="6390640"/>
            <a:ext cx="142240" cy="1422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大橘原创PPT模板-请勿抄袭搬运！微信DAJU_PPT">
            <a:extLst>
              <a:ext uri="{FF2B5EF4-FFF2-40B4-BE49-F238E27FC236}">
                <a16:creationId xmlns:a16="http://schemas.microsoft.com/office/drawing/2014/main" id="{0F101DBA-C8EC-493B-99B8-3A4EF138BDE4}"/>
              </a:ext>
            </a:extLst>
          </p:cNvPr>
          <p:cNvSpPr/>
          <p:nvPr/>
        </p:nvSpPr>
        <p:spPr>
          <a:xfrm>
            <a:off x="0" y="2123440"/>
            <a:ext cx="12192000" cy="2865120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大橘原创PPT模板-请勿抄袭搬运！微信DAJU_PPT">
            <a:extLst>
              <a:ext uri="{FF2B5EF4-FFF2-40B4-BE49-F238E27FC236}">
                <a16:creationId xmlns:a16="http://schemas.microsoft.com/office/drawing/2014/main" id="{E8DA0B2B-C3CC-43C8-8D8D-F2A9BC92ED90}"/>
              </a:ext>
            </a:extLst>
          </p:cNvPr>
          <p:cNvSpPr/>
          <p:nvPr/>
        </p:nvSpPr>
        <p:spPr>
          <a:xfrm>
            <a:off x="1413691" y="2992342"/>
            <a:ext cx="9364617" cy="10156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fontAlgn="base"/>
            <a:r>
              <a:rPr lang="en-US" altLang="zh-CN" sz="6600" b="1" spc="600" dirty="0">
                <a:solidFill>
                  <a:schemeClr val="bg1"/>
                </a:solidFill>
                <a:latin typeface="+mj-ea"/>
                <a:ea typeface="+mj-ea"/>
              </a:rPr>
              <a:t>THANKS!</a:t>
            </a:r>
            <a:endParaRPr lang="zh-CN" altLang="en-US" sz="6600" b="1" spc="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cxnSp>
        <p:nvCxnSpPr>
          <p:cNvPr id="12" name="大橘原创PPT模板-请勿抄袭搬运！微信DAJU_PPT">
            <a:extLst>
              <a:ext uri="{FF2B5EF4-FFF2-40B4-BE49-F238E27FC236}">
                <a16:creationId xmlns:a16="http://schemas.microsoft.com/office/drawing/2014/main" id="{58F21381-712F-4206-A041-4F3048B3A4F1}"/>
              </a:ext>
            </a:extLst>
          </p:cNvPr>
          <p:cNvCxnSpPr>
            <a:cxnSpLocks/>
          </p:cNvCxnSpPr>
          <p:nvPr/>
        </p:nvCxnSpPr>
        <p:spPr>
          <a:xfrm>
            <a:off x="5762625" y="4299609"/>
            <a:ext cx="66675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大橘原创PPT模板-请勿抄袭搬运！微信DAJU_PPT">
            <a:extLst>
              <a:ext uri="{FF2B5EF4-FFF2-40B4-BE49-F238E27FC236}">
                <a16:creationId xmlns:a16="http://schemas.microsoft.com/office/drawing/2014/main" id="{12FD60E9-BA4F-4C8B-B279-E4655A00D02E}"/>
              </a:ext>
            </a:extLst>
          </p:cNvPr>
          <p:cNvSpPr/>
          <p:nvPr/>
        </p:nvSpPr>
        <p:spPr>
          <a:xfrm>
            <a:off x="5106948" y="4533482"/>
            <a:ext cx="1978106" cy="2462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 fontAlgn="base"/>
            <a:r>
              <a:rPr lang="en-US" altLang="zh-CN" sz="1600" b="1" i="0" spc="600" dirty="0">
                <a:solidFill>
                  <a:schemeClr val="bg1"/>
                </a:solidFill>
                <a:effectLst/>
                <a:latin typeface="+mj-ea"/>
                <a:ea typeface="+mj-ea"/>
              </a:rPr>
              <a:t>2024/11/14</a:t>
            </a:r>
            <a:endParaRPr lang="zh-CN" altLang="en-US" sz="1600" b="1" i="0" spc="600" dirty="0">
              <a:solidFill>
                <a:schemeClr val="bg1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E9E0DCA-33CD-4B25-98B7-BBF054AABD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884"/>
          <a:stretch/>
        </p:blipFill>
        <p:spPr>
          <a:xfrm>
            <a:off x="5371439" y="1295119"/>
            <a:ext cx="1449122" cy="14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6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785">
        <p:fade/>
      </p:transition>
    </mc:Choice>
    <mc:Fallback xmlns="">
      <p:transition spd="med" advTm="785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null,&quot;Name&quot;:&quot;适中&quot;,&quot;HeaderHeight&quot;:10.0,&quot;FooterHeight&quot;:5.0,&quot;SideMargin&quot;:5.0,&quot;TopMargin&quot;:0.0,&quot;BottomMargin&quot;:0.0,&quot;IntervalMargin&quot;:1.5,&quot;SettingType&quot;:&quot;System&quot;}"/>
</p:tagLst>
</file>

<file path=ppt/theme/theme1.xml><?xml version="1.0" encoding="utf-8"?>
<a:theme xmlns:a="http://schemas.openxmlformats.org/drawingml/2006/main" name="Office Theme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04637"/>
      </a:accent1>
      <a:accent2>
        <a:srgbClr val="D0B296"/>
      </a:accent2>
      <a:accent3>
        <a:srgbClr val="304637"/>
      </a:accent3>
      <a:accent4>
        <a:srgbClr val="D0B296"/>
      </a:accent4>
      <a:accent5>
        <a:srgbClr val="304637"/>
      </a:accent5>
      <a:accent6>
        <a:srgbClr val="D0B296"/>
      </a:accent6>
      <a:hlink>
        <a:srgbClr val="0563C1"/>
      </a:hlink>
      <a:folHlink>
        <a:srgbClr val="954F72"/>
      </a:folHlink>
    </a:clrScheme>
    <a:fontScheme name="自定义 8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6946</TotalTime>
  <Words>633</Words>
  <Application>Microsoft Office PowerPoint</Application>
  <PresentationFormat>宽屏</PresentationFormat>
  <Paragraphs>139</Paragraphs>
  <Slides>41</Slides>
  <Notes>41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5" baseType="lpstr">
      <vt:lpstr>黑体</vt:lpstr>
      <vt:lpstr>微软雅黑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郑淳元</dc:creator>
  <cp:lastModifiedBy>admin</cp:lastModifiedBy>
  <cp:revision>246</cp:revision>
  <dcterms:created xsi:type="dcterms:W3CDTF">2019-11-26T03:41:46Z</dcterms:created>
  <dcterms:modified xsi:type="dcterms:W3CDTF">2024-11-13T14:01:14Z</dcterms:modified>
</cp:coreProperties>
</file>