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2"/>
  </p:notesMasterIdLst>
  <p:sldIdLst>
    <p:sldId id="256" r:id="rId3"/>
    <p:sldId id="266" r:id="rId4"/>
    <p:sldId id="276" r:id="rId5"/>
    <p:sldId id="267" r:id="rId6"/>
    <p:sldId id="277" r:id="rId7"/>
    <p:sldId id="278" r:id="rId8"/>
    <p:sldId id="299" r:id="rId9"/>
    <p:sldId id="300" r:id="rId10"/>
    <p:sldId id="279" r:id="rId11"/>
    <p:sldId id="280" r:id="rId12"/>
    <p:sldId id="257" r:id="rId13"/>
    <p:sldId id="258" r:id="rId14"/>
    <p:sldId id="259" r:id="rId15"/>
    <p:sldId id="260" r:id="rId16"/>
    <p:sldId id="261" r:id="rId17"/>
    <p:sldId id="262" r:id="rId18"/>
    <p:sldId id="263" r:id="rId19"/>
    <p:sldId id="264" r:id="rId20"/>
    <p:sldId id="265" r:id="rId21"/>
  </p:sldIdLst>
  <p:sldSz cx="12192000" cy="6858000"/>
  <p:notesSz cx="6858000" cy="9144000"/>
  <p:custDataLst>
    <p:tags r:id="rId2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曹 飞煌" initials="曹" lastIdx="1" clrIdx="0"/>
  <p:cmAuthor id="2" name="fengshiyin" initials="f" lastIdx="1" clrIdx="1"/>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6" d="100"/>
          <a:sy n="116" d="100"/>
        </p:scale>
        <p:origin x="33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7" Type="http://schemas.openxmlformats.org/officeDocument/2006/relationships/tags" Target="tags/tag1.xml"/><Relationship Id="rId26" Type="http://schemas.openxmlformats.org/officeDocument/2006/relationships/commentAuthors" Target="commentAuthors.xml"/><Relationship Id="rId25" Type="http://schemas.openxmlformats.org/officeDocument/2006/relationships/tableStyles" Target="tableStyles.xml"/><Relationship Id="rId24" Type="http://schemas.openxmlformats.org/officeDocument/2006/relationships/viewProps" Target="viewProps.xml"/><Relationship Id="rId23" Type="http://schemas.openxmlformats.org/officeDocument/2006/relationships/presProps" Target="presProps.xml"/><Relationship Id="rId22" Type="http://schemas.openxmlformats.org/officeDocument/2006/relationships/notesMaster" Target="notesMasters/notesMaster1.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cxnSp>
        <p:nvCxnSpPr>
          <p:cNvPr id="3" name="直接连接符 6"/>
          <p:cNvCxnSpPr/>
          <p:nvPr userDrawn="1"/>
        </p:nvCxnSpPr>
        <p:spPr>
          <a:xfrm>
            <a:off x="609600" y="1119188"/>
            <a:ext cx="10972800" cy="4762"/>
          </a:xfrm>
          <a:prstGeom prst="line">
            <a:avLst/>
          </a:prstGeom>
          <a:ln w="76200" cmpd="sng"/>
        </p:spPr>
        <p:style>
          <a:lnRef idx="1">
            <a:schemeClr val="accent1"/>
          </a:lnRef>
          <a:fillRef idx="0">
            <a:schemeClr val="accent1"/>
          </a:fillRef>
          <a:effectRef idx="0">
            <a:schemeClr val="accent1"/>
          </a:effectRef>
          <a:fontRef idx="minor">
            <a:schemeClr val="tx1"/>
          </a:fontRef>
        </p:style>
      </p:cxnSp>
      <p:cxnSp>
        <p:nvCxnSpPr>
          <p:cNvPr id="4" name="直接连接符 7"/>
          <p:cNvCxnSpPr/>
          <p:nvPr userDrawn="1"/>
        </p:nvCxnSpPr>
        <p:spPr>
          <a:xfrm>
            <a:off x="605368" y="1228726"/>
            <a:ext cx="10977033" cy="4763"/>
          </a:xfrm>
          <a:prstGeom prst="line">
            <a:avLst/>
          </a:prstGeom>
          <a:ln w="25400" cmpd="sng">
            <a:solidFill>
              <a:srgbClr val="FFC000"/>
            </a:solidFill>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nvPr>
        </p:nvSpPr>
        <p:spPr>
          <a:xfrm>
            <a:off x="609600" y="332656"/>
            <a:ext cx="10972800" cy="796950"/>
          </a:xfrm>
        </p:spPr>
        <p:txBody>
          <a:bodyPr/>
          <a:lstStyle>
            <a:lvl1pPr algn="l">
              <a:defRPr lang="zh-CN" altLang="en-US" sz="3600" b="1" kern="1200" spc="200" baseline="0" dirty="0">
                <a:solidFill>
                  <a:srgbClr val="385D8A"/>
                </a:solidFill>
                <a:latin typeface="微软雅黑" panose="020B0503020204020204" charset="-122"/>
                <a:ea typeface="微软雅黑" panose="020B0503020204020204" charset="-122"/>
                <a:cs typeface="+mj-cs"/>
              </a:defRPr>
            </a:lvl1pPr>
          </a:lstStyle>
          <a:p>
            <a:r>
              <a:rPr lang="zh-CN" altLang="en-US" dirty="0"/>
              <a:t>单击此处编辑母版标题样式</a:t>
            </a:r>
            <a:endParaRPr lang="zh-CN" altLang="en-US" dirty="0"/>
          </a:p>
        </p:txBody>
      </p:sp>
      <p:sp>
        <p:nvSpPr>
          <p:cNvPr id="5" name="日期占位符 2"/>
          <p:cNvSpPr>
            <a:spLocks noGrp="1"/>
          </p:cNvSpPr>
          <p:nvPr>
            <p:ph type="dt" sz="half" idx="10"/>
          </p:nvPr>
        </p:nvSpPr>
        <p:spPr/>
        <p:txBody>
          <a:bodyPr/>
          <a:lstStyle>
            <a:lvl1pPr>
              <a:defRPr/>
            </a:lvl1pPr>
          </a:lstStyle>
          <a:p>
            <a:pPr>
              <a:defRPr/>
            </a:pPr>
            <a:fld id="{C391F018-71D0-AA42-9B9D-00339C6CAD77}" type="datetimeFigureOut">
              <a:rPr lang="zh-CN" altLang="en-US"/>
            </a:fld>
            <a:endParaRPr lang="zh-CN" altLang="en-US"/>
          </a:p>
        </p:txBody>
      </p:sp>
      <p:sp>
        <p:nvSpPr>
          <p:cNvPr id="6" name="页脚占位符 3"/>
          <p:cNvSpPr>
            <a:spLocks noGrp="1"/>
          </p:cNvSpPr>
          <p:nvPr>
            <p:ph type="ftr" sz="quarter" idx="11"/>
          </p:nvPr>
        </p:nvSpPr>
        <p:spPr/>
        <p:txBody>
          <a:bodyPr/>
          <a:lstStyle>
            <a:lvl1pPr>
              <a:defRPr/>
            </a:lvl1pPr>
          </a:lstStyle>
          <a:p>
            <a:pPr>
              <a:defRPr/>
            </a:pPr>
            <a:endParaRPr lang="zh-CN" altLang="en-US"/>
          </a:p>
        </p:txBody>
      </p:sp>
      <p:sp>
        <p:nvSpPr>
          <p:cNvPr id="7" name="灯片编号占位符 4"/>
          <p:cNvSpPr>
            <a:spLocks noGrp="1"/>
          </p:cNvSpPr>
          <p:nvPr>
            <p:ph type="sldNum" sz="quarter" idx="12"/>
          </p:nvPr>
        </p:nvSpPr>
        <p:spPr/>
        <p:txBody>
          <a:bodyPr/>
          <a:lstStyle>
            <a:lvl1pPr>
              <a:defRPr/>
            </a:lvl1pPr>
          </a:lstStyle>
          <a:p>
            <a:fld id="{DEEB3649-FDF3-BE49-8DE5-43F3C67C8AF4}" type="slidenum">
              <a:rPr lang="zh-CN" altLang="en-US"/>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jpe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jpe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jpe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jpe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6.pn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7.pn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8.jpe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9.jpe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0.jpe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1.jpe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2.jpe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3.jpe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4.jpe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5.jpe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6.jpe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7.jpeg"/></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ctrTitle"/>
          </p:nvPr>
        </p:nvSpPr>
        <p:spPr>
          <a:xfrm>
            <a:off x="1473835" y="833438"/>
            <a:ext cx="9144000" cy="2387600"/>
          </a:xfrm>
        </p:spPr>
        <p:txBody>
          <a:bodyPr/>
          <a:p>
            <a:r>
              <a:rPr lang="en-US" altLang="zh-CN"/>
              <a:t>CGU</a:t>
            </a:r>
            <a:r>
              <a:rPr lang="zh-CN" altLang="en-US"/>
              <a:t>组会汇报</a:t>
            </a:r>
            <a:r>
              <a:rPr lang="en-US" altLang="zh-CN"/>
              <a:t>PPT</a:t>
            </a:r>
            <a:endParaRPr lang="en-US" altLang="zh-CN"/>
          </a:p>
        </p:txBody>
      </p:sp>
      <p:sp>
        <p:nvSpPr>
          <p:cNvPr id="3" name="副标题 2"/>
          <p:cNvSpPr>
            <a:spLocks noGrp="1"/>
          </p:cNvSpPr>
          <p:nvPr>
            <p:ph type="subTitle" idx="1"/>
          </p:nvPr>
        </p:nvSpPr>
        <p:spPr>
          <a:xfrm>
            <a:off x="1524000" y="3977323"/>
            <a:ext cx="9144000" cy="1655762"/>
          </a:xfrm>
        </p:spPr>
        <p:txBody>
          <a:bodyPr/>
          <a:p>
            <a:r>
              <a:rPr lang="zh-CN" altLang="en-US"/>
              <a:t>翟英杰</a:t>
            </a:r>
            <a:r>
              <a:rPr lang="en-US" altLang="zh-CN"/>
              <a:t> 2024.10.31</a:t>
            </a:r>
            <a:endParaRPr lang="en-US" altLang="zh-CN"/>
          </a:p>
        </p:txBody>
      </p:sp>
      <p:sp>
        <p:nvSpPr>
          <p:cNvPr id="4" name="文本框 3"/>
          <p:cNvSpPr txBox="1"/>
          <p:nvPr/>
        </p:nvSpPr>
        <p:spPr>
          <a:xfrm>
            <a:off x="9928860" y="4404360"/>
            <a:ext cx="4064000" cy="368300"/>
          </a:xfrm>
          <a:prstGeom prst="rect">
            <a:avLst/>
          </a:prstGeom>
          <a:noFill/>
        </p:spPr>
        <p:txBody>
          <a:bodyPr wrap="square" rtlCol="0">
            <a:spAutoFit/>
          </a:bodyPr>
          <a:p>
            <a:endParaRPr lang="zh-CN" alt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sp>
        <p:nvSpPr>
          <p:cNvPr id="3" name="内容占位符 2"/>
          <p:cNvSpPr>
            <a:spLocks noGrp="1"/>
          </p:cNvSpPr>
          <p:nvPr>
            <p:ph idx="1"/>
          </p:nvPr>
        </p:nvSpPr>
        <p:spPr/>
        <p:txBody>
          <a:bodyPr/>
          <a:p>
            <a:endParaRPr lang="zh-CN" altLang="en-US"/>
          </a:p>
        </p:txBody>
      </p:sp>
      <p:pic>
        <p:nvPicPr>
          <p:cNvPr id="4" name="图片 3" descr="IMG_20241021_102055"/>
          <p:cNvPicPr>
            <a:picLocks noChangeAspect="1"/>
          </p:cNvPicPr>
          <p:nvPr/>
        </p:nvPicPr>
        <p:blipFill>
          <a:blip r:embed="rId1"/>
          <a:stretch>
            <a:fillRect/>
          </a:stretch>
        </p:blipFill>
        <p:spPr>
          <a:xfrm>
            <a:off x="1362075" y="0"/>
            <a:ext cx="9144000" cy="68580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sp>
        <p:nvSpPr>
          <p:cNvPr id="3" name="内容占位符 2"/>
          <p:cNvSpPr>
            <a:spLocks noGrp="1"/>
          </p:cNvSpPr>
          <p:nvPr>
            <p:ph idx="1"/>
          </p:nvPr>
        </p:nvSpPr>
        <p:spPr/>
        <p:txBody>
          <a:bodyPr/>
          <a:p>
            <a:endParaRPr lang="zh-CN" altLang="en-US"/>
          </a:p>
        </p:txBody>
      </p:sp>
      <p:pic>
        <p:nvPicPr>
          <p:cNvPr id="4" name="图片 3" descr="IMG_20241021_102449"/>
          <p:cNvPicPr>
            <a:picLocks noChangeAspect="1"/>
          </p:cNvPicPr>
          <p:nvPr/>
        </p:nvPicPr>
        <p:blipFill>
          <a:blip r:embed="rId1"/>
          <a:stretch>
            <a:fillRect/>
          </a:stretch>
        </p:blipFill>
        <p:spPr>
          <a:xfrm>
            <a:off x="1348105" y="0"/>
            <a:ext cx="9144000" cy="673290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en-US" altLang="zh-CN"/>
          </a:p>
        </p:txBody>
      </p:sp>
      <p:sp>
        <p:nvSpPr>
          <p:cNvPr id="3" name="内容占位符 2"/>
          <p:cNvSpPr>
            <a:spLocks noGrp="1"/>
          </p:cNvSpPr>
          <p:nvPr>
            <p:ph idx="1"/>
          </p:nvPr>
        </p:nvSpPr>
        <p:spPr/>
        <p:txBody>
          <a:bodyPr/>
          <a:p>
            <a:endParaRPr lang="zh-CN" altLang="en-US"/>
          </a:p>
        </p:txBody>
      </p:sp>
      <p:pic>
        <p:nvPicPr>
          <p:cNvPr id="4" name="图片 3" descr="IMG_20241021_151159"/>
          <p:cNvPicPr>
            <a:picLocks noChangeAspect="1"/>
          </p:cNvPicPr>
          <p:nvPr/>
        </p:nvPicPr>
        <p:blipFill>
          <a:blip r:embed="rId1"/>
          <a:stretch>
            <a:fillRect/>
          </a:stretch>
        </p:blipFill>
        <p:spPr>
          <a:xfrm>
            <a:off x="1296035" y="0"/>
            <a:ext cx="9144000" cy="68580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sp>
        <p:nvSpPr>
          <p:cNvPr id="3" name="内容占位符 2"/>
          <p:cNvSpPr>
            <a:spLocks noGrp="1"/>
          </p:cNvSpPr>
          <p:nvPr>
            <p:ph idx="1"/>
          </p:nvPr>
        </p:nvSpPr>
        <p:spPr/>
        <p:txBody>
          <a:bodyPr/>
          <a:p>
            <a:endParaRPr lang="zh-CN" altLang="en-US"/>
          </a:p>
        </p:txBody>
      </p:sp>
      <p:pic>
        <p:nvPicPr>
          <p:cNvPr id="4" name="图片 3" descr="IMG_20241021_102716"/>
          <p:cNvPicPr>
            <a:picLocks noChangeAspect="1"/>
          </p:cNvPicPr>
          <p:nvPr/>
        </p:nvPicPr>
        <p:blipFill>
          <a:blip r:embed="rId1"/>
          <a:stretch>
            <a:fillRect/>
          </a:stretch>
        </p:blipFill>
        <p:spPr>
          <a:xfrm>
            <a:off x="1614805" y="0"/>
            <a:ext cx="9084945" cy="681355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sp>
        <p:nvSpPr>
          <p:cNvPr id="3" name="内容占位符 2"/>
          <p:cNvSpPr>
            <a:spLocks noGrp="1"/>
          </p:cNvSpPr>
          <p:nvPr>
            <p:ph idx="1"/>
          </p:nvPr>
        </p:nvSpPr>
        <p:spPr/>
        <p:txBody>
          <a:bodyPr/>
          <a:p>
            <a:endParaRPr lang="zh-CN" altLang="en-US"/>
          </a:p>
        </p:txBody>
      </p:sp>
      <p:pic>
        <p:nvPicPr>
          <p:cNvPr id="4" name="图片 3" descr="IMG_20241021_104054"/>
          <p:cNvPicPr>
            <a:picLocks noChangeAspect="1"/>
          </p:cNvPicPr>
          <p:nvPr/>
        </p:nvPicPr>
        <p:blipFill>
          <a:blip r:embed="rId1"/>
          <a:stretch>
            <a:fillRect/>
          </a:stretch>
        </p:blipFill>
        <p:spPr>
          <a:xfrm>
            <a:off x="1524000" y="0"/>
            <a:ext cx="9144000" cy="685800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标题 7"/>
          <p:cNvSpPr>
            <a:spLocks noGrp="1"/>
          </p:cNvSpPr>
          <p:nvPr>
            <p:ph type="title"/>
          </p:nvPr>
        </p:nvSpPr>
        <p:spPr>
          <a:xfrm>
            <a:off x="609600" y="245570"/>
            <a:ext cx="10972800" cy="796950"/>
          </a:xfrm>
        </p:spPr>
        <p:txBody>
          <a:bodyPr/>
          <a:lstStyle/>
          <a:p>
            <a:pPr algn="ctr"/>
            <a:r>
              <a:rPr lang="zh-CN" altLang="en-US" dirty="0">
                <a:solidFill>
                  <a:srgbClr val="1347FF"/>
                </a:solidFill>
                <a:sym typeface="+mn-ea"/>
              </a:rPr>
              <a:t>结果</a:t>
            </a:r>
            <a:endParaRPr dirty="0">
              <a:solidFill>
                <a:srgbClr val="1347FF"/>
              </a:solidFill>
              <a:sym typeface="+mn-ea"/>
            </a:endParaRPr>
          </a:p>
        </p:txBody>
      </p:sp>
      <p:pic>
        <p:nvPicPr>
          <p:cNvPr id="3" name="图片 2"/>
          <p:cNvPicPr>
            <a:picLocks noChangeAspect="1"/>
          </p:cNvPicPr>
          <p:nvPr/>
        </p:nvPicPr>
        <p:blipFill>
          <a:blip r:embed="rId1"/>
          <a:stretch>
            <a:fillRect/>
          </a:stretch>
        </p:blipFill>
        <p:spPr>
          <a:xfrm>
            <a:off x="909955" y="1463040"/>
            <a:ext cx="5842000" cy="4916170"/>
          </a:xfrm>
          <a:prstGeom prst="rect">
            <a:avLst/>
          </a:prstGeom>
        </p:spPr>
      </p:pic>
      <p:sp>
        <p:nvSpPr>
          <p:cNvPr id="6" name="文本框 5"/>
          <p:cNvSpPr txBox="1"/>
          <p:nvPr/>
        </p:nvSpPr>
        <p:spPr>
          <a:xfrm>
            <a:off x="6873975" y="2889629"/>
            <a:ext cx="5100735" cy="2306955"/>
          </a:xfrm>
          <a:prstGeom prst="rect">
            <a:avLst/>
          </a:prstGeom>
          <a:noFill/>
        </p:spPr>
        <p:txBody>
          <a:bodyPr wrap="square">
            <a:spAutoFit/>
          </a:bodyPr>
          <a:lstStyle/>
          <a:p>
            <a:r>
              <a:rPr lang="en-US" altLang="zh-CN" b="0" i="0" dirty="0">
                <a:solidFill>
                  <a:srgbClr val="000000"/>
                </a:solidFill>
                <a:effectLst/>
                <a:latin typeface="微软雅黑" panose="020B0503020204020204" charset="-122"/>
                <a:ea typeface="微软雅黑" panose="020B0503020204020204" charset="-122"/>
              </a:rPr>
              <a:t>s</a:t>
            </a:r>
            <a:r>
              <a:rPr lang="zh-CN" altLang="en-US" b="0" i="0" dirty="0">
                <a:solidFill>
                  <a:srgbClr val="000000"/>
                </a:solidFill>
                <a:effectLst/>
                <a:latin typeface="微软雅黑" panose="020B0503020204020204" charset="-122"/>
                <a:ea typeface="微软雅黑" panose="020B0503020204020204" charset="-122"/>
              </a:rPr>
              <a:t>波速度结构和莫霍深度层析反演水平图像彩色标度表示</a:t>
            </a:r>
            <a:r>
              <a:rPr lang="en-US" altLang="zh-CN" b="0" i="0" dirty="0">
                <a:solidFill>
                  <a:srgbClr val="000000"/>
                </a:solidFill>
                <a:effectLst/>
                <a:latin typeface="微软雅黑" panose="020B0503020204020204" charset="-122"/>
                <a:ea typeface="微软雅黑" panose="020B0503020204020204" charset="-122"/>
              </a:rPr>
              <a:t>10-150 km</a:t>
            </a:r>
            <a:r>
              <a:rPr lang="zh-CN" altLang="en-US" b="0" i="0" dirty="0">
                <a:solidFill>
                  <a:srgbClr val="000000"/>
                </a:solidFill>
                <a:effectLst/>
                <a:latin typeface="微软雅黑" panose="020B0503020204020204" charset="-122"/>
                <a:ea typeface="微软雅黑" panose="020B0503020204020204" charset="-122"/>
              </a:rPr>
              <a:t>深度的横波速度震级</a:t>
            </a:r>
            <a:r>
              <a:rPr lang="en-US" altLang="zh-CN" b="0" i="0" dirty="0">
                <a:solidFill>
                  <a:srgbClr val="000000"/>
                </a:solidFill>
                <a:effectLst/>
                <a:latin typeface="微软雅黑" panose="020B0503020204020204" charset="-122"/>
                <a:ea typeface="微软雅黑" panose="020B0503020204020204" charset="-122"/>
              </a:rPr>
              <a:t>(a-h)</a:t>
            </a:r>
            <a:r>
              <a:rPr lang="zh-CN" altLang="en-US" b="0" i="0" dirty="0">
                <a:solidFill>
                  <a:srgbClr val="000000"/>
                </a:solidFill>
                <a:effectLst/>
                <a:latin typeface="微软雅黑" panose="020B0503020204020204" charset="-122"/>
                <a:ea typeface="微软雅黑" panose="020B0503020204020204" charset="-122"/>
              </a:rPr>
              <a:t>和莫霍面深度</a:t>
            </a:r>
            <a:r>
              <a:rPr lang="en-US" altLang="zh-CN" b="0" i="0" dirty="0">
                <a:solidFill>
                  <a:srgbClr val="000000"/>
                </a:solidFill>
                <a:effectLst/>
                <a:latin typeface="微软雅黑" panose="020B0503020204020204" charset="-122"/>
                <a:ea typeface="微软雅黑" panose="020B0503020204020204" charset="-122"/>
              </a:rPr>
              <a:t>(</a:t>
            </a:r>
            <a:r>
              <a:rPr lang="en-US" altLang="zh-CN" b="0" i="0" dirty="0" err="1">
                <a:solidFill>
                  <a:srgbClr val="000000"/>
                </a:solidFill>
                <a:effectLst/>
                <a:latin typeface="微软雅黑" panose="020B0503020204020204" charset="-122"/>
                <a:ea typeface="微软雅黑" panose="020B0503020204020204" charset="-122"/>
              </a:rPr>
              <a:t>i</a:t>
            </a:r>
            <a:r>
              <a:rPr lang="en-US" altLang="zh-CN" b="0" i="0" dirty="0">
                <a:solidFill>
                  <a:srgbClr val="000000"/>
                </a:solidFill>
                <a:effectLst/>
                <a:latin typeface="微软雅黑" panose="020B0503020204020204" charset="-122"/>
                <a:ea typeface="微软雅黑" panose="020B0503020204020204" charset="-122"/>
              </a:rPr>
              <a:t>)</a:t>
            </a:r>
            <a:r>
              <a:rPr lang="zh-CN" altLang="en-US" b="0" i="0" dirty="0">
                <a:solidFill>
                  <a:srgbClr val="000000"/>
                </a:solidFill>
                <a:effectLst/>
                <a:latin typeface="微软雅黑" panose="020B0503020204020204" charset="-122"/>
                <a:ea typeface="微软雅黑" panose="020B0503020204020204" charset="-122"/>
              </a:rPr>
              <a:t>。</a:t>
            </a:r>
            <a:endParaRPr lang="zh-CN" altLang="en-US" b="0" i="0" dirty="0">
              <a:solidFill>
                <a:srgbClr val="000000"/>
              </a:solidFill>
              <a:effectLst/>
              <a:latin typeface="微软雅黑" panose="020B0503020204020204" charset="-122"/>
              <a:ea typeface="微软雅黑" panose="020B0503020204020204" charset="-122"/>
            </a:endParaRPr>
          </a:p>
          <a:p>
            <a:endParaRPr lang="zh-CN" altLang="en-US" b="0" i="0" dirty="0">
              <a:solidFill>
                <a:srgbClr val="000000"/>
              </a:solidFill>
              <a:effectLst/>
              <a:latin typeface="微软雅黑" panose="020B0503020204020204" charset="-122"/>
              <a:ea typeface="微软雅黑" panose="020B0503020204020204" charset="-122"/>
            </a:endParaRPr>
          </a:p>
          <a:p>
            <a:r>
              <a:rPr lang="zh-CN" altLang="en-US" b="0" i="0" dirty="0">
                <a:solidFill>
                  <a:srgbClr val="000000"/>
                </a:solidFill>
                <a:effectLst/>
                <a:latin typeface="微软雅黑" panose="020B0503020204020204" charset="-122"/>
                <a:ea typeface="微软雅黑" panose="020B0503020204020204" charset="-122"/>
              </a:rPr>
              <a:t>黑色圆圈表示峨眉山小裂谷内带高速异常周围速度扰动的最大梯度。</a:t>
            </a:r>
            <a:r>
              <a:rPr lang="en-US" altLang="zh-CN" b="0" i="0" dirty="0">
                <a:solidFill>
                  <a:srgbClr val="000000"/>
                </a:solidFill>
                <a:effectLst/>
                <a:latin typeface="微软雅黑" panose="020B0503020204020204" charset="-122"/>
                <a:ea typeface="微软雅黑" panose="020B0503020204020204" charset="-122"/>
              </a:rPr>
              <a:t>g</a:t>
            </a:r>
            <a:r>
              <a:rPr lang="zh-CN" altLang="en-US" b="0" i="0" dirty="0">
                <a:solidFill>
                  <a:srgbClr val="000000"/>
                </a:solidFill>
                <a:effectLst/>
                <a:latin typeface="微软雅黑" panose="020B0503020204020204" charset="-122"/>
                <a:ea typeface="微软雅黑" panose="020B0503020204020204" charset="-122"/>
              </a:rPr>
              <a:t>中的红色条和蓝色条分别表示本文中的分裂测量和最近的剪切波分裂分析</a:t>
            </a:r>
            <a:r>
              <a:rPr lang="en-US" altLang="zh-CN" b="0" i="0" dirty="0">
                <a:solidFill>
                  <a:srgbClr val="000000"/>
                </a:solidFill>
                <a:effectLst/>
                <a:latin typeface="微软雅黑" panose="020B0503020204020204" charset="-122"/>
                <a:ea typeface="微软雅黑" panose="020B0503020204020204" charset="-122"/>
              </a:rPr>
              <a:t>;</a:t>
            </a:r>
            <a:endParaRPr lang="en-US" altLang="zh-CN" b="0" i="0" dirty="0">
              <a:solidFill>
                <a:srgbClr val="000000"/>
              </a:solidFill>
              <a:effectLst/>
              <a:latin typeface="微软雅黑" panose="020B0503020204020204" charset="-122"/>
              <a:ea typeface="微软雅黑" panose="020B0503020204020204" charset="-122"/>
            </a:endParaRPr>
          </a:p>
          <a:p>
            <a:endParaRPr lang="zh-CN" altLang="en-US" dirty="0"/>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标题 7"/>
          <p:cNvSpPr>
            <a:spLocks noGrp="1"/>
          </p:cNvSpPr>
          <p:nvPr>
            <p:ph type="title"/>
          </p:nvPr>
        </p:nvSpPr>
        <p:spPr>
          <a:xfrm>
            <a:off x="609600" y="245570"/>
            <a:ext cx="10972800" cy="796950"/>
          </a:xfrm>
        </p:spPr>
        <p:txBody>
          <a:bodyPr/>
          <a:lstStyle/>
          <a:p>
            <a:pPr algn="ctr"/>
            <a:r>
              <a:rPr lang="zh-CN" altLang="en-US" dirty="0">
                <a:solidFill>
                  <a:srgbClr val="1347FF"/>
                </a:solidFill>
                <a:sym typeface="+mn-ea"/>
              </a:rPr>
              <a:t>三维模型</a:t>
            </a:r>
            <a:endParaRPr dirty="0">
              <a:solidFill>
                <a:srgbClr val="1347FF"/>
              </a:solidFill>
              <a:sym typeface="+mn-ea"/>
            </a:endParaRPr>
          </a:p>
        </p:txBody>
      </p:sp>
      <p:pic>
        <p:nvPicPr>
          <p:cNvPr id="3" name="图片 2"/>
          <p:cNvPicPr>
            <a:picLocks noChangeAspect="1"/>
          </p:cNvPicPr>
          <p:nvPr/>
        </p:nvPicPr>
        <p:blipFill>
          <a:blip r:embed="rId1"/>
          <a:stretch>
            <a:fillRect/>
          </a:stretch>
        </p:blipFill>
        <p:spPr>
          <a:xfrm>
            <a:off x="913201" y="1530220"/>
            <a:ext cx="4457700" cy="4572000"/>
          </a:xfrm>
          <a:prstGeom prst="rect">
            <a:avLst/>
          </a:prstGeom>
        </p:spPr>
      </p:pic>
      <p:sp>
        <p:nvSpPr>
          <p:cNvPr id="6" name="文本框 5"/>
          <p:cNvSpPr txBox="1"/>
          <p:nvPr/>
        </p:nvSpPr>
        <p:spPr>
          <a:xfrm>
            <a:off x="6055995" y="2888615"/>
            <a:ext cx="5386070" cy="1938020"/>
          </a:xfrm>
          <a:prstGeom prst="rect">
            <a:avLst/>
          </a:prstGeom>
          <a:noFill/>
        </p:spPr>
        <p:txBody>
          <a:bodyPr wrap="square">
            <a:spAutoFit/>
          </a:bodyPr>
          <a:lstStyle/>
          <a:p>
            <a:pPr indent="360045">
              <a:lnSpc>
                <a:spcPct val="150000"/>
              </a:lnSpc>
            </a:pPr>
            <a:r>
              <a:rPr lang="zh-CN" altLang="en-US" sz="1600" b="0" i="0" dirty="0">
                <a:solidFill>
                  <a:srgbClr val="000000"/>
                </a:solidFill>
                <a:effectLst/>
                <a:latin typeface="微软雅黑" panose="020B0503020204020204" charset="-122"/>
                <a:ea typeface="微软雅黑" panose="020B0503020204020204" charset="-122"/>
              </a:rPr>
              <a:t>蓝色的准圆柱体描绘了岩浆管道系统。网格线表示表面起伏。灰色平面表示莫霍面不连续。橙色星形对应的位置是，圆筒状高速异常下部</a:t>
            </a:r>
            <a:r>
              <a:rPr lang="en-US" altLang="zh-CN" sz="1600" b="0" i="0" dirty="0">
                <a:solidFill>
                  <a:srgbClr val="000000"/>
                </a:solidFill>
                <a:effectLst/>
                <a:latin typeface="微软雅黑" panose="020B0503020204020204" charset="-122"/>
                <a:ea typeface="微软雅黑" panose="020B0503020204020204" charset="-122"/>
              </a:rPr>
              <a:t>(100-125 km)</a:t>
            </a:r>
            <a:r>
              <a:rPr lang="zh-CN" altLang="en-US" sz="1600" b="0" i="0" dirty="0">
                <a:solidFill>
                  <a:srgbClr val="000000"/>
                </a:solidFill>
                <a:effectLst/>
                <a:latin typeface="微软雅黑" panose="020B0503020204020204" charset="-122"/>
                <a:ea typeface="微软雅黑" panose="020B0503020204020204" charset="-122"/>
              </a:rPr>
              <a:t>的核心投影到地表，逻辑上推断为地幔柱中心。绿色区域为二叠系玄武岩的分布，黄绿色条形为</a:t>
            </a:r>
            <a:r>
              <a:rPr lang="en-US" altLang="zh-CN" sz="1600" b="0" i="0" dirty="0">
                <a:solidFill>
                  <a:srgbClr val="000000"/>
                </a:solidFill>
                <a:effectLst/>
                <a:latin typeface="微软雅黑" panose="020B0503020204020204" charset="-122"/>
                <a:ea typeface="微软雅黑" panose="020B0503020204020204" charset="-122"/>
              </a:rPr>
              <a:t>SKS</a:t>
            </a:r>
            <a:r>
              <a:rPr lang="zh-CN" altLang="en-US" sz="1600" b="0" i="0" dirty="0">
                <a:solidFill>
                  <a:srgbClr val="000000"/>
                </a:solidFill>
                <a:effectLst/>
                <a:latin typeface="微软雅黑" panose="020B0503020204020204" charset="-122"/>
                <a:ea typeface="微软雅黑" panose="020B0503020204020204" charset="-122"/>
              </a:rPr>
              <a:t>分裂测量</a:t>
            </a:r>
            <a:endParaRPr lang="zh-CN" altLang="en-US" sz="1600" dirty="0"/>
          </a:p>
        </p:txBody>
      </p:sp>
      <p:sp>
        <p:nvSpPr>
          <p:cNvPr id="2" name="文本框 1"/>
          <p:cNvSpPr txBox="1"/>
          <p:nvPr/>
        </p:nvSpPr>
        <p:spPr>
          <a:xfrm>
            <a:off x="671195" y="6064885"/>
            <a:ext cx="4819015" cy="368300"/>
          </a:xfrm>
          <a:prstGeom prst="rect">
            <a:avLst/>
          </a:prstGeom>
          <a:noFill/>
        </p:spPr>
        <p:txBody>
          <a:bodyPr wrap="square" rtlCol="0" anchor="t">
            <a:spAutoFit/>
          </a:bodyPr>
          <a:lstStyle/>
          <a:p>
            <a:pPr indent="360045">
              <a:lnSpc>
                <a:spcPct val="150000"/>
              </a:lnSpc>
            </a:pPr>
            <a:r>
              <a:rPr lang="zh-CN" altLang="en-US" sz="1200" b="1" dirty="0">
                <a:solidFill>
                  <a:srgbClr val="000000"/>
                </a:solidFill>
                <a:effectLst/>
                <a:latin typeface="微软雅黑" panose="020B0503020204020204" charset="-122"/>
                <a:ea typeface="微软雅黑" panose="020B0503020204020204" charset="-122"/>
                <a:sym typeface="+mn-ea"/>
              </a:rPr>
              <a:t>最大速度扰动梯度形成的峨眉山</a:t>
            </a:r>
            <a:r>
              <a:rPr lang="en-US" altLang="zh-CN" sz="1200" b="1" dirty="0">
                <a:solidFill>
                  <a:srgbClr val="000000"/>
                </a:solidFill>
                <a:effectLst/>
                <a:latin typeface="微软雅黑" panose="020B0503020204020204" charset="-122"/>
                <a:ea typeface="微软雅黑" panose="020B0503020204020204" charset="-122"/>
                <a:sym typeface="+mn-ea"/>
              </a:rPr>
              <a:t>LIP</a:t>
            </a:r>
            <a:r>
              <a:rPr lang="zh-CN" altLang="en-US" sz="1200" b="1" dirty="0">
                <a:solidFill>
                  <a:srgbClr val="000000"/>
                </a:solidFill>
                <a:effectLst/>
                <a:latin typeface="微软雅黑" panose="020B0503020204020204" charset="-122"/>
                <a:ea typeface="微软雅黑" panose="020B0503020204020204" charset="-122"/>
                <a:sym typeface="+mn-ea"/>
              </a:rPr>
              <a:t>岩浆管道系统的三维可视化</a:t>
            </a:r>
            <a:endParaRPr lang="zh-CN" altLang="en-US" sz="1200" b="1" dirty="0">
              <a:solidFill>
                <a:srgbClr val="000000"/>
              </a:solidFill>
              <a:effectLst/>
              <a:latin typeface="微软雅黑" panose="020B0503020204020204" charset="-122"/>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sp>
        <p:nvSpPr>
          <p:cNvPr id="3" name="内容占位符 2"/>
          <p:cNvSpPr>
            <a:spLocks noGrp="1"/>
          </p:cNvSpPr>
          <p:nvPr>
            <p:ph idx="1"/>
          </p:nvPr>
        </p:nvSpPr>
        <p:spPr/>
        <p:txBody>
          <a:bodyPr/>
          <a:p>
            <a:endParaRPr lang="zh-CN" altLang="en-US"/>
          </a:p>
        </p:txBody>
      </p:sp>
      <p:pic>
        <p:nvPicPr>
          <p:cNvPr id="4" name="图片 3" descr="IMG_20241021_104121"/>
          <p:cNvPicPr>
            <a:picLocks noChangeAspect="1"/>
          </p:cNvPicPr>
          <p:nvPr/>
        </p:nvPicPr>
        <p:blipFill>
          <a:blip r:embed="rId1"/>
          <a:stretch>
            <a:fillRect/>
          </a:stretch>
        </p:blipFill>
        <p:spPr>
          <a:xfrm>
            <a:off x="1969770" y="0"/>
            <a:ext cx="9144000" cy="685800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sp>
        <p:nvSpPr>
          <p:cNvPr id="3" name="内容占位符 2"/>
          <p:cNvSpPr>
            <a:spLocks noGrp="1"/>
          </p:cNvSpPr>
          <p:nvPr>
            <p:ph idx="1"/>
          </p:nvPr>
        </p:nvSpPr>
        <p:spPr/>
        <p:txBody>
          <a:bodyPr/>
          <a:p>
            <a:endParaRPr lang="zh-CN" altLang="en-US"/>
          </a:p>
        </p:txBody>
      </p:sp>
      <p:pic>
        <p:nvPicPr>
          <p:cNvPr id="4" name="图片 3" descr="IMG_20241021_105054"/>
          <p:cNvPicPr>
            <a:picLocks noChangeAspect="1"/>
          </p:cNvPicPr>
          <p:nvPr/>
        </p:nvPicPr>
        <p:blipFill>
          <a:blip r:embed="rId1"/>
          <a:stretch>
            <a:fillRect/>
          </a:stretch>
        </p:blipFill>
        <p:spPr>
          <a:xfrm>
            <a:off x="1607185" y="0"/>
            <a:ext cx="9144000" cy="685800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图片 3" descr="IMG_20241021_142536"/>
          <p:cNvPicPr>
            <a:picLocks noChangeAspect="1"/>
          </p:cNvPicPr>
          <p:nvPr/>
        </p:nvPicPr>
        <p:blipFill>
          <a:blip r:embed="rId1"/>
          <a:stretch>
            <a:fillRect/>
          </a:stretch>
        </p:blipFill>
        <p:spPr>
          <a:xfrm>
            <a:off x="1851025" y="0"/>
            <a:ext cx="9144000" cy="6858635"/>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sp>
        <p:nvSpPr>
          <p:cNvPr id="3" name="内容占位符 2"/>
          <p:cNvSpPr>
            <a:spLocks noGrp="1"/>
          </p:cNvSpPr>
          <p:nvPr>
            <p:ph idx="1"/>
          </p:nvPr>
        </p:nvSpPr>
        <p:spPr/>
        <p:txBody>
          <a:bodyPr/>
          <a:p>
            <a:endParaRPr lang="zh-CN" altLang="en-US"/>
          </a:p>
        </p:txBody>
      </p:sp>
      <p:pic>
        <p:nvPicPr>
          <p:cNvPr id="4" name="图片 3" descr="IMG_20241021_142602"/>
          <p:cNvPicPr>
            <a:picLocks noChangeAspect="1"/>
          </p:cNvPicPr>
          <p:nvPr/>
        </p:nvPicPr>
        <p:blipFill>
          <a:blip r:embed="rId1"/>
          <a:stretch>
            <a:fillRect/>
          </a:stretch>
        </p:blipFill>
        <p:spPr>
          <a:xfrm>
            <a:off x="1667510" y="0"/>
            <a:ext cx="9144000" cy="685800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sp>
        <p:nvSpPr>
          <p:cNvPr id="3" name="内容占位符 2"/>
          <p:cNvSpPr>
            <a:spLocks noGrp="1"/>
          </p:cNvSpPr>
          <p:nvPr>
            <p:ph idx="1"/>
          </p:nvPr>
        </p:nvSpPr>
        <p:spPr/>
        <p:txBody>
          <a:bodyPr/>
          <a:p>
            <a:endParaRPr lang="zh-CN" altLang="en-US"/>
          </a:p>
        </p:txBody>
      </p:sp>
      <p:pic>
        <p:nvPicPr>
          <p:cNvPr id="4" name="图片 3" descr="IMG_20241021_142715"/>
          <p:cNvPicPr>
            <a:picLocks noChangeAspect="1"/>
          </p:cNvPicPr>
          <p:nvPr/>
        </p:nvPicPr>
        <p:blipFill>
          <a:blip r:embed="rId1"/>
          <a:stretch>
            <a:fillRect/>
          </a:stretch>
        </p:blipFill>
        <p:spPr>
          <a:xfrm>
            <a:off x="1362710" y="0"/>
            <a:ext cx="9144000" cy="685800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sp>
        <p:nvSpPr>
          <p:cNvPr id="3" name="内容占位符 2"/>
          <p:cNvSpPr>
            <a:spLocks noGrp="1"/>
          </p:cNvSpPr>
          <p:nvPr>
            <p:ph idx="1"/>
          </p:nvPr>
        </p:nvSpPr>
        <p:spPr/>
        <p:txBody>
          <a:bodyPr/>
          <a:p>
            <a:endParaRPr lang="zh-CN" altLang="en-US"/>
          </a:p>
        </p:txBody>
      </p:sp>
      <p:pic>
        <p:nvPicPr>
          <p:cNvPr id="4" name="图片 3" descr="IMG_20241021_142817"/>
          <p:cNvPicPr>
            <a:picLocks noChangeAspect="1"/>
          </p:cNvPicPr>
          <p:nvPr/>
        </p:nvPicPr>
        <p:blipFill>
          <a:blip r:embed="rId1"/>
          <a:stretch>
            <a:fillRect/>
          </a:stretch>
        </p:blipFill>
        <p:spPr>
          <a:xfrm>
            <a:off x="1614805" y="0"/>
            <a:ext cx="9144000" cy="685800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sp>
        <p:nvSpPr>
          <p:cNvPr id="3" name="内容占位符 2"/>
          <p:cNvSpPr>
            <a:spLocks noGrp="1"/>
          </p:cNvSpPr>
          <p:nvPr>
            <p:ph idx="1"/>
          </p:nvPr>
        </p:nvSpPr>
        <p:spPr/>
        <p:txBody>
          <a:bodyPr/>
          <a:p>
            <a:endParaRPr lang="zh-CN" altLang="en-US"/>
          </a:p>
        </p:txBody>
      </p:sp>
      <p:pic>
        <p:nvPicPr>
          <p:cNvPr id="4" name="图片 3" descr="IMG_20241021_142841"/>
          <p:cNvPicPr>
            <a:picLocks noChangeAspect="1"/>
          </p:cNvPicPr>
          <p:nvPr/>
        </p:nvPicPr>
        <p:blipFill>
          <a:blip r:embed="rId1"/>
          <a:stretch>
            <a:fillRect/>
          </a:stretch>
        </p:blipFill>
        <p:spPr>
          <a:xfrm>
            <a:off x="1740535" y="0"/>
            <a:ext cx="9144000" cy="685800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sp>
        <p:nvSpPr>
          <p:cNvPr id="3" name="内容占位符 2"/>
          <p:cNvSpPr>
            <a:spLocks noGrp="1"/>
          </p:cNvSpPr>
          <p:nvPr>
            <p:ph idx="1"/>
          </p:nvPr>
        </p:nvSpPr>
        <p:spPr/>
        <p:txBody>
          <a:bodyPr/>
          <a:p>
            <a:endParaRPr lang="zh-CN" altLang="en-US"/>
          </a:p>
        </p:txBody>
      </p:sp>
      <p:pic>
        <p:nvPicPr>
          <p:cNvPr id="4" name="图片 3" descr="IMG_20241021_143012"/>
          <p:cNvPicPr>
            <a:picLocks noChangeAspect="1"/>
          </p:cNvPicPr>
          <p:nvPr/>
        </p:nvPicPr>
        <p:blipFill>
          <a:blip r:embed="rId1"/>
          <a:stretch>
            <a:fillRect/>
          </a:stretch>
        </p:blipFill>
        <p:spPr>
          <a:xfrm>
            <a:off x="1651000" y="0"/>
            <a:ext cx="9144000" cy="685800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sp>
        <p:nvSpPr>
          <p:cNvPr id="3" name="内容占位符 2"/>
          <p:cNvSpPr>
            <a:spLocks noGrp="1"/>
          </p:cNvSpPr>
          <p:nvPr>
            <p:ph idx="1"/>
          </p:nvPr>
        </p:nvSpPr>
        <p:spPr/>
        <p:txBody>
          <a:bodyPr/>
          <a:p>
            <a:endParaRPr lang="zh-CN" altLang="en-US"/>
          </a:p>
        </p:txBody>
      </p:sp>
      <p:pic>
        <p:nvPicPr>
          <p:cNvPr id="4" name="图片 3" descr="IMG_20241021_143050"/>
          <p:cNvPicPr>
            <a:picLocks noChangeAspect="1"/>
          </p:cNvPicPr>
          <p:nvPr/>
        </p:nvPicPr>
        <p:blipFill>
          <a:blip r:embed="rId1"/>
          <a:stretch>
            <a:fillRect/>
          </a:stretch>
        </p:blipFill>
        <p:spPr>
          <a:xfrm>
            <a:off x="1814830" y="0"/>
            <a:ext cx="9144000" cy="685800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sp>
        <p:nvSpPr>
          <p:cNvPr id="3" name="内容占位符 2"/>
          <p:cNvSpPr>
            <a:spLocks noGrp="1"/>
          </p:cNvSpPr>
          <p:nvPr>
            <p:ph idx="1"/>
          </p:nvPr>
        </p:nvSpPr>
        <p:spPr/>
        <p:txBody>
          <a:bodyPr/>
          <a:p>
            <a:endParaRPr lang="zh-CN" altLang="en-US"/>
          </a:p>
        </p:txBody>
      </p:sp>
      <p:pic>
        <p:nvPicPr>
          <p:cNvPr id="4" name="图片 3" descr="IMG_20241021_151259"/>
          <p:cNvPicPr>
            <a:picLocks noChangeAspect="1"/>
          </p:cNvPicPr>
          <p:nvPr/>
        </p:nvPicPr>
        <p:blipFill>
          <a:blip r:embed="rId1"/>
          <a:stretch>
            <a:fillRect/>
          </a:stretch>
        </p:blipFill>
        <p:spPr>
          <a:xfrm>
            <a:off x="1748155" y="0"/>
            <a:ext cx="9144000" cy="685800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sp>
        <p:nvSpPr>
          <p:cNvPr id="3" name="内容占位符 2"/>
          <p:cNvSpPr>
            <a:spLocks noGrp="1"/>
          </p:cNvSpPr>
          <p:nvPr>
            <p:ph idx="1"/>
          </p:nvPr>
        </p:nvSpPr>
        <p:spPr/>
        <p:txBody>
          <a:bodyPr/>
          <a:p>
            <a:endParaRPr lang="zh-CN" altLang="en-US"/>
          </a:p>
        </p:txBody>
      </p:sp>
      <p:pic>
        <p:nvPicPr>
          <p:cNvPr id="4" name="图片 3" descr="IMG_20241021_152620"/>
          <p:cNvPicPr>
            <a:picLocks noChangeAspect="1"/>
          </p:cNvPicPr>
          <p:nvPr/>
        </p:nvPicPr>
        <p:blipFill>
          <a:blip r:embed="rId1"/>
          <a:stretch>
            <a:fillRect/>
          </a:stretch>
        </p:blipFill>
        <p:spPr>
          <a:xfrm>
            <a:off x="1673860" y="0"/>
            <a:ext cx="9144000" cy="6858000"/>
          </a:xfrm>
          <a:prstGeom prst="rect">
            <a:avLst/>
          </a:prstGeom>
        </p:spPr>
      </p:pic>
    </p:spTree>
  </p:cSld>
  <p:clrMapOvr>
    <a:masterClrMapping/>
  </p:clrMapOvr>
</p:sld>
</file>

<file path=ppt/tags/tag1.xml><?xml version="1.0" encoding="utf-8"?>
<p:tagLst xmlns:p="http://schemas.openxmlformats.org/presentationml/2006/main">
  <p:tag name="commondata" val="eyJoZGlkIjoiMzA2MTI4NWE2Njk1NmMzOTY5NmQ5ZjkyNWE0ZjBhMTkifQ=="/>
</p:tagLst>
</file>

<file path=ppt/theme/theme1.xml><?xml version="1.0" encoding="utf-8"?>
<a:theme xmlns:a="http://schemas.openxmlformats.org/drawingml/2006/main" name="WPS">
  <a:themeElements>
    <a:clrScheme name="WPS">
      <a:dk1>
        <a:sysClr val="windowText" lastClr="000000"/>
      </a:dk1>
      <a:lt1>
        <a:sysClr val="window" lastClr="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Calibri"/>
        <a:ea typeface=""/>
        <a:cs typeface=""/>
        <a:font script="Jpan" typeface="ＭＳ Ｐゴシック"/>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WPS">
      <a:fillStyleLst>
        <a:solidFill>
          <a:schemeClr val="phClr"/>
        </a:solidFill>
        <a:gradFill>
          <a:gsLst>
            <a:gs pos="0">
              <a:schemeClr val="phClr">
                <a:lumOff val="17500"/>
              </a:schemeClr>
            </a:gs>
            <a:gs pos="100000">
              <a:schemeClr val="phClr"/>
            </a:gs>
          </a:gsLst>
          <a:lin ang="2700000" scaled="0"/>
        </a:gradFill>
        <a:gradFill>
          <a:gsLst>
            <a:gs pos="0">
              <a:schemeClr val="phClr">
                <a:hueOff val="-2520000"/>
              </a:schemeClr>
            </a:gs>
            <a:gs pos="100000">
              <a:schemeClr val="phClr"/>
            </a:gs>
          </a:gsLst>
          <a:lin ang="2700000" scaled="0"/>
        </a:gradFill>
      </a:fillStyleLst>
      <a:lnStyleLst>
        <a:ln w="12700" cap="flat" cmpd="sng" algn="ctr">
          <a:solidFill>
            <a:schemeClr val="phClr"/>
          </a:solidFill>
          <a:prstDash val="solid"/>
          <a:miter lim="800000"/>
        </a:ln>
        <a:ln w="12700" cap="flat" cmpd="sng" algn="ctr">
          <a:solidFill>
            <a:schemeClr val="phClr"/>
          </a:solidFill>
          <a:prstDash val="solid"/>
          <a:miter lim="800000"/>
        </a:ln>
        <a:ln w="12700" cap="flat" cmpd="sng" algn="ctr">
          <a:gradFill>
            <a:gsLst>
              <a:gs pos="0">
                <a:schemeClr val="phClr">
                  <a:hueOff val="-4200000"/>
                </a:schemeClr>
              </a:gs>
              <a:gs pos="100000">
                <a:schemeClr val="phClr"/>
              </a:gs>
            </a:gsLst>
            <a:lin ang="2700000" scaled="1"/>
          </a:gradFill>
          <a:prstDash val="solid"/>
          <a:miter lim="800000"/>
        </a:ln>
      </a:lnStyleLst>
      <a:effectStyleLst>
        <a:effectStyle>
          <a:effectLst>
            <a:outerShdw blurRad="101600" dist="50800" dir="5400000" algn="ctr" rotWithShape="0">
              <a:schemeClr val="phClr">
                <a:alpha val="60000"/>
              </a:schemeClr>
            </a:outerShdw>
          </a:effectLst>
        </a:effectStyle>
        <a:effectStyle>
          <a:effectLst>
            <a:reflection stA="50000" endA="300" endPos="40000" dist="25400" dir="5400000" sy="-100000" algn="bl" rotWithShape="0"/>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302</Words>
  <Application>WPS 演示</Application>
  <PresentationFormat>宽屏</PresentationFormat>
  <Paragraphs>17</Paragraphs>
  <Slides>19</Slides>
  <Notes>0</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19</vt:i4>
      </vt:variant>
    </vt:vector>
  </HeadingPairs>
  <TitlesOfParts>
    <vt:vector size="26" baseType="lpstr">
      <vt:lpstr>Arial</vt:lpstr>
      <vt:lpstr>宋体</vt:lpstr>
      <vt:lpstr>Wingdings</vt:lpstr>
      <vt:lpstr>微软雅黑</vt:lpstr>
      <vt:lpstr>Calibri</vt:lpstr>
      <vt:lpstr>Arial Unicode MS</vt:lpstr>
      <vt:lpstr>WPS</vt:lpstr>
      <vt:lpstr>CGU组会汇报PPT</vt:lpstr>
      <vt:lpstr>PowerPoint 演示文稿</vt:lpstr>
      <vt:lpstr>PowerPoint 演示文稿</vt:lpstr>
      <vt:lpstr>PowerPoint 演示文稿</vt:lpstr>
      <vt:lpstr>PowerPoint 演示文稿</vt:lpstr>
      <vt:lpstr>PowerPoint 演示文稿</vt:lpstr>
      <vt:lpstr>结果</vt:lpstr>
      <vt:lpstr>三维模型</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翟英杰</dc:creator>
  <cp:lastModifiedBy>对错是非</cp:lastModifiedBy>
  <cp:revision>5</cp:revision>
  <dcterms:created xsi:type="dcterms:W3CDTF">2023-08-09T12:44:00Z</dcterms:created>
  <dcterms:modified xsi:type="dcterms:W3CDTF">2024-11-14T11:19:41Z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3B0086CAF875411CACBDA13AB9801EF4_13</vt:lpwstr>
  </property>
  <property fmtid="{D5CDD505-2E9C-101B-9397-08002B2CF9AE}" pid="3" name="KSOProductBuildVer">
    <vt:lpwstr>2052-12.1.0.18608</vt:lpwstr>
  </property>
</Properties>
</file>