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3" r:id="rId6"/>
    <p:sldId id="262" r:id="rId7"/>
    <p:sldId id="266" r:id="rId8"/>
    <p:sldId id="264" r:id="rId9"/>
    <p:sldId id="267" r:id="rId10"/>
    <p:sldId id="268" r:id="rId11"/>
    <p:sldId id="265" r:id="rId12"/>
    <p:sldId id="269" r:id="rId13"/>
    <p:sldId id="271" r:id="rId14"/>
    <p:sldId id="270" r:id="rId15"/>
    <p:sldId id="273" r:id="rId16"/>
    <p:sldId id="275" r:id="rId17"/>
    <p:sldId id="274" r:id="rId18"/>
    <p:sldId id="259" r:id="rId19"/>
    <p:sldId id="260" r:id="rId20"/>
    <p:sldId id="276" r:id="rId21"/>
    <p:sldId id="280" r:id="rId22"/>
    <p:sldId id="282" r:id="rId23"/>
    <p:sldId id="281" r:id="rId24"/>
    <p:sldId id="283" r:id="rId25"/>
    <p:sldId id="284" r:id="rId26"/>
    <p:sldId id="286" r:id="rId27"/>
    <p:sldId id="285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jpeg"/><Relationship Id="rId1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56.jpeg"/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6.jpeg"/><Relationship Id="rId7" Type="http://schemas.openxmlformats.org/officeDocument/2006/relationships/image" Target="../media/image65.jpeg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jpeg"/><Relationship Id="rId8" Type="http://schemas.openxmlformats.org/officeDocument/2006/relationships/image" Target="../media/image74.jpeg"/><Relationship Id="rId7" Type="http://schemas.openxmlformats.org/officeDocument/2006/relationships/image" Target="../media/image73.jpeg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1" y="212975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Sharing for CGU and Deep 2024</a:t>
            </a:r>
            <a:endParaRPr kumimoji="1" lang="en-US" altLang="zh-CN" sz="4400" b="1" dirty="0">
              <a:latin typeface="Microsoft YaHei" panose="020B0503020204020204" charset="-122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280658" y="3793619"/>
            <a:ext cx="16306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en-US" sz="1800" b="1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Elwin Chorse</a:t>
            </a:r>
            <a:endParaRPr lang="en-US" sz="1800" b="1" dirty="0">
              <a:effectLst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5546406" y="4450056"/>
            <a:ext cx="10991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0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2024.10</a:t>
            </a:r>
            <a:endParaRPr lang="en-US" altLang="zh-CN" sz="20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53795"/>
            <a:ext cx="10515600" cy="5357495"/>
          </a:xfrm>
        </p:spPr>
        <p:txBody>
          <a:bodyPr>
            <a:normAutofit/>
          </a:bodyPr>
          <a:p>
            <a:pPr>
              <a:lnSpc>
                <a:spcPct val="100000"/>
              </a:lnSpc>
            </a:pPr>
            <a:r>
              <a:rPr lang="en-US" altLang="zh-CN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Talks by Topic</a:t>
            </a:r>
            <a:endParaRPr lang="en-US" altLang="zh-CN" sz="2800" b="1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b="1">
                <a:solidFill>
                  <a:schemeClr val="tx1"/>
                </a:solidFill>
                <a:latin typeface="Microsoft YaHei" panose="020B0503020204020204" charset="-122"/>
                <a:ea typeface="Microsoft YaHei" panose="020B0503020204020204" charset="-122"/>
              </a:rPr>
              <a:t>for Seismic Imaging</a:t>
            </a:r>
            <a:endParaRPr lang="en-US" altLang="zh-CN" sz="2800" b="1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b="1" strike="sngStrike">
                <a:solidFill>
                  <a:schemeClr val="tx1"/>
                </a:solidFill>
                <a:latin typeface="Microsoft YaHei" panose="020B0503020204020204" charset="-122"/>
                <a:ea typeface="Microsoft YaHei" panose="020B0503020204020204" charset="-122"/>
              </a:rPr>
              <a:t>Geodesy(?)</a:t>
            </a:r>
            <a:endParaRPr lang="en-US" altLang="zh-CN" sz="2800" b="1" strike="sngStrike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Tectonics and Geodynamics</a:t>
            </a:r>
            <a:endParaRPr lang="en-US" altLang="zh-CN" sz="2800" b="1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>
              <a:lnSpc>
                <a:spcPct val="100000"/>
              </a:lnSpc>
            </a:pPr>
            <a:endParaRPr lang="en-US" altLang="zh-CN" b="1">
              <a:latin typeface="Microsoft YaHei" panose="020B0503020204020204" charset="-122"/>
              <a:ea typeface="Microsoft YaHei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latin typeface="Microsoft YaHei" panose="020B0503020204020204" charset="-122"/>
                <a:ea typeface="Microsoft YaHei" panose="020B0503020204020204" charset="-122"/>
              </a:rPr>
              <a:t>Muses</a:t>
            </a:r>
            <a:endParaRPr lang="en-US" altLang="zh-CN" b="1">
              <a:latin typeface="Microsoft YaHei" panose="020B0503020204020204" charset="-122"/>
              <a:ea typeface="Microsoft YaHei" panose="020B0503020204020204" charset="-122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b="1">
                <a:solidFill>
                  <a:schemeClr val="tx1"/>
                </a:solidFill>
                <a:latin typeface="Microsoft YaHei" panose="020B0503020204020204" charset="-122"/>
                <a:ea typeface="Microsoft YaHei" panose="020B0503020204020204" charset="-122"/>
              </a:rPr>
              <a:t>“The PICTURE”</a:t>
            </a:r>
            <a:endParaRPr lang="en-US" altLang="zh-CN" sz="2800" b="1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b="1">
                <a:solidFill>
                  <a:schemeClr val="tx1"/>
                </a:solidFill>
                <a:latin typeface="Microsoft YaHei" panose="020B0503020204020204" charset="-122"/>
                <a:ea typeface="Microsoft YaHei" panose="020B0503020204020204" charset="-122"/>
              </a:rPr>
              <a:t>Trivial, Episodes</a:t>
            </a:r>
            <a:endParaRPr lang="en-US" altLang="zh-CN" sz="2800" b="1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  <a:p>
            <a:pPr marL="228600" lvl="0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zh-CN" b="1">
              <a:latin typeface="Microsoft YaHei" panose="020B0503020204020204" charset="-122"/>
              <a:ea typeface="Microsoft YaHei" panose="020B0503020204020204" charset="-122"/>
            </a:endParaRPr>
          </a:p>
          <a:p>
            <a:pPr marL="228600" lvl="0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Slices of Travel</a:t>
            </a:r>
            <a:endParaRPr lang="en-US" altLang="zh-CN" b="1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  Contents</a:t>
            </a:r>
            <a:endParaRPr kumimoji="1" lang="en-US" altLang="zh-CN" sz="40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F</a:t>
            </a:r>
            <a:r>
              <a:rPr lang="en-US" altLang="zh-CN"/>
              <a:t>ull Waveform Inversion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4" descr="IMG_6676"/>
          <p:cNvPicPr>
            <a:picLocks noChangeAspect="1"/>
          </p:cNvPicPr>
          <p:nvPr/>
        </p:nvPicPr>
        <p:blipFill>
          <a:blip r:embed="rId1"/>
          <a:srcRect l="32826" t="51992" r="8861" b="12924"/>
          <a:stretch>
            <a:fillRect/>
          </a:stretch>
        </p:blipFill>
        <p:spPr>
          <a:xfrm>
            <a:off x="6150610" y="1693545"/>
            <a:ext cx="5523865" cy="2134870"/>
          </a:xfrm>
          <a:prstGeom prst="rect">
            <a:avLst/>
          </a:prstGeom>
        </p:spPr>
      </p:pic>
      <p:pic>
        <p:nvPicPr>
          <p:cNvPr id="6" name="图片 5" descr="sp20241015_154742_602"/>
          <p:cNvPicPr>
            <a:picLocks noChangeAspect="1"/>
          </p:cNvPicPr>
          <p:nvPr/>
        </p:nvPicPr>
        <p:blipFill>
          <a:blip r:embed="rId2"/>
          <a:srcRect l="12820" t="25413" r="12943" b="25281"/>
          <a:stretch>
            <a:fillRect/>
          </a:stretch>
        </p:blipFill>
        <p:spPr>
          <a:xfrm>
            <a:off x="6174740" y="4140200"/>
            <a:ext cx="5499735" cy="2552065"/>
          </a:xfrm>
          <a:prstGeom prst="rect">
            <a:avLst/>
          </a:prstGeom>
        </p:spPr>
      </p:pic>
      <p:pic>
        <p:nvPicPr>
          <p:cNvPr id="2" name="图片 1" descr="IMG_6674"/>
          <p:cNvPicPr>
            <a:picLocks noChangeAspect="1"/>
          </p:cNvPicPr>
          <p:nvPr/>
        </p:nvPicPr>
        <p:blipFill>
          <a:blip r:embed="rId3"/>
          <a:srcRect l="1965" t="31259" r="17910" b="20407"/>
          <a:stretch>
            <a:fillRect/>
          </a:stretch>
        </p:blipFill>
        <p:spPr>
          <a:xfrm>
            <a:off x="517525" y="1693545"/>
            <a:ext cx="5407660" cy="24466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51535" y="500126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Starting model -&gt; Forward PDEs -&gt; Adjust -&gt; Update -&gt; Simulations -&gt; ...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with Receiver Functions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1535" y="1962785"/>
            <a:ext cx="41497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= </a:t>
            </a:r>
            <a:r>
              <a:rPr lang="en-US" altLang="zh-CN" strike="sngStrike"/>
              <a:t>re</a:t>
            </a:r>
            <a:r>
              <a:rPr lang="en-US" altLang="zh-CN"/>
              <a:t>vert(?) structure from waveform signal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joint inversion was introduced(-&gt;LS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as sensitivity:</a:t>
            </a:r>
            <a:endParaRPr lang="en-US" altLang="zh-CN"/>
          </a:p>
          <a:p>
            <a:pPr indent="457200"/>
            <a:r>
              <a:rPr lang="en-US" altLang="zh-CN"/>
              <a:t>P arri-deep and dense</a:t>
            </a:r>
            <a:endParaRPr lang="en-US" altLang="zh-CN"/>
          </a:p>
          <a:p>
            <a:pPr indent="457200"/>
            <a:r>
              <a:rPr lang="en-US" altLang="zh-CN"/>
              <a:t>Surf-shallow</a:t>
            </a:r>
            <a:endParaRPr lang="en-US" altLang="zh-CN"/>
          </a:p>
          <a:p>
            <a:pPr indent="457200"/>
            <a:r>
              <a:rPr lang="en-US" altLang="zh-CN"/>
              <a:t>Recei-interfaces</a:t>
            </a:r>
            <a:endParaRPr lang="en-US" altLang="zh-CN"/>
          </a:p>
        </p:txBody>
      </p:sp>
      <p:pic>
        <p:nvPicPr>
          <p:cNvPr id="9" name="图片 8" descr="IMG_6776"/>
          <p:cNvPicPr>
            <a:picLocks noChangeAspect="1"/>
          </p:cNvPicPr>
          <p:nvPr/>
        </p:nvPicPr>
        <p:blipFill>
          <a:blip r:embed="rId1"/>
          <a:srcRect l="-208" t="69898" r="76944" b="380"/>
          <a:stretch>
            <a:fillRect/>
          </a:stretch>
        </p:blipFill>
        <p:spPr>
          <a:xfrm>
            <a:off x="517525" y="4526915"/>
            <a:ext cx="2127250" cy="2038350"/>
          </a:xfrm>
          <a:prstGeom prst="rect">
            <a:avLst/>
          </a:prstGeom>
        </p:spPr>
      </p:pic>
      <p:pic>
        <p:nvPicPr>
          <p:cNvPr id="10" name="图片 9" descr="IMG_6776"/>
          <p:cNvPicPr>
            <a:picLocks noChangeAspect="1"/>
          </p:cNvPicPr>
          <p:nvPr/>
        </p:nvPicPr>
        <p:blipFill>
          <a:blip r:embed="rId1"/>
          <a:srcRect l="46042" t="7769" r="208" b="38620"/>
          <a:stretch>
            <a:fillRect/>
          </a:stretch>
        </p:blipFill>
        <p:spPr>
          <a:xfrm>
            <a:off x="5579110" y="1166495"/>
            <a:ext cx="6095365" cy="45599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about Sensitivity Kernel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4" descr="IMG_6788"/>
          <p:cNvPicPr>
            <a:picLocks noChangeAspect="1"/>
          </p:cNvPicPr>
          <p:nvPr/>
        </p:nvPicPr>
        <p:blipFill>
          <a:blip r:embed="rId1"/>
          <a:srcRect l="36875" t="59079" r="16042" b="32903"/>
          <a:stretch>
            <a:fillRect/>
          </a:stretch>
        </p:blipFill>
        <p:spPr>
          <a:xfrm>
            <a:off x="7285990" y="2054860"/>
            <a:ext cx="4660900" cy="734060"/>
          </a:xfrm>
          <a:prstGeom prst="rect">
            <a:avLst/>
          </a:prstGeom>
        </p:spPr>
      </p:pic>
      <p:pic>
        <p:nvPicPr>
          <p:cNvPr id="6" name="图片 5" descr="IMG_6787"/>
          <p:cNvPicPr>
            <a:picLocks noChangeAspect="1"/>
          </p:cNvPicPr>
          <p:nvPr/>
        </p:nvPicPr>
        <p:blipFill>
          <a:blip r:embed="rId2"/>
          <a:srcRect l="34063" t="12852" r="17396" b="38259"/>
          <a:stretch>
            <a:fillRect/>
          </a:stretch>
        </p:blipFill>
        <p:spPr>
          <a:xfrm>
            <a:off x="2639695" y="2932430"/>
            <a:ext cx="4438650" cy="3352800"/>
          </a:xfrm>
          <a:prstGeom prst="rect">
            <a:avLst/>
          </a:prstGeom>
        </p:spPr>
      </p:pic>
      <p:pic>
        <p:nvPicPr>
          <p:cNvPr id="7" name="图片 6" descr="IMG_6789"/>
          <p:cNvPicPr>
            <a:picLocks noChangeAspect="1"/>
          </p:cNvPicPr>
          <p:nvPr/>
        </p:nvPicPr>
        <p:blipFill>
          <a:blip r:embed="rId3"/>
          <a:srcRect l="39319" t="17009" r="17972" b="38148"/>
          <a:stretch>
            <a:fillRect/>
          </a:stretch>
        </p:blipFill>
        <p:spPr>
          <a:xfrm>
            <a:off x="7430770" y="2943225"/>
            <a:ext cx="4243705" cy="3342005"/>
          </a:xfrm>
          <a:prstGeom prst="rect">
            <a:avLst/>
          </a:prstGeom>
        </p:spPr>
      </p:pic>
      <p:pic>
        <p:nvPicPr>
          <p:cNvPr id="8" name="图片 7" descr="IMG_6789"/>
          <p:cNvPicPr>
            <a:picLocks noChangeAspect="1"/>
          </p:cNvPicPr>
          <p:nvPr/>
        </p:nvPicPr>
        <p:blipFill>
          <a:blip r:embed="rId3"/>
          <a:srcRect l="9528" t="51093" r="72986" b="24602"/>
          <a:stretch>
            <a:fillRect/>
          </a:stretch>
        </p:blipFill>
        <p:spPr>
          <a:xfrm>
            <a:off x="517525" y="4618355"/>
            <a:ext cx="1598930" cy="1666875"/>
          </a:xfrm>
          <a:prstGeom prst="rect">
            <a:avLst/>
          </a:prstGeom>
        </p:spPr>
      </p:pic>
      <p:pic>
        <p:nvPicPr>
          <p:cNvPr id="9" name="图片 8" descr="IMG_6788"/>
          <p:cNvPicPr>
            <a:picLocks noChangeAspect="1"/>
          </p:cNvPicPr>
          <p:nvPr/>
        </p:nvPicPr>
        <p:blipFill>
          <a:blip r:embed="rId1"/>
          <a:srcRect l="45589" t="39693" r="31546" b="43473"/>
          <a:stretch>
            <a:fillRect/>
          </a:stretch>
        </p:blipFill>
        <p:spPr>
          <a:xfrm>
            <a:off x="4363085" y="1289685"/>
            <a:ext cx="2715260" cy="14992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0255" y="1803400"/>
            <a:ext cx="2508250" cy="984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perturbation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validity in great depth?</a:t>
            </a: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about Sensitivity Kernel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0255" y="1803400"/>
            <a:ext cx="2508250" cy="984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perturbation</a:t>
            </a:r>
            <a:endParaRPr lang="en-US" altLang="zh-CN"/>
          </a:p>
        </p:txBody>
      </p:sp>
      <p:pic>
        <p:nvPicPr>
          <p:cNvPr id="2" name="图片 1" descr="IMG_6696"/>
          <p:cNvPicPr>
            <a:picLocks noChangeAspect="1"/>
          </p:cNvPicPr>
          <p:nvPr/>
        </p:nvPicPr>
        <p:blipFill>
          <a:blip r:embed="rId1"/>
          <a:srcRect l="11229" t="34667" r="14896" b="35444"/>
          <a:stretch>
            <a:fillRect/>
          </a:stretch>
        </p:blipFill>
        <p:spPr>
          <a:xfrm>
            <a:off x="1377315" y="2554605"/>
            <a:ext cx="9437370" cy="2863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Dense Array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4" descr="IMG_6705"/>
          <p:cNvPicPr>
            <a:picLocks noChangeAspect="1"/>
          </p:cNvPicPr>
          <p:nvPr/>
        </p:nvPicPr>
        <p:blipFill>
          <a:blip r:embed="rId1"/>
          <a:srcRect t="50329" r="78279" b="13765"/>
          <a:stretch>
            <a:fillRect/>
          </a:stretch>
        </p:blipFill>
        <p:spPr>
          <a:xfrm>
            <a:off x="1246505" y="2089150"/>
            <a:ext cx="1453515" cy="1802130"/>
          </a:xfrm>
          <a:prstGeom prst="rect">
            <a:avLst/>
          </a:prstGeom>
        </p:spPr>
      </p:pic>
      <p:pic>
        <p:nvPicPr>
          <p:cNvPr id="6" name="图片 5" descr="IMG_6739"/>
          <p:cNvPicPr>
            <a:picLocks noChangeAspect="1"/>
          </p:cNvPicPr>
          <p:nvPr/>
        </p:nvPicPr>
        <p:blipFill>
          <a:blip r:embed="rId2"/>
          <a:srcRect l="41007" t="28620" r="14368" b="27204"/>
          <a:stretch>
            <a:fillRect/>
          </a:stretch>
        </p:blipFill>
        <p:spPr>
          <a:xfrm>
            <a:off x="6798945" y="3429000"/>
            <a:ext cx="4080510" cy="3029585"/>
          </a:xfrm>
          <a:prstGeom prst="rect">
            <a:avLst/>
          </a:prstGeom>
        </p:spPr>
      </p:pic>
      <p:pic>
        <p:nvPicPr>
          <p:cNvPr id="8" name="图片 7" descr="IMG_6705"/>
          <p:cNvPicPr>
            <a:picLocks noChangeAspect="1"/>
          </p:cNvPicPr>
          <p:nvPr/>
        </p:nvPicPr>
        <p:blipFill>
          <a:blip r:embed="rId1"/>
          <a:srcRect l="34162" t="24760" r="5437" b="13765"/>
          <a:stretch>
            <a:fillRect/>
          </a:stretch>
        </p:blipFill>
        <p:spPr>
          <a:xfrm>
            <a:off x="6788150" y="1257935"/>
            <a:ext cx="4091305" cy="3123565"/>
          </a:xfrm>
          <a:prstGeom prst="rect">
            <a:avLst/>
          </a:prstGeom>
        </p:spPr>
      </p:pic>
      <p:pic>
        <p:nvPicPr>
          <p:cNvPr id="9" name="图片 8" descr="IMG_6739"/>
          <p:cNvPicPr>
            <a:picLocks noChangeAspect="1"/>
          </p:cNvPicPr>
          <p:nvPr/>
        </p:nvPicPr>
        <p:blipFill>
          <a:blip r:embed="rId2"/>
          <a:srcRect t="39722" r="84125" b="27204"/>
          <a:stretch>
            <a:fillRect/>
          </a:stretch>
        </p:blipFill>
        <p:spPr>
          <a:xfrm>
            <a:off x="1246505" y="4017010"/>
            <a:ext cx="1451610" cy="22682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76115" y="2463165"/>
            <a:ext cx="5359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...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International Collaborations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258810" y="1166495"/>
            <a:ext cx="3415665" cy="1736725"/>
            <a:chOff x="8809" y="1837"/>
            <a:chExt cx="9576" cy="439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809" y="1837"/>
              <a:ext cx="9576" cy="4399"/>
            </a:xfrm>
            <a:prstGeom prst="rect">
              <a:avLst/>
            </a:prstGeom>
          </p:spPr>
        </p:pic>
        <p:sp>
          <p:nvSpPr>
            <p:cNvPr id="2" name="任意多边形 1"/>
            <p:cNvSpPr/>
            <p:nvPr/>
          </p:nvSpPr>
          <p:spPr>
            <a:xfrm>
              <a:off x="9940" y="2642"/>
              <a:ext cx="7601" cy="808"/>
            </a:xfrm>
            <a:custGeom>
              <a:avLst/>
              <a:gdLst>
                <a:gd name="connisteX0" fmla="*/ 0 w 4826898"/>
                <a:gd name="connsiteY0" fmla="*/ 513080 h 513080"/>
                <a:gd name="connisteX1" fmla="*/ 1027430 w 4826898"/>
                <a:gd name="connsiteY1" fmla="*/ 173990 h 513080"/>
                <a:gd name="connisteX2" fmla="*/ 2480945 w 4826898"/>
                <a:gd name="connsiteY2" fmla="*/ 0 h 513080"/>
                <a:gd name="connisteX3" fmla="*/ 3944620 w 4826898"/>
                <a:gd name="connsiteY3" fmla="*/ 173990 h 513080"/>
                <a:gd name="connisteX4" fmla="*/ 4739005 w 4826898"/>
                <a:gd name="connsiteY4" fmla="*/ 455295 h 513080"/>
                <a:gd name="connisteX5" fmla="*/ 4777740 w 4826898"/>
                <a:gd name="connsiteY5" fmla="*/ 494030 h 51308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4826899" h="513080">
                  <a:moveTo>
                    <a:pt x="0" y="513080"/>
                  </a:moveTo>
                  <a:cubicBezTo>
                    <a:pt x="176530" y="448945"/>
                    <a:pt x="531495" y="276860"/>
                    <a:pt x="1027430" y="173990"/>
                  </a:cubicBezTo>
                  <a:cubicBezTo>
                    <a:pt x="1523365" y="71120"/>
                    <a:pt x="1897380" y="0"/>
                    <a:pt x="2480945" y="0"/>
                  </a:cubicBezTo>
                  <a:cubicBezTo>
                    <a:pt x="3064510" y="0"/>
                    <a:pt x="3493135" y="83185"/>
                    <a:pt x="3944620" y="173990"/>
                  </a:cubicBezTo>
                  <a:cubicBezTo>
                    <a:pt x="4396105" y="264795"/>
                    <a:pt x="4572635" y="391160"/>
                    <a:pt x="4739005" y="455295"/>
                  </a:cubicBezTo>
                  <a:cubicBezTo>
                    <a:pt x="4905375" y="519430"/>
                    <a:pt x="4785995" y="492125"/>
                    <a:pt x="4777740" y="494030"/>
                  </a:cubicBezTo>
                </a:path>
              </a:pathLst>
            </a:custGeom>
            <a:noFill/>
            <a:ln w="44450">
              <a:solidFill>
                <a:srgbClr val="FFFF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5480" y="2367"/>
              <a:ext cx="1786" cy="1419"/>
            </a:xfrm>
            <a:custGeom>
              <a:avLst/>
              <a:gdLst>
                <a:gd name="connisteX0" fmla="*/ 0 w 1134110"/>
                <a:gd name="connsiteY0" fmla="*/ 901065 h 901065"/>
                <a:gd name="connisteX1" fmla="*/ 339090 w 1134110"/>
                <a:gd name="connsiteY1" fmla="*/ 416560 h 901065"/>
                <a:gd name="connisteX2" fmla="*/ 795020 w 1134110"/>
                <a:gd name="connsiteY2" fmla="*/ 125730 h 901065"/>
                <a:gd name="connisteX3" fmla="*/ 1134110 w 1134110"/>
                <a:gd name="connsiteY3" fmla="*/ 0 h 90106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134110" h="901065">
                  <a:moveTo>
                    <a:pt x="0" y="901065"/>
                  </a:moveTo>
                  <a:cubicBezTo>
                    <a:pt x="58420" y="810260"/>
                    <a:pt x="180340" y="571500"/>
                    <a:pt x="339090" y="416560"/>
                  </a:cubicBezTo>
                  <a:cubicBezTo>
                    <a:pt x="497840" y="261620"/>
                    <a:pt x="636270" y="208915"/>
                    <a:pt x="795020" y="125730"/>
                  </a:cubicBezTo>
                  <a:cubicBezTo>
                    <a:pt x="953770" y="42545"/>
                    <a:pt x="1075690" y="19050"/>
                    <a:pt x="1134110" y="0"/>
                  </a:cubicBezTo>
                </a:path>
              </a:pathLst>
            </a:custGeom>
            <a:noFill/>
            <a:ln w="4445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0" name="图片 9" descr="IMG_6759"/>
          <p:cNvPicPr>
            <a:picLocks noChangeAspect="1"/>
          </p:cNvPicPr>
          <p:nvPr/>
        </p:nvPicPr>
        <p:blipFill>
          <a:blip r:embed="rId2"/>
          <a:srcRect l="52361" b="37324"/>
          <a:stretch>
            <a:fillRect/>
          </a:stretch>
        </p:blipFill>
        <p:spPr>
          <a:xfrm>
            <a:off x="3656965" y="2155190"/>
            <a:ext cx="4356100" cy="4298315"/>
          </a:xfrm>
          <a:prstGeom prst="rect">
            <a:avLst/>
          </a:prstGeom>
        </p:spPr>
      </p:pic>
      <p:pic>
        <p:nvPicPr>
          <p:cNvPr id="11" name="图片 10" descr="IMG_6759"/>
          <p:cNvPicPr>
            <a:picLocks noChangeAspect="1"/>
          </p:cNvPicPr>
          <p:nvPr/>
        </p:nvPicPr>
        <p:blipFill>
          <a:blip r:embed="rId2"/>
          <a:srcRect t="64861" r="88118"/>
          <a:stretch>
            <a:fillRect/>
          </a:stretch>
        </p:blipFill>
        <p:spPr>
          <a:xfrm>
            <a:off x="633730" y="4043680"/>
            <a:ext cx="1086485" cy="2409825"/>
          </a:xfrm>
          <a:prstGeom prst="rect">
            <a:avLst/>
          </a:prstGeom>
        </p:spPr>
      </p:pic>
      <p:pic>
        <p:nvPicPr>
          <p:cNvPr id="12" name="图片 11" descr="IMG_6766"/>
          <p:cNvPicPr>
            <a:picLocks noChangeAspect="1"/>
          </p:cNvPicPr>
          <p:nvPr/>
        </p:nvPicPr>
        <p:blipFill>
          <a:blip r:embed="rId3"/>
          <a:srcRect t="58389" r="85806"/>
          <a:stretch>
            <a:fillRect/>
          </a:stretch>
        </p:blipFill>
        <p:spPr>
          <a:xfrm>
            <a:off x="2039620" y="4043045"/>
            <a:ext cx="1096010" cy="2410460"/>
          </a:xfrm>
          <a:prstGeom prst="rect">
            <a:avLst/>
          </a:prstGeom>
        </p:spPr>
      </p:pic>
      <p:pic>
        <p:nvPicPr>
          <p:cNvPr id="13" name="图片 12" descr="IMG_6766"/>
          <p:cNvPicPr>
            <a:picLocks noChangeAspect="1"/>
          </p:cNvPicPr>
          <p:nvPr/>
        </p:nvPicPr>
        <p:blipFill>
          <a:blip r:embed="rId3"/>
          <a:srcRect l="50340" r="18563" b="49111"/>
          <a:stretch>
            <a:fillRect/>
          </a:stretch>
        </p:blipFill>
        <p:spPr>
          <a:xfrm>
            <a:off x="8830945" y="2963545"/>
            <a:ext cx="2843530" cy="348996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85825" y="2155190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Brazil</a:t>
            </a:r>
            <a:endParaRPr lang="en-US" altLang="zh-CN"/>
          </a:p>
          <a:p>
            <a:r>
              <a:rPr lang="en-US" altLang="zh-CN"/>
              <a:t>India</a:t>
            </a:r>
            <a:endParaRPr lang="en-US" altLang="zh-CN"/>
          </a:p>
          <a:p>
            <a:r>
              <a:rPr lang="en-US" altLang="zh-CN"/>
              <a:t>Iran</a:t>
            </a:r>
            <a:endParaRPr lang="en-US" altLang="zh-CN"/>
          </a:p>
          <a:p>
            <a:r>
              <a:rPr lang="en-US" altLang="zh-CN"/>
              <a:t>Indonesia</a:t>
            </a:r>
            <a:endParaRPr lang="en-US" altLang="zh-CN"/>
          </a:p>
          <a:p>
            <a:r>
              <a:rPr lang="en-US" altLang="zh-CN"/>
              <a:t>...</a:t>
            </a:r>
            <a:endParaRPr lang="en-US" altLang="zh-CN"/>
          </a:p>
        </p:txBody>
      </p:sp>
      <p:grpSp>
        <p:nvGrpSpPr>
          <p:cNvPr id="19" name="组合 18"/>
          <p:cNvGrpSpPr/>
          <p:nvPr/>
        </p:nvGrpSpPr>
        <p:grpSpPr>
          <a:xfrm>
            <a:off x="6753225" y="1203325"/>
            <a:ext cx="1259840" cy="599440"/>
            <a:chOff x="8447" y="1559"/>
            <a:chExt cx="1984" cy="944"/>
          </a:xfrm>
        </p:grpSpPr>
        <p:sp>
          <p:nvSpPr>
            <p:cNvPr id="18" name="矩形 17"/>
            <p:cNvSpPr/>
            <p:nvPr/>
          </p:nvSpPr>
          <p:spPr>
            <a:xfrm>
              <a:off x="8447" y="1559"/>
              <a:ext cx="1984" cy="76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9072" y="1711"/>
              <a:ext cx="687" cy="68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447" y="2123"/>
              <a:ext cx="1984" cy="38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Attenuation(?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801"/>
          <p:cNvPicPr>
            <a:picLocks noChangeAspect="1"/>
          </p:cNvPicPr>
          <p:nvPr/>
        </p:nvPicPr>
        <p:blipFill>
          <a:blip r:embed="rId1"/>
          <a:srcRect l="5728" t="62512" r="74528"/>
          <a:stretch>
            <a:fillRect/>
          </a:stretch>
        </p:blipFill>
        <p:spPr>
          <a:xfrm>
            <a:off x="980440" y="4481195"/>
            <a:ext cx="1476375" cy="2102485"/>
          </a:xfrm>
          <a:prstGeom prst="rect">
            <a:avLst/>
          </a:prstGeom>
        </p:spPr>
      </p:pic>
      <p:pic>
        <p:nvPicPr>
          <p:cNvPr id="5" name="图片 4" descr="IMG_6802"/>
          <p:cNvPicPr>
            <a:picLocks noChangeAspect="1"/>
          </p:cNvPicPr>
          <p:nvPr/>
        </p:nvPicPr>
        <p:blipFill>
          <a:blip r:embed="rId2"/>
          <a:srcRect l="56081" t="6988" b="42483"/>
          <a:stretch>
            <a:fillRect/>
          </a:stretch>
        </p:blipFill>
        <p:spPr>
          <a:xfrm>
            <a:off x="7835265" y="3616960"/>
            <a:ext cx="3437890" cy="2966720"/>
          </a:xfrm>
          <a:prstGeom prst="rect">
            <a:avLst/>
          </a:prstGeom>
        </p:spPr>
      </p:pic>
      <p:pic>
        <p:nvPicPr>
          <p:cNvPr id="6" name="图片 5" descr="IMG_6694"/>
          <p:cNvPicPr>
            <a:picLocks noChangeAspect="1"/>
          </p:cNvPicPr>
          <p:nvPr/>
        </p:nvPicPr>
        <p:blipFill>
          <a:blip r:embed="rId3"/>
          <a:srcRect l="9684" t="42429" r="73098" b="26799"/>
          <a:stretch>
            <a:fillRect/>
          </a:stretch>
        </p:blipFill>
        <p:spPr>
          <a:xfrm>
            <a:off x="1562100" y="3281045"/>
            <a:ext cx="895350" cy="1200150"/>
          </a:xfrm>
          <a:prstGeom prst="rect">
            <a:avLst/>
          </a:prstGeom>
        </p:spPr>
      </p:pic>
      <p:pic>
        <p:nvPicPr>
          <p:cNvPr id="7" name="图片 6" descr="IMG_6695"/>
          <p:cNvPicPr>
            <a:picLocks noChangeAspect="1"/>
          </p:cNvPicPr>
          <p:nvPr/>
        </p:nvPicPr>
        <p:blipFill>
          <a:blip r:embed="rId4"/>
          <a:srcRect l="27745" t="28303" r="7256" b="26682"/>
          <a:stretch>
            <a:fillRect/>
          </a:stretch>
        </p:blipFill>
        <p:spPr>
          <a:xfrm>
            <a:off x="7099935" y="1166495"/>
            <a:ext cx="4173220" cy="2176145"/>
          </a:xfrm>
          <a:prstGeom prst="rect">
            <a:avLst/>
          </a:prstGeom>
        </p:spPr>
      </p:pic>
      <p:pic>
        <p:nvPicPr>
          <p:cNvPr id="8" name="图片 7" descr="IMG_6801"/>
          <p:cNvPicPr>
            <a:picLocks noChangeAspect="1"/>
          </p:cNvPicPr>
          <p:nvPr/>
        </p:nvPicPr>
        <p:blipFill>
          <a:blip r:embed="rId1"/>
          <a:srcRect l="44059" t="1885" r="4570" b="35473"/>
          <a:stretch>
            <a:fillRect/>
          </a:stretch>
        </p:blipFill>
        <p:spPr>
          <a:xfrm>
            <a:off x="3310255" y="3616960"/>
            <a:ext cx="3209290" cy="2935605"/>
          </a:xfrm>
          <a:prstGeom prst="rect">
            <a:avLst/>
          </a:prstGeom>
        </p:spPr>
      </p:pic>
      <p:pic>
        <p:nvPicPr>
          <p:cNvPr id="9" name="图片 8" descr="IMG_6694"/>
          <p:cNvPicPr>
            <a:picLocks noChangeAspect="1"/>
          </p:cNvPicPr>
          <p:nvPr/>
        </p:nvPicPr>
        <p:blipFill>
          <a:blip r:embed="rId3"/>
          <a:srcRect l="36073" t="31846" r="7876" b="27369"/>
          <a:stretch>
            <a:fillRect/>
          </a:stretch>
        </p:blipFill>
        <p:spPr>
          <a:xfrm>
            <a:off x="3310255" y="1466215"/>
            <a:ext cx="3437890" cy="18764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17525" y="1685925"/>
            <a:ext cx="2730500" cy="1467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Ambient Noise --</a:t>
            </a:r>
            <a:endParaRPr lang="en-US" altLang="zh-CN"/>
          </a:p>
          <a:p>
            <a:r>
              <a:rPr lang="en-US" altLang="zh-CN"/>
              <a:t>Receiver Function --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Azimuthal Anisotropy</a:t>
            </a:r>
            <a:endParaRPr lang="en-US" altLang="zh-CN"/>
          </a:p>
          <a:p>
            <a:r>
              <a:rPr lang="en-US" altLang="zh-CN"/>
              <a:t>Virtual-Wave Disperssion?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840" y="327025"/>
            <a:ext cx="2520315" cy="839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Challenge: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765"/>
          <p:cNvPicPr>
            <a:picLocks noChangeAspect="1"/>
          </p:cNvPicPr>
          <p:nvPr/>
        </p:nvPicPr>
        <p:blipFill>
          <a:blip r:embed="rId1"/>
          <a:srcRect l="40334" t="25881" r="20337" b="41403"/>
          <a:stretch>
            <a:fillRect/>
          </a:stretch>
        </p:blipFill>
        <p:spPr>
          <a:xfrm>
            <a:off x="4723765" y="2670810"/>
            <a:ext cx="2187575" cy="1365250"/>
          </a:xfrm>
          <a:prstGeom prst="rect">
            <a:avLst/>
          </a:prstGeom>
        </p:spPr>
      </p:pic>
      <p:pic>
        <p:nvPicPr>
          <p:cNvPr id="5" name="图片 4" descr="IMG_6767"/>
          <p:cNvPicPr>
            <a:picLocks noChangeAspect="1"/>
          </p:cNvPicPr>
          <p:nvPr/>
        </p:nvPicPr>
        <p:blipFill>
          <a:blip r:embed="rId2"/>
          <a:srcRect l="47456" t="4670" r="1995" b="43009"/>
          <a:stretch>
            <a:fillRect/>
          </a:stretch>
        </p:blipFill>
        <p:spPr>
          <a:xfrm>
            <a:off x="4723765" y="4038600"/>
            <a:ext cx="2895600" cy="2247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765" y="1166495"/>
            <a:ext cx="6067425" cy="1802765"/>
          </a:xfrm>
          <a:prstGeom prst="rect">
            <a:avLst/>
          </a:prstGeom>
        </p:spPr>
      </p:pic>
      <p:pic>
        <p:nvPicPr>
          <p:cNvPr id="8" name="图片 7" descr="IMG_6765"/>
          <p:cNvPicPr>
            <a:picLocks noChangeAspect="1"/>
          </p:cNvPicPr>
          <p:nvPr/>
        </p:nvPicPr>
        <p:blipFill>
          <a:blip r:embed="rId1"/>
          <a:srcRect l="6383" t="69494" r="75483"/>
          <a:stretch>
            <a:fillRect/>
          </a:stretch>
        </p:blipFill>
        <p:spPr>
          <a:xfrm>
            <a:off x="593725" y="4672965"/>
            <a:ext cx="1277620" cy="1612265"/>
          </a:xfrm>
          <a:prstGeom prst="rect">
            <a:avLst/>
          </a:prstGeom>
        </p:spPr>
      </p:pic>
      <p:pic>
        <p:nvPicPr>
          <p:cNvPr id="9" name="图片 8" descr="IMG_6767"/>
          <p:cNvPicPr>
            <a:picLocks noChangeAspect="1"/>
          </p:cNvPicPr>
          <p:nvPr/>
        </p:nvPicPr>
        <p:blipFill>
          <a:blip r:embed="rId2"/>
          <a:srcRect t="65918" r="70946"/>
          <a:stretch>
            <a:fillRect/>
          </a:stretch>
        </p:blipFill>
        <p:spPr>
          <a:xfrm>
            <a:off x="1985645" y="4672965"/>
            <a:ext cx="1833245" cy="1613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7975" y="2059940"/>
            <a:ext cx="4064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457200">
              <a:buNone/>
            </a:pPr>
            <a:r>
              <a:rPr lang="en-US" altLang="zh-CN">
                <a:sym typeface="+mn-ea"/>
              </a:rPr>
              <a:t>Structures remain unexplored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Qualitative? Quantitative?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Serendipity?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“Organizational, not technical”</a:t>
            </a:r>
            <a:endParaRPr lang="en-US" altLang="zh-CN">
              <a:sym typeface="+mn-ea"/>
            </a:endParaRPr>
          </a:p>
          <a:p>
            <a:pPr marL="0" indent="457200">
              <a:buNone/>
            </a:pPr>
            <a:endParaRPr lang="zh-CN" altLang="en-US"/>
          </a:p>
          <a:p>
            <a:pPr marL="0" indent="457200">
              <a:buNone/>
            </a:pPr>
            <a:r>
              <a:rPr lang="en-US" altLang="zh-CN"/>
              <a:t>“Double Moho”?</a:t>
            </a:r>
            <a:endParaRPr lang="en-US" altLang="zh-CN"/>
          </a:p>
        </p:txBody>
      </p:sp>
      <p:pic>
        <p:nvPicPr>
          <p:cNvPr id="11" name="图片 10" descr="IMG_6768"/>
          <p:cNvPicPr>
            <a:picLocks noChangeAspect="1"/>
          </p:cNvPicPr>
          <p:nvPr/>
        </p:nvPicPr>
        <p:blipFill>
          <a:blip r:embed="rId4"/>
          <a:srcRect l="49688" t="5309" r="1883" b="43636"/>
          <a:stretch>
            <a:fillRect/>
          </a:stretch>
        </p:blipFill>
        <p:spPr>
          <a:xfrm>
            <a:off x="7619365" y="4042410"/>
            <a:ext cx="2836545" cy="22428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335" y="2571750"/>
            <a:ext cx="1933575" cy="134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Craton Stability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7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9920" y="1896745"/>
            <a:ext cx="5851525" cy="4388485"/>
          </a:xfrm>
          <a:prstGeom prst="rect">
            <a:avLst/>
          </a:prstGeom>
        </p:spPr>
      </p:pic>
      <p:pic>
        <p:nvPicPr>
          <p:cNvPr id="5" name="图片 4" descr="IMG_68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15" y="2068195"/>
            <a:ext cx="5438775" cy="4079240"/>
          </a:xfrm>
          <a:prstGeom prst="rect">
            <a:avLst/>
          </a:prstGeom>
        </p:spPr>
      </p:pic>
      <p:pic>
        <p:nvPicPr>
          <p:cNvPr id="6" name="图片 5" descr="IMG_6848"/>
          <p:cNvPicPr>
            <a:picLocks noChangeAspect="1"/>
          </p:cNvPicPr>
          <p:nvPr/>
        </p:nvPicPr>
        <p:blipFill>
          <a:blip r:embed="rId3"/>
          <a:srcRect l="41592" t="5475" r="9965" b="21686"/>
          <a:stretch>
            <a:fillRect/>
          </a:stretch>
        </p:blipFill>
        <p:spPr>
          <a:xfrm>
            <a:off x="7490460" y="2047240"/>
            <a:ext cx="3599180" cy="4059555"/>
          </a:xfrm>
          <a:prstGeom prst="rect">
            <a:avLst/>
          </a:prstGeom>
        </p:spPr>
      </p:pic>
      <p:pic>
        <p:nvPicPr>
          <p:cNvPr id="7" name="图片 6" descr="IMG_68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25" y="2077720"/>
            <a:ext cx="5371465" cy="4029075"/>
          </a:xfrm>
          <a:prstGeom prst="rect">
            <a:avLst/>
          </a:prstGeom>
        </p:spPr>
      </p:pic>
      <p:pic>
        <p:nvPicPr>
          <p:cNvPr id="8" name="图片 7" descr="IMG_6835"/>
          <p:cNvPicPr>
            <a:picLocks noChangeAspect="1"/>
          </p:cNvPicPr>
          <p:nvPr/>
        </p:nvPicPr>
        <p:blipFill>
          <a:blip r:embed="rId5"/>
          <a:srcRect l="25241" t="26406" r="27360" b="24274"/>
          <a:stretch>
            <a:fillRect/>
          </a:stretch>
        </p:blipFill>
        <p:spPr>
          <a:xfrm>
            <a:off x="6299200" y="2077720"/>
            <a:ext cx="5163820" cy="40309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463925" y="1462405"/>
            <a:ext cx="5263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subduction plate? lower boundary? density of CLM?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Craton Stability: younger craton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" name="图片 9" descr="IMG_6781"/>
          <p:cNvPicPr>
            <a:picLocks noChangeAspect="1"/>
          </p:cNvPicPr>
          <p:nvPr/>
        </p:nvPicPr>
        <p:blipFill>
          <a:blip r:embed="rId1"/>
          <a:srcRect l="12396" t="7120" r="14479" b="24407"/>
          <a:stretch>
            <a:fillRect/>
          </a:stretch>
        </p:blipFill>
        <p:spPr>
          <a:xfrm>
            <a:off x="517525" y="1707515"/>
            <a:ext cx="6686550" cy="4695825"/>
          </a:xfrm>
          <a:prstGeom prst="rect">
            <a:avLst/>
          </a:prstGeom>
        </p:spPr>
      </p:pic>
      <p:pic>
        <p:nvPicPr>
          <p:cNvPr id="11" name="图片 10" descr="IMG_6784"/>
          <p:cNvPicPr>
            <a:picLocks noChangeAspect="1"/>
          </p:cNvPicPr>
          <p:nvPr/>
        </p:nvPicPr>
        <p:blipFill>
          <a:blip r:embed="rId2"/>
          <a:srcRect l="35625" t="21519" r="23125" b="55704"/>
          <a:stretch>
            <a:fillRect/>
          </a:stretch>
        </p:blipFill>
        <p:spPr>
          <a:xfrm>
            <a:off x="7299325" y="1707515"/>
            <a:ext cx="3771900" cy="1562100"/>
          </a:xfrm>
          <a:prstGeom prst="rect">
            <a:avLst/>
          </a:prstGeom>
        </p:spPr>
      </p:pic>
      <p:pic>
        <p:nvPicPr>
          <p:cNvPr id="12" name="图片 11" descr="IMG_6785"/>
          <p:cNvPicPr>
            <a:picLocks noChangeAspect="1"/>
          </p:cNvPicPr>
          <p:nvPr/>
        </p:nvPicPr>
        <p:blipFill>
          <a:blip r:embed="rId3"/>
          <a:srcRect l="65243" t="21426" r="6007" b="31769"/>
          <a:stretch>
            <a:fillRect/>
          </a:stretch>
        </p:blipFill>
        <p:spPr>
          <a:xfrm>
            <a:off x="7299325" y="3387090"/>
            <a:ext cx="2708275" cy="330708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128250" y="4288790"/>
            <a:ext cx="18478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plume credits for the young, rigid cylindricity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0128250" y="56140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Sichuan LIP?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Orogency and Driven Forces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687"/>
          <p:cNvPicPr>
            <a:picLocks noChangeAspect="1"/>
          </p:cNvPicPr>
          <p:nvPr/>
        </p:nvPicPr>
        <p:blipFill>
          <a:blip r:embed="rId1"/>
          <a:srcRect l="51250" t="40333" r="2063" b="25491"/>
          <a:stretch>
            <a:fillRect/>
          </a:stretch>
        </p:blipFill>
        <p:spPr>
          <a:xfrm>
            <a:off x="7201535" y="1532255"/>
            <a:ext cx="4269105" cy="2343785"/>
          </a:xfrm>
          <a:prstGeom prst="rect">
            <a:avLst/>
          </a:prstGeom>
        </p:spPr>
      </p:pic>
      <p:pic>
        <p:nvPicPr>
          <p:cNvPr id="5" name="图片 4" descr="IMG_6687"/>
          <p:cNvPicPr>
            <a:picLocks noChangeAspect="1"/>
          </p:cNvPicPr>
          <p:nvPr/>
        </p:nvPicPr>
        <p:blipFill>
          <a:blip r:embed="rId1"/>
          <a:srcRect t="55824" r="86639" b="3537"/>
          <a:stretch>
            <a:fillRect/>
          </a:stretch>
        </p:blipFill>
        <p:spPr>
          <a:xfrm>
            <a:off x="517525" y="3176270"/>
            <a:ext cx="1221740" cy="2787015"/>
          </a:xfrm>
          <a:prstGeom prst="rect">
            <a:avLst/>
          </a:prstGeom>
        </p:spPr>
      </p:pic>
      <p:pic>
        <p:nvPicPr>
          <p:cNvPr id="6" name="图片 5" descr="IMG_6689"/>
          <p:cNvPicPr>
            <a:picLocks noChangeAspect="1"/>
          </p:cNvPicPr>
          <p:nvPr/>
        </p:nvPicPr>
        <p:blipFill>
          <a:blip r:embed="rId2"/>
          <a:srcRect l="13467" t="35497" r="26257" b="14756"/>
          <a:stretch>
            <a:fillRect/>
          </a:stretch>
        </p:blipFill>
        <p:spPr>
          <a:xfrm>
            <a:off x="7201535" y="3812540"/>
            <a:ext cx="4269105" cy="2642870"/>
          </a:xfrm>
          <a:prstGeom prst="rect">
            <a:avLst/>
          </a:prstGeom>
        </p:spPr>
      </p:pic>
      <p:pic>
        <p:nvPicPr>
          <p:cNvPr id="7" name="图片 6" descr="IMG_6773"/>
          <p:cNvPicPr>
            <a:picLocks noChangeAspect="1"/>
          </p:cNvPicPr>
          <p:nvPr/>
        </p:nvPicPr>
        <p:blipFill>
          <a:blip r:embed="rId3"/>
          <a:srcRect l="39851" t="11085" r="9180" b="38409"/>
          <a:stretch>
            <a:fillRect/>
          </a:stretch>
        </p:blipFill>
        <p:spPr>
          <a:xfrm>
            <a:off x="2263140" y="2061845"/>
            <a:ext cx="5090795" cy="3783965"/>
          </a:xfrm>
          <a:prstGeom prst="rect">
            <a:avLst/>
          </a:prstGeom>
        </p:spPr>
      </p:pic>
      <p:pic>
        <p:nvPicPr>
          <p:cNvPr id="8" name="图片 7" descr="IMG_6774"/>
          <p:cNvPicPr>
            <a:picLocks noChangeAspect="1"/>
          </p:cNvPicPr>
          <p:nvPr/>
        </p:nvPicPr>
        <p:blipFill>
          <a:blip r:embed="rId4"/>
          <a:srcRect l="45023" t="17743" r="7223" b="33566"/>
          <a:stretch>
            <a:fillRect/>
          </a:stretch>
        </p:blipFill>
        <p:spPr>
          <a:xfrm>
            <a:off x="2263140" y="2061845"/>
            <a:ext cx="4938395" cy="3776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Orogency and Driven Forces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图片 8" descr="IMG_6697"/>
          <p:cNvPicPr>
            <a:picLocks noChangeAspect="1"/>
          </p:cNvPicPr>
          <p:nvPr/>
        </p:nvPicPr>
        <p:blipFill>
          <a:blip r:embed="rId1"/>
          <a:srcRect t="51031" r="82675" b="10656"/>
          <a:stretch>
            <a:fillRect/>
          </a:stretch>
        </p:blipFill>
        <p:spPr>
          <a:xfrm>
            <a:off x="436880" y="3997960"/>
            <a:ext cx="1471295" cy="2440305"/>
          </a:xfrm>
          <a:prstGeom prst="rect">
            <a:avLst/>
          </a:prstGeom>
        </p:spPr>
      </p:pic>
      <p:pic>
        <p:nvPicPr>
          <p:cNvPr id="10" name="图片 9" descr="IMG_6697"/>
          <p:cNvPicPr>
            <a:picLocks noChangeAspect="1"/>
          </p:cNvPicPr>
          <p:nvPr/>
        </p:nvPicPr>
        <p:blipFill>
          <a:blip r:embed="rId1"/>
          <a:srcRect l="55250" t="41168" r="-497" b="32444"/>
          <a:stretch>
            <a:fillRect/>
          </a:stretch>
        </p:blipFill>
        <p:spPr>
          <a:xfrm>
            <a:off x="2272030" y="1893570"/>
            <a:ext cx="3957320" cy="1731010"/>
          </a:xfrm>
          <a:prstGeom prst="rect">
            <a:avLst/>
          </a:prstGeom>
        </p:spPr>
      </p:pic>
      <p:pic>
        <p:nvPicPr>
          <p:cNvPr id="11" name="图片 10" descr="IMG_6698"/>
          <p:cNvPicPr>
            <a:picLocks noChangeAspect="1"/>
          </p:cNvPicPr>
          <p:nvPr/>
        </p:nvPicPr>
        <p:blipFill>
          <a:blip r:embed="rId2"/>
          <a:srcRect l="15319" t="32120" r="20604" b="20963"/>
          <a:stretch>
            <a:fillRect/>
          </a:stretch>
        </p:blipFill>
        <p:spPr>
          <a:xfrm>
            <a:off x="7676515" y="1504315"/>
            <a:ext cx="3505200" cy="1924685"/>
          </a:xfrm>
          <a:prstGeom prst="rect">
            <a:avLst/>
          </a:prstGeom>
        </p:spPr>
      </p:pic>
      <p:pic>
        <p:nvPicPr>
          <p:cNvPr id="12" name="图片 11" descr="IMG_6699"/>
          <p:cNvPicPr>
            <a:picLocks noChangeAspect="1"/>
          </p:cNvPicPr>
          <p:nvPr/>
        </p:nvPicPr>
        <p:blipFill>
          <a:blip r:embed="rId3"/>
          <a:srcRect l="11167" t="20500" r="20264" b="23130"/>
          <a:stretch>
            <a:fillRect/>
          </a:stretch>
        </p:blipFill>
        <p:spPr>
          <a:xfrm>
            <a:off x="7689850" y="3429000"/>
            <a:ext cx="3491865" cy="2153285"/>
          </a:xfrm>
          <a:prstGeom prst="rect">
            <a:avLst/>
          </a:prstGeom>
        </p:spPr>
      </p:pic>
      <p:pic>
        <p:nvPicPr>
          <p:cNvPr id="13" name="图片 12" descr="IMG_6702"/>
          <p:cNvPicPr>
            <a:picLocks noChangeAspect="1"/>
          </p:cNvPicPr>
          <p:nvPr/>
        </p:nvPicPr>
        <p:blipFill>
          <a:blip r:embed="rId4"/>
          <a:srcRect l="16021" t="31157" r="10188" b="9778"/>
          <a:stretch>
            <a:fillRect/>
          </a:stretch>
        </p:blipFill>
        <p:spPr>
          <a:xfrm>
            <a:off x="2722245" y="1964055"/>
            <a:ext cx="6747510" cy="4050665"/>
          </a:xfrm>
          <a:prstGeom prst="rect">
            <a:avLst/>
          </a:prstGeom>
        </p:spPr>
      </p:pic>
      <p:pic>
        <p:nvPicPr>
          <p:cNvPr id="14" name="图片 13" descr="IMG_6703"/>
          <p:cNvPicPr>
            <a:picLocks noChangeAspect="1"/>
          </p:cNvPicPr>
          <p:nvPr/>
        </p:nvPicPr>
        <p:blipFill>
          <a:blip r:embed="rId5"/>
          <a:srcRect l="14924" t="23102" r="14382" b="20676"/>
          <a:stretch>
            <a:fillRect/>
          </a:stretch>
        </p:blipFill>
        <p:spPr>
          <a:xfrm>
            <a:off x="2722245" y="1964055"/>
            <a:ext cx="6659245" cy="4050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Orogency and Driven Forces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814"/>
          <p:cNvPicPr>
            <a:picLocks noChangeAspect="1"/>
          </p:cNvPicPr>
          <p:nvPr/>
        </p:nvPicPr>
        <p:blipFill>
          <a:blip r:embed="rId1"/>
          <a:srcRect t="3370"/>
          <a:stretch>
            <a:fillRect/>
          </a:stretch>
        </p:blipFill>
        <p:spPr>
          <a:xfrm>
            <a:off x="7165340" y="1166495"/>
            <a:ext cx="4001135" cy="5154930"/>
          </a:xfrm>
          <a:prstGeom prst="rect">
            <a:avLst/>
          </a:prstGeom>
        </p:spPr>
      </p:pic>
      <p:pic>
        <p:nvPicPr>
          <p:cNvPr id="5" name="图片 4" descr="IMG_6815"/>
          <p:cNvPicPr>
            <a:picLocks noChangeAspect="1"/>
          </p:cNvPicPr>
          <p:nvPr/>
        </p:nvPicPr>
        <p:blipFill>
          <a:blip r:embed="rId2"/>
          <a:srcRect l="12568" t="4167" r="21642" b="38111"/>
          <a:stretch>
            <a:fillRect/>
          </a:stretch>
        </p:blipFill>
        <p:spPr>
          <a:xfrm>
            <a:off x="366395" y="1972310"/>
            <a:ext cx="3383915" cy="3958590"/>
          </a:xfrm>
          <a:prstGeom prst="rect">
            <a:avLst/>
          </a:prstGeom>
        </p:spPr>
      </p:pic>
      <p:pic>
        <p:nvPicPr>
          <p:cNvPr id="6" name="图片 5" descr="IMG_6818"/>
          <p:cNvPicPr>
            <a:picLocks noChangeAspect="1"/>
          </p:cNvPicPr>
          <p:nvPr/>
        </p:nvPicPr>
        <p:blipFill>
          <a:blip r:embed="rId3"/>
          <a:srcRect l="12407" t="16546" r="29272" b="19676"/>
          <a:stretch>
            <a:fillRect/>
          </a:stretch>
        </p:blipFill>
        <p:spPr>
          <a:xfrm>
            <a:off x="3957955" y="1764665"/>
            <a:ext cx="2999740" cy="43738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16635" y="6068060"/>
            <a:ext cx="2084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bird-like subduction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4618990" y="6285230"/>
            <a:ext cx="1912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clockwise rotation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Orogency and Driven Forces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798"/>
          <p:cNvPicPr>
            <a:picLocks noChangeAspect="1"/>
          </p:cNvPicPr>
          <p:nvPr/>
        </p:nvPicPr>
        <p:blipFill>
          <a:blip r:embed="rId1"/>
          <a:srcRect l="46308" t="1632" b="32936"/>
          <a:stretch>
            <a:fillRect/>
          </a:stretch>
        </p:blipFill>
        <p:spPr>
          <a:xfrm>
            <a:off x="5348605" y="1615440"/>
            <a:ext cx="5203190" cy="4756150"/>
          </a:xfrm>
          <a:prstGeom prst="rect">
            <a:avLst/>
          </a:prstGeom>
        </p:spPr>
      </p:pic>
      <p:pic>
        <p:nvPicPr>
          <p:cNvPr id="5" name="图片 4" descr="IMG_6798"/>
          <p:cNvPicPr>
            <a:picLocks noChangeAspect="1"/>
          </p:cNvPicPr>
          <p:nvPr/>
        </p:nvPicPr>
        <p:blipFill>
          <a:blip r:embed="rId1"/>
          <a:srcRect l="3887" t="63691" r="79967" b="1632"/>
          <a:stretch>
            <a:fillRect/>
          </a:stretch>
        </p:blipFill>
        <p:spPr>
          <a:xfrm>
            <a:off x="901065" y="3602990"/>
            <a:ext cx="1617980" cy="2606675"/>
          </a:xfrm>
          <a:prstGeom prst="rect">
            <a:avLst/>
          </a:prstGeom>
        </p:spPr>
      </p:pic>
      <p:pic>
        <p:nvPicPr>
          <p:cNvPr id="6" name="图片 5" descr="IMG_6800"/>
          <p:cNvPicPr>
            <a:picLocks noChangeAspect="1"/>
          </p:cNvPicPr>
          <p:nvPr/>
        </p:nvPicPr>
        <p:blipFill>
          <a:blip r:embed="rId2"/>
          <a:srcRect l="49111" t="13139" r="958" b="37185"/>
          <a:stretch>
            <a:fillRect/>
          </a:stretch>
        </p:blipFill>
        <p:spPr>
          <a:xfrm>
            <a:off x="4538980" y="1884680"/>
            <a:ext cx="6012815" cy="4486910"/>
          </a:xfrm>
          <a:prstGeom prst="rect">
            <a:avLst/>
          </a:prstGeom>
        </p:spPr>
      </p:pic>
      <p:pic>
        <p:nvPicPr>
          <p:cNvPr id="7" name="图片 6" descr="IMG_6800"/>
          <p:cNvPicPr>
            <a:picLocks noChangeAspect="1"/>
          </p:cNvPicPr>
          <p:nvPr/>
        </p:nvPicPr>
        <p:blipFill>
          <a:blip r:embed="rId2"/>
          <a:srcRect l="7347" t="60843" r="73431" b="-1046"/>
          <a:stretch>
            <a:fillRect/>
          </a:stretch>
        </p:blipFill>
        <p:spPr>
          <a:xfrm>
            <a:off x="901065" y="3602990"/>
            <a:ext cx="1617980" cy="26822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01065" y="20485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No differences(?...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7525" y="1166495"/>
            <a:ext cx="11156950" cy="5118735"/>
          </a:xfrm>
        </p:spPr>
        <p:txBody>
          <a:bodyPr>
            <a:normAutofit fontScale="55000"/>
          </a:bodyPr>
          <a:p>
            <a:pPr marL="0" indent="0">
              <a:buNone/>
            </a:pPr>
            <a:r>
              <a:rPr lang="en-US" altLang="zh-CN" u="sng" strike="sngStrike"/>
              <a:t>13challenge of orogenic belt exploration(brown&amp;Klemperer)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b="1" strike="sngStrike"/>
              <a:t>1joint inversion and receiver function(Zhanghaijiang)</a:t>
            </a:r>
            <a:endParaRPr lang="en-US" altLang="zh-CN" b="1" strike="sngStrike"/>
          </a:p>
          <a:p>
            <a:pPr marL="0" indent="0">
              <a:buNone/>
            </a:pPr>
            <a:r>
              <a:rPr lang="en-US" altLang="zh-CN" strike="sngStrike">
                <a:solidFill>
                  <a:schemeClr val="bg2"/>
                </a:solidFill>
              </a:rPr>
              <a:t>3intracontinental orogeny(dong)</a:t>
            </a:r>
            <a:endParaRPr lang="en-US" altLang="zh-CN" strike="sngStrike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altLang="zh-CN" strike="sngStrike"/>
              <a:t>3permian tarim plume(zuza)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b="1" strike="sngStrike"/>
              <a:t>1upper mantle v-model of western alpine(mao)</a:t>
            </a:r>
            <a:endParaRPr lang="en-US" altLang="zh-CN" b="1" strike="sngStrike"/>
          </a:p>
          <a:p>
            <a:pPr marL="0" indent="0">
              <a:buNone/>
            </a:pPr>
            <a:r>
              <a:rPr lang="en-US" altLang="zh-CN" strike="sngStrike">
                <a:solidFill>
                  <a:schemeClr val="bg2"/>
                </a:solidFill>
              </a:rPr>
              <a:t>3orogenic lithosphere structure(indian guy)</a:t>
            </a:r>
            <a:endParaRPr lang="en-US" altLang="zh-CN" strike="sngStrike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altLang="zh-CN" strike="sngStrike">
                <a:solidFill>
                  <a:schemeClr val="bg1">
                    <a:lumMod val="75000"/>
                  </a:schemeClr>
                </a:solidFill>
              </a:rPr>
              <a:t>2gravitational potential(indian girl)</a:t>
            </a:r>
            <a:endParaRPr lang="en-US" altLang="zh-CN" strike="sngStrike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trike="sngStrike">
                <a:solidFill>
                  <a:schemeClr val="bg2"/>
                </a:solidFill>
              </a:rPr>
              <a:t>3continental breakup and geodynamic process(who?)</a:t>
            </a:r>
            <a:endParaRPr lang="en-US" altLang="zh-CN" strike="sngStrike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altLang="zh-CN" strike="sngStrike"/>
              <a:t>3slowing inda-asia convergence or climate forcing(Capitanio)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b="1" strike="sngStrike"/>
              <a:t>1attenuation? partial melting?-double moho(li)</a:t>
            </a:r>
            <a:endParaRPr lang="en-US" altLang="zh-CN" b="1" strike="sngStrike"/>
          </a:p>
          <a:p>
            <a:pPr marL="0" indent="0">
              <a:buNone/>
            </a:pPr>
            <a:r>
              <a:rPr lang="en-US" altLang="zh-CN" strike="sngStrike">
                <a:solidFill>
                  <a:schemeClr val="bg2"/>
                </a:solidFill>
              </a:rPr>
              <a:t>3mid-crustal overpressure(vlaha)</a:t>
            </a:r>
            <a:endParaRPr lang="en-US" altLang="zh-CN" strike="sngStrike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altLang="zh-CN" strike="sngStrike">
                <a:sym typeface="+mn-ea"/>
              </a:rPr>
              <a:t>3tectonics of indonesia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strike="sngStrike">
                <a:sym typeface="+mn-ea"/>
              </a:rPr>
              <a:t>3craton’s anisotropic(vadim)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u="sng" strike="sngStrike"/>
              <a:t>1The big program</a:t>
            </a:r>
            <a:endParaRPr lang="en-US" altLang="zh-CN" u="sng" strike="sngStrike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Talks by Topic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5396230" y="1166495"/>
            <a:ext cx="11156950" cy="5118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b="1" strike="sngStrike"/>
              <a:t>1FWI(pan)</a:t>
            </a:r>
            <a:endParaRPr lang="en-US" altLang="zh-CN" b="1" strike="sngStrike"/>
          </a:p>
          <a:p>
            <a:pPr marL="0" indent="0">
              <a:buNone/>
            </a:pPr>
            <a:r>
              <a:rPr lang="en-US" altLang="zh-CN" strike="sngStrike"/>
              <a:t>3Tethys-wind&amp;GDAssimulation(liu)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strike="sngStrike">
                <a:solidFill>
                  <a:schemeClr val="bg1">
                    <a:lumMod val="75000"/>
                  </a:schemeClr>
                </a:solidFill>
              </a:rPr>
              <a:t>2geodesy(shen)</a:t>
            </a:r>
            <a:endParaRPr lang="en-US" altLang="zh-CN" strike="sngStrike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b="1" strike="sngStrike"/>
              <a:t>1attenuation imaging(li)</a:t>
            </a:r>
            <a:endParaRPr lang="en-US" altLang="zh-CN" b="1" strike="sngStrike"/>
          </a:p>
          <a:p>
            <a:pPr marL="0" indent="0">
              <a:buNone/>
            </a:pPr>
            <a:r>
              <a:rPr lang="en-US" altLang="zh-CN" strike="sngStrike"/>
              <a:t>3continuous force(hu)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b="1" strike="sngStrike"/>
              <a:t>1dense-array(li and li)</a:t>
            </a:r>
            <a:endParaRPr lang="en-US" altLang="zh-CN" b="1" strike="sngStrike"/>
          </a:p>
          <a:p>
            <a:pPr marL="0" indent="0">
              <a:buNone/>
            </a:pPr>
            <a:r>
              <a:rPr lang="en-US" altLang="zh-CN" strike="sngStrike"/>
              <a:t>3craton stability(hans)</a:t>
            </a:r>
            <a:endParaRPr lang="en-US" altLang="zh-CN" strike="sngStrike"/>
          </a:p>
          <a:p>
            <a:pPr marL="0" indent="0">
              <a:buNone/>
            </a:pPr>
            <a:r>
              <a:rPr lang="en-US" altLang="zh-CN" u="sng" strike="sngStrike"/>
              <a:t>13brazil deep project</a:t>
            </a:r>
            <a:endParaRPr lang="en-US" altLang="zh-CN" u="sng" strike="sngStrike"/>
          </a:p>
          <a:p>
            <a:pPr marL="0" indent="0">
              <a:buNone/>
            </a:pPr>
            <a:r>
              <a:rPr lang="en-US" altLang="zh-CN" u="sng" strike="sngStrike"/>
              <a:t>13europe deep</a:t>
            </a:r>
            <a:endParaRPr lang="en-US" altLang="zh-CN" u="sng" strike="sngStrike"/>
          </a:p>
          <a:p>
            <a:pPr marL="0" indent="0">
              <a:buNone/>
            </a:pPr>
            <a:r>
              <a:rPr lang="en-US" altLang="zh-CN" strike="sngStrike">
                <a:solidFill>
                  <a:schemeClr val="bg2"/>
                </a:solidFill>
              </a:rPr>
              <a:t>3inversion rate(oskin)</a:t>
            </a:r>
            <a:endParaRPr lang="en-US" altLang="zh-CN" strike="sngStrike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altLang="zh-CN" strike="sngStrike">
              <a:solidFill>
                <a:schemeClr val="bg2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5760" y="6118860"/>
            <a:ext cx="5474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inversion attempts-about dense and projects-imaging-double moho-craton stability-force and orogeny</a:t>
            </a:r>
            <a:endParaRPr lang="en-US" altLang="zh-CN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Muses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4" descr="IMG_6811"/>
          <p:cNvPicPr>
            <a:picLocks noChangeAspect="1"/>
          </p:cNvPicPr>
          <p:nvPr/>
        </p:nvPicPr>
        <p:blipFill>
          <a:blip r:embed="rId1"/>
          <a:srcRect l="28964" t="20978" r="15555" b="26534"/>
          <a:stretch>
            <a:fillRect/>
          </a:stretch>
        </p:blipFill>
        <p:spPr>
          <a:xfrm>
            <a:off x="1183005" y="1754505"/>
            <a:ext cx="5645785" cy="4006215"/>
          </a:xfrm>
          <a:prstGeom prst="rect">
            <a:avLst/>
          </a:prstGeom>
        </p:spPr>
      </p:pic>
      <p:pic>
        <p:nvPicPr>
          <p:cNvPr id="6" name="图片 5" descr="IMG_348AE0C8EB82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790" y="1754505"/>
            <a:ext cx="4081145" cy="40055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Muses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Scheme of Seismology(part of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460" y="869315"/>
            <a:ext cx="11435715" cy="59886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Muses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 descr="IMG_67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30" y="1282065"/>
            <a:ext cx="2372995" cy="51365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025" y="1834515"/>
            <a:ext cx="8202930" cy="35680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Muses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34440"/>
            <a:ext cx="9717405" cy="5391150"/>
          </a:xfrm>
          <a:prstGeom prst="rect">
            <a:avLst/>
          </a:prstGeom>
        </p:spPr>
      </p:pic>
      <p:pic>
        <p:nvPicPr>
          <p:cNvPr id="6" name="图片 5" descr="IMG_67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490" y="2065020"/>
            <a:ext cx="3318510" cy="44253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Slices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a1041927a5dbe1297d86958e425ec57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405" y="1318260"/>
            <a:ext cx="3731260" cy="4979035"/>
          </a:xfrm>
          <a:prstGeom prst="rect">
            <a:avLst/>
          </a:prstGeom>
        </p:spPr>
      </p:pic>
      <p:pic>
        <p:nvPicPr>
          <p:cNvPr id="3" name="图片 2" descr="IMG_67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175" y="1318260"/>
            <a:ext cx="3733165" cy="497903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8070850" y="1006475"/>
            <a:ext cx="3785235" cy="5636895"/>
            <a:chOff x="11957" y="391"/>
            <a:chExt cx="7772" cy="10801"/>
          </a:xfrm>
        </p:grpSpPr>
        <p:pic>
          <p:nvPicPr>
            <p:cNvPr id="5" name="图片 4" descr="IMG_6713"/>
            <p:cNvPicPr>
              <a:picLocks noChangeAspect="1"/>
            </p:cNvPicPr>
            <p:nvPr/>
          </p:nvPicPr>
          <p:blipFill>
            <a:blip r:embed="rId3"/>
            <a:srcRect l="48346" r="25963"/>
            <a:stretch>
              <a:fillRect/>
            </a:stretch>
          </p:blipFill>
          <p:spPr>
            <a:xfrm>
              <a:off x="15694" y="391"/>
              <a:ext cx="2081" cy="10791"/>
            </a:xfrm>
            <a:prstGeom prst="rect">
              <a:avLst/>
            </a:prstGeom>
          </p:spPr>
        </p:pic>
        <p:pic>
          <p:nvPicPr>
            <p:cNvPr id="7" name="图片 6" descr="669abab2e13b8f8b56704a8c1f455ea9"/>
            <p:cNvPicPr>
              <a:picLocks noChangeAspect="1"/>
            </p:cNvPicPr>
            <p:nvPr/>
          </p:nvPicPr>
          <p:blipFill>
            <a:blip r:embed="rId4"/>
            <a:srcRect l="20868" r="64360"/>
            <a:stretch>
              <a:fillRect/>
            </a:stretch>
          </p:blipFill>
          <p:spPr>
            <a:xfrm>
              <a:off x="13566" y="391"/>
              <a:ext cx="2128" cy="10800"/>
            </a:xfrm>
            <a:prstGeom prst="rect">
              <a:avLst/>
            </a:prstGeom>
          </p:spPr>
        </p:pic>
        <p:pic>
          <p:nvPicPr>
            <p:cNvPr id="8" name="图片 7" descr="8bcf114347a8194e9ac6b2bca2d3f719"/>
            <p:cNvPicPr>
              <a:picLocks noChangeAspect="1"/>
            </p:cNvPicPr>
            <p:nvPr/>
          </p:nvPicPr>
          <p:blipFill>
            <a:blip r:embed="rId5"/>
            <a:srcRect l="51936" t="311" r="36499" b="14532"/>
            <a:stretch>
              <a:fillRect/>
            </a:stretch>
          </p:blipFill>
          <p:spPr>
            <a:xfrm>
              <a:off x="17775" y="391"/>
              <a:ext cx="1954" cy="10792"/>
            </a:xfrm>
            <a:prstGeom prst="rect">
              <a:avLst/>
            </a:prstGeom>
          </p:spPr>
        </p:pic>
        <p:pic>
          <p:nvPicPr>
            <p:cNvPr id="6" name="图片 5" descr="c0393fce55b4def371e5dfd1e965f1f0"/>
            <p:cNvPicPr>
              <a:picLocks noChangeAspect="1"/>
            </p:cNvPicPr>
            <p:nvPr/>
          </p:nvPicPr>
          <p:blipFill>
            <a:blip r:embed="rId6"/>
            <a:srcRect l="36086" r="40469"/>
            <a:stretch>
              <a:fillRect/>
            </a:stretch>
          </p:blipFill>
          <p:spPr>
            <a:xfrm>
              <a:off x="11957" y="392"/>
              <a:ext cx="1899" cy="10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Slices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图片 10" descr="IMG_66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1700" y="1299210"/>
            <a:ext cx="3688715" cy="4918710"/>
          </a:xfrm>
          <a:prstGeom prst="rect">
            <a:avLst/>
          </a:prstGeom>
        </p:spPr>
      </p:pic>
      <p:pic>
        <p:nvPicPr>
          <p:cNvPr id="13" name="图片 12" descr="IMG_67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095" y="1224280"/>
            <a:ext cx="3744595" cy="4993640"/>
          </a:xfrm>
          <a:prstGeom prst="rect">
            <a:avLst/>
          </a:prstGeom>
        </p:spPr>
      </p:pic>
      <p:pic>
        <p:nvPicPr>
          <p:cNvPr id="14" name="图片 13" descr="IMG_66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005" y="122555"/>
            <a:ext cx="4048760" cy="5399405"/>
          </a:xfrm>
          <a:prstGeom prst="rect">
            <a:avLst/>
          </a:prstGeom>
        </p:spPr>
      </p:pic>
      <p:pic>
        <p:nvPicPr>
          <p:cNvPr id="15" name="图片 14" descr="IMG_67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890" y="-596900"/>
            <a:ext cx="4627880" cy="6170930"/>
          </a:xfrm>
          <a:prstGeom prst="rect">
            <a:avLst/>
          </a:prstGeom>
        </p:spPr>
      </p:pic>
      <p:pic>
        <p:nvPicPr>
          <p:cNvPr id="16" name="图片 15" descr="IMG_67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365" y="1538605"/>
            <a:ext cx="3885565" cy="5181600"/>
          </a:xfrm>
          <a:prstGeom prst="rect">
            <a:avLst/>
          </a:prstGeom>
        </p:spPr>
      </p:pic>
      <p:pic>
        <p:nvPicPr>
          <p:cNvPr id="19" name="图片 18" descr="IMG_68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65" y="1579245"/>
            <a:ext cx="3659505" cy="4879975"/>
          </a:xfrm>
          <a:prstGeom prst="rect">
            <a:avLst/>
          </a:prstGeom>
        </p:spPr>
      </p:pic>
      <p:pic>
        <p:nvPicPr>
          <p:cNvPr id="17" name="图片 16" descr="IMG_67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705" y="1142365"/>
            <a:ext cx="4183380" cy="5577840"/>
          </a:xfrm>
          <a:prstGeom prst="rect">
            <a:avLst/>
          </a:prstGeom>
        </p:spPr>
      </p:pic>
      <p:pic>
        <p:nvPicPr>
          <p:cNvPr id="18" name="图片 17" descr="IMG_67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3215" y="1142365"/>
            <a:ext cx="3926205" cy="5234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Slices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 descr="IMG_66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560" y="1178560"/>
            <a:ext cx="2287905" cy="3051810"/>
          </a:xfrm>
          <a:prstGeom prst="rect">
            <a:avLst/>
          </a:prstGeom>
        </p:spPr>
      </p:pic>
      <p:pic>
        <p:nvPicPr>
          <p:cNvPr id="3" name="图片 2" descr="IMG_66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795" y="1178560"/>
            <a:ext cx="2780030" cy="3707130"/>
          </a:xfrm>
          <a:prstGeom prst="rect">
            <a:avLst/>
          </a:prstGeom>
        </p:spPr>
      </p:pic>
      <p:pic>
        <p:nvPicPr>
          <p:cNvPr id="5" name="图片 4" descr="IMG_66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590" y="1178560"/>
            <a:ext cx="2096135" cy="3727450"/>
          </a:xfrm>
          <a:prstGeom prst="rect">
            <a:avLst/>
          </a:prstGeom>
        </p:spPr>
      </p:pic>
      <p:pic>
        <p:nvPicPr>
          <p:cNvPr id="7" name="图片 6" descr="IMG_67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2077720"/>
            <a:ext cx="3771265" cy="2828290"/>
          </a:xfrm>
          <a:prstGeom prst="rect">
            <a:avLst/>
          </a:prstGeom>
        </p:spPr>
      </p:pic>
      <p:pic>
        <p:nvPicPr>
          <p:cNvPr id="9" name="图片 8" descr="IMG_67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470" y="1431290"/>
            <a:ext cx="3749675" cy="4999990"/>
          </a:xfrm>
          <a:prstGeom prst="rect">
            <a:avLst/>
          </a:prstGeom>
        </p:spPr>
      </p:pic>
      <p:pic>
        <p:nvPicPr>
          <p:cNvPr id="11" name="图片 10" descr="IMG_67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560" y="1928495"/>
            <a:ext cx="6003290" cy="4502785"/>
          </a:xfrm>
          <a:prstGeom prst="rect">
            <a:avLst/>
          </a:prstGeom>
        </p:spPr>
      </p:pic>
      <p:pic>
        <p:nvPicPr>
          <p:cNvPr id="12" name="图片 11" descr="IMG_6775"/>
          <p:cNvPicPr>
            <a:picLocks noChangeAspect="1"/>
          </p:cNvPicPr>
          <p:nvPr/>
        </p:nvPicPr>
        <p:blipFill>
          <a:blip r:embed="rId7"/>
          <a:srcRect l="18451" t="40898" r="1569" b="12231"/>
          <a:stretch>
            <a:fillRect/>
          </a:stretch>
        </p:blipFill>
        <p:spPr>
          <a:xfrm>
            <a:off x="4318635" y="3216910"/>
            <a:ext cx="7313295" cy="3214370"/>
          </a:xfrm>
          <a:prstGeom prst="rect">
            <a:avLst/>
          </a:prstGeom>
        </p:spPr>
      </p:pic>
      <p:pic>
        <p:nvPicPr>
          <p:cNvPr id="13" name="图片 12" descr="IMG_6812"/>
          <p:cNvPicPr>
            <a:picLocks noChangeAspect="1"/>
          </p:cNvPicPr>
          <p:nvPr/>
        </p:nvPicPr>
        <p:blipFill>
          <a:blip r:embed="rId8"/>
          <a:srcRect b="1093"/>
          <a:stretch>
            <a:fillRect/>
          </a:stretch>
        </p:blipFill>
        <p:spPr>
          <a:xfrm>
            <a:off x="231140" y="1036320"/>
            <a:ext cx="7388225" cy="5480685"/>
          </a:xfrm>
          <a:prstGeom prst="rect">
            <a:avLst/>
          </a:prstGeom>
        </p:spPr>
      </p:pic>
      <p:pic>
        <p:nvPicPr>
          <p:cNvPr id="6" name="图片 5" descr="IMG_67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4750" y="1928495"/>
            <a:ext cx="3044825" cy="4060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</a:t>
            </a:r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Slices</a:t>
            </a:r>
            <a:endParaRPr kumimoji="1" lang="zh-CN" altLang="en-US" sz="3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11" descr="IMG_68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3010" y="1480185"/>
            <a:ext cx="6628765" cy="4971415"/>
          </a:xfrm>
          <a:prstGeom prst="rect">
            <a:avLst/>
          </a:prstGeom>
        </p:spPr>
      </p:pic>
      <p:pic>
        <p:nvPicPr>
          <p:cNvPr id="14" name="图片 13" descr="IMG_68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10640"/>
            <a:ext cx="3855085" cy="5140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en-US" altLang="zh-CN" sz="3600" b="1">
                <a:latin typeface="Microsoft YaHei" panose="020B0503020204020204" charset="-122"/>
                <a:ea typeface="Microsoft YaHei" panose="020B0503020204020204" charset="-122"/>
                <a:sym typeface="+mn-ea"/>
              </a:rPr>
              <a:t>  THANK YOU FOR LISTENING</a:t>
            </a:r>
            <a:endParaRPr lang="en-US" altLang="zh-CN" sz="3600" b="1">
              <a:latin typeface="Microsoft YaHei" panose="020B0503020204020204" charset="-122"/>
              <a:ea typeface="Microsoft YaHei" panose="020B0503020204020204" charset="-122"/>
              <a:sym typeface="+mn-ea"/>
            </a:endParaRPr>
          </a:p>
        </p:txBody>
      </p:sp>
      <p:pic>
        <p:nvPicPr>
          <p:cNvPr id="10" name="图片 9" descr="463fc9182881fd8e59aaa8f530049f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1860" y="1303655"/>
            <a:ext cx="6851015" cy="5138420"/>
          </a:xfrm>
          <a:prstGeom prst="rect">
            <a:avLst/>
          </a:prstGeom>
        </p:spPr>
      </p:pic>
      <p:pic>
        <p:nvPicPr>
          <p:cNvPr id="2" name="图片 1" descr="IMG_6733"/>
          <p:cNvPicPr>
            <a:picLocks noChangeAspect="1"/>
          </p:cNvPicPr>
          <p:nvPr/>
        </p:nvPicPr>
        <p:blipFill>
          <a:blip r:embed="rId2"/>
          <a:srcRect l="19840" t="14157" r="15753" b="14269"/>
          <a:stretch>
            <a:fillRect/>
          </a:stretch>
        </p:blipFill>
        <p:spPr>
          <a:xfrm>
            <a:off x="498475" y="1303655"/>
            <a:ext cx="3484880" cy="51638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DY3MmFkNWNhODNlYzJhYjRhYTIyN2NmN2VmZjQyZW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2303</Words>
  <Application>WPS 演示</Application>
  <PresentationFormat>宽屏</PresentationFormat>
  <Paragraphs>177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SimSun</vt:lpstr>
      <vt:lpstr>Wingdings</vt:lpstr>
      <vt:lpstr>Microsoft YaHei</vt:lpstr>
      <vt:lpstr>SimHei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陈马</dc:creator>
  <cp:lastModifiedBy>老马识途</cp:lastModifiedBy>
  <cp:revision>37</cp:revision>
  <dcterms:created xsi:type="dcterms:W3CDTF">2023-08-09T12:44:00Z</dcterms:created>
  <dcterms:modified xsi:type="dcterms:W3CDTF">2024-11-05T10:56:48Z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2052-12.1.0.18608</vt:lpwstr>
  </property>
</Properties>
</file>