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86" y="1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7EC6D2-A289-4824-98F6-1AABB44076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5695592-2EDC-45F8-8EA4-9DA30A2497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6BD88E-0905-43E2-A95C-7C2E5D654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E1C2-E888-4E77-87CE-FA2255B6B44A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01F68E8-8198-40F5-9E1E-2AE05365D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3672B1-955D-449B-B004-B2F7C4320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96EB1-EE28-4865-8A71-2A79FB5C87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115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F533F4-8193-4936-90C9-A99B8E159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2B9FB70-A42D-40B2-9182-0E8E9E8ED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B911DB1-1AFD-453B-8CFC-D17E7ADA1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E1C2-E888-4E77-87CE-FA2255B6B44A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AA839B1-B18B-4D85-BA37-E27242C04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D03BFA4-3251-44C0-A53D-B4013A8C5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96EB1-EE28-4865-8A71-2A79FB5C87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322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731082-AC2C-483F-93F7-3A3953692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BD72964-A4CC-4304-972D-5C56EFF5DA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50D2E0-3676-460B-8BC7-E3107EDA8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E1C2-E888-4E77-87CE-FA2255B6B44A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76BE487-F5F8-4C22-BD28-682B18B71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6FBE934-A362-4247-94AD-A6BA8549C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96EB1-EE28-4865-8A71-2A79FB5C87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1929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4D8236-1F59-4FE1-9869-934B65828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1EDE10-5559-48B9-B53F-7DB425EF14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EE6B90D-D460-4F48-821B-D3CE9AF760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15D7FA-3A1B-4D2B-B550-B7A6BDA1C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E1C2-E888-4E77-87CE-FA2255B6B44A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320FAC9-60BA-4005-B4DA-AC6083297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F48FD3C-0CAB-4975-B61B-0B34F5774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96EB1-EE28-4865-8A71-2A79FB5C87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0254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0D97B0-C383-4D25-97AF-211C93175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C76E1E3-AC32-4C5B-9EF8-463AAE8BEF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847189D-2E32-4882-B664-CB9CB1F4CF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74CFC7B-1B86-4B60-AC9C-2DA7966089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83039BC-C187-492A-99AA-9EFEB751BD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6D8ACA9-1DDE-43C3-B5D2-C63DA099C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E1C2-E888-4E77-87CE-FA2255B6B44A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7C67413-9848-49AD-B291-E35A62F7E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50E5921-479F-477B-BD0D-0B4E14F7B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96EB1-EE28-4865-8A71-2A79FB5C87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28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6A1B3C-481C-4967-A433-830EE9D66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CDA46FA-E5BA-484E-9BA2-36CC02085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E1C2-E888-4E77-87CE-FA2255B6B44A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4038680-2993-41FE-8DF3-C6EE084CA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3C41CA4-C4ED-4FA5-B69D-1CDA32304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96EB1-EE28-4865-8A71-2A79FB5C87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9474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3942AED-856A-49AB-94DB-51122C5A0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E1C2-E888-4E77-87CE-FA2255B6B44A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8DF475B-72DB-47F7-9190-AD1E6192A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14C7B9-5614-440A-A7A9-26B7D7BBD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96EB1-EE28-4865-8A71-2A79FB5C87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780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AC334F-1E23-445A-A3F6-DDA18ABA6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28FA35-94B2-4DAC-9C33-6FC6A6DA2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A278988-8097-4F0A-8660-38AA44732C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6FA8E4B-24AD-46C5-907F-2188DF62A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E1C2-E888-4E77-87CE-FA2255B6B44A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E647652-000E-451A-B367-8ACC392A7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1CC9E6A-8935-4413-BCE2-75B2C6B28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96EB1-EE28-4865-8A71-2A79FB5C87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6820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572C4F-876B-494C-A885-0559AC246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6FC1BB4-C4EE-4222-A6B9-E10F8F695A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67FD991-90B7-4E21-84B7-5C30A823F5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CAFC1A1-6D57-4DC1-996A-412E7AB84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E1C2-E888-4E77-87CE-FA2255B6B44A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A8262D8-CD1A-4BF4-93DB-B551F66CA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344047E-E5B1-40C4-846F-22B25068C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96EB1-EE28-4865-8A71-2A79FB5C87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472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A26D61-7A2B-4009-BC3A-F0F5FAEF0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DDB2DC2-A1B8-4AB7-BBF5-8CB6588093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7A4DCB3-D472-4D25-BFCC-22D14E7A3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E1C2-E888-4E77-87CE-FA2255B6B44A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B6F625-A8E7-41AD-ABA6-8095A50C6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6FADB14-12EB-4302-9976-3B8BDC9CB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96EB1-EE28-4865-8A71-2A79FB5C87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5962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54C2C70-A1EB-4246-B063-BEAA4DC4FF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52BF362-8867-461E-A3FC-4E63E52B75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E871FCD-51A9-48C8-B910-B3B187FA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E1C2-E888-4E77-87CE-FA2255B6B44A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91EAAC6-FF4A-436A-8661-9F3A05FF8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2671835-BB99-48A1-BF6D-8FA2AB283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96EB1-EE28-4865-8A71-2A79FB5C87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0334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4945049-33EB-4C41-A1D2-0F8C81805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7A70333-8705-4448-B4CA-0D09C2D80C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B3C021F-701A-4E15-85A0-A39F47E1CF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9E1C2-E888-4E77-87CE-FA2255B6B44A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38E0AE1-F737-4466-9810-D008D70479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F7A9D08-B04F-4B20-845A-1DD9859916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96EB1-EE28-4865-8A71-2A79FB5C87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106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sci-hub.mksa.top/" TargetMode="External"/><Relationship Id="rId13" Type="http://schemas.openxmlformats.org/officeDocument/2006/relationships/image" Target="../media/image2.png"/><Relationship Id="rId3" Type="http://schemas.openxmlformats.org/officeDocument/2006/relationships/hyperlink" Target="https://www.cnki.net/" TargetMode="External"/><Relationship Id="rId7" Type="http://schemas.openxmlformats.org/officeDocument/2006/relationships/hyperlink" Target="https://www.tboxn.com/560.html" TargetMode="External"/><Relationship Id="rId12" Type="http://schemas.openxmlformats.org/officeDocument/2006/relationships/image" Target="../media/image1.png"/><Relationship Id="rId17" Type="http://schemas.openxmlformats.org/officeDocument/2006/relationships/image" Target="../media/image6.png"/><Relationship Id="rId2" Type="http://schemas.openxmlformats.org/officeDocument/2006/relationships/hyperlink" Target="https://www.lib.whu.edu.cn/" TargetMode="Externa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ac.scmor.com/" TargetMode="External"/><Relationship Id="rId11" Type="http://schemas.openxmlformats.org/officeDocument/2006/relationships/hyperlink" Target="https://github.com/" TargetMode="External"/><Relationship Id="rId5" Type="http://schemas.openxmlformats.org/officeDocument/2006/relationships/hyperlink" Target="https://whu.metaersp.cn/databaseDetail?databaseNum=DB_f9423427d871458eb8d2c2248bf7fb5a" TargetMode="External"/><Relationship Id="rId15" Type="http://schemas.openxmlformats.org/officeDocument/2006/relationships/image" Target="../media/image4.jpeg"/><Relationship Id="rId10" Type="http://schemas.openxmlformats.org/officeDocument/2006/relationships/hyperlink" Target="http://www.letpub.com.cn/index.php?page=journalapp" TargetMode="External"/><Relationship Id="rId4" Type="http://schemas.openxmlformats.org/officeDocument/2006/relationships/hyperlink" Target="http://www.sslibrary.com/page/239443/show" TargetMode="External"/><Relationship Id="rId9" Type="http://schemas.openxmlformats.org/officeDocument/2006/relationships/hyperlink" Target="https://www.researchgate.net/" TargetMode="External"/><Relationship Id="rId1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0576F3B6-AE4F-420D-B2EC-204897307EFB}"/>
              </a:ext>
            </a:extLst>
          </p:cNvPr>
          <p:cNvSpPr txBox="1"/>
          <p:nvPr/>
        </p:nvSpPr>
        <p:spPr>
          <a:xfrm>
            <a:off x="0" y="0"/>
            <a:ext cx="2941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关于如何查文献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1F0AE7A-7E94-402E-8C4A-9C3E4E0694F0}"/>
              </a:ext>
            </a:extLst>
          </p:cNvPr>
          <p:cNvSpPr txBox="1"/>
          <p:nvPr/>
        </p:nvSpPr>
        <p:spPr>
          <a:xfrm>
            <a:off x="0" y="523220"/>
            <a:ext cx="23297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rgbClr val="0070C0"/>
                </a:solidFill>
              </a:rPr>
              <a:t>（</a:t>
            </a:r>
            <a:r>
              <a:rPr lang="en-US" altLang="zh-CN" sz="2000" b="1">
                <a:solidFill>
                  <a:srgbClr val="0070C0"/>
                </a:solidFill>
              </a:rPr>
              <a:t>1</a:t>
            </a:r>
            <a:r>
              <a:rPr lang="zh-CN" altLang="en-US" sz="2000" b="1">
                <a:solidFill>
                  <a:srgbClr val="0070C0"/>
                </a:solidFill>
              </a:rPr>
              <a:t>）常用网站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83EF679-48EE-483C-AAE6-6A07FCE52978}"/>
              </a:ext>
            </a:extLst>
          </p:cNvPr>
          <p:cNvSpPr/>
          <p:nvPr/>
        </p:nvSpPr>
        <p:spPr>
          <a:xfrm>
            <a:off x="153723" y="855826"/>
            <a:ext cx="1174525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hlinkClick r:id="rId2"/>
              </a:rPr>
              <a:t>武汉大学图书馆 </a:t>
            </a:r>
            <a:r>
              <a:rPr lang="en-US" altLang="zh-CN">
                <a:hlinkClick r:id="rId2"/>
              </a:rPr>
              <a:t>(whu.edu.cn)</a:t>
            </a:r>
            <a:r>
              <a:rPr lang="en-US" altLang="zh-CN"/>
              <a:t>——</a:t>
            </a:r>
            <a:r>
              <a:rPr lang="zh-CN" altLang="en-US"/>
              <a:t>交通枢纽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hlinkClick r:id="rId3"/>
              </a:rPr>
              <a:t>中国知网 </a:t>
            </a:r>
            <a:r>
              <a:rPr lang="en-US" altLang="zh-CN">
                <a:hlinkClick r:id="rId3"/>
              </a:rPr>
              <a:t>(cnki.net)</a:t>
            </a:r>
            <a:r>
              <a:rPr lang="en-US" altLang="zh-CN"/>
              <a:t>——</a:t>
            </a:r>
            <a:r>
              <a:rPr lang="zh-CN" altLang="en-US"/>
              <a:t>中文期刊、学位论文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hlinkClick r:id="rId4"/>
              </a:rPr>
              <a:t>超星汇雅电子书</a:t>
            </a:r>
            <a:r>
              <a:rPr lang="en-US" altLang="zh-CN">
                <a:hlinkClick r:id="rId4"/>
              </a:rPr>
              <a:t>-</a:t>
            </a:r>
            <a:r>
              <a:rPr lang="zh-CN" altLang="en-US">
                <a:hlinkClick r:id="rId4"/>
              </a:rPr>
              <a:t>武汉大学 </a:t>
            </a:r>
            <a:r>
              <a:rPr lang="en-US" altLang="zh-CN">
                <a:hlinkClick r:id="rId4"/>
              </a:rPr>
              <a:t>(sslibrary.com)</a:t>
            </a:r>
            <a:r>
              <a:rPr lang="en-US" altLang="zh-CN"/>
              <a:t>——</a:t>
            </a:r>
            <a:r>
              <a:rPr lang="zh-CN" altLang="en-US"/>
              <a:t>中文图书（部分）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hlinkClick r:id="rId5"/>
              </a:rPr>
              <a:t>WOS</a:t>
            </a:r>
            <a:r>
              <a:rPr lang="zh-CN" altLang="en-US">
                <a:hlinkClick r:id="rId5"/>
              </a:rPr>
              <a:t>核心合集（含</a:t>
            </a:r>
            <a:r>
              <a:rPr lang="en-US" altLang="zh-CN">
                <a:hlinkClick r:id="rId5"/>
              </a:rPr>
              <a:t>SCIE</a:t>
            </a:r>
            <a:r>
              <a:rPr lang="zh-CN" altLang="en-US">
                <a:hlinkClick r:id="rId5"/>
              </a:rPr>
              <a:t>、</a:t>
            </a:r>
            <a:r>
              <a:rPr lang="en-US" altLang="zh-CN">
                <a:hlinkClick r:id="rId5"/>
              </a:rPr>
              <a:t>SSCI</a:t>
            </a:r>
            <a:r>
              <a:rPr lang="zh-CN" altLang="en-US">
                <a:hlinkClick r:id="rId5"/>
              </a:rPr>
              <a:t>、</a:t>
            </a:r>
            <a:r>
              <a:rPr lang="en-US" altLang="zh-CN">
                <a:hlinkClick r:id="rId5"/>
              </a:rPr>
              <a:t>A&amp;HCI</a:t>
            </a:r>
            <a:r>
              <a:rPr lang="zh-CN" altLang="en-US">
                <a:hlinkClick r:id="rId5"/>
              </a:rPr>
              <a:t>、</a:t>
            </a:r>
            <a:r>
              <a:rPr lang="en-US" altLang="zh-CN">
                <a:hlinkClick r:id="rId5"/>
              </a:rPr>
              <a:t>CPCI</a:t>
            </a:r>
            <a:r>
              <a:rPr lang="zh-CN" altLang="en-US">
                <a:hlinkClick r:id="rId5"/>
              </a:rPr>
              <a:t>数据库） </a:t>
            </a:r>
            <a:r>
              <a:rPr lang="en-US" altLang="zh-CN">
                <a:hlinkClick r:id="rId5"/>
              </a:rPr>
              <a:t>(metaersp.cn)</a:t>
            </a:r>
            <a:r>
              <a:rPr lang="en-US" altLang="zh-CN"/>
              <a:t>——</a:t>
            </a:r>
            <a:r>
              <a:rPr lang="zh-CN" altLang="en-US"/>
              <a:t>外文期刊（</a:t>
            </a:r>
            <a:r>
              <a:rPr lang="en-US" altLang="zh-CN"/>
              <a:t>SCI</a:t>
            </a:r>
            <a:r>
              <a:rPr lang="zh-CN" altLang="en-US"/>
              <a:t>）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hlinkClick r:id="rId6"/>
              </a:rPr>
              <a:t>谷歌学术镜像</a:t>
            </a:r>
            <a:r>
              <a:rPr lang="en-US" altLang="zh-CN">
                <a:hlinkClick r:id="rId6"/>
              </a:rPr>
              <a:t>_Google</a:t>
            </a:r>
            <a:r>
              <a:rPr lang="zh-CN" altLang="en-US">
                <a:hlinkClick r:id="rId6"/>
              </a:rPr>
              <a:t>学术搜索导航</a:t>
            </a:r>
            <a:r>
              <a:rPr lang="en-US" altLang="zh-CN">
                <a:hlinkClick r:id="rId6"/>
              </a:rPr>
              <a:t>@</a:t>
            </a:r>
            <a:r>
              <a:rPr lang="zh-CN" altLang="en-US">
                <a:hlinkClick r:id="rId6"/>
              </a:rPr>
              <a:t>思谋学术 </a:t>
            </a:r>
            <a:r>
              <a:rPr lang="en-US" altLang="zh-CN">
                <a:hlinkClick r:id="rId6"/>
              </a:rPr>
              <a:t>(scmor.com)</a:t>
            </a:r>
            <a:r>
              <a:rPr lang="en-US" altLang="zh-CN"/>
              <a:t>——</a:t>
            </a:r>
            <a:r>
              <a:rPr lang="zh-CN" altLang="en-US"/>
              <a:t>外文期刊（</a:t>
            </a:r>
            <a:r>
              <a:rPr lang="en-US" altLang="zh-CN"/>
              <a:t>SCI</a:t>
            </a:r>
            <a:r>
              <a:rPr lang="zh-CN" altLang="en-US"/>
              <a:t>）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hlinkClick r:id="rId7"/>
              </a:rPr>
              <a:t>Zlibrary — </a:t>
            </a:r>
            <a:r>
              <a:rPr lang="zh-CN" altLang="en-US">
                <a:hlinkClick r:id="rId7"/>
              </a:rPr>
              <a:t>全球最大的电子图书馆，九百万本电子书免费下载。附官网地址 </a:t>
            </a:r>
            <a:r>
              <a:rPr lang="en-US" altLang="zh-CN">
                <a:hlinkClick r:id="rId7"/>
              </a:rPr>
              <a:t>| Tbox</a:t>
            </a:r>
            <a:r>
              <a:rPr lang="zh-CN" altLang="en-US">
                <a:hlinkClick r:id="rId7"/>
              </a:rPr>
              <a:t>导航 </a:t>
            </a:r>
            <a:r>
              <a:rPr lang="en-US" altLang="zh-CN">
                <a:hlinkClick r:id="rId7"/>
              </a:rPr>
              <a:t>(tboxn.com)</a:t>
            </a:r>
            <a:r>
              <a:rPr lang="en-US" altLang="zh-CN"/>
              <a:t>——</a:t>
            </a:r>
            <a:r>
              <a:rPr lang="zh-CN" altLang="en-US"/>
              <a:t>外文图书（可能已经</a:t>
            </a:r>
            <a:r>
              <a:rPr lang="en-US" altLang="zh-CN"/>
              <a:t>G</a:t>
            </a:r>
            <a:r>
              <a:rPr lang="zh-CN" altLang="en-US"/>
              <a:t>了）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武汉大学图书馆的电子书、电子教材库</a:t>
            </a:r>
            <a:r>
              <a:rPr lang="en-US" altLang="zh-CN"/>
              <a:t>——</a:t>
            </a:r>
            <a:r>
              <a:rPr lang="zh-CN" altLang="en-US"/>
              <a:t>（部分学校买了的电子图书资源）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hlinkClick r:id="rId8"/>
              </a:rPr>
              <a:t>Sci-Hub (mksa.top)</a:t>
            </a:r>
            <a:r>
              <a:rPr lang="en-US" altLang="zh-CN"/>
              <a:t>——</a:t>
            </a:r>
            <a:r>
              <a:rPr lang="zh-CN" altLang="en-US"/>
              <a:t>免费下载期刊文献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hlinkClick r:id="rId9"/>
              </a:rPr>
              <a:t>Home Feed | ResearchGate</a:t>
            </a:r>
            <a:r>
              <a:rPr lang="en-US" altLang="zh-CN"/>
              <a:t>——</a:t>
            </a:r>
            <a:r>
              <a:rPr lang="zh-CN" altLang="en-US"/>
              <a:t>科研社交网站，有一些作者公开的文献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hlinkClick r:id="rId10"/>
              </a:rPr>
              <a:t>最新</a:t>
            </a:r>
            <a:r>
              <a:rPr lang="en-US" altLang="zh-CN">
                <a:hlinkClick r:id="rId10"/>
              </a:rPr>
              <a:t>SCI</a:t>
            </a:r>
            <a:r>
              <a:rPr lang="zh-CN" altLang="en-US">
                <a:hlinkClick r:id="rId10"/>
              </a:rPr>
              <a:t>期刊查询及投稿分析系统（</a:t>
            </a:r>
            <a:r>
              <a:rPr lang="en-US" altLang="zh-CN">
                <a:hlinkClick r:id="rId10"/>
              </a:rPr>
              <a:t>2021-2022</a:t>
            </a:r>
            <a:r>
              <a:rPr lang="zh-CN" altLang="en-US">
                <a:hlinkClick r:id="rId10"/>
              </a:rPr>
              <a:t>年） </a:t>
            </a:r>
            <a:r>
              <a:rPr lang="en-US" altLang="zh-CN">
                <a:hlinkClick r:id="rId10"/>
              </a:rPr>
              <a:t>- LetPub</a:t>
            </a:r>
            <a:r>
              <a:rPr lang="en-US" altLang="zh-CN"/>
              <a:t>——</a:t>
            </a:r>
            <a:r>
              <a:rPr lang="zh-CN" altLang="en-US"/>
              <a:t>查期刊分区、影响因子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hlinkClick r:id="rId11"/>
              </a:rPr>
              <a:t>GitHub: Let’s build from here · GitHub</a:t>
            </a:r>
            <a:r>
              <a:rPr lang="en-US" altLang="zh-CN"/>
              <a:t>——</a:t>
            </a:r>
            <a:r>
              <a:rPr lang="zh-CN" altLang="en-US"/>
              <a:t>开源程序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17BFD19-8088-4EA7-AE0A-A924674331E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70613" y="4879367"/>
            <a:ext cx="3829584" cy="1629002"/>
          </a:xfrm>
          <a:prstGeom prst="rect">
            <a:avLst/>
          </a:prstGeom>
        </p:spPr>
      </p:pic>
      <p:pic>
        <p:nvPicPr>
          <p:cNvPr id="1026" name="Picture 2" descr="https://www.lib.whu.edu.cn/webfile/src/src/images/logo.png">
            <a:extLst>
              <a:ext uri="{FF2B5EF4-FFF2-40B4-BE49-F238E27FC236}">
                <a16:creationId xmlns:a16="http://schemas.microsoft.com/office/drawing/2014/main" id="{A6461BCB-0C10-468B-8D9D-6A0EC4EDC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20" y="4099381"/>
            <a:ext cx="257175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FE03339-9FCC-4A63-94D4-837B04DAB4C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3020" y="5267831"/>
            <a:ext cx="2857899" cy="1066949"/>
          </a:xfrm>
          <a:prstGeom prst="rect">
            <a:avLst/>
          </a:prstGeom>
        </p:spPr>
      </p:pic>
      <p:pic>
        <p:nvPicPr>
          <p:cNvPr id="1028" name="Picture 4" descr="github 的图像结果">
            <a:extLst>
              <a:ext uri="{FF2B5EF4-FFF2-40B4-BE49-F238E27FC236}">
                <a16:creationId xmlns:a16="http://schemas.microsoft.com/office/drawing/2014/main" id="{498BC374-7DFE-4182-8DBF-5A3774716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149" y="4038653"/>
            <a:ext cx="3962177" cy="84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7276A11-E5AA-42F4-8F31-0D6384B9E31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53412" y="5428977"/>
            <a:ext cx="3734321" cy="97168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736596E-A25F-4E83-82B8-5378DD4D5BE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37523" y="4011865"/>
            <a:ext cx="4608180" cy="154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826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7135327-B2D5-4B4F-9E46-8543352F667F}"/>
              </a:ext>
            </a:extLst>
          </p:cNvPr>
          <p:cNvSpPr txBox="1"/>
          <p:nvPr/>
        </p:nvSpPr>
        <p:spPr>
          <a:xfrm>
            <a:off x="0" y="0"/>
            <a:ext cx="2941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关于如何查文献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3CF6AAA-F1A3-4106-9112-8FB53B69F648}"/>
              </a:ext>
            </a:extLst>
          </p:cNvPr>
          <p:cNvSpPr txBox="1"/>
          <p:nvPr/>
        </p:nvSpPr>
        <p:spPr>
          <a:xfrm>
            <a:off x="0" y="523220"/>
            <a:ext cx="3045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rgbClr val="0070C0"/>
                </a:solidFill>
              </a:rPr>
              <a:t>（</a:t>
            </a:r>
            <a:r>
              <a:rPr lang="en-US" altLang="zh-CN" sz="2000" b="1">
                <a:solidFill>
                  <a:srgbClr val="0070C0"/>
                </a:solidFill>
              </a:rPr>
              <a:t>1</a:t>
            </a:r>
            <a:r>
              <a:rPr lang="zh-CN" altLang="en-US" sz="2000" b="1">
                <a:solidFill>
                  <a:srgbClr val="0070C0"/>
                </a:solidFill>
              </a:rPr>
              <a:t>）知道具体名称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98B1D04-F6A8-4D2D-92D3-8A45AD53CAC8}"/>
              </a:ext>
            </a:extLst>
          </p:cNvPr>
          <p:cNvSpPr txBox="1"/>
          <p:nvPr/>
        </p:nvSpPr>
        <p:spPr>
          <a:xfrm>
            <a:off x="0" y="3228945"/>
            <a:ext cx="3045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rgbClr val="0070C0"/>
                </a:solidFill>
              </a:rPr>
              <a:t>（</a:t>
            </a:r>
            <a:r>
              <a:rPr lang="en-US" altLang="zh-CN" sz="2000" b="1">
                <a:solidFill>
                  <a:srgbClr val="0070C0"/>
                </a:solidFill>
              </a:rPr>
              <a:t>2</a:t>
            </a:r>
            <a:r>
              <a:rPr lang="zh-CN" altLang="en-US" sz="2000" b="1">
                <a:solidFill>
                  <a:srgbClr val="0070C0"/>
                </a:solidFill>
              </a:rPr>
              <a:t>）知道关键信息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E1BC4ED-4475-44B6-BB7C-08A4C308F79C}"/>
              </a:ext>
            </a:extLst>
          </p:cNvPr>
          <p:cNvSpPr txBox="1"/>
          <p:nvPr/>
        </p:nvSpPr>
        <p:spPr>
          <a:xfrm>
            <a:off x="624177" y="1629861"/>
            <a:ext cx="3307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不存在搜不到，但可能下不到</a:t>
            </a:r>
            <a:endParaRPr lang="en-US" altLang="zh-CN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下不到，上</a:t>
            </a:r>
            <a:r>
              <a:rPr lang="en-US" altLang="zh-CN" b="1">
                <a:solidFill>
                  <a:srgbClr val="FF0000"/>
                </a:solidFill>
              </a:rPr>
              <a:t>sci-hub</a:t>
            </a:r>
            <a:r>
              <a:rPr lang="zh-CN" altLang="en-US" b="1">
                <a:solidFill>
                  <a:srgbClr val="FF0000"/>
                </a:solidFill>
              </a:rPr>
              <a:t>试试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1C5D4E6-5A3F-4728-BC1C-6910AC4F5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516" y="3629055"/>
            <a:ext cx="5931673" cy="250184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25D2F616-098C-4F30-98C3-DAC233E92AEA}"/>
              </a:ext>
            </a:extLst>
          </p:cNvPr>
          <p:cNvSpPr txBox="1"/>
          <p:nvPr/>
        </p:nvSpPr>
        <p:spPr>
          <a:xfrm>
            <a:off x="6569101" y="4746929"/>
            <a:ext cx="2439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使用科学的索引方法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166B3F8-9F07-459A-9FD1-ED94BD7EB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491" y="369736"/>
            <a:ext cx="5557244" cy="2683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337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3626C328-8430-43B3-9168-F51CF5DC5A48}"/>
              </a:ext>
            </a:extLst>
          </p:cNvPr>
          <p:cNvSpPr txBox="1"/>
          <p:nvPr/>
        </p:nvSpPr>
        <p:spPr>
          <a:xfrm>
            <a:off x="0" y="523220"/>
            <a:ext cx="58919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rgbClr val="0070C0"/>
                </a:solidFill>
              </a:rPr>
              <a:t>（</a:t>
            </a:r>
            <a:r>
              <a:rPr lang="en-US" altLang="zh-CN" sz="2000" b="1">
                <a:solidFill>
                  <a:srgbClr val="0070C0"/>
                </a:solidFill>
              </a:rPr>
              <a:t>3</a:t>
            </a:r>
            <a:r>
              <a:rPr lang="zh-CN" altLang="en-US" sz="2000" b="1">
                <a:solidFill>
                  <a:srgbClr val="0070C0"/>
                </a:solidFill>
              </a:rPr>
              <a:t>）老师布置了一个题目，但什么信息都不知道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373E1D6-C1CF-4BF6-A3A8-2E09B7B592EC}"/>
              </a:ext>
            </a:extLst>
          </p:cNvPr>
          <p:cNvSpPr txBox="1"/>
          <p:nvPr/>
        </p:nvSpPr>
        <p:spPr>
          <a:xfrm>
            <a:off x="0" y="0"/>
            <a:ext cx="2941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关于如何查文献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72D9F71-1E30-400F-9047-2309BF5EE8D7}"/>
              </a:ext>
            </a:extLst>
          </p:cNvPr>
          <p:cNvSpPr txBox="1"/>
          <p:nvPr/>
        </p:nvSpPr>
        <p:spPr>
          <a:xfrm>
            <a:off x="3606246" y="3077356"/>
            <a:ext cx="4979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/>
              <a:t>EG: </a:t>
            </a:r>
            <a:r>
              <a:rPr lang="zh-CN" altLang="en-US" sz="2400"/>
              <a:t>基于背景噪声的面波速度成像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3A86F12-02B2-4329-8ABA-8980459ACCB8}"/>
              </a:ext>
            </a:extLst>
          </p:cNvPr>
          <p:cNvSpPr txBox="1"/>
          <p:nvPr/>
        </p:nvSpPr>
        <p:spPr>
          <a:xfrm>
            <a:off x="1460389" y="1446550"/>
            <a:ext cx="9271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（</a:t>
            </a:r>
            <a:r>
              <a:rPr lang="en-US" altLang="zh-CN"/>
              <a:t>a</a:t>
            </a:r>
            <a:r>
              <a:rPr lang="zh-CN" altLang="en-US"/>
              <a:t>）先看找中文综述，分解题目，了解相关学术名词的中文和英文表达，再开始具体查询</a:t>
            </a:r>
            <a:endParaRPr lang="en-US" altLang="zh-CN"/>
          </a:p>
          <a:p>
            <a:r>
              <a:rPr lang="zh-CN" altLang="en-US"/>
              <a:t>（</a:t>
            </a:r>
            <a:r>
              <a:rPr lang="en-US" altLang="zh-CN"/>
              <a:t>b</a:t>
            </a:r>
            <a:r>
              <a:rPr lang="zh-CN" altLang="en-US"/>
              <a:t>）通过引用文献，和施引文献，找到该领域关键文章阅读</a:t>
            </a: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81A12A09-34FD-4635-BF9C-0FBEF83EBA97}"/>
              </a:ext>
            </a:extLst>
          </p:cNvPr>
          <p:cNvCxnSpPr/>
          <p:nvPr/>
        </p:nvCxnSpPr>
        <p:spPr>
          <a:xfrm flipH="1">
            <a:off x="4142630" y="3539021"/>
            <a:ext cx="1033669" cy="7864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127089B8-CA3C-4E8D-9C82-C28161881900}"/>
              </a:ext>
            </a:extLst>
          </p:cNvPr>
          <p:cNvSpPr txBox="1"/>
          <p:nvPr/>
        </p:nvSpPr>
        <p:spPr>
          <a:xfrm>
            <a:off x="2790909" y="4488120"/>
            <a:ext cx="23853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Ambient noise</a:t>
            </a:r>
          </a:p>
          <a:p>
            <a:r>
              <a:rPr lang="en-US" altLang="zh-CN"/>
              <a:t>noise interferometry</a:t>
            </a:r>
          </a:p>
          <a:p>
            <a:r>
              <a:rPr lang="en-US" altLang="zh-CN"/>
              <a:t>cross-correlation</a:t>
            </a:r>
            <a:endParaRPr lang="zh-CN" altLang="en-US"/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FBAA778E-3468-4DAB-A24B-81C8E1A444FF}"/>
              </a:ext>
            </a:extLst>
          </p:cNvPr>
          <p:cNvCxnSpPr/>
          <p:nvPr/>
        </p:nvCxnSpPr>
        <p:spPr>
          <a:xfrm flipV="1">
            <a:off x="7991061" y="2600077"/>
            <a:ext cx="1041621" cy="4772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B17E3D1D-6700-446A-83C7-ACB05FE10A4F}"/>
              </a:ext>
            </a:extLst>
          </p:cNvPr>
          <p:cNvSpPr txBox="1"/>
          <p:nvPr/>
        </p:nvSpPr>
        <p:spPr>
          <a:xfrm>
            <a:off x="9108218" y="2431025"/>
            <a:ext cx="1582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Tomography</a:t>
            </a: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36D2CC23-745B-4BFF-B4AA-C0324BECD54F}"/>
              </a:ext>
            </a:extLst>
          </p:cNvPr>
          <p:cNvCxnSpPr/>
          <p:nvPr/>
        </p:nvCxnSpPr>
        <p:spPr>
          <a:xfrm>
            <a:off x="6631388" y="3539021"/>
            <a:ext cx="1439186" cy="11920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3B4F46BB-E9BD-4CBB-8EA6-0A7C1A2B0453}"/>
              </a:ext>
            </a:extLst>
          </p:cNvPr>
          <p:cNvSpPr txBox="1"/>
          <p:nvPr/>
        </p:nvSpPr>
        <p:spPr>
          <a:xfrm>
            <a:off x="8142134" y="4409107"/>
            <a:ext cx="19321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Surface wave</a:t>
            </a:r>
          </a:p>
          <a:p>
            <a:r>
              <a:rPr lang="en-US" altLang="zh-CN"/>
              <a:t>Rayleigh wave</a:t>
            </a:r>
          </a:p>
          <a:p>
            <a:r>
              <a:rPr lang="en-US" altLang="zh-CN"/>
              <a:t>Love wave</a:t>
            </a:r>
          </a:p>
          <a:p>
            <a:r>
              <a:rPr lang="en-US" altLang="zh-CN"/>
              <a:t>Membrane wave</a:t>
            </a:r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3AD37FF-B82B-4DBD-AF09-A401DF31E1FC}"/>
              </a:ext>
            </a:extLst>
          </p:cNvPr>
          <p:cNvSpPr txBox="1"/>
          <p:nvPr/>
        </p:nvSpPr>
        <p:spPr>
          <a:xfrm>
            <a:off x="2389366" y="5934260"/>
            <a:ext cx="5955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Dispersion measurements, phase velocity, group velocity </a:t>
            </a:r>
            <a:endParaRPr lang="zh-CN" altLang="en-US"/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8BE09B7A-F90B-478C-A2C8-2C91BB9F97C9}"/>
              </a:ext>
            </a:extLst>
          </p:cNvPr>
          <p:cNvCxnSpPr/>
          <p:nvPr/>
        </p:nvCxnSpPr>
        <p:spPr>
          <a:xfrm flipH="1">
            <a:off x="5836257" y="3239966"/>
            <a:ext cx="1327868" cy="24401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1998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823F281-D0A4-4F7D-8246-16D5F6412573}"/>
              </a:ext>
            </a:extLst>
          </p:cNvPr>
          <p:cNvSpPr txBox="1"/>
          <p:nvPr/>
        </p:nvSpPr>
        <p:spPr>
          <a:xfrm>
            <a:off x="0" y="0"/>
            <a:ext cx="2941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关于如何查文献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3DDAE30-6E89-4391-B333-45651F756AC1}"/>
              </a:ext>
            </a:extLst>
          </p:cNvPr>
          <p:cNvSpPr txBox="1"/>
          <p:nvPr/>
        </p:nvSpPr>
        <p:spPr>
          <a:xfrm>
            <a:off x="0" y="523220"/>
            <a:ext cx="18447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rgbClr val="0070C0"/>
                </a:solidFill>
              </a:rPr>
              <a:t>哪些期刊好？</a:t>
            </a:r>
            <a:endParaRPr lang="en-US" altLang="zh-CN" sz="2000" b="1">
              <a:solidFill>
                <a:srgbClr val="0070C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4DF78C1-AE99-47F8-839E-EAE9F0EA87C8}"/>
              </a:ext>
            </a:extLst>
          </p:cNvPr>
          <p:cNvSpPr txBox="1"/>
          <p:nvPr/>
        </p:nvSpPr>
        <p:spPr>
          <a:xfrm>
            <a:off x="1948069" y="831754"/>
            <a:ext cx="798311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/>
              <a:t>综合性期刊</a:t>
            </a:r>
            <a:endParaRPr lang="en-US" altLang="zh-CN"/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/>
              <a:t>Nature</a:t>
            </a:r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/>
              <a:t>Science</a:t>
            </a:r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/>
              <a:t>PNAS</a:t>
            </a:r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/>
              <a:t>Nature-geoscience</a:t>
            </a:r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/>
              <a:t>Science-advance</a:t>
            </a:r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/>
              <a:t>Science-report</a:t>
            </a:r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/>
              <a:t>Nature-communication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/>
              <a:t>专业期刊</a:t>
            </a:r>
            <a:endParaRPr lang="en-US" altLang="zh-CN"/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/>
              <a:t>Reviews of Geophysics </a:t>
            </a:r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/>
              <a:t>Surveys</a:t>
            </a:r>
            <a:r>
              <a:rPr lang="zh-CN" altLang="en-US"/>
              <a:t> </a:t>
            </a:r>
            <a:r>
              <a:rPr lang="en-US" altLang="zh-CN"/>
              <a:t>in</a:t>
            </a:r>
            <a:r>
              <a:rPr lang="zh-CN" altLang="en-US"/>
              <a:t> </a:t>
            </a:r>
            <a:r>
              <a:rPr lang="en-US" altLang="zh-CN"/>
              <a:t>Geophysics</a:t>
            </a:r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/>
              <a:t>Earth and Planetary Science Letters (EPSL)</a:t>
            </a:r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/>
              <a:t>Geophysics research Letters (GRL)</a:t>
            </a:r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/>
              <a:t>Journal of Geophysics Research (JGR)</a:t>
            </a:r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/>
              <a:t>Geophysics Journal International </a:t>
            </a:r>
            <a:r>
              <a:rPr lang="zh-CN" altLang="en-US"/>
              <a:t>（</a:t>
            </a:r>
            <a:r>
              <a:rPr lang="en-US" altLang="zh-CN"/>
              <a:t>GJI</a:t>
            </a:r>
            <a:r>
              <a:rPr lang="zh-CN" altLang="en-US"/>
              <a:t>）</a:t>
            </a:r>
            <a:endParaRPr lang="en-US" altLang="zh-CN"/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/>
              <a:t>Pure and applied Geophysics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/>
              <a:t>国内主板期刊</a:t>
            </a:r>
            <a:endParaRPr lang="en-US" altLang="zh-CN"/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zh-CN" altLang="en-US"/>
              <a:t>地球物理学报</a:t>
            </a:r>
            <a:endParaRPr lang="en-US" altLang="zh-CN"/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zh-CN" altLang="en-US"/>
              <a:t>地球与行星科学评论</a:t>
            </a:r>
            <a:endParaRPr lang="en-US" altLang="zh-CN"/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/>
              <a:t>Earthquake Science</a:t>
            </a:r>
          </a:p>
        </p:txBody>
      </p:sp>
    </p:spTree>
    <p:extLst>
      <p:ext uri="{BB962C8B-B14F-4D97-AF65-F5344CB8AC3E}">
        <p14:creationId xmlns:p14="http://schemas.microsoft.com/office/powerpoint/2010/main" val="1537198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412</Words>
  <Application>Microsoft Office PowerPoint</Application>
  <PresentationFormat>宽屏</PresentationFormat>
  <Paragraphs>55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9" baseType="lpstr">
      <vt:lpstr>等线</vt:lpstr>
      <vt:lpstr>等线 Light</vt:lpstr>
      <vt:lpstr>Arial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30</cp:revision>
  <dcterms:created xsi:type="dcterms:W3CDTF">2023-02-27T09:05:16Z</dcterms:created>
  <dcterms:modified xsi:type="dcterms:W3CDTF">2023-02-27T10:58:32Z</dcterms:modified>
</cp:coreProperties>
</file>