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5"/>
  </p:notes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2" r:id="rId9"/>
    <p:sldId id="264" r:id="rId10"/>
    <p:sldId id="269" r:id="rId11"/>
    <p:sldId id="265" r:id="rId12"/>
    <p:sldId id="266" r:id="rId13"/>
    <p:sldId id="267" r:id="rId14"/>
    <p:sldId id="268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94" r:id="rId24"/>
    <p:sldId id="295" r:id="rId25"/>
    <p:sldId id="278" r:id="rId26"/>
    <p:sldId id="279" r:id="rId27"/>
    <p:sldId id="281" r:id="rId28"/>
    <p:sldId id="280" r:id="rId29"/>
    <p:sldId id="282" r:id="rId30"/>
    <p:sldId id="283" r:id="rId31"/>
    <p:sldId id="284" r:id="rId32"/>
    <p:sldId id="285" r:id="rId33"/>
    <p:sldId id="286" r:id="rId34"/>
    <p:sldId id="287" r:id="rId35"/>
    <p:sldId id="288" r:id="rId36"/>
    <p:sldId id="289" r:id="rId37"/>
    <p:sldId id="296" r:id="rId38"/>
    <p:sldId id="297" r:id="rId39"/>
    <p:sldId id="298" r:id="rId40"/>
    <p:sldId id="299" r:id="rId41"/>
    <p:sldId id="290" r:id="rId42"/>
    <p:sldId id="293" r:id="rId43"/>
    <p:sldId id="292" r:id="rId44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涛 杨" initials="涛杨" lastIdx="1" clrIdx="0">
    <p:extLst>
      <p:ext uri="{19B8F6BF-5375-455C-9EA6-DF929625EA0E}">
        <p15:presenceInfo xmlns:p15="http://schemas.microsoft.com/office/powerpoint/2012/main" userId="2e6fe55c0499cb1b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030"/>
    <a:srgbClr val="030D0A"/>
    <a:srgbClr val="8C583F"/>
    <a:srgbClr val="3C5F66"/>
    <a:srgbClr val="EABB39"/>
    <a:srgbClr val="DD4B34"/>
    <a:srgbClr val="4C75BE"/>
    <a:srgbClr val="96B0DE"/>
    <a:srgbClr val="EB6F23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76" y="3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commentAuthors" Target="commentAuthor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F12616E-8B2B-46EF-8FE6-CD16DCCB5528}" type="datetimeFigureOut">
              <a:rPr lang="zh-CN" altLang="en-US" smtClean="0"/>
              <a:t>2025/9/18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7C6C802-F1F3-403D-ABED-8BF99B35AB5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747507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C6C802-F1F3-403D-ABED-8BF99B35AB5D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932952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C6C802-F1F3-403D-ABED-8BF99B35AB5D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414992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C6C802-F1F3-403D-ABED-8BF99B35AB5D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547189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C6C802-F1F3-403D-ABED-8BF99B35AB5D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31500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C6C802-F1F3-403D-ABED-8BF99B35AB5D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497536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7088173-A35D-0719-86B5-BDCA83D184F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EF991FD8-3EF4-D4C9-E892-EAC2657E090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DDA695F0-F757-77D2-23C5-253883F16C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202453-AF71-48EB-80FD-1DE141128C75}" type="datetimeFigureOut">
              <a:rPr lang="zh-CN" altLang="en-US" smtClean="0"/>
              <a:t>2025/9/18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13E6E278-0B6E-4B64-6FD6-26BA0AD314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428F72A1-37CC-5803-97E9-CDF3FC0365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12B3F-FA4B-46A2-B94E-C27F845035E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443496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4EEA993-DF20-4DF6-00E5-5DC2DB4953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CC2C02D-BF49-237C-D885-072C17242E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41748A31-B9D8-CBE5-7CDD-851A2EF9FD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202453-AF71-48EB-80FD-1DE141128C75}" type="datetimeFigureOut">
              <a:rPr lang="zh-CN" altLang="en-US" smtClean="0"/>
              <a:t>2025/9/18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C79C97FB-04FE-ACE1-E339-963627FA95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3466E4A6-380C-592C-E4E7-652F95DCDE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12B3F-FA4B-46A2-B94E-C27F845035E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775245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3B1D658-0FCA-CF6D-4FBA-5F2722FD6D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D73E723B-7F7A-4DC8-FBCA-553A4C08478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25A207A8-8713-ADA3-07E9-DC7077A5DC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202453-AF71-48EB-80FD-1DE141128C75}" type="datetimeFigureOut">
              <a:rPr lang="zh-CN" altLang="en-US" smtClean="0"/>
              <a:t>2025/9/18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24D13A84-148F-7BF4-AEB9-45904C808B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9E06E0F7-A1E2-0DE6-8813-9316030584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12B3F-FA4B-46A2-B94E-C27F845035E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244060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C65E3CF-B8D5-2FAE-3C86-1F4BCA3205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49E869F-B899-351F-E2C9-33954C874BF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3B26A270-D830-FB95-9769-A9CFBF64BF5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E9893291-6624-45E1-A0CC-62697C766D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202453-AF71-48EB-80FD-1DE141128C75}" type="datetimeFigureOut">
              <a:rPr lang="zh-CN" altLang="en-US" smtClean="0"/>
              <a:t>2025/9/18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D9E170C1-3331-98FD-81DF-6F9CF979C3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C1EE73C5-420F-09CE-1E09-ED04D48783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12B3F-FA4B-46A2-B94E-C27F845035E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706907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583321F-8198-9C5B-B99F-123EC390E3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6B769A0C-D3C5-0872-680C-B2B05126E1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89B4A7F6-5ABF-35EF-328F-07E413C496A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63E6B4F4-33A2-D1FE-BA30-F93D088CF7F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4C1AD282-97B8-7E4E-E4B2-726182F2942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386284CE-6F48-F5AC-5C2E-CC7032C7F9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202453-AF71-48EB-80FD-1DE141128C75}" type="datetimeFigureOut">
              <a:rPr lang="zh-CN" altLang="en-US" smtClean="0"/>
              <a:t>2025/9/18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0AA1B572-7B4A-F8E1-C971-6DE35804FB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5CA3F9FC-90C8-3A37-C3FE-07479153CF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12B3F-FA4B-46A2-B94E-C27F845035E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315537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3D66359-D62E-6507-C468-E9BBB8E912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4F58197B-AAD6-A55B-7648-51FB1714A0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202453-AF71-48EB-80FD-1DE141128C75}" type="datetimeFigureOut">
              <a:rPr lang="zh-CN" altLang="en-US" smtClean="0"/>
              <a:t>2025/9/18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D093D021-8DEE-E5E5-EA84-9C16DE71C2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4CAF5B6C-7783-4451-FF0C-B585D87879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12B3F-FA4B-46A2-B94E-C27F845035E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984213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EB35041E-F03F-EF2F-9AFD-7EC00297AD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202453-AF71-48EB-80FD-1DE141128C75}" type="datetimeFigureOut">
              <a:rPr lang="zh-CN" altLang="en-US" smtClean="0"/>
              <a:t>2025/9/18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7B8F56B5-5DCC-B415-E904-B786454B2B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48F65E3-FC77-E83F-6E14-1ECD487D60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12B3F-FA4B-46A2-B94E-C27F845035E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348463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B10E438-CCA1-43FD-E3C5-053500E47E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AFFD5B3-ECA4-FA1F-ECEB-852B28658D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CC8C7C91-600F-F2CD-8CB3-CAC701201FF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DEC44468-4B43-E63D-2406-56573E0380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202453-AF71-48EB-80FD-1DE141128C75}" type="datetimeFigureOut">
              <a:rPr lang="zh-CN" altLang="en-US" smtClean="0"/>
              <a:t>2025/9/18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EAD08D2D-978F-79FF-30D6-82060EC0A0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086F6F15-62B5-1BDC-7080-AB2754DE0C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12B3F-FA4B-46A2-B94E-C27F845035E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798723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DA9494E-192C-1C5C-4EEA-A3F0A80C63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8E01A28F-C9CD-25F3-262A-977B905CDEF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28EE0681-EA6F-6270-2460-AE0D6846760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61633F57-0FCC-198E-93B4-2742D28B51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202453-AF71-48EB-80FD-1DE141128C75}" type="datetimeFigureOut">
              <a:rPr lang="zh-CN" altLang="en-US" smtClean="0"/>
              <a:t>2025/9/18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5734ACC6-A0B1-183B-210A-D8C426F3BB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D98BF50E-195D-C2B1-77D0-DEB002C767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12B3F-FA4B-46A2-B94E-C27F845035E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621074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AC5AF81-8B0E-C76F-4805-1A7E4655FF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0F1927F1-0EA8-1ABD-F108-2545D070E1F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6EE0D715-5EFF-BFC0-C461-7D60CCF7AF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202453-AF71-48EB-80FD-1DE141128C75}" type="datetimeFigureOut">
              <a:rPr lang="zh-CN" altLang="en-US" smtClean="0"/>
              <a:t>2025/9/18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EA079B6C-8279-0741-1A4F-750C71733D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6D2C3CCB-A1B5-4AD4-791B-B729D775FD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12B3F-FA4B-46A2-B94E-C27F845035E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88259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2D570411-ACD0-B8D7-5ABF-331AD2387E8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61FE977C-D02F-4E43-9F41-02212C4357C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74AC7083-05E3-2C4A-D8BB-4D30878D03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202453-AF71-48EB-80FD-1DE141128C75}" type="datetimeFigureOut">
              <a:rPr lang="zh-CN" altLang="en-US" smtClean="0"/>
              <a:t>2025/9/18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4241A1B2-94C4-2E63-85D3-E6B10B4CF0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599275A3-7949-8D82-7066-ECDFAC94F7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12B3F-FA4B-46A2-B94E-C27F845035E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550165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51E05D41-06E4-FEF9-9D66-A5C9BD500B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91650C4A-F6BA-8D39-3805-3881197E29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74C44206-AB0A-F0D4-D1E7-437BB77644D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202453-AF71-48EB-80FD-1DE141128C75}" type="datetimeFigureOut">
              <a:rPr lang="zh-CN" altLang="en-US" smtClean="0"/>
              <a:t>2025/9/18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37EE1D4F-D46F-CB8F-FD58-E5FADB5595C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58BAFC76-899D-BE5E-1C0E-5BEE9EC5405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612B3F-FA4B-46A2-B94E-C27F845035E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449114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8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7" Type="http://schemas.openxmlformats.org/officeDocument/2006/relationships/image" Target="../media/image6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50.png"/><Relationship Id="rId5" Type="http://schemas.openxmlformats.org/officeDocument/2006/relationships/image" Target="../media/image640.png"/><Relationship Id="rId4" Type="http://schemas.openxmlformats.org/officeDocument/2006/relationships/image" Target="../media/image68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4.png"/><Relationship Id="rId5" Type="http://schemas.openxmlformats.org/officeDocument/2006/relationships/image" Target="../media/image73.png"/><Relationship Id="rId4" Type="http://schemas.openxmlformats.org/officeDocument/2006/relationships/image" Target="../media/image72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7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0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0.png"/><Relationship Id="rId2" Type="http://schemas.openxmlformats.org/officeDocument/2006/relationships/image" Target="../media/image78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2.png"/><Relationship Id="rId4" Type="http://schemas.openxmlformats.org/officeDocument/2006/relationships/image" Target="../media/image800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0.jpg"/><Relationship Id="rId3" Type="http://schemas.openxmlformats.org/officeDocument/2006/relationships/image" Target="../media/image95.jpg"/><Relationship Id="rId7" Type="http://schemas.openxmlformats.org/officeDocument/2006/relationships/image" Target="../media/image99.jpg"/><Relationship Id="rId2" Type="http://schemas.openxmlformats.org/officeDocument/2006/relationships/image" Target="../media/image94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8.jpg"/><Relationship Id="rId11" Type="http://schemas.openxmlformats.org/officeDocument/2006/relationships/image" Target="../media/image103.jpg"/><Relationship Id="rId5" Type="http://schemas.openxmlformats.org/officeDocument/2006/relationships/image" Target="../media/image97.jpg"/><Relationship Id="rId10" Type="http://schemas.openxmlformats.org/officeDocument/2006/relationships/image" Target="../media/image102.jpg"/><Relationship Id="rId4" Type="http://schemas.openxmlformats.org/officeDocument/2006/relationships/image" Target="../media/image96.jpg"/><Relationship Id="rId9" Type="http://schemas.openxmlformats.org/officeDocument/2006/relationships/image" Target="../media/image101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F103A1DF-1C2D-1FF0-F2EC-31A9BFAECDD0}"/>
              </a:ext>
            </a:extLst>
          </p:cNvPr>
          <p:cNvSpPr txBox="1"/>
          <p:nvPr/>
        </p:nvSpPr>
        <p:spPr>
          <a:xfrm>
            <a:off x="3776980" y="721360"/>
            <a:ext cx="46380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dirty="0"/>
              <a:t>文献阅读</a:t>
            </a:r>
            <a:r>
              <a:rPr lang="en-US" altLang="zh-CN" sz="4000" dirty="0"/>
              <a:t>+</a:t>
            </a:r>
            <a:r>
              <a:rPr lang="zh-CN" altLang="en-US" sz="4000" dirty="0"/>
              <a:t>玉溪培训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08DA0467-4806-0C8D-8980-0A03729C33BD}"/>
              </a:ext>
            </a:extLst>
          </p:cNvPr>
          <p:cNvSpPr txBox="1"/>
          <p:nvPr/>
        </p:nvSpPr>
        <p:spPr>
          <a:xfrm>
            <a:off x="1148080" y="2400999"/>
            <a:ext cx="989584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indent="-742950">
              <a:buAutoNum type="arabicPeriod"/>
            </a:pPr>
            <a:r>
              <a:rPr lang="en-US" altLang="zh-CN" sz="3600" dirty="0" err="1"/>
              <a:t>Tectosphere</a:t>
            </a:r>
            <a:r>
              <a:rPr lang="en-US" altLang="zh-CN" sz="3600" dirty="0"/>
              <a:t> model &amp; Isopycnic hypothesis</a:t>
            </a:r>
          </a:p>
          <a:p>
            <a:r>
              <a:rPr lang="zh-CN" altLang="en-US" sz="3600" dirty="0"/>
              <a:t>             （构造圈模型和等密度假说）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F2264538-4D2A-A40B-AB30-48CCA89AD339}"/>
              </a:ext>
            </a:extLst>
          </p:cNvPr>
          <p:cNvSpPr txBox="1"/>
          <p:nvPr/>
        </p:nvSpPr>
        <p:spPr>
          <a:xfrm>
            <a:off x="4279900" y="4573081"/>
            <a:ext cx="3632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/>
              <a:t>2.  </a:t>
            </a:r>
            <a:r>
              <a:rPr lang="en-US" altLang="zh-CN" sz="3600" dirty="0" err="1"/>
              <a:t>Pn</a:t>
            </a:r>
            <a:r>
              <a:rPr lang="zh-CN" altLang="en-US" sz="3600" dirty="0"/>
              <a:t>波接收函数</a:t>
            </a:r>
          </a:p>
        </p:txBody>
      </p:sp>
    </p:spTree>
    <p:extLst>
      <p:ext uri="{BB962C8B-B14F-4D97-AF65-F5344CB8AC3E}">
        <p14:creationId xmlns:p14="http://schemas.microsoft.com/office/powerpoint/2010/main" val="35311039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2BD0D137-D210-70DC-DD1E-24269519B3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9273" y="553473"/>
            <a:ext cx="3676650" cy="5143500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8F8158F5-C7D0-EF03-3558-6E5FF67C49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9010" y="1366933"/>
            <a:ext cx="4298614" cy="1080000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E46873D9-8975-16F2-203C-8A53DB31967C}"/>
              </a:ext>
            </a:extLst>
          </p:cNvPr>
          <p:cNvSpPr txBox="1"/>
          <p:nvPr/>
        </p:nvSpPr>
        <p:spPr>
          <a:xfrm>
            <a:off x="1051560" y="5935195"/>
            <a:ext cx="20828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dirty="0"/>
              <a:t>Thomas H. Jordan</a:t>
            </a:r>
            <a:endParaRPr lang="zh-CN" altLang="en-US" dirty="0"/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819DF0D9-2584-EE8C-A7C7-48C2804B4F5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57846" y="170153"/>
            <a:ext cx="3334154" cy="1080000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C3302030-703A-9D2A-89B2-5DA44AC26D5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18907" y="170153"/>
            <a:ext cx="3845954" cy="1080000"/>
          </a:xfrm>
          <a:prstGeom prst="rect">
            <a:avLst/>
          </a:prstGeom>
        </p:spPr>
      </p:pic>
      <p:sp>
        <p:nvSpPr>
          <p:cNvPr id="15" name="文本框 14">
            <a:extLst>
              <a:ext uri="{FF2B5EF4-FFF2-40B4-BE49-F238E27FC236}">
                <a16:creationId xmlns:a16="http://schemas.microsoft.com/office/drawing/2014/main" id="{81AE09E9-5003-B0AA-6EC8-28EBD3577F32}"/>
              </a:ext>
            </a:extLst>
          </p:cNvPr>
          <p:cNvSpPr txBox="1"/>
          <p:nvPr/>
        </p:nvSpPr>
        <p:spPr>
          <a:xfrm>
            <a:off x="4999992" y="2616666"/>
            <a:ext cx="367665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dirty="0"/>
              <a:t>教育：</a:t>
            </a:r>
            <a:endParaRPr lang="en-US" altLang="zh-CN" dirty="0"/>
          </a:p>
          <a:p>
            <a:r>
              <a:rPr lang="zh-CN" altLang="en-US" dirty="0"/>
              <a:t>加州理工学院博士，</a:t>
            </a:r>
            <a:r>
              <a:rPr lang="en-US" altLang="zh-CN" dirty="0"/>
              <a:t>1972 </a:t>
            </a:r>
            <a:r>
              <a:rPr lang="zh-CN" altLang="en-US" dirty="0"/>
              <a:t>年 </a:t>
            </a:r>
            <a:r>
              <a:rPr lang="en-US" altLang="zh-CN" dirty="0"/>
              <a:t>8 </a:t>
            </a:r>
            <a:r>
              <a:rPr lang="zh-CN" altLang="en-US" dirty="0"/>
              <a:t>月</a:t>
            </a:r>
          </a:p>
          <a:p>
            <a:r>
              <a:rPr lang="zh-CN" altLang="en-US" dirty="0"/>
              <a:t>加州理工学院硕士，</a:t>
            </a:r>
            <a:r>
              <a:rPr lang="en-US" altLang="zh-CN" dirty="0"/>
              <a:t>1970 </a:t>
            </a:r>
            <a:r>
              <a:rPr lang="zh-CN" altLang="en-US" dirty="0"/>
              <a:t>年 </a:t>
            </a:r>
            <a:r>
              <a:rPr lang="en-US" altLang="zh-CN" dirty="0"/>
              <a:t>6 </a:t>
            </a:r>
            <a:r>
              <a:rPr lang="zh-CN" altLang="en-US" dirty="0"/>
              <a:t>月</a:t>
            </a:r>
          </a:p>
          <a:p>
            <a:r>
              <a:rPr lang="zh-CN" altLang="en-US" dirty="0"/>
              <a:t>加州理工学院学士，</a:t>
            </a:r>
            <a:r>
              <a:rPr lang="en-US" altLang="zh-CN" dirty="0"/>
              <a:t>1969 </a:t>
            </a:r>
            <a:r>
              <a:rPr lang="zh-CN" altLang="en-US" dirty="0"/>
              <a:t>年 </a:t>
            </a:r>
            <a:r>
              <a:rPr lang="en-US" altLang="zh-CN" dirty="0"/>
              <a:t>6 </a:t>
            </a:r>
            <a:r>
              <a:rPr lang="zh-CN" altLang="en-US" dirty="0"/>
              <a:t>月</a:t>
            </a:r>
            <a:endParaRPr lang="en-US" altLang="zh-CN" dirty="0"/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A675A1B2-21B5-2E7A-5C92-FA2DB15F382F}"/>
              </a:ext>
            </a:extLst>
          </p:cNvPr>
          <p:cNvSpPr txBox="1"/>
          <p:nvPr/>
        </p:nvSpPr>
        <p:spPr>
          <a:xfrm>
            <a:off x="4999992" y="4103508"/>
            <a:ext cx="6820220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dirty="0"/>
              <a:t>研究兴趣：</a:t>
            </a:r>
            <a:endParaRPr lang="en-US" altLang="zh-CN" dirty="0"/>
          </a:p>
          <a:p>
            <a:r>
              <a:rPr lang="zh-CN" altLang="en-US" dirty="0"/>
              <a:t>包括大陆的形成和演化、地幔动力学和灾害预测科学。</a:t>
            </a:r>
            <a:endParaRPr lang="en-US" altLang="zh-CN" dirty="0"/>
          </a:p>
          <a:p>
            <a:endParaRPr lang="en-US" altLang="zh-CN" dirty="0"/>
          </a:p>
          <a:p>
            <a:r>
              <a:rPr lang="zh-CN" altLang="en-US" dirty="0"/>
              <a:t>任职：</a:t>
            </a:r>
            <a:endParaRPr lang="en-US" altLang="zh-CN" dirty="0"/>
          </a:p>
          <a:p>
            <a:r>
              <a:rPr lang="zh-CN" altLang="en-US" dirty="0"/>
              <a:t>曾是</a:t>
            </a:r>
            <a:r>
              <a:rPr lang="en-US" altLang="zh-CN" dirty="0"/>
              <a:t>MIT</a:t>
            </a:r>
            <a:r>
              <a:rPr lang="zh-CN" altLang="en-US" dirty="0"/>
              <a:t>地球、大气和行星科学系主任（</a:t>
            </a:r>
            <a:r>
              <a:rPr lang="en-US" altLang="zh-CN" dirty="0"/>
              <a:t>1988-1998</a:t>
            </a:r>
            <a:r>
              <a:rPr lang="zh-CN" altLang="en-US" dirty="0"/>
              <a:t>），南加州地震中心主任（</a:t>
            </a:r>
            <a:r>
              <a:rPr lang="en-US" altLang="zh-CN" dirty="0"/>
              <a:t>2002-2017</a:t>
            </a:r>
            <a:r>
              <a:rPr lang="zh-CN" altLang="en-US" dirty="0"/>
              <a:t>），目前是南加州大学教授</a:t>
            </a: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95B28FBD-072F-7DCB-8177-2C59293B65EE}"/>
              </a:ext>
            </a:extLst>
          </p:cNvPr>
          <p:cNvSpPr txBox="1"/>
          <p:nvPr/>
        </p:nvSpPr>
        <p:spPr>
          <a:xfrm>
            <a:off x="8857846" y="3151089"/>
            <a:ext cx="2519680" cy="3827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dirty="0"/>
              <a:t>导师：</a:t>
            </a:r>
            <a:r>
              <a:rPr lang="en-US" altLang="zh-CN" dirty="0"/>
              <a:t>Don L. Anderson</a:t>
            </a:r>
          </a:p>
        </p:txBody>
      </p:sp>
      <p:pic>
        <p:nvPicPr>
          <p:cNvPr id="21" name="图片 20">
            <a:extLst>
              <a:ext uri="{FF2B5EF4-FFF2-40B4-BE49-F238E27FC236}">
                <a16:creationId xmlns:a16="http://schemas.microsoft.com/office/drawing/2014/main" id="{26B8E432-2219-FD7C-A219-48BF4A28165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59726" y="2695195"/>
            <a:ext cx="6978462" cy="3240000"/>
          </a:xfrm>
          <a:prstGeom prst="rect">
            <a:avLst/>
          </a:prstGeom>
        </p:spPr>
      </p:pic>
      <p:pic>
        <p:nvPicPr>
          <p:cNvPr id="23" name="图片 22">
            <a:extLst>
              <a:ext uri="{FF2B5EF4-FFF2-40B4-BE49-F238E27FC236}">
                <a16:creationId xmlns:a16="http://schemas.microsoft.com/office/drawing/2014/main" id="{C1CB6834-3638-09B1-8D07-0B8BFF22C5D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146055" y="1631039"/>
            <a:ext cx="2757736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14637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168C888E-C039-658E-DFB8-C73F54238A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520" y="840315"/>
            <a:ext cx="9070515" cy="4320000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8F7C01B7-DA12-20EF-C0FA-B4A74702AE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39555" y="2181165"/>
            <a:ext cx="2828925" cy="1638300"/>
          </a:xfrm>
          <a:prstGeom prst="rect">
            <a:avLst/>
          </a:prstGeom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744F5809-65E2-A474-2537-BFE825BEA462}"/>
              </a:ext>
            </a:extLst>
          </p:cNvPr>
          <p:cNvSpPr txBox="1"/>
          <p:nvPr/>
        </p:nvSpPr>
        <p:spPr>
          <a:xfrm>
            <a:off x="2621280" y="5574554"/>
            <a:ext cx="795100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dirty="0"/>
              <a:t>古老大陆岩石圈地幔</a:t>
            </a:r>
            <a:r>
              <a:rPr lang="en-US" altLang="zh-CN" dirty="0"/>
              <a:t>(A)</a:t>
            </a:r>
            <a:r>
              <a:rPr lang="zh-CN" altLang="en-US" dirty="0"/>
              <a:t>区域与相同深度处的背景地幔（</a:t>
            </a:r>
            <a:r>
              <a:rPr lang="en-US" altLang="zh-CN" dirty="0"/>
              <a:t>B</a:t>
            </a:r>
            <a:r>
              <a:rPr lang="zh-CN" altLang="en-US" dirty="0"/>
              <a:t>）区域密度一致，其原因是</a:t>
            </a:r>
            <a:r>
              <a:rPr lang="en-US" altLang="zh-CN" dirty="0"/>
              <a:t>A</a:t>
            </a:r>
            <a:r>
              <a:rPr lang="zh-CN" altLang="en-US" dirty="0"/>
              <a:t>区域更</a:t>
            </a:r>
            <a:r>
              <a:rPr lang="zh-CN" altLang="en-US" dirty="0">
                <a:solidFill>
                  <a:srgbClr val="FF0000"/>
                </a:solidFill>
              </a:rPr>
              <a:t>缺乏玄武质组分</a:t>
            </a:r>
            <a:r>
              <a:rPr lang="zh-CN" altLang="en-US" dirty="0"/>
              <a:t>，成分密度抵消了温度密度，达到等密度条件。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563522F7-B529-80D1-4605-8F61FEE46733}"/>
              </a:ext>
            </a:extLst>
          </p:cNvPr>
          <p:cNvSpPr txBox="1"/>
          <p:nvPr/>
        </p:nvSpPr>
        <p:spPr>
          <a:xfrm>
            <a:off x="5082539" y="44501"/>
            <a:ext cx="202692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200" dirty="0"/>
              <a:t>核心思想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42416345-B00E-356D-6DA3-DBE77CED37D1}"/>
              </a:ext>
            </a:extLst>
          </p:cNvPr>
          <p:cNvSpPr txBox="1"/>
          <p:nvPr/>
        </p:nvSpPr>
        <p:spPr>
          <a:xfrm>
            <a:off x="7831312" y="4410743"/>
            <a:ext cx="292544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dirty="0"/>
              <a:t>《Understanding Earth》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2223654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5F4E9FDB-492B-D721-4301-11CBC10BED84}"/>
              </a:ext>
            </a:extLst>
          </p:cNvPr>
          <p:cNvSpPr txBox="1"/>
          <p:nvPr/>
        </p:nvSpPr>
        <p:spPr>
          <a:xfrm>
            <a:off x="5389878" y="150020"/>
            <a:ext cx="245364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200" dirty="0"/>
              <a:t>地震学观测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CC1F05C0-5E9A-6415-C91B-DFCEF52E600C}"/>
              </a:ext>
            </a:extLst>
          </p:cNvPr>
          <p:cNvSpPr txBox="1"/>
          <p:nvPr/>
        </p:nvSpPr>
        <p:spPr>
          <a:xfrm>
            <a:off x="955040" y="922180"/>
            <a:ext cx="1101344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200" dirty="0"/>
              <a:t>地震波穿过古老大陆下方时，总是跑得比较快，到达时间早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C8B2A585-860E-FBA2-AD00-8BE1B480D4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8649" y="1506955"/>
            <a:ext cx="8126126" cy="4680000"/>
          </a:xfrm>
          <a:prstGeom prst="rect">
            <a:avLst/>
          </a:prstGeom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C1735E72-8ABC-9F2F-BC24-72CDA37C1B1A}"/>
              </a:ext>
            </a:extLst>
          </p:cNvPr>
          <p:cNvSpPr txBox="1"/>
          <p:nvPr/>
        </p:nvSpPr>
        <p:spPr>
          <a:xfrm>
            <a:off x="4733432" y="6338648"/>
            <a:ext cx="295656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dirty="0"/>
              <a:t>Pearson et al., 2021, Nature</a:t>
            </a:r>
            <a:endParaRPr lang="zh-CN" altLang="en-US" dirty="0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A0479DB0-516A-8652-5633-99BDAF81998B}"/>
              </a:ext>
            </a:extLst>
          </p:cNvPr>
          <p:cNvSpPr txBox="1"/>
          <p:nvPr/>
        </p:nvSpPr>
        <p:spPr>
          <a:xfrm>
            <a:off x="10043351" y="5351045"/>
            <a:ext cx="206248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200" dirty="0"/>
              <a:t>既冷又硬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13F2E81F-8579-CDE4-414A-A8817B6E1746}"/>
              </a:ext>
            </a:extLst>
          </p:cNvPr>
          <p:cNvSpPr txBox="1"/>
          <p:nvPr/>
        </p:nvSpPr>
        <p:spPr>
          <a:xfrm>
            <a:off x="10578258" y="3062125"/>
            <a:ext cx="736409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200" dirty="0"/>
              <a:t>波速快</a:t>
            </a:r>
          </a:p>
        </p:txBody>
      </p:sp>
    </p:spTree>
    <p:extLst>
      <p:ext uri="{BB962C8B-B14F-4D97-AF65-F5344CB8AC3E}">
        <p14:creationId xmlns:p14="http://schemas.microsoft.com/office/powerpoint/2010/main" val="19406416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F7D940DF-0A7E-9A41-E6D3-02C05EB1065C}"/>
              </a:ext>
            </a:extLst>
          </p:cNvPr>
          <p:cNvSpPr txBox="1"/>
          <p:nvPr/>
        </p:nvSpPr>
        <p:spPr>
          <a:xfrm>
            <a:off x="5288772" y="252215"/>
            <a:ext cx="245364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200" dirty="0"/>
              <a:t>地热学观测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5B015D02-ED9D-AB64-7B41-AD3A5BB8E5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9211" y="1141928"/>
            <a:ext cx="9553575" cy="4943475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10AF3532-7BFD-4060-3AB8-6554AEB27748}"/>
              </a:ext>
            </a:extLst>
          </p:cNvPr>
          <p:cNvSpPr txBox="1"/>
          <p:nvPr/>
        </p:nvSpPr>
        <p:spPr>
          <a:xfrm>
            <a:off x="5288772" y="6110504"/>
            <a:ext cx="203404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dirty="0"/>
              <a:t>《</a:t>
            </a:r>
            <a:r>
              <a:rPr lang="zh-CN" altLang="en-US" dirty="0"/>
              <a:t>全球构造图集</a:t>
            </a:r>
            <a:r>
              <a:rPr lang="en-US" altLang="zh-CN" dirty="0"/>
              <a:t>》</a:t>
            </a:r>
            <a:endParaRPr lang="zh-CN" altLang="en-US" dirty="0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B80C2F3B-75AD-DB77-7976-DFB4340F2745}"/>
              </a:ext>
            </a:extLst>
          </p:cNvPr>
          <p:cNvSpPr txBox="1"/>
          <p:nvPr/>
        </p:nvSpPr>
        <p:spPr>
          <a:xfrm>
            <a:off x="10230659" y="6009302"/>
            <a:ext cx="196134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dirty="0"/>
              <a:t>ΔT</a:t>
            </a:r>
            <a:r>
              <a:rPr lang="zh-CN" altLang="en-US" dirty="0"/>
              <a:t>：可达</a:t>
            </a:r>
            <a:r>
              <a:rPr lang="en-US" altLang="zh-CN" dirty="0"/>
              <a:t>-300 </a:t>
            </a:r>
            <a:r>
              <a:rPr lang="zh-CN" altLang="en-US" dirty="0"/>
              <a:t>℃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58830CF8-60EE-6B9E-D190-577E2A05AAA2}"/>
              </a:ext>
            </a:extLst>
          </p:cNvPr>
          <p:cNvSpPr txBox="1"/>
          <p:nvPr/>
        </p:nvSpPr>
        <p:spPr>
          <a:xfrm>
            <a:off x="11126786" y="3136165"/>
            <a:ext cx="994094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200" dirty="0"/>
              <a:t>温度低</a:t>
            </a:r>
          </a:p>
        </p:txBody>
      </p:sp>
    </p:spTree>
    <p:extLst>
      <p:ext uri="{BB962C8B-B14F-4D97-AF65-F5344CB8AC3E}">
        <p14:creationId xmlns:p14="http://schemas.microsoft.com/office/powerpoint/2010/main" val="34909743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5CC32C66-6EF0-E4AE-E1D7-76E383D66F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24880" y="1436052"/>
            <a:ext cx="5364000" cy="3600000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CA82048F-2013-51B7-8455-5B78C55492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165" y="1436052"/>
            <a:ext cx="5505882" cy="3600000"/>
          </a:xfrm>
          <a:prstGeom prst="rect">
            <a:avLst/>
          </a:prstGeom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F4128AC9-9162-B34E-42AA-654C1FD4CE35}"/>
              </a:ext>
            </a:extLst>
          </p:cNvPr>
          <p:cNvSpPr txBox="1"/>
          <p:nvPr/>
        </p:nvSpPr>
        <p:spPr>
          <a:xfrm>
            <a:off x="4876800" y="230843"/>
            <a:ext cx="310896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200" dirty="0"/>
              <a:t>估计过剩的质量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文本框 9">
                <a:extLst>
                  <a:ext uri="{FF2B5EF4-FFF2-40B4-BE49-F238E27FC236}">
                    <a16:creationId xmlns:a16="http://schemas.microsoft.com/office/drawing/2014/main" id="{99E19DD3-B8A8-A33A-5A58-2763E1953B1D}"/>
                  </a:ext>
                </a:extLst>
              </p:cNvPr>
              <p:cNvSpPr txBox="1"/>
              <p:nvPr/>
            </p:nvSpPr>
            <p:spPr>
              <a:xfrm>
                <a:off x="4500353" y="5179433"/>
                <a:ext cx="3191294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i="1" smtClean="0">
                        <a:latin typeface="Cambria Math" panose="02040503050406030204" pitchFamily="18" charset="0"/>
                      </a:rPr>
                      <m:t>Δ</m:t>
                    </m:r>
                    <m:r>
                      <a:rPr lang="zh-CN" altLang="en-US" i="1" smtClean="0">
                        <a:latin typeface="Cambria Math" panose="02040503050406030204" pitchFamily="18" charset="0"/>
                      </a:rPr>
                      <m:t>𝜌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𝑧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)= </m:t>
                    </m:r>
                    <m:r>
                      <a:rPr lang="zh-CN" altLang="en-US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zh-CN" altLang="en-US" i="1">
                        <a:latin typeface="Cambria Math" panose="02040503050406030204" pitchFamily="18" charset="0"/>
                      </a:rPr>
                      <m:t>𝛼𝜌𝛥</m:t>
                    </m:r>
                    <m:r>
                      <a:rPr lang="zh-CN" altLang="en-US" i="1">
                        <a:latin typeface="Cambria Math" panose="02040503050406030204" pitchFamily="18" charset="0"/>
                      </a:rPr>
                      <m:t>𝑇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𝑧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)</m:t>
                    </m:r>
                    <m:r>
                      <a:rPr lang="zh-CN" altLang="en-US" i="1">
                        <a:latin typeface="Cambria Math" panose="02040503050406030204" pitchFamily="18" charset="0"/>
                      </a:rPr>
                      <m:t>，</m:t>
                    </m:r>
                  </m:oMath>
                </a14:m>
                <a:r>
                  <a:rPr lang="en-US" altLang="zh-CN" dirty="0"/>
                  <a:t>z</a:t>
                </a:r>
                <a:r>
                  <a:rPr lang="zh-CN" altLang="en-US" dirty="0"/>
                  <a:t>为深度</a:t>
                </a:r>
              </a:p>
            </p:txBody>
          </p:sp>
        </mc:Choice>
        <mc:Fallback xmlns="">
          <p:sp>
            <p:nvSpPr>
              <p:cNvPr id="10" name="文本框 9">
                <a:extLst>
                  <a:ext uri="{FF2B5EF4-FFF2-40B4-BE49-F238E27FC236}">
                    <a16:creationId xmlns:a16="http://schemas.microsoft.com/office/drawing/2014/main" id="{99E19DD3-B8A8-A33A-5A58-2763E1953B1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00353" y="5179433"/>
                <a:ext cx="3191294" cy="369332"/>
              </a:xfrm>
              <a:prstGeom prst="rect">
                <a:avLst/>
              </a:prstGeom>
              <a:blipFill>
                <a:blip r:embed="rId4"/>
                <a:stretch>
                  <a:fillRect t="-10000" r="-573" b="-2666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文本框 11">
                <a:extLst>
                  <a:ext uri="{FF2B5EF4-FFF2-40B4-BE49-F238E27FC236}">
                    <a16:creationId xmlns:a16="http://schemas.microsoft.com/office/drawing/2014/main" id="{FDA90CDE-B7D2-CD3A-2A1B-FD9B5539B1ED}"/>
                  </a:ext>
                </a:extLst>
              </p:cNvPr>
              <p:cNvSpPr txBox="1"/>
              <p:nvPr/>
            </p:nvSpPr>
            <p:spPr>
              <a:xfrm>
                <a:off x="6431280" y="5692146"/>
                <a:ext cx="1940560" cy="37901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zh-CN" altLang="en-US" smtClean="0">
                          <a:latin typeface="Cambria Math" panose="02040503050406030204" pitchFamily="18" charset="0"/>
                        </a:rPr>
                        <m:t>α</m:t>
                      </m:r>
                      <m:r>
                        <a:rPr lang="zh-CN" altLang="en-US" i="0">
                          <a:latin typeface="Cambria Math" panose="02040503050406030204" pitchFamily="18" charset="0"/>
                        </a:rPr>
                        <m:t>=3×</m:t>
                      </m:r>
                      <m:sSup>
                        <m:sSupPr>
                          <m:ctrlPr>
                            <a:rPr lang="zh-CN" altLang="en-US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zh-CN" altLang="en-US" i="0">
                              <a:latin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zh-CN" altLang="en-US" i="0">
                              <a:latin typeface="Cambria Math" panose="02040503050406030204" pitchFamily="18" charset="0"/>
                            </a:rPr>
                            <m:t>−5</m:t>
                          </m:r>
                        </m:sup>
                      </m:sSup>
                      <m:sSup>
                        <m:sSupPr>
                          <m:ctrlPr>
                            <a:rPr lang="zh-CN" altLang="en-US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zh-CN" altLang="en-US" i="0">
                              <a:latin typeface="Cambria Math" panose="02040503050406030204" pitchFamily="18" charset="0"/>
                            </a:rPr>
                            <m:t>C</m:t>
                          </m:r>
                        </m:e>
                        <m:sup>
                          <m:r>
                            <a:rPr lang="zh-CN" altLang="en-US" i="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</m:oMath>
                  </m:oMathPara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12" name="文本框 11">
                <a:extLst>
                  <a:ext uri="{FF2B5EF4-FFF2-40B4-BE49-F238E27FC236}">
                    <a16:creationId xmlns:a16="http://schemas.microsoft.com/office/drawing/2014/main" id="{FDA90CDE-B7D2-CD3A-2A1B-FD9B5539B1E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31280" y="5692146"/>
                <a:ext cx="1940560" cy="379011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文本框 13">
                <a:extLst>
                  <a:ext uri="{FF2B5EF4-FFF2-40B4-BE49-F238E27FC236}">
                    <a16:creationId xmlns:a16="http://schemas.microsoft.com/office/drawing/2014/main" id="{8065B298-FBBF-B419-9152-517D0C463CB2}"/>
                  </a:ext>
                </a:extLst>
              </p:cNvPr>
              <p:cNvSpPr txBox="1"/>
              <p:nvPr/>
            </p:nvSpPr>
            <p:spPr>
              <a:xfrm>
                <a:off x="3870960" y="5692146"/>
                <a:ext cx="2144814" cy="37901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zh-CN" altLang="en-US" i="1" smtClean="0">
                          <a:latin typeface="Cambria Math" panose="02040503050406030204" pitchFamily="18" charset="0"/>
                        </a:rPr>
                        <m:t>𝜌</m:t>
                      </m:r>
                      <m:r>
                        <a:rPr lang="zh-CN" altLang="en-US" i="0">
                          <a:latin typeface="Cambria Math" panose="02040503050406030204" pitchFamily="18" charset="0"/>
                        </a:rPr>
                        <m:t>=3,400 </m:t>
                      </m:r>
                      <m:r>
                        <m:rPr>
                          <m:sty m:val="p"/>
                        </m:rPr>
                        <a:rPr lang="zh-CN" altLang="en-US" i="0">
                          <a:latin typeface="Cambria Math" panose="02040503050406030204" pitchFamily="18" charset="0"/>
                        </a:rPr>
                        <m:t>kg</m:t>
                      </m:r>
                      <m:r>
                        <a:rPr lang="zh-CN" altLang="en-US" i="0">
                          <a:latin typeface="Cambria Math" panose="02040503050406030204" pitchFamily="18" charset="0"/>
                        </a:rPr>
                        <m:t> </m:t>
                      </m:r>
                      <m:sSup>
                        <m:sSupPr>
                          <m:ctrlPr>
                            <a:rPr lang="zh-CN" altLang="en-US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zh-CN" altLang="en-US" i="0">
                              <a:latin typeface="Cambria Math" panose="02040503050406030204" pitchFamily="18" charset="0"/>
                            </a:rPr>
                            <m:t>m</m:t>
                          </m:r>
                        </m:e>
                        <m:sup>
                          <m:r>
                            <a:rPr lang="zh-CN" altLang="en-US" i="0">
                              <a:latin typeface="Cambria Math" panose="02040503050406030204" pitchFamily="18" charset="0"/>
                            </a:rPr>
                            <m:t>−3</m:t>
                          </m:r>
                        </m:sup>
                      </m:sSup>
                    </m:oMath>
                  </m:oMathPara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14" name="文本框 13">
                <a:extLst>
                  <a:ext uri="{FF2B5EF4-FFF2-40B4-BE49-F238E27FC236}">
                    <a16:creationId xmlns:a16="http://schemas.microsoft.com/office/drawing/2014/main" id="{8065B298-FBBF-B419-9152-517D0C463CB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70960" y="5692146"/>
                <a:ext cx="2144814" cy="379011"/>
              </a:xfrm>
              <a:prstGeom prst="rect">
                <a:avLst/>
              </a:prstGeom>
              <a:blipFill>
                <a:blip r:embed="rId6"/>
                <a:stretch>
                  <a:fillRect b="-967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文本框 1">
            <a:extLst>
              <a:ext uri="{FF2B5EF4-FFF2-40B4-BE49-F238E27FC236}">
                <a16:creationId xmlns:a16="http://schemas.microsoft.com/office/drawing/2014/main" id="{C50C1171-4D97-A993-0523-6513F226CB29}"/>
              </a:ext>
            </a:extLst>
          </p:cNvPr>
          <p:cNvSpPr txBox="1"/>
          <p:nvPr/>
        </p:nvSpPr>
        <p:spPr>
          <a:xfrm>
            <a:off x="612135" y="5618943"/>
            <a:ext cx="203404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200" dirty="0"/>
              <a:t>悖论</a:t>
            </a:r>
            <a:r>
              <a:rPr lang="en-US" altLang="zh-CN" sz="3200" dirty="0"/>
              <a:t>/</a:t>
            </a:r>
            <a:r>
              <a:rPr lang="zh-CN" altLang="en-US" sz="3200" dirty="0"/>
              <a:t>矛盾</a:t>
            </a:r>
          </a:p>
        </p:txBody>
      </p:sp>
    </p:spTree>
    <p:extLst>
      <p:ext uri="{BB962C8B-B14F-4D97-AF65-F5344CB8AC3E}">
        <p14:creationId xmlns:p14="http://schemas.microsoft.com/office/powerpoint/2010/main" val="36468763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A84DC611-10B7-2EA3-B3EC-7F4A44D9A8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47882" y="909000"/>
            <a:ext cx="8496236" cy="5040000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3DCB03ED-44B5-70C0-1AF4-AE5B5C70ADB6}"/>
              </a:ext>
            </a:extLst>
          </p:cNvPr>
          <p:cNvSpPr txBox="1"/>
          <p:nvPr/>
        </p:nvSpPr>
        <p:spPr>
          <a:xfrm>
            <a:off x="4140604" y="181094"/>
            <a:ext cx="467827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200" dirty="0"/>
              <a:t>全球最古老岩石年龄分布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F86E4280-33AE-EAE9-A67A-9E5BB29992D8}"/>
              </a:ext>
            </a:extLst>
          </p:cNvPr>
          <p:cNvSpPr txBox="1"/>
          <p:nvPr/>
        </p:nvSpPr>
        <p:spPr>
          <a:xfrm>
            <a:off x="4188706" y="6092131"/>
            <a:ext cx="381458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dirty="0"/>
              <a:t>Condie, 2019, 《Earth’s Oldest Rocks》</a:t>
            </a:r>
            <a:endParaRPr lang="zh-CN" altLang="en-US" dirty="0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6DE30F2E-E369-484B-3D0B-AC7D4523DB84}"/>
              </a:ext>
            </a:extLst>
          </p:cNvPr>
          <p:cNvSpPr txBox="1"/>
          <p:nvPr/>
        </p:nvSpPr>
        <p:spPr>
          <a:xfrm>
            <a:off x="10847386" y="3123465"/>
            <a:ext cx="994094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200" dirty="0"/>
              <a:t>长久稳定</a:t>
            </a:r>
          </a:p>
        </p:txBody>
      </p:sp>
    </p:spTree>
    <p:extLst>
      <p:ext uri="{BB962C8B-B14F-4D97-AF65-F5344CB8AC3E}">
        <p14:creationId xmlns:p14="http://schemas.microsoft.com/office/powerpoint/2010/main" val="26470607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D004448B-5C75-0879-107E-B87E6AB92E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8737" y="838200"/>
            <a:ext cx="9534525" cy="5181600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D1BDDD12-D968-CC31-6AB5-3D59D7BD0918}"/>
              </a:ext>
            </a:extLst>
          </p:cNvPr>
          <p:cNvSpPr txBox="1"/>
          <p:nvPr/>
        </p:nvSpPr>
        <p:spPr>
          <a:xfrm>
            <a:off x="5288772" y="6110504"/>
            <a:ext cx="203404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dirty="0"/>
              <a:t>《</a:t>
            </a:r>
            <a:r>
              <a:rPr lang="zh-CN" altLang="en-US" dirty="0"/>
              <a:t>全球构造图集</a:t>
            </a:r>
            <a:r>
              <a:rPr lang="en-US" altLang="zh-CN" dirty="0"/>
              <a:t>》</a:t>
            </a:r>
            <a:endParaRPr lang="zh-CN" altLang="en-US" dirty="0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D02420C9-A583-1A23-9949-B4CE5547FFFA}"/>
              </a:ext>
            </a:extLst>
          </p:cNvPr>
          <p:cNvSpPr txBox="1"/>
          <p:nvPr/>
        </p:nvSpPr>
        <p:spPr>
          <a:xfrm>
            <a:off x="11096306" y="1905506"/>
            <a:ext cx="994094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200" dirty="0"/>
              <a:t>洋陆质量平衡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D725CFA6-F592-42CB-7594-578AF6B79724}"/>
              </a:ext>
            </a:extLst>
          </p:cNvPr>
          <p:cNvSpPr txBox="1"/>
          <p:nvPr/>
        </p:nvSpPr>
        <p:spPr>
          <a:xfrm>
            <a:off x="4140605" y="181094"/>
            <a:ext cx="433038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200" dirty="0"/>
              <a:t>全球自由空气重力异常</a:t>
            </a:r>
          </a:p>
        </p:txBody>
      </p:sp>
    </p:spTree>
    <p:extLst>
      <p:ext uri="{BB962C8B-B14F-4D97-AF65-F5344CB8AC3E}">
        <p14:creationId xmlns:p14="http://schemas.microsoft.com/office/powerpoint/2010/main" val="35114357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D0D3C5E4-755B-45EE-AA30-7D260C1FD4FE}"/>
              </a:ext>
            </a:extLst>
          </p:cNvPr>
          <p:cNvSpPr txBox="1"/>
          <p:nvPr/>
        </p:nvSpPr>
        <p:spPr>
          <a:xfrm>
            <a:off x="3517901" y="181094"/>
            <a:ext cx="57023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200" dirty="0"/>
              <a:t>大陆稳定机制</a:t>
            </a:r>
            <a:r>
              <a:rPr lang="en-US" altLang="zh-CN" sz="3200" dirty="0"/>
              <a:t>-</a:t>
            </a:r>
            <a:r>
              <a:rPr lang="zh-CN" altLang="en-US" sz="3200" dirty="0"/>
              <a:t>玄武岩亏损假说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D582436D-AAEE-3381-E70E-0541C059A1AF}"/>
              </a:ext>
            </a:extLst>
          </p:cNvPr>
          <p:cNvSpPr txBox="1"/>
          <p:nvPr/>
        </p:nvSpPr>
        <p:spPr>
          <a:xfrm>
            <a:off x="1068944" y="885518"/>
            <a:ext cx="103124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dirty="0"/>
              <a:t>理论基础：玄武岩浆富含</a:t>
            </a:r>
            <a:r>
              <a:rPr lang="en-US" altLang="zh-CN" dirty="0">
                <a:solidFill>
                  <a:srgbClr val="FF0000"/>
                </a:solidFill>
              </a:rPr>
              <a:t>Fe</a:t>
            </a:r>
            <a:r>
              <a:rPr lang="en-US" altLang="zh-CN" dirty="0"/>
              <a:t>, Al, Ca, Na</a:t>
            </a:r>
            <a:r>
              <a:rPr lang="zh-CN" altLang="en-US" dirty="0"/>
              <a:t>易熔元素，</a:t>
            </a:r>
            <a:r>
              <a:rPr lang="en-US" altLang="zh-CN" dirty="0"/>
              <a:t>Fe</a:t>
            </a:r>
            <a:r>
              <a:rPr lang="zh-CN" altLang="en-US" dirty="0"/>
              <a:t>的原子量达</a:t>
            </a:r>
            <a:r>
              <a:rPr lang="en-US" altLang="zh-CN" dirty="0"/>
              <a:t>56</a:t>
            </a:r>
            <a:r>
              <a:rPr lang="zh-CN" altLang="en-US" dirty="0"/>
              <a:t>，远高于难熔元素</a:t>
            </a:r>
            <a:r>
              <a:rPr lang="en-US" altLang="zh-CN" dirty="0"/>
              <a:t>Mg </a:t>
            </a:r>
            <a:r>
              <a:rPr lang="zh-CN" altLang="en-US" dirty="0"/>
              <a:t>的原子量</a:t>
            </a:r>
            <a:r>
              <a:rPr lang="en-US" altLang="zh-CN" dirty="0"/>
              <a:t>24</a:t>
            </a:r>
            <a:endParaRPr lang="zh-CN" altLang="en-US" dirty="0"/>
          </a:p>
        </p:txBody>
      </p:sp>
      <p:cxnSp>
        <p:nvCxnSpPr>
          <p:cNvPr id="8" name="直接连接符 7">
            <a:extLst>
              <a:ext uri="{FF2B5EF4-FFF2-40B4-BE49-F238E27FC236}">
                <a16:creationId xmlns:a16="http://schemas.microsoft.com/office/drawing/2014/main" id="{8EC0CAD6-5142-055D-15D5-E81D5CA39C61}"/>
              </a:ext>
            </a:extLst>
          </p:cNvPr>
          <p:cNvCxnSpPr>
            <a:cxnSpLocks/>
          </p:cNvCxnSpPr>
          <p:nvPr/>
        </p:nvCxnSpPr>
        <p:spPr>
          <a:xfrm>
            <a:off x="292506" y="2142070"/>
            <a:ext cx="4445000" cy="0"/>
          </a:xfrm>
          <a:prstGeom prst="line">
            <a:avLst/>
          </a:prstGeom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>
            <a:extLst>
              <a:ext uri="{FF2B5EF4-FFF2-40B4-BE49-F238E27FC236}">
                <a16:creationId xmlns:a16="http://schemas.microsoft.com/office/drawing/2014/main" id="{95605C16-F701-8ADA-E78B-A1AE2929483D}"/>
              </a:ext>
            </a:extLst>
          </p:cNvPr>
          <p:cNvCxnSpPr>
            <a:cxnSpLocks/>
          </p:cNvCxnSpPr>
          <p:nvPr/>
        </p:nvCxnSpPr>
        <p:spPr>
          <a:xfrm>
            <a:off x="2515006" y="2133605"/>
            <a:ext cx="0" cy="3400897"/>
          </a:xfrm>
          <a:prstGeom prst="line">
            <a:avLst/>
          </a:prstGeom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弧形 11">
            <a:extLst>
              <a:ext uri="{FF2B5EF4-FFF2-40B4-BE49-F238E27FC236}">
                <a16:creationId xmlns:a16="http://schemas.microsoft.com/office/drawing/2014/main" id="{CB0B4CFA-1EFA-B55C-3F1A-CC733D0D2BCD}"/>
              </a:ext>
            </a:extLst>
          </p:cNvPr>
          <p:cNvSpPr/>
          <p:nvPr/>
        </p:nvSpPr>
        <p:spPr>
          <a:xfrm>
            <a:off x="-1929994" y="2142070"/>
            <a:ext cx="4445000" cy="5467348"/>
          </a:xfrm>
          <a:prstGeom prst="arc">
            <a:avLst/>
          </a:prstGeom>
          <a:ln w="1905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solidFill>
                  <a:srgbClr val="FF0000"/>
                </a:solidFill>
              </a:rPr>
              <a:t>成分因素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文本框 14">
                <a:extLst>
                  <a:ext uri="{FF2B5EF4-FFF2-40B4-BE49-F238E27FC236}">
                    <a16:creationId xmlns:a16="http://schemas.microsoft.com/office/drawing/2014/main" id="{78453835-C807-0B0A-94CA-E467EB9B29BE}"/>
                  </a:ext>
                </a:extLst>
              </p:cNvPr>
              <p:cNvSpPr txBox="1"/>
              <p:nvPr/>
            </p:nvSpPr>
            <p:spPr>
              <a:xfrm>
                <a:off x="2298428" y="1583680"/>
                <a:ext cx="506146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altLang="zh-CN" i="1" smtClean="0">
                          <a:latin typeface="Cambria Math" panose="02040503050406030204" pitchFamily="18" charset="0"/>
                        </a:rPr>
                        <m:t>Δ</m:t>
                      </m:r>
                      <m:r>
                        <a:rPr lang="zh-CN" altLang="en-US" i="1" smtClean="0">
                          <a:latin typeface="Cambria Math" panose="02040503050406030204" pitchFamily="18" charset="0"/>
                        </a:rPr>
                        <m:t>𝜌</m:t>
                      </m:r>
                    </m:oMath>
                  </m:oMathPara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15" name="文本框 14">
                <a:extLst>
                  <a:ext uri="{FF2B5EF4-FFF2-40B4-BE49-F238E27FC236}">
                    <a16:creationId xmlns:a16="http://schemas.microsoft.com/office/drawing/2014/main" id="{78453835-C807-0B0A-94CA-E467EB9B29B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98428" y="1583680"/>
                <a:ext cx="506146" cy="369332"/>
              </a:xfrm>
              <a:prstGeom prst="rect">
                <a:avLst/>
              </a:prstGeom>
              <a:blipFill>
                <a:blip r:embed="rId2"/>
                <a:stretch>
                  <a:fillRect b="-666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文本框 15">
            <a:extLst>
              <a:ext uri="{FF2B5EF4-FFF2-40B4-BE49-F238E27FC236}">
                <a16:creationId xmlns:a16="http://schemas.microsoft.com/office/drawing/2014/main" id="{BA05CD8C-5A05-46DE-6766-621BEC4CDAF2}"/>
              </a:ext>
            </a:extLst>
          </p:cNvPr>
          <p:cNvSpPr txBox="1"/>
          <p:nvPr/>
        </p:nvSpPr>
        <p:spPr>
          <a:xfrm>
            <a:off x="4347283" y="1714917"/>
            <a:ext cx="46174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dirty="0"/>
              <a:t>+</a:t>
            </a:r>
            <a:endParaRPr lang="zh-CN" altLang="en-US" dirty="0"/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BF8A5073-C624-05E2-5D07-5B2FDE7A6E3B}"/>
              </a:ext>
            </a:extLst>
          </p:cNvPr>
          <p:cNvSpPr txBox="1"/>
          <p:nvPr/>
        </p:nvSpPr>
        <p:spPr>
          <a:xfrm>
            <a:off x="369374" y="1748060"/>
            <a:ext cx="46174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dirty="0"/>
              <a:t>-</a:t>
            </a:r>
            <a:endParaRPr lang="zh-CN" altLang="en-US" dirty="0"/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B1B18AEF-63F8-B89A-72F2-9008EE149A2D}"/>
              </a:ext>
            </a:extLst>
          </p:cNvPr>
          <p:cNvSpPr txBox="1"/>
          <p:nvPr/>
        </p:nvSpPr>
        <p:spPr>
          <a:xfrm>
            <a:off x="2369608" y="1800612"/>
            <a:ext cx="31626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dirty="0"/>
              <a:t>0</a:t>
            </a:r>
            <a:endParaRPr lang="zh-CN" altLang="en-US" dirty="0"/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19B96CDC-A6D9-9E00-FC50-B1FF956DD7F5}"/>
              </a:ext>
            </a:extLst>
          </p:cNvPr>
          <p:cNvSpPr txBox="1"/>
          <p:nvPr/>
        </p:nvSpPr>
        <p:spPr>
          <a:xfrm>
            <a:off x="1658962" y="5239920"/>
            <a:ext cx="86087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dirty="0"/>
              <a:t>z (km</a:t>
            </a:r>
            <a:r>
              <a:rPr lang="zh-CN" altLang="en-US" dirty="0"/>
              <a:t>）</a:t>
            </a:r>
          </a:p>
        </p:txBody>
      </p:sp>
      <p:sp>
        <p:nvSpPr>
          <p:cNvPr id="20" name="弧形 19">
            <a:extLst>
              <a:ext uri="{FF2B5EF4-FFF2-40B4-BE49-F238E27FC236}">
                <a16:creationId xmlns:a16="http://schemas.microsoft.com/office/drawing/2014/main" id="{F48CF900-F8C3-96D0-A2EE-F6A6FB9070DD}"/>
              </a:ext>
            </a:extLst>
          </p:cNvPr>
          <p:cNvSpPr/>
          <p:nvPr/>
        </p:nvSpPr>
        <p:spPr>
          <a:xfrm flipH="1">
            <a:off x="2519651" y="2142070"/>
            <a:ext cx="4205534" cy="5467348"/>
          </a:xfrm>
          <a:prstGeom prst="arc">
            <a:avLst/>
          </a:prstGeom>
          <a:ln w="1905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solidFill>
                  <a:srgbClr val="4472C4"/>
                </a:solidFill>
              </a:rPr>
              <a:t>温度因素</a:t>
            </a: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ACB212DF-EE79-FBD9-D781-351DFC900712}"/>
              </a:ext>
            </a:extLst>
          </p:cNvPr>
          <p:cNvSpPr txBox="1"/>
          <p:nvPr/>
        </p:nvSpPr>
        <p:spPr>
          <a:xfrm>
            <a:off x="3268985" y="4691078"/>
            <a:ext cx="184617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dirty="0"/>
              <a:t>CBL (</a:t>
            </a:r>
            <a:r>
              <a:rPr lang="zh-CN" altLang="en-US" dirty="0"/>
              <a:t>化学边界层）</a:t>
            </a:r>
          </a:p>
        </p:txBody>
      </p:sp>
      <p:cxnSp>
        <p:nvCxnSpPr>
          <p:cNvPr id="25" name="直接箭头连接符 24">
            <a:extLst>
              <a:ext uri="{FF2B5EF4-FFF2-40B4-BE49-F238E27FC236}">
                <a16:creationId xmlns:a16="http://schemas.microsoft.com/office/drawing/2014/main" id="{FEF6D05B-406E-B6FF-7AEC-E0069B59C182}"/>
              </a:ext>
            </a:extLst>
          </p:cNvPr>
          <p:cNvCxnSpPr/>
          <p:nvPr/>
        </p:nvCxnSpPr>
        <p:spPr>
          <a:xfrm>
            <a:off x="2551501" y="4866218"/>
            <a:ext cx="67056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" name="文本框 1">
            <a:extLst>
              <a:ext uri="{FF2B5EF4-FFF2-40B4-BE49-F238E27FC236}">
                <a16:creationId xmlns:a16="http://schemas.microsoft.com/office/drawing/2014/main" id="{0A1987BE-6172-9A3C-656E-1F21F6E591CF}"/>
              </a:ext>
            </a:extLst>
          </p:cNvPr>
          <p:cNvSpPr txBox="1"/>
          <p:nvPr/>
        </p:nvSpPr>
        <p:spPr>
          <a:xfrm>
            <a:off x="6971464" y="1958281"/>
            <a:ext cx="69685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dirty="0"/>
              <a:t>低温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5FFC9FCF-7CA2-1B31-FEE2-4206B35D2F7D}"/>
              </a:ext>
            </a:extLst>
          </p:cNvPr>
          <p:cNvSpPr/>
          <p:nvPr/>
        </p:nvSpPr>
        <p:spPr>
          <a:xfrm>
            <a:off x="8049424" y="2128185"/>
            <a:ext cx="1270000" cy="772160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911543E1-4C17-65D3-3904-C6F9F58F371E}"/>
              </a:ext>
            </a:extLst>
          </p:cNvPr>
          <p:cNvSpPr/>
          <p:nvPr/>
        </p:nvSpPr>
        <p:spPr>
          <a:xfrm>
            <a:off x="5320355" y="2130860"/>
            <a:ext cx="1270000" cy="77216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7" name="箭头: 下 6">
            <a:extLst>
              <a:ext uri="{FF2B5EF4-FFF2-40B4-BE49-F238E27FC236}">
                <a16:creationId xmlns:a16="http://schemas.microsoft.com/office/drawing/2014/main" id="{8FA7B251-9D7C-7D48-DDDD-FE86B63DEADA}"/>
              </a:ext>
            </a:extLst>
          </p:cNvPr>
          <p:cNvSpPr/>
          <p:nvPr/>
        </p:nvSpPr>
        <p:spPr>
          <a:xfrm rot="16200000">
            <a:off x="7218473" y="1965460"/>
            <a:ext cx="193040" cy="1127126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0D771412-BA0F-5E61-4DAE-83EA5166D69E}"/>
              </a:ext>
            </a:extLst>
          </p:cNvPr>
          <p:cNvSpPr txBox="1"/>
          <p:nvPr/>
        </p:nvSpPr>
        <p:spPr>
          <a:xfrm>
            <a:off x="4578155" y="5892540"/>
            <a:ext cx="3025536" cy="369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dirty="0"/>
              <a:t>想象玄武岩就像海水中的盐</a:t>
            </a:r>
          </a:p>
        </p:txBody>
      </p:sp>
      <p:sp>
        <p:nvSpPr>
          <p:cNvPr id="10" name="等腰三角形 9">
            <a:extLst>
              <a:ext uri="{FF2B5EF4-FFF2-40B4-BE49-F238E27FC236}">
                <a16:creationId xmlns:a16="http://schemas.microsoft.com/office/drawing/2014/main" id="{70323234-E800-D72F-D4CB-B69CCC8C2828}"/>
              </a:ext>
            </a:extLst>
          </p:cNvPr>
          <p:cNvSpPr/>
          <p:nvPr/>
        </p:nvSpPr>
        <p:spPr>
          <a:xfrm>
            <a:off x="8709824" y="4926650"/>
            <a:ext cx="609600" cy="772160"/>
          </a:xfrm>
          <a:prstGeom prst="triangl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id="{40A02A79-592F-2F2F-CA20-ED83D2E22BB8}"/>
              </a:ext>
            </a:extLst>
          </p:cNvPr>
          <p:cNvSpPr/>
          <p:nvPr/>
        </p:nvSpPr>
        <p:spPr>
          <a:xfrm>
            <a:off x="10778493" y="2128185"/>
            <a:ext cx="1270000" cy="772160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27" name="箭头: 下 26">
            <a:extLst>
              <a:ext uri="{FF2B5EF4-FFF2-40B4-BE49-F238E27FC236}">
                <a16:creationId xmlns:a16="http://schemas.microsoft.com/office/drawing/2014/main" id="{0CAFC06C-15B7-FFA7-64D4-0B034F7248F6}"/>
              </a:ext>
            </a:extLst>
          </p:cNvPr>
          <p:cNvSpPr/>
          <p:nvPr/>
        </p:nvSpPr>
        <p:spPr>
          <a:xfrm rot="16200000">
            <a:off x="9992932" y="1965460"/>
            <a:ext cx="193040" cy="1127126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F65DE75C-3775-BB6E-8A62-6EE366229C5A}"/>
              </a:ext>
            </a:extLst>
          </p:cNvPr>
          <p:cNvSpPr txBox="1"/>
          <p:nvPr/>
        </p:nvSpPr>
        <p:spPr>
          <a:xfrm>
            <a:off x="9391059" y="1942341"/>
            <a:ext cx="134588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dirty="0"/>
              <a:t>抽取玄武岩</a:t>
            </a:r>
          </a:p>
        </p:txBody>
      </p:sp>
      <p:cxnSp>
        <p:nvCxnSpPr>
          <p:cNvPr id="30" name="直接连接符 29">
            <a:extLst>
              <a:ext uri="{FF2B5EF4-FFF2-40B4-BE49-F238E27FC236}">
                <a16:creationId xmlns:a16="http://schemas.microsoft.com/office/drawing/2014/main" id="{396DB347-4E27-EFCD-EFDE-0F8D1D10DC75}"/>
              </a:ext>
            </a:extLst>
          </p:cNvPr>
          <p:cNvCxnSpPr>
            <a:cxnSpLocks/>
          </p:cNvCxnSpPr>
          <p:nvPr/>
        </p:nvCxnSpPr>
        <p:spPr>
          <a:xfrm>
            <a:off x="7044959" y="4926650"/>
            <a:ext cx="3816081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矩形 32">
            <a:extLst>
              <a:ext uri="{FF2B5EF4-FFF2-40B4-BE49-F238E27FC236}">
                <a16:creationId xmlns:a16="http://schemas.microsoft.com/office/drawing/2014/main" id="{69A222F0-8887-00C0-5ECD-54F7B2B6121C}"/>
              </a:ext>
            </a:extLst>
          </p:cNvPr>
          <p:cNvSpPr/>
          <p:nvPr/>
        </p:nvSpPr>
        <p:spPr>
          <a:xfrm>
            <a:off x="9591040" y="4154490"/>
            <a:ext cx="1270000" cy="772160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34" name="矩形 33">
            <a:extLst>
              <a:ext uri="{FF2B5EF4-FFF2-40B4-BE49-F238E27FC236}">
                <a16:creationId xmlns:a16="http://schemas.microsoft.com/office/drawing/2014/main" id="{495D6825-B4F6-F726-E631-25C47ED3C807}"/>
              </a:ext>
            </a:extLst>
          </p:cNvPr>
          <p:cNvSpPr/>
          <p:nvPr/>
        </p:nvSpPr>
        <p:spPr>
          <a:xfrm>
            <a:off x="7033315" y="4154490"/>
            <a:ext cx="1270000" cy="77216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文本框 35">
                <a:extLst>
                  <a:ext uri="{FF2B5EF4-FFF2-40B4-BE49-F238E27FC236}">
                    <a16:creationId xmlns:a16="http://schemas.microsoft.com/office/drawing/2014/main" id="{99D50643-9FE9-9747-7C3C-7147A988AF48}"/>
                  </a:ext>
                </a:extLst>
              </p:cNvPr>
              <p:cNvSpPr txBox="1"/>
              <p:nvPr/>
            </p:nvSpPr>
            <p:spPr>
              <a:xfrm>
                <a:off x="6971464" y="2634635"/>
                <a:ext cx="853440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i="1" smtClean="0">
                        <a:latin typeface="Cambria Math" panose="02040503050406030204" pitchFamily="18" charset="0"/>
                      </a:rPr>
                      <m:t>Δ</m:t>
                    </m:r>
                    <m:r>
                      <a:rPr lang="zh-CN" altLang="en-US" i="1" smtClean="0">
                        <a:latin typeface="Cambria Math" panose="02040503050406030204" pitchFamily="18" charset="0"/>
                      </a:rPr>
                      <m:t>𝜌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altLang="zh-CN" dirty="0"/>
                  <a:t>(T)</a:t>
                </a:r>
              </a:p>
              <a:p>
                <a:r>
                  <a:rPr lang="en-US" altLang="zh-CN" dirty="0"/>
                  <a:t>  &gt;0</a:t>
                </a:r>
                <a:endParaRPr lang="zh-CN" altLang="en-US" dirty="0"/>
              </a:p>
            </p:txBody>
          </p:sp>
        </mc:Choice>
        <mc:Fallback xmlns="">
          <p:sp>
            <p:nvSpPr>
              <p:cNvPr id="36" name="文本框 35">
                <a:extLst>
                  <a:ext uri="{FF2B5EF4-FFF2-40B4-BE49-F238E27FC236}">
                    <a16:creationId xmlns:a16="http://schemas.microsoft.com/office/drawing/2014/main" id="{99D50643-9FE9-9747-7C3C-7147A988AF4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71464" y="2634635"/>
                <a:ext cx="853440" cy="646331"/>
              </a:xfrm>
              <a:prstGeom prst="rect">
                <a:avLst/>
              </a:prstGeom>
              <a:blipFill>
                <a:blip r:embed="rId3"/>
                <a:stretch>
                  <a:fillRect t="-4717" b="-1415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文本框 36">
                <a:extLst>
                  <a:ext uri="{FF2B5EF4-FFF2-40B4-BE49-F238E27FC236}">
                    <a16:creationId xmlns:a16="http://schemas.microsoft.com/office/drawing/2014/main" id="{F992B1DD-4FB0-EF84-C363-088A612C1189}"/>
                  </a:ext>
                </a:extLst>
              </p:cNvPr>
              <p:cNvSpPr txBox="1"/>
              <p:nvPr/>
            </p:nvSpPr>
            <p:spPr>
              <a:xfrm>
                <a:off x="9637283" y="2587385"/>
                <a:ext cx="1006380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i="1" smtClean="0">
                        <a:latin typeface="Cambria Math" panose="02040503050406030204" pitchFamily="18" charset="0"/>
                      </a:rPr>
                      <m:t>Δ</m:t>
                    </m:r>
                    <m:r>
                      <a:rPr lang="zh-CN" altLang="en-US" i="1" smtClean="0">
                        <a:latin typeface="Cambria Math" panose="02040503050406030204" pitchFamily="18" charset="0"/>
                      </a:rPr>
                      <m:t>𝜌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altLang="zh-CN" dirty="0"/>
                  <a:t>(C)</a:t>
                </a:r>
              </a:p>
              <a:p>
                <a:r>
                  <a:rPr lang="en-US" altLang="zh-CN" dirty="0"/>
                  <a:t>   &lt;0</a:t>
                </a:r>
                <a:endParaRPr lang="zh-CN" altLang="en-US" dirty="0"/>
              </a:p>
            </p:txBody>
          </p:sp>
        </mc:Choice>
        <mc:Fallback xmlns="">
          <p:sp>
            <p:nvSpPr>
              <p:cNvPr id="37" name="文本框 36">
                <a:extLst>
                  <a:ext uri="{FF2B5EF4-FFF2-40B4-BE49-F238E27FC236}">
                    <a16:creationId xmlns:a16="http://schemas.microsoft.com/office/drawing/2014/main" id="{F992B1DD-4FB0-EF84-C363-088A612C118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37283" y="2587385"/>
                <a:ext cx="1006380" cy="646331"/>
              </a:xfrm>
              <a:prstGeom prst="rect">
                <a:avLst/>
              </a:prstGeom>
              <a:blipFill>
                <a:blip r:embed="rId4"/>
                <a:stretch>
                  <a:fillRect t="-4717" b="-1415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文本框 37">
                <a:extLst>
                  <a:ext uri="{FF2B5EF4-FFF2-40B4-BE49-F238E27FC236}">
                    <a16:creationId xmlns:a16="http://schemas.microsoft.com/office/drawing/2014/main" id="{C4208B11-5039-5DC6-31C9-BABCF53C07F5}"/>
                  </a:ext>
                </a:extLst>
              </p:cNvPr>
              <p:cNvSpPr txBox="1"/>
              <p:nvPr/>
            </p:nvSpPr>
            <p:spPr>
              <a:xfrm>
                <a:off x="8050797" y="3672505"/>
                <a:ext cx="2175243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i="1" smtClean="0">
                        <a:latin typeface="Cambria Math" panose="02040503050406030204" pitchFamily="18" charset="0"/>
                      </a:rPr>
                      <m:t>Δ</m:t>
                    </m:r>
                    <m:r>
                      <a:rPr lang="zh-CN" altLang="en-US" i="1" smtClean="0">
                        <a:latin typeface="Cambria Math" panose="02040503050406030204" pitchFamily="18" charset="0"/>
                      </a:rPr>
                      <m:t>𝜌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altLang="zh-CN" dirty="0"/>
                  <a:t>(T) +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i="1">
                        <a:latin typeface="Cambria Math" panose="02040503050406030204" pitchFamily="18" charset="0"/>
                      </a:rPr>
                      <m:t>Δ</m:t>
                    </m:r>
                    <m:r>
                      <a:rPr lang="zh-CN" altLang="en-US" i="1">
                        <a:latin typeface="Cambria Math" panose="02040503050406030204" pitchFamily="18" charset="0"/>
                      </a:rPr>
                      <m:t>𝜌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altLang="zh-CN" dirty="0"/>
                  <a:t>(C) = 0</a:t>
                </a:r>
                <a:endParaRPr lang="zh-CN" altLang="en-US" dirty="0"/>
              </a:p>
            </p:txBody>
          </p:sp>
        </mc:Choice>
        <mc:Fallback xmlns="">
          <p:sp>
            <p:nvSpPr>
              <p:cNvPr id="38" name="文本框 37">
                <a:extLst>
                  <a:ext uri="{FF2B5EF4-FFF2-40B4-BE49-F238E27FC236}">
                    <a16:creationId xmlns:a16="http://schemas.microsoft.com/office/drawing/2014/main" id="{C4208B11-5039-5DC6-31C9-BABCF53C07F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50797" y="3672505"/>
                <a:ext cx="2175243" cy="369332"/>
              </a:xfrm>
              <a:prstGeom prst="rect">
                <a:avLst/>
              </a:prstGeom>
              <a:blipFill>
                <a:blip r:embed="rId5"/>
                <a:stretch>
                  <a:fillRect t="-8197" b="-2459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484850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9CE5E7F8-1B05-0E22-48C2-1CA478FBC2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71703" y="742085"/>
            <a:ext cx="8310971" cy="3960000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DA612376-7228-26C8-993E-ED6A9FC60F56}"/>
              </a:ext>
            </a:extLst>
          </p:cNvPr>
          <p:cNvSpPr txBox="1"/>
          <p:nvPr/>
        </p:nvSpPr>
        <p:spPr>
          <a:xfrm>
            <a:off x="10392365" y="5652726"/>
            <a:ext cx="184617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dirty="0"/>
              <a:t>标准温压条件下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8901208C-34A3-AAD9-3D7B-E1BA85897871}"/>
              </a:ext>
            </a:extLst>
          </p:cNvPr>
          <p:cNvSpPr txBox="1"/>
          <p:nvPr/>
        </p:nvSpPr>
        <p:spPr>
          <a:xfrm>
            <a:off x="2201650" y="131989"/>
            <a:ext cx="817960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200" dirty="0"/>
              <a:t>如何求证</a:t>
            </a:r>
            <a:r>
              <a:rPr lang="en-US" altLang="zh-CN" sz="3200" dirty="0"/>
              <a:t>-</a:t>
            </a:r>
            <a:r>
              <a:rPr lang="zh-CN" altLang="en-US" sz="3200" dirty="0"/>
              <a:t>到地幔去“采样”，然后回来称一称</a:t>
            </a: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E0F19BC0-72EB-AD75-9352-BE6A74A8B4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9635" y="4752726"/>
            <a:ext cx="3108140" cy="1800000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A5EDF57E-3ED8-0E81-A5BB-6243CDFE90A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84226" y="4746383"/>
            <a:ext cx="3036071" cy="2158171"/>
          </a:xfrm>
          <a:prstGeom prst="rect">
            <a:avLst/>
          </a:prstGeom>
        </p:spPr>
      </p:pic>
      <p:cxnSp>
        <p:nvCxnSpPr>
          <p:cNvPr id="12" name="直接箭头连接符 11">
            <a:extLst>
              <a:ext uri="{FF2B5EF4-FFF2-40B4-BE49-F238E27FC236}">
                <a16:creationId xmlns:a16="http://schemas.microsoft.com/office/drawing/2014/main" id="{C66CD1C5-40EF-CF44-646A-8141ACA511D0}"/>
              </a:ext>
            </a:extLst>
          </p:cNvPr>
          <p:cNvCxnSpPr/>
          <p:nvPr/>
        </p:nvCxnSpPr>
        <p:spPr>
          <a:xfrm>
            <a:off x="5263116" y="5947376"/>
            <a:ext cx="1477926" cy="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" name="文本框 12">
            <a:extLst>
              <a:ext uri="{FF2B5EF4-FFF2-40B4-BE49-F238E27FC236}">
                <a16:creationId xmlns:a16="http://schemas.microsoft.com/office/drawing/2014/main" id="{A53FF5FE-4F95-9DF8-3913-E66C5B84FCD2}"/>
              </a:ext>
            </a:extLst>
          </p:cNvPr>
          <p:cNvSpPr txBox="1"/>
          <p:nvPr/>
        </p:nvSpPr>
        <p:spPr>
          <a:xfrm>
            <a:off x="199354" y="5652726"/>
            <a:ext cx="134497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dirty="0"/>
              <a:t>原位条件下</a:t>
            </a:r>
          </a:p>
        </p:txBody>
      </p:sp>
    </p:spTree>
    <p:extLst>
      <p:ext uri="{BB962C8B-B14F-4D97-AF65-F5344CB8AC3E}">
        <p14:creationId xmlns:p14="http://schemas.microsoft.com/office/powerpoint/2010/main" val="2497049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E08F656D-C2FB-0A42-050D-EACE27E6F6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7776" y="1628999"/>
            <a:ext cx="4725000" cy="3600000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0BAC9F4E-182F-3BD0-A8C8-E07A0C20EB4F}"/>
              </a:ext>
            </a:extLst>
          </p:cNvPr>
          <p:cNvSpPr txBox="1"/>
          <p:nvPr/>
        </p:nvSpPr>
        <p:spPr>
          <a:xfrm>
            <a:off x="2946400" y="181094"/>
            <a:ext cx="747776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200" dirty="0"/>
              <a:t>A</a:t>
            </a:r>
            <a:r>
              <a:rPr lang="zh-CN" altLang="en-US" sz="3200" dirty="0"/>
              <a:t>区域：天然的“超深钻”</a:t>
            </a:r>
            <a:r>
              <a:rPr lang="en-US" altLang="zh-CN" sz="3200" dirty="0"/>
              <a:t>-</a:t>
            </a:r>
            <a:r>
              <a:rPr lang="zh-CN" altLang="en-US" sz="3200" dirty="0"/>
              <a:t>地幔岩石捕掳体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7274FEEE-E4F6-102B-0D59-7E88A8C161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9224" y="1156652"/>
            <a:ext cx="6526743" cy="4544695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7ECD4CDA-E637-6A57-8D00-F32BAB97097A}"/>
              </a:ext>
            </a:extLst>
          </p:cNvPr>
          <p:cNvSpPr txBox="1"/>
          <p:nvPr/>
        </p:nvSpPr>
        <p:spPr>
          <a:xfrm>
            <a:off x="1666241" y="5722798"/>
            <a:ext cx="32004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dirty="0"/>
              <a:t>钻石矿 金伯利岩筒</a:t>
            </a:r>
            <a:r>
              <a:rPr lang="en-US" altLang="zh-CN" dirty="0"/>
              <a:t>- </a:t>
            </a:r>
            <a:r>
              <a:rPr lang="zh-CN" altLang="en-US" dirty="0"/>
              <a:t>博茨瓦纳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A7F81824-1514-15E2-387B-624C6AB3F666}"/>
              </a:ext>
            </a:extLst>
          </p:cNvPr>
          <p:cNvSpPr txBox="1"/>
          <p:nvPr/>
        </p:nvSpPr>
        <p:spPr>
          <a:xfrm>
            <a:off x="1727201" y="6113581"/>
            <a:ext cx="307847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dirty="0"/>
              <a:t>钻石形成的深度 可达</a:t>
            </a:r>
            <a:r>
              <a:rPr lang="en-US" altLang="zh-CN" dirty="0"/>
              <a:t>200 km</a:t>
            </a:r>
            <a:endParaRPr lang="zh-CN" altLang="en-US" dirty="0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DBDA82CF-3F98-3A3F-26BA-92BE7E17936A}"/>
              </a:ext>
            </a:extLst>
          </p:cNvPr>
          <p:cNvSpPr txBox="1"/>
          <p:nvPr/>
        </p:nvSpPr>
        <p:spPr>
          <a:xfrm>
            <a:off x="7874001" y="5365213"/>
            <a:ext cx="269239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dirty="0"/>
              <a:t>河北张家口地幔捕掳体</a:t>
            </a:r>
          </a:p>
        </p:txBody>
      </p:sp>
    </p:spTree>
    <p:extLst>
      <p:ext uri="{BB962C8B-B14F-4D97-AF65-F5344CB8AC3E}">
        <p14:creationId xmlns:p14="http://schemas.microsoft.com/office/powerpoint/2010/main" val="28236887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7A41EA10-9481-7D7F-18CF-E268CA7BDD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606" y="1380760"/>
            <a:ext cx="7666286" cy="3600000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C99384DE-C8DB-ED95-E293-D99653BF42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62900" y="2205037"/>
            <a:ext cx="4229100" cy="2447925"/>
          </a:xfrm>
          <a:prstGeom prst="rect">
            <a:avLst/>
          </a:prstGeom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AAAF10F0-6EFB-DA5F-C4C5-F88301CF72F0}"/>
              </a:ext>
            </a:extLst>
          </p:cNvPr>
          <p:cNvSpPr txBox="1"/>
          <p:nvPr/>
        </p:nvSpPr>
        <p:spPr>
          <a:xfrm>
            <a:off x="4297681" y="140454"/>
            <a:ext cx="4318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200" dirty="0"/>
              <a:t>A</a:t>
            </a:r>
            <a:r>
              <a:rPr lang="zh-CN" altLang="en-US" sz="3200" dirty="0"/>
              <a:t>区域：</a:t>
            </a:r>
            <a:r>
              <a:rPr lang="en-US" altLang="zh-CN" sz="3200" dirty="0"/>
              <a:t>78 </a:t>
            </a:r>
            <a:r>
              <a:rPr lang="zh-CN" altLang="en-US" sz="3200" dirty="0"/>
              <a:t>个天然样品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B5A22AAC-2B1C-5BD9-F561-EA96ED0927CD}"/>
              </a:ext>
            </a:extLst>
          </p:cNvPr>
          <p:cNvSpPr txBox="1"/>
          <p:nvPr/>
        </p:nvSpPr>
        <p:spPr>
          <a:xfrm>
            <a:off x="5811521" y="5292574"/>
            <a:ext cx="290576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dirty="0"/>
              <a:t>Mg# = </a:t>
            </a:r>
            <a:r>
              <a:rPr lang="en-US" altLang="zh-CN" dirty="0" err="1"/>
              <a:t>N</a:t>
            </a:r>
            <a:r>
              <a:rPr lang="en-US" altLang="zh-CN" baseline="-25000" dirty="0" err="1"/>
              <a:t>Mg</a:t>
            </a:r>
            <a:r>
              <a:rPr lang="en-US" altLang="zh-CN" dirty="0"/>
              <a:t> / (</a:t>
            </a:r>
            <a:r>
              <a:rPr lang="en-US" altLang="zh-CN" dirty="0" err="1"/>
              <a:t>N</a:t>
            </a:r>
            <a:r>
              <a:rPr lang="en-US" altLang="zh-CN" baseline="-25000" dirty="0" err="1"/>
              <a:t>Mg</a:t>
            </a:r>
            <a:r>
              <a:rPr lang="en-US" altLang="zh-CN" dirty="0"/>
              <a:t> + </a:t>
            </a:r>
            <a:r>
              <a:rPr lang="en-US" altLang="zh-CN" dirty="0" err="1"/>
              <a:t>N</a:t>
            </a:r>
            <a:r>
              <a:rPr lang="en-US" altLang="zh-CN" baseline="-25000" dirty="0" err="1"/>
              <a:t>Fe</a:t>
            </a:r>
            <a:r>
              <a:rPr lang="en-US" altLang="zh-CN" dirty="0"/>
              <a:t>)</a:t>
            </a:r>
            <a:endParaRPr lang="zh-CN" altLang="en-US" dirty="0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0ADE62AB-67EC-6056-B1DE-DA1BE98F46F1}"/>
              </a:ext>
            </a:extLst>
          </p:cNvPr>
          <p:cNvSpPr txBox="1"/>
          <p:nvPr/>
        </p:nvSpPr>
        <p:spPr>
          <a:xfrm>
            <a:off x="3830321" y="5292574"/>
            <a:ext cx="141224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dirty="0"/>
              <a:t>Mg# = 91.2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69155537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88EA58C6-6827-5760-1188-7F8FE6173D13}"/>
              </a:ext>
            </a:extLst>
          </p:cNvPr>
          <p:cNvSpPr txBox="1"/>
          <p:nvPr/>
        </p:nvSpPr>
        <p:spPr>
          <a:xfrm>
            <a:off x="2354579" y="181094"/>
            <a:ext cx="786892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200" dirty="0"/>
              <a:t>B</a:t>
            </a:r>
            <a:r>
              <a:rPr lang="zh-CN" altLang="en-US" sz="3200" dirty="0"/>
              <a:t>区域：原始地幔</a:t>
            </a:r>
            <a:r>
              <a:rPr lang="en-US" altLang="zh-CN" sz="3200" dirty="0"/>
              <a:t>/</a:t>
            </a:r>
            <a:r>
              <a:rPr lang="zh-CN" altLang="en-US" sz="3200" dirty="0"/>
              <a:t>背景地幔：</a:t>
            </a:r>
            <a:r>
              <a:rPr lang="en-US" altLang="zh-CN" sz="3200" dirty="0"/>
              <a:t>Pyrolite </a:t>
            </a:r>
            <a:r>
              <a:rPr lang="zh-CN" altLang="en-US" sz="3200" dirty="0"/>
              <a:t>模型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8932E1C0-E803-6268-F304-E70DE6D69C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04632" y="1359743"/>
            <a:ext cx="8218868" cy="3240000"/>
          </a:xfrm>
          <a:prstGeom prst="rect">
            <a:avLst/>
          </a:prstGeom>
        </p:spPr>
      </p:pic>
      <p:cxnSp>
        <p:nvCxnSpPr>
          <p:cNvPr id="9" name="直接箭头连接符 8">
            <a:extLst>
              <a:ext uri="{FF2B5EF4-FFF2-40B4-BE49-F238E27FC236}">
                <a16:creationId xmlns:a16="http://schemas.microsoft.com/office/drawing/2014/main" id="{0B30F88B-E5F0-3EA1-E8C3-5DEC46D3C6B1}"/>
              </a:ext>
            </a:extLst>
          </p:cNvPr>
          <p:cNvCxnSpPr>
            <a:cxnSpLocks/>
          </p:cNvCxnSpPr>
          <p:nvPr/>
        </p:nvCxnSpPr>
        <p:spPr>
          <a:xfrm>
            <a:off x="5291654" y="3362201"/>
            <a:ext cx="62283" cy="1788919"/>
          </a:xfrm>
          <a:prstGeom prst="straightConnector1">
            <a:avLst/>
          </a:prstGeom>
          <a:ln w="19050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矩形 16">
            <a:extLst>
              <a:ext uri="{FF2B5EF4-FFF2-40B4-BE49-F238E27FC236}">
                <a16:creationId xmlns:a16="http://schemas.microsoft.com/office/drawing/2014/main" id="{85E77B43-283D-29A8-43EF-7D79F9B7A43F}"/>
              </a:ext>
            </a:extLst>
          </p:cNvPr>
          <p:cNvSpPr/>
          <p:nvPr/>
        </p:nvSpPr>
        <p:spPr>
          <a:xfrm>
            <a:off x="3629104" y="5346172"/>
            <a:ext cx="1168400" cy="721360"/>
          </a:xfrm>
          <a:prstGeom prst="rect">
            <a:avLst/>
          </a:prstGeom>
          <a:solidFill>
            <a:srgbClr val="EABB39"/>
          </a:solidFill>
          <a:ln/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solidFill>
                  <a:srgbClr val="DD4B34"/>
                </a:solidFill>
              </a:rPr>
              <a:t>原始地幔</a:t>
            </a:r>
          </a:p>
        </p:txBody>
      </p:sp>
      <p:cxnSp>
        <p:nvCxnSpPr>
          <p:cNvPr id="18" name="直接箭头连接符 17">
            <a:extLst>
              <a:ext uri="{FF2B5EF4-FFF2-40B4-BE49-F238E27FC236}">
                <a16:creationId xmlns:a16="http://schemas.microsoft.com/office/drawing/2014/main" id="{329047A2-EFDB-68FE-3E1A-B76912E9F54E}"/>
              </a:ext>
            </a:extLst>
          </p:cNvPr>
          <p:cNvCxnSpPr>
            <a:cxnSpLocks/>
          </p:cNvCxnSpPr>
          <p:nvPr/>
        </p:nvCxnSpPr>
        <p:spPr>
          <a:xfrm flipV="1">
            <a:off x="4897691" y="5395501"/>
            <a:ext cx="1902461" cy="247251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文本框 19">
            <a:extLst>
              <a:ext uri="{FF2B5EF4-FFF2-40B4-BE49-F238E27FC236}">
                <a16:creationId xmlns:a16="http://schemas.microsoft.com/office/drawing/2014/main" id="{04D036CE-9018-7EF6-FB7D-D59F6400B919}"/>
              </a:ext>
            </a:extLst>
          </p:cNvPr>
          <p:cNvSpPr txBox="1"/>
          <p:nvPr/>
        </p:nvSpPr>
        <p:spPr>
          <a:xfrm rot="21136114">
            <a:off x="5089462" y="5168372"/>
            <a:ext cx="11684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dirty="0"/>
              <a:t>部分熔融</a:t>
            </a: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1A5303FA-3903-064D-96C3-38C9B9643034}"/>
              </a:ext>
            </a:extLst>
          </p:cNvPr>
          <p:cNvSpPr/>
          <p:nvPr/>
        </p:nvSpPr>
        <p:spPr>
          <a:xfrm>
            <a:off x="6900339" y="5170195"/>
            <a:ext cx="1419216" cy="247251"/>
          </a:xfrm>
          <a:prstGeom prst="rect">
            <a:avLst/>
          </a:prstGeom>
          <a:solidFill>
            <a:srgbClr val="030D0A"/>
          </a:solidFill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大洋地壳</a:t>
            </a:r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6561D4AD-CD82-92C2-F25F-FFAF0DAC5715}"/>
              </a:ext>
            </a:extLst>
          </p:cNvPr>
          <p:cNvSpPr/>
          <p:nvPr/>
        </p:nvSpPr>
        <p:spPr>
          <a:xfrm>
            <a:off x="6913963" y="5858380"/>
            <a:ext cx="1391968" cy="721360"/>
          </a:xfrm>
          <a:prstGeom prst="rect">
            <a:avLst/>
          </a:prstGeom>
          <a:solidFill>
            <a:srgbClr val="8C583F"/>
          </a:solidFill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岩石圈地幔</a:t>
            </a:r>
          </a:p>
        </p:txBody>
      </p:sp>
      <p:cxnSp>
        <p:nvCxnSpPr>
          <p:cNvPr id="24" name="直接箭头连接符 23">
            <a:extLst>
              <a:ext uri="{FF2B5EF4-FFF2-40B4-BE49-F238E27FC236}">
                <a16:creationId xmlns:a16="http://schemas.microsoft.com/office/drawing/2014/main" id="{CB08C613-3B53-BDA8-0ADF-7BF2ADA4AFDC}"/>
              </a:ext>
            </a:extLst>
          </p:cNvPr>
          <p:cNvCxnSpPr>
            <a:cxnSpLocks/>
          </p:cNvCxnSpPr>
          <p:nvPr/>
        </p:nvCxnSpPr>
        <p:spPr>
          <a:xfrm>
            <a:off x="4897691" y="5727678"/>
            <a:ext cx="1790701" cy="350121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文本框 26">
            <a:extLst>
              <a:ext uri="{FF2B5EF4-FFF2-40B4-BE49-F238E27FC236}">
                <a16:creationId xmlns:a16="http://schemas.microsoft.com/office/drawing/2014/main" id="{D01E9025-B617-3703-04E5-444DCE405989}"/>
              </a:ext>
            </a:extLst>
          </p:cNvPr>
          <p:cNvSpPr txBox="1"/>
          <p:nvPr/>
        </p:nvSpPr>
        <p:spPr>
          <a:xfrm rot="742894">
            <a:off x="5278346" y="5920027"/>
            <a:ext cx="11684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dirty="0"/>
              <a:t>残余</a:t>
            </a:r>
          </a:p>
        </p:txBody>
      </p:sp>
      <p:sp>
        <p:nvSpPr>
          <p:cNvPr id="32" name="右大括号 31">
            <a:extLst>
              <a:ext uri="{FF2B5EF4-FFF2-40B4-BE49-F238E27FC236}">
                <a16:creationId xmlns:a16="http://schemas.microsoft.com/office/drawing/2014/main" id="{2E8709EE-E704-CAE3-E4A5-4CF91E36449A}"/>
              </a:ext>
            </a:extLst>
          </p:cNvPr>
          <p:cNvSpPr/>
          <p:nvPr/>
        </p:nvSpPr>
        <p:spPr>
          <a:xfrm>
            <a:off x="8445144" y="5293820"/>
            <a:ext cx="72048" cy="994092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文本框 32">
            <a:extLst>
              <a:ext uri="{FF2B5EF4-FFF2-40B4-BE49-F238E27FC236}">
                <a16:creationId xmlns:a16="http://schemas.microsoft.com/office/drawing/2014/main" id="{3AB8F06A-12E9-D5F3-9AD0-C521CDBD4E88}"/>
              </a:ext>
            </a:extLst>
          </p:cNvPr>
          <p:cNvSpPr txBox="1"/>
          <p:nvPr/>
        </p:nvSpPr>
        <p:spPr>
          <a:xfrm>
            <a:off x="7053179" y="4788584"/>
            <a:ext cx="139196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dirty="0"/>
              <a:t>拉板玄武岩</a:t>
            </a:r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id="{489B92D3-1731-6D12-63E5-3BDDEA506723}"/>
              </a:ext>
            </a:extLst>
          </p:cNvPr>
          <p:cNvSpPr txBox="1"/>
          <p:nvPr/>
        </p:nvSpPr>
        <p:spPr>
          <a:xfrm>
            <a:off x="6983572" y="5543012"/>
            <a:ext cx="139196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dirty="0"/>
              <a:t>方辉橄榄岩</a:t>
            </a:r>
          </a:p>
        </p:txBody>
      </p:sp>
      <p:sp>
        <p:nvSpPr>
          <p:cNvPr id="35" name="矩形 34">
            <a:extLst>
              <a:ext uri="{FF2B5EF4-FFF2-40B4-BE49-F238E27FC236}">
                <a16:creationId xmlns:a16="http://schemas.microsoft.com/office/drawing/2014/main" id="{B48F8FF7-79D4-3758-51C9-87DEC2D19695}"/>
              </a:ext>
            </a:extLst>
          </p:cNvPr>
          <p:cNvSpPr/>
          <p:nvPr/>
        </p:nvSpPr>
        <p:spPr>
          <a:xfrm>
            <a:off x="4956374" y="2939131"/>
            <a:ext cx="670560" cy="416274"/>
          </a:xfrm>
          <a:prstGeom prst="rect">
            <a:avLst/>
          </a:prstGeom>
          <a:noFill/>
          <a:ln w="28575">
            <a:solidFill>
              <a:schemeClr val="tx1"/>
            </a:solidFill>
            <a:prstDash val="sysDot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9176216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>
            <a:extLst>
              <a:ext uri="{FF2B5EF4-FFF2-40B4-BE49-F238E27FC236}">
                <a16:creationId xmlns:a16="http://schemas.microsoft.com/office/drawing/2014/main" id="{84169CED-A094-5941-EAA9-F4176D89C06D}"/>
              </a:ext>
            </a:extLst>
          </p:cNvPr>
          <p:cNvSpPr txBox="1"/>
          <p:nvPr/>
        </p:nvSpPr>
        <p:spPr>
          <a:xfrm>
            <a:off x="2210941" y="1098499"/>
            <a:ext cx="4328160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rgbClr val="FF3030"/>
                </a:solidFill>
              </a:rPr>
              <a:t>三份方辉橄榄岩 </a:t>
            </a:r>
            <a:r>
              <a:rPr lang="en-US" altLang="zh-CN" dirty="0">
                <a:solidFill>
                  <a:srgbClr val="FF3030"/>
                </a:solidFill>
              </a:rPr>
              <a:t>+ 1</a:t>
            </a:r>
            <a:r>
              <a:rPr lang="zh-CN" altLang="en-US" dirty="0">
                <a:solidFill>
                  <a:srgbClr val="FF3030"/>
                </a:solidFill>
              </a:rPr>
              <a:t>份拉斑玄武岩混合</a:t>
            </a:r>
            <a:endParaRPr lang="en-US" altLang="zh-CN" dirty="0">
              <a:solidFill>
                <a:srgbClr val="FF3030"/>
              </a:solidFill>
            </a:endParaRPr>
          </a:p>
          <a:p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r>
              <a:rPr lang="en-US" altLang="zh-CN" dirty="0"/>
              <a:t>Pyrolite</a:t>
            </a:r>
            <a:r>
              <a:rPr lang="zh-CN" altLang="en-US" dirty="0"/>
              <a:t> 地幔岩模型（饱满的二辉橄榄岩）</a:t>
            </a:r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EDB08381-A8CD-5AFE-778E-2793977817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27857" y="2276020"/>
            <a:ext cx="2934085" cy="2880000"/>
          </a:xfrm>
          <a:prstGeom prst="rect">
            <a:avLst/>
          </a:prstGeom>
        </p:spPr>
      </p:pic>
      <p:sp>
        <p:nvSpPr>
          <p:cNvPr id="14" name="文本框 13">
            <a:extLst>
              <a:ext uri="{FF2B5EF4-FFF2-40B4-BE49-F238E27FC236}">
                <a16:creationId xmlns:a16="http://schemas.microsoft.com/office/drawing/2014/main" id="{398CE68A-C90E-78F3-6630-C80E075B7841}"/>
              </a:ext>
            </a:extLst>
          </p:cNvPr>
          <p:cNvSpPr txBox="1"/>
          <p:nvPr/>
        </p:nvSpPr>
        <p:spPr>
          <a:xfrm>
            <a:off x="7975600" y="5347277"/>
            <a:ext cx="42164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dirty="0"/>
              <a:t>Alfred Edward Ringwood (1930 - 1993)</a:t>
            </a:r>
            <a:endParaRPr lang="zh-CN" altLang="en-US" dirty="0"/>
          </a:p>
        </p:txBody>
      </p:sp>
      <p:cxnSp>
        <p:nvCxnSpPr>
          <p:cNvPr id="28" name="直接箭头连接符 27">
            <a:extLst>
              <a:ext uri="{FF2B5EF4-FFF2-40B4-BE49-F238E27FC236}">
                <a16:creationId xmlns:a16="http://schemas.microsoft.com/office/drawing/2014/main" id="{2FBBDA93-6BA0-3BF3-F366-BE421D874F85}"/>
              </a:ext>
            </a:extLst>
          </p:cNvPr>
          <p:cNvCxnSpPr>
            <a:cxnSpLocks/>
          </p:cNvCxnSpPr>
          <p:nvPr/>
        </p:nvCxnSpPr>
        <p:spPr>
          <a:xfrm>
            <a:off x="4139591" y="1558422"/>
            <a:ext cx="0" cy="557483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文本框 5">
            <a:extLst>
              <a:ext uri="{FF2B5EF4-FFF2-40B4-BE49-F238E27FC236}">
                <a16:creationId xmlns:a16="http://schemas.microsoft.com/office/drawing/2014/main" id="{C81032D5-B8DA-F83A-1683-4357DA935B62}"/>
              </a:ext>
            </a:extLst>
          </p:cNvPr>
          <p:cNvSpPr txBox="1"/>
          <p:nvPr/>
        </p:nvSpPr>
        <p:spPr>
          <a:xfrm>
            <a:off x="2354579" y="181094"/>
            <a:ext cx="786892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200" dirty="0"/>
              <a:t>B</a:t>
            </a:r>
            <a:r>
              <a:rPr lang="zh-CN" altLang="en-US" sz="3200" dirty="0"/>
              <a:t>区域：原始地幔</a:t>
            </a:r>
            <a:r>
              <a:rPr lang="en-US" altLang="zh-CN" sz="3200" dirty="0"/>
              <a:t>/</a:t>
            </a:r>
            <a:r>
              <a:rPr lang="zh-CN" altLang="en-US" sz="3200" dirty="0"/>
              <a:t>背景地幔：</a:t>
            </a:r>
            <a:r>
              <a:rPr lang="en-US" altLang="zh-CN" sz="3200" dirty="0"/>
              <a:t>Pyrolite </a:t>
            </a:r>
            <a:r>
              <a:rPr lang="zh-CN" altLang="en-US" sz="3200" dirty="0"/>
              <a:t>模型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DEE147F6-B8CD-2AA2-CD61-F1FAF6A0BD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152" y="3035750"/>
            <a:ext cx="7762875" cy="2466975"/>
          </a:xfrm>
          <a:prstGeom prst="rect">
            <a:avLst/>
          </a:prstGeom>
        </p:spPr>
      </p:pic>
      <p:sp>
        <p:nvSpPr>
          <p:cNvPr id="4" name="矩形 3">
            <a:extLst>
              <a:ext uri="{FF2B5EF4-FFF2-40B4-BE49-F238E27FC236}">
                <a16:creationId xmlns:a16="http://schemas.microsoft.com/office/drawing/2014/main" id="{92F9835D-BAE3-F0BB-370E-73B51278BDD0}"/>
              </a:ext>
            </a:extLst>
          </p:cNvPr>
          <p:cNvSpPr/>
          <p:nvPr/>
        </p:nvSpPr>
        <p:spPr>
          <a:xfrm>
            <a:off x="2119501" y="3602060"/>
            <a:ext cx="660400" cy="1900665"/>
          </a:xfrm>
          <a:prstGeom prst="rect">
            <a:avLst/>
          </a:prstGeom>
          <a:noFill/>
          <a:ln w="285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013665FE-3BAC-BF7D-7865-1793DD827938}"/>
              </a:ext>
            </a:extLst>
          </p:cNvPr>
          <p:cNvSpPr txBox="1"/>
          <p:nvPr/>
        </p:nvSpPr>
        <p:spPr>
          <a:xfrm>
            <a:off x="5786120" y="5962648"/>
            <a:ext cx="290576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dirty="0"/>
              <a:t>Mg# = </a:t>
            </a:r>
            <a:r>
              <a:rPr lang="en-US" altLang="zh-CN" dirty="0" err="1"/>
              <a:t>N</a:t>
            </a:r>
            <a:r>
              <a:rPr lang="en-US" altLang="zh-CN" baseline="-25000" dirty="0" err="1"/>
              <a:t>Mg</a:t>
            </a:r>
            <a:r>
              <a:rPr lang="en-US" altLang="zh-CN" dirty="0"/>
              <a:t> / (</a:t>
            </a:r>
            <a:r>
              <a:rPr lang="en-US" altLang="zh-CN" dirty="0" err="1"/>
              <a:t>N</a:t>
            </a:r>
            <a:r>
              <a:rPr lang="en-US" altLang="zh-CN" baseline="-25000" dirty="0" err="1"/>
              <a:t>Mg</a:t>
            </a:r>
            <a:r>
              <a:rPr lang="en-US" altLang="zh-CN" dirty="0"/>
              <a:t> + </a:t>
            </a:r>
            <a:r>
              <a:rPr lang="en-US" altLang="zh-CN" dirty="0" err="1"/>
              <a:t>N</a:t>
            </a:r>
            <a:r>
              <a:rPr lang="en-US" altLang="zh-CN" baseline="-25000" dirty="0" err="1"/>
              <a:t>Fe</a:t>
            </a:r>
            <a:r>
              <a:rPr lang="en-US" altLang="zh-CN" dirty="0"/>
              <a:t>)</a:t>
            </a:r>
            <a:endParaRPr lang="zh-CN" altLang="en-US" dirty="0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897B4688-35FB-2605-CE43-4B331DC97E41}"/>
              </a:ext>
            </a:extLst>
          </p:cNvPr>
          <p:cNvSpPr txBox="1"/>
          <p:nvPr/>
        </p:nvSpPr>
        <p:spPr>
          <a:xfrm>
            <a:off x="3804920" y="5962648"/>
            <a:ext cx="141224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dirty="0"/>
              <a:t>Mg# = 88.9</a:t>
            </a:r>
            <a:endParaRPr lang="zh-CN" altLang="en-US" dirty="0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1A124C60-116F-F1D2-2E58-668DEA3FB623}"/>
              </a:ext>
            </a:extLst>
          </p:cNvPr>
          <p:cNvSpPr txBox="1"/>
          <p:nvPr/>
        </p:nvSpPr>
        <p:spPr>
          <a:xfrm>
            <a:off x="8908318" y="1825550"/>
            <a:ext cx="217316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dirty="0"/>
              <a:t>澳大利亚 岩石学家</a:t>
            </a: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A388BA88-75EE-2031-88CE-CF167E78D53C}"/>
              </a:ext>
            </a:extLst>
          </p:cNvPr>
          <p:cNvSpPr txBox="1"/>
          <p:nvPr/>
        </p:nvSpPr>
        <p:spPr>
          <a:xfrm>
            <a:off x="6539101" y="1098499"/>
            <a:ext cx="539889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</a:rPr>
              <a:t>Pyro</a:t>
            </a:r>
            <a:r>
              <a:rPr lang="en-US" altLang="zh-CN" dirty="0"/>
              <a:t>xene</a:t>
            </a:r>
            <a:r>
              <a:rPr lang="zh-CN" altLang="en-US" dirty="0"/>
              <a:t>（辉石）</a:t>
            </a:r>
            <a:r>
              <a:rPr lang="en-US" altLang="zh-CN" dirty="0"/>
              <a:t> + </a:t>
            </a:r>
            <a:r>
              <a:rPr lang="en-US" altLang="zh-CN" dirty="0">
                <a:solidFill>
                  <a:srgbClr val="FF0000"/>
                </a:solidFill>
              </a:rPr>
              <a:t>Oli</a:t>
            </a:r>
            <a:r>
              <a:rPr lang="en-US" altLang="zh-CN" dirty="0"/>
              <a:t>vine</a:t>
            </a:r>
            <a:r>
              <a:rPr lang="zh-CN" altLang="en-US" dirty="0"/>
              <a:t>（橄榄石） </a:t>
            </a:r>
            <a:r>
              <a:rPr lang="en-US" altLang="zh-CN" dirty="0"/>
              <a:t>= Pyrolite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8514126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A0C566A2-4F17-CD5F-E261-EEA32015211F}"/>
              </a:ext>
            </a:extLst>
          </p:cNvPr>
          <p:cNvSpPr txBox="1"/>
          <p:nvPr/>
        </p:nvSpPr>
        <p:spPr>
          <a:xfrm>
            <a:off x="1859281" y="181094"/>
            <a:ext cx="832104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200" dirty="0"/>
              <a:t>算法介绍：化学成分      矿物组成     物理性质</a:t>
            </a:r>
          </a:p>
        </p:txBody>
      </p:sp>
      <p:cxnSp>
        <p:nvCxnSpPr>
          <p:cNvPr id="6" name="直接箭头连接符 5">
            <a:extLst>
              <a:ext uri="{FF2B5EF4-FFF2-40B4-BE49-F238E27FC236}">
                <a16:creationId xmlns:a16="http://schemas.microsoft.com/office/drawing/2014/main" id="{2381D129-EAC1-EE4F-A1A4-7BD4002EF1F0}"/>
              </a:ext>
            </a:extLst>
          </p:cNvPr>
          <p:cNvCxnSpPr>
            <a:cxnSpLocks/>
          </p:cNvCxnSpPr>
          <p:nvPr/>
        </p:nvCxnSpPr>
        <p:spPr>
          <a:xfrm>
            <a:off x="5679440" y="508000"/>
            <a:ext cx="447040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直接箭头连接符 8">
            <a:extLst>
              <a:ext uri="{FF2B5EF4-FFF2-40B4-BE49-F238E27FC236}">
                <a16:creationId xmlns:a16="http://schemas.microsoft.com/office/drawing/2014/main" id="{955351AE-3B7E-2913-3971-E80EB9B869FA}"/>
              </a:ext>
            </a:extLst>
          </p:cNvPr>
          <p:cNvCxnSpPr>
            <a:cxnSpLocks/>
          </p:cNvCxnSpPr>
          <p:nvPr/>
        </p:nvCxnSpPr>
        <p:spPr>
          <a:xfrm>
            <a:off x="7924800" y="508000"/>
            <a:ext cx="447040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1" name="图片 10">
            <a:extLst>
              <a:ext uri="{FF2B5EF4-FFF2-40B4-BE49-F238E27FC236}">
                <a16:creationId xmlns:a16="http://schemas.microsoft.com/office/drawing/2014/main" id="{C2DE8500-E39E-B756-02FD-745B65ACA1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556" y="807602"/>
            <a:ext cx="7677150" cy="4076700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9FBB874D-1F9A-F1B4-545A-AB80444DEF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30775" y="4838584"/>
            <a:ext cx="1338844" cy="1620000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E9281EED-849E-A97D-D1FB-9BB4E6F49D9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10429" y="6458584"/>
            <a:ext cx="1800000" cy="306000"/>
          </a:xfrm>
          <a:prstGeom prst="rect">
            <a:avLst/>
          </a:prstGeom>
        </p:spPr>
      </p:pic>
      <p:sp>
        <p:nvSpPr>
          <p:cNvPr id="16" name="椭圆 15">
            <a:extLst>
              <a:ext uri="{FF2B5EF4-FFF2-40B4-BE49-F238E27FC236}">
                <a16:creationId xmlns:a16="http://schemas.microsoft.com/office/drawing/2014/main" id="{0AC5761D-101F-F930-87A5-F1AEFE8B15FE}"/>
              </a:ext>
            </a:extLst>
          </p:cNvPr>
          <p:cNvSpPr/>
          <p:nvPr/>
        </p:nvSpPr>
        <p:spPr>
          <a:xfrm>
            <a:off x="1177292" y="5432720"/>
            <a:ext cx="599440" cy="437678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1</a:t>
            </a:r>
            <a:endParaRPr lang="zh-CN" altLang="en-US" dirty="0"/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3EE73BF3-E0D8-8B84-DD88-087285C87201}"/>
              </a:ext>
            </a:extLst>
          </p:cNvPr>
          <p:cNvSpPr txBox="1"/>
          <p:nvPr/>
        </p:nvSpPr>
        <p:spPr>
          <a:xfrm>
            <a:off x="782322" y="6044522"/>
            <a:ext cx="160527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dirty="0"/>
              <a:t>质量平衡方程</a:t>
            </a:r>
          </a:p>
        </p:txBody>
      </p:sp>
      <p:sp>
        <p:nvSpPr>
          <p:cNvPr id="18" name="椭圆 17">
            <a:extLst>
              <a:ext uri="{FF2B5EF4-FFF2-40B4-BE49-F238E27FC236}">
                <a16:creationId xmlns:a16="http://schemas.microsoft.com/office/drawing/2014/main" id="{4FAA66E6-AD29-A961-3686-2C6D488E638B}"/>
              </a:ext>
            </a:extLst>
          </p:cNvPr>
          <p:cNvSpPr/>
          <p:nvPr/>
        </p:nvSpPr>
        <p:spPr>
          <a:xfrm>
            <a:off x="3198356" y="5432720"/>
            <a:ext cx="599440" cy="437678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2</a:t>
            </a:r>
            <a:endParaRPr lang="zh-CN" altLang="en-US" dirty="0"/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4B381689-F8C1-F3FC-845C-7FBBA9D8A2D5}"/>
              </a:ext>
            </a:extLst>
          </p:cNvPr>
          <p:cNvSpPr txBox="1"/>
          <p:nvPr/>
        </p:nvSpPr>
        <p:spPr>
          <a:xfrm>
            <a:off x="2792172" y="6044522"/>
            <a:ext cx="160527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dirty="0"/>
              <a:t>分配系数方程</a:t>
            </a:r>
          </a:p>
        </p:txBody>
      </p:sp>
      <p:pic>
        <p:nvPicPr>
          <p:cNvPr id="21" name="图片 20">
            <a:extLst>
              <a:ext uri="{FF2B5EF4-FFF2-40B4-BE49-F238E27FC236}">
                <a16:creationId xmlns:a16="http://schemas.microsoft.com/office/drawing/2014/main" id="{423822BB-655D-8B52-708C-96480A0087A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07706" y="2262605"/>
            <a:ext cx="4118069" cy="2880000"/>
          </a:xfrm>
          <a:prstGeom prst="rect">
            <a:avLst/>
          </a:prstGeom>
        </p:spPr>
      </p:pic>
      <p:pic>
        <p:nvPicPr>
          <p:cNvPr id="23" name="图片 22">
            <a:extLst>
              <a:ext uri="{FF2B5EF4-FFF2-40B4-BE49-F238E27FC236}">
                <a16:creationId xmlns:a16="http://schemas.microsoft.com/office/drawing/2014/main" id="{29577A28-F1E7-063C-D481-458FA33E352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07706" y="5480219"/>
            <a:ext cx="4105019" cy="306000"/>
          </a:xfrm>
          <a:prstGeom prst="rect">
            <a:avLst/>
          </a:prstGeom>
        </p:spPr>
      </p:pic>
      <p:sp>
        <p:nvSpPr>
          <p:cNvPr id="24" name="文本框 23">
            <a:extLst>
              <a:ext uri="{FF2B5EF4-FFF2-40B4-BE49-F238E27FC236}">
                <a16:creationId xmlns:a16="http://schemas.microsoft.com/office/drawing/2014/main" id="{F483099F-A898-1B1F-FD93-8AF161C9B624}"/>
              </a:ext>
            </a:extLst>
          </p:cNvPr>
          <p:cNvSpPr txBox="1"/>
          <p:nvPr/>
        </p:nvSpPr>
        <p:spPr>
          <a:xfrm>
            <a:off x="8618660" y="1170468"/>
            <a:ext cx="229615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dirty="0"/>
              <a:t>    最优化问题</a:t>
            </a:r>
            <a:endParaRPr lang="en-US" altLang="zh-CN" dirty="0"/>
          </a:p>
          <a:p>
            <a:endParaRPr lang="en-US" altLang="zh-CN" dirty="0"/>
          </a:p>
          <a:p>
            <a:r>
              <a:rPr lang="en-US" altLang="zh-CN" dirty="0" err="1"/>
              <a:t>Matlab</a:t>
            </a:r>
            <a:r>
              <a:rPr lang="en-US" altLang="zh-CN" dirty="0"/>
              <a:t> </a:t>
            </a:r>
            <a:r>
              <a:rPr lang="en-US" altLang="zh-CN" dirty="0" err="1"/>
              <a:t>fsolve</a:t>
            </a:r>
            <a:r>
              <a:rPr lang="zh-CN" altLang="en-US" dirty="0"/>
              <a:t>函数</a:t>
            </a:r>
          </a:p>
        </p:txBody>
      </p:sp>
    </p:spTree>
    <p:extLst>
      <p:ext uri="{BB962C8B-B14F-4D97-AF65-F5344CB8AC3E}">
        <p14:creationId xmlns:p14="http://schemas.microsoft.com/office/powerpoint/2010/main" val="383928980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BEA526E8-6AA3-C4AD-84BD-1D8FAB8A3B73}"/>
              </a:ext>
            </a:extLst>
          </p:cNvPr>
          <p:cNvSpPr txBox="1"/>
          <p:nvPr/>
        </p:nvSpPr>
        <p:spPr>
          <a:xfrm>
            <a:off x="1859281" y="181094"/>
            <a:ext cx="832104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200" dirty="0"/>
              <a:t>算法验证：化学成分      矿物组成     物理性质</a:t>
            </a:r>
          </a:p>
        </p:txBody>
      </p:sp>
      <p:cxnSp>
        <p:nvCxnSpPr>
          <p:cNvPr id="5" name="直接箭头连接符 4">
            <a:extLst>
              <a:ext uri="{FF2B5EF4-FFF2-40B4-BE49-F238E27FC236}">
                <a16:creationId xmlns:a16="http://schemas.microsoft.com/office/drawing/2014/main" id="{E6F7B1D8-FEBD-0FD5-B176-470CF00F204E}"/>
              </a:ext>
            </a:extLst>
          </p:cNvPr>
          <p:cNvCxnSpPr>
            <a:cxnSpLocks/>
          </p:cNvCxnSpPr>
          <p:nvPr/>
        </p:nvCxnSpPr>
        <p:spPr>
          <a:xfrm>
            <a:off x="5679440" y="508000"/>
            <a:ext cx="447040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" name="直接箭头连接符 5">
            <a:extLst>
              <a:ext uri="{FF2B5EF4-FFF2-40B4-BE49-F238E27FC236}">
                <a16:creationId xmlns:a16="http://schemas.microsoft.com/office/drawing/2014/main" id="{925FC317-BDD2-D5B4-FF56-CAE8CC7BD924}"/>
              </a:ext>
            </a:extLst>
          </p:cNvPr>
          <p:cNvCxnSpPr>
            <a:cxnSpLocks/>
          </p:cNvCxnSpPr>
          <p:nvPr/>
        </p:nvCxnSpPr>
        <p:spPr>
          <a:xfrm>
            <a:off x="7924800" y="508000"/>
            <a:ext cx="447040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8" name="图片 7">
            <a:extLst>
              <a:ext uri="{FF2B5EF4-FFF2-40B4-BE49-F238E27FC236}">
                <a16:creationId xmlns:a16="http://schemas.microsoft.com/office/drawing/2014/main" id="{C97AA67F-AA82-4B51-B556-6BA96D0A7B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1313" y="902316"/>
            <a:ext cx="7175233" cy="2880000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8CE7EB94-C75B-DFB1-D92F-FA02E43B9F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5805" y="3918763"/>
            <a:ext cx="7256195" cy="2880000"/>
          </a:xfrm>
          <a:prstGeom prst="rect">
            <a:avLst/>
          </a:prstGeom>
        </p:spPr>
      </p:pic>
      <p:sp>
        <p:nvSpPr>
          <p:cNvPr id="11" name="文本框 10">
            <a:extLst>
              <a:ext uri="{FF2B5EF4-FFF2-40B4-BE49-F238E27FC236}">
                <a16:creationId xmlns:a16="http://schemas.microsoft.com/office/drawing/2014/main" id="{74003009-A2CA-7D30-14A2-6A96480E5FB7}"/>
              </a:ext>
            </a:extLst>
          </p:cNvPr>
          <p:cNvSpPr txBox="1"/>
          <p:nvPr/>
        </p:nvSpPr>
        <p:spPr>
          <a:xfrm>
            <a:off x="8280400" y="1788318"/>
            <a:ext cx="262128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dirty="0"/>
              <a:t>PHN1569 </a:t>
            </a:r>
            <a:r>
              <a:rPr lang="zh-CN" altLang="en-US" dirty="0"/>
              <a:t>难熔的橄榄岩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38CD0F8A-5334-07AB-BA11-17ED98B5070D}"/>
              </a:ext>
            </a:extLst>
          </p:cNvPr>
          <p:cNvSpPr txBox="1"/>
          <p:nvPr/>
        </p:nvSpPr>
        <p:spPr>
          <a:xfrm>
            <a:off x="8768081" y="2342316"/>
            <a:ext cx="141224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dirty="0"/>
              <a:t>Mg# = 93.2</a:t>
            </a:r>
            <a:endParaRPr lang="zh-CN" altLang="en-US" dirty="0"/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936997BC-A5C7-79AE-6819-63AEE2E9E8D4}"/>
              </a:ext>
            </a:extLst>
          </p:cNvPr>
          <p:cNvSpPr txBox="1"/>
          <p:nvPr/>
        </p:nvSpPr>
        <p:spPr>
          <a:xfrm>
            <a:off x="1584960" y="4826158"/>
            <a:ext cx="262128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dirty="0"/>
              <a:t>PHN1611 </a:t>
            </a:r>
            <a:r>
              <a:rPr lang="zh-CN" altLang="en-US" dirty="0"/>
              <a:t>饱满的橄榄岩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853766AC-1601-52F0-BB4A-2928AF9A05E7}"/>
              </a:ext>
            </a:extLst>
          </p:cNvPr>
          <p:cNvSpPr txBox="1"/>
          <p:nvPr/>
        </p:nvSpPr>
        <p:spPr>
          <a:xfrm>
            <a:off x="2072641" y="5380156"/>
            <a:ext cx="141224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dirty="0"/>
              <a:t>Mg# = 87.0</a:t>
            </a:r>
            <a:endParaRPr lang="zh-CN" altLang="en-US" dirty="0"/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E8FD501D-099B-D877-BC6E-5D61DE7765E5}"/>
              </a:ext>
            </a:extLst>
          </p:cNvPr>
          <p:cNvSpPr/>
          <p:nvPr/>
        </p:nvSpPr>
        <p:spPr>
          <a:xfrm>
            <a:off x="1854200" y="2892214"/>
            <a:ext cx="1269999" cy="17102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29F3CD62-931C-41BB-F016-87B1EB3A4299}"/>
              </a:ext>
            </a:extLst>
          </p:cNvPr>
          <p:cNvSpPr/>
          <p:nvPr/>
        </p:nvSpPr>
        <p:spPr>
          <a:xfrm>
            <a:off x="6390732" y="5955684"/>
            <a:ext cx="1269999" cy="17102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0728942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FFD2531D-6131-BB98-234A-48BB800FB8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67181" y="929869"/>
            <a:ext cx="3537000" cy="3240000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3EECBD20-2AD2-84B7-5068-559433A2D2BA}"/>
              </a:ext>
            </a:extLst>
          </p:cNvPr>
          <p:cNvSpPr txBox="1"/>
          <p:nvPr/>
        </p:nvSpPr>
        <p:spPr>
          <a:xfrm>
            <a:off x="3535681" y="181094"/>
            <a:ext cx="591311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200" dirty="0"/>
              <a:t>化学成分对物理性质的控制作用</a:t>
            </a:r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83FF48CC-3288-E3A1-E801-2EC8A949492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34248" y="1289869"/>
            <a:ext cx="3188182" cy="2520000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2A795961-1E71-4F3E-2748-2116F000E26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34248" y="4112072"/>
            <a:ext cx="3152342" cy="2520000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A20188FF-AA0F-9C9A-6DA2-9FBCEA746C5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67181" y="4169869"/>
            <a:ext cx="3226885" cy="2520000"/>
          </a:xfrm>
          <a:prstGeom prst="rect">
            <a:avLst/>
          </a:prstGeom>
        </p:spPr>
      </p:pic>
      <p:sp>
        <p:nvSpPr>
          <p:cNvPr id="15" name="文本框 14">
            <a:extLst>
              <a:ext uri="{FF2B5EF4-FFF2-40B4-BE49-F238E27FC236}">
                <a16:creationId xmlns:a16="http://schemas.microsoft.com/office/drawing/2014/main" id="{E2365291-449E-8005-76DD-C6CB0FFC9152}"/>
              </a:ext>
            </a:extLst>
          </p:cNvPr>
          <p:cNvSpPr txBox="1"/>
          <p:nvPr/>
        </p:nvSpPr>
        <p:spPr>
          <a:xfrm>
            <a:off x="10136202" y="2937339"/>
            <a:ext cx="164939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dirty="0"/>
              <a:t>古老大陆岩石圈地幔的确亏损玄武质组分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7BAC0606-137A-D904-BAD2-3E26A1221879}"/>
              </a:ext>
            </a:extLst>
          </p:cNvPr>
          <p:cNvSpPr txBox="1"/>
          <p:nvPr/>
        </p:nvSpPr>
        <p:spPr>
          <a:xfrm>
            <a:off x="10298308" y="4410539"/>
            <a:ext cx="163669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dirty="0"/>
              <a:t>因而，其标准化密度更低</a:t>
            </a:r>
          </a:p>
        </p:txBody>
      </p:sp>
    </p:spTree>
    <p:extLst>
      <p:ext uri="{BB962C8B-B14F-4D97-AF65-F5344CB8AC3E}">
        <p14:creationId xmlns:p14="http://schemas.microsoft.com/office/powerpoint/2010/main" val="178864588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D27650CE-6889-F0E2-4A77-B63860C413BC}"/>
              </a:ext>
            </a:extLst>
          </p:cNvPr>
          <p:cNvSpPr txBox="1"/>
          <p:nvPr/>
        </p:nvSpPr>
        <p:spPr>
          <a:xfrm>
            <a:off x="3535681" y="181094"/>
            <a:ext cx="591311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200" dirty="0"/>
              <a:t>化学成分对物理性质的控制作用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AD38F77C-5902-68FC-E022-4DA343EED4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350" y="1095374"/>
            <a:ext cx="6999728" cy="3240000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B6F6D26C-7C75-AE40-CA8C-2937163C9F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88059" y="914280"/>
            <a:ext cx="3276222" cy="2880000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50192B76-4647-A8FF-0AB8-B4EF050E43A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33318" y="3976906"/>
            <a:ext cx="3230963" cy="2700000"/>
          </a:xfrm>
          <a:prstGeom prst="rect">
            <a:avLst/>
          </a:prstGeom>
        </p:spPr>
      </p:pic>
      <p:sp>
        <p:nvSpPr>
          <p:cNvPr id="11" name="文本框 10">
            <a:extLst>
              <a:ext uri="{FF2B5EF4-FFF2-40B4-BE49-F238E27FC236}">
                <a16:creationId xmlns:a16="http://schemas.microsoft.com/office/drawing/2014/main" id="{995EC69B-48B1-0EDD-5272-81AD0DD46F92}"/>
              </a:ext>
            </a:extLst>
          </p:cNvPr>
          <p:cNvSpPr txBox="1"/>
          <p:nvPr/>
        </p:nvSpPr>
        <p:spPr>
          <a:xfrm>
            <a:off x="1127719" y="5045194"/>
            <a:ext cx="5913119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200" dirty="0"/>
              <a:t>原始地幔抽取 </a:t>
            </a:r>
            <a:r>
              <a:rPr lang="en-US" altLang="zh-CN" sz="3200" dirty="0"/>
              <a:t>20 mol% </a:t>
            </a:r>
            <a:r>
              <a:rPr lang="zh-CN" altLang="en-US" sz="3200" dirty="0"/>
              <a:t>的玄武质组分可解释观测结果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F20A84DA-6191-7B06-68CA-F7CC785E40B6}"/>
              </a:ext>
            </a:extLst>
          </p:cNvPr>
          <p:cNvSpPr txBox="1"/>
          <p:nvPr/>
        </p:nvSpPr>
        <p:spPr>
          <a:xfrm>
            <a:off x="2386326" y="3860799"/>
            <a:ext cx="4971207" cy="132691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64336658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F4697DB9-3DBF-C988-411E-712C3FAE7869}"/>
              </a:ext>
            </a:extLst>
          </p:cNvPr>
          <p:cNvSpPr txBox="1"/>
          <p:nvPr/>
        </p:nvSpPr>
        <p:spPr>
          <a:xfrm>
            <a:off x="4513581" y="181094"/>
            <a:ext cx="398271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200" dirty="0"/>
              <a:t>古老大陆的等密度性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25CFF549-5B27-5330-828D-964B401CCB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1365" y="1239837"/>
            <a:ext cx="5743575" cy="5038725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D536CE90-1C62-CAD1-EBAC-39FE0B9C11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0" y="1239837"/>
            <a:ext cx="4800600" cy="5133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777412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DCE32AD9-C022-12A0-2233-FAA5C9BBA6E9}"/>
              </a:ext>
            </a:extLst>
          </p:cNvPr>
          <p:cNvSpPr txBox="1"/>
          <p:nvPr/>
        </p:nvSpPr>
        <p:spPr>
          <a:xfrm>
            <a:off x="4754881" y="181094"/>
            <a:ext cx="320801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200" dirty="0"/>
              <a:t>近年来的新观点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10DC2534-457E-609D-AF1C-E181F0481E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111" y="1867866"/>
            <a:ext cx="6328046" cy="3600000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E5855385-C402-27DD-AEE3-880BBB0BC41C}"/>
              </a:ext>
            </a:extLst>
          </p:cNvPr>
          <p:cNvSpPr txBox="1"/>
          <p:nvPr/>
        </p:nvSpPr>
        <p:spPr>
          <a:xfrm>
            <a:off x="2141855" y="905047"/>
            <a:ext cx="843407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200" dirty="0"/>
              <a:t>克拉通岩石圈地幔是重的，等密度条件不成立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AB5B4631-8B9F-E69E-4A1F-6CDC069069EE}"/>
              </a:ext>
            </a:extLst>
          </p:cNvPr>
          <p:cNvSpPr txBox="1"/>
          <p:nvPr/>
        </p:nvSpPr>
        <p:spPr>
          <a:xfrm>
            <a:off x="247650" y="6122908"/>
            <a:ext cx="11696700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000" dirty="0"/>
              <a:t>每种观点都有假设，亟需 </a:t>
            </a:r>
            <a:r>
              <a:rPr lang="zh-CN" altLang="en-US" sz="3000" dirty="0">
                <a:solidFill>
                  <a:srgbClr val="FF0000"/>
                </a:solidFill>
              </a:rPr>
              <a:t>新观测、新技术</a:t>
            </a:r>
            <a:r>
              <a:rPr lang="zh-CN" altLang="en-US" sz="3000" dirty="0"/>
              <a:t>的发展，提供论证的“锚点”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52DC47A5-23B0-1F8C-9A8E-0A0D1063BFC0}"/>
              </a:ext>
            </a:extLst>
          </p:cNvPr>
          <p:cNvSpPr txBox="1"/>
          <p:nvPr/>
        </p:nvSpPr>
        <p:spPr>
          <a:xfrm>
            <a:off x="1831386" y="5552843"/>
            <a:ext cx="281749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000" dirty="0"/>
              <a:t>Wang et al., 2022, GRL</a:t>
            </a:r>
            <a:endParaRPr lang="zh-CN" altLang="en-US" sz="2000" dirty="0"/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F203D810-8C16-4303-F6F4-A3248AB7D0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87838" y="2349000"/>
            <a:ext cx="5704162" cy="2160000"/>
          </a:xfrm>
          <a:prstGeom prst="rect">
            <a:avLst/>
          </a:prstGeom>
        </p:spPr>
      </p:pic>
      <p:sp>
        <p:nvSpPr>
          <p:cNvPr id="2" name="文本框 1">
            <a:extLst>
              <a:ext uri="{FF2B5EF4-FFF2-40B4-BE49-F238E27FC236}">
                <a16:creationId xmlns:a16="http://schemas.microsoft.com/office/drawing/2014/main" id="{D1B0DAD2-9012-DD6E-A6BC-42D130CCDE61}"/>
              </a:ext>
            </a:extLst>
          </p:cNvPr>
          <p:cNvSpPr txBox="1"/>
          <p:nvPr/>
        </p:nvSpPr>
        <p:spPr>
          <a:xfrm>
            <a:off x="6096000" y="5023566"/>
            <a:ext cx="588107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200" dirty="0"/>
              <a:t>但并没有否定</a:t>
            </a:r>
            <a:r>
              <a:rPr lang="en-US" altLang="zh-CN" sz="3200" dirty="0"/>
              <a:t>Jodran</a:t>
            </a:r>
            <a:r>
              <a:rPr lang="zh-CN" altLang="en-US" sz="3200" dirty="0"/>
              <a:t>的核心观点</a:t>
            </a:r>
          </a:p>
        </p:txBody>
      </p:sp>
    </p:spTree>
    <p:extLst>
      <p:ext uri="{BB962C8B-B14F-4D97-AF65-F5344CB8AC3E}">
        <p14:creationId xmlns:p14="http://schemas.microsoft.com/office/powerpoint/2010/main" val="281683017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3F9167DB-5330-3312-E424-FB3C8257B2CF}"/>
              </a:ext>
            </a:extLst>
          </p:cNvPr>
          <p:cNvSpPr txBox="1"/>
          <p:nvPr/>
        </p:nvSpPr>
        <p:spPr>
          <a:xfrm>
            <a:off x="3764468" y="432861"/>
            <a:ext cx="466306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800" dirty="0"/>
              <a:t>2. </a:t>
            </a:r>
            <a:r>
              <a:rPr lang="en-US" altLang="zh-CN" sz="4800" dirty="0" err="1"/>
              <a:t>Pn</a:t>
            </a:r>
            <a:r>
              <a:rPr lang="zh-CN" altLang="en-US" sz="4800" dirty="0"/>
              <a:t>波接收函数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EEE459D0-AA45-6864-7BE0-A2EDF3AE0E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7999" y="3181993"/>
            <a:ext cx="9176000" cy="2520000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E0842A6E-7304-CF3E-EAAD-850EC033600C}"/>
              </a:ext>
            </a:extLst>
          </p:cNvPr>
          <p:cNvSpPr txBox="1"/>
          <p:nvPr/>
        </p:nvSpPr>
        <p:spPr>
          <a:xfrm>
            <a:off x="2762207" y="5923727"/>
            <a:ext cx="717296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dirty="0"/>
              <a:t>蔻享学术：</a:t>
            </a:r>
            <a:r>
              <a:rPr lang="en-US" altLang="zh-CN" dirty="0"/>
              <a:t>https://www.koushare.com/live/details/44288?vid=183318</a:t>
            </a:r>
            <a:endParaRPr lang="zh-CN" altLang="en-US" dirty="0"/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20681CCB-568A-0A90-34B3-76717C95B4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47243" y="1587192"/>
            <a:ext cx="2154194" cy="2160000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D74F348D-7E25-16FE-A3B8-D8C0E5009EF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" r="818"/>
          <a:stretch>
            <a:fillRect/>
          </a:stretch>
        </p:blipFill>
        <p:spPr>
          <a:xfrm>
            <a:off x="4194492" y="1587192"/>
            <a:ext cx="2154195" cy="21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389888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732FD564-3D93-A07C-3452-2DB8562AB1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7871" y="995045"/>
            <a:ext cx="5618623" cy="3600000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5821E5DD-98F7-9679-AA36-96ABD498A4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09757" y="4548505"/>
            <a:ext cx="0" cy="0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1E88352A-77EE-8461-1DAA-E0087F7DCCE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26033" y="4674348"/>
            <a:ext cx="2719363" cy="1440000"/>
          </a:xfrm>
          <a:prstGeom prst="rect">
            <a:avLst/>
          </a:prstGeom>
        </p:spPr>
      </p:pic>
      <p:sp>
        <p:nvSpPr>
          <p:cNvPr id="8" name="矩形 7">
            <a:extLst>
              <a:ext uri="{FF2B5EF4-FFF2-40B4-BE49-F238E27FC236}">
                <a16:creationId xmlns:a16="http://schemas.microsoft.com/office/drawing/2014/main" id="{5E930E01-49D1-8B49-26A8-E51811C7AD4A}"/>
              </a:ext>
            </a:extLst>
          </p:cNvPr>
          <p:cNvSpPr/>
          <p:nvPr/>
        </p:nvSpPr>
        <p:spPr>
          <a:xfrm>
            <a:off x="3383280" y="3484880"/>
            <a:ext cx="1127760" cy="325120"/>
          </a:xfrm>
          <a:prstGeom prst="rect">
            <a:avLst/>
          </a:prstGeom>
          <a:noFill/>
          <a:ln w="381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4400" dirty="0"/>
          </a:p>
        </p:txBody>
      </p:sp>
      <p:cxnSp>
        <p:nvCxnSpPr>
          <p:cNvPr id="10" name="直接箭头连接符 9">
            <a:extLst>
              <a:ext uri="{FF2B5EF4-FFF2-40B4-BE49-F238E27FC236}">
                <a16:creationId xmlns:a16="http://schemas.microsoft.com/office/drawing/2014/main" id="{444B2AF2-7C71-8719-C9F8-64DE73FD364F}"/>
              </a:ext>
            </a:extLst>
          </p:cNvPr>
          <p:cNvCxnSpPr>
            <a:cxnSpLocks/>
          </p:cNvCxnSpPr>
          <p:nvPr/>
        </p:nvCxnSpPr>
        <p:spPr>
          <a:xfrm>
            <a:off x="3979334" y="3824578"/>
            <a:ext cx="0" cy="1201235"/>
          </a:xfrm>
          <a:prstGeom prst="straightConnector1">
            <a:avLst/>
          </a:prstGeom>
          <a:ln w="28575">
            <a:solidFill>
              <a:srgbClr val="FF0000"/>
            </a:solidFill>
            <a:prstDash val="sysDash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" name="文本框 11">
            <a:extLst>
              <a:ext uri="{FF2B5EF4-FFF2-40B4-BE49-F238E27FC236}">
                <a16:creationId xmlns:a16="http://schemas.microsoft.com/office/drawing/2014/main" id="{90A69737-923B-D947-F996-14B804238170}"/>
              </a:ext>
            </a:extLst>
          </p:cNvPr>
          <p:cNvSpPr txBox="1"/>
          <p:nvPr/>
        </p:nvSpPr>
        <p:spPr>
          <a:xfrm>
            <a:off x="5283201" y="181094"/>
            <a:ext cx="234695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200" dirty="0"/>
              <a:t>什么是</a:t>
            </a:r>
            <a:r>
              <a:rPr lang="en-US" altLang="zh-CN" sz="3200" dirty="0" err="1"/>
              <a:t>Pn</a:t>
            </a:r>
            <a:r>
              <a:rPr lang="zh-CN" altLang="en-US" sz="3200" dirty="0"/>
              <a:t>波</a:t>
            </a:r>
          </a:p>
        </p:txBody>
      </p:sp>
      <p:pic>
        <p:nvPicPr>
          <p:cNvPr id="14" name="图片 13">
            <a:extLst>
              <a:ext uri="{FF2B5EF4-FFF2-40B4-BE49-F238E27FC236}">
                <a16:creationId xmlns:a16="http://schemas.microsoft.com/office/drawing/2014/main" id="{CC374CBA-0C62-9AF6-9BA0-E36D930D357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98697" y="879792"/>
            <a:ext cx="5038725" cy="5210175"/>
          </a:xfrm>
          <a:prstGeom prst="rect">
            <a:avLst/>
          </a:prstGeom>
        </p:spPr>
      </p:pic>
      <p:sp>
        <p:nvSpPr>
          <p:cNvPr id="15" name="文本框 14">
            <a:extLst>
              <a:ext uri="{FF2B5EF4-FFF2-40B4-BE49-F238E27FC236}">
                <a16:creationId xmlns:a16="http://schemas.microsoft.com/office/drawing/2014/main" id="{B1427B34-3B23-FC02-90EB-6B5AF0DB8DD1}"/>
              </a:ext>
            </a:extLst>
          </p:cNvPr>
          <p:cNvSpPr txBox="1"/>
          <p:nvPr/>
        </p:nvSpPr>
        <p:spPr>
          <a:xfrm>
            <a:off x="5283201" y="6213971"/>
            <a:ext cx="52527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dirty="0"/>
              <a:t>P</a:t>
            </a:r>
            <a:r>
              <a:rPr lang="zh-CN" altLang="en-US" dirty="0"/>
              <a:t>：</a:t>
            </a:r>
            <a:r>
              <a:rPr lang="en-US" altLang="zh-CN" dirty="0"/>
              <a:t>Primary/Pressure; n: normal layer</a:t>
            </a:r>
            <a:r>
              <a:rPr lang="zh-CN" altLang="en-US" dirty="0"/>
              <a:t>，表示地幔层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DEF85D50-3002-B825-853E-2D65060F84E5}"/>
              </a:ext>
            </a:extLst>
          </p:cNvPr>
          <p:cNvSpPr txBox="1"/>
          <p:nvPr/>
        </p:nvSpPr>
        <p:spPr>
          <a:xfrm>
            <a:off x="2166731" y="6213971"/>
            <a:ext cx="302346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dirty="0" err="1"/>
              <a:t>Pn</a:t>
            </a:r>
            <a:r>
              <a:rPr lang="zh-CN" altLang="en-US" dirty="0"/>
              <a:t>波也叫首波（</a:t>
            </a:r>
            <a:r>
              <a:rPr lang="en-US" altLang="zh-CN" dirty="0"/>
              <a:t>head wave)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56322204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1CA30CC6-4DFD-8BC6-DCD4-E26F8C9EE703}"/>
              </a:ext>
            </a:extLst>
          </p:cNvPr>
          <p:cNvSpPr txBox="1"/>
          <p:nvPr/>
        </p:nvSpPr>
        <p:spPr>
          <a:xfrm>
            <a:off x="5511800" y="181094"/>
            <a:ext cx="116839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200" dirty="0" err="1"/>
              <a:t>Pn</a:t>
            </a:r>
            <a:r>
              <a:rPr lang="zh-CN" altLang="en-US" sz="3200" dirty="0"/>
              <a:t>波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0FC4F734-EFEC-63FA-DF70-D1674FC34B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8459" y="836989"/>
            <a:ext cx="7260594" cy="5400000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F453BFEC-DC98-837D-9E9E-5673CEDF816C}"/>
              </a:ext>
            </a:extLst>
          </p:cNvPr>
          <p:cNvSpPr txBox="1"/>
          <p:nvPr/>
        </p:nvSpPr>
        <p:spPr>
          <a:xfrm>
            <a:off x="5561843" y="1280160"/>
            <a:ext cx="10363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直达</a:t>
            </a:r>
            <a:r>
              <a:rPr lang="en-US" altLang="zh-CN" dirty="0"/>
              <a:t>Pg</a:t>
            </a:r>
            <a:endParaRPr lang="zh-CN" altLang="en-US" dirty="0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815A25DC-822F-E18A-2E6D-1EDE9E56FCAF}"/>
              </a:ext>
            </a:extLst>
          </p:cNvPr>
          <p:cNvSpPr txBox="1"/>
          <p:nvPr/>
        </p:nvSpPr>
        <p:spPr>
          <a:xfrm>
            <a:off x="4576323" y="1930400"/>
            <a:ext cx="863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反射</a:t>
            </a:r>
            <a:r>
              <a:rPr lang="en-US" altLang="zh-CN" dirty="0"/>
              <a:t>P</a:t>
            </a:r>
            <a:endParaRPr lang="zh-CN" altLang="en-US" dirty="0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B71C259B-8DFA-59E8-8D72-D6DB9783244F}"/>
              </a:ext>
            </a:extLst>
          </p:cNvPr>
          <p:cNvSpPr txBox="1"/>
          <p:nvPr/>
        </p:nvSpPr>
        <p:spPr>
          <a:xfrm>
            <a:off x="5739643" y="4572000"/>
            <a:ext cx="787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透射</a:t>
            </a:r>
            <a:r>
              <a:rPr lang="en-US" altLang="zh-CN" dirty="0"/>
              <a:t>P</a:t>
            </a:r>
            <a:endParaRPr lang="zh-CN" altLang="en-US" dirty="0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7DA64EEC-E773-EA46-8D36-777E2DD95AAD}"/>
              </a:ext>
            </a:extLst>
          </p:cNvPr>
          <p:cNvSpPr txBox="1"/>
          <p:nvPr/>
        </p:nvSpPr>
        <p:spPr>
          <a:xfrm>
            <a:off x="7651653" y="2502654"/>
            <a:ext cx="500990" cy="369332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CN" dirty="0" err="1"/>
              <a:t>Pn</a:t>
            </a:r>
            <a:endParaRPr lang="zh-CN" altLang="en-US" dirty="0"/>
          </a:p>
        </p:txBody>
      </p:sp>
      <p:cxnSp>
        <p:nvCxnSpPr>
          <p:cNvPr id="12" name="直接箭头连接符 11">
            <a:extLst>
              <a:ext uri="{FF2B5EF4-FFF2-40B4-BE49-F238E27FC236}">
                <a16:creationId xmlns:a16="http://schemas.microsoft.com/office/drawing/2014/main" id="{5FC7E590-DCB6-94EA-C354-1F145FA18C8F}"/>
              </a:ext>
            </a:extLst>
          </p:cNvPr>
          <p:cNvCxnSpPr>
            <a:cxnSpLocks/>
          </p:cNvCxnSpPr>
          <p:nvPr/>
        </p:nvCxnSpPr>
        <p:spPr>
          <a:xfrm flipV="1">
            <a:off x="6984243" y="2722880"/>
            <a:ext cx="667410" cy="517693"/>
          </a:xfrm>
          <a:prstGeom prst="straightConnector1">
            <a:avLst/>
          </a:prstGeom>
          <a:ln w="28575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17" name="图片 16">
            <a:extLst>
              <a:ext uri="{FF2B5EF4-FFF2-40B4-BE49-F238E27FC236}">
                <a16:creationId xmlns:a16="http://schemas.microsoft.com/office/drawing/2014/main" id="{7EEE5D15-8F1B-E461-99B5-FC0A40C0C1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41812" y="1649492"/>
            <a:ext cx="3221765" cy="3240000"/>
          </a:xfrm>
          <a:prstGeom prst="rect">
            <a:avLst/>
          </a:prstGeom>
        </p:spPr>
      </p:pic>
      <p:sp>
        <p:nvSpPr>
          <p:cNvPr id="19" name="文本框 18">
            <a:extLst>
              <a:ext uri="{FF2B5EF4-FFF2-40B4-BE49-F238E27FC236}">
                <a16:creationId xmlns:a16="http://schemas.microsoft.com/office/drawing/2014/main" id="{47472110-5978-AC67-155D-972FE7D30E6E}"/>
              </a:ext>
            </a:extLst>
          </p:cNvPr>
          <p:cNvSpPr txBox="1"/>
          <p:nvPr/>
        </p:nvSpPr>
        <p:spPr>
          <a:xfrm>
            <a:off x="8740626" y="5208508"/>
            <a:ext cx="342413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dirty="0"/>
              <a:t>克里斯蒂安</a:t>
            </a:r>
            <a:r>
              <a:rPr lang="en-US" altLang="zh-CN" dirty="0"/>
              <a:t>·</a:t>
            </a:r>
            <a:r>
              <a:rPr lang="zh-CN" altLang="en-US" dirty="0"/>
              <a:t>惠更斯 </a:t>
            </a:r>
            <a:r>
              <a:rPr lang="en-US" altLang="zh-CN" dirty="0"/>
              <a:t>(1629-1695)</a:t>
            </a:r>
            <a:r>
              <a:rPr lang="zh-CN" altLang="en-US" dirty="0"/>
              <a:t>   </a:t>
            </a:r>
            <a:endParaRPr lang="en-US" altLang="zh-CN" dirty="0"/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A2A2EE3F-F3D4-1E4D-28DA-43E86BE9728B}"/>
              </a:ext>
            </a:extLst>
          </p:cNvPr>
          <p:cNvSpPr txBox="1"/>
          <p:nvPr/>
        </p:nvSpPr>
        <p:spPr>
          <a:xfrm>
            <a:off x="9612558" y="1162395"/>
            <a:ext cx="168027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dirty="0"/>
              <a:t>荷兰物理学家</a:t>
            </a:r>
          </a:p>
        </p:txBody>
      </p:sp>
      <p:pic>
        <p:nvPicPr>
          <p:cNvPr id="15" name="图片 14">
            <a:extLst>
              <a:ext uri="{FF2B5EF4-FFF2-40B4-BE49-F238E27FC236}">
                <a16:creationId xmlns:a16="http://schemas.microsoft.com/office/drawing/2014/main" id="{4958774D-211B-6867-13A0-FD37717F2C4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7205" r="16897"/>
          <a:stretch>
            <a:fillRect/>
          </a:stretch>
        </p:blipFill>
        <p:spPr>
          <a:xfrm>
            <a:off x="32263" y="1153160"/>
            <a:ext cx="8737702" cy="43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55992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161F9A13-B07A-EEE8-667D-00446F69E2C0}"/>
              </a:ext>
            </a:extLst>
          </p:cNvPr>
          <p:cNvSpPr txBox="1"/>
          <p:nvPr/>
        </p:nvSpPr>
        <p:spPr>
          <a:xfrm>
            <a:off x="5511800" y="181094"/>
            <a:ext cx="116839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200" dirty="0"/>
              <a:t>Sn</a:t>
            </a:r>
            <a:r>
              <a:rPr lang="zh-CN" altLang="en-US" sz="3200" dirty="0"/>
              <a:t>波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AC1ECBA1-A749-4A93-FD8A-53B62B3750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3811" y="1089000"/>
            <a:ext cx="8864375" cy="4680000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3A1B2E42-45F5-3C93-776C-01455E850644}"/>
              </a:ext>
            </a:extLst>
          </p:cNvPr>
          <p:cNvSpPr txBox="1"/>
          <p:nvPr/>
        </p:nvSpPr>
        <p:spPr>
          <a:xfrm>
            <a:off x="8470290" y="3429000"/>
            <a:ext cx="500990" cy="369332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CN" dirty="0"/>
              <a:t>Sn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91745972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07FDDFEF-38CA-8BF4-0129-BC9B4A29A2C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66865"/>
          <a:stretch>
            <a:fillRect/>
          </a:stretch>
        </p:blipFill>
        <p:spPr>
          <a:xfrm>
            <a:off x="7562621" y="4928429"/>
            <a:ext cx="3850925" cy="1908600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A0C8D52E-C0E5-9D7F-8FFD-2C8E6057277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51734" b="42463"/>
          <a:stretch>
            <a:fillRect/>
          </a:stretch>
        </p:blipFill>
        <p:spPr>
          <a:xfrm>
            <a:off x="7562781" y="4081467"/>
            <a:ext cx="3850925" cy="334228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1FED3F27-541C-92EC-E03D-DD9295D876F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35852" b="56986"/>
          <a:stretch>
            <a:fillRect/>
          </a:stretch>
        </p:blipFill>
        <p:spPr>
          <a:xfrm>
            <a:off x="7564628" y="3118289"/>
            <a:ext cx="3850925" cy="412536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id="{EC25D005-EC1E-583B-89EF-C39063A816A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9447" b="67080"/>
          <a:stretch>
            <a:fillRect/>
          </a:stretch>
        </p:blipFill>
        <p:spPr>
          <a:xfrm>
            <a:off x="7565128" y="2223679"/>
            <a:ext cx="3850925" cy="775999"/>
          </a:xfrm>
          <a:prstGeom prst="rect">
            <a:avLst/>
          </a:prstGeom>
        </p:spPr>
      </p:pic>
      <p:pic>
        <p:nvPicPr>
          <p:cNvPr id="35" name="图片 34">
            <a:extLst>
              <a:ext uri="{FF2B5EF4-FFF2-40B4-BE49-F238E27FC236}">
                <a16:creationId xmlns:a16="http://schemas.microsoft.com/office/drawing/2014/main" id="{52A65AA9-445B-FD05-A5C2-C565E80EB51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80524"/>
          <a:stretch>
            <a:fillRect/>
          </a:stretch>
        </p:blipFill>
        <p:spPr>
          <a:xfrm>
            <a:off x="7573317" y="1059146"/>
            <a:ext cx="3850925" cy="1121805"/>
          </a:xfrm>
          <a:prstGeom prst="rect">
            <a:avLst/>
          </a:prstGeom>
        </p:spPr>
      </p:pic>
      <p:sp>
        <p:nvSpPr>
          <p:cNvPr id="2" name="文本框 1">
            <a:extLst>
              <a:ext uri="{FF2B5EF4-FFF2-40B4-BE49-F238E27FC236}">
                <a16:creationId xmlns:a16="http://schemas.microsoft.com/office/drawing/2014/main" id="{4E20401F-6B66-DE30-7CFC-B0F1B589AFCB}"/>
              </a:ext>
            </a:extLst>
          </p:cNvPr>
          <p:cNvSpPr txBox="1"/>
          <p:nvPr/>
        </p:nvSpPr>
        <p:spPr>
          <a:xfrm>
            <a:off x="4561841" y="181094"/>
            <a:ext cx="314959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200" dirty="0"/>
              <a:t>什么是接收函数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D96BBA03-CC68-2FC8-22E6-0EB1C6B9C4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583933" y="3010702"/>
            <a:ext cx="5074105" cy="1440000"/>
          </a:xfrm>
          <a:prstGeom prst="rect">
            <a:avLst/>
          </a:prstGeom>
        </p:spPr>
      </p:pic>
      <p:sp>
        <p:nvSpPr>
          <p:cNvPr id="7" name="矩形 6">
            <a:extLst>
              <a:ext uri="{FF2B5EF4-FFF2-40B4-BE49-F238E27FC236}">
                <a16:creationId xmlns:a16="http://schemas.microsoft.com/office/drawing/2014/main" id="{DDAB0797-FB6E-69CF-2658-EACDC47C686F}"/>
              </a:ext>
            </a:extLst>
          </p:cNvPr>
          <p:cNvSpPr/>
          <p:nvPr/>
        </p:nvSpPr>
        <p:spPr>
          <a:xfrm>
            <a:off x="1057587" y="1193650"/>
            <a:ext cx="770021" cy="1020428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A36A2017-201E-1352-5880-45A1D7E1CB87}"/>
              </a:ext>
            </a:extLst>
          </p:cNvPr>
          <p:cNvSpPr/>
          <p:nvPr/>
        </p:nvSpPr>
        <p:spPr>
          <a:xfrm>
            <a:off x="1057586" y="2214078"/>
            <a:ext cx="770021" cy="1020428"/>
          </a:xfrm>
          <a:prstGeom prst="rect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C172253E-9DEE-E467-8860-EA42D6E3F38D}"/>
              </a:ext>
            </a:extLst>
          </p:cNvPr>
          <p:cNvSpPr/>
          <p:nvPr/>
        </p:nvSpPr>
        <p:spPr>
          <a:xfrm>
            <a:off x="1057586" y="3220488"/>
            <a:ext cx="770021" cy="1020428"/>
          </a:xfrm>
          <a:prstGeom prst="rect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F5463C76-7994-DEFB-C5B6-AAE1B5DF848A}"/>
              </a:ext>
            </a:extLst>
          </p:cNvPr>
          <p:cNvSpPr/>
          <p:nvPr/>
        </p:nvSpPr>
        <p:spPr>
          <a:xfrm>
            <a:off x="1057585" y="4226898"/>
            <a:ext cx="770021" cy="1020428"/>
          </a:xfrm>
          <a:prstGeom prst="rect">
            <a:avLst/>
          </a:prstGeom>
          <a:solidFill>
            <a:srgbClr val="00206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82978FD2-A7F1-8CD9-CB16-F877A5ED1E3A}"/>
              </a:ext>
            </a:extLst>
          </p:cNvPr>
          <p:cNvSpPr/>
          <p:nvPr/>
        </p:nvSpPr>
        <p:spPr>
          <a:xfrm>
            <a:off x="1057584" y="5247328"/>
            <a:ext cx="770021" cy="1020428"/>
          </a:xfrm>
          <a:prstGeom prst="rect">
            <a:avLst/>
          </a:prstGeom>
          <a:solidFill>
            <a:srgbClr val="7030A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13" name="图片 12">
            <a:extLst>
              <a:ext uri="{FF2B5EF4-FFF2-40B4-BE49-F238E27FC236}">
                <a16:creationId xmlns:a16="http://schemas.microsoft.com/office/drawing/2014/main" id="{C7E108FA-2505-F16B-3940-C7A969BE9CC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75362" y="3130260"/>
            <a:ext cx="2077068" cy="1440000"/>
          </a:xfrm>
          <a:prstGeom prst="rect">
            <a:avLst/>
          </a:prstGeom>
        </p:spPr>
      </p:pic>
      <p:sp>
        <p:nvSpPr>
          <p:cNvPr id="14" name="文本框 13">
            <a:extLst>
              <a:ext uri="{FF2B5EF4-FFF2-40B4-BE49-F238E27FC236}">
                <a16:creationId xmlns:a16="http://schemas.microsoft.com/office/drawing/2014/main" id="{93E1BEBD-A2E6-4A1F-8236-184A9016E9FB}"/>
              </a:ext>
            </a:extLst>
          </p:cNvPr>
          <p:cNvSpPr txBox="1"/>
          <p:nvPr/>
        </p:nvSpPr>
        <p:spPr>
          <a:xfrm>
            <a:off x="3930514" y="3317586"/>
            <a:ext cx="5588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600" dirty="0"/>
              <a:t>*</a:t>
            </a:r>
            <a:endParaRPr lang="zh-CN" altLang="en-US" sz="6600" dirty="0"/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239FE1CF-E1B6-EBCE-D000-ADA24CB71E99}"/>
              </a:ext>
            </a:extLst>
          </p:cNvPr>
          <p:cNvSpPr txBox="1"/>
          <p:nvPr/>
        </p:nvSpPr>
        <p:spPr>
          <a:xfrm>
            <a:off x="3808295" y="2029412"/>
            <a:ext cx="55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R</a:t>
            </a:r>
            <a:r>
              <a:rPr lang="en-US" altLang="zh-CN" baseline="-25000" dirty="0"/>
              <a:t>1</a:t>
            </a:r>
            <a:endParaRPr lang="zh-CN" altLang="en-US" baseline="-25000" dirty="0"/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FA0ACC23-9C12-D73C-93A7-C361A62E44E9}"/>
              </a:ext>
            </a:extLst>
          </p:cNvPr>
          <p:cNvSpPr txBox="1"/>
          <p:nvPr/>
        </p:nvSpPr>
        <p:spPr>
          <a:xfrm>
            <a:off x="1998620" y="3009200"/>
            <a:ext cx="55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R</a:t>
            </a:r>
            <a:r>
              <a:rPr lang="en-US" altLang="zh-CN" baseline="-25000" dirty="0"/>
              <a:t>2</a:t>
            </a:r>
            <a:endParaRPr lang="zh-CN" altLang="en-US" baseline="-25000" dirty="0"/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81F60376-CCA0-1863-EF38-C33ADFABF899}"/>
              </a:ext>
            </a:extLst>
          </p:cNvPr>
          <p:cNvSpPr txBox="1"/>
          <p:nvPr/>
        </p:nvSpPr>
        <p:spPr>
          <a:xfrm>
            <a:off x="3265841" y="4056250"/>
            <a:ext cx="55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R</a:t>
            </a:r>
            <a:r>
              <a:rPr lang="en-US" altLang="zh-CN" baseline="-25000" dirty="0"/>
              <a:t>3</a:t>
            </a:r>
            <a:endParaRPr lang="zh-CN" altLang="en-US" baseline="-25000" dirty="0"/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88DC1B01-D3C3-404C-4DCA-A5D949FC10BC}"/>
              </a:ext>
            </a:extLst>
          </p:cNvPr>
          <p:cNvSpPr txBox="1"/>
          <p:nvPr/>
        </p:nvSpPr>
        <p:spPr>
          <a:xfrm>
            <a:off x="2381168" y="5062660"/>
            <a:ext cx="55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R4</a:t>
            </a:r>
            <a:endParaRPr lang="zh-CN" altLang="en-US" dirty="0"/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DA9237FD-6FBA-7DBF-9B84-D265DFABCBEC}"/>
              </a:ext>
            </a:extLst>
          </p:cNvPr>
          <p:cNvSpPr txBox="1"/>
          <p:nvPr/>
        </p:nvSpPr>
        <p:spPr>
          <a:xfrm>
            <a:off x="2717596" y="6306510"/>
            <a:ext cx="9667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R (t)</a:t>
            </a:r>
            <a:endParaRPr lang="zh-CN" altLang="en-US" dirty="0"/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886EFA74-1C3B-15E7-69A7-BAB9FFE10BB9}"/>
              </a:ext>
            </a:extLst>
          </p:cNvPr>
          <p:cNvSpPr txBox="1"/>
          <p:nvPr/>
        </p:nvSpPr>
        <p:spPr>
          <a:xfrm>
            <a:off x="4573465" y="3568733"/>
            <a:ext cx="663615" cy="366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S (t)</a:t>
            </a:r>
            <a:endParaRPr lang="zh-CN" altLang="en-US" dirty="0"/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9CB8D0A3-DBF4-4880-2C83-A8E70D83DEEB}"/>
              </a:ext>
            </a:extLst>
          </p:cNvPr>
          <p:cNvSpPr txBox="1"/>
          <p:nvPr/>
        </p:nvSpPr>
        <p:spPr>
          <a:xfrm>
            <a:off x="1118208" y="690058"/>
            <a:ext cx="77002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dirty="0"/>
              <a:t>地层</a:t>
            </a:r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5B319E6C-81DA-7FCF-368F-1EF4E1759C0A}"/>
              </a:ext>
            </a:extLst>
          </p:cNvPr>
          <p:cNvSpPr txBox="1"/>
          <p:nvPr/>
        </p:nvSpPr>
        <p:spPr>
          <a:xfrm>
            <a:off x="7254240" y="1068748"/>
            <a:ext cx="8434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R</a:t>
            </a:r>
            <a:r>
              <a:rPr lang="en-US" altLang="zh-CN" baseline="-25000" dirty="0"/>
              <a:t>1</a:t>
            </a:r>
            <a:r>
              <a:rPr lang="en-US" altLang="zh-CN" dirty="0"/>
              <a:t>S(t)</a:t>
            </a:r>
            <a:endParaRPr lang="zh-CN" altLang="en-US" dirty="0"/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B28F2205-B3A3-1029-9576-3D22054727BC}"/>
              </a:ext>
            </a:extLst>
          </p:cNvPr>
          <p:cNvSpPr txBox="1"/>
          <p:nvPr/>
        </p:nvSpPr>
        <p:spPr>
          <a:xfrm>
            <a:off x="2562185" y="2029412"/>
            <a:ext cx="55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t</a:t>
            </a:r>
            <a:r>
              <a:rPr lang="en-US" altLang="zh-CN" baseline="-25000" dirty="0"/>
              <a:t>1</a:t>
            </a:r>
            <a:endParaRPr lang="zh-CN" altLang="en-US" baseline="-25000" dirty="0"/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6A078C30-35D6-83C5-39C8-2A610325BCF7}"/>
              </a:ext>
            </a:extLst>
          </p:cNvPr>
          <p:cNvSpPr txBox="1"/>
          <p:nvPr/>
        </p:nvSpPr>
        <p:spPr>
          <a:xfrm>
            <a:off x="3109466" y="3009200"/>
            <a:ext cx="55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t</a:t>
            </a:r>
            <a:r>
              <a:rPr lang="en-US" altLang="zh-CN" baseline="-25000" dirty="0"/>
              <a:t>2</a:t>
            </a:r>
            <a:endParaRPr lang="zh-CN" altLang="en-US" baseline="-25000" dirty="0"/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250FDDCF-BFF9-00CD-BB7D-BEB3988436AF}"/>
              </a:ext>
            </a:extLst>
          </p:cNvPr>
          <p:cNvSpPr txBox="1"/>
          <p:nvPr/>
        </p:nvSpPr>
        <p:spPr>
          <a:xfrm>
            <a:off x="2562185" y="4024548"/>
            <a:ext cx="55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t</a:t>
            </a:r>
            <a:r>
              <a:rPr lang="en-US" altLang="zh-CN" baseline="-25000" dirty="0"/>
              <a:t>3</a:t>
            </a:r>
            <a:endParaRPr lang="zh-CN" altLang="en-US" baseline="-25000" dirty="0"/>
          </a:p>
        </p:txBody>
      </p:sp>
      <p:sp>
        <p:nvSpPr>
          <p:cNvPr id="33" name="文本框 32">
            <a:extLst>
              <a:ext uri="{FF2B5EF4-FFF2-40B4-BE49-F238E27FC236}">
                <a16:creationId xmlns:a16="http://schemas.microsoft.com/office/drawing/2014/main" id="{E36EFCC8-DA2C-13EF-1D4C-AAFE6FB18297}"/>
              </a:ext>
            </a:extLst>
          </p:cNvPr>
          <p:cNvSpPr txBox="1"/>
          <p:nvPr/>
        </p:nvSpPr>
        <p:spPr>
          <a:xfrm>
            <a:off x="3079300" y="5071598"/>
            <a:ext cx="55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t4</a:t>
            </a:r>
            <a:endParaRPr lang="zh-CN" altLang="en-US" dirty="0"/>
          </a:p>
        </p:txBody>
      </p:sp>
      <p:sp>
        <p:nvSpPr>
          <p:cNvPr id="36" name="文本框 35">
            <a:extLst>
              <a:ext uri="{FF2B5EF4-FFF2-40B4-BE49-F238E27FC236}">
                <a16:creationId xmlns:a16="http://schemas.microsoft.com/office/drawing/2014/main" id="{BB9C1D9F-B8F9-4273-798D-AEC7E50377D2}"/>
              </a:ext>
            </a:extLst>
          </p:cNvPr>
          <p:cNvSpPr txBox="1"/>
          <p:nvPr/>
        </p:nvSpPr>
        <p:spPr>
          <a:xfrm>
            <a:off x="2494031" y="590245"/>
            <a:ext cx="11821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rgbClr val="FF0000"/>
                </a:solidFill>
              </a:rPr>
              <a:t>结构响应</a:t>
            </a:r>
          </a:p>
        </p:txBody>
      </p:sp>
      <p:sp>
        <p:nvSpPr>
          <p:cNvPr id="37" name="文本框 36">
            <a:extLst>
              <a:ext uri="{FF2B5EF4-FFF2-40B4-BE49-F238E27FC236}">
                <a16:creationId xmlns:a16="http://schemas.microsoft.com/office/drawing/2014/main" id="{B1625AC3-85CE-200F-6839-973C7B39C3F3}"/>
              </a:ext>
            </a:extLst>
          </p:cNvPr>
          <p:cNvSpPr txBox="1"/>
          <p:nvPr/>
        </p:nvSpPr>
        <p:spPr>
          <a:xfrm>
            <a:off x="5158367" y="2639868"/>
            <a:ext cx="11821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震源子波</a:t>
            </a:r>
          </a:p>
        </p:txBody>
      </p:sp>
      <p:sp>
        <p:nvSpPr>
          <p:cNvPr id="38" name="文本框 37">
            <a:extLst>
              <a:ext uri="{FF2B5EF4-FFF2-40B4-BE49-F238E27FC236}">
                <a16:creationId xmlns:a16="http://schemas.microsoft.com/office/drawing/2014/main" id="{F38D290D-C751-09CA-F6F7-15699D5988DA}"/>
              </a:ext>
            </a:extLst>
          </p:cNvPr>
          <p:cNvSpPr txBox="1"/>
          <p:nvPr/>
        </p:nvSpPr>
        <p:spPr>
          <a:xfrm rot="5400000">
            <a:off x="9053069" y="4506480"/>
            <a:ext cx="9095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再相加</a:t>
            </a:r>
          </a:p>
        </p:txBody>
      </p:sp>
      <p:cxnSp>
        <p:nvCxnSpPr>
          <p:cNvPr id="40" name="直接箭头连接符 39">
            <a:extLst>
              <a:ext uri="{FF2B5EF4-FFF2-40B4-BE49-F238E27FC236}">
                <a16:creationId xmlns:a16="http://schemas.microsoft.com/office/drawing/2014/main" id="{9E268F7D-4A78-959F-D8B2-8026DED08D6E}"/>
              </a:ext>
            </a:extLst>
          </p:cNvPr>
          <p:cNvCxnSpPr>
            <a:cxnSpLocks/>
          </p:cNvCxnSpPr>
          <p:nvPr/>
        </p:nvCxnSpPr>
        <p:spPr>
          <a:xfrm>
            <a:off x="9235440" y="4240916"/>
            <a:ext cx="0" cy="905015"/>
          </a:xfrm>
          <a:prstGeom prst="straightConnector1">
            <a:avLst/>
          </a:prstGeom>
          <a:ln w="28575">
            <a:prstDash val="dash"/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42" name="文本框 41">
            <a:extLst>
              <a:ext uri="{FF2B5EF4-FFF2-40B4-BE49-F238E27FC236}">
                <a16:creationId xmlns:a16="http://schemas.microsoft.com/office/drawing/2014/main" id="{5BA9EEAD-DF82-3490-6CAF-03A5916D963A}"/>
              </a:ext>
            </a:extLst>
          </p:cNvPr>
          <p:cNvSpPr txBox="1"/>
          <p:nvPr/>
        </p:nvSpPr>
        <p:spPr>
          <a:xfrm>
            <a:off x="10433627" y="5057926"/>
            <a:ext cx="1103368" cy="3740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地震记录</a:t>
            </a:r>
          </a:p>
        </p:txBody>
      </p:sp>
      <p:sp>
        <p:nvSpPr>
          <p:cNvPr id="43" name="箭头: 下 42">
            <a:extLst>
              <a:ext uri="{FF2B5EF4-FFF2-40B4-BE49-F238E27FC236}">
                <a16:creationId xmlns:a16="http://schemas.microsoft.com/office/drawing/2014/main" id="{A53B2BF2-1DCD-92CD-647B-EF35DBA7554B}"/>
              </a:ext>
            </a:extLst>
          </p:cNvPr>
          <p:cNvSpPr/>
          <p:nvPr/>
        </p:nvSpPr>
        <p:spPr>
          <a:xfrm rot="5400000">
            <a:off x="5618616" y="4193123"/>
            <a:ext cx="214694" cy="2965224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44" name="文本框 43">
            <a:extLst>
              <a:ext uri="{FF2B5EF4-FFF2-40B4-BE49-F238E27FC236}">
                <a16:creationId xmlns:a16="http://schemas.microsoft.com/office/drawing/2014/main" id="{EA037820-222E-3F80-8927-4471C4785327}"/>
              </a:ext>
            </a:extLst>
          </p:cNvPr>
          <p:cNvSpPr txBox="1"/>
          <p:nvPr/>
        </p:nvSpPr>
        <p:spPr>
          <a:xfrm>
            <a:off x="7254240" y="2105068"/>
            <a:ext cx="8434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R</a:t>
            </a:r>
            <a:r>
              <a:rPr lang="en-US" altLang="zh-CN" baseline="-25000" dirty="0"/>
              <a:t>2</a:t>
            </a:r>
            <a:r>
              <a:rPr lang="en-US" altLang="zh-CN" dirty="0"/>
              <a:t>S(t)</a:t>
            </a:r>
            <a:endParaRPr lang="zh-CN" altLang="en-US" dirty="0"/>
          </a:p>
        </p:txBody>
      </p:sp>
      <p:sp>
        <p:nvSpPr>
          <p:cNvPr id="45" name="文本框 44">
            <a:extLst>
              <a:ext uri="{FF2B5EF4-FFF2-40B4-BE49-F238E27FC236}">
                <a16:creationId xmlns:a16="http://schemas.microsoft.com/office/drawing/2014/main" id="{441E29E8-82E4-9C09-DCF5-7EC64268D99F}"/>
              </a:ext>
            </a:extLst>
          </p:cNvPr>
          <p:cNvSpPr txBox="1"/>
          <p:nvPr/>
        </p:nvSpPr>
        <p:spPr>
          <a:xfrm>
            <a:off x="7254240" y="2941828"/>
            <a:ext cx="8434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R</a:t>
            </a:r>
            <a:r>
              <a:rPr lang="en-US" altLang="zh-CN" baseline="-25000" dirty="0"/>
              <a:t>3</a:t>
            </a:r>
            <a:r>
              <a:rPr lang="en-US" altLang="zh-CN" dirty="0"/>
              <a:t>S(t)</a:t>
            </a:r>
            <a:endParaRPr lang="zh-CN" altLang="en-US" dirty="0"/>
          </a:p>
        </p:txBody>
      </p:sp>
      <p:sp>
        <p:nvSpPr>
          <p:cNvPr id="46" name="文本框 45">
            <a:extLst>
              <a:ext uri="{FF2B5EF4-FFF2-40B4-BE49-F238E27FC236}">
                <a16:creationId xmlns:a16="http://schemas.microsoft.com/office/drawing/2014/main" id="{6089F7A8-C394-B8F4-06A5-86CC3C6FB145}"/>
              </a:ext>
            </a:extLst>
          </p:cNvPr>
          <p:cNvSpPr txBox="1"/>
          <p:nvPr/>
        </p:nvSpPr>
        <p:spPr>
          <a:xfrm>
            <a:off x="7249379" y="3778588"/>
            <a:ext cx="8434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R</a:t>
            </a:r>
            <a:r>
              <a:rPr lang="en-US" altLang="zh-CN" baseline="-25000" dirty="0"/>
              <a:t>4</a:t>
            </a:r>
            <a:r>
              <a:rPr lang="en-US" altLang="zh-CN" dirty="0"/>
              <a:t>S(t)</a:t>
            </a:r>
            <a:endParaRPr lang="zh-CN" altLang="en-US" dirty="0"/>
          </a:p>
        </p:txBody>
      </p:sp>
      <p:sp>
        <p:nvSpPr>
          <p:cNvPr id="47" name="文本框 46">
            <a:extLst>
              <a:ext uri="{FF2B5EF4-FFF2-40B4-BE49-F238E27FC236}">
                <a16:creationId xmlns:a16="http://schemas.microsoft.com/office/drawing/2014/main" id="{5CF3D8BC-3EB2-D91B-4B2C-739B1A220DB5}"/>
              </a:ext>
            </a:extLst>
          </p:cNvPr>
          <p:cNvSpPr txBox="1"/>
          <p:nvPr/>
        </p:nvSpPr>
        <p:spPr>
          <a:xfrm>
            <a:off x="7249379" y="5097453"/>
            <a:ext cx="8434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X(t)</a:t>
            </a:r>
            <a:endParaRPr lang="zh-CN" altLang="en-US" dirty="0"/>
          </a:p>
        </p:txBody>
      </p:sp>
      <p:sp>
        <p:nvSpPr>
          <p:cNvPr id="48" name="文本框 47">
            <a:extLst>
              <a:ext uri="{FF2B5EF4-FFF2-40B4-BE49-F238E27FC236}">
                <a16:creationId xmlns:a16="http://schemas.microsoft.com/office/drawing/2014/main" id="{EBB94B5A-62B2-C396-1B30-4C08B677974D}"/>
              </a:ext>
            </a:extLst>
          </p:cNvPr>
          <p:cNvSpPr txBox="1"/>
          <p:nvPr/>
        </p:nvSpPr>
        <p:spPr>
          <a:xfrm>
            <a:off x="8213397" y="699416"/>
            <a:ext cx="55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t</a:t>
            </a:r>
            <a:r>
              <a:rPr lang="en-US" altLang="zh-CN" baseline="-25000" dirty="0"/>
              <a:t>1</a:t>
            </a:r>
            <a:endParaRPr lang="zh-CN" altLang="en-US" baseline="-25000" dirty="0"/>
          </a:p>
        </p:txBody>
      </p:sp>
      <p:cxnSp>
        <p:nvCxnSpPr>
          <p:cNvPr id="50" name="直接连接符 49">
            <a:extLst>
              <a:ext uri="{FF2B5EF4-FFF2-40B4-BE49-F238E27FC236}">
                <a16:creationId xmlns:a16="http://schemas.microsoft.com/office/drawing/2014/main" id="{2DA9E50D-78B7-F4BE-01FE-A7306C946011}"/>
              </a:ext>
            </a:extLst>
          </p:cNvPr>
          <p:cNvCxnSpPr/>
          <p:nvPr/>
        </p:nvCxnSpPr>
        <p:spPr>
          <a:xfrm>
            <a:off x="8361680" y="1193649"/>
            <a:ext cx="0" cy="595706"/>
          </a:xfrm>
          <a:prstGeom prst="line">
            <a:avLst/>
          </a:prstGeom>
          <a:ln w="19050">
            <a:prstDash val="dash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51" name="直接连接符 50">
            <a:extLst>
              <a:ext uri="{FF2B5EF4-FFF2-40B4-BE49-F238E27FC236}">
                <a16:creationId xmlns:a16="http://schemas.microsoft.com/office/drawing/2014/main" id="{FB9CB305-029B-7830-2863-EF51DB95B180}"/>
              </a:ext>
            </a:extLst>
          </p:cNvPr>
          <p:cNvCxnSpPr/>
          <p:nvPr/>
        </p:nvCxnSpPr>
        <p:spPr>
          <a:xfrm>
            <a:off x="9093200" y="2228828"/>
            <a:ext cx="0" cy="595706"/>
          </a:xfrm>
          <a:prstGeom prst="line">
            <a:avLst/>
          </a:prstGeom>
          <a:ln w="19050">
            <a:prstDash val="dash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52" name="文本框 51">
            <a:extLst>
              <a:ext uri="{FF2B5EF4-FFF2-40B4-BE49-F238E27FC236}">
                <a16:creationId xmlns:a16="http://schemas.microsoft.com/office/drawing/2014/main" id="{BA277852-5256-30F2-C6C4-5D67B0E8945E}"/>
              </a:ext>
            </a:extLst>
          </p:cNvPr>
          <p:cNvSpPr txBox="1"/>
          <p:nvPr/>
        </p:nvSpPr>
        <p:spPr>
          <a:xfrm>
            <a:off x="8919659" y="1844746"/>
            <a:ext cx="55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t</a:t>
            </a:r>
            <a:r>
              <a:rPr lang="en-US" altLang="zh-CN" baseline="-25000" dirty="0"/>
              <a:t>2</a:t>
            </a:r>
            <a:endParaRPr lang="zh-CN" altLang="en-US" baseline="-25000" dirty="0"/>
          </a:p>
        </p:txBody>
      </p:sp>
      <p:cxnSp>
        <p:nvCxnSpPr>
          <p:cNvPr id="53" name="直接连接符 52">
            <a:extLst>
              <a:ext uri="{FF2B5EF4-FFF2-40B4-BE49-F238E27FC236}">
                <a16:creationId xmlns:a16="http://schemas.microsoft.com/office/drawing/2014/main" id="{7719F1C9-DEC4-84D2-D0D3-73898A55F717}"/>
              </a:ext>
            </a:extLst>
          </p:cNvPr>
          <p:cNvCxnSpPr>
            <a:cxnSpLocks/>
          </p:cNvCxnSpPr>
          <p:nvPr/>
        </p:nvCxnSpPr>
        <p:spPr>
          <a:xfrm>
            <a:off x="9824720" y="3234506"/>
            <a:ext cx="0" cy="334227"/>
          </a:xfrm>
          <a:prstGeom prst="line">
            <a:avLst/>
          </a:prstGeom>
          <a:ln w="19050">
            <a:prstDash val="dash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55" name="文本框 54">
            <a:extLst>
              <a:ext uri="{FF2B5EF4-FFF2-40B4-BE49-F238E27FC236}">
                <a16:creationId xmlns:a16="http://schemas.microsoft.com/office/drawing/2014/main" id="{B2BB34D9-1159-F99B-DAD6-4252EAC85DCE}"/>
              </a:ext>
            </a:extLst>
          </p:cNvPr>
          <p:cNvSpPr txBox="1"/>
          <p:nvPr/>
        </p:nvSpPr>
        <p:spPr>
          <a:xfrm>
            <a:off x="9677605" y="2754826"/>
            <a:ext cx="55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t</a:t>
            </a:r>
            <a:r>
              <a:rPr lang="en-US" altLang="zh-CN" baseline="-25000" dirty="0"/>
              <a:t>3</a:t>
            </a:r>
            <a:endParaRPr lang="zh-CN" altLang="en-US" baseline="-25000" dirty="0"/>
          </a:p>
        </p:txBody>
      </p:sp>
      <p:cxnSp>
        <p:nvCxnSpPr>
          <p:cNvPr id="56" name="直接连接符 55">
            <a:extLst>
              <a:ext uri="{FF2B5EF4-FFF2-40B4-BE49-F238E27FC236}">
                <a16:creationId xmlns:a16="http://schemas.microsoft.com/office/drawing/2014/main" id="{5372D5C5-BC0B-462F-0647-D45E0422C923}"/>
              </a:ext>
            </a:extLst>
          </p:cNvPr>
          <p:cNvCxnSpPr>
            <a:cxnSpLocks/>
          </p:cNvCxnSpPr>
          <p:nvPr/>
        </p:nvCxnSpPr>
        <p:spPr>
          <a:xfrm>
            <a:off x="10556240" y="3963254"/>
            <a:ext cx="0" cy="334227"/>
          </a:xfrm>
          <a:prstGeom prst="line">
            <a:avLst/>
          </a:prstGeom>
          <a:ln w="19050">
            <a:prstDash val="dash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57" name="文本框 56">
            <a:extLst>
              <a:ext uri="{FF2B5EF4-FFF2-40B4-BE49-F238E27FC236}">
                <a16:creationId xmlns:a16="http://schemas.microsoft.com/office/drawing/2014/main" id="{EC4B5C0A-FB2D-A668-CE41-FEA8B0734419}"/>
              </a:ext>
            </a:extLst>
          </p:cNvPr>
          <p:cNvSpPr txBox="1"/>
          <p:nvPr/>
        </p:nvSpPr>
        <p:spPr>
          <a:xfrm>
            <a:off x="10408561" y="3568733"/>
            <a:ext cx="55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t</a:t>
            </a:r>
            <a:r>
              <a:rPr lang="en-US" altLang="zh-CN" baseline="-25000" dirty="0"/>
              <a:t>4</a:t>
            </a:r>
            <a:endParaRPr lang="zh-CN" altLang="en-US" baseline="-25000" dirty="0"/>
          </a:p>
        </p:txBody>
      </p:sp>
      <p:sp>
        <p:nvSpPr>
          <p:cNvPr id="63" name="文本框 62">
            <a:extLst>
              <a:ext uri="{FF2B5EF4-FFF2-40B4-BE49-F238E27FC236}">
                <a16:creationId xmlns:a16="http://schemas.microsoft.com/office/drawing/2014/main" id="{6054658A-2732-2091-0FC4-2DF58FC130D4}"/>
              </a:ext>
            </a:extLst>
          </p:cNvPr>
          <p:cNvSpPr txBox="1"/>
          <p:nvPr/>
        </p:nvSpPr>
        <p:spPr>
          <a:xfrm>
            <a:off x="5073752" y="5809512"/>
            <a:ext cx="9180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反卷积</a:t>
            </a:r>
          </a:p>
        </p:txBody>
      </p:sp>
      <p:cxnSp>
        <p:nvCxnSpPr>
          <p:cNvPr id="65" name="直接连接符 64">
            <a:extLst>
              <a:ext uri="{FF2B5EF4-FFF2-40B4-BE49-F238E27FC236}">
                <a16:creationId xmlns:a16="http://schemas.microsoft.com/office/drawing/2014/main" id="{4F45ED14-B0AD-2074-1CB9-388586A87E78}"/>
              </a:ext>
            </a:extLst>
          </p:cNvPr>
          <p:cNvCxnSpPr>
            <a:cxnSpLocks/>
          </p:cNvCxnSpPr>
          <p:nvPr/>
        </p:nvCxnSpPr>
        <p:spPr>
          <a:xfrm>
            <a:off x="2409373" y="1193649"/>
            <a:ext cx="1678322" cy="0"/>
          </a:xfrm>
          <a:prstGeom prst="line">
            <a:avLst/>
          </a:prstGeom>
          <a:ln w="4445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7" name="文本框 66">
            <a:extLst>
              <a:ext uri="{FF2B5EF4-FFF2-40B4-BE49-F238E27FC236}">
                <a16:creationId xmlns:a16="http://schemas.microsoft.com/office/drawing/2014/main" id="{BD5F3546-0927-5A48-259A-D45411EE5A2B}"/>
              </a:ext>
            </a:extLst>
          </p:cNvPr>
          <p:cNvSpPr txBox="1"/>
          <p:nvPr/>
        </p:nvSpPr>
        <p:spPr>
          <a:xfrm>
            <a:off x="2880831" y="837808"/>
            <a:ext cx="558800" cy="2975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aseline="-25000" dirty="0"/>
              <a:t>0</a:t>
            </a:r>
            <a:endParaRPr lang="zh-CN" altLang="en-US" sz="2000" baseline="-25000" dirty="0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CACE5024-EFB7-A659-E483-ACFB421ABB28}"/>
              </a:ext>
            </a:extLst>
          </p:cNvPr>
          <p:cNvSpPr txBox="1"/>
          <p:nvPr/>
        </p:nvSpPr>
        <p:spPr>
          <a:xfrm>
            <a:off x="3536280" y="802793"/>
            <a:ext cx="121860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/>
              <a:t>反射系数 </a:t>
            </a:r>
            <a:r>
              <a:rPr lang="en-US" altLang="zh-CN" sz="1400" dirty="0"/>
              <a:t>(R)</a:t>
            </a:r>
            <a:endParaRPr lang="zh-CN" altLang="en-US" sz="1400" dirty="0"/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F5006825-147A-EAED-8CB0-34CF297512E3}"/>
              </a:ext>
            </a:extLst>
          </p:cNvPr>
          <p:cNvSpPr txBox="1"/>
          <p:nvPr/>
        </p:nvSpPr>
        <p:spPr>
          <a:xfrm>
            <a:off x="3012848" y="5482917"/>
            <a:ext cx="11821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rgbClr val="FF0000"/>
                </a:solidFill>
              </a:rPr>
              <a:t>“接收函数”</a:t>
            </a:r>
          </a:p>
        </p:txBody>
      </p:sp>
    </p:spTree>
    <p:extLst>
      <p:ext uri="{BB962C8B-B14F-4D97-AF65-F5344CB8AC3E}">
        <p14:creationId xmlns:p14="http://schemas.microsoft.com/office/powerpoint/2010/main" val="11966093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1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2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25" grpId="0"/>
      <p:bldP spid="29" grpId="0"/>
      <p:bldP spid="37" grpId="0"/>
      <p:bldP spid="38" grpId="0"/>
      <p:bldP spid="42" grpId="0"/>
      <p:bldP spid="43" grpId="0" animBg="1"/>
      <p:bldP spid="44" grpId="0"/>
      <p:bldP spid="45" grpId="0"/>
      <p:bldP spid="46" grpId="0"/>
      <p:bldP spid="47" grpId="0"/>
      <p:bldP spid="48" grpId="0"/>
      <p:bldP spid="52" grpId="0"/>
      <p:bldP spid="55" grpId="0"/>
      <p:bldP spid="57" grpId="0"/>
      <p:bldP spid="63" grpId="0"/>
      <p:bldP spid="17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A4B50B8A-D572-5BBC-AE34-3F4A66C195F7}"/>
              </a:ext>
            </a:extLst>
          </p:cNvPr>
          <p:cNvSpPr txBox="1"/>
          <p:nvPr/>
        </p:nvSpPr>
        <p:spPr>
          <a:xfrm>
            <a:off x="4561841" y="181094"/>
            <a:ext cx="392067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200" dirty="0"/>
              <a:t>什么是</a:t>
            </a:r>
            <a:r>
              <a:rPr lang="en-US" altLang="zh-CN" sz="3200" dirty="0" err="1"/>
              <a:t>Pn</a:t>
            </a:r>
            <a:r>
              <a:rPr lang="zh-CN" altLang="en-US" sz="3200" dirty="0"/>
              <a:t>波接收函数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443031C3-934D-87E7-8874-8259B46529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900" y="1329046"/>
            <a:ext cx="6101227" cy="4500000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836D249D-FCD5-AF76-52FD-5D4C06A9A8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22180" y="1753646"/>
            <a:ext cx="5150463" cy="3600000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DE3C2C74-AE5A-48F0-0C8A-5CF5004666E5}"/>
              </a:ext>
            </a:extLst>
          </p:cNvPr>
          <p:cNvSpPr txBox="1"/>
          <p:nvPr/>
        </p:nvSpPr>
        <p:spPr>
          <a:xfrm>
            <a:off x="2362200" y="5702046"/>
            <a:ext cx="14351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/>
              <a:t>地壳结构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15179EFA-427E-8898-4D94-36ED8E1BAD67}"/>
              </a:ext>
            </a:extLst>
          </p:cNvPr>
          <p:cNvSpPr txBox="1"/>
          <p:nvPr/>
        </p:nvSpPr>
        <p:spPr>
          <a:xfrm>
            <a:off x="8750300" y="5572813"/>
            <a:ext cx="1803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err="1"/>
              <a:t>Pn</a:t>
            </a:r>
            <a:r>
              <a:rPr lang="zh-CN" altLang="en-US" sz="2400" dirty="0"/>
              <a:t>接收函数</a:t>
            </a:r>
          </a:p>
        </p:txBody>
      </p:sp>
    </p:spTree>
    <p:extLst>
      <p:ext uri="{BB962C8B-B14F-4D97-AF65-F5344CB8AC3E}">
        <p14:creationId xmlns:p14="http://schemas.microsoft.com/office/powerpoint/2010/main" val="275645382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760C95-4C76-5696-CE94-D4E3FBBD26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E1AAD75B-122F-D525-0E06-A3535A7F2F81}"/>
              </a:ext>
            </a:extLst>
          </p:cNvPr>
          <p:cNvSpPr txBox="1"/>
          <p:nvPr/>
        </p:nvSpPr>
        <p:spPr>
          <a:xfrm>
            <a:off x="4094480" y="181094"/>
            <a:ext cx="477519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3200" dirty="0">
                <a:solidFill>
                  <a:prstClr val="black"/>
                </a:solidFill>
                <a:latin typeface="等线" panose="020F0502020204030204"/>
                <a:ea typeface="等线" panose="02010600030101010101" pitchFamily="2" charset="-122"/>
              </a:rPr>
              <a:t>为什么需要</a:t>
            </a:r>
            <a:r>
              <a:rPr kumimoji="0" lang="en-US" altLang="zh-CN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Pn</a:t>
            </a:r>
            <a:r>
              <a:rPr kumimoji="0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波接收函数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1EA3543C-9616-541F-B930-3F3A0F62EB10}"/>
              </a:ext>
            </a:extLst>
          </p:cNvPr>
          <p:cNvSpPr txBox="1"/>
          <p:nvPr/>
        </p:nvSpPr>
        <p:spPr>
          <a:xfrm>
            <a:off x="1203959" y="6215241"/>
            <a:ext cx="105562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区域地震高频成分得以保留，垂向</a:t>
            </a:r>
            <a:r>
              <a:rPr lang="zh-CN" altLang="en-US" sz="2400" dirty="0">
                <a:solidFill>
                  <a:prstClr val="black"/>
                </a:solidFill>
                <a:latin typeface="等线" panose="020F0502020204030204"/>
                <a:ea typeface="等线" panose="02010600030101010101" pitchFamily="2" charset="-122"/>
              </a:rPr>
              <a:t>与横向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分辨率可接近人工源深反射界面成像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705774E4-054F-B4D2-367A-9793DF775D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2227" y="916045"/>
            <a:ext cx="7747573" cy="5040000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8B53E121-AB75-B893-5AA0-C7C57DBFFD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6000" y="1636045"/>
            <a:ext cx="10440000" cy="43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7136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577E383F-998E-8640-AF9F-51FDFE1EA249}"/>
              </a:ext>
            </a:extLst>
          </p:cNvPr>
          <p:cNvSpPr txBox="1"/>
          <p:nvPr/>
        </p:nvSpPr>
        <p:spPr>
          <a:xfrm>
            <a:off x="3586480" y="181094"/>
            <a:ext cx="558546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200" dirty="0"/>
              <a:t>关键：如何提取</a:t>
            </a:r>
            <a:r>
              <a:rPr lang="en-US" altLang="zh-CN" sz="3200" dirty="0" err="1"/>
              <a:t>Pn</a:t>
            </a:r>
            <a:r>
              <a:rPr lang="zh-CN" altLang="en-US" sz="3200" dirty="0"/>
              <a:t>波接收函数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CC37275B-DB90-DB07-5EB1-D44B400D66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2047" y="1156334"/>
            <a:ext cx="3787106" cy="4680000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43798B2A-7E04-C262-B6DE-FC7E0E080B8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61169"/>
          <a:stretch>
            <a:fillRect/>
          </a:stretch>
        </p:blipFill>
        <p:spPr>
          <a:xfrm>
            <a:off x="5435600" y="1156334"/>
            <a:ext cx="2825750" cy="2943225"/>
          </a:xfrm>
          <a:prstGeom prst="rect">
            <a:avLst/>
          </a:prstGeom>
        </p:spPr>
      </p:pic>
      <p:cxnSp>
        <p:nvCxnSpPr>
          <p:cNvPr id="8" name="直接箭头连接符 7">
            <a:extLst>
              <a:ext uri="{FF2B5EF4-FFF2-40B4-BE49-F238E27FC236}">
                <a16:creationId xmlns:a16="http://schemas.microsoft.com/office/drawing/2014/main" id="{759FEC48-DFC6-D321-1DD4-03D9D958935A}"/>
              </a:ext>
            </a:extLst>
          </p:cNvPr>
          <p:cNvCxnSpPr>
            <a:cxnSpLocks/>
          </p:cNvCxnSpPr>
          <p:nvPr/>
        </p:nvCxnSpPr>
        <p:spPr>
          <a:xfrm>
            <a:off x="6532880" y="1778000"/>
            <a:ext cx="1767840" cy="0"/>
          </a:xfrm>
          <a:prstGeom prst="straightConnector1">
            <a:avLst/>
          </a:prstGeom>
          <a:ln w="38100">
            <a:solidFill>
              <a:srgbClr val="FF3030"/>
            </a:solidFill>
            <a:prstDash val="dash"/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0" name="直接箭头连接符 9">
            <a:extLst>
              <a:ext uri="{FF2B5EF4-FFF2-40B4-BE49-F238E27FC236}">
                <a16:creationId xmlns:a16="http://schemas.microsoft.com/office/drawing/2014/main" id="{2DF4D04D-8D54-E9B4-10F1-720A7AB8C667}"/>
              </a:ext>
            </a:extLst>
          </p:cNvPr>
          <p:cNvCxnSpPr>
            <a:cxnSpLocks/>
          </p:cNvCxnSpPr>
          <p:nvPr/>
        </p:nvCxnSpPr>
        <p:spPr>
          <a:xfrm flipV="1">
            <a:off x="7406640" y="843914"/>
            <a:ext cx="0" cy="1868171"/>
          </a:xfrm>
          <a:prstGeom prst="straightConnector1">
            <a:avLst/>
          </a:prstGeom>
          <a:ln w="38100">
            <a:solidFill>
              <a:srgbClr val="FF3030"/>
            </a:solidFill>
            <a:prstDash val="dash"/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4" name="文本框 13">
            <a:extLst>
              <a:ext uri="{FF2B5EF4-FFF2-40B4-BE49-F238E27FC236}">
                <a16:creationId xmlns:a16="http://schemas.microsoft.com/office/drawing/2014/main" id="{2A7F5E6C-6CFC-567F-EB3D-0C246352977F}"/>
              </a:ext>
            </a:extLst>
          </p:cNvPr>
          <p:cNvSpPr txBox="1"/>
          <p:nvPr/>
        </p:nvSpPr>
        <p:spPr>
          <a:xfrm>
            <a:off x="1566545" y="2627946"/>
            <a:ext cx="350520" cy="4206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aseline="-25000" dirty="0"/>
              <a:t>P</a:t>
            </a:r>
            <a:endParaRPr lang="zh-CN" altLang="en-US" sz="3200" baseline="-25000" dirty="0"/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6B6BE105-F539-4C74-39E3-C7FA3A927865}"/>
              </a:ext>
            </a:extLst>
          </p:cNvPr>
          <p:cNvSpPr txBox="1"/>
          <p:nvPr/>
        </p:nvSpPr>
        <p:spPr>
          <a:xfrm>
            <a:off x="1997074" y="2627946"/>
            <a:ext cx="350520" cy="4206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aseline="-25000" dirty="0"/>
              <a:t>S</a:t>
            </a:r>
            <a:endParaRPr lang="zh-CN" altLang="en-US" sz="3200" baseline="-25000" dirty="0"/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2DE52F6E-CD51-A0E6-0AE1-0F4FCDF30512}"/>
              </a:ext>
            </a:extLst>
          </p:cNvPr>
          <p:cNvSpPr txBox="1"/>
          <p:nvPr/>
        </p:nvSpPr>
        <p:spPr>
          <a:xfrm>
            <a:off x="2591744" y="2627946"/>
            <a:ext cx="350520" cy="4206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aseline="-25000" dirty="0"/>
              <a:t>P</a:t>
            </a:r>
            <a:endParaRPr lang="zh-CN" altLang="en-US" sz="3200" baseline="-25000" dirty="0"/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78E85BCC-4CBB-F17F-DD8A-65E661126AB9}"/>
              </a:ext>
            </a:extLst>
          </p:cNvPr>
          <p:cNvSpPr txBox="1"/>
          <p:nvPr/>
        </p:nvSpPr>
        <p:spPr>
          <a:xfrm>
            <a:off x="2942264" y="2627946"/>
            <a:ext cx="350520" cy="4206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aseline="-25000" dirty="0"/>
              <a:t>S</a:t>
            </a:r>
            <a:endParaRPr lang="zh-CN" altLang="en-US" sz="3200" baseline="-25000" dirty="0"/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E3E58BFF-A52A-2796-E807-AAE268F78258}"/>
              </a:ext>
            </a:extLst>
          </p:cNvPr>
          <p:cNvSpPr txBox="1"/>
          <p:nvPr/>
        </p:nvSpPr>
        <p:spPr>
          <a:xfrm>
            <a:off x="3343584" y="2627946"/>
            <a:ext cx="350520" cy="4206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aseline="-25000" dirty="0"/>
              <a:t>S</a:t>
            </a:r>
            <a:endParaRPr lang="zh-CN" altLang="en-US" sz="3200" baseline="-25000" dirty="0"/>
          </a:p>
        </p:txBody>
      </p:sp>
      <p:cxnSp>
        <p:nvCxnSpPr>
          <p:cNvPr id="20" name="直接连接符 19">
            <a:extLst>
              <a:ext uri="{FF2B5EF4-FFF2-40B4-BE49-F238E27FC236}">
                <a16:creationId xmlns:a16="http://schemas.microsoft.com/office/drawing/2014/main" id="{2A7F7A63-1317-E5DA-CCAE-8584F4E949E0}"/>
              </a:ext>
            </a:extLst>
          </p:cNvPr>
          <p:cNvCxnSpPr>
            <a:cxnSpLocks/>
          </p:cNvCxnSpPr>
          <p:nvPr/>
        </p:nvCxnSpPr>
        <p:spPr>
          <a:xfrm>
            <a:off x="1741805" y="1374933"/>
            <a:ext cx="0" cy="3933081"/>
          </a:xfrm>
          <a:prstGeom prst="line">
            <a:avLst/>
          </a:prstGeom>
          <a:ln w="12700">
            <a:prstDash val="dash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2" name="直接连接符 21">
            <a:extLst>
              <a:ext uri="{FF2B5EF4-FFF2-40B4-BE49-F238E27FC236}">
                <a16:creationId xmlns:a16="http://schemas.microsoft.com/office/drawing/2014/main" id="{FA6564EA-AA89-64C2-9204-C33DA94AE0F6}"/>
              </a:ext>
            </a:extLst>
          </p:cNvPr>
          <p:cNvCxnSpPr>
            <a:cxnSpLocks/>
          </p:cNvCxnSpPr>
          <p:nvPr/>
        </p:nvCxnSpPr>
        <p:spPr>
          <a:xfrm>
            <a:off x="2135505" y="1368583"/>
            <a:ext cx="0" cy="3933081"/>
          </a:xfrm>
          <a:prstGeom prst="line">
            <a:avLst/>
          </a:prstGeom>
          <a:ln w="12700">
            <a:prstDash val="dash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3" name="直接连接符 22">
            <a:extLst>
              <a:ext uri="{FF2B5EF4-FFF2-40B4-BE49-F238E27FC236}">
                <a16:creationId xmlns:a16="http://schemas.microsoft.com/office/drawing/2014/main" id="{A7A5E699-BD9C-4FF9-B257-71BD7FE1BD4D}"/>
              </a:ext>
            </a:extLst>
          </p:cNvPr>
          <p:cNvCxnSpPr>
            <a:cxnSpLocks/>
          </p:cNvCxnSpPr>
          <p:nvPr/>
        </p:nvCxnSpPr>
        <p:spPr>
          <a:xfrm>
            <a:off x="2719705" y="1324133"/>
            <a:ext cx="0" cy="3933081"/>
          </a:xfrm>
          <a:prstGeom prst="line">
            <a:avLst/>
          </a:prstGeom>
          <a:ln w="12700">
            <a:prstDash val="dash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4" name="直接连接符 23">
            <a:extLst>
              <a:ext uri="{FF2B5EF4-FFF2-40B4-BE49-F238E27FC236}">
                <a16:creationId xmlns:a16="http://schemas.microsoft.com/office/drawing/2014/main" id="{563959FE-4821-E431-C9F5-7296168AEBE1}"/>
              </a:ext>
            </a:extLst>
          </p:cNvPr>
          <p:cNvCxnSpPr>
            <a:cxnSpLocks/>
          </p:cNvCxnSpPr>
          <p:nvPr/>
        </p:nvCxnSpPr>
        <p:spPr>
          <a:xfrm>
            <a:off x="3113405" y="1355883"/>
            <a:ext cx="0" cy="3933081"/>
          </a:xfrm>
          <a:prstGeom prst="line">
            <a:avLst/>
          </a:prstGeom>
          <a:ln w="12700">
            <a:prstDash val="dash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5" name="直接连接符 24">
            <a:extLst>
              <a:ext uri="{FF2B5EF4-FFF2-40B4-BE49-F238E27FC236}">
                <a16:creationId xmlns:a16="http://schemas.microsoft.com/office/drawing/2014/main" id="{D2747144-FB69-D8AE-3406-315BB4069F67}"/>
              </a:ext>
            </a:extLst>
          </p:cNvPr>
          <p:cNvCxnSpPr>
            <a:cxnSpLocks/>
          </p:cNvCxnSpPr>
          <p:nvPr/>
        </p:nvCxnSpPr>
        <p:spPr>
          <a:xfrm>
            <a:off x="3507105" y="1355883"/>
            <a:ext cx="0" cy="3933081"/>
          </a:xfrm>
          <a:prstGeom prst="line">
            <a:avLst/>
          </a:prstGeom>
          <a:ln w="12700">
            <a:prstDash val="dash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6" name="文本框 25">
            <a:extLst>
              <a:ext uri="{FF2B5EF4-FFF2-40B4-BE49-F238E27FC236}">
                <a16:creationId xmlns:a16="http://schemas.microsoft.com/office/drawing/2014/main" id="{A5246721-D0D7-767D-AD11-42876B41057C}"/>
              </a:ext>
            </a:extLst>
          </p:cNvPr>
          <p:cNvSpPr txBox="1"/>
          <p:nvPr/>
        </p:nvSpPr>
        <p:spPr>
          <a:xfrm>
            <a:off x="7924343" y="1799134"/>
            <a:ext cx="4701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</a:rPr>
              <a:t>R(t)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F60479E3-14CD-3F09-7333-F724F143C7AC}"/>
              </a:ext>
            </a:extLst>
          </p:cNvPr>
          <p:cNvSpPr txBox="1"/>
          <p:nvPr/>
        </p:nvSpPr>
        <p:spPr>
          <a:xfrm>
            <a:off x="7454198" y="780175"/>
            <a:ext cx="4701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</a:rPr>
              <a:t>Z(t)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B7729E3F-C187-5266-AB81-461AEC5A735E}"/>
              </a:ext>
            </a:extLst>
          </p:cNvPr>
          <p:cNvSpPr txBox="1"/>
          <p:nvPr/>
        </p:nvSpPr>
        <p:spPr>
          <a:xfrm>
            <a:off x="5638800" y="2971800"/>
            <a:ext cx="65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endParaRPr lang="zh-CN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文本框 28">
                <a:extLst>
                  <a:ext uri="{FF2B5EF4-FFF2-40B4-BE49-F238E27FC236}">
                    <a16:creationId xmlns:a16="http://schemas.microsoft.com/office/drawing/2014/main" id="{635480ED-A8FF-9DFF-DC51-6A45E697137F}"/>
                  </a:ext>
                </a:extLst>
              </p:cNvPr>
              <p:cNvSpPr txBox="1"/>
              <p:nvPr/>
            </p:nvSpPr>
            <p:spPr>
              <a:xfrm>
                <a:off x="5003474" y="4491098"/>
                <a:ext cx="3790268" cy="46025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zh-CN" altLang="en-US" i="1" smtClean="0">
                        <a:latin typeface="Cambria Math" panose="02040503050406030204" pitchFamily="18" charset="0"/>
                      </a:rPr>
                      <m:t>𝑥</m:t>
                    </m:r>
                    <m:d>
                      <m:dPr>
                        <m:ctrlPr>
                          <a:rPr lang="zh-CN" alt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zh-CN" altLang="en-US" i="1">
                            <a:latin typeface="Cambria Math" panose="02040503050406030204" pitchFamily="18" charset="0"/>
                          </a:rPr>
                          <m:t>𝜔</m:t>
                        </m:r>
                      </m:e>
                    </m:d>
                  </m:oMath>
                </a14:m>
                <a:r>
                  <a:rPr lang="zh-CN" altLang="en-US" dirty="0"/>
                  <a:t> </a:t>
                </a:r>
                <a:r>
                  <a:rPr lang="en-US" altLang="zh-CN" dirty="0"/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en-US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zh-CN" altLang="en-US" i="1" dirty="0">
                            <a:latin typeface="Cambria Math" panose="02040503050406030204" pitchFamily="18" charset="0"/>
                          </a:rPr>
                          <m:t>𝑅</m:t>
                        </m:r>
                        <m:d>
                          <m:dPr>
                            <m:ctrlPr>
                              <a:rPr lang="zh-CN" altLang="en-US" i="1" dirty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zh-CN" altLang="en-US" i="1" dirty="0">
                                <a:latin typeface="Cambria Math" panose="02040503050406030204" pitchFamily="18" charset="0"/>
                              </a:rPr>
                              <m:t>𝜔</m:t>
                            </m:r>
                          </m:e>
                        </m:d>
                      </m:num>
                      <m:den>
                        <m:r>
                          <a:rPr lang="zh-CN" altLang="en-US" i="1" dirty="0">
                            <a:latin typeface="Cambria Math" panose="02040503050406030204" pitchFamily="18" charset="0"/>
                          </a:rPr>
                          <m:t>𝑧</m:t>
                        </m:r>
                        <m:d>
                          <m:dPr>
                            <m:ctrlPr>
                              <a:rPr lang="zh-CN" altLang="en-US" i="1" dirty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zh-CN" altLang="en-US" i="1" dirty="0">
                                <a:latin typeface="Cambria Math" panose="02040503050406030204" pitchFamily="18" charset="0"/>
                              </a:rPr>
                              <m:t>𝜔</m:t>
                            </m:r>
                          </m:e>
                        </m:d>
                      </m:den>
                    </m:f>
                    <m:r>
                      <a:rPr lang="zh-CN" altLang="en-US" i="1" dirty="0">
                        <a:latin typeface="Cambria Math" panose="02040503050406030204" pitchFamily="18" charset="0"/>
                      </a:rPr>
                      <m:t>≈</m:t>
                    </m:r>
                    <m:r>
                      <a:rPr lang="en-US" altLang="zh-CN" b="0" i="1" dirty="0" smtClean="0">
                        <a:latin typeface="Cambria Math" panose="02040503050406030204" pitchFamily="18" charset="0"/>
                      </a:rPr>
                      <m:t> </m:t>
                    </m:r>
                    <m:f>
                      <m:fPr>
                        <m:ctrlPr>
                          <a:rPr lang="zh-CN" altLang="en-US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zh-CN" altLang="en-US" i="1" dirty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zh-CN" altLang="en-US" i="1" dirty="0">
                                <a:latin typeface="Cambria Math" panose="02040503050406030204" pitchFamily="18" charset="0"/>
                              </a:rPr>
                              <m:t>𝑃</m:t>
                            </m:r>
                          </m:e>
                          <m:sup>
                            <m:r>
                              <a:rPr lang="zh-CN" altLang="en-US" i="0" dirty="0"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p>
                        <m:d>
                          <m:dPr>
                            <m:ctrlPr>
                              <a:rPr lang="zh-CN" altLang="en-US" i="1" dirty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zh-CN" altLang="en-US" i="1" dirty="0">
                                <a:latin typeface="Cambria Math" panose="02040503050406030204" pitchFamily="18" charset="0"/>
                              </a:rPr>
                              <m:t>𝜔</m:t>
                            </m:r>
                          </m:e>
                        </m:d>
                        <m:r>
                          <a:rPr lang="zh-CN" altLang="en-US" i="0" dirty="0">
                            <a:latin typeface="Cambria Math" panose="02040503050406030204" pitchFamily="18" charset="0"/>
                          </a:rPr>
                          <m:t>+</m:t>
                        </m:r>
                        <m:sSup>
                          <m:sSupPr>
                            <m:ctrlPr>
                              <a:rPr lang="zh-CN" altLang="en-US" i="1" dirty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zh-CN" altLang="en-US" i="1" dirty="0"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p>
                            <m:r>
                              <a:rPr lang="zh-CN" altLang="en-US" i="0" dirty="0"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p>
                        <m:d>
                          <m:dPr>
                            <m:ctrlPr>
                              <a:rPr lang="zh-CN" altLang="en-US" i="1" dirty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zh-CN" altLang="en-US" i="1" dirty="0">
                                <a:latin typeface="Cambria Math" panose="02040503050406030204" pitchFamily="18" charset="0"/>
                              </a:rPr>
                              <m:t>𝜔</m:t>
                            </m:r>
                          </m:e>
                        </m:d>
                      </m:num>
                      <m:den>
                        <m:r>
                          <a:rPr lang="en-US" altLang="zh-CN" b="0" i="1" dirty="0" smtClean="0">
                            <a:latin typeface="Cambria Math" panose="02040503050406030204" pitchFamily="18" charset="0"/>
                          </a:rPr>
                          <m:t>𝑃</m:t>
                        </m:r>
                        <m:d>
                          <m:dPr>
                            <m:ctrlPr>
                              <a:rPr lang="zh-CN" altLang="en-US" i="1" dirty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zh-CN" altLang="en-US" i="1" dirty="0"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</m:d>
                      </m:den>
                    </m:f>
                    <m:r>
                      <a:rPr lang="en-US" altLang="zh-CN" b="0" i="1" dirty="0" smtClean="0">
                        <a:latin typeface="Cambria Math" panose="02040503050406030204" pitchFamily="18" charset="0"/>
                      </a:rPr>
                      <m:t>= </m:t>
                    </m:r>
                    <m:r>
                      <m:rPr>
                        <m:sty m:val="p"/>
                      </m:rPr>
                      <a:rPr lang="en-US" altLang="zh-CN" i="1" dirty="0">
                        <a:latin typeface="Cambria Math" panose="02040503050406030204" pitchFamily="18" charset="0"/>
                      </a:rPr>
                      <m:t>C</m:t>
                    </m:r>
                  </m:oMath>
                </a14:m>
                <a:r>
                  <a:rPr lang="zh-CN" altLang="en-US" dirty="0"/>
                  <a:t> </a:t>
                </a:r>
                <a:r>
                  <a:rPr lang="en-US" altLang="zh-CN" dirty="0"/>
                  <a:t>+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en-US" i="1" dirty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zh-CN" altLang="en-US" i="1" dirty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zh-CN" altLang="en-US" i="1" dirty="0"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p>
                            <m:r>
                              <a:rPr lang="zh-CN" altLang="en-US" dirty="0"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p>
                        <m:d>
                          <m:dPr>
                            <m:ctrlPr>
                              <a:rPr lang="zh-CN" altLang="en-US" i="1" dirty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zh-CN" altLang="en-US" i="1" dirty="0">
                                <a:latin typeface="Cambria Math" panose="02040503050406030204" pitchFamily="18" charset="0"/>
                              </a:rPr>
                              <m:t>𝜔</m:t>
                            </m:r>
                          </m:e>
                        </m:d>
                      </m:num>
                      <m:den>
                        <m:r>
                          <a:rPr lang="en-US" altLang="zh-CN" b="0" i="1" dirty="0" smtClean="0">
                            <a:latin typeface="Cambria Math" panose="02040503050406030204" pitchFamily="18" charset="0"/>
                          </a:rPr>
                          <m:t>𝑃</m:t>
                        </m:r>
                        <m:d>
                          <m:dPr>
                            <m:ctrlPr>
                              <a:rPr lang="zh-CN" altLang="en-US" i="1" dirty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zh-CN" altLang="en-US" i="1" dirty="0"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</m:d>
                      </m:den>
                    </m:f>
                  </m:oMath>
                </a14:m>
                <a:r>
                  <a:rPr lang="en-US" altLang="zh-CN" dirty="0"/>
                  <a:t> </a:t>
                </a:r>
                <a:endParaRPr lang="zh-CN" altLang="en-US" dirty="0"/>
              </a:p>
            </p:txBody>
          </p:sp>
        </mc:Choice>
        <mc:Fallback xmlns="">
          <p:sp>
            <p:nvSpPr>
              <p:cNvPr id="29" name="文本框 28">
                <a:extLst>
                  <a:ext uri="{FF2B5EF4-FFF2-40B4-BE49-F238E27FC236}">
                    <a16:creationId xmlns:a16="http://schemas.microsoft.com/office/drawing/2014/main" id="{635480ED-A8FF-9DFF-DC51-6A45E697137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03474" y="4491098"/>
                <a:ext cx="3790268" cy="460254"/>
              </a:xfrm>
              <a:prstGeom prst="rect">
                <a:avLst/>
              </a:prstGeom>
              <a:blipFill>
                <a:blip r:embed="rId5"/>
                <a:stretch>
                  <a:fillRect b="-1200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" name="矩形 29">
            <a:extLst>
              <a:ext uri="{FF2B5EF4-FFF2-40B4-BE49-F238E27FC236}">
                <a16:creationId xmlns:a16="http://schemas.microsoft.com/office/drawing/2014/main" id="{2764D4BA-E749-D5D6-D9D7-A21309D83910}"/>
              </a:ext>
            </a:extLst>
          </p:cNvPr>
          <p:cNvSpPr/>
          <p:nvPr/>
        </p:nvSpPr>
        <p:spPr>
          <a:xfrm>
            <a:off x="8271606" y="4774640"/>
            <a:ext cx="423334" cy="250353"/>
          </a:xfrm>
          <a:prstGeom prst="rect">
            <a:avLst/>
          </a:prstGeom>
          <a:noFill/>
          <a:ln w="190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CA2332CF-6538-7CF4-4912-B82AB62AB89C}"/>
              </a:ext>
            </a:extLst>
          </p:cNvPr>
          <p:cNvSpPr txBox="1"/>
          <p:nvPr/>
        </p:nvSpPr>
        <p:spPr>
          <a:xfrm>
            <a:off x="7665395" y="5209177"/>
            <a:ext cx="18288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dirty="0"/>
              <a:t>震源子波的估计</a:t>
            </a:r>
          </a:p>
        </p:txBody>
      </p:sp>
      <p:sp>
        <p:nvSpPr>
          <p:cNvPr id="32" name="箭头: 下 31">
            <a:extLst>
              <a:ext uri="{FF2B5EF4-FFF2-40B4-BE49-F238E27FC236}">
                <a16:creationId xmlns:a16="http://schemas.microsoft.com/office/drawing/2014/main" id="{77A15259-EBC6-9BFA-8F73-69B7B20935BC}"/>
              </a:ext>
            </a:extLst>
          </p:cNvPr>
          <p:cNvSpPr/>
          <p:nvPr/>
        </p:nvSpPr>
        <p:spPr>
          <a:xfrm rot="3504670">
            <a:off x="7323205" y="4811613"/>
            <a:ext cx="163902" cy="1076564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文本框 32">
                <a:extLst>
                  <a:ext uri="{FF2B5EF4-FFF2-40B4-BE49-F238E27FC236}">
                    <a16:creationId xmlns:a16="http://schemas.microsoft.com/office/drawing/2014/main" id="{CEDDD80E-0E35-FD36-7B6D-0178CBD41A3F}"/>
                  </a:ext>
                </a:extLst>
              </p:cNvPr>
              <p:cNvSpPr txBox="1"/>
              <p:nvPr/>
            </p:nvSpPr>
            <p:spPr>
              <a:xfrm>
                <a:off x="5652267" y="5836334"/>
                <a:ext cx="1777025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zh-CN" altLang="en-US" i="1" smtClean="0">
                        <a:latin typeface="Cambria Math" panose="02040503050406030204" pitchFamily="18" charset="0"/>
                      </a:rPr>
                      <m:t>𝑥</m:t>
                    </m:r>
                    <m:d>
                      <m:dPr>
                        <m:ctrlPr>
                          <a:rPr lang="zh-CN" alt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US" altLang="zh-CN" i="1" smtClean="0">
                            <a:latin typeface="Cambria Math" panose="02040503050406030204" pitchFamily="18" charset="0"/>
                          </a:rPr>
                          <m:t>t</m:t>
                        </m:r>
                      </m:e>
                    </m:d>
                  </m:oMath>
                </a14:m>
                <a:r>
                  <a:rPr lang="zh-CN" altLang="en-US" dirty="0"/>
                  <a:t> </a:t>
                </a:r>
                <a:r>
                  <a:rPr lang="en-US" altLang="zh-CN" dirty="0"/>
                  <a:t>= </a:t>
                </a:r>
                <a14:m>
                  <m:oMath xmlns:m="http://schemas.openxmlformats.org/officeDocument/2006/math">
                    <m:r>
                      <a:rPr lang="zh-CN" altLang="en-US" i="1" dirty="0" smtClean="0">
                        <a:latin typeface="Cambria Math" panose="02040503050406030204" pitchFamily="18" charset="0"/>
                      </a:rPr>
                      <m:t>𝛿</m:t>
                    </m:r>
                    <m:d>
                      <m:dPr>
                        <m:ctrlPr>
                          <a:rPr lang="zh-CN" altLang="en-US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zh-CN" altLang="en-US" i="1" dirty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zh-CN" altLang="en-US" i="0" dirty="0">
                        <a:latin typeface="Cambria Math" panose="02040503050406030204" pitchFamily="18" charset="0"/>
                      </a:rPr>
                      <m:t>+</m:t>
                    </m:r>
                    <m:r>
                      <a:rPr lang="zh-CN" altLang="en-US" i="1" dirty="0">
                        <a:latin typeface="Cambria Math" panose="02040503050406030204" pitchFamily="18" charset="0"/>
                      </a:rPr>
                      <m:t>𝑠</m:t>
                    </m:r>
                    <m:d>
                      <m:dPr>
                        <m:ctrlPr>
                          <a:rPr lang="zh-CN" altLang="en-US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zh-CN" altLang="en-US" i="1" dirty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</m:oMath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33" name="文本框 32">
                <a:extLst>
                  <a:ext uri="{FF2B5EF4-FFF2-40B4-BE49-F238E27FC236}">
                    <a16:creationId xmlns:a16="http://schemas.microsoft.com/office/drawing/2014/main" id="{CEDDD80E-0E35-FD36-7B6D-0178CBD41A3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52267" y="5836334"/>
                <a:ext cx="1777025" cy="276999"/>
              </a:xfrm>
              <a:prstGeom prst="rect">
                <a:avLst/>
              </a:prstGeom>
              <a:blipFill>
                <a:blip r:embed="rId6"/>
                <a:stretch>
                  <a:fillRect l="-3425" t="-28261" b="-5000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5" name="直接箭头连接符 34">
            <a:extLst>
              <a:ext uri="{FF2B5EF4-FFF2-40B4-BE49-F238E27FC236}">
                <a16:creationId xmlns:a16="http://schemas.microsoft.com/office/drawing/2014/main" id="{613703EF-734E-4336-D530-FBCD6BA819C2}"/>
              </a:ext>
            </a:extLst>
          </p:cNvPr>
          <p:cNvCxnSpPr>
            <a:cxnSpLocks/>
          </p:cNvCxnSpPr>
          <p:nvPr/>
        </p:nvCxnSpPr>
        <p:spPr>
          <a:xfrm flipH="1" flipV="1">
            <a:off x="1741805" y="4998124"/>
            <a:ext cx="4565862" cy="845037"/>
          </a:xfrm>
          <a:prstGeom prst="straightConnector1">
            <a:avLst/>
          </a:prstGeom>
          <a:ln w="19050">
            <a:prstDash val="dash"/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37" name="矩形 36">
            <a:extLst>
              <a:ext uri="{FF2B5EF4-FFF2-40B4-BE49-F238E27FC236}">
                <a16:creationId xmlns:a16="http://schemas.microsoft.com/office/drawing/2014/main" id="{4264FAB7-4B68-466C-80D7-D29DE6B20D9F}"/>
              </a:ext>
            </a:extLst>
          </p:cNvPr>
          <p:cNvSpPr/>
          <p:nvPr/>
        </p:nvSpPr>
        <p:spPr>
          <a:xfrm>
            <a:off x="1997074" y="4698999"/>
            <a:ext cx="2489200" cy="32599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39" name="直接箭头连接符 38">
            <a:extLst>
              <a:ext uri="{FF2B5EF4-FFF2-40B4-BE49-F238E27FC236}">
                <a16:creationId xmlns:a16="http://schemas.microsoft.com/office/drawing/2014/main" id="{6D48CEFE-711A-1067-A915-283AEE5C766E}"/>
              </a:ext>
            </a:extLst>
          </p:cNvPr>
          <p:cNvCxnSpPr>
            <a:cxnSpLocks/>
          </p:cNvCxnSpPr>
          <p:nvPr/>
        </p:nvCxnSpPr>
        <p:spPr>
          <a:xfrm flipH="1" flipV="1">
            <a:off x="4024736" y="5072564"/>
            <a:ext cx="3132870" cy="831203"/>
          </a:xfrm>
          <a:prstGeom prst="straightConnector1">
            <a:avLst/>
          </a:prstGeom>
          <a:ln w="19050">
            <a:prstDash val="dash"/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42" name="图片 41">
            <a:extLst>
              <a:ext uri="{FF2B5EF4-FFF2-40B4-BE49-F238E27FC236}">
                <a16:creationId xmlns:a16="http://schemas.microsoft.com/office/drawing/2014/main" id="{B161493F-EB96-DDE0-D4B5-7D33076CE39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579795" y="1324133"/>
            <a:ext cx="3105150" cy="2371725"/>
          </a:xfrm>
          <a:prstGeom prst="rect">
            <a:avLst/>
          </a:prstGeom>
        </p:spPr>
      </p:pic>
      <p:cxnSp>
        <p:nvCxnSpPr>
          <p:cNvPr id="43" name="直接箭头连接符 42">
            <a:extLst>
              <a:ext uri="{FF2B5EF4-FFF2-40B4-BE49-F238E27FC236}">
                <a16:creationId xmlns:a16="http://schemas.microsoft.com/office/drawing/2014/main" id="{97C94590-327A-6DF3-B90D-9F1F1F7E7935}"/>
              </a:ext>
            </a:extLst>
          </p:cNvPr>
          <p:cNvCxnSpPr>
            <a:cxnSpLocks/>
          </p:cNvCxnSpPr>
          <p:nvPr/>
        </p:nvCxnSpPr>
        <p:spPr>
          <a:xfrm>
            <a:off x="10252183" y="1790937"/>
            <a:ext cx="1767840" cy="0"/>
          </a:xfrm>
          <a:prstGeom prst="straightConnector1">
            <a:avLst/>
          </a:prstGeom>
          <a:ln w="38100">
            <a:solidFill>
              <a:srgbClr val="FF3030"/>
            </a:solidFill>
            <a:prstDash val="dash"/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4" name="直接箭头连接符 43">
            <a:extLst>
              <a:ext uri="{FF2B5EF4-FFF2-40B4-BE49-F238E27FC236}">
                <a16:creationId xmlns:a16="http://schemas.microsoft.com/office/drawing/2014/main" id="{B41D9001-A8FA-991D-0BDC-98B9243199A4}"/>
              </a:ext>
            </a:extLst>
          </p:cNvPr>
          <p:cNvCxnSpPr>
            <a:cxnSpLocks/>
          </p:cNvCxnSpPr>
          <p:nvPr/>
        </p:nvCxnSpPr>
        <p:spPr>
          <a:xfrm flipV="1">
            <a:off x="11125943" y="856851"/>
            <a:ext cx="0" cy="1868171"/>
          </a:xfrm>
          <a:prstGeom prst="straightConnector1">
            <a:avLst/>
          </a:prstGeom>
          <a:ln w="38100">
            <a:solidFill>
              <a:srgbClr val="FF3030"/>
            </a:solidFill>
            <a:prstDash val="dash"/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45" name="文本框 44">
            <a:extLst>
              <a:ext uri="{FF2B5EF4-FFF2-40B4-BE49-F238E27FC236}">
                <a16:creationId xmlns:a16="http://schemas.microsoft.com/office/drawing/2014/main" id="{D0522F4F-6B4F-151D-2EA5-2503EA9276B5}"/>
              </a:ext>
            </a:extLst>
          </p:cNvPr>
          <p:cNvSpPr txBox="1"/>
          <p:nvPr/>
        </p:nvSpPr>
        <p:spPr>
          <a:xfrm>
            <a:off x="11643646" y="1812071"/>
            <a:ext cx="4701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</a:rPr>
              <a:t>R(t)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46" name="文本框 45">
            <a:extLst>
              <a:ext uri="{FF2B5EF4-FFF2-40B4-BE49-F238E27FC236}">
                <a16:creationId xmlns:a16="http://schemas.microsoft.com/office/drawing/2014/main" id="{9BE8189C-2AF1-F028-3317-C5D5429C72B8}"/>
              </a:ext>
            </a:extLst>
          </p:cNvPr>
          <p:cNvSpPr txBox="1"/>
          <p:nvPr/>
        </p:nvSpPr>
        <p:spPr>
          <a:xfrm>
            <a:off x="11173501" y="793112"/>
            <a:ext cx="4701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</a:rPr>
              <a:t>Z(t)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47" name="文本框 46">
            <a:extLst>
              <a:ext uri="{FF2B5EF4-FFF2-40B4-BE49-F238E27FC236}">
                <a16:creationId xmlns:a16="http://schemas.microsoft.com/office/drawing/2014/main" id="{E437AA48-0EE4-153E-3AE3-E42A32E1206D}"/>
              </a:ext>
            </a:extLst>
          </p:cNvPr>
          <p:cNvSpPr txBox="1"/>
          <p:nvPr/>
        </p:nvSpPr>
        <p:spPr>
          <a:xfrm>
            <a:off x="9744479" y="4438151"/>
            <a:ext cx="1828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err="1"/>
              <a:t>Pn</a:t>
            </a:r>
            <a:r>
              <a:rPr lang="zh-CN" altLang="en-US" sz="2400" dirty="0"/>
              <a:t>波怎么做？</a:t>
            </a:r>
          </a:p>
        </p:txBody>
      </p:sp>
      <p:sp>
        <p:nvSpPr>
          <p:cNvPr id="48" name="文本框 47">
            <a:extLst>
              <a:ext uri="{FF2B5EF4-FFF2-40B4-BE49-F238E27FC236}">
                <a16:creationId xmlns:a16="http://schemas.microsoft.com/office/drawing/2014/main" id="{D5626110-DCB6-FB72-2AAE-A5539A349894}"/>
              </a:ext>
            </a:extLst>
          </p:cNvPr>
          <p:cNvSpPr txBox="1"/>
          <p:nvPr/>
        </p:nvSpPr>
        <p:spPr>
          <a:xfrm rot="5400000">
            <a:off x="8283542" y="4975121"/>
            <a:ext cx="38844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dirty="0"/>
              <a:t>≈</a:t>
            </a:r>
          </a:p>
        </p:txBody>
      </p:sp>
      <p:sp>
        <p:nvSpPr>
          <p:cNvPr id="49" name="文本框 48">
            <a:extLst>
              <a:ext uri="{FF2B5EF4-FFF2-40B4-BE49-F238E27FC236}">
                <a16:creationId xmlns:a16="http://schemas.microsoft.com/office/drawing/2014/main" id="{A36EA094-C9D6-502A-1159-8710F4612162}"/>
              </a:ext>
            </a:extLst>
          </p:cNvPr>
          <p:cNvSpPr txBox="1"/>
          <p:nvPr/>
        </p:nvSpPr>
        <p:spPr>
          <a:xfrm>
            <a:off x="1652588" y="4073122"/>
            <a:ext cx="38163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dirty="0"/>
              <a:t>P</a:t>
            </a:r>
            <a:endParaRPr lang="zh-CN" altLang="en-US" dirty="0"/>
          </a:p>
        </p:txBody>
      </p:sp>
      <p:sp>
        <p:nvSpPr>
          <p:cNvPr id="50" name="文本框 49">
            <a:extLst>
              <a:ext uri="{FF2B5EF4-FFF2-40B4-BE49-F238E27FC236}">
                <a16:creationId xmlns:a16="http://schemas.microsoft.com/office/drawing/2014/main" id="{AF7F27BA-AD48-FF0F-B917-8C83F7CBFDF2}"/>
              </a:ext>
            </a:extLst>
          </p:cNvPr>
          <p:cNvSpPr txBox="1"/>
          <p:nvPr/>
        </p:nvSpPr>
        <p:spPr>
          <a:xfrm>
            <a:off x="2110115" y="4073122"/>
            <a:ext cx="63829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dirty="0" err="1"/>
              <a:t>Pms</a:t>
            </a:r>
            <a:endParaRPr lang="zh-CN" altLang="en-US" dirty="0"/>
          </a:p>
        </p:txBody>
      </p:sp>
      <p:sp>
        <p:nvSpPr>
          <p:cNvPr id="51" name="文本框 50">
            <a:extLst>
              <a:ext uri="{FF2B5EF4-FFF2-40B4-BE49-F238E27FC236}">
                <a16:creationId xmlns:a16="http://schemas.microsoft.com/office/drawing/2014/main" id="{6AE82BE1-EA17-BEB8-7C63-CE40B3D13CF6}"/>
              </a:ext>
            </a:extLst>
          </p:cNvPr>
          <p:cNvSpPr txBox="1"/>
          <p:nvPr/>
        </p:nvSpPr>
        <p:spPr>
          <a:xfrm>
            <a:off x="2657380" y="4073122"/>
            <a:ext cx="81035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dirty="0" err="1"/>
              <a:t>Ppms</a:t>
            </a:r>
            <a:endParaRPr lang="zh-CN" altLang="en-US" dirty="0"/>
          </a:p>
        </p:txBody>
      </p:sp>
      <p:sp>
        <p:nvSpPr>
          <p:cNvPr id="52" name="文本框 51">
            <a:extLst>
              <a:ext uri="{FF2B5EF4-FFF2-40B4-BE49-F238E27FC236}">
                <a16:creationId xmlns:a16="http://schemas.microsoft.com/office/drawing/2014/main" id="{5EE0E745-77EF-297E-AD40-823256764751}"/>
              </a:ext>
            </a:extLst>
          </p:cNvPr>
          <p:cNvSpPr txBox="1"/>
          <p:nvPr/>
        </p:nvSpPr>
        <p:spPr>
          <a:xfrm>
            <a:off x="3530059" y="4073122"/>
            <a:ext cx="101854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dirty="0" err="1"/>
              <a:t>PpSms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4269242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7" grpId="0"/>
      <p:bldP spid="37" grpId="0" animBg="1"/>
      <p:bldP spid="45" grpId="0"/>
      <p:bldP spid="46" grpId="0"/>
      <p:bldP spid="47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AA5B175E-3144-06B0-5126-70070BF22183}"/>
              </a:ext>
            </a:extLst>
          </p:cNvPr>
          <p:cNvSpPr txBox="1"/>
          <p:nvPr/>
        </p:nvSpPr>
        <p:spPr>
          <a:xfrm>
            <a:off x="3586480" y="181094"/>
            <a:ext cx="558546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200" dirty="0"/>
              <a:t>坐标旋转：主成分分析（</a:t>
            </a:r>
            <a:r>
              <a:rPr lang="en-US" altLang="zh-CN" sz="3200" dirty="0"/>
              <a:t>PCA</a:t>
            </a:r>
            <a:r>
              <a:rPr lang="zh-CN" altLang="en-US" sz="3200" dirty="0"/>
              <a:t>）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221A8FFF-B560-FF56-37ED-3C377DF1E490}"/>
              </a:ext>
            </a:extLst>
          </p:cNvPr>
          <p:cNvSpPr txBox="1"/>
          <p:nvPr/>
        </p:nvSpPr>
        <p:spPr>
          <a:xfrm>
            <a:off x="8623301" y="2207313"/>
            <a:ext cx="203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/>
              <a:t>数据去中心化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76A64BD7-3B58-B03C-ECA1-862580B53C30}"/>
              </a:ext>
            </a:extLst>
          </p:cNvPr>
          <p:cNvSpPr txBox="1"/>
          <p:nvPr/>
        </p:nvSpPr>
        <p:spPr>
          <a:xfrm>
            <a:off x="8483601" y="3674484"/>
            <a:ext cx="23495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/>
              <a:t>求取协方差矩阵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D17A9CC9-8209-CA33-00CE-9F8066D2D6CF}"/>
              </a:ext>
            </a:extLst>
          </p:cNvPr>
          <p:cNvSpPr txBox="1"/>
          <p:nvPr/>
        </p:nvSpPr>
        <p:spPr>
          <a:xfrm>
            <a:off x="8216901" y="5157728"/>
            <a:ext cx="3098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/>
              <a:t>求特征值和特征向量</a:t>
            </a:r>
          </a:p>
        </p:txBody>
      </p:sp>
      <p:sp>
        <p:nvSpPr>
          <p:cNvPr id="8" name="箭头: 下 7">
            <a:extLst>
              <a:ext uri="{FF2B5EF4-FFF2-40B4-BE49-F238E27FC236}">
                <a16:creationId xmlns:a16="http://schemas.microsoft.com/office/drawing/2014/main" id="{5BB56D2A-4C0F-1476-DE76-8D7F297AE291}"/>
              </a:ext>
            </a:extLst>
          </p:cNvPr>
          <p:cNvSpPr/>
          <p:nvPr/>
        </p:nvSpPr>
        <p:spPr>
          <a:xfrm>
            <a:off x="9550401" y="2668978"/>
            <a:ext cx="215900" cy="972455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箭头: 下 8">
            <a:extLst>
              <a:ext uri="{FF2B5EF4-FFF2-40B4-BE49-F238E27FC236}">
                <a16:creationId xmlns:a16="http://schemas.microsoft.com/office/drawing/2014/main" id="{A07F8C84-2447-46C1-EA36-10BF5F162C8B}"/>
              </a:ext>
            </a:extLst>
          </p:cNvPr>
          <p:cNvSpPr/>
          <p:nvPr/>
        </p:nvSpPr>
        <p:spPr>
          <a:xfrm>
            <a:off x="9550401" y="4160711"/>
            <a:ext cx="215900" cy="972455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14532DB4-4CC7-6D7E-05F7-A6B009C810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6804" y="1403746"/>
            <a:ext cx="1948397" cy="1800000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40ECD9EA-F778-89D8-C09B-003E8EBF77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9280" y="1403746"/>
            <a:ext cx="1929535" cy="1800000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171ED3EB-890C-33C5-3DEE-8EF39D7E575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55212" y="1403746"/>
            <a:ext cx="1971692" cy="1800000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70DB5C2D-AEE4-B59A-00CF-9C8EF1DE9C1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25699" y="3513166"/>
            <a:ext cx="3524123" cy="3240000"/>
          </a:xfrm>
          <a:prstGeom prst="rect">
            <a:avLst/>
          </a:prstGeom>
        </p:spPr>
      </p:pic>
      <p:sp>
        <p:nvSpPr>
          <p:cNvPr id="18" name="箭头: 下 17">
            <a:extLst>
              <a:ext uri="{FF2B5EF4-FFF2-40B4-BE49-F238E27FC236}">
                <a16:creationId xmlns:a16="http://schemas.microsoft.com/office/drawing/2014/main" id="{34956901-536D-BBF4-3C29-6D872483AD65}"/>
              </a:ext>
            </a:extLst>
          </p:cNvPr>
          <p:cNvSpPr/>
          <p:nvPr/>
        </p:nvSpPr>
        <p:spPr>
          <a:xfrm rot="16200000">
            <a:off x="2448960" y="1940739"/>
            <a:ext cx="156049" cy="569965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箭头: 下 18">
            <a:extLst>
              <a:ext uri="{FF2B5EF4-FFF2-40B4-BE49-F238E27FC236}">
                <a16:creationId xmlns:a16="http://schemas.microsoft.com/office/drawing/2014/main" id="{8C6BF774-BDC8-D083-B4F6-6D0EBB184C96}"/>
              </a:ext>
            </a:extLst>
          </p:cNvPr>
          <p:cNvSpPr/>
          <p:nvPr/>
        </p:nvSpPr>
        <p:spPr>
          <a:xfrm rot="16200000">
            <a:off x="5378989" y="1935194"/>
            <a:ext cx="156049" cy="569965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3" name="图片 22">
            <a:extLst>
              <a:ext uri="{FF2B5EF4-FFF2-40B4-BE49-F238E27FC236}">
                <a16:creationId xmlns:a16="http://schemas.microsoft.com/office/drawing/2014/main" id="{F4DE0AB3-EF66-2A23-F578-882A3616F7C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38421" y="6010745"/>
            <a:ext cx="5211429" cy="28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562857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DB3E186F-BAA6-4BE5-87DC-6C39F48C9D4E}"/>
              </a:ext>
            </a:extLst>
          </p:cNvPr>
          <p:cNvSpPr txBox="1"/>
          <p:nvPr/>
        </p:nvSpPr>
        <p:spPr>
          <a:xfrm>
            <a:off x="3586480" y="181094"/>
            <a:ext cx="577342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200" dirty="0"/>
              <a:t>实际应用</a:t>
            </a:r>
            <a:r>
              <a:rPr lang="en-US" altLang="zh-CN" sz="3200" dirty="0"/>
              <a:t>: </a:t>
            </a:r>
            <a:r>
              <a:rPr lang="en-US" altLang="zh-CN" sz="3200" dirty="0" err="1"/>
              <a:t>Pn</a:t>
            </a:r>
            <a:r>
              <a:rPr lang="zh-CN" altLang="en-US" sz="3200" dirty="0"/>
              <a:t>波接收函数的提取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D47D82D8-BCC8-1668-BC68-4DDB83D90C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9820" y="1444625"/>
            <a:ext cx="3029860" cy="2520000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CBCEB2D6-B72D-F738-E42F-69105C9C6C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9752" y="4219800"/>
            <a:ext cx="1932152" cy="1800000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id="{687D7E3B-3B99-8F1F-F7E5-EBB0456FA48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18706" y="1017250"/>
            <a:ext cx="7411252" cy="5760000"/>
          </a:xfrm>
          <a:prstGeom prst="rect">
            <a:avLst/>
          </a:prstGeom>
        </p:spPr>
      </p:pic>
      <p:cxnSp>
        <p:nvCxnSpPr>
          <p:cNvPr id="18" name="直接箭头连接符 17">
            <a:extLst>
              <a:ext uri="{FF2B5EF4-FFF2-40B4-BE49-F238E27FC236}">
                <a16:creationId xmlns:a16="http://schemas.microsoft.com/office/drawing/2014/main" id="{70C37FA2-729C-7618-EA22-1E7561EFDE3C}"/>
              </a:ext>
            </a:extLst>
          </p:cNvPr>
          <p:cNvCxnSpPr>
            <a:cxnSpLocks/>
          </p:cNvCxnSpPr>
          <p:nvPr/>
        </p:nvCxnSpPr>
        <p:spPr>
          <a:xfrm flipV="1">
            <a:off x="3021904" y="3323863"/>
            <a:ext cx="1384300" cy="1477181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0" name="直接箭头连接符 19">
            <a:extLst>
              <a:ext uri="{FF2B5EF4-FFF2-40B4-BE49-F238E27FC236}">
                <a16:creationId xmlns:a16="http://schemas.microsoft.com/office/drawing/2014/main" id="{4FFAE69E-336B-4345-69AE-BF83B379C134}"/>
              </a:ext>
            </a:extLst>
          </p:cNvPr>
          <p:cNvCxnSpPr/>
          <p:nvPr/>
        </p:nvCxnSpPr>
        <p:spPr>
          <a:xfrm>
            <a:off x="3021904" y="5119800"/>
            <a:ext cx="1384300" cy="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3" name="文本框 22">
            <a:extLst>
              <a:ext uri="{FF2B5EF4-FFF2-40B4-BE49-F238E27FC236}">
                <a16:creationId xmlns:a16="http://schemas.microsoft.com/office/drawing/2014/main" id="{74720C23-E54C-5F94-851B-8354DA7B4D03}"/>
              </a:ext>
            </a:extLst>
          </p:cNvPr>
          <p:cNvSpPr txBox="1"/>
          <p:nvPr/>
        </p:nvSpPr>
        <p:spPr>
          <a:xfrm>
            <a:off x="1414780" y="2077174"/>
            <a:ext cx="4902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 err="1">
                <a:solidFill>
                  <a:srgbClr val="FF0000"/>
                </a:solidFill>
              </a:rPr>
              <a:t>Pn</a:t>
            </a:r>
            <a:endParaRPr lang="zh-CN" altLang="en-US" sz="1200" dirty="0">
              <a:solidFill>
                <a:srgbClr val="FF0000"/>
              </a:solidFill>
            </a:endParaRP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7041D69A-2095-E6F7-0D3F-295C40E8D7A7}"/>
              </a:ext>
            </a:extLst>
          </p:cNvPr>
          <p:cNvSpPr txBox="1"/>
          <p:nvPr/>
        </p:nvSpPr>
        <p:spPr>
          <a:xfrm>
            <a:off x="1414780" y="3323863"/>
            <a:ext cx="4902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 err="1">
                <a:solidFill>
                  <a:srgbClr val="FF0000"/>
                </a:solidFill>
              </a:rPr>
              <a:t>Pn</a:t>
            </a:r>
            <a:endParaRPr lang="zh-CN" altLang="en-US" sz="1200" dirty="0">
              <a:solidFill>
                <a:srgbClr val="FF0000"/>
              </a:solidFill>
            </a:endParaRP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3B50F2BE-330C-9DA2-ADFE-B08397A4F53F}"/>
              </a:ext>
            </a:extLst>
          </p:cNvPr>
          <p:cNvSpPr txBox="1"/>
          <p:nvPr/>
        </p:nvSpPr>
        <p:spPr>
          <a:xfrm>
            <a:off x="7914406" y="1855792"/>
            <a:ext cx="4902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 err="1">
                <a:solidFill>
                  <a:srgbClr val="FF0000"/>
                </a:solidFill>
              </a:rPr>
              <a:t>Pn</a:t>
            </a:r>
            <a:endParaRPr lang="zh-CN" altLang="en-US" sz="1200" dirty="0">
              <a:solidFill>
                <a:srgbClr val="FF0000"/>
              </a:solidFill>
            </a:endParaRP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138420F2-E5A6-FBCD-9034-0D5725C54775}"/>
              </a:ext>
            </a:extLst>
          </p:cNvPr>
          <p:cNvSpPr txBox="1"/>
          <p:nvPr/>
        </p:nvSpPr>
        <p:spPr>
          <a:xfrm>
            <a:off x="7924332" y="3290500"/>
            <a:ext cx="4902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 err="1">
                <a:solidFill>
                  <a:srgbClr val="FF0000"/>
                </a:solidFill>
              </a:rPr>
              <a:t>Pn</a:t>
            </a:r>
            <a:endParaRPr lang="zh-CN" altLang="en-US" sz="1200" dirty="0">
              <a:solidFill>
                <a:srgbClr val="FF0000"/>
              </a:solidFill>
            </a:endParaRP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8CCB4C08-5DCC-C9FD-19B4-676DF2E0C72E}"/>
              </a:ext>
            </a:extLst>
          </p:cNvPr>
          <p:cNvSpPr txBox="1"/>
          <p:nvPr/>
        </p:nvSpPr>
        <p:spPr>
          <a:xfrm>
            <a:off x="8128568" y="5119800"/>
            <a:ext cx="4902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 err="1">
                <a:solidFill>
                  <a:srgbClr val="FF0000"/>
                </a:solidFill>
              </a:rPr>
              <a:t>Pms</a:t>
            </a:r>
            <a:endParaRPr lang="zh-CN" altLang="en-US" sz="1200" dirty="0">
              <a:solidFill>
                <a:srgbClr val="FF0000"/>
              </a:solidFill>
            </a:endParaRP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C34FF5A7-3F9D-0358-FEA0-D78C41953B07}"/>
              </a:ext>
            </a:extLst>
          </p:cNvPr>
          <p:cNvSpPr txBox="1"/>
          <p:nvPr/>
        </p:nvSpPr>
        <p:spPr>
          <a:xfrm>
            <a:off x="7417368" y="5665801"/>
            <a:ext cx="2915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rgbClr val="FF0000"/>
                </a:solidFill>
              </a:rPr>
              <a:t>P</a:t>
            </a:r>
            <a:endParaRPr lang="zh-CN" altLang="en-US" sz="1200" dirty="0">
              <a:solidFill>
                <a:srgbClr val="FF0000"/>
              </a:solidFill>
            </a:endParaRPr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FC539032-1256-1A73-D6EA-6DA1943408C7}"/>
              </a:ext>
            </a:extLst>
          </p:cNvPr>
          <p:cNvSpPr txBox="1"/>
          <p:nvPr/>
        </p:nvSpPr>
        <p:spPr>
          <a:xfrm>
            <a:off x="1258750" y="6130683"/>
            <a:ext cx="203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/>
              <a:t>质点运动分析</a:t>
            </a:r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3AF55249-E957-C7D8-D263-57C6BD93CBF4}"/>
              </a:ext>
            </a:extLst>
          </p:cNvPr>
          <p:cNvSpPr txBox="1"/>
          <p:nvPr/>
        </p:nvSpPr>
        <p:spPr>
          <a:xfrm rot="18650592">
            <a:off x="3307081" y="3886825"/>
            <a:ext cx="1384300" cy="461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/>
              <a:t>P</a:t>
            </a:r>
            <a:r>
              <a:rPr lang="zh-CN" altLang="en-US" sz="2400" dirty="0"/>
              <a:t>型振动</a:t>
            </a:r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6C51E8B3-3219-E4A1-5C8E-BD23A1F50E96}"/>
              </a:ext>
            </a:extLst>
          </p:cNvPr>
          <p:cNvSpPr txBox="1"/>
          <p:nvPr/>
        </p:nvSpPr>
        <p:spPr>
          <a:xfrm>
            <a:off x="3158614" y="5192981"/>
            <a:ext cx="1384300" cy="461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/>
              <a:t>S</a:t>
            </a:r>
            <a:r>
              <a:rPr lang="zh-CN" altLang="en-US" sz="2400" dirty="0"/>
              <a:t>型振动</a:t>
            </a:r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C68494DB-364A-E1EA-9B3E-D185EFC4BF65}"/>
              </a:ext>
            </a:extLst>
          </p:cNvPr>
          <p:cNvSpPr txBox="1"/>
          <p:nvPr/>
        </p:nvSpPr>
        <p:spPr>
          <a:xfrm>
            <a:off x="5085211" y="2321747"/>
            <a:ext cx="4902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 err="1">
                <a:solidFill>
                  <a:srgbClr val="FF0000"/>
                </a:solidFill>
              </a:rPr>
              <a:t>Pca</a:t>
            </a:r>
            <a:endParaRPr lang="zh-CN" altLang="en-US" sz="1200" dirty="0">
              <a:solidFill>
                <a:srgbClr val="FF0000"/>
              </a:solidFill>
            </a:endParaRPr>
          </a:p>
        </p:txBody>
      </p:sp>
      <p:sp>
        <p:nvSpPr>
          <p:cNvPr id="33" name="文本框 32">
            <a:extLst>
              <a:ext uri="{FF2B5EF4-FFF2-40B4-BE49-F238E27FC236}">
                <a16:creationId xmlns:a16="http://schemas.microsoft.com/office/drawing/2014/main" id="{F4032C20-34B4-6959-4AED-C512FEEA6E7E}"/>
              </a:ext>
            </a:extLst>
          </p:cNvPr>
          <p:cNvSpPr txBox="1"/>
          <p:nvPr/>
        </p:nvSpPr>
        <p:spPr>
          <a:xfrm>
            <a:off x="5016232" y="4245198"/>
            <a:ext cx="4902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 err="1">
                <a:solidFill>
                  <a:srgbClr val="FF0000"/>
                </a:solidFill>
              </a:rPr>
              <a:t>Pca</a:t>
            </a:r>
            <a:endParaRPr lang="zh-CN" altLang="en-US" sz="1200" dirty="0">
              <a:solidFill>
                <a:srgbClr val="FF0000"/>
              </a:solidFill>
            </a:endParaRPr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id="{FA1ABF44-DBEF-5747-5156-A7C45768363D}"/>
              </a:ext>
            </a:extLst>
          </p:cNvPr>
          <p:cNvSpPr txBox="1"/>
          <p:nvPr/>
        </p:nvSpPr>
        <p:spPr>
          <a:xfrm>
            <a:off x="8948328" y="5119800"/>
            <a:ext cx="2153920" cy="461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err="1"/>
              <a:t>Pn</a:t>
            </a:r>
            <a:r>
              <a:rPr lang="zh-CN" altLang="en-US" sz="2400" dirty="0"/>
              <a:t>波接收函数</a:t>
            </a:r>
          </a:p>
        </p:txBody>
      </p:sp>
    </p:spTree>
    <p:extLst>
      <p:ext uri="{BB962C8B-B14F-4D97-AF65-F5344CB8AC3E}">
        <p14:creationId xmlns:p14="http://schemas.microsoft.com/office/powerpoint/2010/main" val="386676653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D8F65D7B-141A-5E0F-973C-0F7A11B1C266}"/>
              </a:ext>
            </a:extLst>
          </p:cNvPr>
          <p:cNvSpPr txBox="1"/>
          <p:nvPr/>
        </p:nvSpPr>
        <p:spPr>
          <a:xfrm>
            <a:off x="4155440" y="181094"/>
            <a:ext cx="395224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200" dirty="0"/>
              <a:t>地震事件的选取原则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ADC33BB1-5D2E-00D8-5E83-D780C65DC941}"/>
              </a:ext>
            </a:extLst>
          </p:cNvPr>
          <p:cNvSpPr txBox="1"/>
          <p:nvPr/>
        </p:nvSpPr>
        <p:spPr>
          <a:xfrm>
            <a:off x="3006008" y="904723"/>
            <a:ext cx="229886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dirty="0"/>
              <a:t>震源深度：</a:t>
            </a:r>
            <a:r>
              <a:rPr lang="en-US" altLang="zh-CN" dirty="0"/>
              <a:t>&lt; H</a:t>
            </a:r>
            <a:r>
              <a:rPr lang="en-US" altLang="zh-CN" baseline="-25000" dirty="0"/>
              <a:t>C</a:t>
            </a:r>
            <a:endParaRPr lang="zh-CN" altLang="en-US" baseline="-25000" dirty="0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E12F6606-2785-6309-9250-2F5F7C16E705}"/>
              </a:ext>
            </a:extLst>
          </p:cNvPr>
          <p:cNvSpPr txBox="1"/>
          <p:nvPr/>
        </p:nvSpPr>
        <p:spPr>
          <a:xfrm>
            <a:off x="5458297" y="895046"/>
            <a:ext cx="142883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dirty="0"/>
              <a:t>震级：</a:t>
            </a:r>
            <a:r>
              <a:rPr lang="en-US" altLang="zh-CN" dirty="0"/>
              <a:t>&gt; 4.5</a:t>
            </a:r>
            <a:endParaRPr lang="zh-CN" altLang="en-US" dirty="0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D83F5ED0-3D24-38F4-551B-0A908F03B06E}"/>
              </a:ext>
            </a:extLst>
          </p:cNvPr>
          <p:cNvSpPr txBox="1"/>
          <p:nvPr/>
        </p:nvSpPr>
        <p:spPr>
          <a:xfrm>
            <a:off x="7034774" y="904723"/>
            <a:ext cx="184436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dirty="0"/>
              <a:t>震中距</a:t>
            </a:r>
            <a:r>
              <a:rPr lang="en-US" altLang="zh-CN" dirty="0"/>
              <a:t>: 5° – 15°</a:t>
            </a:r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A035C58A-51F1-991D-EFEA-62651A43E0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0593" y="1327656"/>
            <a:ext cx="4396927" cy="5400000"/>
          </a:xfrm>
          <a:prstGeom prst="rect">
            <a:avLst/>
          </a:prstGeom>
        </p:spPr>
      </p:pic>
      <p:sp>
        <p:nvSpPr>
          <p:cNvPr id="12" name="文本框 11">
            <a:extLst>
              <a:ext uri="{FF2B5EF4-FFF2-40B4-BE49-F238E27FC236}">
                <a16:creationId xmlns:a16="http://schemas.microsoft.com/office/drawing/2014/main" id="{4C9DD792-7ED8-1A86-DAD7-A029BC6B4C3B}"/>
              </a:ext>
            </a:extLst>
          </p:cNvPr>
          <p:cNvSpPr txBox="1"/>
          <p:nvPr/>
        </p:nvSpPr>
        <p:spPr>
          <a:xfrm>
            <a:off x="5598160" y="3939731"/>
            <a:ext cx="99568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/>
              <a:t>大于</a:t>
            </a:r>
            <a:r>
              <a:rPr lang="en-US" altLang="zh-CN" sz="2400" dirty="0"/>
              <a:t>15°</a:t>
            </a:r>
            <a:r>
              <a:rPr lang="zh-CN" altLang="en-US" sz="2400" dirty="0"/>
              <a:t>会出现 </a:t>
            </a:r>
            <a:r>
              <a:rPr lang="zh-CN" altLang="en-US" sz="2400" dirty="0">
                <a:solidFill>
                  <a:srgbClr val="FF0000"/>
                </a:solidFill>
              </a:rPr>
              <a:t>三重震相</a:t>
            </a:r>
          </a:p>
        </p:txBody>
      </p:sp>
      <p:pic>
        <p:nvPicPr>
          <p:cNvPr id="14" name="图片 13">
            <a:extLst>
              <a:ext uri="{FF2B5EF4-FFF2-40B4-BE49-F238E27FC236}">
                <a16:creationId xmlns:a16="http://schemas.microsoft.com/office/drawing/2014/main" id="{4FABBB6D-5AB3-4548-F67C-E5723CC021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30717" y="1412909"/>
            <a:ext cx="2876261" cy="5400000"/>
          </a:xfrm>
          <a:prstGeom prst="rect">
            <a:avLst/>
          </a:prstGeom>
        </p:spPr>
      </p:pic>
      <p:sp>
        <p:nvSpPr>
          <p:cNvPr id="15" name="文本框 14">
            <a:extLst>
              <a:ext uri="{FF2B5EF4-FFF2-40B4-BE49-F238E27FC236}">
                <a16:creationId xmlns:a16="http://schemas.microsoft.com/office/drawing/2014/main" id="{1A9992EF-2E38-29F5-4BD5-1F117AB21825}"/>
              </a:ext>
            </a:extLst>
          </p:cNvPr>
          <p:cNvSpPr txBox="1"/>
          <p:nvPr/>
        </p:nvSpPr>
        <p:spPr>
          <a:xfrm>
            <a:off x="7034774" y="3939731"/>
            <a:ext cx="91412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/>
              <a:t>小于</a:t>
            </a:r>
            <a:r>
              <a:rPr lang="en-US" altLang="zh-CN" sz="2400" dirty="0"/>
              <a:t>5°</a:t>
            </a:r>
            <a:r>
              <a:rPr lang="zh-CN" altLang="en-US" sz="2400" dirty="0"/>
              <a:t>会出现</a:t>
            </a:r>
            <a:r>
              <a:rPr lang="en-US" altLang="zh-CN" sz="2400" dirty="0">
                <a:solidFill>
                  <a:srgbClr val="FF0000"/>
                </a:solidFill>
              </a:rPr>
              <a:t>Pg</a:t>
            </a:r>
            <a:r>
              <a:rPr lang="zh-CN" altLang="en-US" sz="2400" dirty="0">
                <a:solidFill>
                  <a:srgbClr val="FF0000"/>
                </a:solidFill>
              </a:rPr>
              <a:t>波干扰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FB169FD4-EFBA-2EBF-2AE7-158660A59F25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5886"/>
          <a:stretch>
            <a:fillRect/>
          </a:stretch>
        </p:blipFill>
        <p:spPr>
          <a:xfrm>
            <a:off x="5351774" y="1776320"/>
            <a:ext cx="2605183" cy="1800000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F9DF0BEE-CD4E-3E19-6B23-0404202B939A}"/>
              </a:ext>
            </a:extLst>
          </p:cNvPr>
          <p:cNvSpPr txBox="1"/>
          <p:nvPr/>
        </p:nvSpPr>
        <p:spPr>
          <a:xfrm>
            <a:off x="6178838" y="2368550"/>
            <a:ext cx="349250" cy="252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>
                <a:solidFill>
                  <a:srgbClr val="FF0000"/>
                </a:solidFill>
              </a:rPr>
              <a:t>Pg</a:t>
            </a:r>
            <a:endParaRPr lang="zh-CN" altLang="en-US" sz="1000" dirty="0">
              <a:solidFill>
                <a:srgbClr val="FF0000"/>
              </a:solidFill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0DBEBDE5-6016-7EF5-0DF2-9B4BDF37D379}"/>
              </a:ext>
            </a:extLst>
          </p:cNvPr>
          <p:cNvSpPr txBox="1"/>
          <p:nvPr/>
        </p:nvSpPr>
        <p:spPr>
          <a:xfrm rot="1427081">
            <a:off x="7079272" y="1982530"/>
            <a:ext cx="8520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>
                <a:solidFill>
                  <a:srgbClr val="FF0000"/>
                </a:solidFill>
              </a:rPr>
              <a:t> triplicate </a:t>
            </a:r>
          </a:p>
          <a:p>
            <a:r>
              <a:rPr lang="en-US" altLang="zh-CN" sz="1000" dirty="0">
                <a:solidFill>
                  <a:srgbClr val="FF0000"/>
                </a:solidFill>
              </a:rPr>
              <a:t>waveforms</a:t>
            </a:r>
            <a:endParaRPr lang="zh-CN" altLang="en-US" sz="1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633433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1C9C316F-862A-FDBC-86C8-4194A3A848AA}"/>
              </a:ext>
            </a:extLst>
          </p:cNvPr>
          <p:cNvSpPr txBox="1"/>
          <p:nvPr/>
        </p:nvSpPr>
        <p:spPr>
          <a:xfrm>
            <a:off x="4765040" y="181094"/>
            <a:ext cx="346456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200" dirty="0"/>
              <a:t>反卷积时窗的选取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C136E970-B96E-1B8A-7812-6C9515F3F4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60000" y="1341755"/>
            <a:ext cx="9072000" cy="43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219547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04849C93-AEDA-44F5-0B24-EB212C5EB522}"/>
              </a:ext>
            </a:extLst>
          </p:cNvPr>
          <p:cNvSpPr txBox="1"/>
          <p:nvPr/>
        </p:nvSpPr>
        <p:spPr>
          <a:xfrm>
            <a:off x="4592320" y="181094"/>
            <a:ext cx="307848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200" dirty="0"/>
              <a:t>射线参数的误差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文本框 5">
                <a:extLst>
                  <a:ext uri="{FF2B5EF4-FFF2-40B4-BE49-F238E27FC236}">
                    <a16:creationId xmlns:a16="http://schemas.microsoft.com/office/drawing/2014/main" id="{67ED1376-8BC8-607C-CB52-D7ADFB0F6119}"/>
                  </a:ext>
                </a:extLst>
              </p:cNvPr>
              <p:cNvSpPr txBox="1"/>
              <p:nvPr/>
            </p:nvSpPr>
            <p:spPr>
              <a:xfrm>
                <a:off x="1569720" y="5670013"/>
                <a:ext cx="3947160" cy="98405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zh-CN" alt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zh-CN" altLang="en-US" i="1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zh-CN" altLang="en-US" i="0">
                              <a:latin typeface="Cambria Math" panose="02040503050406030204" pitchFamily="18" charset="0"/>
                            </a:rPr>
                            <m:t>Ps</m:t>
                          </m:r>
                        </m:sub>
                      </m:sSub>
                      <m:r>
                        <a:rPr lang="zh-CN" altLang="en-US" i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zh-CN" altLang="en-US" i="1">
                          <a:latin typeface="Cambria Math" panose="02040503050406030204" pitchFamily="18" charset="0"/>
                        </a:rPr>
                        <m:t>𝐻</m:t>
                      </m:r>
                      <m:r>
                        <a:rPr lang="zh-CN" altLang="en-US" i="0">
                          <a:latin typeface="Cambria Math" panose="02040503050406030204" pitchFamily="18" charset="0"/>
                        </a:rPr>
                        <m:t>×</m:t>
                      </m:r>
                      <m:d>
                        <m:dPr>
                          <m:ctrlPr>
                            <a:rPr lang="zh-CN" alt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ad>
                            <m:radPr>
                              <m:degHide m:val="on"/>
                              <m:ctrlPr>
                                <a:rPr lang="zh-CN" altLang="en-US" i="1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f>
                                <m:fPr>
                                  <m:ctrlPr>
                                    <a:rPr lang="zh-CN" altLang="en-US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zh-CN" altLang="en-US" i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sSup>
                                    <m:sSupPr>
                                      <m:ctrlPr>
                                        <a:rPr lang="zh-CN" alt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sSub>
                                        <m:sSubPr>
                                          <m:ctrlPr>
                                            <a:rPr lang="zh-CN" altLang="en-US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zh-CN" altLang="en-US" i="1">
                                              <a:latin typeface="Cambria Math" panose="02040503050406030204" pitchFamily="18" charset="0"/>
                                            </a:rPr>
                                            <m:t>𝑉</m:t>
                                          </m:r>
                                        </m:e>
                                        <m:sub>
                                          <m:r>
                                            <a:rPr lang="zh-CN" altLang="en-US" i="1">
                                              <a:latin typeface="Cambria Math" panose="02040503050406030204" pitchFamily="18" charset="0"/>
                                            </a:rPr>
                                            <m:t>𝑆</m:t>
                                          </m:r>
                                        </m:sub>
                                      </m:sSub>
                                    </m:e>
                                    <m:sup>
                                      <m:r>
                                        <a:rPr lang="zh-CN" altLang="en-US" i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den>
                              </m:f>
                              <m:r>
                                <a:rPr lang="zh-CN" altLang="en-US" i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p>
                                <m:sSupPr>
                                  <m:ctrlPr>
                                    <a:rPr lang="zh-CN" alt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zh-CN" altLang="en-US" i="1"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e>
                                <m:sup>
                                  <m:r>
                                    <a:rPr lang="zh-CN" altLang="en-US" i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rad>
                          <m:r>
                            <a:rPr lang="zh-CN" altLang="en-US" i="0">
                              <a:latin typeface="Cambria Math" panose="02040503050406030204" pitchFamily="18" charset="0"/>
                            </a:rPr>
                            <m:t>−</m:t>
                          </m:r>
                          <m:rad>
                            <m:radPr>
                              <m:degHide m:val="on"/>
                              <m:ctrlPr>
                                <a:rPr lang="zh-CN" altLang="en-US" i="1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f>
                                <m:fPr>
                                  <m:ctrlPr>
                                    <a:rPr lang="zh-CN" altLang="en-US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zh-CN" altLang="en-US" i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sSup>
                                    <m:sSupPr>
                                      <m:ctrlPr>
                                        <a:rPr lang="zh-CN" alt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sSub>
                                        <m:sSubPr>
                                          <m:ctrlPr>
                                            <a:rPr lang="zh-CN" altLang="en-US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zh-CN" altLang="en-US" i="1">
                                              <a:latin typeface="Cambria Math" panose="02040503050406030204" pitchFamily="18" charset="0"/>
                                            </a:rPr>
                                            <m:t>𝑉</m:t>
                                          </m:r>
                                        </m:e>
                                        <m:sub>
                                          <m:r>
                                            <a:rPr lang="zh-CN" altLang="en-US" i="1">
                                              <a:latin typeface="Cambria Math" panose="02040503050406030204" pitchFamily="18" charset="0"/>
                                            </a:rPr>
                                            <m:t>𝑃</m:t>
                                          </m:r>
                                        </m:sub>
                                      </m:sSub>
                                    </m:e>
                                    <m:sup>
                                      <m:r>
                                        <a:rPr lang="zh-CN" altLang="en-US" i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den>
                              </m:f>
                              <m:r>
                                <a:rPr lang="zh-CN" altLang="en-US" i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p>
                                <m:sSupPr>
                                  <m:ctrlPr>
                                    <a:rPr lang="zh-CN" alt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zh-CN" altLang="en-US" i="1"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e>
                                <m:sup>
                                  <m:r>
                                    <a:rPr lang="zh-CN" altLang="en-US" i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rad>
                        </m:e>
                      </m:d>
                    </m:oMath>
                  </m:oMathPara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6" name="文本框 5">
                <a:extLst>
                  <a:ext uri="{FF2B5EF4-FFF2-40B4-BE49-F238E27FC236}">
                    <a16:creationId xmlns:a16="http://schemas.microsoft.com/office/drawing/2014/main" id="{67ED1376-8BC8-607C-CB52-D7ADFB0F611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69720" y="5670013"/>
                <a:ext cx="3947160" cy="984052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07178026-05FB-F093-1CA7-D8E217E2C952}"/>
                  </a:ext>
                </a:extLst>
              </p:cNvPr>
              <p:cNvSpPr txBox="1"/>
              <p:nvPr/>
            </p:nvSpPr>
            <p:spPr>
              <a:xfrm>
                <a:off x="8107680" y="5706690"/>
                <a:ext cx="2245360" cy="91069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zh-CN" alt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zh-CN" altLang="en-US" i="1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zh-CN" altLang="en-US" i="0">
                              <a:latin typeface="Cambria Math" panose="02040503050406030204" pitchFamily="18" charset="0"/>
                            </a:rPr>
                            <m:t>Pn</m:t>
                          </m:r>
                        </m:sub>
                      </m:sSub>
                      <m:r>
                        <a:rPr lang="zh-CN" altLang="en-US" i="0"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zh-CN" altLang="en-US" i="1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sSup>
                            <m:sSupPr>
                              <m:ctrlPr>
                                <a:rPr lang="zh-CN" altLang="en-US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zh-CN" altLang="en-US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zh-CN" alt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zh-CN" altLang="en-US" i="1">
                                          <a:latin typeface="Cambria Math" panose="02040503050406030204" pitchFamily="18" charset="0"/>
                                        </a:rPr>
                                        <m:t>𝑘𝑥</m:t>
                                      </m:r>
                                    </m:num>
                                    <m:den>
                                      <m:r>
                                        <a:rPr lang="zh-CN" altLang="en-US" i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den>
                                  </m:f>
                                </m:e>
                              </m:d>
                            </m:e>
                            <m:sup>
                              <m:r>
                                <a:rPr lang="zh-CN" altLang="en-US" i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zh-CN" altLang="en-US" i="0">
                              <a:latin typeface="Cambria Math" panose="02040503050406030204" pitchFamily="18" charset="0"/>
                            </a:rPr>
                            <m:t>+</m:t>
                          </m:r>
                          <m:sSubSup>
                            <m:sSubSupPr>
                              <m:ctrlPr>
                                <a:rPr lang="zh-CN" altLang="en-US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zh-CN" altLang="en-US" i="1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zh-CN" altLang="en-US" i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  <m:sup>
                              <m:r>
                                <a:rPr lang="zh-CN" altLang="en-US" i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e>
                      </m:rad>
                    </m:oMath>
                  </m:oMathPara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07178026-05FB-F093-1CA7-D8E217E2C95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07680" y="5706690"/>
                <a:ext cx="2245360" cy="91069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文本框 9">
                <a:extLst>
                  <a:ext uri="{FF2B5EF4-FFF2-40B4-BE49-F238E27FC236}">
                    <a16:creationId xmlns:a16="http://schemas.microsoft.com/office/drawing/2014/main" id="{648A0B25-2437-2DAC-7811-F8F2DDDBCD1B}"/>
                  </a:ext>
                </a:extLst>
              </p:cNvPr>
              <p:cNvSpPr txBox="1"/>
              <p:nvPr/>
            </p:nvSpPr>
            <p:spPr>
              <a:xfrm>
                <a:off x="6281420" y="5977373"/>
                <a:ext cx="1386840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zh-CN" altLang="en-US" i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=1/</m:t>
                    </m:r>
                  </m:oMath>
                </a14:m>
                <a:r>
                  <a:rPr lang="zh-CN" altLang="en-US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zh-CN" alt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zh-CN" altLang="en-US" i="1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zh-CN" altLang="en-US">
                            <a:latin typeface="Cambria Math" panose="02040503050406030204" pitchFamily="18" charset="0"/>
                          </a:rPr>
                          <m:t>Pn</m:t>
                        </m:r>
                      </m:sub>
                    </m:sSub>
                  </m:oMath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10" name="文本框 9">
                <a:extLst>
                  <a:ext uri="{FF2B5EF4-FFF2-40B4-BE49-F238E27FC236}">
                    <a16:creationId xmlns:a16="http://schemas.microsoft.com/office/drawing/2014/main" id="{648A0B25-2437-2DAC-7811-F8F2DDDBCD1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81420" y="5977373"/>
                <a:ext cx="1386840" cy="369332"/>
              </a:xfrm>
              <a:prstGeom prst="rect">
                <a:avLst/>
              </a:prstGeom>
              <a:blipFill>
                <a:blip r:embed="rId4"/>
                <a:stretch>
                  <a:fillRect b="-1333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2" name="图片 11">
            <a:extLst>
              <a:ext uri="{FF2B5EF4-FFF2-40B4-BE49-F238E27FC236}">
                <a16:creationId xmlns:a16="http://schemas.microsoft.com/office/drawing/2014/main" id="{C197BC15-D665-7554-38BA-5C01F61EFD6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56727" y="959533"/>
            <a:ext cx="7278546" cy="46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21928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5F566C-5FBC-B246-7344-F8FE3B6F4A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6299B0F9-BBF7-05F6-0024-D029FC4FE038}"/>
              </a:ext>
            </a:extLst>
          </p:cNvPr>
          <p:cNvSpPr txBox="1"/>
          <p:nvPr/>
        </p:nvSpPr>
        <p:spPr>
          <a:xfrm>
            <a:off x="4592320" y="181094"/>
            <a:ext cx="307848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射线参数的误差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B4078030-3CF1-4842-4701-C307B0D5D8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24200" y="857250"/>
            <a:ext cx="5943600" cy="5143500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FF35AED0-6C48-BFBB-6F04-FD1973D085D7}"/>
              </a:ext>
            </a:extLst>
          </p:cNvPr>
          <p:cNvSpPr txBox="1"/>
          <p:nvPr/>
        </p:nvSpPr>
        <p:spPr>
          <a:xfrm>
            <a:off x="4561840" y="6215241"/>
            <a:ext cx="38811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对地壳厚度估计的影响不大</a:t>
            </a:r>
          </a:p>
        </p:txBody>
      </p:sp>
    </p:spTree>
    <p:extLst>
      <p:ext uri="{BB962C8B-B14F-4D97-AF65-F5344CB8AC3E}">
        <p14:creationId xmlns:p14="http://schemas.microsoft.com/office/powerpoint/2010/main" val="59273527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56FEFE2D-66F9-4EA2-4CEC-CDEEC50EC5FF}"/>
              </a:ext>
            </a:extLst>
          </p:cNvPr>
          <p:cNvSpPr txBox="1"/>
          <p:nvPr/>
        </p:nvSpPr>
        <p:spPr>
          <a:xfrm>
            <a:off x="2905760" y="181094"/>
            <a:ext cx="633984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3200" dirty="0" err="1">
                <a:solidFill>
                  <a:prstClr val="black"/>
                </a:solidFill>
                <a:latin typeface="等线" panose="020F0502020204030204"/>
                <a:ea typeface="等线" panose="02010600030101010101" pitchFamily="2" charset="-122"/>
              </a:rPr>
              <a:t>Pn</a:t>
            </a:r>
            <a:r>
              <a:rPr lang="zh-CN" altLang="en-US" sz="3200" dirty="0">
                <a:solidFill>
                  <a:prstClr val="black"/>
                </a:solidFill>
                <a:latin typeface="等线" panose="020F0502020204030204"/>
                <a:ea typeface="等线" panose="02010600030101010101" pitchFamily="2" charset="-122"/>
              </a:rPr>
              <a:t>波接收函数验证</a:t>
            </a:r>
            <a:r>
              <a:rPr kumimoji="0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实例：单台分析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19777ECF-FE72-F503-4E48-6C03ECDBC8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933" y="1808480"/>
            <a:ext cx="6229286" cy="3600000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AE1C7196-DE60-8F8E-ACA3-2B4577CD47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43040" y="2032000"/>
            <a:ext cx="5552027" cy="3600000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899C2A88-00BE-A5B3-2A0B-408F59A99EED}"/>
              </a:ext>
            </a:extLst>
          </p:cNvPr>
          <p:cNvSpPr txBox="1"/>
          <p:nvPr/>
        </p:nvSpPr>
        <p:spPr>
          <a:xfrm>
            <a:off x="2480564" y="1670443"/>
            <a:ext cx="14620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/>
              <a:t>台站位置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6C24DB11-1B3A-E245-3B27-AE2B0AD32374}"/>
              </a:ext>
            </a:extLst>
          </p:cNvPr>
          <p:cNvSpPr txBox="1"/>
          <p:nvPr/>
        </p:nvSpPr>
        <p:spPr>
          <a:xfrm>
            <a:off x="8709850" y="1670442"/>
            <a:ext cx="14620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/>
              <a:t>提取结果</a:t>
            </a:r>
          </a:p>
        </p:txBody>
      </p:sp>
    </p:spTree>
    <p:extLst>
      <p:ext uri="{BB962C8B-B14F-4D97-AF65-F5344CB8AC3E}">
        <p14:creationId xmlns:p14="http://schemas.microsoft.com/office/powerpoint/2010/main" val="343971961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A8DE09EA-6716-6D57-2BF5-AD98633D5106}"/>
              </a:ext>
            </a:extLst>
          </p:cNvPr>
          <p:cNvSpPr txBox="1"/>
          <p:nvPr/>
        </p:nvSpPr>
        <p:spPr>
          <a:xfrm>
            <a:off x="2905760" y="181094"/>
            <a:ext cx="633984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3200" dirty="0" err="1">
                <a:solidFill>
                  <a:prstClr val="black"/>
                </a:solidFill>
                <a:latin typeface="等线" panose="020F0502020204030204"/>
                <a:ea typeface="等线" panose="02010600030101010101" pitchFamily="2" charset="-122"/>
              </a:rPr>
              <a:t>Pn</a:t>
            </a:r>
            <a:r>
              <a:rPr lang="zh-CN" altLang="en-US" sz="3200" dirty="0">
                <a:solidFill>
                  <a:prstClr val="black"/>
                </a:solidFill>
                <a:latin typeface="等线" panose="020F0502020204030204"/>
                <a:ea typeface="等线" panose="02010600030101010101" pitchFamily="2" charset="-122"/>
              </a:rPr>
              <a:t>波接收函数验证</a:t>
            </a:r>
            <a:r>
              <a:rPr kumimoji="0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实例：密集台阵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C8DA9EEE-B3ED-529F-572B-63B1D76D88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8452" y="1389380"/>
            <a:ext cx="4845176" cy="4680000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93FEA3D5-906D-2EF2-7F6F-DAE4EA865B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36374" y="1029380"/>
            <a:ext cx="3827114" cy="54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298209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83F52F01-A4C4-5A2E-3D15-58C58D6A46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0917" y="798960"/>
            <a:ext cx="9690166" cy="5760000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35E798CC-16E4-2046-CBE6-FCD3CD9D4486}"/>
              </a:ext>
            </a:extLst>
          </p:cNvPr>
          <p:cNvSpPr txBox="1"/>
          <p:nvPr/>
        </p:nvSpPr>
        <p:spPr>
          <a:xfrm>
            <a:off x="4942840" y="130294"/>
            <a:ext cx="230632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问题与展望</a:t>
            </a:r>
          </a:p>
        </p:txBody>
      </p:sp>
    </p:spTree>
    <p:extLst>
      <p:ext uri="{BB962C8B-B14F-4D97-AF65-F5344CB8AC3E}">
        <p14:creationId xmlns:p14="http://schemas.microsoft.com/office/powerpoint/2010/main" val="172484349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78B39993-885D-904B-905C-EC54D3C39E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2094" y="904960"/>
            <a:ext cx="10147811" cy="5760000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CD3A9130-3B82-8313-E178-3BB6BF28ABFD}"/>
              </a:ext>
            </a:extLst>
          </p:cNvPr>
          <p:cNvSpPr txBox="1"/>
          <p:nvPr/>
        </p:nvSpPr>
        <p:spPr>
          <a:xfrm>
            <a:off x="4942840" y="130294"/>
            <a:ext cx="230632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问题与展望</a:t>
            </a:r>
          </a:p>
        </p:txBody>
      </p:sp>
    </p:spTree>
    <p:extLst>
      <p:ext uri="{BB962C8B-B14F-4D97-AF65-F5344CB8AC3E}">
        <p14:creationId xmlns:p14="http://schemas.microsoft.com/office/powerpoint/2010/main" val="12504559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5EADCD5D-DC4C-099F-CBBC-E0F44D52A1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7361" y="914249"/>
            <a:ext cx="10237277" cy="5760000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D0450BA9-A753-0B8E-53FE-25D348AFCB77}"/>
              </a:ext>
            </a:extLst>
          </p:cNvPr>
          <p:cNvSpPr txBox="1"/>
          <p:nvPr/>
        </p:nvSpPr>
        <p:spPr>
          <a:xfrm>
            <a:off x="4942840" y="130294"/>
            <a:ext cx="230632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问题与展望</a:t>
            </a:r>
          </a:p>
        </p:txBody>
      </p:sp>
    </p:spTree>
    <p:extLst>
      <p:ext uri="{BB962C8B-B14F-4D97-AF65-F5344CB8AC3E}">
        <p14:creationId xmlns:p14="http://schemas.microsoft.com/office/powerpoint/2010/main" val="115703133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52C059F0-5244-0075-604D-CB465B2BBC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9143" y="1098000"/>
            <a:ext cx="10573713" cy="5760000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886B9534-4365-AB3E-0AB4-698E19C8118F}"/>
              </a:ext>
            </a:extLst>
          </p:cNvPr>
          <p:cNvSpPr txBox="1"/>
          <p:nvPr/>
        </p:nvSpPr>
        <p:spPr>
          <a:xfrm>
            <a:off x="4942840" y="130294"/>
            <a:ext cx="230632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问题与展望</a:t>
            </a:r>
          </a:p>
        </p:txBody>
      </p:sp>
    </p:spTree>
    <p:extLst>
      <p:ext uri="{BB962C8B-B14F-4D97-AF65-F5344CB8AC3E}">
        <p14:creationId xmlns:p14="http://schemas.microsoft.com/office/powerpoint/2010/main" val="392333212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7DD7DA62-D5F9-4F15-1AF6-F1A28A5744D8}"/>
              </a:ext>
            </a:extLst>
          </p:cNvPr>
          <p:cNvSpPr txBox="1"/>
          <p:nvPr/>
        </p:nvSpPr>
        <p:spPr>
          <a:xfrm>
            <a:off x="4023360" y="181094"/>
            <a:ext cx="510032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3200" dirty="0">
                <a:solidFill>
                  <a:prstClr val="black"/>
                </a:solidFill>
                <a:latin typeface="等线" panose="020F0502020204030204"/>
                <a:ea typeface="等线" panose="02010600030101010101" pitchFamily="2" charset="-122"/>
              </a:rPr>
              <a:t>疑问：沉积层的影响有多大</a:t>
            </a:r>
            <a:endParaRPr kumimoji="0" lang="zh-CN" alt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pic>
        <p:nvPicPr>
          <p:cNvPr id="5" name="Picture 3">
            <a:extLst>
              <a:ext uri="{FF2B5EF4-FFF2-40B4-BE49-F238E27FC236}">
                <a16:creationId xmlns:a16="http://schemas.microsoft.com/office/drawing/2014/main" id="{794D3314-FD8F-63CE-EB5A-BB2060E305D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50318"/>
          <a:stretch/>
        </p:blipFill>
        <p:spPr>
          <a:xfrm>
            <a:off x="488057" y="877468"/>
            <a:ext cx="5355979" cy="5530136"/>
          </a:xfrm>
          <a:prstGeom prst="rect">
            <a:avLst/>
          </a:prstGeom>
        </p:spPr>
      </p:pic>
      <p:pic>
        <p:nvPicPr>
          <p:cNvPr id="6" name="Picture 7">
            <a:extLst>
              <a:ext uri="{FF2B5EF4-FFF2-40B4-BE49-F238E27FC236}">
                <a16:creationId xmlns:a16="http://schemas.microsoft.com/office/drawing/2014/main" id="{2F0B5973-9F12-BC2A-9E20-24EBA5FEC30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0031" r="243"/>
          <a:stretch/>
        </p:blipFill>
        <p:spPr>
          <a:xfrm>
            <a:off x="6819688" y="944080"/>
            <a:ext cx="5360671" cy="5530136"/>
          </a:xfrm>
          <a:prstGeom prst="rect">
            <a:avLst/>
          </a:prstGeom>
        </p:spPr>
      </p:pic>
      <p:sp>
        <p:nvSpPr>
          <p:cNvPr id="7" name="Rectangle 5">
            <a:extLst>
              <a:ext uri="{FF2B5EF4-FFF2-40B4-BE49-F238E27FC236}">
                <a16:creationId xmlns:a16="http://schemas.microsoft.com/office/drawing/2014/main" id="{5C8D1F4B-D8AE-C53A-85CC-A27F930A883A}"/>
              </a:ext>
            </a:extLst>
          </p:cNvPr>
          <p:cNvSpPr/>
          <p:nvPr/>
        </p:nvSpPr>
        <p:spPr>
          <a:xfrm>
            <a:off x="5510421" y="6364242"/>
            <a:ext cx="2048619" cy="312664"/>
          </a:xfrm>
          <a:prstGeom prst="rect">
            <a:avLst/>
          </a:prstGeom>
        </p:spPr>
        <p:txBody>
          <a:bodyPr wrap="square" lIns="91440" rIns="0">
            <a:spAutoFit/>
          </a:bodyPr>
          <a:lstStyle/>
          <a:p>
            <a:r>
              <a:rPr lang="en-US" sz="1400" dirty="0"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Yu et al., BSSA (2019)</a:t>
            </a:r>
          </a:p>
        </p:txBody>
      </p:sp>
    </p:spTree>
    <p:extLst>
      <p:ext uri="{BB962C8B-B14F-4D97-AF65-F5344CB8AC3E}">
        <p14:creationId xmlns:p14="http://schemas.microsoft.com/office/powerpoint/2010/main" val="186909349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58790919-66FB-61D7-1EA0-FAEB248A4C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6557" y="236536"/>
            <a:ext cx="4353859" cy="6120000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534DBA6F-D488-5265-5440-6B37D5835A40}"/>
              </a:ext>
            </a:extLst>
          </p:cNvPr>
          <p:cNvSpPr txBox="1"/>
          <p:nvPr/>
        </p:nvSpPr>
        <p:spPr>
          <a:xfrm>
            <a:off x="3512448" y="6356536"/>
            <a:ext cx="464207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dirty="0"/>
              <a:t>https://www.koushare.com/live/details/44288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36938665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875B2329-871A-80E7-F21C-18566CC1F164}"/>
              </a:ext>
            </a:extLst>
          </p:cNvPr>
          <p:cNvSpPr txBox="1"/>
          <p:nvPr/>
        </p:nvSpPr>
        <p:spPr>
          <a:xfrm>
            <a:off x="4566920" y="185981"/>
            <a:ext cx="305816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玉溪：吃喝玩乐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3214364F-A4B1-D7E1-59F4-3D600BE8CDB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212" y="963796"/>
            <a:ext cx="2400939" cy="1800000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31914461-DD4F-E024-ECC3-19741B97D5C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2599" y="963796"/>
            <a:ext cx="1349472" cy="1800000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AEDA343E-51A0-314E-C3C5-FBB6A9857AD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68495" y="963796"/>
            <a:ext cx="2400938" cy="1800000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BFA9369E-C07C-42F7-E6B6-DA5EEA1F26C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0081" y="963796"/>
            <a:ext cx="2400938" cy="1800000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BBA79201-57D5-621E-BDEC-64B164003E3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5648" y="963796"/>
            <a:ext cx="2400938" cy="1800000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id="{C797745E-5BDB-D15C-DC96-16EBD4C0BCD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6538" y="3931737"/>
            <a:ext cx="1619367" cy="2160000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id="{D156D354-7681-D3D3-190B-DE45F56F30A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460" y="3931737"/>
            <a:ext cx="1619367" cy="2160000"/>
          </a:xfrm>
          <a:prstGeom prst="rect">
            <a:avLst/>
          </a:prstGeom>
        </p:spPr>
      </p:pic>
      <p:pic>
        <p:nvPicPr>
          <p:cNvPr id="20" name="图片 19">
            <a:extLst>
              <a:ext uri="{FF2B5EF4-FFF2-40B4-BE49-F238E27FC236}">
                <a16:creationId xmlns:a16="http://schemas.microsoft.com/office/drawing/2014/main" id="{A9E410CD-2DE9-6572-B6CF-8C50124D6A1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4336" y="3931737"/>
            <a:ext cx="1619367" cy="2160000"/>
          </a:xfrm>
          <a:prstGeom prst="rect">
            <a:avLst/>
          </a:prstGeom>
        </p:spPr>
      </p:pic>
      <p:pic>
        <p:nvPicPr>
          <p:cNvPr id="22" name="图片 21">
            <a:extLst>
              <a:ext uri="{FF2B5EF4-FFF2-40B4-BE49-F238E27FC236}">
                <a16:creationId xmlns:a16="http://schemas.microsoft.com/office/drawing/2014/main" id="{DA389189-1204-6D08-BE5B-4096E514EEB6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212" y="3913573"/>
            <a:ext cx="1619367" cy="2160000"/>
          </a:xfrm>
          <a:prstGeom prst="rect">
            <a:avLst/>
          </a:prstGeom>
        </p:spPr>
      </p:pic>
      <p:sp>
        <p:nvSpPr>
          <p:cNvPr id="28" name="文本框 27">
            <a:extLst>
              <a:ext uri="{FF2B5EF4-FFF2-40B4-BE49-F238E27FC236}">
                <a16:creationId xmlns:a16="http://schemas.microsoft.com/office/drawing/2014/main" id="{293EBCCA-9270-47A2-9BD3-AA789F4F715B}"/>
              </a:ext>
            </a:extLst>
          </p:cNvPr>
          <p:cNvSpPr txBox="1"/>
          <p:nvPr/>
        </p:nvSpPr>
        <p:spPr>
          <a:xfrm>
            <a:off x="2063297" y="2967335"/>
            <a:ext cx="8420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/>
              <a:t>美食</a:t>
            </a:r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28DC8F14-D817-46FA-95BB-52FCB9C22F3E}"/>
              </a:ext>
            </a:extLst>
          </p:cNvPr>
          <p:cNvSpPr txBox="1"/>
          <p:nvPr/>
        </p:nvSpPr>
        <p:spPr>
          <a:xfrm>
            <a:off x="8118393" y="2967335"/>
            <a:ext cx="14081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/>
              <a:t>包场电影</a:t>
            </a:r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F1BC9EE2-7740-8DF6-E7C1-BD72E8D838D8}"/>
              </a:ext>
            </a:extLst>
          </p:cNvPr>
          <p:cNvSpPr txBox="1"/>
          <p:nvPr/>
        </p:nvSpPr>
        <p:spPr>
          <a:xfrm>
            <a:off x="5188705" y="6210354"/>
            <a:ext cx="28995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/>
              <a:t>城市 乡村游玩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4B7EE7C6-4A3B-0B35-4B2D-F7CE6A7795B9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58662" y="3913573"/>
            <a:ext cx="2881126" cy="21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62197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2158</TotalTime>
  <Words>1126</Words>
  <Application>Microsoft Office PowerPoint</Application>
  <PresentationFormat>宽屏</PresentationFormat>
  <Paragraphs>230</Paragraphs>
  <Slides>43</Slides>
  <Notes>5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43</vt:i4>
      </vt:variant>
    </vt:vector>
  </HeadingPairs>
  <TitlesOfParts>
    <vt:vector size="48" baseType="lpstr">
      <vt:lpstr>等线</vt:lpstr>
      <vt:lpstr>等线 Light</vt:lpstr>
      <vt:lpstr>Arial</vt:lpstr>
      <vt:lpstr>Cambria Math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涛 杨</dc:creator>
  <cp:lastModifiedBy>英杰 翟</cp:lastModifiedBy>
  <cp:revision>95</cp:revision>
  <dcterms:created xsi:type="dcterms:W3CDTF">2025-09-13T05:42:51Z</dcterms:created>
  <dcterms:modified xsi:type="dcterms:W3CDTF">2025-09-18T12:44:56Z</dcterms:modified>
</cp:coreProperties>
</file>