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848D902B-0B37-4F45-8663-99A9AA98CDA4}">
          <p14:sldIdLst>
            <p14:sldId id="257"/>
            <p14:sldId id="258"/>
          </p14:sldIdLst>
        </p14:section>
        <p14:section name="无标题节" id="{338AE979-726A-4877-96C6-141392EB36CE}">
          <p14:sldIdLst>
            <p14:sldId id="256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4"/>
            <p14:sldId id="273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8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45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7B1F6CC-E0B8-4458-BEC3-3EF6DB2F49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5D614F1-EE81-43FD-BB10-C9D9372899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DE319-E5CC-4CD8-94F9-1C9EF9AAF2C4}" type="datetimeFigureOut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C230D06-EB31-4C11-996F-E13EAF43C8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1CBBC7-C19C-46F2-94BF-2DC4D19261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D4568-D6D0-4015-8CA1-A565B5AEB2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6627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8A1F0-3707-4434-871B-FDC1B232138D}" type="datetimeFigureOut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4621B-B79A-498B-A905-3A9B00FB2F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1567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621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509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386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898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688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157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44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1607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20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713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604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565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119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4621B-B79A-498B-A905-3A9B00FB2F8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823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E9BC19-5938-4181-A11F-D402EF94B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C629880-3692-418F-9520-B5E0AD7A15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6EC46D-8F73-49C6-AD82-A6FA90458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FFFB2-EABA-45A9-8F39-7CF51BB70D74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77CDABE-FA8C-49C6-9D98-2C0F9872A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AE31B0-C8F4-48DF-A79E-F377805BC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baseline="0">
                <a:solidFill>
                  <a:schemeClr val="tx1"/>
                </a:solidFill>
              </a:defRPr>
            </a:lvl1pPr>
          </a:lstStyle>
          <a:p>
            <a:fld id="{6DAAA751-0FE2-4199-8A53-440753D8E3B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700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65047D-4A6A-4406-AE41-7694CACF5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E6E94E-E1F2-47F4-ADE9-DB38B10A6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DB4A8D-19C1-4AB3-BFA4-ED0620530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833C2-CA38-43A2-99D6-F9F8AFB487ED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2B4353-D9A0-4098-B3B9-7F683B6F1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A059CD-339C-4DC5-992E-74D4AFD00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fld id="{6DAAA751-0FE2-4199-8A53-440753D8E3B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5943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43D936-1580-4113-9983-1FA6138B2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DD0EC15-4A93-4972-B74C-FB12A294C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E90C58-0116-4512-9E42-4EFE9053C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D1B3C-88F1-4B73-858B-A9D53FF44995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437F4B-F77D-411F-BE96-D3874EE5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D39173-C410-4B02-A067-4375854F9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552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D77875-F571-4255-8506-687A54943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54F9DF-C7C0-497B-A9B6-D6EBA44737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90F895A-51D5-449C-AB91-E7466C4ED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19D67CF-022B-4855-BFA9-5E1402EBC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845E9-0CA8-41D0-BE44-053D0064EB7E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D945E74-4F28-4ADE-8776-5B2AA3340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302AE6-109E-4592-AD0E-264405D57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56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0B83B6-A56C-4BA5-AA58-A3DE5E5F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873D16-E7A3-4BD1-A294-60254B07C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AB5842E-C82C-4CD6-9ADB-CE4DBA656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728A8DF-5EEE-4FC2-BA69-71C20DC72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559E5BD-744D-416A-BA5B-76E368AD8E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D9EB6BD-47AB-4BFF-BB1A-34727A163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0797-9E17-444F-9CEE-8438A8EAF0BC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13811D1-52C7-48C7-92B3-10AB594E9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2CB6C11-2FB1-42B7-A1FF-5173EEF3B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165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9F85A-C587-4160-AF50-1568FEA20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C6830B6-70B0-47C4-8411-69A9DB83A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B883-8AE4-4371-A451-D2A0611B938C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4FDBD87-1455-4483-B130-CB37731E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3001AE0-4F6B-4B77-AF54-5683DAF31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457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124C47D-B580-495F-B4CA-73BB5601D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6B013-9D4A-4B2F-B512-5517B2B2D1CB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5A6910C-3D36-44BE-A4FA-D630E7550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FFB006-DA28-4582-9110-A3F14CE4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456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9D6EFB-964A-4C58-BA0B-D4983B130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B3CB64-F2F5-4106-BF06-BE0344ECD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02EB353-3449-43FB-B2CD-3B18E3DF2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626901-FD98-4EA6-8BD2-5BFB03D96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9D6E-0C7E-425B-94E8-5924CE068838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80FD71-F7F5-4FD9-8E02-2F8913BEF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C525E88-4F56-4E10-A953-B6798398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686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70256D-1E8B-42B3-87D6-C04CA70D0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E2881FA-20E4-4091-B650-64786628C1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1C27163-FC76-4EDA-A6DE-7E53DB601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D2EDEE-C869-4514-93CC-F3BC9B34D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13C47-6A2E-4334-BFB5-FDF1D0249430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90E9748-3B60-4C04-9001-F690BC07C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FD1BB3C-B730-4A8D-A3F4-1A2562EC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574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A015B6-22C4-40F9-846C-44BF25B4F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1E4FB5D-243F-4955-9A19-E0CCC23F9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706F0F-55C5-4D8A-B894-3415917C7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7C376-7066-4831-8D72-779E83C45AFA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906C11-076C-4385-8F8E-801181167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953D0F-E21F-4A2E-B2E7-F3D20619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52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2C83DD0-E5DA-4094-99CC-027B919712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CFFEDBE-9D56-44AA-92E5-09B914B28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6F761C-D032-4D08-8920-768B00F8C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0B79F-9FD9-49AC-BAE6-074142D71390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531106-6BCE-4C28-B371-83B9F537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9B0DB0-7E31-44CE-A0C1-C5B9A023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332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B0051CE-D874-46F3-9009-1182E2070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8BE169-E835-42DD-97CE-D7A1839F2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46EED9-139E-4A7A-8CC5-36B133AB5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E34A1-2010-4259-BE51-17EBC1A6EF31}" type="datetime1">
              <a:rPr lang="zh-CN" altLang="en-US" smtClean="0"/>
              <a:t>2021/11/28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1D1B47-91E5-45B3-8983-6697B8C232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836855-2039-4D94-8602-CE29A0B4C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AA751-0FE2-4199-8A53-440753D8E3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279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49C3668E-07CF-4410-B7BA-17ECBE02EF68}"/>
              </a:ext>
            </a:extLst>
          </p:cNvPr>
          <p:cNvGrpSpPr/>
          <p:nvPr/>
        </p:nvGrpSpPr>
        <p:grpSpPr>
          <a:xfrm>
            <a:off x="8683303" y="462969"/>
            <a:ext cx="2860999" cy="1226196"/>
            <a:chOff x="8823978" y="210407"/>
            <a:chExt cx="2860999" cy="122619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5129489-1C66-4E04-8427-2E4CB1A30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3978" y="210407"/>
              <a:ext cx="1226196" cy="1226196"/>
            </a:xfrm>
            <a:custGeom>
              <a:avLst/>
              <a:gdLst>
                <a:gd name="connsiteX0" fmla="*/ 675838 w 1351676"/>
                <a:gd name="connsiteY0" fmla="*/ 0 h 1351676"/>
                <a:gd name="connsiteX1" fmla="*/ 1351676 w 1351676"/>
                <a:gd name="connsiteY1" fmla="*/ 675838 h 1351676"/>
                <a:gd name="connsiteX2" fmla="*/ 675838 w 1351676"/>
                <a:gd name="connsiteY2" fmla="*/ 1351676 h 1351676"/>
                <a:gd name="connsiteX3" fmla="*/ 0 w 1351676"/>
                <a:gd name="connsiteY3" fmla="*/ 675838 h 1351676"/>
                <a:gd name="connsiteX4" fmla="*/ 675838 w 1351676"/>
                <a:gd name="connsiteY4" fmla="*/ 0 h 1351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1676" h="1351676">
                  <a:moveTo>
                    <a:pt x="675838" y="0"/>
                  </a:moveTo>
                  <a:cubicBezTo>
                    <a:pt x="1049093" y="0"/>
                    <a:pt x="1351676" y="302583"/>
                    <a:pt x="1351676" y="675838"/>
                  </a:cubicBezTo>
                  <a:cubicBezTo>
                    <a:pt x="1351676" y="1049093"/>
                    <a:pt x="1049093" y="1351676"/>
                    <a:pt x="675838" y="1351676"/>
                  </a:cubicBezTo>
                  <a:cubicBezTo>
                    <a:pt x="302583" y="1351676"/>
                    <a:pt x="0" y="1049093"/>
                    <a:pt x="0" y="675838"/>
                  </a:cubicBezTo>
                  <a:cubicBezTo>
                    <a:pt x="0" y="302583"/>
                    <a:pt x="302583" y="0"/>
                    <a:pt x="675838" y="0"/>
                  </a:cubicBezTo>
                  <a:close/>
                </a:path>
              </a:pathLst>
            </a:cu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9F4D6FB-5048-4B2F-B770-B9906D964373}"/>
                </a:ext>
              </a:extLst>
            </p:cNvPr>
            <p:cNvSpPr txBox="1"/>
            <p:nvPr/>
          </p:nvSpPr>
          <p:spPr>
            <a:xfrm>
              <a:off x="10050174" y="346451"/>
              <a:ext cx="163480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武汉大学测绘学院</a:t>
              </a: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6E469DFA-C4DF-4A2F-91A5-E4DF633B0E17}"/>
              </a:ext>
            </a:extLst>
          </p:cNvPr>
          <p:cNvSpPr/>
          <p:nvPr/>
        </p:nvSpPr>
        <p:spPr>
          <a:xfrm>
            <a:off x="0" y="2259000"/>
            <a:ext cx="12192000" cy="2340000"/>
          </a:xfrm>
          <a:prstGeom prst="rect">
            <a:avLst/>
          </a:prstGeom>
          <a:solidFill>
            <a:srgbClr val="0148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1486B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C9D1C23-0155-4DFD-BCB1-FA9576663321}"/>
              </a:ext>
            </a:extLst>
          </p:cNvPr>
          <p:cNvSpPr txBox="1"/>
          <p:nvPr/>
        </p:nvSpPr>
        <p:spPr>
          <a:xfrm>
            <a:off x="165631" y="2644170"/>
            <a:ext cx="116425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spc="100" dirty="0">
                <a:ln w="3175">
                  <a:solidFill>
                    <a:srgbClr val="013A57"/>
                  </a:solidFill>
                  <a:prstDash val="solid"/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2021</a:t>
            </a:r>
            <a:r>
              <a:rPr lang="zh-CN" altLang="en-US" sz="4800" b="1" spc="100" dirty="0">
                <a:ln w="3175">
                  <a:solidFill>
                    <a:srgbClr val="013A57"/>
                  </a:solidFill>
                  <a:prstDash val="solid"/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年地球物理仪器与观测技术研讨会</a:t>
            </a:r>
            <a:endParaRPr lang="en-US" altLang="zh-CN" sz="4800" b="1" spc="100" dirty="0">
              <a:ln w="3175">
                <a:solidFill>
                  <a:srgbClr val="013A57"/>
                </a:solidFill>
                <a:prstDash val="solid"/>
              </a:ln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4800" b="1" spc="100" dirty="0">
                <a:ln w="3175">
                  <a:solidFill>
                    <a:srgbClr val="013A57"/>
                  </a:solidFill>
                  <a:prstDash val="solid"/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（第四部分</a:t>
            </a:r>
            <a:r>
              <a:rPr lang="en-US" altLang="zh-CN" sz="4800" b="1" spc="100" dirty="0">
                <a:ln w="3175">
                  <a:solidFill>
                    <a:srgbClr val="013A57"/>
                  </a:solidFill>
                  <a:prstDash val="solid"/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4800" b="1" spc="100" dirty="0">
                <a:ln w="3175">
                  <a:solidFill>
                    <a:srgbClr val="013A57"/>
                  </a:solidFill>
                  <a:prstDash val="solid"/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回顾）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6248B7-B444-4BCF-B0E8-49DE1EF4A7B1}"/>
              </a:ext>
            </a:extLst>
          </p:cNvPr>
          <p:cNvSpPr txBox="1"/>
          <p:nvPr/>
        </p:nvSpPr>
        <p:spPr>
          <a:xfrm>
            <a:off x="3535117" y="5005723"/>
            <a:ext cx="4599349" cy="1053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spc="3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2021-11-29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spc="300" dirty="0">
                <a:latin typeface="楷体" panose="02010609060101010101" pitchFamily="49" charset="-122"/>
                <a:ea typeface="楷体" panose="02010609060101010101" pitchFamily="49" charset="-122"/>
              </a:rPr>
              <a:t>龚峻仪</a:t>
            </a:r>
            <a:endParaRPr lang="en-US" altLang="zh-CN" sz="2800" b="1" spc="3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1987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683144-9A66-4943-A4C5-709E5E1A3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b="1" smtClean="0">
                <a:solidFill>
                  <a:schemeClr val="tx1"/>
                </a:solidFill>
                <a:latin typeface="黑体" panose="02010609060101010101" pitchFamily="49" charset="-122"/>
                <a:cs typeface="Arial" panose="020B0604020202020204" pitchFamily="34" charset="0"/>
              </a:rPr>
              <a:t>1</a:t>
            </a:fld>
            <a:endParaRPr lang="zh-CN" altLang="en-US" b="1" dirty="0">
              <a:solidFill>
                <a:schemeClr val="tx1"/>
              </a:solidFill>
              <a:latin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4733ECA-33E9-4782-A6F0-291284251663}"/>
              </a:ext>
            </a:extLst>
          </p:cNvPr>
          <p:cNvSpPr/>
          <p:nvPr/>
        </p:nvSpPr>
        <p:spPr>
          <a:xfrm>
            <a:off x="-147461" y="1"/>
            <a:ext cx="12733161" cy="1511300"/>
          </a:xfrm>
          <a:prstGeom prst="rect">
            <a:avLst/>
          </a:prstGeom>
          <a:solidFill>
            <a:srgbClr val="0148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1486B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FA3DEA-DAE1-448D-90D6-BBAB034B3CDC}"/>
              </a:ext>
            </a:extLst>
          </p:cNvPr>
          <p:cNvSpPr txBox="1"/>
          <p:nvPr/>
        </p:nvSpPr>
        <p:spPr>
          <a:xfrm>
            <a:off x="4795863" y="210175"/>
            <a:ext cx="2178802" cy="1015663"/>
          </a:xfrm>
          <a:prstGeom prst="rect">
            <a:avLst/>
          </a:prstGeom>
          <a:noFill/>
          <a:effectLst>
            <a:outerShdw blurRad="50800" dist="50800" dir="5400000" sx="94000" sy="94000" algn="ctr" rotWithShape="0">
              <a:schemeClr val="bg2">
                <a:lumMod val="75000"/>
                <a:alpha val="0"/>
              </a:scheme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7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FAD8E9C-1208-40A5-9FEB-6E47846A2CAA}"/>
              </a:ext>
            </a:extLst>
          </p:cNvPr>
          <p:cNvGrpSpPr/>
          <p:nvPr/>
        </p:nvGrpSpPr>
        <p:grpSpPr>
          <a:xfrm>
            <a:off x="2821106" y="1921543"/>
            <a:ext cx="7128792" cy="639813"/>
            <a:chOff x="1343472" y="2420888"/>
            <a:chExt cx="6846462" cy="63981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799E324-641A-4334-B73A-7BED11EA58A1}"/>
                </a:ext>
              </a:extLst>
            </p:cNvPr>
            <p:cNvSpPr/>
            <p:nvPr/>
          </p:nvSpPr>
          <p:spPr>
            <a:xfrm>
              <a:off x="1343472" y="2420889"/>
              <a:ext cx="1106499" cy="612328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126201B-EA2A-4EFA-A175-302C2292FE07}"/>
                </a:ext>
              </a:extLst>
            </p:cNvPr>
            <p:cNvSpPr txBox="1"/>
            <p:nvPr/>
          </p:nvSpPr>
          <p:spPr>
            <a:xfrm>
              <a:off x="1346259" y="2463800"/>
              <a:ext cx="619619" cy="523220"/>
            </a:xfrm>
            <a:prstGeom prst="rect">
              <a:avLst/>
            </a:prstGeom>
            <a:solidFill>
              <a:srgbClr val="01486B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111B455-4C58-4AC1-8870-9A4F4762973C}"/>
                </a:ext>
              </a:extLst>
            </p:cNvPr>
            <p:cNvSpPr/>
            <p:nvPr/>
          </p:nvSpPr>
          <p:spPr>
            <a:xfrm>
              <a:off x="1965878" y="2420888"/>
              <a:ext cx="6224056" cy="639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418C1F6-C178-4CF2-A22F-CD0818844429}"/>
                </a:ext>
              </a:extLst>
            </p:cNvPr>
            <p:cNvSpPr txBox="1"/>
            <p:nvPr/>
          </p:nvSpPr>
          <p:spPr>
            <a:xfrm>
              <a:off x="2387658" y="2476500"/>
              <a:ext cx="4912676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缪子成像在地学中的应用简介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93EA150-208E-41E5-8860-3D24D76482F4}"/>
              </a:ext>
            </a:extLst>
          </p:cNvPr>
          <p:cNvGrpSpPr/>
          <p:nvPr/>
        </p:nvGrpSpPr>
        <p:grpSpPr>
          <a:xfrm>
            <a:off x="2821107" y="2838784"/>
            <a:ext cx="7128792" cy="639813"/>
            <a:chOff x="1343472" y="2420888"/>
            <a:chExt cx="6846462" cy="63981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EBE2897-412E-4757-B1DF-75F9181F95B5}"/>
                </a:ext>
              </a:extLst>
            </p:cNvPr>
            <p:cNvSpPr/>
            <p:nvPr/>
          </p:nvSpPr>
          <p:spPr>
            <a:xfrm>
              <a:off x="1343472" y="2420889"/>
              <a:ext cx="1106499" cy="612328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016879D-7C47-4CFD-AADD-FE911436316C}"/>
                </a:ext>
              </a:extLst>
            </p:cNvPr>
            <p:cNvSpPr txBox="1"/>
            <p:nvPr/>
          </p:nvSpPr>
          <p:spPr>
            <a:xfrm>
              <a:off x="1346259" y="2463800"/>
              <a:ext cx="619619" cy="523220"/>
            </a:xfrm>
            <a:prstGeom prst="rect">
              <a:avLst/>
            </a:prstGeom>
            <a:solidFill>
              <a:srgbClr val="01486B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6452D76-0E0C-4323-95AA-31D4ABF67EEE}"/>
                </a:ext>
              </a:extLst>
            </p:cNvPr>
            <p:cNvSpPr/>
            <p:nvPr/>
          </p:nvSpPr>
          <p:spPr>
            <a:xfrm>
              <a:off x="1965878" y="2420888"/>
              <a:ext cx="6224056" cy="639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9CFCA09-5374-458A-B0B1-4B94F0A67A20}"/>
                </a:ext>
              </a:extLst>
            </p:cNvPr>
            <p:cNvSpPr txBox="1"/>
            <p:nvPr/>
          </p:nvSpPr>
          <p:spPr>
            <a:xfrm>
              <a:off x="2387657" y="2476500"/>
              <a:ext cx="5509503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大气瞬态发光现象观测与应用介绍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38F6E8C-9047-47E9-9431-9DD6DBE156A6}"/>
              </a:ext>
            </a:extLst>
          </p:cNvPr>
          <p:cNvGrpSpPr/>
          <p:nvPr/>
        </p:nvGrpSpPr>
        <p:grpSpPr>
          <a:xfrm>
            <a:off x="2821107" y="3753183"/>
            <a:ext cx="7128792" cy="639813"/>
            <a:chOff x="1343472" y="2420888"/>
            <a:chExt cx="6846462" cy="63981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8B7D8CBD-2680-46D0-8A92-99C8032EB64E}"/>
                </a:ext>
              </a:extLst>
            </p:cNvPr>
            <p:cNvSpPr/>
            <p:nvPr/>
          </p:nvSpPr>
          <p:spPr>
            <a:xfrm>
              <a:off x="1343472" y="2420889"/>
              <a:ext cx="1106499" cy="612328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8EADD7D-F3F0-4957-97B7-1FD455E5A0D4}"/>
                </a:ext>
              </a:extLst>
            </p:cNvPr>
            <p:cNvSpPr txBox="1"/>
            <p:nvPr/>
          </p:nvSpPr>
          <p:spPr>
            <a:xfrm>
              <a:off x="1346259" y="2463800"/>
              <a:ext cx="619619" cy="523220"/>
            </a:xfrm>
            <a:prstGeom prst="rect">
              <a:avLst/>
            </a:prstGeom>
            <a:solidFill>
              <a:srgbClr val="01486B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4A3312C-BCD6-4912-8C51-75B9D27C3874}"/>
                </a:ext>
              </a:extLst>
            </p:cNvPr>
            <p:cNvSpPr/>
            <p:nvPr/>
          </p:nvSpPr>
          <p:spPr>
            <a:xfrm>
              <a:off x="1965878" y="2420888"/>
              <a:ext cx="6224056" cy="639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0D525A2-BE0C-489A-B5FB-8B3FF468FEF5}"/>
                </a:ext>
              </a:extLst>
            </p:cNvPr>
            <p:cNvSpPr txBox="1"/>
            <p:nvPr/>
          </p:nvSpPr>
          <p:spPr>
            <a:xfrm>
              <a:off x="2387657" y="2476500"/>
              <a:ext cx="5582491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活动断裂带气体地球化学观测介绍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80E5C19-FE9A-42CF-AA14-E0FCB17AD16F}"/>
              </a:ext>
            </a:extLst>
          </p:cNvPr>
          <p:cNvGrpSpPr/>
          <p:nvPr/>
        </p:nvGrpSpPr>
        <p:grpSpPr>
          <a:xfrm>
            <a:off x="2821106" y="5744882"/>
            <a:ext cx="7773962" cy="639813"/>
            <a:chOff x="1343472" y="2420888"/>
            <a:chExt cx="7466081" cy="639812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2E26AC8-64F2-457B-8F64-6A9097CAEA37}"/>
                </a:ext>
              </a:extLst>
            </p:cNvPr>
            <p:cNvSpPr/>
            <p:nvPr/>
          </p:nvSpPr>
          <p:spPr>
            <a:xfrm>
              <a:off x="1343472" y="2420889"/>
              <a:ext cx="1106499" cy="612328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06F0B1A-DB45-4360-88D8-6977985A55BC}"/>
                </a:ext>
              </a:extLst>
            </p:cNvPr>
            <p:cNvSpPr txBox="1"/>
            <p:nvPr/>
          </p:nvSpPr>
          <p:spPr>
            <a:xfrm>
              <a:off x="1346259" y="2463800"/>
              <a:ext cx="619619" cy="523220"/>
            </a:xfrm>
            <a:prstGeom prst="rect">
              <a:avLst/>
            </a:prstGeom>
            <a:solidFill>
              <a:srgbClr val="01486B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14570DF5-F1DA-4584-A510-C8BA472B1878}"/>
                </a:ext>
              </a:extLst>
            </p:cNvPr>
            <p:cNvSpPr/>
            <p:nvPr/>
          </p:nvSpPr>
          <p:spPr>
            <a:xfrm>
              <a:off x="1965878" y="2420888"/>
              <a:ext cx="6224056" cy="639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71F62E5-815A-4C0E-9BD5-BDBD188D8FBF}"/>
                </a:ext>
              </a:extLst>
            </p:cNvPr>
            <p:cNvSpPr txBox="1"/>
            <p:nvPr/>
          </p:nvSpPr>
          <p:spPr>
            <a:xfrm>
              <a:off x="2387657" y="2476500"/>
              <a:ext cx="6421896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断裂带精细结构成像的主被动源联合探测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D0922FE-2086-4EE1-9805-6C4AEC8F0BD0}"/>
              </a:ext>
            </a:extLst>
          </p:cNvPr>
          <p:cNvGrpSpPr/>
          <p:nvPr/>
        </p:nvGrpSpPr>
        <p:grpSpPr>
          <a:xfrm>
            <a:off x="2822557" y="4722310"/>
            <a:ext cx="7773962" cy="639813"/>
            <a:chOff x="1343472" y="2420888"/>
            <a:chExt cx="7466081" cy="63981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F086C905-73FB-4F03-B541-59AA7047D223}"/>
                </a:ext>
              </a:extLst>
            </p:cNvPr>
            <p:cNvSpPr/>
            <p:nvPr/>
          </p:nvSpPr>
          <p:spPr>
            <a:xfrm>
              <a:off x="1343472" y="2420889"/>
              <a:ext cx="1106499" cy="612328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F669142-78DD-4607-B253-CF38AD00FB22}"/>
                </a:ext>
              </a:extLst>
            </p:cNvPr>
            <p:cNvSpPr txBox="1"/>
            <p:nvPr/>
          </p:nvSpPr>
          <p:spPr>
            <a:xfrm>
              <a:off x="1346259" y="2463800"/>
              <a:ext cx="619619" cy="523220"/>
            </a:xfrm>
            <a:prstGeom prst="rect">
              <a:avLst/>
            </a:prstGeom>
            <a:solidFill>
              <a:srgbClr val="01486B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729867B1-4B53-4142-AFB0-892F73CD25DF}"/>
                </a:ext>
              </a:extLst>
            </p:cNvPr>
            <p:cNvSpPr/>
            <p:nvPr/>
          </p:nvSpPr>
          <p:spPr>
            <a:xfrm>
              <a:off x="1965878" y="2420888"/>
              <a:ext cx="6224056" cy="639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F0F382F-0A34-456D-AA9C-8C28DAB7C85C}"/>
                </a:ext>
              </a:extLst>
            </p:cNvPr>
            <p:cNvSpPr txBox="1"/>
            <p:nvPr/>
          </p:nvSpPr>
          <p:spPr>
            <a:xfrm>
              <a:off x="2387657" y="2476500"/>
              <a:ext cx="6421896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福建及台湾海峡联测实验与进展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78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8005222" cy="707887"/>
            <a:chOff x="-1" y="405398"/>
            <a:chExt cx="7098260" cy="345149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6" y="405398"/>
              <a:ext cx="6142773" cy="345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缪子成像在地学中的应用简介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C83241C-CE52-4F51-A86B-74702B89EA7B}"/>
              </a:ext>
            </a:extLst>
          </p:cNvPr>
          <p:cNvGrpSpPr/>
          <p:nvPr/>
        </p:nvGrpSpPr>
        <p:grpSpPr>
          <a:xfrm>
            <a:off x="260535" y="1139517"/>
            <a:ext cx="4562475" cy="5457825"/>
            <a:chOff x="193860" y="972569"/>
            <a:chExt cx="4562475" cy="5457825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C9E5DFCC-8D86-4251-BC52-982C5265BC2A}"/>
                </a:ext>
              </a:extLst>
            </p:cNvPr>
            <p:cNvGrpSpPr/>
            <p:nvPr/>
          </p:nvGrpSpPr>
          <p:grpSpPr>
            <a:xfrm>
              <a:off x="775362" y="1407528"/>
              <a:ext cx="3872838" cy="4477903"/>
              <a:chOff x="775362" y="1407528"/>
              <a:chExt cx="3872838" cy="4477903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B2D8D7D9-22F9-406F-8F87-8B9F20BDDC0F}"/>
                  </a:ext>
                </a:extLst>
              </p:cNvPr>
              <p:cNvGrpSpPr/>
              <p:nvPr/>
            </p:nvGrpSpPr>
            <p:grpSpPr>
              <a:xfrm>
                <a:off x="775362" y="1407528"/>
                <a:ext cx="3180874" cy="1561513"/>
                <a:chOff x="843285" y="1178928"/>
                <a:chExt cx="3180874" cy="1561513"/>
              </a:xfrm>
            </p:grpSpPr>
            <p:grpSp>
              <p:nvGrpSpPr>
                <p:cNvPr id="14" name="组合 13">
                  <a:extLst>
                    <a:ext uri="{FF2B5EF4-FFF2-40B4-BE49-F238E27FC236}">
                      <a16:creationId xmlns:a16="http://schemas.microsoft.com/office/drawing/2014/main" id="{0CFC9422-19C2-49A1-A19C-4FCD9D55F374}"/>
                    </a:ext>
                  </a:extLst>
                </p:cNvPr>
                <p:cNvGrpSpPr/>
                <p:nvPr/>
              </p:nvGrpSpPr>
              <p:grpSpPr>
                <a:xfrm>
                  <a:off x="843285" y="1178928"/>
                  <a:ext cx="3180874" cy="525858"/>
                  <a:chOff x="343376" y="807544"/>
                  <a:chExt cx="3180874" cy="525858"/>
                </a:xfrm>
              </p:grpSpPr>
              <p:sp>
                <p:nvSpPr>
                  <p:cNvPr id="15" name="矩形 14">
                    <a:extLst>
                      <a:ext uri="{FF2B5EF4-FFF2-40B4-BE49-F238E27FC236}">
                        <a16:creationId xmlns:a16="http://schemas.microsoft.com/office/drawing/2014/main" id="{FDDFF792-960A-4D73-A62F-6C87DAC25924}"/>
                      </a:ext>
                    </a:extLst>
                  </p:cNvPr>
                  <p:cNvSpPr/>
                  <p:nvPr/>
                </p:nvSpPr>
                <p:spPr>
                  <a:xfrm>
                    <a:off x="343376" y="933061"/>
                    <a:ext cx="370999" cy="354424"/>
                  </a:xfrm>
                  <a:prstGeom prst="rect">
                    <a:avLst/>
                  </a:prstGeom>
                  <a:noFill/>
                  <a:ln w="38100">
                    <a:solidFill>
                      <a:srgbClr val="01486B"/>
                    </a:solidFill>
                  </a:ln>
                  <a:effectLst>
                    <a:outerShdw blurRad="50800" dist="38100" dir="5400000" algn="t" rotWithShape="0">
                      <a:prstClr val="black">
                        <a:alpha val="23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2400" b="1" dirty="0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6" name="文本框 15">
                    <a:extLst>
                      <a:ext uri="{FF2B5EF4-FFF2-40B4-BE49-F238E27FC236}">
                        <a16:creationId xmlns:a16="http://schemas.microsoft.com/office/drawing/2014/main" id="{F4D6837A-3516-4B2B-8AC8-90765656C685}"/>
                      </a:ext>
                    </a:extLst>
                  </p:cNvPr>
                  <p:cNvSpPr txBox="1"/>
                  <p:nvPr/>
                </p:nvSpPr>
                <p:spPr>
                  <a:xfrm>
                    <a:off x="990800" y="807544"/>
                    <a:ext cx="253345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缪子成像方程</a:t>
                    </a:r>
                  </a:p>
                </p:txBody>
              </p:sp>
              <p:sp>
                <p:nvSpPr>
                  <p:cNvPr id="17" name="文本框 16">
                    <a:extLst>
                      <a:ext uri="{FF2B5EF4-FFF2-40B4-BE49-F238E27FC236}">
                        <a16:creationId xmlns:a16="http://schemas.microsoft.com/office/drawing/2014/main" id="{B20C5E60-0DCD-479A-A8C8-504186554D7E}"/>
                      </a:ext>
                    </a:extLst>
                  </p:cNvPr>
                  <p:cNvSpPr txBox="1"/>
                  <p:nvPr/>
                </p:nvSpPr>
                <p:spPr>
                  <a:xfrm>
                    <a:off x="364569" y="871737"/>
                    <a:ext cx="31432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2400" b="1" dirty="0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文本框 21">
                      <a:extLst>
                        <a:ext uri="{FF2B5EF4-FFF2-40B4-BE49-F238E27FC236}">
                          <a16:creationId xmlns:a16="http://schemas.microsoft.com/office/drawing/2014/main" id="{8FAD17A2-7C78-4ADB-8B1C-566AACB3C3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14284" y="1767098"/>
                      <a:ext cx="2809875" cy="9733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zh-CN" altLang="en-US" sz="2800" i="1" smtClean="0">
                                <a:latin typeface="Cambria Math" panose="02040503050406030204" pitchFamily="18" charset="0"/>
                              </a:rPr>
                              <m:t>𝜚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ctrlP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  <m:sup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  <m:e>
                                <m:r>
                                  <a:rPr lang="zh-CN" altLang="en-US" sz="2800" b="0" i="1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  <m:d>
                                  <m:dPr>
                                    <m:ctrlP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𝜉</m:t>
                                    </m:r>
                                  </m:e>
                                </m:d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zh-CN" alt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</m:nary>
                          </m:oMath>
                        </m:oMathPara>
                      </a14:m>
                      <a:endParaRPr lang="zh-CN" altLang="en-US" dirty="0"/>
                    </a:p>
                  </p:txBody>
                </p:sp>
              </mc:Choice>
              <mc:Fallback xmlns="">
                <p:sp>
                  <p:nvSpPr>
                    <p:cNvPr id="22" name="文本框 21">
                      <a:extLst>
                        <a:ext uri="{FF2B5EF4-FFF2-40B4-BE49-F238E27FC236}">
                          <a16:creationId xmlns:a16="http://schemas.microsoft.com/office/drawing/2014/main" id="{8FAD17A2-7C78-4ADB-8B1C-566AACB3C3E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214284" y="1767098"/>
                      <a:ext cx="2809875" cy="973343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2A3CB60D-1A64-4F59-8DE2-4DA65B742FF0}"/>
                  </a:ext>
                </a:extLst>
              </p:cNvPr>
              <p:cNvGrpSpPr/>
              <p:nvPr/>
            </p:nvGrpSpPr>
            <p:grpSpPr>
              <a:xfrm>
                <a:off x="843285" y="4360467"/>
                <a:ext cx="3804915" cy="1524964"/>
                <a:chOff x="843285" y="2903142"/>
                <a:chExt cx="3804915" cy="1524964"/>
              </a:xfrm>
            </p:grpSpPr>
            <p:grpSp>
              <p:nvGrpSpPr>
                <p:cNvPr id="18" name="组合 17">
                  <a:extLst>
                    <a:ext uri="{FF2B5EF4-FFF2-40B4-BE49-F238E27FC236}">
                      <a16:creationId xmlns:a16="http://schemas.microsoft.com/office/drawing/2014/main" id="{F79440B5-5D7C-4C3A-B8EC-7F9E12BEC0BE}"/>
                    </a:ext>
                  </a:extLst>
                </p:cNvPr>
                <p:cNvGrpSpPr/>
                <p:nvPr/>
              </p:nvGrpSpPr>
              <p:grpSpPr>
                <a:xfrm>
                  <a:off x="843285" y="2903142"/>
                  <a:ext cx="3804915" cy="525858"/>
                  <a:chOff x="343376" y="807544"/>
                  <a:chExt cx="3804915" cy="525858"/>
                </a:xfrm>
              </p:grpSpPr>
              <p:sp>
                <p:nvSpPr>
                  <p:cNvPr id="19" name="矩形 18">
                    <a:extLst>
                      <a:ext uri="{FF2B5EF4-FFF2-40B4-BE49-F238E27FC236}">
                        <a16:creationId xmlns:a16="http://schemas.microsoft.com/office/drawing/2014/main" id="{F270F27A-5597-43F6-9F35-AEED9EA2EEB9}"/>
                      </a:ext>
                    </a:extLst>
                  </p:cNvPr>
                  <p:cNvSpPr/>
                  <p:nvPr/>
                </p:nvSpPr>
                <p:spPr>
                  <a:xfrm>
                    <a:off x="343376" y="933061"/>
                    <a:ext cx="370999" cy="354424"/>
                  </a:xfrm>
                  <a:prstGeom prst="rect">
                    <a:avLst/>
                  </a:prstGeom>
                  <a:noFill/>
                  <a:ln w="38100">
                    <a:solidFill>
                      <a:srgbClr val="01486B"/>
                    </a:solidFill>
                  </a:ln>
                  <a:effectLst>
                    <a:outerShdw blurRad="50800" dist="38100" dir="5400000" algn="t" rotWithShape="0">
                      <a:prstClr val="black">
                        <a:alpha val="23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2400" b="1" dirty="0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20" name="文本框 19">
                    <a:extLst>
                      <a:ext uri="{FF2B5EF4-FFF2-40B4-BE49-F238E27FC236}">
                        <a16:creationId xmlns:a16="http://schemas.microsoft.com/office/drawing/2014/main" id="{B15B094A-5BE8-4CDD-BE01-E76D517960B8}"/>
                      </a:ext>
                    </a:extLst>
                  </p:cNvPr>
                  <p:cNvSpPr txBox="1"/>
                  <p:nvPr/>
                </p:nvSpPr>
                <p:spPr>
                  <a:xfrm>
                    <a:off x="990800" y="807544"/>
                    <a:ext cx="3157491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地震走时成像方程</a:t>
                    </a:r>
                  </a:p>
                </p:txBody>
              </p:sp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8481FD88-AFE9-48CA-9F2D-7D70418C927E}"/>
                      </a:ext>
                    </a:extLst>
                  </p:cNvPr>
                  <p:cNvSpPr txBox="1"/>
                  <p:nvPr/>
                </p:nvSpPr>
                <p:spPr>
                  <a:xfrm>
                    <a:off x="364569" y="871737"/>
                    <a:ext cx="31432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endParaRPr lang="zh-CN" altLang="en-US" sz="2400" b="1" dirty="0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文本框 22">
                      <a:extLst>
                        <a:ext uri="{FF2B5EF4-FFF2-40B4-BE49-F238E27FC236}">
                          <a16:creationId xmlns:a16="http://schemas.microsoft.com/office/drawing/2014/main" id="{219BE62C-85B0-4661-B44C-B8A79FEC2D7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80959" y="3454763"/>
                      <a:ext cx="2809875" cy="9733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nary>
                              <m:naryPr>
                                <m:ctrlP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  <m:sup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  <m:e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d>
                                  <m:dPr>
                                    <m:ctrlPr>
                                      <a:rPr lang="en-US" altLang="zh-CN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𝜉</m:t>
                                    </m:r>
                                  </m:e>
                                </m:d>
                                <m:r>
                                  <a:rPr lang="en-US" altLang="zh-CN" sz="28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zh-CN" altLang="en-US" sz="2800" b="0" i="1" smtClean="0">
                                    <a:latin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</m:nary>
                          </m:oMath>
                        </m:oMathPara>
                      </a14:m>
                      <a:endParaRPr lang="zh-CN" altLang="en-US" dirty="0"/>
                    </a:p>
                  </p:txBody>
                </p:sp>
              </mc:Choice>
              <mc:Fallback xmlns="">
                <p:sp>
                  <p:nvSpPr>
                    <p:cNvPr id="23" name="文本框 22">
                      <a:extLst>
                        <a:ext uri="{FF2B5EF4-FFF2-40B4-BE49-F238E27FC236}">
                          <a16:creationId xmlns:a16="http://schemas.microsoft.com/office/drawing/2014/main" id="{219BE62C-85B0-4661-B44C-B8A79FEC2D7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280959" y="3454763"/>
                      <a:ext cx="2809875" cy="973343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59B2C06A-6FBE-4028-BAAF-0E25B6588E99}"/>
                  </a:ext>
                </a:extLst>
              </p:cNvPr>
              <p:cNvGrpSpPr/>
              <p:nvPr/>
            </p:nvGrpSpPr>
            <p:grpSpPr>
              <a:xfrm>
                <a:off x="2105025" y="3177919"/>
                <a:ext cx="1028700" cy="974017"/>
                <a:chOff x="2076450" y="3189237"/>
                <a:chExt cx="1028700" cy="974017"/>
              </a:xfrm>
            </p:grpSpPr>
            <p:sp>
              <p:nvSpPr>
                <p:cNvPr id="26" name="箭头: 上下 25">
                  <a:extLst>
                    <a:ext uri="{FF2B5EF4-FFF2-40B4-BE49-F238E27FC236}">
                      <a16:creationId xmlns:a16="http://schemas.microsoft.com/office/drawing/2014/main" id="{0ADFD25E-17DA-470F-B87E-3573D3E870E6}"/>
                    </a:ext>
                  </a:extLst>
                </p:cNvPr>
                <p:cNvSpPr/>
                <p:nvPr/>
              </p:nvSpPr>
              <p:spPr>
                <a:xfrm>
                  <a:off x="2076450" y="3210754"/>
                  <a:ext cx="514350" cy="952500"/>
                </a:xfrm>
                <a:prstGeom prst="upDownArrow">
                  <a:avLst/>
                </a:prstGeom>
                <a:solidFill>
                  <a:srgbClr val="01486B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AE0FCA9E-BD42-4622-955D-697FA45DBA3A}"/>
                    </a:ext>
                  </a:extLst>
                </p:cNvPr>
                <p:cNvSpPr txBox="1"/>
                <p:nvPr/>
              </p:nvSpPr>
              <p:spPr>
                <a:xfrm>
                  <a:off x="2590800" y="3189237"/>
                  <a:ext cx="514350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800" b="1" dirty="0">
                      <a:solidFill>
                        <a:srgbClr val="C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相似</a:t>
                  </a:r>
                </a:p>
              </p:txBody>
            </p:sp>
          </p:grpSp>
        </p:grp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E756DCE-332A-4DC0-8FB4-D12564F8AC7F}"/>
                </a:ext>
              </a:extLst>
            </p:cNvPr>
            <p:cNvSpPr/>
            <p:nvPr/>
          </p:nvSpPr>
          <p:spPr>
            <a:xfrm>
              <a:off x="193860" y="972569"/>
              <a:ext cx="4562475" cy="5457825"/>
            </a:xfrm>
            <a:prstGeom prst="rect">
              <a:avLst/>
            </a:prstGeom>
            <a:noFill/>
            <a:ln w="28575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箭头: 右 31">
            <a:extLst>
              <a:ext uri="{FF2B5EF4-FFF2-40B4-BE49-F238E27FC236}">
                <a16:creationId xmlns:a16="http://schemas.microsoft.com/office/drawing/2014/main" id="{22DE2C21-1F72-4D97-A916-E74806F796BB}"/>
              </a:ext>
            </a:extLst>
          </p:cNvPr>
          <p:cNvSpPr/>
          <p:nvPr/>
        </p:nvSpPr>
        <p:spPr>
          <a:xfrm flipH="1">
            <a:off x="4991100" y="3429000"/>
            <a:ext cx="1104900" cy="707887"/>
          </a:xfrm>
          <a:prstGeom prst="rightArrow">
            <a:avLst/>
          </a:prstGeom>
          <a:solidFill>
            <a:srgbClr val="01486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ABEA0B4-EFB3-44EC-8009-1A7FF6CF50A1}"/>
              </a:ext>
            </a:extLst>
          </p:cNvPr>
          <p:cNvGrpSpPr/>
          <p:nvPr/>
        </p:nvGrpSpPr>
        <p:grpSpPr>
          <a:xfrm>
            <a:off x="6473640" y="27327"/>
            <a:ext cx="5457825" cy="3658849"/>
            <a:chOff x="6473640" y="27327"/>
            <a:chExt cx="5457825" cy="3658849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6E98A8C5-EDF6-4C92-931D-E73D89B2AB7E}"/>
                </a:ext>
              </a:extLst>
            </p:cNvPr>
            <p:cNvGrpSpPr/>
            <p:nvPr/>
          </p:nvGrpSpPr>
          <p:grpSpPr>
            <a:xfrm>
              <a:off x="6473640" y="849463"/>
              <a:ext cx="5457825" cy="2836713"/>
              <a:chOff x="6473640" y="849463"/>
              <a:chExt cx="5457825" cy="2836713"/>
            </a:xfrm>
          </p:grpSpPr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B58BB096-8B83-4140-9E9A-C6D59B86725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488"/>
              <a:stretch/>
            </p:blipFill>
            <p:spPr>
              <a:xfrm>
                <a:off x="6473640" y="849463"/>
                <a:ext cx="5457825" cy="2836713"/>
              </a:xfrm>
              <a:prstGeom prst="rect">
                <a:avLst/>
              </a:prstGeom>
            </p:spPr>
          </p:pic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C71F1032-5680-4201-8C62-D9270DE2AAAA}"/>
                  </a:ext>
                </a:extLst>
              </p:cNvPr>
              <p:cNvSpPr/>
              <p:nvPr/>
            </p:nvSpPr>
            <p:spPr>
              <a:xfrm>
                <a:off x="10334626" y="923925"/>
                <a:ext cx="647700" cy="14287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02E2C7A3-3B63-45FA-BB38-B584760C9FBC}"/>
                </a:ext>
              </a:extLst>
            </p:cNvPr>
            <p:cNvCxnSpPr/>
            <p:nvPr/>
          </p:nvCxnSpPr>
          <p:spPr>
            <a:xfrm flipV="1">
              <a:off x="10620376" y="601834"/>
              <a:ext cx="76199" cy="31432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37B90403-26E6-450A-B259-8CD591AAC413}"/>
                </a:ext>
              </a:extLst>
            </p:cNvPr>
            <p:cNvSpPr txBox="1"/>
            <p:nvPr/>
          </p:nvSpPr>
          <p:spPr>
            <a:xfrm>
              <a:off x="9558768" y="27327"/>
              <a:ext cx="22756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通量均匀、稳定</a:t>
              </a:r>
              <a:endParaRPr lang="en-US" altLang="zh-CN" sz="16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（性质很好的被动源）</a:t>
              </a: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31F6E649-7694-4563-9586-DF495A25A5D6}"/>
              </a:ext>
            </a:extLst>
          </p:cNvPr>
          <p:cNvSpPr txBox="1"/>
          <p:nvPr/>
        </p:nvSpPr>
        <p:spPr>
          <a:xfrm>
            <a:off x="6197415" y="3686176"/>
            <a:ext cx="5365936" cy="2990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缪子在传播时与物质相互作用，主要通过电离作用损失能量。衰减与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穿透密度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×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长度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之积相关。</a:t>
            </a:r>
            <a:endParaRPr lang="en-US" altLang="zh-CN" sz="20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综合缪子观测与理论通量比值，即可获得缪子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穿透的密度长度之积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的观测值。</a:t>
            </a:r>
            <a:endParaRPr lang="en-US" altLang="zh-CN" sz="20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穿透能力：对于常见的研究对象，通常为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几百米到几公里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量级</a:t>
            </a:r>
            <a:endParaRPr lang="en-US" altLang="zh-CN" sz="20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DA174A3-BFC2-48B3-83C4-8A31F95A2946}"/>
              </a:ext>
            </a:extLst>
          </p:cNvPr>
          <p:cNvSpPr txBox="1"/>
          <p:nvPr/>
        </p:nvSpPr>
        <p:spPr>
          <a:xfrm>
            <a:off x="5380078" y="2869178"/>
            <a:ext cx="553998" cy="7078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联系</a:t>
            </a:r>
          </a:p>
        </p:txBody>
      </p:sp>
    </p:spTree>
    <p:extLst>
      <p:ext uri="{BB962C8B-B14F-4D97-AF65-F5344CB8AC3E}">
        <p14:creationId xmlns:p14="http://schemas.microsoft.com/office/powerpoint/2010/main" val="2250949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FD1FD59F-0F4B-4B24-84D4-F17AA71B35E3}"/>
              </a:ext>
            </a:extLst>
          </p:cNvPr>
          <p:cNvGrpSpPr/>
          <p:nvPr/>
        </p:nvGrpSpPr>
        <p:grpSpPr>
          <a:xfrm>
            <a:off x="0" y="141576"/>
            <a:ext cx="8005222" cy="707887"/>
            <a:chOff x="-1" y="405398"/>
            <a:chExt cx="7098260" cy="34514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C5D9614-4EF9-4AFB-B1FE-A6FD8DFB52BE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9AEF230-DB06-4E61-A59D-BBCA5A3F4AD3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F5445A1-3D6E-44DE-AF75-653E9106F1B7}"/>
                </a:ext>
              </a:extLst>
            </p:cNvPr>
            <p:cNvSpPr txBox="1"/>
            <p:nvPr/>
          </p:nvSpPr>
          <p:spPr>
            <a:xfrm>
              <a:off x="955486" y="405398"/>
              <a:ext cx="6142773" cy="345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缪子成像在地学中的应用简介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ED492DB2-04FF-445C-AFF8-F4DD15C8316E}"/>
              </a:ext>
            </a:extLst>
          </p:cNvPr>
          <p:cNvGrpSpPr/>
          <p:nvPr/>
        </p:nvGrpSpPr>
        <p:grpSpPr>
          <a:xfrm>
            <a:off x="515550" y="1030335"/>
            <a:ext cx="10538705" cy="2982551"/>
            <a:chOff x="515550" y="1030335"/>
            <a:chExt cx="10538705" cy="2982551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9E29B9FF-2B75-4F5F-BE05-8AEF5D70799B}"/>
                </a:ext>
              </a:extLst>
            </p:cNvPr>
            <p:cNvGrpSpPr/>
            <p:nvPr/>
          </p:nvGrpSpPr>
          <p:grpSpPr>
            <a:xfrm>
              <a:off x="935620" y="1030335"/>
              <a:ext cx="7313030" cy="525858"/>
              <a:chOff x="343376" y="807544"/>
              <a:chExt cx="7313030" cy="52585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654F1D48-A472-4E72-AD36-05D8335A5FF0}"/>
                  </a:ext>
                </a:extLst>
              </p:cNvPr>
              <p:cNvSpPr/>
              <p:nvPr/>
            </p:nvSpPr>
            <p:spPr>
              <a:xfrm>
                <a:off x="343376" y="933061"/>
                <a:ext cx="370999" cy="354424"/>
              </a:xfrm>
              <a:prstGeom prst="rect">
                <a:avLst/>
              </a:prstGeom>
              <a:noFill/>
              <a:ln w="38100">
                <a:solidFill>
                  <a:srgbClr val="01486B"/>
                </a:solidFill>
              </a:ln>
              <a:effectLst>
                <a:outerShdw blurRad="50800" dist="38100" dir="5400000" algn="t" rotWithShape="0">
                  <a:prstClr val="black">
                    <a:alpha val="2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E4B0C95-2371-4393-B1AD-01FA99484D43}"/>
                  </a:ext>
                </a:extLst>
              </p:cNvPr>
              <p:cNvSpPr txBox="1"/>
              <p:nvPr/>
            </p:nvSpPr>
            <p:spPr>
              <a:xfrm>
                <a:off x="990800" y="807544"/>
                <a:ext cx="66656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传统地学中，关于密度结构研究的问题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2F20160-B39D-498A-BBEA-5CAE27792364}"/>
                  </a:ext>
                </a:extLst>
              </p:cNvPr>
              <p:cNvSpPr txBox="1"/>
              <p:nvPr/>
            </p:nvSpPr>
            <p:spPr>
              <a:xfrm>
                <a:off x="364569" y="871737"/>
                <a:ext cx="314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0EFF054-BB2B-444C-B7F0-EB793D64768A}"/>
                </a:ext>
              </a:extLst>
            </p:cNvPr>
            <p:cNvSpPr txBox="1"/>
            <p:nvPr/>
          </p:nvSpPr>
          <p:spPr>
            <a:xfrm>
              <a:off x="1492064" y="1734427"/>
              <a:ext cx="9004485" cy="1464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重力方法：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分辨率低、垂向分辨不足、多解性强。</a:t>
              </a:r>
              <a:endPara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342900" indent="-34290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地震成像方法：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得到的是高分辨率波速结构，需要依据波速</a:t>
              </a:r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-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密度经验关系转换为密度。这种转换会使得结果</a:t>
              </a:r>
              <a:r>
                <a:rPr lang="zh-CN" altLang="en-US" sz="24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可靠性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受到影响。</a:t>
              </a:r>
              <a:endPara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" name="箭头: 下弧形 17">
              <a:extLst>
                <a:ext uri="{FF2B5EF4-FFF2-40B4-BE49-F238E27FC236}">
                  <a16:creationId xmlns:a16="http://schemas.microsoft.com/office/drawing/2014/main" id="{2B4BA94B-9E60-4704-A086-8F3776423BC3}"/>
                </a:ext>
              </a:extLst>
            </p:cNvPr>
            <p:cNvSpPr/>
            <p:nvPr/>
          </p:nvSpPr>
          <p:spPr>
            <a:xfrm rot="5400000">
              <a:off x="202528" y="2668303"/>
              <a:ext cx="1397569" cy="771525"/>
            </a:xfrm>
            <a:prstGeom prst="curvedUp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5F9C0825-31CC-44BC-95BF-9830F381FC44}"/>
                </a:ext>
              </a:extLst>
            </p:cNvPr>
            <p:cNvGrpSpPr/>
            <p:nvPr/>
          </p:nvGrpSpPr>
          <p:grpSpPr>
            <a:xfrm>
              <a:off x="1355405" y="3304998"/>
              <a:ext cx="9698850" cy="707888"/>
              <a:chOff x="1355405" y="3304998"/>
              <a:chExt cx="9698850" cy="707888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3122935-D706-498A-8652-54FFA3B4D9A2}"/>
                  </a:ext>
                </a:extLst>
              </p:cNvPr>
              <p:cNvSpPr txBox="1"/>
              <p:nvPr/>
            </p:nvSpPr>
            <p:spPr>
              <a:xfrm>
                <a:off x="1583044" y="3379931"/>
                <a:ext cx="9471211" cy="504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 b="1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缪子成像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：</a:t>
                </a:r>
                <a:r>
                  <a:rPr lang="zh-CN" altLang="en-US" sz="24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有望成为一种新的高分辨率密度结构地球物理成像方法</a:t>
                </a:r>
                <a:endPara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5D356E6-3191-4113-BA5E-13BD9A055DAA}"/>
                  </a:ext>
                </a:extLst>
              </p:cNvPr>
              <p:cNvSpPr/>
              <p:nvPr/>
            </p:nvSpPr>
            <p:spPr>
              <a:xfrm>
                <a:off x="1355405" y="3304998"/>
                <a:ext cx="9607870" cy="707888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B81445A-8A4B-4F51-98AE-CB9E5193F0C7}"/>
              </a:ext>
            </a:extLst>
          </p:cNvPr>
          <p:cNvGrpSpPr/>
          <p:nvPr/>
        </p:nvGrpSpPr>
        <p:grpSpPr>
          <a:xfrm>
            <a:off x="515550" y="4153465"/>
            <a:ext cx="4528081" cy="2619741"/>
            <a:chOff x="515550" y="4153465"/>
            <a:chExt cx="4528081" cy="2619741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7E82B3FF-8D1A-4999-806C-0EC33C65B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550" y="4153465"/>
              <a:ext cx="2143424" cy="2619741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C7209CCA-63D9-468D-94A2-260CF14F2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6418" y="4153465"/>
              <a:ext cx="2067213" cy="1314633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A19E2467-6248-415A-A48B-A109B9A25D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3522"/>
            <a:stretch/>
          </p:blipFill>
          <p:spPr>
            <a:xfrm>
              <a:off x="3132401" y="5463335"/>
              <a:ext cx="1743318" cy="1309871"/>
            </a:xfrm>
            <a:prstGeom prst="rect">
              <a:avLst/>
            </a:prstGeom>
          </p:spPr>
        </p:pic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64BC62E-6913-4B80-AAF1-49ABD76FD646}"/>
              </a:ext>
            </a:extLst>
          </p:cNvPr>
          <p:cNvGrpSpPr/>
          <p:nvPr/>
        </p:nvGrpSpPr>
        <p:grpSpPr>
          <a:xfrm>
            <a:off x="387681" y="4118825"/>
            <a:ext cx="5690043" cy="2654381"/>
            <a:chOff x="387681" y="4118825"/>
            <a:chExt cx="5690043" cy="2654381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25B05C3-947E-4755-BFDD-3B560EDE2B5E}"/>
                </a:ext>
              </a:extLst>
            </p:cNvPr>
            <p:cNvSpPr/>
            <p:nvPr/>
          </p:nvSpPr>
          <p:spPr>
            <a:xfrm>
              <a:off x="387681" y="4118825"/>
              <a:ext cx="5413044" cy="2654381"/>
            </a:xfrm>
            <a:prstGeom prst="rect">
              <a:avLst/>
            </a:prstGeom>
            <a:noFill/>
            <a:ln w="28575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3BEE654-23B3-43EB-A536-6BA42CE758C1}"/>
                </a:ext>
              </a:extLst>
            </p:cNvPr>
            <p:cNvSpPr txBox="1"/>
            <p:nvPr/>
          </p:nvSpPr>
          <p:spPr>
            <a:xfrm>
              <a:off x="5523726" y="4729328"/>
              <a:ext cx="553998" cy="1468014"/>
            </a:xfrm>
            <a:prstGeom prst="rect">
              <a:avLst/>
            </a:prstGeom>
            <a:solidFill>
              <a:srgbClr val="01486B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测量效果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BD852971-33DA-4B1D-B29D-E623C76620A7}"/>
              </a:ext>
            </a:extLst>
          </p:cNvPr>
          <p:cNvGrpSpPr/>
          <p:nvPr/>
        </p:nvGrpSpPr>
        <p:grpSpPr>
          <a:xfrm>
            <a:off x="6159340" y="4118824"/>
            <a:ext cx="5670219" cy="2654381"/>
            <a:chOff x="6251885" y="4120950"/>
            <a:chExt cx="5670219" cy="2654381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97064F1-9F82-4315-AC19-3677FDCBFAB8}"/>
                </a:ext>
              </a:extLst>
            </p:cNvPr>
            <p:cNvSpPr/>
            <p:nvPr/>
          </p:nvSpPr>
          <p:spPr>
            <a:xfrm>
              <a:off x="6509060" y="4120950"/>
              <a:ext cx="5413044" cy="2654381"/>
            </a:xfrm>
            <a:prstGeom prst="rect">
              <a:avLst/>
            </a:prstGeom>
            <a:noFill/>
            <a:ln w="28575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2758837-EA94-4524-BCD7-6C5EAA02A18C}"/>
                </a:ext>
              </a:extLst>
            </p:cNvPr>
            <p:cNvSpPr txBox="1"/>
            <p:nvPr/>
          </p:nvSpPr>
          <p:spPr>
            <a:xfrm>
              <a:off x="6251885" y="4729328"/>
              <a:ext cx="553998" cy="1468014"/>
            </a:xfrm>
            <a:prstGeom prst="rect">
              <a:avLst/>
            </a:prstGeom>
            <a:solidFill>
              <a:srgbClr val="01486B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测量方式</a:t>
              </a:r>
            </a:p>
          </p:txBody>
        </p:sp>
      </p:grpSp>
      <p:pic>
        <p:nvPicPr>
          <p:cNvPr id="41" name="图片 40">
            <a:extLst>
              <a:ext uri="{FF2B5EF4-FFF2-40B4-BE49-F238E27FC236}">
                <a16:creationId xmlns:a16="http://schemas.microsoft.com/office/drawing/2014/main" id="{DE99BF2B-E001-4C7D-8AA9-EA3125CB4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3875" y="5652368"/>
            <a:ext cx="2442575" cy="1071396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id="{7BA392FC-A872-486F-B9C9-E53B6CF6AAB2}"/>
              </a:ext>
            </a:extLst>
          </p:cNvPr>
          <p:cNvGrpSpPr/>
          <p:nvPr/>
        </p:nvGrpSpPr>
        <p:grpSpPr>
          <a:xfrm>
            <a:off x="6782477" y="4221637"/>
            <a:ext cx="4637998" cy="1481361"/>
            <a:chOff x="6782477" y="4221637"/>
            <a:chExt cx="4637998" cy="1481361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F61836F7-0F46-4394-91AD-6FD3D455048A}"/>
                </a:ext>
              </a:extLst>
            </p:cNvPr>
            <p:cNvGrpSpPr/>
            <p:nvPr/>
          </p:nvGrpSpPr>
          <p:grpSpPr>
            <a:xfrm>
              <a:off x="6782477" y="4221637"/>
              <a:ext cx="3415621" cy="1481361"/>
              <a:chOff x="6782477" y="4221637"/>
              <a:chExt cx="3415621" cy="1481361"/>
            </a:xfrm>
          </p:grpSpPr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F2D603EA-DE58-4382-BB93-1A822A66DF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6885"/>
              <a:stretch/>
            </p:blipFill>
            <p:spPr>
              <a:xfrm>
                <a:off x="6782477" y="4221637"/>
                <a:ext cx="1638529" cy="1481361"/>
              </a:xfrm>
              <a:prstGeom prst="rect">
                <a:avLst/>
              </a:prstGeom>
            </p:spPr>
          </p:pic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0F6A61FD-FB1E-430F-A4D7-A2E6E7D5EE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48869" y="4247410"/>
                <a:ext cx="1049229" cy="1299376"/>
              </a:xfrm>
              <a:prstGeom prst="rect">
                <a:avLst/>
              </a:prstGeom>
            </p:spPr>
          </p:pic>
          <p:cxnSp>
            <p:nvCxnSpPr>
              <p:cNvPr id="38" name="直接箭头连接符 37">
                <a:extLst>
                  <a:ext uri="{FF2B5EF4-FFF2-40B4-BE49-F238E27FC236}">
                    <a16:creationId xmlns:a16="http://schemas.microsoft.com/office/drawing/2014/main" id="{5098AE98-65FB-41CB-86A2-0C05FBE7362C}"/>
                  </a:ext>
                </a:extLst>
              </p:cNvPr>
              <p:cNvCxnSpPr>
                <a:cxnSpLocks/>
                <a:endCxn id="34" idx="3"/>
              </p:cNvCxnSpPr>
              <p:nvPr/>
            </p:nvCxnSpPr>
            <p:spPr>
              <a:xfrm flipH="1">
                <a:off x="8421006" y="4962318"/>
                <a:ext cx="70203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91653CD9-44EE-4AAB-A394-AF0047C49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289273" y="4275082"/>
              <a:ext cx="1131202" cy="1155101"/>
            </a:xfrm>
            <a:prstGeom prst="rect">
              <a:avLst/>
            </a:prstGeom>
          </p:spPr>
        </p:pic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id="{89EBC197-0581-4794-B4E1-1F4E091033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7485" y="5675967"/>
            <a:ext cx="1855552" cy="1038498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:a16="http://schemas.microsoft.com/office/drawing/2014/main" id="{9ABE6D27-4375-4C64-B79A-0149DC8832B6}"/>
              </a:ext>
            </a:extLst>
          </p:cNvPr>
          <p:cNvGrpSpPr/>
          <p:nvPr/>
        </p:nvGrpSpPr>
        <p:grpSpPr>
          <a:xfrm>
            <a:off x="8433819" y="438150"/>
            <a:ext cx="2680609" cy="989667"/>
            <a:chOff x="8421006" y="438150"/>
            <a:chExt cx="2680609" cy="989667"/>
          </a:xfrm>
        </p:grpSpPr>
        <p:sp>
          <p:nvSpPr>
            <p:cNvPr id="48" name="标注: 弯曲线形 47">
              <a:extLst>
                <a:ext uri="{FF2B5EF4-FFF2-40B4-BE49-F238E27FC236}">
                  <a16:creationId xmlns:a16="http://schemas.microsoft.com/office/drawing/2014/main" id="{8F902545-6B18-4D8C-8996-D288D8DA21AB}"/>
                </a:ext>
              </a:extLst>
            </p:cNvPr>
            <p:cNvSpPr/>
            <p:nvPr/>
          </p:nvSpPr>
          <p:spPr>
            <a:xfrm>
              <a:off x="8421006" y="438150"/>
              <a:ext cx="2633249" cy="989667"/>
            </a:xfrm>
            <a:prstGeom prst="borderCallout2">
              <a:avLst>
                <a:gd name="adj1" fmla="val 47924"/>
                <a:gd name="adj2" fmla="val 100449"/>
                <a:gd name="adj3" fmla="val 121641"/>
                <a:gd name="adj4" fmla="val 121374"/>
                <a:gd name="adj5" fmla="val 371056"/>
                <a:gd name="adj6" fmla="val 120904"/>
              </a:avLst>
            </a:prstGeom>
            <a:solidFill>
              <a:schemeClr val="bg1"/>
            </a:solidFill>
            <a:ln w="31750">
              <a:round/>
              <a:headEnd type="stealth" w="lg" len="lg"/>
              <a:tailEnd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C76A03A2-97E5-4F0B-9AFB-758716B51F61}"/>
                </a:ext>
              </a:extLst>
            </p:cNvPr>
            <p:cNvSpPr txBox="1"/>
            <p:nvPr/>
          </p:nvSpPr>
          <p:spPr>
            <a:xfrm>
              <a:off x="8496314" y="495519"/>
              <a:ext cx="2605301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问题：</a:t>
              </a:r>
              <a:r>
                <a:rPr lang="zh-CN" altLang="en-US" sz="2600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难以研究地球深部密度</a:t>
              </a: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5C372A69-9C5A-4A4F-BCF1-C5A8E1BAEB42}"/>
              </a:ext>
            </a:extLst>
          </p:cNvPr>
          <p:cNvGrpSpPr/>
          <p:nvPr/>
        </p:nvGrpSpPr>
        <p:grpSpPr>
          <a:xfrm>
            <a:off x="1745628" y="1044411"/>
            <a:ext cx="7677202" cy="2761755"/>
            <a:chOff x="1456307" y="1073273"/>
            <a:chExt cx="7677202" cy="2761755"/>
          </a:xfrm>
        </p:grpSpPr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9C89E87D-B25C-4CDD-91E3-CA379361D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842923" y="1656152"/>
              <a:ext cx="7290586" cy="2178876"/>
            </a:xfrm>
            <a:prstGeom prst="rect">
              <a:avLst/>
            </a:prstGeom>
          </p:spPr>
        </p:pic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053921A0-1F08-493B-8F9A-698240B54276}"/>
                </a:ext>
              </a:extLst>
            </p:cNvPr>
            <p:cNvSpPr txBox="1"/>
            <p:nvPr/>
          </p:nvSpPr>
          <p:spPr>
            <a:xfrm>
              <a:off x="1456307" y="1073273"/>
              <a:ext cx="260530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“源从宇宙中来”</a:t>
              </a:r>
              <a:endParaRPr lang="zh-CN" altLang="en-US" sz="26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834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8005222" cy="707887"/>
            <a:chOff x="-1" y="405398"/>
            <a:chExt cx="7098260" cy="345149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6" y="405398"/>
              <a:ext cx="6142773" cy="345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缪子成像在地学中的应用简介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9160CA7-D768-4119-815A-E254BA4593E6}"/>
              </a:ext>
            </a:extLst>
          </p:cNvPr>
          <p:cNvGrpSpPr/>
          <p:nvPr/>
        </p:nvGrpSpPr>
        <p:grpSpPr>
          <a:xfrm>
            <a:off x="692192" y="1066379"/>
            <a:ext cx="7313030" cy="523220"/>
            <a:chOff x="343376" y="834631"/>
            <a:chExt cx="7313030" cy="523220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93B6B9F-7541-4A1F-98AF-18F797DFC462}"/>
                </a:ext>
              </a:extLst>
            </p:cNvPr>
            <p:cNvSpPr/>
            <p:nvPr/>
          </p:nvSpPr>
          <p:spPr>
            <a:xfrm>
              <a:off x="343376" y="933061"/>
              <a:ext cx="370999" cy="354424"/>
            </a:xfrm>
            <a:prstGeom prst="rect">
              <a:avLst/>
            </a:prstGeom>
            <a:noFill/>
            <a:ln w="38100">
              <a:solidFill>
                <a:srgbClr val="01486B"/>
              </a:solidFill>
            </a:ln>
            <a:effectLst>
              <a:outerShdw blurRad="508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2CF27A2-4F8A-4041-A463-537D2152FE74}"/>
                </a:ext>
              </a:extLst>
            </p:cNvPr>
            <p:cNvSpPr txBox="1"/>
            <p:nvPr/>
          </p:nvSpPr>
          <p:spPr>
            <a:xfrm>
              <a:off x="990800" y="834631"/>
              <a:ext cx="66656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当前缪子成像方法在地学中的应用实例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B72AAF6F-71DF-48D9-8FFA-20D9E5AF455E}"/>
                </a:ext>
              </a:extLst>
            </p:cNvPr>
            <p:cNvSpPr txBox="1"/>
            <p:nvPr/>
          </p:nvSpPr>
          <p:spPr>
            <a:xfrm>
              <a:off x="364569" y="871737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6A9CB718-20D8-486E-A5E1-C2C6ADEE0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47" y="1734427"/>
            <a:ext cx="4839375" cy="1619476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CA1A8270-4D92-4C65-8448-46E603150958}"/>
              </a:ext>
            </a:extLst>
          </p:cNvPr>
          <p:cNvGrpSpPr/>
          <p:nvPr/>
        </p:nvGrpSpPr>
        <p:grpSpPr>
          <a:xfrm>
            <a:off x="628545" y="3256350"/>
            <a:ext cx="3145508" cy="569407"/>
            <a:chOff x="709717" y="1847701"/>
            <a:chExt cx="3145508" cy="569407"/>
          </a:xfrm>
        </p:grpSpPr>
        <p:sp>
          <p:nvSpPr>
            <p:cNvPr id="47" name="圆角矩形 27">
              <a:extLst>
                <a:ext uri="{FF2B5EF4-FFF2-40B4-BE49-F238E27FC236}">
                  <a16:creationId xmlns:a16="http://schemas.microsoft.com/office/drawing/2014/main" id="{F35DC4AF-2CA0-48C0-9516-4C34597E3B04}"/>
                </a:ext>
              </a:extLst>
            </p:cNvPr>
            <p:cNvSpPr/>
            <p:nvPr/>
          </p:nvSpPr>
          <p:spPr>
            <a:xfrm>
              <a:off x="709717" y="1847701"/>
              <a:ext cx="3145508" cy="569407"/>
            </a:xfrm>
            <a:prstGeom prst="roundRect">
              <a:avLst/>
            </a:prstGeom>
            <a:solidFill>
              <a:srgbClr val="01486B"/>
            </a:solidFill>
            <a:ln>
              <a:noFill/>
            </a:ln>
            <a:effectLst>
              <a:outerShdw blurRad="50800" dist="38100" dir="10200000" sx="99000" sy="99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9B4D8CD-2BF1-4104-95B1-55BB4B58138D}"/>
                </a:ext>
              </a:extLst>
            </p:cNvPr>
            <p:cNvSpPr txBox="1"/>
            <p:nvPr/>
          </p:nvSpPr>
          <p:spPr>
            <a:xfrm>
              <a:off x="897225" y="1893688"/>
              <a:ext cx="28943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6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火山岩浆运移研究</a:t>
              </a:r>
              <a:endParaRPr lang="zh-CN" altLang="en-US" dirty="0"/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A3488DD5-A4CC-48F6-8B67-36956959B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45" y="4081767"/>
            <a:ext cx="4258269" cy="1933845"/>
          </a:xfrm>
          <a:prstGeom prst="rect">
            <a:avLst/>
          </a:prstGeom>
        </p:spPr>
      </p:pic>
      <p:grpSp>
        <p:nvGrpSpPr>
          <p:cNvPr id="53" name="组合 52">
            <a:extLst>
              <a:ext uri="{FF2B5EF4-FFF2-40B4-BE49-F238E27FC236}">
                <a16:creationId xmlns:a16="http://schemas.microsoft.com/office/drawing/2014/main" id="{8306176F-FF1F-453E-A1D6-8D9AF3E724C9}"/>
              </a:ext>
            </a:extLst>
          </p:cNvPr>
          <p:cNvGrpSpPr/>
          <p:nvPr/>
        </p:nvGrpSpPr>
        <p:grpSpPr>
          <a:xfrm>
            <a:off x="628545" y="6106552"/>
            <a:ext cx="3145508" cy="569407"/>
            <a:chOff x="709717" y="1847701"/>
            <a:chExt cx="3145508" cy="569407"/>
          </a:xfrm>
        </p:grpSpPr>
        <p:sp>
          <p:nvSpPr>
            <p:cNvPr id="54" name="圆角矩形 27">
              <a:extLst>
                <a:ext uri="{FF2B5EF4-FFF2-40B4-BE49-F238E27FC236}">
                  <a16:creationId xmlns:a16="http://schemas.microsoft.com/office/drawing/2014/main" id="{E489F43A-487A-4557-A0AB-D52070F72CEA}"/>
                </a:ext>
              </a:extLst>
            </p:cNvPr>
            <p:cNvSpPr/>
            <p:nvPr/>
          </p:nvSpPr>
          <p:spPr>
            <a:xfrm>
              <a:off x="709717" y="1847701"/>
              <a:ext cx="3145508" cy="569407"/>
            </a:xfrm>
            <a:prstGeom prst="roundRect">
              <a:avLst/>
            </a:prstGeom>
            <a:solidFill>
              <a:srgbClr val="01486B"/>
            </a:solidFill>
            <a:ln>
              <a:noFill/>
            </a:ln>
            <a:effectLst>
              <a:outerShdw blurRad="50800" dist="38100" dir="10200000" sx="99000" sy="99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106CC428-CE37-4718-B316-0AA2CF16C162}"/>
                </a:ext>
              </a:extLst>
            </p:cNvPr>
            <p:cNvSpPr txBox="1"/>
            <p:nvPr/>
          </p:nvSpPr>
          <p:spPr>
            <a:xfrm>
              <a:off x="897225" y="1893688"/>
              <a:ext cx="28943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6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深空探测</a:t>
              </a:r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1F6A1D2-A961-4AC3-B52C-9FAB75FA2C8F}"/>
              </a:ext>
            </a:extLst>
          </p:cNvPr>
          <p:cNvGrpSpPr/>
          <p:nvPr/>
        </p:nvGrpSpPr>
        <p:grpSpPr>
          <a:xfrm>
            <a:off x="5278966" y="1791733"/>
            <a:ext cx="3371960" cy="4862936"/>
            <a:chOff x="5414564" y="1791733"/>
            <a:chExt cx="3371960" cy="4862936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281D4F9B-CCA1-42AC-8B01-8153B0A88AEE}"/>
                </a:ext>
              </a:extLst>
            </p:cNvPr>
            <p:cNvGrpSpPr/>
            <p:nvPr/>
          </p:nvGrpSpPr>
          <p:grpSpPr>
            <a:xfrm>
              <a:off x="5414564" y="1791733"/>
              <a:ext cx="3371960" cy="4862936"/>
              <a:chOff x="6746020" y="972615"/>
              <a:chExt cx="3371960" cy="4862936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1FFFD715-33FF-4AE8-93AA-F30D7B8E17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59246" y="1582257"/>
                <a:ext cx="3145507" cy="3577140"/>
              </a:xfrm>
              <a:prstGeom prst="rect">
                <a:avLst/>
              </a:prstGeom>
            </p:spPr>
          </p:pic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78DE6D4A-1086-477C-9846-D8623AE547FE}"/>
                  </a:ext>
                </a:extLst>
              </p:cNvPr>
              <p:cNvGrpSpPr/>
              <p:nvPr/>
            </p:nvGrpSpPr>
            <p:grpSpPr>
              <a:xfrm>
                <a:off x="6964946" y="5266144"/>
                <a:ext cx="3145508" cy="569407"/>
                <a:chOff x="709717" y="1847701"/>
                <a:chExt cx="3145508" cy="569407"/>
              </a:xfrm>
            </p:grpSpPr>
            <p:sp>
              <p:nvSpPr>
                <p:cNvPr id="50" name="圆角矩形 27">
                  <a:extLst>
                    <a:ext uri="{FF2B5EF4-FFF2-40B4-BE49-F238E27FC236}">
                      <a16:creationId xmlns:a16="http://schemas.microsoft.com/office/drawing/2014/main" id="{3F94A237-32DD-4D99-A1CD-11A6E07DA607}"/>
                    </a:ext>
                  </a:extLst>
                </p:cNvPr>
                <p:cNvSpPr/>
                <p:nvPr/>
              </p:nvSpPr>
              <p:spPr>
                <a:xfrm>
                  <a:off x="709717" y="1847701"/>
                  <a:ext cx="3145508" cy="569407"/>
                </a:xfrm>
                <a:prstGeom prst="roundRect">
                  <a:avLst/>
                </a:prstGeom>
                <a:solidFill>
                  <a:srgbClr val="01486B"/>
                </a:solidFill>
                <a:ln>
                  <a:noFill/>
                </a:ln>
                <a:effectLst>
                  <a:outerShdw blurRad="50800" dist="38100" dir="10200000" sx="99000" sy="99000" algn="tr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8949C041-77BB-4A90-9B36-84BBECDDA4D1}"/>
                    </a:ext>
                  </a:extLst>
                </p:cNvPr>
                <p:cNvSpPr txBox="1"/>
                <p:nvPr/>
              </p:nvSpPr>
              <p:spPr>
                <a:xfrm>
                  <a:off x="835294" y="1901571"/>
                  <a:ext cx="289435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400" b="1" spc="60" dirty="0">
                      <a:solidFill>
                        <a:schemeClr val="bg1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断裂带相关研究</a:t>
                  </a:r>
                  <a:endParaRPr lang="zh-CN" altLang="en-US" dirty="0"/>
                </a:p>
              </p:txBody>
            </p:sp>
          </p:grp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69FE58F4-2C74-441C-A0A0-5157DCA7C530}"/>
                  </a:ext>
                </a:extLst>
              </p:cNvPr>
              <p:cNvSpPr txBox="1"/>
              <p:nvPr/>
            </p:nvSpPr>
            <p:spPr>
              <a:xfrm>
                <a:off x="6746020" y="972615"/>
                <a:ext cx="33719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rgbClr val="C0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降雨对断裂带密度分布变化的影响</a:t>
                </a:r>
              </a:p>
            </p:txBody>
          </p:sp>
        </p:grpSp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8740C67D-B80B-4A12-86B2-75D60AAF38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52772" y="2130287"/>
              <a:ext cx="0" cy="22698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E9C780D8-3118-4D24-B728-F40FACBF4AA9}"/>
              </a:ext>
            </a:extLst>
          </p:cNvPr>
          <p:cNvGrpSpPr/>
          <p:nvPr/>
        </p:nvGrpSpPr>
        <p:grpSpPr>
          <a:xfrm>
            <a:off x="8904575" y="6085262"/>
            <a:ext cx="3145508" cy="569407"/>
            <a:chOff x="709717" y="1847701"/>
            <a:chExt cx="3145508" cy="569407"/>
          </a:xfrm>
        </p:grpSpPr>
        <p:sp>
          <p:nvSpPr>
            <p:cNvPr id="58" name="圆角矩形 27">
              <a:extLst>
                <a:ext uri="{FF2B5EF4-FFF2-40B4-BE49-F238E27FC236}">
                  <a16:creationId xmlns:a16="http://schemas.microsoft.com/office/drawing/2014/main" id="{84B9BBD1-87F9-4437-915C-64BEDFB8911B}"/>
                </a:ext>
              </a:extLst>
            </p:cNvPr>
            <p:cNvSpPr/>
            <p:nvPr/>
          </p:nvSpPr>
          <p:spPr>
            <a:xfrm>
              <a:off x="709717" y="1847701"/>
              <a:ext cx="3145508" cy="569407"/>
            </a:xfrm>
            <a:prstGeom prst="roundRect">
              <a:avLst/>
            </a:prstGeom>
            <a:solidFill>
              <a:srgbClr val="01486B"/>
            </a:solidFill>
            <a:ln>
              <a:noFill/>
            </a:ln>
            <a:effectLst>
              <a:outerShdw blurRad="50800" dist="38100" dir="10200000" sx="99000" sy="99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534F40E8-CCF8-48D5-A6CF-79CB45B43A75}"/>
                </a:ext>
              </a:extLst>
            </p:cNvPr>
            <p:cNvSpPr txBox="1"/>
            <p:nvPr/>
          </p:nvSpPr>
          <p:spPr>
            <a:xfrm>
              <a:off x="772506" y="1911210"/>
              <a:ext cx="3019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6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更好的浅表地下成像</a:t>
              </a:r>
              <a:endParaRPr lang="zh-CN" altLang="en-US" dirty="0"/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1330E4AB-E410-4145-B896-4317A253A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3179" y="2126857"/>
            <a:ext cx="2911139" cy="1780090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5B836D46-03C0-4762-9217-75748CC850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8789" y="3973856"/>
            <a:ext cx="3083675" cy="1900529"/>
          </a:xfrm>
          <a:prstGeom prst="rect">
            <a:avLst/>
          </a:prstGeom>
        </p:spPr>
      </p:pic>
      <p:sp>
        <p:nvSpPr>
          <p:cNvPr id="61" name="箭头: 燕尾形 60">
            <a:extLst>
              <a:ext uri="{FF2B5EF4-FFF2-40B4-BE49-F238E27FC236}">
                <a16:creationId xmlns:a16="http://schemas.microsoft.com/office/drawing/2014/main" id="{10980127-0A0F-461C-8422-B58BEFBC7173}"/>
              </a:ext>
            </a:extLst>
          </p:cNvPr>
          <p:cNvSpPr/>
          <p:nvPr/>
        </p:nvSpPr>
        <p:spPr>
          <a:xfrm rot="16200000">
            <a:off x="10116332" y="1683282"/>
            <a:ext cx="464831" cy="305677"/>
          </a:xfrm>
          <a:prstGeom prst="notch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9CD6C308-0E8A-45C7-A6CC-FC6D7B664610}"/>
              </a:ext>
            </a:extLst>
          </p:cNvPr>
          <p:cNvSpPr txBox="1"/>
          <p:nvPr/>
        </p:nvSpPr>
        <p:spPr>
          <a:xfrm>
            <a:off x="8922976" y="252785"/>
            <a:ext cx="3371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应用场景：</a:t>
            </a:r>
            <a:endParaRPr lang="en-US" altLang="zh-CN" sz="16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6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考古（金字塔、墓室等）；</a:t>
            </a:r>
            <a:endParaRPr lang="en-US" altLang="zh-CN" sz="1600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6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城市地下空间、隧道检测；</a:t>
            </a:r>
            <a:endParaRPr lang="en-US" altLang="zh-CN" sz="1600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6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山体滑坡、水库坝体灾害监测；</a:t>
            </a:r>
            <a:endParaRPr lang="en-US" altLang="zh-CN" sz="1600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160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……</a:t>
            </a:r>
            <a:endParaRPr lang="zh-CN" altLang="en-US" sz="1600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3150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9096372" cy="707885"/>
            <a:chOff x="-1" y="405398"/>
            <a:chExt cx="8065787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7110301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大气瞬态发光现象观测与应用介绍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AB66BE8-35E2-4BB6-9DE2-80739CE86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627" y="1623792"/>
            <a:ext cx="6735115" cy="315321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EC2804C-A5F7-4212-84DB-72A133418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99" y="5433383"/>
            <a:ext cx="1971950" cy="1228896"/>
          </a:xfrm>
          <a:prstGeom prst="rect">
            <a:avLst/>
          </a:prstGeom>
        </p:spPr>
      </p:pic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740A0250-46BA-42C1-ACB0-FA4765970338}"/>
              </a:ext>
            </a:extLst>
          </p:cNvPr>
          <p:cNvCxnSpPr>
            <a:cxnSpLocks/>
          </p:cNvCxnSpPr>
          <p:nvPr/>
        </p:nvCxnSpPr>
        <p:spPr>
          <a:xfrm flipH="1">
            <a:off x="2613426" y="4398685"/>
            <a:ext cx="981076" cy="1252705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0561942B-AFB8-44A1-834A-8D5DBA2F2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99" y="3731232"/>
            <a:ext cx="1971949" cy="146212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72A3015-A931-4E39-86DE-A140664119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19" y="1048595"/>
            <a:ext cx="3319506" cy="1883855"/>
          </a:xfrm>
          <a:prstGeom prst="rect">
            <a:avLst/>
          </a:prstGeom>
        </p:spPr>
      </p:pic>
      <p:sp>
        <p:nvSpPr>
          <p:cNvPr id="44" name="任意多边形: 形状 43">
            <a:extLst>
              <a:ext uri="{FF2B5EF4-FFF2-40B4-BE49-F238E27FC236}">
                <a16:creationId xmlns:a16="http://schemas.microsoft.com/office/drawing/2014/main" id="{2F2D5A27-D1CD-49F1-A6CB-7F3C21AC43D6}"/>
              </a:ext>
            </a:extLst>
          </p:cNvPr>
          <p:cNvSpPr/>
          <p:nvPr/>
        </p:nvSpPr>
        <p:spPr>
          <a:xfrm>
            <a:off x="294822" y="1905000"/>
            <a:ext cx="886278" cy="2676525"/>
          </a:xfrm>
          <a:custGeom>
            <a:avLst/>
            <a:gdLst>
              <a:gd name="connsiteX0" fmla="*/ 791028 w 886278"/>
              <a:gd name="connsiteY0" fmla="*/ 0 h 2676525"/>
              <a:gd name="connsiteX1" fmla="*/ 453 w 886278"/>
              <a:gd name="connsiteY1" fmla="*/ 1276350 h 2676525"/>
              <a:gd name="connsiteX2" fmla="*/ 886278 w 886278"/>
              <a:gd name="connsiteY2" fmla="*/ 2676525 h 2676525"/>
              <a:gd name="connsiteX3" fmla="*/ 886278 w 886278"/>
              <a:gd name="connsiteY3" fmla="*/ 2676525 h 267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6278" h="2676525">
                <a:moveTo>
                  <a:pt x="791028" y="0"/>
                </a:moveTo>
                <a:cubicBezTo>
                  <a:pt x="387803" y="415131"/>
                  <a:pt x="-15422" y="830262"/>
                  <a:pt x="453" y="1276350"/>
                </a:cubicBezTo>
                <a:cubicBezTo>
                  <a:pt x="16328" y="1722438"/>
                  <a:pt x="886278" y="2676525"/>
                  <a:pt x="886278" y="2676525"/>
                </a:cubicBezTo>
                <a:lnTo>
                  <a:pt x="886278" y="2676525"/>
                </a:lnTo>
              </a:path>
            </a:pathLst>
          </a:custGeom>
          <a:noFill/>
          <a:ln w="19050">
            <a:solidFill>
              <a:srgbClr val="C0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: 形状 45">
            <a:extLst>
              <a:ext uri="{FF2B5EF4-FFF2-40B4-BE49-F238E27FC236}">
                <a16:creationId xmlns:a16="http://schemas.microsoft.com/office/drawing/2014/main" id="{7C54FD62-2665-4C7F-91B8-03BA98B3555C}"/>
              </a:ext>
            </a:extLst>
          </p:cNvPr>
          <p:cNvSpPr/>
          <p:nvPr/>
        </p:nvSpPr>
        <p:spPr>
          <a:xfrm>
            <a:off x="2333625" y="2400300"/>
            <a:ext cx="729926" cy="3038475"/>
          </a:xfrm>
          <a:custGeom>
            <a:avLst/>
            <a:gdLst>
              <a:gd name="connsiteX0" fmla="*/ 0 w 729926"/>
              <a:gd name="connsiteY0" fmla="*/ 0 h 3038475"/>
              <a:gd name="connsiteX1" fmla="*/ 723900 w 729926"/>
              <a:gd name="connsiteY1" fmla="*/ 1190625 h 3038475"/>
              <a:gd name="connsiteX2" fmla="*/ 285750 w 729926"/>
              <a:gd name="connsiteY2" fmla="*/ 3038475 h 303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9926" h="3038475">
                <a:moveTo>
                  <a:pt x="0" y="0"/>
                </a:moveTo>
                <a:cubicBezTo>
                  <a:pt x="338137" y="342106"/>
                  <a:pt x="676275" y="684213"/>
                  <a:pt x="723900" y="1190625"/>
                </a:cubicBezTo>
                <a:cubicBezTo>
                  <a:pt x="771525" y="1697038"/>
                  <a:pt x="528637" y="2367756"/>
                  <a:pt x="285750" y="3038475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99000891-F8A5-4EF3-9054-8E090F215EA0}"/>
              </a:ext>
            </a:extLst>
          </p:cNvPr>
          <p:cNvSpPr/>
          <p:nvPr/>
        </p:nvSpPr>
        <p:spPr>
          <a:xfrm>
            <a:off x="3346626" y="1984018"/>
            <a:ext cx="1110981" cy="89893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B812DA2A-9F69-4153-88CA-93B4092D3097}"/>
              </a:ext>
            </a:extLst>
          </p:cNvPr>
          <p:cNvSpPr/>
          <p:nvPr/>
        </p:nvSpPr>
        <p:spPr>
          <a:xfrm>
            <a:off x="5819947" y="1905000"/>
            <a:ext cx="1606374" cy="130210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0C024F01-5A65-4987-83DC-1FEBA15C259E}"/>
              </a:ext>
            </a:extLst>
          </p:cNvPr>
          <p:cNvCxnSpPr/>
          <p:nvPr/>
        </p:nvCxnSpPr>
        <p:spPr>
          <a:xfrm>
            <a:off x="4507520" y="2502277"/>
            <a:ext cx="1277797" cy="107552"/>
          </a:xfrm>
          <a:prstGeom prst="straightConnector1">
            <a:avLst/>
          </a:prstGeom>
          <a:ln w="19050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B85CBD51-E333-46F6-B9E2-1AA1A67A7B3E}"/>
              </a:ext>
            </a:extLst>
          </p:cNvPr>
          <p:cNvSpPr/>
          <p:nvPr/>
        </p:nvSpPr>
        <p:spPr>
          <a:xfrm>
            <a:off x="3638551" y="1025578"/>
            <a:ext cx="45720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</a:t>
            </a:r>
            <a:r>
              <a:rPr lang="zh-CN" altLang="zh-CN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雷暴云顶往上发展的放电发光现象</a:t>
            </a:r>
            <a:r>
              <a:rPr lang="en-US" altLang="zh-CN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”</a:t>
            </a:r>
            <a:endParaRPr lang="zh-CN" altLang="en-US" sz="20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59D98EF3-5E24-48BD-8451-F41AC78CF3A2}"/>
              </a:ext>
            </a:extLst>
          </p:cNvPr>
          <p:cNvSpPr/>
          <p:nvPr/>
        </p:nvSpPr>
        <p:spPr>
          <a:xfrm>
            <a:off x="1144093" y="2958269"/>
            <a:ext cx="9589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雷暴云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FA71AA91-D80D-41B4-A65E-BEECFC3C0722}"/>
              </a:ext>
            </a:extLst>
          </p:cNvPr>
          <p:cNvSpPr/>
          <p:nvPr/>
        </p:nvSpPr>
        <p:spPr>
          <a:xfrm>
            <a:off x="2987110" y="4013639"/>
            <a:ext cx="8050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雷暴云</a:t>
            </a:r>
          </a:p>
        </p:txBody>
      </p:sp>
      <p:sp>
        <p:nvSpPr>
          <p:cNvPr id="57" name="标注: 弯曲线形 56">
            <a:extLst>
              <a:ext uri="{FF2B5EF4-FFF2-40B4-BE49-F238E27FC236}">
                <a16:creationId xmlns:a16="http://schemas.microsoft.com/office/drawing/2014/main" id="{B11E120E-604C-4631-8FCE-C171CCF6D544}"/>
              </a:ext>
            </a:extLst>
          </p:cNvPr>
          <p:cNvSpPr/>
          <p:nvPr/>
        </p:nvSpPr>
        <p:spPr>
          <a:xfrm>
            <a:off x="9577065" y="685799"/>
            <a:ext cx="2319660" cy="864795"/>
          </a:xfrm>
          <a:prstGeom prst="borderCallout2">
            <a:avLst>
              <a:gd name="adj1" fmla="val 51793"/>
              <a:gd name="adj2" fmla="val -268"/>
              <a:gd name="adj3" fmla="val 52893"/>
              <a:gd name="adj4" fmla="val -46774"/>
              <a:gd name="adj5" fmla="val 188498"/>
              <a:gd name="adj6" fmla="val -81076"/>
            </a:avLst>
          </a:prstGeom>
          <a:noFill/>
          <a:ln w="19050">
            <a:solidFill>
              <a:srgbClr val="014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8EB67EB-EAA3-43A9-8335-205FB1D729B1}"/>
              </a:ext>
            </a:extLst>
          </p:cNvPr>
          <p:cNvSpPr txBox="1"/>
          <p:nvPr/>
        </p:nvSpPr>
        <p:spPr>
          <a:xfrm>
            <a:off x="9577065" y="685799"/>
            <a:ext cx="2319660" cy="78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空间尺度大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涉及近地空间安全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080A110-3E72-4A46-9E7F-012B6B1B509F}"/>
              </a:ext>
            </a:extLst>
          </p:cNvPr>
          <p:cNvGrpSpPr/>
          <p:nvPr/>
        </p:nvGrpSpPr>
        <p:grpSpPr>
          <a:xfrm>
            <a:off x="3094062" y="5143636"/>
            <a:ext cx="9004462" cy="1528116"/>
            <a:chOff x="3346625" y="5042155"/>
            <a:chExt cx="8506939" cy="1528116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7B0A1B5-3C18-4927-84C0-0AF9EE4FC77D}"/>
                </a:ext>
              </a:extLst>
            </p:cNvPr>
            <p:cNvSpPr/>
            <p:nvPr/>
          </p:nvSpPr>
          <p:spPr>
            <a:xfrm>
              <a:off x="3346627" y="5042155"/>
              <a:ext cx="8506937" cy="1264057"/>
            </a:xfrm>
            <a:prstGeom prst="rect">
              <a:avLst/>
            </a:prstGeom>
            <a:noFill/>
            <a:ln w="28575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1AB1489-CCB4-42C8-9DA8-8071A72481CF}"/>
                </a:ext>
              </a:extLst>
            </p:cNvPr>
            <p:cNvSpPr txBox="1"/>
            <p:nvPr/>
          </p:nvSpPr>
          <p:spPr>
            <a:xfrm>
              <a:off x="3346625" y="5088647"/>
              <a:ext cx="8506938" cy="148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科学意义：</a:t>
              </a:r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陆上</a:t>
              </a:r>
              <a:r>
                <a:rPr lang="en-US" altLang="zh-CN" dirty="0">
                  <a:latin typeface="黑体" panose="02010609060101010101" pitchFamily="49" charset="-122"/>
                  <a:ea typeface="黑体" panose="02010609060101010101" pitchFamily="49" charset="-122"/>
                </a:rPr>
                <a:t>/</a:t>
              </a:r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海上放电机制存在不同，有待进一步研究。</a:t>
              </a:r>
              <a:endParaRPr lang="en-US" altLang="zh-CN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观测缺乏：</a:t>
              </a:r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鼓励爱好者参与研究。专业科研人员提供引导、培训，仪器共享等等。</a:t>
              </a:r>
              <a:endParaRPr lang="en-US" altLang="zh-CN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存在问题：</a:t>
              </a:r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理论、观测体系尚不成熟，是否有必要展开系统性研究的必要性尚待明确。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1927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9096372" cy="707885"/>
            <a:chOff x="-1" y="405398"/>
            <a:chExt cx="8065787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7110301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活动断裂带气体地球化学观测介绍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6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682F090-52B3-436B-9AA9-24F92C4CC8C0}"/>
              </a:ext>
            </a:extLst>
          </p:cNvPr>
          <p:cNvGrpSpPr/>
          <p:nvPr/>
        </p:nvGrpSpPr>
        <p:grpSpPr>
          <a:xfrm>
            <a:off x="692192" y="1072707"/>
            <a:ext cx="8666224" cy="523220"/>
            <a:chOff x="343376" y="840959"/>
            <a:chExt cx="8666224" cy="52322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831FC07-5341-4A58-9715-DA122C96C3A2}"/>
                </a:ext>
              </a:extLst>
            </p:cNvPr>
            <p:cNvSpPr/>
            <p:nvPr/>
          </p:nvSpPr>
          <p:spPr>
            <a:xfrm>
              <a:off x="343376" y="933061"/>
              <a:ext cx="370999" cy="354424"/>
            </a:xfrm>
            <a:prstGeom prst="rect">
              <a:avLst/>
            </a:prstGeom>
            <a:noFill/>
            <a:ln w="38100">
              <a:solidFill>
                <a:srgbClr val="01486B"/>
              </a:solidFill>
            </a:ln>
            <a:effectLst>
              <a:outerShdw blurRad="508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1E8F665-FF71-4882-A731-73B449AA623C}"/>
                </a:ext>
              </a:extLst>
            </p:cNvPr>
            <p:cNvSpPr txBox="1"/>
            <p:nvPr/>
          </p:nvSpPr>
          <p:spPr>
            <a:xfrm>
              <a:off x="990800" y="840959"/>
              <a:ext cx="801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地下物质运移和积累是一个有着综合效应的过程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2BF4BA5-D6CE-4254-A16F-0ACCFD7616BF}"/>
                </a:ext>
              </a:extLst>
            </p:cNvPr>
            <p:cNvSpPr txBox="1"/>
            <p:nvPr/>
          </p:nvSpPr>
          <p:spPr>
            <a:xfrm>
              <a:off x="364569" y="871737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CD8E5A3A-970D-43B9-877D-1BEAD1BE06F0}"/>
              </a:ext>
            </a:extLst>
          </p:cNvPr>
          <p:cNvSpPr txBox="1"/>
          <p:nvPr/>
        </p:nvSpPr>
        <p:spPr>
          <a:xfrm>
            <a:off x="1394045" y="1673195"/>
            <a:ext cx="8588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→地球化学方法：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可以对相关过程进行丰富的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定量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研究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E801FAF-1F0E-4305-AF59-57571515751C}"/>
              </a:ext>
            </a:extLst>
          </p:cNvPr>
          <p:cNvGrpSpPr/>
          <p:nvPr/>
        </p:nvGrpSpPr>
        <p:grpSpPr>
          <a:xfrm>
            <a:off x="1198868" y="2261668"/>
            <a:ext cx="9209236" cy="3309852"/>
            <a:chOff x="517733" y="2323656"/>
            <a:chExt cx="9209236" cy="3309852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E01BBF4-1FC0-4C8D-AD84-F37AA0973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733" y="2323656"/>
              <a:ext cx="5018429" cy="3309852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9DD9EBE3-FA45-481C-9022-357B0508E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96549" y="2435290"/>
              <a:ext cx="3730420" cy="2909219"/>
            </a:xfrm>
            <a:prstGeom prst="rect">
              <a:avLst/>
            </a:prstGeom>
          </p:spPr>
        </p:pic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7D73FAB9-A40D-4A65-83A8-DB086342B561}"/>
                </a:ext>
              </a:extLst>
            </p:cNvPr>
            <p:cNvSpPr/>
            <p:nvPr/>
          </p:nvSpPr>
          <p:spPr>
            <a:xfrm>
              <a:off x="3504617" y="3070122"/>
              <a:ext cx="638175" cy="18626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4F8FF5DE-8236-43C8-ACAE-7EE2E19112FA}"/>
                </a:ext>
              </a:extLst>
            </p:cNvPr>
            <p:cNvSpPr/>
            <p:nvPr/>
          </p:nvSpPr>
          <p:spPr>
            <a:xfrm>
              <a:off x="6297580" y="3973917"/>
              <a:ext cx="886991" cy="16887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468CD5CA-0836-44B7-B32B-5B0C8EABCAFD}"/>
                </a:ext>
              </a:extLst>
            </p:cNvPr>
            <p:cNvSpPr/>
            <p:nvPr/>
          </p:nvSpPr>
          <p:spPr>
            <a:xfrm>
              <a:off x="8914920" y="3973916"/>
              <a:ext cx="359709" cy="16887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12E67800-B057-4A9C-8A5A-9D30910E235B}"/>
                </a:ext>
              </a:extLst>
            </p:cNvPr>
            <p:cNvSpPr/>
            <p:nvPr/>
          </p:nvSpPr>
          <p:spPr>
            <a:xfrm>
              <a:off x="6660022" y="5175634"/>
              <a:ext cx="524549" cy="16887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4BE2161A-5BAD-4AD9-96AE-1CB4070503A6}"/>
              </a:ext>
            </a:extLst>
          </p:cNvPr>
          <p:cNvSpPr txBox="1"/>
          <p:nvPr/>
        </p:nvSpPr>
        <p:spPr>
          <a:xfrm>
            <a:off x="1403374" y="5640161"/>
            <a:ext cx="9653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地震孕育发生过程中地应力作用常使岩石圈脱气增强、大地电磁和化学反应导致近地表大气</a:t>
            </a:r>
            <a:r>
              <a:rPr lang="en-US" altLang="zh-CN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CO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CO2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en-US" altLang="zh-CN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CH4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，甚至</a:t>
            </a:r>
            <a:r>
              <a:rPr lang="en-US" altLang="zh-CN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H2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等气体含量的增加。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气体化学组成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和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同位素特征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与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区域地质背景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密切相关。（郑国东，</a:t>
            </a:r>
            <a:r>
              <a:rPr lang="en-US" altLang="zh-CN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2021</a:t>
            </a:r>
            <a:r>
              <a:rPr lang="zh-CN" altLang="en-US" sz="20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17367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9096372" cy="707885"/>
            <a:chOff x="-1" y="405398"/>
            <a:chExt cx="8065787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7110301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活动断裂带气体地球化学观测介绍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7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682F090-52B3-436B-9AA9-24F92C4CC8C0}"/>
              </a:ext>
            </a:extLst>
          </p:cNvPr>
          <p:cNvGrpSpPr/>
          <p:nvPr/>
        </p:nvGrpSpPr>
        <p:grpSpPr>
          <a:xfrm>
            <a:off x="692192" y="1072707"/>
            <a:ext cx="8666224" cy="523220"/>
            <a:chOff x="343376" y="840959"/>
            <a:chExt cx="8666224" cy="52322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831FC07-5341-4A58-9715-DA122C96C3A2}"/>
                </a:ext>
              </a:extLst>
            </p:cNvPr>
            <p:cNvSpPr/>
            <p:nvPr/>
          </p:nvSpPr>
          <p:spPr>
            <a:xfrm>
              <a:off x="343376" y="933061"/>
              <a:ext cx="370999" cy="354424"/>
            </a:xfrm>
            <a:prstGeom prst="rect">
              <a:avLst/>
            </a:prstGeom>
            <a:noFill/>
            <a:ln w="38100">
              <a:solidFill>
                <a:srgbClr val="01486B"/>
              </a:solidFill>
            </a:ln>
            <a:effectLst>
              <a:outerShdw blurRad="508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1E8F665-FF71-4882-A731-73B449AA623C}"/>
                </a:ext>
              </a:extLst>
            </p:cNvPr>
            <p:cNvSpPr txBox="1"/>
            <p:nvPr/>
          </p:nvSpPr>
          <p:spPr>
            <a:xfrm>
              <a:off x="990800" y="840959"/>
              <a:ext cx="801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发展现状：注重观测数据集的扩大与积累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2BF4BA5-D6CE-4254-A16F-0ACCFD7616BF}"/>
                </a:ext>
              </a:extLst>
            </p:cNvPr>
            <p:cNvSpPr txBox="1"/>
            <p:nvPr/>
          </p:nvSpPr>
          <p:spPr>
            <a:xfrm>
              <a:off x="364569" y="871737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6F46524-D23B-4D16-9B09-C79FF3D18232}"/>
              </a:ext>
            </a:extLst>
          </p:cNvPr>
          <p:cNvGrpSpPr/>
          <p:nvPr/>
        </p:nvGrpSpPr>
        <p:grpSpPr>
          <a:xfrm>
            <a:off x="315565" y="2111781"/>
            <a:ext cx="5744377" cy="3801005"/>
            <a:chOff x="387681" y="1819173"/>
            <a:chExt cx="5744377" cy="3801005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93F893CB-3C6D-45D9-9A65-2F44EFD29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681" y="1819173"/>
              <a:ext cx="5744377" cy="3801005"/>
            </a:xfrm>
            <a:prstGeom prst="rect">
              <a:avLst/>
            </a:prstGeom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844CB91-5AE2-4F90-8438-F416561B1A77}"/>
                </a:ext>
              </a:extLst>
            </p:cNvPr>
            <p:cNvSpPr/>
            <p:nvPr/>
          </p:nvSpPr>
          <p:spPr>
            <a:xfrm>
              <a:off x="843285" y="3429000"/>
              <a:ext cx="1086099" cy="30175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F791D0A-BFF7-4C37-A141-4A9849304689}"/>
                </a:ext>
              </a:extLst>
            </p:cNvPr>
            <p:cNvSpPr/>
            <p:nvPr/>
          </p:nvSpPr>
          <p:spPr>
            <a:xfrm>
              <a:off x="2716819" y="3443858"/>
              <a:ext cx="1910045" cy="30175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F89D59C-92AA-4C7F-808D-4F916895E00D}"/>
              </a:ext>
            </a:extLst>
          </p:cNvPr>
          <p:cNvGrpSpPr/>
          <p:nvPr/>
        </p:nvGrpSpPr>
        <p:grpSpPr>
          <a:xfrm>
            <a:off x="6096000" y="1819173"/>
            <a:ext cx="5744377" cy="4182059"/>
            <a:chOff x="6096000" y="1819173"/>
            <a:chExt cx="5744377" cy="418205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7C82273-C3F2-4BD9-96C6-20081EC5B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1819173"/>
              <a:ext cx="5744377" cy="4182059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D77B59D-8E7C-4F38-885B-B1B1DABCC441}"/>
                </a:ext>
              </a:extLst>
            </p:cNvPr>
            <p:cNvSpPr/>
            <p:nvPr/>
          </p:nvSpPr>
          <p:spPr>
            <a:xfrm>
              <a:off x="8461197" y="3411444"/>
              <a:ext cx="225603" cy="90452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1D116CA-6600-4775-948A-03E9C5C19488}"/>
                </a:ext>
              </a:extLst>
            </p:cNvPr>
            <p:cNvSpPr/>
            <p:nvPr/>
          </p:nvSpPr>
          <p:spPr>
            <a:xfrm>
              <a:off x="10606989" y="5138928"/>
              <a:ext cx="1197330" cy="29260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1F0CA0F0-6574-458B-AB1C-1A6D017CFA88}"/>
                </a:ext>
              </a:extLst>
            </p:cNvPr>
            <p:cNvSpPr/>
            <p:nvPr/>
          </p:nvSpPr>
          <p:spPr>
            <a:xfrm>
              <a:off x="9908258" y="5431536"/>
              <a:ext cx="835942" cy="22324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73135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9096372" cy="707885"/>
            <a:chOff x="-1" y="405398"/>
            <a:chExt cx="8065787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7110301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活动断裂带气体地球化学观测介绍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8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682F090-52B3-436B-9AA9-24F92C4CC8C0}"/>
              </a:ext>
            </a:extLst>
          </p:cNvPr>
          <p:cNvGrpSpPr/>
          <p:nvPr/>
        </p:nvGrpSpPr>
        <p:grpSpPr>
          <a:xfrm>
            <a:off x="692192" y="1072707"/>
            <a:ext cx="8666224" cy="523220"/>
            <a:chOff x="343376" y="840959"/>
            <a:chExt cx="8666224" cy="52322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831FC07-5341-4A58-9715-DA122C96C3A2}"/>
                </a:ext>
              </a:extLst>
            </p:cNvPr>
            <p:cNvSpPr/>
            <p:nvPr/>
          </p:nvSpPr>
          <p:spPr>
            <a:xfrm>
              <a:off x="343376" y="933061"/>
              <a:ext cx="370999" cy="354424"/>
            </a:xfrm>
            <a:prstGeom prst="rect">
              <a:avLst/>
            </a:prstGeom>
            <a:noFill/>
            <a:ln w="38100">
              <a:solidFill>
                <a:srgbClr val="01486B"/>
              </a:solidFill>
            </a:ln>
            <a:effectLst>
              <a:outerShdw blurRad="508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1E8F665-FF71-4882-A731-73B449AA623C}"/>
                </a:ext>
              </a:extLst>
            </p:cNvPr>
            <p:cNvSpPr txBox="1"/>
            <p:nvPr/>
          </p:nvSpPr>
          <p:spPr>
            <a:xfrm>
              <a:off x="990800" y="840959"/>
              <a:ext cx="801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发展现状：与其他的地学资料或研究进行比对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2BF4BA5-D6CE-4254-A16F-0ACCFD7616BF}"/>
                </a:ext>
              </a:extLst>
            </p:cNvPr>
            <p:cNvSpPr txBox="1"/>
            <p:nvPr/>
          </p:nvSpPr>
          <p:spPr>
            <a:xfrm>
              <a:off x="364569" y="871737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D662817-3B97-4FAC-87EF-D7E917A4CDC3}"/>
              </a:ext>
            </a:extLst>
          </p:cNvPr>
          <p:cNvGrpSpPr/>
          <p:nvPr/>
        </p:nvGrpSpPr>
        <p:grpSpPr>
          <a:xfrm>
            <a:off x="1582013" y="1704643"/>
            <a:ext cx="10552780" cy="5063623"/>
            <a:chOff x="1582013" y="1704643"/>
            <a:chExt cx="10552780" cy="506362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0BE1643-84DD-4692-B710-C7ADFD93D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2013" y="1704643"/>
              <a:ext cx="8125690" cy="4080649"/>
            </a:xfrm>
            <a:prstGeom prst="rect">
              <a:avLst/>
            </a:prstGeom>
          </p:spPr>
        </p:pic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13626CA5-7A50-483A-8599-033235F47ED3}"/>
                </a:ext>
              </a:extLst>
            </p:cNvPr>
            <p:cNvCxnSpPr>
              <a:cxnSpLocks/>
            </p:cNvCxnSpPr>
            <p:nvPr/>
          </p:nvCxnSpPr>
          <p:spPr>
            <a:xfrm>
              <a:off x="4554622" y="5277063"/>
              <a:ext cx="904122" cy="867705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C17E8B39-A7A4-431B-BD70-36E8C3DA3F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20256" y="5277063"/>
              <a:ext cx="1980976" cy="803697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66D3E559-7E30-4768-8018-C2EE86B8CA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40736" y="2267016"/>
              <a:ext cx="4833032" cy="1044098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650CD84E-359E-43FC-AE8C-D85EA04722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05016" y="2562484"/>
              <a:ext cx="1068752" cy="112676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EE482158-F0E5-46C9-916F-0BD1FC29560C}"/>
                </a:ext>
              </a:extLst>
            </p:cNvPr>
            <p:cNvGrpSpPr/>
            <p:nvPr/>
          </p:nvGrpSpPr>
          <p:grpSpPr>
            <a:xfrm>
              <a:off x="4554622" y="6198859"/>
              <a:ext cx="3145508" cy="569407"/>
              <a:chOff x="709717" y="1847701"/>
              <a:chExt cx="3145508" cy="569407"/>
            </a:xfrm>
          </p:grpSpPr>
          <p:sp>
            <p:nvSpPr>
              <p:cNvPr id="39" name="圆角矩形 27">
                <a:extLst>
                  <a:ext uri="{FF2B5EF4-FFF2-40B4-BE49-F238E27FC236}">
                    <a16:creationId xmlns:a16="http://schemas.microsoft.com/office/drawing/2014/main" id="{C5C9B022-CCA8-40F1-818E-CF213915AD1C}"/>
                  </a:ext>
                </a:extLst>
              </p:cNvPr>
              <p:cNvSpPr/>
              <p:nvPr/>
            </p:nvSpPr>
            <p:spPr>
              <a:xfrm>
                <a:off x="709717" y="1847701"/>
                <a:ext cx="3145508" cy="569407"/>
              </a:xfrm>
              <a:prstGeom prst="roundRect">
                <a:avLst/>
              </a:prstGeom>
              <a:solidFill>
                <a:srgbClr val="01486B"/>
              </a:solidFill>
              <a:ln>
                <a:noFill/>
              </a:ln>
              <a:effectLst>
                <a:outerShdw blurRad="50800" dist="38100" dir="10200000" sx="99000" sy="99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A8B1C141-F9C9-46DB-98EB-B7AFD55F6CF7}"/>
                  </a:ext>
                </a:extLst>
              </p:cNvPr>
              <p:cNvSpPr txBox="1"/>
              <p:nvPr/>
            </p:nvSpPr>
            <p:spPr>
              <a:xfrm>
                <a:off x="897225" y="1893688"/>
                <a:ext cx="28943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spc="60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地震事件记录</a:t>
                </a:r>
                <a:endParaRPr lang="zh-CN" altLang="en-US" dirty="0"/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8AE21916-ABBB-475E-8638-DC589CEFE014}"/>
                </a:ext>
              </a:extLst>
            </p:cNvPr>
            <p:cNvGrpSpPr/>
            <p:nvPr/>
          </p:nvGrpSpPr>
          <p:grpSpPr>
            <a:xfrm>
              <a:off x="9707703" y="2219658"/>
              <a:ext cx="2427090" cy="569407"/>
              <a:chOff x="709717" y="1847701"/>
              <a:chExt cx="3145508" cy="569407"/>
            </a:xfrm>
          </p:grpSpPr>
          <p:sp>
            <p:nvSpPr>
              <p:cNvPr id="42" name="圆角矩形 27">
                <a:extLst>
                  <a:ext uri="{FF2B5EF4-FFF2-40B4-BE49-F238E27FC236}">
                    <a16:creationId xmlns:a16="http://schemas.microsoft.com/office/drawing/2014/main" id="{7C346323-4223-4DDA-8A68-F7FA0019856C}"/>
                  </a:ext>
                </a:extLst>
              </p:cNvPr>
              <p:cNvSpPr/>
              <p:nvPr/>
            </p:nvSpPr>
            <p:spPr>
              <a:xfrm>
                <a:off x="709717" y="1847701"/>
                <a:ext cx="3145508" cy="569407"/>
              </a:xfrm>
              <a:prstGeom prst="roundRect">
                <a:avLst/>
              </a:prstGeom>
              <a:solidFill>
                <a:srgbClr val="01486B"/>
              </a:solidFill>
              <a:ln>
                <a:noFill/>
              </a:ln>
              <a:effectLst>
                <a:outerShdw blurRad="50800" dist="38100" dir="10200000" sx="99000" sy="99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C632DE66-D23E-437C-BDFC-0F86380C4559}"/>
                  </a:ext>
                </a:extLst>
              </p:cNvPr>
              <p:cNvSpPr txBox="1"/>
              <p:nvPr/>
            </p:nvSpPr>
            <p:spPr>
              <a:xfrm>
                <a:off x="897225" y="1893688"/>
                <a:ext cx="28943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spc="60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地球化学记录</a:t>
                </a:r>
                <a:endParaRPr lang="zh-CN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5622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9096372" cy="707885"/>
            <a:chOff x="-1" y="405398"/>
            <a:chExt cx="8065787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7110301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活动断裂带气体地球化学观测介绍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9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682F090-52B3-436B-9AA9-24F92C4CC8C0}"/>
              </a:ext>
            </a:extLst>
          </p:cNvPr>
          <p:cNvGrpSpPr/>
          <p:nvPr/>
        </p:nvGrpSpPr>
        <p:grpSpPr>
          <a:xfrm>
            <a:off x="692192" y="1072707"/>
            <a:ext cx="8666224" cy="523220"/>
            <a:chOff x="343376" y="840959"/>
            <a:chExt cx="8666224" cy="52322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831FC07-5341-4A58-9715-DA122C96C3A2}"/>
                </a:ext>
              </a:extLst>
            </p:cNvPr>
            <p:cNvSpPr/>
            <p:nvPr/>
          </p:nvSpPr>
          <p:spPr>
            <a:xfrm>
              <a:off x="343376" y="933061"/>
              <a:ext cx="370999" cy="354424"/>
            </a:xfrm>
            <a:prstGeom prst="rect">
              <a:avLst/>
            </a:prstGeom>
            <a:noFill/>
            <a:ln w="38100">
              <a:solidFill>
                <a:srgbClr val="01486B"/>
              </a:solidFill>
            </a:ln>
            <a:effectLst>
              <a:outerShdw blurRad="508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1E8F665-FF71-4882-A731-73B449AA623C}"/>
                </a:ext>
              </a:extLst>
            </p:cNvPr>
            <p:cNvSpPr txBox="1"/>
            <p:nvPr/>
          </p:nvSpPr>
          <p:spPr>
            <a:xfrm>
              <a:off x="990800" y="840959"/>
              <a:ext cx="8018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发展现状：与其他的地学资料或研究进行比对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2BF4BA5-D6CE-4254-A16F-0ACCFD7616BF}"/>
                </a:ext>
              </a:extLst>
            </p:cNvPr>
            <p:cNvSpPr txBox="1"/>
            <p:nvPr/>
          </p:nvSpPr>
          <p:spPr>
            <a:xfrm>
              <a:off x="364569" y="871737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D0F20355-2368-49DA-B348-ADDBD20E1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65" y="1913362"/>
            <a:ext cx="5811061" cy="307700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695955B-211B-4AFA-BA92-8282A5444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1595927"/>
            <a:ext cx="6087325" cy="4505954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8889666F-ADEE-4035-889E-F9CF905B17BD}"/>
              </a:ext>
            </a:extLst>
          </p:cNvPr>
          <p:cNvSpPr/>
          <p:nvPr/>
        </p:nvSpPr>
        <p:spPr>
          <a:xfrm>
            <a:off x="365760" y="3346704"/>
            <a:ext cx="2770632" cy="1591056"/>
          </a:xfrm>
          <a:prstGeom prst="rect">
            <a:avLst/>
          </a:prstGeom>
          <a:noFill/>
          <a:ln w="19050">
            <a:solidFill>
              <a:srgbClr val="014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1486B"/>
              </a:solidFill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DD5D9116-E51B-48B9-B768-27F82C9966FE}"/>
              </a:ext>
            </a:extLst>
          </p:cNvPr>
          <p:cNvCxnSpPr>
            <a:cxnSpLocks/>
          </p:cNvCxnSpPr>
          <p:nvPr/>
        </p:nvCxnSpPr>
        <p:spPr>
          <a:xfrm>
            <a:off x="1027710" y="4937760"/>
            <a:ext cx="1047978" cy="587926"/>
          </a:xfrm>
          <a:prstGeom prst="straightConnector1">
            <a:avLst/>
          </a:prstGeom>
          <a:ln w="19050">
            <a:solidFill>
              <a:srgbClr val="0148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84F0C4E5-F029-491F-A30A-B4379E431C66}"/>
              </a:ext>
            </a:extLst>
          </p:cNvPr>
          <p:cNvSpPr/>
          <p:nvPr/>
        </p:nvSpPr>
        <p:spPr>
          <a:xfrm>
            <a:off x="10183368" y="4638060"/>
            <a:ext cx="500183" cy="299700"/>
          </a:xfrm>
          <a:prstGeom prst="rect">
            <a:avLst/>
          </a:prstGeom>
          <a:noFill/>
          <a:ln w="19050">
            <a:solidFill>
              <a:srgbClr val="014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A943926-53D4-42EB-9665-F9843E5D4E52}"/>
              </a:ext>
            </a:extLst>
          </p:cNvPr>
          <p:cNvSpPr/>
          <p:nvPr/>
        </p:nvSpPr>
        <p:spPr>
          <a:xfrm>
            <a:off x="8287512" y="3279150"/>
            <a:ext cx="911352" cy="114654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B4E8DD1-10A2-4E94-8637-FE95DA6F17CB}"/>
              </a:ext>
            </a:extLst>
          </p:cNvPr>
          <p:cNvSpPr/>
          <p:nvPr/>
        </p:nvSpPr>
        <p:spPr>
          <a:xfrm>
            <a:off x="8297945" y="1737360"/>
            <a:ext cx="900919" cy="135331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963C180-7DF6-4F57-9F58-FCA82139F60F}"/>
              </a:ext>
            </a:extLst>
          </p:cNvPr>
          <p:cNvSpPr/>
          <p:nvPr/>
        </p:nvSpPr>
        <p:spPr>
          <a:xfrm>
            <a:off x="6565392" y="5330552"/>
            <a:ext cx="3328416" cy="19513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4998C8C-2435-4686-A298-D99D5D9153CF}"/>
              </a:ext>
            </a:extLst>
          </p:cNvPr>
          <p:cNvSpPr/>
          <p:nvPr/>
        </p:nvSpPr>
        <p:spPr>
          <a:xfrm>
            <a:off x="6501384" y="3232105"/>
            <a:ext cx="813816" cy="523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3FA24EA-D4EB-4AFC-B00D-1FD283677CEC}"/>
              </a:ext>
            </a:extLst>
          </p:cNvPr>
          <p:cNvSpPr/>
          <p:nvPr/>
        </p:nvSpPr>
        <p:spPr>
          <a:xfrm>
            <a:off x="7572162" y="1938528"/>
            <a:ext cx="657438" cy="6583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E07D0D2A-9069-493D-A0B5-F19BDE8C5031}"/>
              </a:ext>
            </a:extLst>
          </p:cNvPr>
          <p:cNvCxnSpPr>
            <a:cxnSpLocks/>
          </p:cNvCxnSpPr>
          <p:nvPr/>
        </p:nvCxnSpPr>
        <p:spPr>
          <a:xfrm>
            <a:off x="6583119" y="3773613"/>
            <a:ext cx="595234" cy="148846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1D076C2B-262F-4C1F-9430-CABC7B4F2973}"/>
              </a:ext>
            </a:extLst>
          </p:cNvPr>
          <p:cNvCxnSpPr>
            <a:cxnSpLocks/>
          </p:cNvCxnSpPr>
          <p:nvPr/>
        </p:nvCxnSpPr>
        <p:spPr>
          <a:xfrm flipH="1">
            <a:off x="7572162" y="2599729"/>
            <a:ext cx="507525" cy="266234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16693160-6ECD-425A-94EA-9B98C364FD2A}"/>
              </a:ext>
            </a:extLst>
          </p:cNvPr>
          <p:cNvSpPr/>
          <p:nvPr/>
        </p:nvSpPr>
        <p:spPr>
          <a:xfrm>
            <a:off x="6846379" y="2133888"/>
            <a:ext cx="657438" cy="6583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F9B5DE6-7D4B-4631-978D-7883E8484C6D}"/>
              </a:ext>
            </a:extLst>
          </p:cNvPr>
          <p:cNvSpPr txBox="1"/>
          <p:nvPr/>
        </p:nvSpPr>
        <p:spPr>
          <a:xfrm>
            <a:off x="434023" y="5549207"/>
            <a:ext cx="5495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与地震相关的理论基础，是否可以更新？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6393AC1E-DEA1-4179-8FC1-1B97D29AAFFF}"/>
              </a:ext>
            </a:extLst>
          </p:cNvPr>
          <p:cNvSpPr/>
          <p:nvPr/>
        </p:nvSpPr>
        <p:spPr>
          <a:xfrm>
            <a:off x="9936481" y="5330213"/>
            <a:ext cx="1831848" cy="207140"/>
          </a:xfrm>
          <a:prstGeom prst="rect">
            <a:avLst/>
          </a:prstGeom>
          <a:noFill/>
          <a:ln w="19050">
            <a:solidFill>
              <a:srgbClr val="0148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990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9096372" cy="707885"/>
            <a:chOff x="-1" y="405398"/>
            <a:chExt cx="8065787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7110301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活动断裂带气体地球化学观测介绍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682F090-52B3-436B-9AA9-24F92C4CC8C0}"/>
              </a:ext>
            </a:extLst>
          </p:cNvPr>
          <p:cNvGrpSpPr/>
          <p:nvPr/>
        </p:nvGrpSpPr>
        <p:grpSpPr>
          <a:xfrm>
            <a:off x="692192" y="1072707"/>
            <a:ext cx="11218288" cy="523220"/>
            <a:chOff x="343376" y="840959"/>
            <a:chExt cx="11218288" cy="52322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831FC07-5341-4A58-9715-DA122C96C3A2}"/>
                </a:ext>
              </a:extLst>
            </p:cNvPr>
            <p:cNvSpPr/>
            <p:nvPr/>
          </p:nvSpPr>
          <p:spPr>
            <a:xfrm>
              <a:off x="343376" y="933061"/>
              <a:ext cx="370999" cy="354424"/>
            </a:xfrm>
            <a:prstGeom prst="rect">
              <a:avLst/>
            </a:prstGeom>
            <a:noFill/>
            <a:ln w="38100">
              <a:solidFill>
                <a:srgbClr val="01486B"/>
              </a:solidFill>
            </a:ln>
            <a:effectLst>
              <a:outerShdw blurRad="508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1E8F665-FF71-4882-A731-73B449AA623C}"/>
                </a:ext>
              </a:extLst>
            </p:cNvPr>
            <p:cNvSpPr txBox="1"/>
            <p:nvPr/>
          </p:nvSpPr>
          <p:spPr>
            <a:xfrm>
              <a:off x="990799" y="840959"/>
              <a:ext cx="105708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发展现状：在比对分析中，探索对解释有益的，潜在的概念与指标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2BF4BA5-D6CE-4254-A16F-0ACCFD7616BF}"/>
                </a:ext>
              </a:extLst>
            </p:cNvPr>
            <p:cNvSpPr txBox="1"/>
            <p:nvPr/>
          </p:nvSpPr>
          <p:spPr>
            <a:xfrm>
              <a:off x="364569" y="871737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461D3851-FB4A-495B-8D4C-ACEA662DB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81" y="1909638"/>
            <a:ext cx="5296639" cy="3648584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D9034230-87FC-4EBB-8374-1311023B84EB}"/>
              </a:ext>
            </a:extLst>
          </p:cNvPr>
          <p:cNvGrpSpPr/>
          <p:nvPr/>
        </p:nvGrpSpPr>
        <p:grpSpPr>
          <a:xfrm>
            <a:off x="6096000" y="2000138"/>
            <a:ext cx="5814480" cy="3467584"/>
            <a:chOff x="6096000" y="2142300"/>
            <a:chExt cx="5814480" cy="346758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E02CED18-DB6A-4210-A182-9B6178155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2142300"/>
              <a:ext cx="5744377" cy="3467584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9AA5E54-D98A-4361-A681-335AA9A4C8CD}"/>
                </a:ext>
              </a:extLst>
            </p:cNvPr>
            <p:cNvSpPr/>
            <p:nvPr/>
          </p:nvSpPr>
          <p:spPr>
            <a:xfrm>
              <a:off x="6166104" y="4463338"/>
              <a:ext cx="5744376" cy="109488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DCCCD330-C7A5-4551-9073-700EC404E17E}"/>
              </a:ext>
            </a:extLst>
          </p:cNvPr>
          <p:cNvSpPr/>
          <p:nvPr/>
        </p:nvSpPr>
        <p:spPr>
          <a:xfrm>
            <a:off x="3351996" y="2157984"/>
            <a:ext cx="643932" cy="2278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D0EBD80F-F61B-4678-9207-46BED8DD0887}"/>
              </a:ext>
            </a:extLst>
          </p:cNvPr>
          <p:cNvCxnSpPr>
            <a:cxnSpLocks/>
          </p:cNvCxnSpPr>
          <p:nvPr/>
        </p:nvCxnSpPr>
        <p:spPr>
          <a:xfrm>
            <a:off x="3995928" y="2385808"/>
            <a:ext cx="2331720" cy="193536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80043A3B-562B-4360-B31A-867AE3E8D42D}"/>
              </a:ext>
            </a:extLst>
          </p:cNvPr>
          <p:cNvCxnSpPr>
            <a:cxnSpLocks/>
          </p:cNvCxnSpPr>
          <p:nvPr/>
        </p:nvCxnSpPr>
        <p:spPr>
          <a:xfrm flipV="1">
            <a:off x="3442314" y="2385808"/>
            <a:ext cx="151278" cy="54744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26A2CAA2-7AD3-4169-B05A-373350978D20}"/>
              </a:ext>
            </a:extLst>
          </p:cNvPr>
          <p:cNvCxnSpPr>
            <a:cxnSpLocks/>
          </p:cNvCxnSpPr>
          <p:nvPr/>
        </p:nvCxnSpPr>
        <p:spPr>
          <a:xfrm flipH="1">
            <a:off x="2048256" y="3141457"/>
            <a:ext cx="1171555" cy="39499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>
            <a:extLst>
              <a:ext uri="{FF2B5EF4-FFF2-40B4-BE49-F238E27FC236}">
                <a16:creationId xmlns:a16="http://schemas.microsoft.com/office/drawing/2014/main" id="{AFF5CEA4-1A0A-4353-9D36-287E21156920}"/>
              </a:ext>
            </a:extLst>
          </p:cNvPr>
          <p:cNvSpPr/>
          <p:nvPr/>
        </p:nvSpPr>
        <p:spPr>
          <a:xfrm>
            <a:off x="9363456" y="4663440"/>
            <a:ext cx="841248" cy="32918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790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9096372" cy="707885"/>
            <a:chOff x="-1" y="405398"/>
            <a:chExt cx="8065787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7110301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福建及台湾海峡联测实验与进展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6398" y="6483817"/>
            <a:ext cx="2743200" cy="365125"/>
          </a:xfrm>
        </p:spPr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89BEDE4-B6D2-4B13-B7C3-64BE3964B127}"/>
              </a:ext>
            </a:extLst>
          </p:cNvPr>
          <p:cNvGrpSpPr/>
          <p:nvPr/>
        </p:nvGrpSpPr>
        <p:grpSpPr>
          <a:xfrm>
            <a:off x="692192" y="1072707"/>
            <a:ext cx="11218288" cy="523220"/>
            <a:chOff x="343376" y="840959"/>
            <a:chExt cx="11218288" cy="52322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4921745-B20D-4752-A8F5-49107B76B068}"/>
                </a:ext>
              </a:extLst>
            </p:cNvPr>
            <p:cNvSpPr/>
            <p:nvPr/>
          </p:nvSpPr>
          <p:spPr>
            <a:xfrm>
              <a:off x="343376" y="933061"/>
              <a:ext cx="370999" cy="354424"/>
            </a:xfrm>
            <a:prstGeom prst="rect">
              <a:avLst/>
            </a:prstGeom>
            <a:noFill/>
            <a:ln w="38100">
              <a:solidFill>
                <a:srgbClr val="01486B"/>
              </a:solidFill>
            </a:ln>
            <a:effectLst>
              <a:outerShdw blurRad="508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F87BCC1-841B-4813-99C5-122152A15FF8}"/>
                </a:ext>
              </a:extLst>
            </p:cNvPr>
            <p:cNvSpPr txBox="1"/>
            <p:nvPr/>
          </p:nvSpPr>
          <p:spPr>
            <a:xfrm>
              <a:off x="990799" y="840959"/>
              <a:ext cx="105708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气枪震源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86BAAE8-2B19-4A4B-B399-86C13FF8CBCF}"/>
                </a:ext>
              </a:extLst>
            </p:cNvPr>
            <p:cNvSpPr txBox="1"/>
            <p:nvPr/>
          </p:nvSpPr>
          <p:spPr>
            <a:xfrm>
              <a:off x="364569" y="871737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E0D7EF0-2AD6-402E-8239-953CF2A9A9C9}"/>
              </a:ext>
            </a:extLst>
          </p:cNvPr>
          <p:cNvGrpSpPr/>
          <p:nvPr/>
        </p:nvGrpSpPr>
        <p:grpSpPr>
          <a:xfrm>
            <a:off x="3825150" y="758997"/>
            <a:ext cx="5271222" cy="1210710"/>
            <a:chOff x="1238044" y="1565150"/>
            <a:chExt cx="5271222" cy="1210710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100E5A53-3634-4FB8-B1B1-D1DECD666473}"/>
                </a:ext>
              </a:extLst>
            </p:cNvPr>
            <p:cNvGrpSpPr/>
            <p:nvPr/>
          </p:nvGrpSpPr>
          <p:grpSpPr>
            <a:xfrm>
              <a:off x="3667861" y="1565150"/>
              <a:ext cx="2841405" cy="1121525"/>
              <a:chOff x="1928715" y="1665559"/>
              <a:chExt cx="2841405" cy="1121525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EAD5ECF-CFE3-48C1-8430-377353A09E49}"/>
                  </a:ext>
                </a:extLst>
              </p:cNvPr>
              <p:cNvSpPr txBox="1"/>
              <p:nvPr/>
            </p:nvSpPr>
            <p:spPr>
              <a:xfrm>
                <a:off x="2477355" y="1665559"/>
                <a:ext cx="2292765" cy="1121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报备方便</a:t>
                </a:r>
                <a:endPara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285750" indent="-28575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运输准备简单</a:t>
                </a:r>
                <a:endPara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marL="285750" indent="-28575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环境负面影响小</a:t>
                </a:r>
                <a:endPara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" name="左大括号 1">
                <a:extLst>
                  <a:ext uri="{FF2B5EF4-FFF2-40B4-BE49-F238E27FC236}">
                    <a16:creationId xmlns:a16="http://schemas.microsoft.com/office/drawing/2014/main" id="{6A840359-BD3D-4956-9E61-8822AE957890}"/>
                  </a:ext>
                </a:extLst>
              </p:cNvPr>
              <p:cNvSpPr/>
              <p:nvPr/>
            </p:nvSpPr>
            <p:spPr>
              <a:xfrm>
                <a:off x="1928715" y="1819173"/>
                <a:ext cx="420624" cy="814299"/>
              </a:xfrm>
              <a:prstGeom prst="leftBrac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73DE846-35CB-467B-BF56-2BE4313B2AB1}"/>
                </a:ext>
              </a:extLst>
            </p:cNvPr>
            <p:cNvSpPr/>
            <p:nvPr/>
          </p:nvSpPr>
          <p:spPr>
            <a:xfrm>
              <a:off x="1595102" y="1873369"/>
              <a:ext cx="1809525" cy="528711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200"/>
                </a:spcAft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优势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6F92D24-107E-4D0F-80B1-42A5D8303CCE}"/>
                </a:ext>
              </a:extLst>
            </p:cNvPr>
            <p:cNvSpPr txBox="1"/>
            <p:nvPr/>
          </p:nvSpPr>
          <p:spPr>
            <a:xfrm>
              <a:off x="1238044" y="2374532"/>
              <a:ext cx="2292765" cy="401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（相对于传统爆炸源）</a:t>
              </a:r>
              <a:endParaRPr lang="en-US" altLang="zh-CN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30E7C84E-90DA-4634-AFBD-A9DA6166E869}"/>
              </a:ext>
            </a:extLst>
          </p:cNvPr>
          <p:cNvSpPr/>
          <p:nvPr/>
        </p:nvSpPr>
        <p:spPr>
          <a:xfrm>
            <a:off x="4170243" y="2107450"/>
            <a:ext cx="1821490" cy="523220"/>
          </a:xfrm>
          <a:prstGeom prst="rect">
            <a:avLst/>
          </a:prstGeom>
          <a:solidFill>
            <a:srgbClr val="01486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200"/>
              </a:spcAft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相关工作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C901427-C7DC-4173-A379-2C6680ABC47A}"/>
              </a:ext>
            </a:extLst>
          </p:cNvPr>
          <p:cNvGrpSpPr/>
          <p:nvPr/>
        </p:nvGrpSpPr>
        <p:grpSpPr>
          <a:xfrm>
            <a:off x="387681" y="3035434"/>
            <a:ext cx="3088432" cy="3448383"/>
            <a:chOff x="8099266" y="2462036"/>
            <a:chExt cx="3915321" cy="4098735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11187B81-68AC-41A5-A6D3-C980ABA4B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99266" y="3951415"/>
              <a:ext cx="3606188" cy="2110823"/>
            </a:xfrm>
            <a:prstGeom prst="rect">
              <a:avLst/>
            </a:prstGeom>
          </p:spPr>
        </p:pic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7377AF4-BC4C-4DA4-85D3-F2D89C6D2DBA}"/>
                </a:ext>
              </a:extLst>
            </p:cNvPr>
            <p:cNvSpPr txBox="1"/>
            <p:nvPr/>
          </p:nvSpPr>
          <p:spPr>
            <a:xfrm>
              <a:off x="8764474" y="6083754"/>
              <a:ext cx="2940980" cy="477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气枪源子波模拟</a:t>
              </a:r>
              <a:endParaRPr lang="en-US" altLang="zh-CN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0B44437-2989-47B0-BAE1-767A504CB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99266" y="2462036"/>
              <a:ext cx="3915321" cy="1489312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BF59FD04-CB47-4910-9064-F5F92FACE9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4448" y="3108632"/>
            <a:ext cx="3660319" cy="2853464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DA01F844-FBD8-45A0-BBD7-6E45FE9D4491}"/>
              </a:ext>
            </a:extLst>
          </p:cNvPr>
          <p:cNvSpPr txBox="1"/>
          <p:nvPr/>
        </p:nvSpPr>
        <p:spPr>
          <a:xfrm>
            <a:off x="4182208" y="6082489"/>
            <a:ext cx="2633364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气枪震源激发装置研制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FA7D4C6D-A777-4026-855F-3622E1FFF2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3102" y="3170881"/>
            <a:ext cx="4838898" cy="2791215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D56342F8-2208-437B-8A6F-935EF6C6AFC8}"/>
              </a:ext>
            </a:extLst>
          </p:cNvPr>
          <p:cNvSpPr txBox="1"/>
          <p:nvPr/>
        </p:nvSpPr>
        <p:spPr>
          <a:xfrm>
            <a:off x="8455868" y="6082489"/>
            <a:ext cx="3605067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气枪震源实验实时处理系统研发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左大括号 41">
            <a:extLst>
              <a:ext uri="{FF2B5EF4-FFF2-40B4-BE49-F238E27FC236}">
                <a16:creationId xmlns:a16="http://schemas.microsoft.com/office/drawing/2014/main" id="{37B5DC9B-7138-415C-A549-0BCEF1122ECA}"/>
              </a:ext>
            </a:extLst>
          </p:cNvPr>
          <p:cNvSpPr/>
          <p:nvPr/>
        </p:nvSpPr>
        <p:spPr>
          <a:xfrm rot="5400000">
            <a:off x="5042615" y="-1160244"/>
            <a:ext cx="257508" cy="8065011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42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id="{FEAC39A9-5ADA-44B6-8118-E1E8ADF60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5" y="3686429"/>
            <a:ext cx="3909986" cy="2797388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9096372" cy="707885"/>
            <a:chOff x="-1" y="405398"/>
            <a:chExt cx="8065787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7110301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福建及台湾海峡联测实验与进展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6398" y="6483817"/>
            <a:ext cx="2743200" cy="365125"/>
          </a:xfrm>
        </p:spPr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AD6A371-5EC9-479A-8508-08E692FE1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587" y="1099287"/>
            <a:ext cx="3544907" cy="219272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91E2AE1-DD99-409D-B212-D641017169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588" y="3879994"/>
            <a:ext cx="3544907" cy="2419373"/>
          </a:xfrm>
          <a:prstGeom prst="rect">
            <a:avLst/>
          </a:prstGeom>
        </p:spPr>
      </p:pic>
      <p:sp>
        <p:nvSpPr>
          <p:cNvPr id="29" name="椭圆 28">
            <a:extLst>
              <a:ext uri="{FF2B5EF4-FFF2-40B4-BE49-F238E27FC236}">
                <a16:creationId xmlns:a16="http://schemas.microsoft.com/office/drawing/2014/main" id="{A6E3E924-698C-4CA4-B2FD-23F0316BB581}"/>
              </a:ext>
            </a:extLst>
          </p:cNvPr>
          <p:cNvSpPr/>
          <p:nvPr/>
        </p:nvSpPr>
        <p:spPr>
          <a:xfrm>
            <a:off x="6373368" y="978859"/>
            <a:ext cx="841248" cy="32918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4C8596CE-F3E2-4921-9D62-C1DE32040159}"/>
              </a:ext>
            </a:extLst>
          </p:cNvPr>
          <p:cNvSpPr/>
          <p:nvPr/>
        </p:nvSpPr>
        <p:spPr>
          <a:xfrm>
            <a:off x="5455920" y="5089680"/>
            <a:ext cx="841248" cy="32918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1E2D3D04-CF87-4F08-AA1A-EAF7A623AF6B}"/>
              </a:ext>
            </a:extLst>
          </p:cNvPr>
          <p:cNvSpPr/>
          <p:nvPr/>
        </p:nvSpPr>
        <p:spPr>
          <a:xfrm>
            <a:off x="5291328" y="3092227"/>
            <a:ext cx="841248" cy="32918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B2FEB2DF-26FC-4855-9355-24BB5EBFE62B}"/>
              </a:ext>
            </a:extLst>
          </p:cNvPr>
          <p:cNvGrpSpPr/>
          <p:nvPr/>
        </p:nvGrpSpPr>
        <p:grpSpPr>
          <a:xfrm>
            <a:off x="210696" y="1099287"/>
            <a:ext cx="3230602" cy="2419373"/>
            <a:chOff x="335594" y="2670307"/>
            <a:chExt cx="3230602" cy="241937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297970A-B95D-4519-8813-87AD4541F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5594" y="2670307"/>
              <a:ext cx="3230602" cy="2419373"/>
            </a:xfrm>
            <a:prstGeom prst="rect">
              <a:avLst/>
            </a:prstGeom>
          </p:spPr>
        </p:pic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D7EF4B43-3F7F-4FE8-959B-A411BA6F103B}"/>
                </a:ext>
              </a:extLst>
            </p:cNvPr>
            <p:cNvSpPr/>
            <p:nvPr/>
          </p:nvSpPr>
          <p:spPr>
            <a:xfrm>
              <a:off x="422661" y="4469923"/>
              <a:ext cx="841248" cy="32918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箭头: 右 27">
            <a:extLst>
              <a:ext uri="{FF2B5EF4-FFF2-40B4-BE49-F238E27FC236}">
                <a16:creationId xmlns:a16="http://schemas.microsoft.com/office/drawing/2014/main" id="{1BDB63AE-F436-46E3-A4AE-BD4BCDC93213}"/>
              </a:ext>
            </a:extLst>
          </p:cNvPr>
          <p:cNvSpPr/>
          <p:nvPr/>
        </p:nvSpPr>
        <p:spPr>
          <a:xfrm>
            <a:off x="7525317" y="3421410"/>
            <a:ext cx="356143" cy="45858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B923491A-CDEA-43E4-8E76-55B9C13D0B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8073" y="884219"/>
            <a:ext cx="3120403" cy="2301238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A150810A-AF14-43EC-9626-D51F45CFEF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0344" y="3292013"/>
            <a:ext cx="4208264" cy="3191804"/>
          </a:xfrm>
          <a:prstGeom prst="rect">
            <a:avLst/>
          </a:prstGeom>
        </p:spPr>
      </p:pic>
      <p:sp>
        <p:nvSpPr>
          <p:cNvPr id="48" name="椭圆 47">
            <a:extLst>
              <a:ext uri="{FF2B5EF4-FFF2-40B4-BE49-F238E27FC236}">
                <a16:creationId xmlns:a16="http://schemas.microsoft.com/office/drawing/2014/main" id="{EECFED90-06B4-40C1-8DC4-866B76C59D9E}"/>
              </a:ext>
            </a:extLst>
          </p:cNvPr>
          <p:cNvSpPr/>
          <p:nvPr/>
        </p:nvSpPr>
        <p:spPr>
          <a:xfrm>
            <a:off x="62849" y="4108550"/>
            <a:ext cx="3835737" cy="32918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EC9108E0-5DF5-4BC5-A1D4-03921BAF16C1}"/>
              </a:ext>
            </a:extLst>
          </p:cNvPr>
          <p:cNvSpPr/>
          <p:nvPr/>
        </p:nvSpPr>
        <p:spPr>
          <a:xfrm>
            <a:off x="1825997" y="5904083"/>
            <a:ext cx="1796528" cy="2488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箭头: 右 49">
            <a:extLst>
              <a:ext uri="{FF2B5EF4-FFF2-40B4-BE49-F238E27FC236}">
                <a16:creationId xmlns:a16="http://schemas.microsoft.com/office/drawing/2014/main" id="{24200862-9864-4C96-B70D-2FB675F6016D}"/>
              </a:ext>
            </a:extLst>
          </p:cNvPr>
          <p:cNvSpPr/>
          <p:nvPr/>
        </p:nvSpPr>
        <p:spPr>
          <a:xfrm>
            <a:off x="3624267" y="3336791"/>
            <a:ext cx="356143" cy="458583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477A5C74-1248-4F4A-8BD7-750FC956CB7C}"/>
              </a:ext>
            </a:extLst>
          </p:cNvPr>
          <p:cNvSpPr/>
          <p:nvPr/>
        </p:nvSpPr>
        <p:spPr>
          <a:xfrm>
            <a:off x="376644" y="6276044"/>
            <a:ext cx="1796528" cy="24882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341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10488706" cy="707885"/>
            <a:chOff x="-1" y="405398"/>
            <a:chExt cx="9300375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8344889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断裂带精细结构成像的主被动源联合探测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6398" y="6483817"/>
            <a:ext cx="2743200" cy="365125"/>
          </a:xfrm>
        </p:spPr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13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76E1381-9D04-4E3E-8CC3-ACD8029CD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36" y="1807937"/>
            <a:ext cx="5849166" cy="4296375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52986CAB-0478-480E-999F-EE6915E0A48E}"/>
              </a:ext>
            </a:extLst>
          </p:cNvPr>
          <p:cNvGrpSpPr/>
          <p:nvPr/>
        </p:nvGrpSpPr>
        <p:grpSpPr>
          <a:xfrm>
            <a:off x="692192" y="1072707"/>
            <a:ext cx="2319950" cy="523220"/>
            <a:chOff x="343376" y="840959"/>
            <a:chExt cx="2319950" cy="523220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DFB9594-00E4-47CF-BE29-B2ECE9FDA8A6}"/>
                </a:ext>
              </a:extLst>
            </p:cNvPr>
            <p:cNvSpPr/>
            <p:nvPr/>
          </p:nvSpPr>
          <p:spPr>
            <a:xfrm>
              <a:off x="343376" y="933061"/>
              <a:ext cx="370999" cy="354424"/>
            </a:xfrm>
            <a:prstGeom prst="rect">
              <a:avLst/>
            </a:prstGeom>
            <a:noFill/>
            <a:ln w="38100">
              <a:solidFill>
                <a:srgbClr val="01486B"/>
              </a:solidFill>
            </a:ln>
            <a:effectLst>
              <a:outerShdw blurRad="50800" dist="38100" dir="5400000" algn="t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DB07C8F-950D-40A8-8C21-9D0D898AAB4D}"/>
                </a:ext>
              </a:extLst>
            </p:cNvPr>
            <p:cNvSpPr txBox="1"/>
            <p:nvPr/>
          </p:nvSpPr>
          <p:spPr>
            <a:xfrm>
              <a:off x="990800" y="840959"/>
              <a:ext cx="16725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方法综述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71CBCE1-4D81-4402-8B3D-31661366DA12}"/>
                </a:ext>
              </a:extLst>
            </p:cNvPr>
            <p:cNvSpPr txBox="1"/>
            <p:nvPr/>
          </p:nvSpPr>
          <p:spPr>
            <a:xfrm>
              <a:off x="364569" y="871737"/>
              <a:ext cx="314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6A5A3974-27E2-4E95-93C3-5492F5E4A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201" y="1807937"/>
            <a:ext cx="5840385" cy="42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61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10488706" cy="707885"/>
            <a:chOff x="-1" y="405398"/>
            <a:chExt cx="9300375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8344889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断裂带精细结构成像的主被动源联合探测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6398" y="6483817"/>
            <a:ext cx="2743200" cy="365125"/>
          </a:xfrm>
        </p:spPr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5F27CFB-0E62-4933-B2B2-2C1156D8AEFA}"/>
              </a:ext>
            </a:extLst>
          </p:cNvPr>
          <p:cNvGrpSpPr/>
          <p:nvPr/>
        </p:nvGrpSpPr>
        <p:grpSpPr>
          <a:xfrm>
            <a:off x="194011" y="1138751"/>
            <a:ext cx="5944430" cy="4552044"/>
            <a:chOff x="194010" y="1138751"/>
            <a:chExt cx="6534203" cy="484250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A8C539C-F699-43A0-88BD-6C9973072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4010" y="1138751"/>
              <a:ext cx="6534203" cy="4842500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29E5A70-3BEB-41EF-B5B1-8574C29E8E8F}"/>
                </a:ext>
              </a:extLst>
            </p:cNvPr>
            <p:cNvSpPr/>
            <p:nvPr/>
          </p:nvSpPr>
          <p:spPr>
            <a:xfrm>
              <a:off x="194010" y="5084969"/>
              <a:ext cx="2957981" cy="89628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9B0CBE8-E625-4E24-BAD3-28E2C17A9153}"/>
              </a:ext>
            </a:extLst>
          </p:cNvPr>
          <p:cNvGrpSpPr/>
          <p:nvPr/>
        </p:nvGrpSpPr>
        <p:grpSpPr>
          <a:xfrm>
            <a:off x="6096000" y="1229215"/>
            <a:ext cx="5987154" cy="4461580"/>
            <a:chOff x="6096000" y="1229215"/>
            <a:chExt cx="5987154" cy="446158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364369C-1EFE-4FAB-B32E-9A9A5CC79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1229215"/>
              <a:ext cx="5987154" cy="446158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76A9823-5E7D-4596-A476-4E3247B9667F}"/>
                </a:ext>
              </a:extLst>
            </p:cNvPr>
            <p:cNvSpPr/>
            <p:nvPr/>
          </p:nvSpPr>
          <p:spPr>
            <a:xfrm>
              <a:off x="7797710" y="2386565"/>
              <a:ext cx="4200279" cy="55027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47826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2CD42026-990D-44AD-AE55-81209DE88616}"/>
              </a:ext>
            </a:extLst>
          </p:cNvPr>
          <p:cNvGrpSpPr/>
          <p:nvPr/>
        </p:nvGrpSpPr>
        <p:grpSpPr>
          <a:xfrm>
            <a:off x="8953980" y="5865603"/>
            <a:ext cx="1407114" cy="917010"/>
            <a:chOff x="6712772" y="5743000"/>
            <a:chExt cx="1407114" cy="917010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1BF8D38B-99C2-47E8-9F52-6BECB7868201}"/>
                </a:ext>
              </a:extLst>
            </p:cNvPr>
            <p:cNvSpPr/>
            <p:nvPr/>
          </p:nvSpPr>
          <p:spPr>
            <a:xfrm>
              <a:off x="7074353" y="5806202"/>
              <a:ext cx="791525" cy="853808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D8CC99E6-31D0-4F3F-A8A4-67A5508D4BD2}"/>
                </a:ext>
              </a:extLst>
            </p:cNvPr>
            <p:cNvSpPr/>
            <p:nvPr/>
          </p:nvSpPr>
          <p:spPr>
            <a:xfrm>
              <a:off x="7250546" y="6002778"/>
              <a:ext cx="439140" cy="4391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DC6FC26-7E7D-41D8-9B16-C51886C72FD4}"/>
                </a:ext>
              </a:extLst>
            </p:cNvPr>
            <p:cNvSpPr/>
            <p:nvPr/>
          </p:nvSpPr>
          <p:spPr>
            <a:xfrm>
              <a:off x="6712772" y="5743000"/>
              <a:ext cx="1407114" cy="506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2ACB131-F738-4D8D-984F-7E0DC255D597}"/>
              </a:ext>
            </a:extLst>
          </p:cNvPr>
          <p:cNvGrpSpPr/>
          <p:nvPr/>
        </p:nvGrpSpPr>
        <p:grpSpPr>
          <a:xfrm>
            <a:off x="6712772" y="5743000"/>
            <a:ext cx="1407114" cy="917010"/>
            <a:chOff x="6712772" y="5743000"/>
            <a:chExt cx="1407114" cy="917010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39E81161-7C7B-41FE-BFA7-4FEB2688FA19}"/>
                </a:ext>
              </a:extLst>
            </p:cNvPr>
            <p:cNvSpPr/>
            <p:nvPr/>
          </p:nvSpPr>
          <p:spPr>
            <a:xfrm>
              <a:off x="7074353" y="5806202"/>
              <a:ext cx="791525" cy="853808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81BE6457-3B17-46AA-822F-1FA134CC993C}"/>
                </a:ext>
              </a:extLst>
            </p:cNvPr>
            <p:cNvSpPr/>
            <p:nvPr/>
          </p:nvSpPr>
          <p:spPr>
            <a:xfrm>
              <a:off x="7250546" y="6002778"/>
              <a:ext cx="439140" cy="4391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14D3F56-7313-4BC4-B8A2-B5686391C9AE}"/>
                </a:ext>
              </a:extLst>
            </p:cNvPr>
            <p:cNvSpPr/>
            <p:nvPr/>
          </p:nvSpPr>
          <p:spPr>
            <a:xfrm>
              <a:off x="6712772" y="5743000"/>
              <a:ext cx="1407114" cy="506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10488706" cy="707885"/>
            <a:chOff x="-1" y="405398"/>
            <a:chExt cx="9300375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8344889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断裂带精细结构成像的主被动源联合探测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6398" y="6483817"/>
            <a:ext cx="2743200" cy="365125"/>
          </a:xfrm>
        </p:spPr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15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1A5B010-BA57-40F2-BF3C-2E13471AC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14" y="1285640"/>
            <a:ext cx="5934903" cy="443927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A35DB3B-C5B5-4BDA-8A6E-5751856F677F}"/>
              </a:ext>
            </a:extLst>
          </p:cNvPr>
          <p:cNvSpPr/>
          <p:nvPr/>
        </p:nvSpPr>
        <p:spPr>
          <a:xfrm>
            <a:off x="1654485" y="5959153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气枪震源研究各向异性</a:t>
            </a:r>
            <a:r>
              <a:rPr lang="zh-CN" altLang="en-US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？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A4ECF52-B381-4B8D-86DB-01074CF90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307" y="2171589"/>
            <a:ext cx="5858693" cy="3553321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95571926-905B-4194-82D6-80905AB51823}"/>
              </a:ext>
            </a:extLst>
          </p:cNvPr>
          <p:cNvSpPr/>
          <p:nvPr/>
        </p:nvSpPr>
        <p:spPr>
          <a:xfrm>
            <a:off x="8375033" y="1530526"/>
            <a:ext cx="2348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甲烷气爆震源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8D19FD3-53E4-4501-946D-4AFFE00C176E}"/>
              </a:ext>
            </a:extLst>
          </p:cNvPr>
          <p:cNvSpPr/>
          <p:nvPr/>
        </p:nvSpPr>
        <p:spPr>
          <a:xfrm>
            <a:off x="6411931" y="3526988"/>
            <a:ext cx="1731608" cy="6469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35A08936-B5CA-432E-B53C-CC120CCDB0A1}"/>
              </a:ext>
            </a:extLst>
          </p:cNvPr>
          <p:cNvCxnSpPr>
            <a:cxnSpLocks/>
          </p:cNvCxnSpPr>
          <p:nvPr/>
        </p:nvCxnSpPr>
        <p:spPr>
          <a:xfrm>
            <a:off x="6930933" y="4168996"/>
            <a:ext cx="1605465" cy="1673757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E0223C7D-8187-4564-8AF9-356D4A5222D8}"/>
              </a:ext>
            </a:extLst>
          </p:cNvPr>
          <p:cNvSpPr/>
          <p:nvPr/>
        </p:nvSpPr>
        <p:spPr>
          <a:xfrm>
            <a:off x="6784364" y="5783937"/>
            <a:ext cx="1346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地面炸药源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423288C-620D-49B1-A9D1-F37ECE394501}"/>
              </a:ext>
            </a:extLst>
          </p:cNvPr>
          <p:cNvSpPr/>
          <p:nvPr/>
        </p:nvSpPr>
        <p:spPr>
          <a:xfrm>
            <a:off x="8872555" y="5732242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仿宋" panose="02010609060101010101" pitchFamily="49" charset="-122"/>
                <a:ea typeface="仿宋" panose="02010609060101010101" pitchFamily="49" charset="-122"/>
              </a:rPr>
              <a:t>甲烷气爆震源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59B80669-EB1E-4D52-AB31-B6CE9CC78183}"/>
              </a:ext>
            </a:extLst>
          </p:cNvPr>
          <p:cNvCxnSpPr/>
          <p:nvPr/>
        </p:nvCxnSpPr>
        <p:spPr>
          <a:xfrm>
            <a:off x="6796695" y="6251169"/>
            <a:ext cx="13231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1659D97-8873-4FDC-B474-145AB074F048}"/>
              </a:ext>
            </a:extLst>
          </p:cNvPr>
          <p:cNvCxnSpPr/>
          <p:nvPr/>
        </p:nvCxnSpPr>
        <p:spPr>
          <a:xfrm>
            <a:off x="9000598" y="6251169"/>
            <a:ext cx="13231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等腰三角形 22">
            <a:extLst>
              <a:ext uri="{FF2B5EF4-FFF2-40B4-BE49-F238E27FC236}">
                <a16:creationId xmlns:a16="http://schemas.microsoft.com/office/drawing/2014/main" id="{5F93B5A9-DE04-49CD-AD4F-C7F24059F3B6}"/>
              </a:ext>
            </a:extLst>
          </p:cNvPr>
          <p:cNvSpPr/>
          <p:nvPr/>
        </p:nvSpPr>
        <p:spPr>
          <a:xfrm flipV="1">
            <a:off x="7421707" y="6180616"/>
            <a:ext cx="96819" cy="8346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A68FFEA6-E665-47C5-9788-A48719436050}"/>
              </a:ext>
            </a:extLst>
          </p:cNvPr>
          <p:cNvSpPr/>
          <p:nvPr/>
        </p:nvSpPr>
        <p:spPr>
          <a:xfrm flipV="1">
            <a:off x="9657537" y="6180616"/>
            <a:ext cx="96819" cy="8346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3309B99-FA83-4E94-BE4B-71DF55CBBAF0}"/>
              </a:ext>
            </a:extLst>
          </p:cNvPr>
          <p:cNvSpPr/>
          <p:nvPr/>
        </p:nvSpPr>
        <p:spPr>
          <a:xfrm>
            <a:off x="9657537" y="6253324"/>
            <a:ext cx="96819" cy="1603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22EA85AE-FC9F-4AB6-9A0F-F777803EC072}"/>
              </a:ext>
            </a:extLst>
          </p:cNvPr>
          <p:cNvSpPr/>
          <p:nvPr/>
        </p:nvSpPr>
        <p:spPr>
          <a:xfrm rot="182624">
            <a:off x="9635699" y="6551293"/>
            <a:ext cx="140494" cy="14305"/>
          </a:xfrm>
          <a:custGeom>
            <a:avLst/>
            <a:gdLst>
              <a:gd name="connsiteX0" fmla="*/ 0 w 140494"/>
              <a:gd name="connsiteY0" fmla="*/ 2381 h 14305"/>
              <a:gd name="connsiteX1" fmla="*/ 71438 w 140494"/>
              <a:gd name="connsiteY1" fmla="*/ 14287 h 14305"/>
              <a:gd name="connsiteX2" fmla="*/ 140494 w 140494"/>
              <a:gd name="connsiteY2" fmla="*/ 0 h 1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494" h="14305">
                <a:moveTo>
                  <a:pt x="0" y="2381"/>
                </a:moveTo>
                <a:cubicBezTo>
                  <a:pt x="24011" y="8532"/>
                  <a:pt x="48022" y="14684"/>
                  <a:pt x="71438" y="14287"/>
                </a:cubicBezTo>
                <a:cubicBezTo>
                  <a:pt x="94854" y="13890"/>
                  <a:pt x="117674" y="6945"/>
                  <a:pt x="140494" y="0"/>
                </a:cubicBezTo>
              </a:path>
            </a:pathLst>
          </a:cu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: 形状 46">
            <a:extLst>
              <a:ext uri="{FF2B5EF4-FFF2-40B4-BE49-F238E27FC236}">
                <a16:creationId xmlns:a16="http://schemas.microsoft.com/office/drawing/2014/main" id="{5EE34467-1108-4DFB-A4C3-13D24B7C993C}"/>
              </a:ext>
            </a:extLst>
          </p:cNvPr>
          <p:cNvSpPr/>
          <p:nvPr/>
        </p:nvSpPr>
        <p:spPr>
          <a:xfrm>
            <a:off x="9579769" y="6748463"/>
            <a:ext cx="280987" cy="33409"/>
          </a:xfrm>
          <a:custGeom>
            <a:avLst/>
            <a:gdLst>
              <a:gd name="connsiteX0" fmla="*/ 0 w 280987"/>
              <a:gd name="connsiteY0" fmla="*/ 7143 h 33409"/>
              <a:gd name="connsiteX1" fmla="*/ 145256 w 280987"/>
              <a:gd name="connsiteY1" fmla="*/ 33337 h 33409"/>
              <a:gd name="connsiteX2" fmla="*/ 280987 w 280987"/>
              <a:gd name="connsiteY2" fmla="*/ 0 h 33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0987" h="33409">
                <a:moveTo>
                  <a:pt x="0" y="7143"/>
                </a:moveTo>
                <a:cubicBezTo>
                  <a:pt x="49212" y="20835"/>
                  <a:pt x="98425" y="34528"/>
                  <a:pt x="145256" y="33337"/>
                </a:cubicBezTo>
                <a:cubicBezTo>
                  <a:pt x="192087" y="32147"/>
                  <a:pt x="236537" y="16073"/>
                  <a:pt x="280987" y="0"/>
                </a:cubicBezTo>
              </a:path>
            </a:pathLst>
          </a:cu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3FA5638F-CA5F-480C-86E8-BA1E25496869}"/>
              </a:ext>
            </a:extLst>
          </p:cNvPr>
          <p:cNvCxnSpPr>
            <a:stCxn id="26" idx="3"/>
            <a:endCxn id="27" idx="3"/>
          </p:cNvCxnSpPr>
          <p:nvPr/>
        </p:nvCxnSpPr>
        <p:spPr>
          <a:xfrm flipH="1">
            <a:off x="7190269" y="6377607"/>
            <a:ext cx="124588" cy="157366"/>
          </a:xfrm>
          <a:prstGeom prst="straightConnector1">
            <a:avLst/>
          </a:prstGeom>
          <a:ln>
            <a:solidFill>
              <a:schemeClr val="tx1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F7466F6B-97D2-4CBE-B91D-74139551063A}"/>
              </a:ext>
            </a:extLst>
          </p:cNvPr>
          <p:cNvCxnSpPr>
            <a:cxnSpLocks/>
            <a:endCxn id="27" idx="4"/>
          </p:cNvCxnSpPr>
          <p:nvPr/>
        </p:nvCxnSpPr>
        <p:spPr>
          <a:xfrm>
            <a:off x="7470115" y="6444577"/>
            <a:ext cx="1" cy="215433"/>
          </a:xfrm>
          <a:prstGeom prst="straightConnector1">
            <a:avLst/>
          </a:prstGeom>
          <a:ln>
            <a:solidFill>
              <a:schemeClr val="tx1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9863A05C-18E7-448C-B0EF-8255451D5F98}"/>
              </a:ext>
            </a:extLst>
          </p:cNvPr>
          <p:cNvCxnSpPr>
            <a:cxnSpLocks/>
            <a:endCxn id="27" idx="5"/>
          </p:cNvCxnSpPr>
          <p:nvPr/>
        </p:nvCxnSpPr>
        <p:spPr>
          <a:xfrm>
            <a:off x="7634714" y="6371723"/>
            <a:ext cx="115248" cy="163250"/>
          </a:xfrm>
          <a:prstGeom prst="straightConnector1">
            <a:avLst/>
          </a:prstGeom>
          <a:ln>
            <a:solidFill>
              <a:schemeClr val="tx1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F4D98EF4-9A14-4769-8E78-9115A3279993}"/>
              </a:ext>
            </a:extLst>
          </p:cNvPr>
          <p:cNvCxnSpPr>
            <a:cxnSpLocks/>
            <a:endCxn id="31" idx="3"/>
          </p:cNvCxnSpPr>
          <p:nvPr/>
        </p:nvCxnSpPr>
        <p:spPr>
          <a:xfrm flipH="1">
            <a:off x="9431477" y="6495434"/>
            <a:ext cx="110812" cy="162142"/>
          </a:xfrm>
          <a:prstGeom prst="straightConnector1">
            <a:avLst/>
          </a:prstGeom>
          <a:ln>
            <a:solidFill>
              <a:schemeClr val="tx1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81259A4A-CAD7-4DC5-8803-1AA3BF6B9777}"/>
              </a:ext>
            </a:extLst>
          </p:cNvPr>
          <p:cNvCxnSpPr>
            <a:cxnSpLocks/>
            <a:stCxn id="43" idx="1"/>
          </p:cNvCxnSpPr>
          <p:nvPr/>
        </p:nvCxnSpPr>
        <p:spPr>
          <a:xfrm>
            <a:off x="9706756" y="6565633"/>
            <a:ext cx="3982" cy="206642"/>
          </a:xfrm>
          <a:prstGeom prst="straightConnector1">
            <a:avLst/>
          </a:prstGeom>
          <a:ln>
            <a:solidFill>
              <a:schemeClr val="tx1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E1977160-F24D-4964-BD6E-69C467E3207C}"/>
              </a:ext>
            </a:extLst>
          </p:cNvPr>
          <p:cNvCxnSpPr>
            <a:cxnSpLocks/>
            <a:endCxn id="31" idx="5"/>
          </p:cNvCxnSpPr>
          <p:nvPr/>
        </p:nvCxnSpPr>
        <p:spPr>
          <a:xfrm>
            <a:off x="9859794" y="6504980"/>
            <a:ext cx="131376" cy="152596"/>
          </a:xfrm>
          <a:prstGeom prst="straightConnector1">
            <a:avLst/>
          </a:prstGeom>
          <a:ln>
            <a:solidFill>
              <a:schemeClr val="tx1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946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10488706" cy="707885"/>
            <a:chOff x="-1" y="405398"/>
            <a:chExt cx="9300375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8344889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断裂带精细结构成像的主被动源联合探测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6398" y="6483817"/>
            <a:ext cx="2743200" cy="365125"/>
          </a:xfrm>
        </p:spPr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7275D23-BD5A-40C1-852E-E630F8BAF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81" y="1123647"/>
            <a:ext cx="5877745" cy="434400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C86508A-DBB7-4113-A3C2-B3C1CBFD5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426" y="1123647"/>
            <a:ext cx="5887272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06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10488706" cy="707885"/>
            <a:chOff x="-1" y="405398"/>
            <a:chExt cx="9300375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8344889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断裂带精细结构成像的主被动源联合探测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6398" y="6483817"/>
            <a:ext cx="2743200" cy="365125"/>
          </a:xfrm>
        </p:spPr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17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A54A9FC-349A-4F09-A5A4-50FEDF05D0A5}"/>
              </a:ext>
            </a:extLst>
          </p:cNvPr>
          <p:cNvGrpSpPr/>
          <p:nvPr/>
        </p:nvGrpSpPr>
        <p:grpSpPr>
          <a:xfrm>
            <a:off x="2651787" y="1399869"/>
            <a:ext cx="5730213" cy="4296081"/>
            <a:chOff x="775362" y="1542744"/>
            <a:chExt cx="5877745" cy="4382112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75B193DD-6A20-45A0-AE8E-50C31B081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5362" y="1542744"/>
              <a:ext cx="5877745" cy="4382112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609BF99-C853-4DAE-A1BC-7ECD63F19875}"/>
                </a:ext>
              </a:extLst>
            </p:cNvPr>
            <p:cNvSpPr/>
            <p:nvPr/>
          </p:nvSpPr>
          <p:spPr>
            <a:xfrm>
              <a:off x="1009648" y="2402856"/>
              <a:ext cx="2876551" cy="37844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73666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10488706" cy="707885"/>
            <a:chOff x="-1" y="405398"/>
            <a:chExt cx="9300375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8344889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断裂带精细结构成像的主被动源联合探测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6398" y="6483817"/>
            <a:ext cx="2743200" cy="365125"/>
          </a:xfrm>
        </p:spPr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18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43EC647-D3A4-4E00-BA62-02354AC8366B}"/>
              </a:ext>
            </a:extLst>
          </p:cNvPr>
          <p:cNvGrpSpPr/>
          <p:nvPr/>
        </p:nvGrpSpPr>
        <p:grpSpPr>
          <a:xfrm>
            <a:off x="387681" y="1518598"/>
            <a:ext cx="5768755" cy="4296081"/>
            <a:chOff x="6238875" y="1085544"/>
            <a:chExt cx="5768755" cy="4296081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A0106FFF-9FB2-4BF6-9759-37E163E5E296}"/>
                </a:ext>
              </a:extLst>
            </p:cNvPr>
            <p:cNvGrpSpPr/>
            <p:nvPr/>
          </p:nvGrpSpPr>
          <p:grpSpPr>
            <a:xfrm>
              <a:off x="6238875" y="1085544"/>
              <a:ext cx="5768755" cy="4296081"/>
              <a:chOff x="6238875" y="1085544"/>
              <a:chExt cx="5768755" cy="4296081"/>
            </a:xfrm>
          </p:grpSpPr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50834567-43E2-47AC-A6DF-73FF1C48F0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38875" y="1085544"/>
                <a:ext cx="5768755" cy="4296081"/>
              </a:xfrm>
              <a:prstGeom prst="rect">
                <a:avLst/>
              </a:prstGeom>
            </p:spPr>
          </p:pic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28477CC0-1030-44BD-AB01-A4DB32094C21}"/>
                  </a:ext>
                </a:extLst>
              </p:cNvPr>
              <p:cNvSpPr/>
              <p:nvPr/>
            </p:nvSpPr>
            <p:spPr>
              <a:xfrm>
                <a:off x="6490167" y="2366919"/>
                <a:ext cx="2149008" cy="66203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69800CA-F740-4891-96BF-FF406599D0F5}"/>
                </a:ext>
              </a:extLst>
            </p:cNvPr>
            <p:cNvSpPr/>
            <p:nvPr/>
          </p:nvSpPr>
          <p:spPr>
            <a:xfrm>
              <a:off x="9182100" y="1257214"/>
              <a:ext cx="1685926" cy="42871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83D3B701-8C56-45CD-BE98-C0056DD51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925" y="849461"/>
            <a:ext cx="3725781" cy="291945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7C24DD2F-60BC-4422-A68E-1647311DAB4F}"/>
              </a:ext>
            </a:extLst>
          </p:cNvPr>
          <p:cNvSpPr/>
          <p:nvPr/>
        </p:nvSpPr>
        <p:spPr>
          <a:xfrm>
            <a:off x="7162800" y="2118979"/>
            <a:ext cx="3171825" cy="1062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FB0E466D-0040-4AAA-A43D-BB6F5B930FC4}"/>
              </a:ext>
            </a:extLst>
          </p:cNvPr>
          <p:cNvCxnSpPr/>
          <p:nvPr/>
        </p:nvCxnSpPr>
        <p:spPr>
          <a:xfrm>
            <a:off x="2787981" y="2799973"/>
            <a:ext cx="4127169" cy="467102"/>
          </a:xfrm>
          <a:prstGeom prst="straightConnector1">
            <a:avLst/>
          </a:prstGeom>
          <a:ln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BB032F2D-AC77-48CC-A2C7-6480A4F28632}"/>
              </a:ext>
            </a:extLst>
          </p:cNvPr>
          <p:cNvSpPr/>
          <p:nvPr/>
        </p:nvSpPr>
        <p:spPr>
          <a:xfrm>
            <a:off x="6267362" y="1251685"/>
            <a:ext cx="17107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Earth Hum(T&gt;50 s)</a:t>
            </a:r>
            <a:endParaRPr lang="zh-CN" altLang="en-US" sz="1400" dirty="0">
              <a:solidFill>
                <a:srgbClr val="C00000"/>
              </a:solidFill>
              <a:latin typeface="Arial" panose="020B0604020202020204" pitchFamily="34" charset="0"/>
              <a:ea typeface="仿宋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2FC1D54E-E81B-45FD-9A3C-ADF471B58694}"/>
              </a:ext>
            </a:extLst>
          </p:cNvPr>
          <p:cNvCxnSpPr>
            <a:cxnSpLocks/>
          </p:cNvCxnSpPr>
          <p:nvPr/>
        </p:nvCxnSpPr>
        <p:spPr>
          <a:xfrm flipV="1">
            <a:off x="7425858" y="2046261"/>
            <a:ext cx="0" cy="1149188"/>
          </a:xfrm>
          <a:prstGeom prst="straightConnector1">
            <a:avLst/>
          </a:prstGeom>
          <a:ln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6C7EC43A-07C3-4058-A6B6-C199778F6BC4}"/>
              </a:ext>
            </a:extLst>
          </p:cNvPr>
          <p:cNvCxnSpPr>
            <a:cxnSpLocks/>
          </p:cNvCxnSpPr>
          <p:nvPr/>
        </p:nvCxnSpPr>
        <p:spPr>
          <a:xfrm flipV="1">
            <a:off x="8121591" y="1690268"/>
            <a:ext cx="0" cy="1491082"/>
          </a:xfrm>
          <a:prstGeom prst="straightConnector1">
            <a:avLst/>
          </a:prstGeom>
          <a:ln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7BDF162D-4ED4-4452-B798-56799F09A78C}"/>
              </a:ext>
            </a:extLst>
          </p:cNvPr>
          <p:cNvSpPr/>
          <p:nvPr/>
        </p:nvSpPr>
        <p:spPr>
          <a:xfrm>
            <a:off x="8169216" y="2420897"/>
            <a:ext cx="31998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Primary Microseisms(peak at: T~15 s)</a:t>
            </a:r>
            <a:endParaRPr lang="zh-CN" altLang="en-US" sz="1400" dirty="0">
              <a:solidFill>
                <a:srgbClr val="C00000"/>
              </a:solidFill>
              <a:latin typeface="Arial" panose="020B0604020202020204" pitchFamily="34" charset="0"/>
              <a:ea typeface="仿宋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720EF425-EF36-4BCA-BEDA-4F24046DEC8B}"/>
              </a:ext>
            </a:extLst>
          </p:cNvPr>
          <p:cNvCxnSpPr>
            <a:cxnSpLocks/>
          </p:cNvCxnSpPr>
          <p:nvPr/>
        </p:nvCxnSpPr>
        <p:spPr>
          <a:xfrm flipV="1">
            <a:off x="9226491" y="1308891"/>
            <a:ext cx="0" cy="1872459"/>
          </a:xfrm>
          <a:prstGeom prst="straightConnector1">
            <a:avLst/>
          </a:prstGeom>
          <a:ln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D494B167-3185-46FA-A969-34C17295D7F1}"/>
              </a:ext>
            </a:extLst>
          </p:cNvPr>
          <p:cNvSpPr/>
          <p:nvPr/>
        </p:nvSpPr>
        <p:spPr>
          <a:xfrm>
            <a:off x="7978087" y="729552"/>
            <a:ext cx="348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Secondary Microseisms(peak at: T~7.5 s)</a:t>
            </a:r>
            <a:endParaRPr lang="zh-CN" altLang="en-US" sz="1400" dirty="0">
              <a:solidFill>
                <a:srgbClr val="C00000"/>
              </a:solidFill>
              <a:latin typeface="Arial" panose="020B0604020202020204" pitchFamily="34" charset="0"/>
              <a:ea typeface="仿宋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FF8F80-8C34-424A-B06B-8D1EB6CEA09B}"/>
              </a:ext>
            </a:extLst>
          </p:cNvPr>
          <p:cNvSpPr/>
          <p:nvPr/>
        </p:nvSpPr>
        <p:spPr>
          <a:xfrm>
            <a:off x="10791806" y="3752230"/>
            <a:ext cx="14077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1400" dirty="0" err="1"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Bensen</a:t>
            </a:r>
            <a:r>
              <a:rPr lang="en-US" altLang="zh-CN" sz="1400" dirty="0"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, 2007)</a:t>
            </a:r>
            <a:endParaRPr lang="zh-CN" altLang="en-US" sz="1400" dirty="0">
              <a:latin typeface="Arial" panose="020B0604020202020204" pitchFamily="34" charset="0"/>
              <a:ea typeface="仿宋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ED4A7AFC-E457-4597-8A25-CAE91A684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7362" y="4150164"/>
            <a:ext cx="5876856" cy="1831812"/>
          </a:xfrm>
          <a:prstGeom prst="rect">
            <a:avLst/>
          </a:prstGeom>
        </p:spPr>
      </p:pic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A174536E-8311-4744-B522-67915076F098}"/>
              </a:ext>
            </a:extLst>
          </p:cNvPr>
          <p:cNvCxnSpPr>
            <a:cxnSpLocks/>
          </p:cNvCxnSpPr>
          <p:nvPr/>
        </p:nvCxnSpPr>
        <p:spPr>
          <a:xfrm>
            <a:off x="7026606" y="5910350"/>
            <a:ext cx="679119" cy="98189"/>
          </a:xfrm>
          <a:prstGeom prst="straightConnector1">
            <a:avLst/>
          </a:prstGeom>
          <a:ln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97717B17-AF67-4963-B1B0-32968E77CA20}"/>
              </a:ext>
            </a:extLst>
          </p:cNvPr>
          <p:cNvSpPr/>
          <p:nvPr/>
        </p:nvSpPr>
        <p:spPr>
          <a:xfrm>
            <a:off x="-1205" y="2245120"/>
            <a:ext cx="2021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滤波器：</a:t>
            </a:r>
            <a:r>
              <a:rPr lang="en-US" altLang="zh-CN" sz="1400" dirty="0">
                <a:solidFill>
                  <a:srgbClr val="C00000"/>
                </a:solidFill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T</a:t>
            </a:r>
            <a:r>
              <a:rPr lang="zh-CN" altLang="en-US" sz="1400" dirty="0">
                <a:solidFill>
                  <a:srgbClr val="C00000"/>
                </a:solidFill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1400" dirty="0">
                <a:solidFill>
                  <a:srgbClr val="C00000"/>
                </a:solidFill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0.25 s~2 s</a:t>
            </a:r>
            <a:endParaRPr lang="zh-CN" altLang="en-US" sz="1400" dirty="0">
              <a:solidFill>
                <a:srgbClr val="C00000"/>
              </a:solidFill>
              <a:latin typeface="Arial" panose="020B0604020202020204" pitchFamily="34" charset="0"/>
              <a:ea typeface="仿宋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A73D232-8D74-4EAE-B936-7FA013748A85}"/>
              </a:ext>
            </a:extLst>
          </p:cNvPr>
          <p:cNvSpPr/>
          <p:nvPr/>
        </p:nvSpPr>
        <p:spPr>
          <a:xfrm>
            <a:off x="7162800" y="6128448"/>
            <a:ext cx="2070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滤波器：</a:t>
            </a:r>
            <a:r>
              <a:rPr lang="en-US" altLang="zh-CN" sz="1400" dirty="0">
                <a:solidFill>
                  <a:srgbClr val="C00000"/>
                </a:solidFill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T: 20 s ~ 100 s</a:t>
            </a:r>
            <a:endParaRPr lang="zh-CN" altLang="en-US" sz="1400" dirty="0">
              <a:solidFill>
                <a:srgbClr val="C00000"/>
              </a:solidFill>
              <a:latin typeface="Arial" panose="020B0604020202020204" pitchFamily="34" charset="0"/>
              <a:ea typeface="仿宋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3B86CC22-C2A9-4F1A-A8B9-889E4423AD85}"/>
              </a:ext>
            </a:extLst>
          </p:cNvPr>
          <p:cNvSpPr/>
          <p:nvPr/>
        </p:nvSpPr>
        <p:spPr>
          <a:xfrm>
            <a:off x="217417" y="2581275"/>
            <a:ext cx="401708" cy="542925"/>
          </a:xfrm>
          <a:custGeom>
            <a:avLst/>
            <a:gdLst>
              <a:gd name="connsiteX0" fmla="*/ 401708 w 401708"/>
              <a:gd name="connsiteY0" fmla="*/ 542925 h 542925"/>
              <a:gd name="connsiteX1" fmla="*/ 49283 w 401708"/>
              <a:gd name="connsiteY1" fmla="*/ 438150 h 542925"/>
              <a:gd name="connsiteX2" fmla="*/ 11183 w 401708"/>
              <a:gd name="connsiteY2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708" h="542925">
                <a:moveTo>
                  <a:pt x="401708" y="542925"/>
                </a:moveTo>
                <a:cubicBezTo>
                  <a:pt x="258039" y="535781"/>
                  <a:pt x="114370" y="528637"/>
                  <a:pt x="49283" y="438150"/>
                </a:cubicBezTo>
                <a:cubicBezTo>
                  <a:pt x="-15804" y="347663"/>
                  <a:pt x="-2311" y="173831"/>
                  <a:pt x="11183" y="0"/>
                </a:cubicBezTo>
              </a:path>
            </a:pathLst>
          </a:custGeom>
          <a:noFill/>
          <a:ln>
            <a:solidFill>
              <a:srgbClr val="C0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918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72ABE525-EA54-4455-B48B-C2820B356B06}"/>
              </a:ext>
            </a:extLst>
          </p:cNvPr>
          <p:cNvGrpSpPr/>
          <p:nvPr/>
        </p:nvGrpSpPr>
        <p:grpSpPr>
          <a:xfrm>
            <a:off x="0" y="141576"/>
            <a:ext cx="10488706" cy="707885"/>
            <a:chOff x="-1" y="405398"/>
            <a:chExt cx="9300375" cy="34514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3E2B0D0-1A1C-4D27-9C8A-2590EDFF8467}"/>
                </a:ext>
              </a:extLst>
            </p:cNvPr>
            <p:cNvSpPr/>
            <p:nvPr/>
          </p:nvSpPr>
          <p:spPr>
            <a:xfrm>
              <a:off x="-1" y="431798"/>
              <a:ext cx="68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1D4EE7B-A1F5-4A5F-BEA3-32CF61673C9B}"/>
                </a:ext>
              </a:extLst>
            </p:cNvPr>
            <p:cNvSpPr/>
            <p:nvPr/>
          </p:nvSpPr>
          <p:spPr>
            <a:xfrm>
              <a:off x="747743" y="431798"/>
              <a:ext cx="147516" cy="274640"/>
            </a:xfrm>
            <a:prstGeom prst="rect">
              <a:avLst/>
            </a:prstGeom>
            <a:solidFill>
              <a:srgbClr val="0148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821DBD-FB7C-4022-98E6-137BB8EE7D46}"/>
                </a:ext>
              </a:extLst>
            </p:cNvPr>
            <p:cNvSpPr txBox="1"/>
            <p:nvPr/>
          </p:nvSpPr>
          <p:spPr>
            <a:xfrm>
              <a:off x="955485" y="405398"/>
              <a:ext cx="8344889" cy="345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latin typeface="Century Gothic" panose="020B0502020202020204" pitchFamily="34" charset="0"/>
                  <a:ea typeface="微软雅黑" panose="020B0503020204020204" pitchFamily="34" charset="-122"/>
                </a:rPr>
                <a:t>断裂带精细结构成像的主被动源联合探测</a:t>
              </a:r>
            </a:p>
          </p:txBody>
        </p:sp>
      </p:grp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FD9662C2-2413-40D6-9A01-E63085B71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6398" y="6483817"/>
            <a:ext cx="2743200" cy="365125"/>
          </a:xfrm>
        </p:spPr>
        <p:txBody>
          <a:bodyPr/>
          <a:lstStyle/>
          <a:p>
            <a:fld id="{6DAAA751-0FE2-4199-8A53-440753D8E3B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19</a:t>
            </a:fld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B61FE13-8279-4C76-B66F-1E7CBDE4C8B4}"/>
              </a:ext>
            </a:extLst>
          </p:cNvPr>
          <p:cNvGrpSpPr/>
          <p:nvPr/>
        </p:nvGrpSpPr>
        <p:grpSpPr>
          <a:xfrm>
            <a:off x="387681" y="1453017"/>
            <a:ext cx="5868219" cy="4315427"/>
            <a:chOff x="227781" y="1395110"/>
            <a:chExt cx="5868219" cy="4315427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0A327D1E-40FB-459D-8353-FAE85E0E9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781" y="1395110"/>
              <a:ext cx="5868219" cy="4315427"/>
            </a:xfrm>
            <a:prstGeom prst="rect">
              <a:avLst/>
            </a:prstGeom>
          </p:spPr>
        </p:pic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38B8FAF9-A34E-4874-A4E3-94915F709A14}"/>
                </a:ext>
              </a:extLst>
            </p:cNvPr>
            <p:cNvSpPr/>
            <p:nvPr/>
          </p:nvSpPr>
          <p:spPr>
            <a:xfrm>
              <a:off x="227781" y="5181600"/>
              <a:ext cx="1677219" cy="28129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02B44A9B-3E67-42DD-B480-1166189AD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425" y="1481592"/>
            <a:ext cx="5591175" cy="416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61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15CA6692-AD43-4B1C-B256-1D64A2D4029B}"/>
              </a:ext>
            </a:extLst>
          </p:cNvPr>
          <p:cNvSpPr/>
          <p:nvPr/>
        </p:nvSpPr>
        <p:spPr>
          <a:xfrm>
            <a:off x="0" y="2259000"/>
            <a:ext cx="12192000" cy="2340000"/>
          </a:xfrm>
          <a:prstGeom prst="rect">
            <a:avLst/>
          </a:prstGeom>
          <a:solidFill>
            <a:srgbClr val="0148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1486B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6C4A972-65D5-46DD-BEC5-C73A67BC451D}"/>
              </a:ext>
            </a:extLst>
          </p:cNvPr>
          <p:cNvSpPr txBox="1"/>
          <p:nvPr/>
        </p:nvSpPr>
        <p:spPr>
          <a:xfrm>
            <a:off x="395042" y="2644170"/>
            <a:ext cx="116425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spc="100" dirty="0">
                <a:ln w="3175">
                  <a:solidFill>
                    <a:srgbClr val="013A57"/>
                  </a:solidFill>
                  <a:prstDash val="solid"/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 谢！</a:t>
            </a:r>
          </a:p>
        </p:txBody>
      </p:sp>
    </p:spTree>
    <p:extLst>
      <p:ext uri="{BB962C8B-B14F-4D97-AF65-F5344CB8AC3E}">
        <p14:creationId xmlns:p14="http://schemas.microsoft.com/office/powerpoint/2010/main" val="3122798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810</Words>
  <Application>Microsoft Office PowerPoint</Application>
  <PresentationFormat>宽屏</PresentationFormat>
  <Paragraphs>135</Paragraphs>
  <Slides>21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等线</vt:lpstr>
      <vt:lpstr>等线 Light</vt:lpstr>
      <vt:lpstr>仿宋</vt:lpstr>
      <vt:lpstr>黑体</vt:lpstr>
      <vt:lpstr>华文新魏</vt:lpstr>
      <vt:lpstr>楷体</vt:lpstr>
      <vt:lpstr>微软雅黑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龚 峻仪</dc:creator>
  <cp:lastModifiedBy>龚 峻仪</cp:lastModifiedBy>
  <cp:revision>37</cp:revision>
  <dcterms:created xsi:type="dcterms:W3CDTF">2021-11-26T06:05:20Z</dcterms:created>
  <dcterms:modified xsi:type="dcterms:W3CDTF">2021-11-28T15:55:28Z</dcterms:modified>
</cp:coreProperties>
</file>