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7" r:id="rId11"/>
    <p:sldId id="268" r:id="rId12"/>
    <p:sldId id="269" r:id="rId13"/>
    <p:sldId id="263" r:id="rId14"/>
    <p:sldId id="270" r:id="rId15"/>
    <p:sldId id="271" r:id="rId16"/>
    <p:sldId id="274" r:id="rId17"/>
    <p:sldId id="272" r:id="rId18"/>
    <p:sldId id="276" r:id="rId19"/>
    <p:sldId id="273" r:id="rId20"/>
    <p:sldId id="277" r:id="rId21"/>
    <p:sldId id="278" r:id="rId22"/>
    <p:sldId id="281" r:id="rId23"/>
    <p:sldId id="280" r:id="rId24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38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注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标注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572589" y="759873"/>
            <a:ext cx="1402001" cy="2613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字体使用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行距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背景图片出处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4153010" y="759873"/>
            <a:ext cx="7074345" cy="3132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英文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/>
                <a:cs typeface="Segoe UI Light" panose="020B0502040204020203"/>
              </a:rPr>
              <a:t>Calibri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中文 微软雅黑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正文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1.3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pexels.com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defTabSz="6096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marL="0" marR="0" lvl="0" indent="0" algn="l" defTabSz="6096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本模板均可更改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  <a:p>
            <a:pPr marL="0" marR="0" lvl="0" indent="0" algn="l" defTabSz="6096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如需商用请联系制作人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  <a:p>
            <a:pPr marL="0" marR="0" lvl="0" indent="0" algn="l" defTabSz="6096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rPr>
              <a:t>如有疑问可联系制作人  时雨森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2493578" y="3881351"/>
            <a:ext cx="24928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QQ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号：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754128507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77"/>
          <a:stretch>
            <a:fillRect/>
          </a:stretch>
        </p:blipFill>
        <p:spPr>
          <a:xfrm>
            <a:off x="2572589" y="4231401"/>
            <a:ext cx="2334876" cy="2573260"/>
          </a:xfrm>
          <a:prstGeom prst="rect">
            <a:avLst/>
          </a:prstGeom>
        </p:spPr>
      </p:pic>
      <p:sp>
        <p:nvSpPr>
          <p:cNvPr id="17" name="文本框 16"/>
          <p:cNvSpPr txBox="1"/>
          <p:nvPr userDrawn="1"/>
        </p:nvSpPr>
        <p:spPr>
          <a:xfrm>
            <a:off x="7892893" y="3895865"/>
            <a:ext cx="24928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微信号：时雨森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/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990" y="4231401"/>
            <a:ext cx="2336400" cy="257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1999445"/>
            <a:ext cx="12192000" cy="2859110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98243" y="2495820"/>
            <a:ext cx="9144000" cy="10114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0" hasCustomPrompt="1"/>
          </p:nvPr>
        </p:nvSpPr>
        <p:spPr>
          <a:xfrm>
            <a:off x="1510110" y="3598890"/>
            <a:ext cx="9143643" cy="40476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altLang="zh-CN" dirty="0"/>
              <a:t>Click here to add a title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连接符 26"/>
          <p:cNvCxnSpPr/>
          <p:nvPr userDrawn="1"/>
        </p:nvCxnSpPr>
        <p:spPr>
          <a:xfrm>
            <a:off x="1291771" y="3445330"/>
            <a:ext cx="3410857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菱形 28"/>
          <p:cNvSpPr/>
          <p:nvPr/>
        </p:nvSpPr>
        <p:spPr bwMode="auto">
          <a:xfrm>
            <a:off x="703942" y="1143000"/>
            <a:ext cx="4572001" cy="4572000"/>
          </a:xfrm>
          <a:prstGeom prst="diamond">
            <a:avLst/>
          </a:prstGeom>
          <a:noFill/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42" name="文本占位符 41"/>
          <p:cNvSpPr>
            <a:spLocks noGrp="1"/>
          </p:cNvSpPr>
          <p:nvPr>
            <p:ph type="body" sz="quarter" idx="10" hasCustomPrompt="1"/>
          </p:nvPr>
        </p:nvSpPr>
        <p:spPr>
          <a:xfrm>
            <a:off x="2259692" y="1997985"/>
            <a:ext cx="1470025" cy="1379536"/>
          </a:xfr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None/>
              <a:defRPr sz="48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lvl="0"/>
            <a:r>
              <a:rPr lang="zh-CN" altLang="en-US" dirty="0"/>
              <a:t>目录</a:t>
            </a:r>
            <a:endParaRPr lang="zh-CN" altLang="en-US" dirty="0"/>
          </a:p>
        </p:txBody>
      </p:sp>
      <p:sp>
        <p:nvSpPr>
          <p:cNvPr id="44" name="文本占位符 43"/>
          <p:cNvSpPr>
            <a:spLocks noGrp="1"/>
          </p:cNvSpPr>
          <p:nvPr>
            <p:ph type="body" sz="quarter" idx="11" hasCustomPrompt="1"/>
          </p:nvPr>
        </p:nvSpPr>
        <p:spPr>
          <a:xfrm>
            <a:off x="1858055" y="3584575"/>
            <a:ext cx="2349500" cy="885825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1"/>
                </a:solidFill>
              </a:rPr>
              <a:t>       Content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6096000" y="595086"/>
            <a:ext cx="0" cy="568960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 userDrawn="1"/>
        </p:nvSpPr>
        <p:spPr>
          <a:xfrm>
            <a:off x="6916058" y="758279"/>
            <a:ext cx="6676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1</a:t>
            </a:r>
            <a:endParaRPr lang="zh-CN" altLang="en-US" sz="4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6" name="文本框 25"/>
          <p:cNvSpPr txBox="1"/>
          <p:nvPr userDrawn="1"/>
        </p:nvSpPr>
        <p:spPr>
          <a:xfrm>
            <a:off x="6916058" y="2187179"/>
            <a:ext cx="6676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2</a:t>
            </a:r>
            <a:endParaRPr lang="zh-CN" altLang="en-US" sz="4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6" name="文本框 35"/>
          <p:cNvSpPr txBox="1"/>
          <p:nvPr userDrawn="1"/>
        </p:nvSpPr>
        <p:spPr>
          <a:xfrm>
            <a:off x="6916058" y="3616079"/>
            <a:ext cx="6676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3</a:t>
            </a:r>
            <a:endParaRPr lang="zh-CN" altLang="en-US" sz="4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7" name="文本框 36"/>
          <p:cNvSpPr txBox="1"/>
          <p:nvPr userDrawn="1"/>
        </p:nvSpPr>
        <p:spPr>
          <a:xfrm>
            <a:off x="6916058" y="5044980"/>
            <a:ext cx="6676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4</a:t>
            </a:r>
            <a:endParaRPr lang="zh-CN" altLang="en-US" sz="4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2" hasCustomPrompt="1"/>
          </p:nvPr>
        </p:nvSpPr>
        <p:spPr>
          <a:xfrm>
            <a:off x="8113713" y="914401"/>
            <a:ext cx="3730625" cy="613319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38" name="文本占位符 15"/>
          <p:cNvSpPr>
            <a:spLocks noGrp="1"/>
          </p:cNvSpPr>
          <p:nvPr>
            <p:ph type="body" sz="quarter" idx="13" hasCustomPrompt="1"/>
          </p:nvPr>
        </p:nvSpPr>
        <p:spPr>
          <a:xfrm>
            <a:off x="8113712" y="2265239"/>
            <a:ext cx="3730625" cy="613319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39" name="文本占位符 15"/>
          <p:cNvSpPr>
            <a:spLocks noGrp="1"/>
          </p:cNvSpPr>
          <p:nvPr>
            <p:ph type="body" sz="quarter" idx="14" hasCustomPrompt="1"/>
          </p:nvPr>
        </p:nvSpPr>
        <p:spPr>
          <a:xfrm>
            <a:off x="8113711" y="3720827"/>
            <a:ext cx="3730625" cy="613319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0" name="文本占位符 15"/>
          <p:cNvSpPr>
            <a:spLocks noGrp="1"/>
          </p:cNvSpPr>
          <p:nvPr>
            <p:ph type="body" sz="quarter" idx="15" hasCustomPrompt="1"/>
          </p:nvPr>
        </p:nvSpPr>
        <p:spPr>
          <a:xfrm>
            <a:off x="8113711" y="5123040"/>
            <a:ext cx="3730625" cy="613319"/>
          </a:xfrm>
        </p:spPr>
        <p:txBody>
          <a:bodyPr>
            <a:noAutofit/>
          </a:bodyPr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一页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连接符 26"/>
          <p:cNvCxnSpPr/>
          <p:nvPr userDrawn="1"/>
        </p:nvCxnSpPr>
        <p:spPr>
          <a:xfrm>
            <a:off x="4397829" y="3445330"/>
            <a:ext cx="3410857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57"/>
          <p:cNvGrpSpPr/>
          <p:nvPr userDrawn="1"/>
        </p:nvGrpSpPr>
        <p:grpSpPr bwMode="auto">
          <a:xfrm>
            <a:off x="3440113" y="1143000"/>
            <a:ext cx="5311775" cy="4572000"/>
            <a:chOff x="3643979" y="2264880"/>
            <a:chExt cx="1914603" cy="1647660"/>
          </a:xfrm>
        </p:grpSpPr>
        <p:sp>
          <p:nvSpPr>
            <p:cNvPr id="29" name="菱形 28"/>
            <p:cNvSpPr/>
            <p:nvPr/>
          </p:nvSpPr>
          <p:spPr>
            <a:xfrm>
              <a:off x="3777303" y="2264880"/>
              <a:ext cx="1647955" cy="1647660"/>
            </a:xfrm>
            <a:prstGeom prst="diamond">
              <a:avLst/>
            </a:prstGeom>
            <a:noFill/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grpSp>
          <p:nvGrpSpPr>
            <p:cNvPr id="30" name="组合 53"/>
            <p:cNvGrpSpPr/>
            <p:nvPr/>
          </p:nvGrpSpPr>
          <p:grpSpPr bwMode="auto">
            <a:xfrm>
              <a:off x="3643979" y="2586698"/>
              <a:ext cx="508760" cy="1004025"/>
              <a:chOff x="3643979" y="2434437"/>
              <a:chExt cx="508760" cy="1004025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V="1">
                <a:off x="3643979" y="2434714"/>
                <a:ext cx="506403" cy="50631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 flipV="1">
                <a:off x="3646268" y="2931872"/>
                <a:ext cx="506403" cy="50631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54"/>
            <p:cNvGrpSpPr/>
            <p:nvPr/>
          </p:nvGrpSpPr>
          <p:grpSpPr bwMode="auto">
            <a:xfrm flipH="1">
              <a:off x="5049822" y="2586698"/>
              <a:ext cx="508760" cy="1004025"/>
              <a:chOff x="3643979" y="2434437"/>
              <a:chExt cx="508760" cy="1004025"/>
            </a:xfrm>
          </p:grpSpPr>
          <p:cxnSp>
            <p:nvCxnSpPr>
              <p:cNvPr id="32" name="直接连接符 31"/>
              <p:cNvCxnSpPr/>
              <p:nvPr/>
            </p:nvCxnSpPr>
            <p:spPr>
              <a:xfrm flipV="1">
                <a:off x="3643979" y="2434714"/>
                <a:ext cx="506403" cy="50631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 flipH="1" flipV="1">
                <a:off x="3646268" y="2931872"/>
                <a:ext cx="506403" cy="50631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文本占位符 41"/>
          <p:cNvSpPr>
            <a:spLocks noGrp="1"/>
          </p:cNvSpPr>
          <p:nvPr>
            <p:ph type="body" sz="quarter" idx="10" hasCustomPrompt="1"/>
          </p:nvPr>
        </p:nvSpPr>
        <p:spPr>
          <a:xfrm>
            <a:off x="5365750" y="1997985"/>
            <a:ext cx="1470025" cy="137953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88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lvl="0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44" name="文本占位符 43"/>
          <p:cNvSpPr>
            <a:spLocks noGrp="1"/>
          </p:cNvSpPr>
          <p:nvPr>
            <p:ph type="body" sz="quarter" idx="11" hasCustomPrompt="1"/>
          </p:nvPr>
        </p:nvSpPr>
        <p:spPr>
          <a:xfrm>
            <a:off x="4964113" y="3584575"/>
            <a:ext cx="2349500" cy="8858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1"/>
                </a:solidFill>
              </a:rPr>
              <a:t>Part one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二页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连接符 26"/>
          <p:cNvCxnSpPr/>
          <p:nvPr userDrawn="1"/>
        </p:nvCxnSpPr>
        <p:spPr>
          <a:xfrm>
            <a:off x="4397829" y="3445330"/>
            <a:ext cx="3410857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57"/>
          <p:cNvGrpSpPr/>
          <p:nvPr userDrawn="1"/>
        </p:nvGrpSpPr>
        <p:grpSpPr bwMode="auto">
          <a:xfrm>
            <a:off x="3440113" y="1143000"/>
            <a:ext cx="5311775" cy="4572000"/>
            <a:chOff x="3643979" y="2264880"/>
            <a:chExt cx="1914603" cy="1647660"/>
          </a:xfrm>
        </p:grpSpPr>
        <p:sp>
          <p:nvSpPr>
            <p:cNvPr id="29" name="菱形 28"/>
            <p:cNvSpPr/>
            <p:nvPr/>
          </p:nvSpPr>
          <p:spPr>
            <a:xfrm>
              <a:off x="3777303" y="2264880"/>
              <a:ext cx="1647955" cy="1647660"/>
            </a:xfrm>
            <a:prstGeom prst="diamond">
              <a:avLst/>
            </a:prstGeom>
            <a:noFill/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grpSp>
          <p:nvGrpSpPr>
            <p:cNvPr id="30" name="组合 53"/>
            <p:cNvGrpSpPr/>
            <p:nvPr/>
          </p:nvGrpSpPr>
          <p:grpSpPr bwMode="auto">
            <a:xfrm>
              <a:off x="3643979" y="2586698"/>
              <a:ext cx="508760" cy="1004025"/>
              <a:chOff x="3643979" y="2434437"/>
              <a:chExt cx="508760" cy="1004025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V="1">
                <a:off x="3643979" y="2434714"/>
                <a:ext cx="506403" cy="50631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 flipV="1">
                <a:off x="3646268" y="2931872"/>
                <a:ext cx="506403" cy="50631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54"/>
            <p:cNvGrpSpPr/>
            <p:nvPr/>
          </p:nvGrpSpPr>
          <p:grpSpPr bwMode="auto">
            <a:xfrm flipH="1">
              <a:off x="5049822" y="2586698"/>
              <a:ext cx="508760" cy="1004025"/>
              <a:chOff x="3643979" y="2434437"/>
              <a:chExt cx="508760" cy="1004025"/>
            </a:xfrm>
          </p:grpSpPr>
          <p:cxnSp>
            <p:nvCxnSpPr>
              <p:cNvPr id="32" name="直接连接符 31"/>
              <p:cNvCxnSpPr/>
              <p:nvPr/>
            </p:nvCxnSpPr>
            <p:spPr>
              <a:xfrm flipV="1">
                <a:off x="3643979" y="2434714"/>
                <a:ext cx="506403" cy="50631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 flipH="1" flipV="1">
                <a:off x="3646268" y="2931872"/>
                <a:ext cx="506403" cy="50631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文本占位符 41"/>
          <p:cNvSpPr>
            <a:spLocks noGrp="1"/>
          </p:cNvSpPr>
          <p:nvPr>
            <p:ph type="body" sz="quarter" idx="10" hasCustomPrompt="1"/>
          </p:nvPr>
        </p:nvSpPr>
        <p:spPr>
          <a:xfrm>
            <a:off x="5365750" y="1997985"/>
            <a:ext cx="1470025" cy="137953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88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lvl="0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4" name="文本占位符 43"/>
          <p:cNvSpPr>
            <a:spLocks noGrp="1"/>
          </p:cNvSpPr>
          <p:nvPr>
            <p:ph type="body" sz="quarter" idx="11" hasCustomPrompt="1"/>
          </p:nvPr>
        </p:nvSpPr>
        <p:spPr>
          <a:xfrm>
            <a:off x="4964113" y="3584575"/>
            <a:ext cx="2349500" cy="8858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1"/>
                </a:solidFill>
              </a:rPr>
              <a:t>Part Two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三页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连接符 26"/>
          <p:cNvCxnSpPr/>
          <p:nvPr userDrawn="1"/>
        </p:nvCxnSpPr>
        <p:spPr>
          <a:xfrm>
            <a:off x="4397829" y="3445330"/>
            <a:ext cx="3410857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57"/>
          <p:cNvGrpSpPr/>
          <p:nvPr userDrawn="1"/>
        </p:nvGrpSpPr>
        <p:grpSpPr bwMode="auto">
          <a:xfrm>
            <a:off x="3440113" y="1143000"/>
            <a:ext cx="5311775" cy="4572000"/>
            <a:chOff x="3643979" y="2264880"/>
            <a:chExt cx="1914603" cy="1647660"/>
          </a:xfrm>
        </p:grpSpPr>
        <p:sp>
          <p:nvSpPr>
            <p:cNvPr id="29" name="菱形 28"/>
            <p:cNvSpPr/>
            <p:nvPr/>
          </p:nvSpPr>
          <p:spPr>
            <a:xfrm>
              <a:off x="3777303" y="2264880"/>
              <a:ext cx="1647955" cy="1647660"/>
            </a:xfrm>
            <a:prstGeom prst="diamond">
              <a:avLst/>
            </a:prstGeom>
            <a:noFill/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grpSp>
          <p:nvGrpSpPr>
            <p:cNvPr id="30" name="组合 53"/>
            <p:cNvGrpSpPr/>
            <p:nvPr/>
          </p:nvGrpSpPr>
          <p:grpSpPr bwMode="auto">
            <a:xfrm>
              <a:off x="3643979" y="2586698"/>
              <a:ext cx="508760" cy="1004025"/>
              <a:chOff x="3643979" y="2434437"/>
              <a:chExt cx="508760" cy="1004025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V="1">
                <a:off x="3643979" y="2434714"/>
                <a:ext cx="506403" cy="50631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 flipV="1">
                <a:off x="3646268" y="2931872"/>
                <a:ext cx="506403" cy="50631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54"/>
            <p:cNvGrpSpPr/>
            <p:nvPr/>
          </p:nvGrpSpPr>
          <p:grpSpPr bwMode="auto">
            <a:xfrm flipH="1">
              <a:off x="5049822" y="2586698"/>
              <a:ext cx="508760" cy="1004025"/>
              <a:chOff x="3643979" y="2434437"/>
              <a:chExt cx="508760" cy="1004025"/>
            </a:xfrm>
          </p:grpSpPr>
          <p:cxnSp>
            <p:nvCxnSpPr>
              <p:cNvPr id="32" name="直接连接符 31"/>
              <p:cNvCxnSpPr/>
              <p:nvPr/>
            </p:nvCxnSpPr>
            <p:spPr>
              <a:xfrm flipV="1">
                <a:off x="3643979" y="2434714"/>
                <a:ext cx="506403" cy="50631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 flipH="1" flipV="1">
                <a:off x="3646268" y="2931872"/>
                <a:ext cx="506403" cy="50631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文本占位符 41"/>
          <p:cNvSpPr>
            <a:spLocks noGrp="1"/>
          </p:cNvSpPr>
          <p:nvPr>
            <p:ph type="body" sz="quarter" idx="10" hasCustomPrompt="1"/>
          </p:nvPr>
        </p:nvSpPr>
        <p:spPr>
          <a:xfrm>
            <a:off x="5365750" y="1997985"/>
            <a:ext cx="1470025" cy="137953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88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lvl="0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44" name="文本占位符 43"/>
          <p:cNvSpPr>
            <a:spLocks noGrp="1"/>
          </p:cNvSpPr>
          <p:nvPr>
            <p:ph type="body" sz="quarter" idx="11" hasCustomPrompt="1"/>
          </p:nvPr>
        </p:nvSpPr>
        <p:spPr>
          <a:xfrm>
            <a:off x="4964113" y="3584575"/>
            <a:ext cx="2349500" cy="8858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1"/>
                </a:solidFill>
              </a:rPr>
              <a:t>Part Three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四页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连接符 26"/>
          <p:cNvCxnSpPr/>
          <p:nvPr userDrawn="1"/>
        </p:nvCxnSpPr>
        <p:spPr>
          <a:xfrm>
            <a:off x="4397829" y="3445330"/>
            <a:ext cx="3410857" cy="0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57"/>
          <p:cNvGrpSpPr/>
          <p:nvPr userDrawn="1"/>
        </p:nvGrpSpPr>
        <p:grpSpPr bwMode="auto">
          <a:xfrm>
            <a:off x="3440113" y="1143000"/>
            <a:ext cx="5311775" cy="4572000"/>
            <a:chOff x="3643979" y="2264880"/>
            <a:chExt cx="1914603" cy="1647660"/>
          </a:xfrm>
        </p:grpSpPr>
        <p:sp>
          <p:nvSpPr>
            <p:cNvPr id="29" name="菱形 28"/>
            <p:cNvSpPr/>
            <p:nvPr/>
          </p:nvSpPr>
          <p:spPr>
            <a:xfrm>
              <a:off x="3777303" y="2264880"/>
              <a:ext cx="1647955" cy="1647660"/>
            </a:xfrm>
            <a:prstGeom prst="diamond">
              <a:avLst/>
            </a:prstGeom>
            <a:noFill/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grpSp>
          <p:nvGrpSpPr>
            <p:cNvPr id="30" name="组合 53"/>
            <p:cNvGrpSpPr/>
            <p:nvPr/>
          </p:nvGrpSpPr>
          <p:grpSpPr bwMode="auto">
            <a:xfrm>
              <a:off x="3643979" y="2586698"/>
              <a:ext cx="508760" cy="1004025"/>
              <a:chOff x="3643979" y="2434437"/>
              <a:chExt cx="508760" cy="1004025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V="1">
                <a:off x="3643979" y="2434714"/>
                <a:ext cx="506403" cy="50631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 flipV="1">
                <a:off x="3646268" y="2931872"/>
                <a:ext cx="506403" cy="50631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54"/>
            <p:cNvGrpSpPr/>
            <p:nvPr/>
          </p:nvGrpSpPr>
          <p:grpSpPr bwMode="auto">
            <a:xfrm flipH="1">
              <a:off x="5049822" y="2586698"/>
              <a:ext cx="508760" cy="1004025"/>
              <a:chOff x="3643979" y="2434437"/>
              <a:chExt cx="508760" cy="1004025"/>
            </a:xfrm>
          </p:grpSpPr>
          <p:cxnSp>
            <p:nvCxnSpPr>
              <p:cNvPr id="32" name="直接连接符 31"/>
              <p:cNvCxnSpPr/>
              <p:nvPr/>
            </p:nvCxnSpPr>
            <p:spPr>
              <a:xfrm flipV="1">
                <a:off x="3643979" y="2434714"/>
                <a:ext cx="506403" cy="50631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 flipH="1" flipV="1">
                <a:off x="3646268" y="2931872"/>
                <a:ext cx="506403" cy="506312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文本占位符 41"/>
          <p:cNvSpPr>
            <a:spLocks noGrp="1"/>
          </p:cNvSpPr>
          <p:nvPr>
            <p:ph type="body" sz="quarter" idx="10" hasCustomPrompt="1"/>
          </p:nvPr>
        </p:nvSpPr>
        <p:spPr>
          <a:xfrm>
            <a:off x="5365750" y="1997985"/>
            <a:ext cx="1470025" cy="137953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880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lvl="0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44" name="文本占位符 43"/>
          <p:cNvSpPr>
            <a:spLocks noGrp="1"/>
          </p:cNvSpPr>
          <p:nvPr>
            <p:ph type="body" sz="quarter" idx="11" hasCustomPrompt="1"/>
          </p:nvPr>
        </p:nvSpPr>
        <p:spPr>
          <a:xfrm>
            <a:off x="4964113" y="3584575"/>
            <a:ext cx="2349500" cy="8858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chemeClr val="bg1"/>
                </a:solidFill>
              </a:rPr>
              <a:t>Part Four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1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2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3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CC44-7478-4207-915D-9D4DDC0017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15C7-CF13-4D39-9172-05F4702990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FCC44-7478-4207-915D-9D4DDC00170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815C7-CF13-4D39-9172-05F4702990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4.pn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6.png"/><Relationship Id="rId3" Type="http://schemas.openxmlformats.org/officeDocument/2006/relationships/tags" Target="../tags/tag3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4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8.jpeg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9.jpeg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11.png"/><Relationship Id="rId3" Type="http://schemas.openxmlformats.org/officeDocument/2006/relationships/tags" Target="../tags/tag10.xml"/><Relationship Id="rId2" Type="http://schemas.openxmlformats.org/officeDocument/2006/relationships/image" Target="../media/image10.png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12.jpeg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9.xml"/><Relationship Id="rId6" Type="http://schemas.openxmlformats.org/officeDocument/2006/relationships/image" Target="../media/image12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image" Target="../media/image16.jpeg"/><Relationship Id="rId16" Type="http://schemas.openxmlformats.org/officeDocument/2006/relationships/slideLayout" Target="../slideLayouts/slideLayout9.xml"/><Relationship Id="rId15" Type="http://schemas.openxmlformats.org/officeDocument/2006/relationships/tags" Target="../tags/tag31.xml"/><Relationship Id="rId14" Type="http://schemas.openxmlformats.org/officeDocument/2006/relationships/tags" Target="../tags/tag30.xml"/><Relationship Id="rId13" Type="http://schemas.openxmlformats.org/officeDocument/2006/relationships/tags" Target="../tags/tag29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tags" Target="../tags/tag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20.png"/><Relationship Id="rId3" Type="http://schemas.openxmlformats.org/officeDocument/2006/relationships/tags" Target="../tags/tag33.xml"/><Relationship Id="rId2" Type="http://schemas.openxmlformats.org/officeDocument/2006/relationships/image" Target="../media/image19.png"/><Relationship Id="rId1" Type="http://schemas.openxmlformats.org/officeDocument/2006/relationships/tags" Target="../tags/tag3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21.png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22.png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1498243" y="2026555"/>
            <a:ext cx="9144000" cy="1011462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武汉大学毕业设计中期答辩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1497965" y="4159414"/>
            <a:ext cx="9143643" cy="404767"/>
          </a:xfrm>
        </p:spPr>
        <p:txBody>
          <a:bodyPr>
            <a:normAutofit fontScale="72500"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2019302141203 </a:t>
            </a:r>
            <a:r>
              <a:rPr lang="zh-CN" altLang="en-US" dirty="0">
                <a:solidFill>
                  <a:schemeClr val="bg1"/>
                </a:solidFill>
              </a:rPr>
              <a:t>地球物理班</a:t>
            </a: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zh-CN" altLang="en-US" dirty="0">
                <a:solidFill>
                  <a:schemeClr val="bg1"/>
                </a:solidFill>
              </a:rPr>
              <a:t>陈柏儒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26565" y="3284220"/>
            <a:ext cx="87388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>
                <a:solidFill>
                  <a:schemeClr val="bg1"/>
                </a:solidFill>
                <a:latin typeface="+mj-ea"/>
                <a:ea typeface="+mj-ea"/>
              </a:rPr>
              <a:t>基于地球物理观测对青藏高原构造变形模型的检验</a:t>
            </a:r>
            <a:endParaRPr lang="zh-CN" altLang="en-US" sz="280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目录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altLang="zh-CN" sz="4800" dirty="0"/>
              <a:t>Content</a:t>
            </a:r>
            <a:endParaRPr lang="zh-CN" altLang="en-US" sz="4800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>
          <a:xfrm>
            <a:off x="7676152" y="914401"/>
            <a:ext cx="4310743" cy="613319"/>
          </a:xfrm>
        </p:spPr>
        <p:txBody>
          <a:bodyPr/>
          <a:lstStyle/>
          <a:p>
            <a:pPr algn="l"/>
            <a:r>
              <a:rPr lang="zh-CN" altLang="en-US" dirty="0">
                <a:solidFill>
                  <a:schemeClr val="bg1"/>
                </a:solidFill>
              </a:rPr>
              <a:t>中下地壳流模型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7676152" y="2318579"/>
            <a:ext cx="4310743" cy="613319"/>
          </a:xfrm>
        </p:spPr>
        <p:txBody>
          <a:bodyPr/>
          <a:lstStyle/>
          <a:p>
            <a:pPr algn="l"/>
            <a:r>
              <a:rPr lang="zh-CN" altLang="en-US" dirty="0">
                <a:solidFill>
                  <a:schemeClr val="bg1"/>
                </a:solidFill>
                <a:sym typeface="+mn-ea"/>
              </a:rPr>
              <a:t>部分代码展示</a:t>
            </a:r>
            <a:endParaRPr lang="zh-CN" dirty="0">
              <a:solidFill>
                <a:schemeClr val="bg1"/>
              </a:solidFill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/>
          </p:nvPr>
        </p:nvSpPr>
        <p:spPr>
          <a:xfrm>
            <a:off x="7676152" y="3722097"/>
            <a:ext cx="4310743" cy="613319"/>
          </a:xfrm>
        </p:spPr>
        <p:txBody>
          <a:bodyPr/>
          <a:lstStyle/>
          <a:p>
            <a:pPr algn="l"/>
            <a:r>
              <a:rPr lang="zh-CN" altLang="en-US" dirty="0">
                <a:solidFill>
                  <a:schemeClr val="bg1"/>
                </a:solidFill>
              </a:rPr>
              <a:t>其余模型简介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7676152" y="5123040"/>
            <a:ext cx="4310743" cy="613319"/>
          </a:xfrm>
        </p:spPr>
        <p:txBody>
          <a:bodyPr/>
          <a:lstStyle/>
          <a:p>
            <a:pPr algn="l"/>
            <a:r>
              <a:rPr lang="zh-CN" altLang="en-US" dirty="0">
                <a:solidFill>
                  <a:schemeClr val="bg1"/>
                </a:solidFill>
              </a:rPr>
              <a:t>后续工作计划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76750" y="3597910"/>
            <a:ext cx="3248660" cy="711835"/>
          </a:xfrm>
        </p:spPr>
        <p:txBody>
          <a:bodyPr>
            <a:noAutofit/>
          </a:bodyPr>
          <a:lstStyle/>
          <a:p>
            <a:pPr algn="ctr"/>
            <a:r>
              <a:rPr lang="zh-CN" altLang="en-US" sz="2800" dirty="0">
                <a:sym typeface="+mn-ea"/>
              </a:rPr>
              <a:t>中下地壳流模型</a:t>
            </a:r>
            <a:endParaRPr lang="zh-CN" altLang="en-US" sz="2800" dirty="0"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9949" y="287927"/>
            <a:ext cx="4047490" cy="74422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中下地壳流模型</a:t>
            </a:r>
            <a:endParaRPr kumimoji="0" lang="zh-CN" altLang="en-US" sz="4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9755" y="1262380"/>
            <a:ext cx="5777865" cy="2492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该模型认为高原内部软弱的中下地壳物质向东逃逸， 形成地壳流，从而导致上地壳和下伏地幔之间发生解耦变形。在青藏高原周缘遇到比较坚硬的刚性岩石圈地体时，地壳流被阻挡， 形成了例如龙门山区域陡峭的突变型地貌特征；反之如未遇到坚硬岩石圈的阻挡，比如东北缘和东南缘，则形成宽阔而平缓的过渡型地貌。</a:t>
            </a:r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9755" y="3681730"/>
            <a:ext cx="577786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ea"/>
              </a:rPr>
              <a:t>地壳介质强度受成分、温度、压力等多因素控制。地壳介质的地震波速度会随着温度升高而降低，如果存在部分熔融则介质地震波速度会显著降低。同时综合考虑其他的物理量，则可以进一步推断地下是否存在地壳流及其可能的分布范围和特征。例如，地震波速度结构差异能指示地壳低速层范围，而电性结构中高导、低阻层的分布对高温熔融体具有特殊敏感性，两者结合可以得出精度更高且更可信的推论。</a:t>
            </a:r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j-ea"/>
            </a:endParaRPr>
          </a:p>
        </p:txBody>
      </p:sp>
      <p:pic>
        <p:nvPicPr>
          <p:cNvPr id="7" name="图片 6" descr="CO]0JRD4W$}`V18(5EX0YU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974205" y="1262380"/>
            <a:ext cx="4311650" cy="23583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098030" y="38239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中下地壳流模型(Guo et al., 2013)</a:t>
            </a: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9755" y="1262380"/>
            <a:ext cx="5777865" cy="2492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00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3715" y="736600"/>
            <a:ext cx="4064000" cy="55543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目前主要从横波波速入手，寻找地壳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40km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以内的可能存在的低速区。并使用了一种比较可靠的方法，即计算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LVZ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率：</a:t>
            </a:r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LVZ ratio=(V</a:t>
            </a:r>
            <a:r>
              <a:rPr lang="en-US" altLang="zh-CN" sz="2000" b="1" baseline="-25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max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-V</a:t>
            </a:r>
            <a:r>
              <a:rPr lang="en-US" altLang="zh-CN" sz="2000" b="1" baseline="-25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min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)/V</a:t>
            </a:r>
            <a:r>
              <a:rPr lang="en-US" altLang="zh-CN" sz="2000" b="1" baseline="-25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max</a:t>
            </a:r>
            <a:endParaRPr lang="en-US" altLang="zh-CN" sz="2000" b="1" baseline="-25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en-US" altLang="zh-CN" sz="2000" b="1" baseline="-25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en-US" altLang="zh-CN" sz="2000" b="1" baseline="-25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en-US" altLang="zh-CN" sz="2000" b="1" baseline="-25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Vmin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为地下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20km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40km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范围内的速度最小值，一般认为地壳流可能存在于这个深度。当找到一个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Vmin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以后，基于该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Vmin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的所在深度向上发现一个深度大于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10km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的最大速度</a:t>
            </a:r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Vmax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>
              <a:solidFill>
                <a:schemeClr val="bg1"/>
              </a:solidFill>
              <a:latin typeface="+mj-ea"/>
              <a:ea typeface="+mj-ea"/>
              <a:cs typeface="+mj-ea"/>
            </a:endParaRPr>
          </a:p>
          <a:p>
            <a:endParaRPr lang="zh-CN" altLang="en-US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pic>
        <p:nvPicPr>
          <p:cNvPr id="8" name="图片 7" descr="W`K12~0~ZSX7MGUH)AAUMH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528945" y="478155"/>
            <a:ext cx="2473960" cy="3018155"/>
          </a:xfrm>
          <a:prstGeom prst="rect">
            <a:avLst/>
          </a:prstGeom>
        </p:spPr>
      </p:pic>
      <p:pic>
        <p:nvPicPr>
          <p:cNvPr id="9" name="图片 8" descr="A9WCPTRW9H@474MCUW6F3_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907780" y="478155"/>
            <a:ext cx="2473325" cy="301815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528945" y="4059555"/>
            <a:ext cx="247332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地壳中的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Vs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一般是逐渐增大，如果地壳中下部存在低速区域，则会得到一个大于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LVZ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值。如果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Vmin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Vmax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差得越多，这个值就越大，代表这个区域的低速越明显。</a:t>
            </a: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35320" y="3594100"/>
            <a:ext cx="20599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存在低速</a:t>
            </a: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272905" y="3594100"/>
            <a:ext cx="18268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 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不存在低速</a:t>
            </a: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907145" y="4060190"/>
            <a:ext cx="247396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Vs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逐渐单调增加时，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Vmin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无法向上发现一个比他还大的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Vmax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，则公式中的分子将变为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，即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LVZ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率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等于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9755" y="1262380"/>
            <a:ext cx="5777865" cy="2492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00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4170" y="224155"/>
            <a:ext cx="115042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使用模型数据说明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本课题使用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MATLAB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进行数据处理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0530" y="1262380"/>
            <a:ext cx="11330305" cy="50857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chemeClr val="bg1"/>
                </a:solidFill>
                <a:latin typeface="+mj-lt"/>
                <a:ea typeface="+mj-ea"/>
                <a:cs typeface="+mj-lt"/>
              </a:rPr>
              <a:t>2012</a:t>
            </a:r>
            <a:r>
              <a:rPr lang="zh-CN" altLang="en-US">
                <a:solidFill>
                  <a:schemeClr val="bg1"/>
                </a:solidFill>
                <a:latin typeface="+mj-lt"/>
                <a:ea typeface="+mj-ea"/>
                <a:cs typeface="+mj-lt"/>
              </a:rPr>
              <a:t>：</a:t>
            </a:r>
            <a:r>
              <a:rPr lang="en-US" altLang="zh-CN">
                <a:solidFill>
                  <a:schemeClr val="bg1"/>
                </a:solidFill>
                <a:latin typeface="+mj-lt"/>
                <a:ea typeface="+mj-ea"/>
                <a:cs typeface="+mj-lt"/>
              </a:rPr>
              <a:t>Yang, Y., M.H. Ritzwoller, Y. Zheng, A.L. Levshin, and Z. Xie, A synoptic view of the  distribution and connectivity of the mid-crustal low velocity zone beneath Tibet, J. Geophys. Res, 117, B04303, doi:10.1029/2011JB008810, 2012.</a:t>
            </a:r>
            <a:endParaRPr lang="en-US" altLang="zh-CN">
              <a:solidFill>
                <a:schemeClr val="bg1"/>
              </a:solidFill>
              <a:latin typeface="+mj-lt"/>
              <a:ea typeface="+mj-ea"/>
              <a:cs typeface="+mj-lt"/>
            </a:endParaRPr>
          </a:p>
          <a:p>
            <a:endParaRPr lang="en-US" altLang="zh-CN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2015</a:t>
            </a:r>
            <a:r>
              <a:rPr lang="zh-CN" altLang="en-US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：High-resolution lithospheric structure beneath Mainland China from</a:t>
            </a:r>
            <a:r>
              <a:rPr lang="en-US" altLang="zh-CN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 ambient noise and earthquake surface-wave tomography    Xuewei Bao,Xiaodong Song, Jiangtao Li, 2015</a:t>
            </a:r>
            <a:endParaRPr lang="en-US" altLang="zh-CN">
              <a:solidFill>
                <a:schemeClr val="bg1"/>
              </a:solidFill>
              <a:latin typeface="Cambria" panose="02040503050406030204" charset="0"/>
              <a:cs typeface="Cambria" panose="02040503050406030204" charset="0"/>
            </a:endParaRPr>
          </a:p>
          <a:p>
            <a:endParaRPr lang="en-US" altLang="zh-CN">
              <a:solidFill>
                <a:schemeClr val="bg1"/>
              </a:solidFill>
            </a:endParaRPr>
          </a:p>
          <a:p>
            <a:r>
              <a:rPr lang="en-US" altLang="zh-CN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2016</a:t>
            </a:r>
            <a:r>
              <a:rPr lang="zh-CN" altLang="en-US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：Shen, W., M.H. Ritzwoller, D. Kang, Y. Kim, J. Ning, F.-C. Lin, W. Wang, Y. Zheng, and L. Zhou, </a:t>
            </a:r>
            <a:r>
              <a:rPr lang="en-US" altLang="zh-CN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A seismic reference model for the crust and uppermost mantle beneath China from surface wave dispersion,Geophys. J. Int., submitted, 2015.</a:t>
            </a:r>
            <a:endParaRPr lang="en-US" altLang="zh-CN">
              <a:solidFill>
                <a:schemeClr val="bg1"/>
              </a:solidFill>
              <a:latin typeface="Cambria" panose="02040503050406030204" charset="0"/>
              <a:cs typeface="Cambria" panose="02040503050406030204" charset="0"/>
            </a:endParaRPr>
          </a:p>
          <a:p>
            <a:endParaRPr lang="en-US" altLang="zh-CN">
              <a:solidFill>
                <a:schemeClr val="bg1"/>
              </a:solidFill>
              <a:latin typeface="Cambria" panose="02040503050406030204" charset="0"/>
              <a:cs typeface="Cambria" panose="02040503050406030204" charset="0"/>
            </a:endParaRPr>
          </a:p>
          <a:p>
            <a:r>
              <a:rPr lang="en-US" altLang="zh-CN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2020</a:t>
            </a:r>
            <a:r>
              <a:rPr lang="zh-CN" altLang="en-US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：High‐Resolution 3‐D Shear Wave Velocity Model</a:t>
            </a:r>
            <a:r>
              <a:rPr lang="en-US" altLang="zh-CN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 </a:t>
            </a:r>
            <a:r>
              <a:rPr lang="zh-CN" altLang="en-US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of the Tibetan Plateau: Implications for</a:t>
            </a:r>
            <a:r>
              <a:rPr lang="en-US" altLang="zh-CN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 </a:t>
            </a:r>
            <a:r>
              <a:rPr lang="zh-CN" altLang="en-US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Crustal Deformation and Porphyry</a:t>
            </a:r>
            <a:r>
              <a:rPr lang="en-US" altLang="zh-CN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 </a:t>
            </a:r>
            <a:r>
              <a:rPr lang="zh-CN" altLang="en-US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Cu Deposit Formation</a:t>
            </a:r>
            <a:r>
              <a:rPr lang="en-US" altLang="zh-CN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, doi/10.1029/2019JB019215</a:t>
            </a:r>
            <a:endParaRPr lang="en-US" altLang="zh-CN">
              <a:solidFill>
                <a:schemeClr val="bg1"/>
              </a:solidFill>
              <a:latin typeface="Cambria" panose="02040503050406030204" charset="0"/>
              <a:cs typeface="Cambria" panose="02040503050406030204" charset="0"/>
            </a:endParaRPr>
          </a:p>
          <a:p>
            <a:endParaRPr lang="en-US" altLang="zh-CN">
              <a:solidFill>
                <a:schemeClr val="bg1"/>
              </a:solidFill>
              <a:latin typeface="Cambria" panose="02040503050406030204" charset="0"/>
              <a:cs typeface="Cambria" panose="02040503050406030204" charset="0"/>
            </a:endParaRPr>
          </a:p>
          <a:p>
            <a:r>
              <a:rPr lang="en-US" altLang="zh-CN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2022: USTClitho2.0: Updated Unified Seismic Tomography Models for Continental China Lithosphere from JointInversion of Body Wave Arrival Times and Surface-Wave Dispersion Data 93,201-215, doi:10.1785/0220210122.</a:t>
            </a:r>
            <a:endParaRPr lang="en-US" altLang="zh-CN">
              <a:solidFill>
                <a:schemeClr val="bg1"/>
              </a:solidFill>
              <a:latin typeface="Cambria" panose="02040503050406030204" charset="0"/>
              <a:cs typeface="Cambria" panose="02040503050406030204" charset="0"/>
            </a:endParaRPr>
          </a:p>
          <a:p>
            <a:endParaRPr lang="en-US" altLang="zh-CN">
              <a:solidFill>
                <a:schemeClr val="bg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9755" y="1262380"/>
            <a:ext cx="5777865" cy="2492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00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pic>
        <p:nvPicPr>
          <p:cNvPr id="2" name="图片 1" descr="LVZ20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7170" y="1021715"/>
            <a:ext cx="9217025" cy="507682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14655" y="316230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  <a:latin typeface="Cambria" panose="02040503050406030204" charset="0"/>
                <a:ea typeface="+mj-ea"/>
                <a:cs typeface="Cambria" panose="02040503050406030204" charset="0"/>
              </a:rPr>
              <a:t>Yang_Tibet_2012</a:t>
            </a:r>
            <a:endParaRPr lang="zh-CN" altLang="en-US" sz="2800" b="1">
              <a:solidFill>
                <a:schemeClr val="bg1"/>
              </a:solidFill>
              <a:latin typeface="Cambria" panose="02040503050406030204" charset="0"/>
              <a:ea typeface="+mj-ea"/>
              <a:cs typeface="Cambria" panose="020405030504060302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35990" y="1569720"/>
            <a:ext cx="2871470" cy="39814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9755" y="1262380"/>
            <a:ext cx="5777865" cy="2492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00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470535" y="33083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Bao_etal2015_EPSL</a:t>
            </a:r>
            <a:endParaRPr lang="zh-CN" altLang="en-US" sz="2800" b="1">
              <a:solidFill>
                <a:schemeClr val="bg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pic>
        <p:nvPicPr>
          <p:cNvPr id="5" name="图片 4" descr="20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396365" y="1190625"/>
            <a:ext cx="9399270" cy="51396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9755" y="1262380"/>
            <a:ext cx="5777865" cy="2492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00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440690" y="30162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Shen_China_2016</a:t>
            </a:r>
            <a:endParaRPr lang="zh-CN" altLang="en-US" sz="2800" b="1">
              <a:solidFill>
                <a:schemeClr val="bg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pic>
        <p:nvPicPr>
          <p:cNvPr id="11" name="图片 10" descr="20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350010" y="1083945"/>
            <a:ext cx="9491980" cy="52197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9755" y="1262380"/>
            <a:ext cx="5777865" cy="2492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00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492125" y="433070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Huang_Tibet_2020</a:t>
            </a:r>
            <a:endParaRPr lang="zh-CN" altLang="en-US" sz="2800" b="1">
              <a:solidFill>
                <a:schemeClr val="bg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" y="2411095"/>
            <a:ext cx="6940550" cy="4060825"/>
          </a:xfrm>
          <a:prstGeom prst="rect">
            <a:avLst/>
          </a:prstGeom>
        </p:spPr>
      </p:pic>
      <p:pic>
        <p:nvPicPr>
          <p:cNvPr id="3" name="图片 2" descr="YO[@7Z71AB[O`2J}]PX$Q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48885" y="201295"/>
            <a:ext cx="6298565" cy="1959610"/>
          </a:xfrm>
          <a:prstGeom prst="rect">
            <a:avLst/>
          </a:prstGeom>
        </p:spPr>
      </p:pic>
      <p:sp>
        <p:nvSpPr>
          <p:cNvPr id="7" name="圆角右箭头 6"/>
          <p:cNvSpPr/>
          <p:nvPr/>
        </p:nvSpPr>
        <p:spPr>
          <a:xfrm rot="12480000">
            <a:off x="6098540" y="710565"/>
            <a:ext cx="2343150" cy="460819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196580" y="4530090"/>
            <a:ext cx="3559175" cy="14636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如图，将低于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3.4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Vmax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人为设置为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3.4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9755" y="1262380"/>
            <a:ext cx="5777865" cy="2492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00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441325" y="351790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USTClith2.0</a:t>
            </a:r>
            <a:r>
              <a:rPr lang="en-US" altLang="zh-CN" sz="2800" b="1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 2020</a:t>
            </a:r>
            <a:endParaRPr lang="en-US" altLang="zh-CN" sz="2800" b="1">
              <a:solidFill>
                <a:schemeClr val="bg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pic>
        <p:nvPicPr>
          <p:cNvPr id="14" name="图片 13" descr="20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70000" y="1062990"/>
            <a:ext cx="9652000" cy="52800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9755" y="1262380"/>
            <a:ext cx="5777865" cy="2492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chemeClr val="bg1"/>
                </a:solidFill>
                <a:latin typeface="+mj-ea"/>
                <a:ea typeface="+mj-ea"/>
                <a:cs typeface="+mj-ea"/>
              </a:rPr>
              <a:t>USTClith2.0</a:t>
            </a:r>
            <a:endParaRPr lang="zh-CN" altLang="en-US" sz="200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4655" y="4406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  <a:latin typeface="Cambria" panose="02040503050406030204" charset="0"/>
                <a:ea typeface="+mj-ea"/>
                <a:cs typeface="Cambria" panose="02040503050406030204" charset="0"/>
              </a:rPr>
              <a:t>Yang_Tibet_2012</a:t>
            </a:r>
            <a:endParaRPr lang="zh-CN" altLang="en-US" b="1">
              <a:solidFill>
                <a:schemeClr val="bg1"/>
              </a:solidFill>
              <a:latin typeface="Cambria" panose="02040503050406030204" charset="0"/>
              <a:ea typeface="+mj-ea"/>
              <a:cs typeface="Cambria" panose="020405030504060302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4655" y="998855"/>
            <a:ext cx="3498850" cy="19278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261485" y="4406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Bao_etal2015_EPSL</a:t>
            </a:r>
            <a:endParaRPr lang="zh-CN" altLang="en-US" b="1">
              <a:solidFill>
                <a:schemeClr val="bg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131810" y="4406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Shen_China_2016</a:t>
            </a:r>
            <a:endParaRPr lang="zh-CN" altLang="en-US" b="1">
              <a:solidFill>
                <a:schemeClr val="bg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61485" y="34842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USTClith2.0</a:t>
            </a:r>
            <a:endParaRPr lang="en-US" altLang="zh-CN" b="1">
              <a:solidFill>
                <a:schemeClr val="bg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pic>
        <p:nvPicPr>
          <p:cNvPr id="12" name="图片 11" descr="LVZ20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55" y="4006215"/>
            <a:ext cx="3498850" cy="192849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14655" y="34842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Huang_Tibet_2020</a:t>
            </a:r>
            <a:endParaRPr lang="zh-CN" altLang="en-US" b="1">
              <a:solidFill>
                <a:schemeClr val="bg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pic>
        <p:nvPicPr>
          <p:cNvPr id="5" name="图片 4" descr="20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1485" y="998855"/>
            <a:ext cx="3525520" cy="1927860"/>
          </a:xfrm>
          <a:prstGeom prst="rect">
            <a:avLst/>
          </a:prstGeom>
        </p:spPr>
      </p:pic>
      <p:pic>
        <p:nvPicPr>
          <p:cNvPr id="11" name="图片 10" descr="20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4985" y="998855"/>
            <a:ext cx="3525520" cy="1938655"/>
          </a:xfrm>
          <a:prstGeom prst="rect">
            <a:avLst/>
          </a:prstGeom>
        </p:spPr>
      </p:pic>
      <p:pic>
        <p:nvPicPr>
          <p:cNvPr id="14" name="图片 13" descr="20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1485" y="4006215"/>
            <a:ext cx="3525520" cy="192849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9755" y="1262380"/>
            <a:ext cx="5777865" cy="2492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00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84455" y="96520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Cambria" panose="02040503050406030204" charset="0"/>
              </a:rPr>
              <a:t>对五个模型的统计</a:t>
            </a:r>
            <a:endParaRPr 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Cambria" panose="020405030504060302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185" y="1052195"/>
            <a:ext cx="4485005" cy="2376805"/>
          </a:xfrm>
          <a:prstGeom prst="rect">
            <a:avLst/>
          </a:prstGeom>
        </p:spPr>
      </p:pic>
      <p:pic>
        <p:nvPicPr>
          <p:cNvPr id="5" name="图片 4" descr="LVZ Average 0.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620" y="1052195"/>
            <a:ext cx="4485005" cy="2376805"/>
          </a:xfrm>
          <a:prstGeom prst="rect">
            <a:avLst/>
          </a:prstGeom>
        </p:spPr>
      </p:pic>
      <p:pic>
        <p:nvPicPr>
          <p:cNvPr id="6" name="图片 5" descr="LVZ Average 0.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185" y="4012565"/>
            <a:ext cx="4485005" cy="2376805"/>
          </a:xfrm>
          <a:prstGeom prst="rect">
            <a:avLst/>
          </a:prstGeom>
        </p:spPr>
      </p:pic>
      <p:pic>
        <p:nvPicPr>
          <p:cNvPr id="7" name="图片 6" descr="LVZ Average 0.0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7620" y="4011930"/>
            <a:ext cx="4485640" cy="23774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357620" y="364363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bg1"/>
                </a:solidFill>
              </a:rPr>
              <a:t>LVZ &gt; 0.08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357620" y="6838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bg1"/>
                </a:solidFill>
              </a:rPr>
              <a:t>LVZ &gt; 0.04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1226185" y="364363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bg1"/>
                </a:solidFill>
              </a:rPr>
              <a:t>LVZ &gt; 0.06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1226185" y="6838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bg1"/>
                </a:solidFill>
              </a:rPr>
              <a:t>LVZ &gt; 0.02</a:t>
            </a:r>
            <a:endParaRPr lang="en-US" altLang="zh-CN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9755" y="1262380"/>
            <a:ext cx="5777865" cy="2492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00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441325" y="351790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solidFill>
                  <a:schemeClr val="bg1"/>
                </a:solidFill>
                <a:latin typeface="Cambria" panose="02040503050406030204" charset="0"/>
                <a:cs typeface="Cambria" panose="02040503050406030204" charset="0"/>
              </a:rPr>
              <a:t>LVZ &gt; 0.04</a:t>
            </a:r>
            <a:endParaRPr lang="zh-CN" altLang="en-US" sz="2800" b="1">
              <a:solidFill>
                <a:schemeClr val="bg1"/>
              </a:solidFill>
              <a:latin typeface="Cambria" panose="02040503050406030204" charset="0"/>
              <a:cs typeface="Cambria" panose="02040503050406030204" charset="0"/>
            </a:endParaRPr>
          </a:p>
        </p:txBody>
      </p:sp>
      <p:pic>
        <p:nvPicPr>
          <p:cNvPr id="3" name="图片 2" descr="LVZ Average 0.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885" y="1225550"/>
            <a:ext cx="8951595" cy="4406265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4478020" y="943610"/>
            <a:ext cx="1895475" cy="1837055"/>
          </a:xfrm>
          <a:prstGeom prst="line">
            <a:avLst/>
          </a:prstGeom>
          <a:ln w="444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21" idx="0"/>
          </p:cNvCxnSpPr>
          <p:nvPr>
            <p:custDataLst>
              <p:tags r:id="rId3"/>
            </p:custDataLst>
          </p:nvPr>
        </p:nvCxnSpPr>
        <p:spPr>
          <a:xfrm flipH="1" flipV="1">
            <a:off x="8912225" y="4722495"/>
            <a:ext cx="931545" cy="1191260"/>
          </a:xfrm>
          <a:prstGeom prst="line">
            <a:avLst/>
          </a:prstGeom>
          <a:ln w="444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4"/>
            </p:custDataLst>
          </p:nvPr>
        </p:nvCxnSpPr>
        <p:spPr>
          <a:xfrm flipH="1">
            <a:off x="6178550" y="3983355"/>
            <a:ext cx="387985" cy="2085975"/>
          </a:xfrm>
          <a:prstGeom prst="line">
            <a:avLst/>
          </a:prstGeom>
          <a:ln w="444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5"/>
            </p:custDataLst>
          </p:nvPr>
        </p:nvCxnSpPr>
        <p:spPr>
          <a:xfrm flipH="1">
            <a:off x="1155700" y="3983355"/>
            <a:ext cx="3624580" cy="1277620"/>
          </a:xfrm>
          <a:prstGeom prst="line">
            <a:avLst/>
          </a:prstGeom>
          <a:ln w="444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6"/>
            </p:custDataLst>
          </p:nvPr>
        </p:nvCxnSpPr>
        <p:spPr>
          <a:xfrm flipH="1">
            <a:off x="7941945" y="841375"/>
            <a:ext cx="1234440" cy="2066290"/>
          </a:xfrm>
          <a:prstGeom prst="line">
            <a:avLst/>
          </a:prstGeom>
          <a:ln w="444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3707765" y="575310"/>
            <a:ext cx="15608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bg1"/>
                </a:solidFill>
              </a:rPr>
              <a:t>(89-94),(33-34)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>
            <p:custDataLst>
              <p:tags r:id="rId8"/>
            </p:custDataLst>
          </p:nvPr>
        </p:nvSpPr>
        <p:spPr>
          <a:xfrm>
            <a:off x="8452485" y="428625"/>
            <a:ext cx="17214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bg1"/>
                </a:solidFill>
              </a:rPr>
              <a:t>(95-101),(32-34)</a:t>
            </a:r>
            <a:endParaRPr lang="en-US" altLang="zh-CN" b="1">
              <a:solidFill>
                <a:schemeClr val="bg1"/>
              </a:solidFill>
            </a:endParaRPr>
          </a:p>
        </p:txBody>
      </p:sp>
      <p:cxnSp>
        <p:nvCxnSpPr>
          <p:cNvPr id="15" name="直接连接符 14"/>
          <p:cNvCxnSpPr/>
          <p:nvPr>
            <p:custDataLst>
              <p:tags r:id="rId9"/>
            </p:custDataLst>
          </p:nvPr>
        </p:nvCxnSpPr>
        <p:spPr>
          <a:xfrm>
            <a:off x="6958965" y="705485"/>
            <a:ext cx="259080" cy="1173480"/>
          </a:xfrm>
          <a:prstGeom prst="line">
            <a:avLst/>
          </a:prstGeom>
          <a:ln w="444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>
            <p:custDataLst>
              <p:tags r:id="rId10"/>
            </p:custDataLst>
          </p:nvPr>
        </p:nvSpPr>
        <p:spPr>
          <a:xfrm>
            <a:off x="6178550" y="270510"/>
            <a:ext cx="15608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bg1"/>
                </a:solidFill>
              </a:rPr>
              <a:t>(95-97),(38-39)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0" y="5327650"/>
            <a:ext cx="15608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bg1"/>
                </a:solidFill>
              </a:rPr>
              <a:t>(85-87),(28-30)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5398135" y="6132195"/>
            <a:ext cx="15608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bg1"/>
                </a:solidFill>
              </a:rPr>
              <a:t>(91-96),(28-32)</a:t>
            </a:r>
            <a:endParaRPr lang="en-US" altLang="zh-CN" b="1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>
            <p:custDataLst>
              <p:tags r:id="rId13"/>
            </p:custDataLst>
          </p:nvPr>
        </p:nvSpPr>
        <p:spPr>
          <a:xfrm>
            <a:off x="8949690" y="5913755"/>
            <a:ext cx="17875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bg1"/>
                </a:solidFill>
              </a:rPr>
              <a:t>(103-104),(26-28)</a:t>
            </a:r>
            <a:endParaRPr lang="en-US" altLang="zh-CN" b="1">
              <a:solidFill>
                <a:schemeClr val="bg1"/>
              </a:solidFill>
            </a:endParaRPr>
          </a:p>
        </p:txBody>
      </p:sp>
      <p:cxnSp>
        <p:nvCxnSpPr>
          <p:cNvPr id="22" name="直接连接符 21"/>
          <p:cNvCxnSpPr/>
          <p:nvPr>
            <p:custDataLst>
              <p:tags r:id="rId14"/>
            </p:custDataLst>
          </p:nvPr>
        </p:nvCxnSpPr>
        <p:spPr>
          <a:xfrm flipH="1">
            <a:off x="8288655" y="3117215"/>
            <a:ext cx="2505075" cy="1073785"/>
          </a:xfrm>
          <a:prstGeom prst="line">
            <a:avLst/>
          </a:prstGeom>
          <a:ln w="444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>
            <p:custDataLst>
              <p:tags r:id="rId15"/>
            </p:custDataLst>
          </p:nvPr>
        </p:nvSpPr>
        <p:spPr>
          <a:xfrm>
            <a:off x="10527665" y="3318510"/>
            <a:ext cx="17875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chemeClr val="bg1"/>
                </a:solidFill>
              </a:rPr>
              <a:t>(99-102),(27-29)</a:t>
            </a:r>
            <a:endParaRPr lang="en-US" altLang="zh-CN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76750" y="3597910"/>
            <a:ext cx="3248660" cy="711835"/>
          </a:xfrm>
        </p:spPr>
        <p:txBody>
          <a:bodyPr>
            <a:noAutofit/>
          </a:bodyPr>
          <a:lstStyle/>
          <a:p>
            <a:pPr algn="ctr"/>
            <a:r>
              <a:rPr lang="zh-CN" altLang="en-US" sz="2800" dirty="0">
                <a:sym typeface="+mn-ea"/>
              </a:rPr>
              <a:t>部分代码展示</a:t>
            </a:r>
            <a:endParaRPr lang="zh-CN" altLang="en-US" sz="2800" dirty="0"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9755" y="1262380"/>
            <a:ext cx="5777865" cy="24923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000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3710" y="219710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为例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 descr="}C7VS4PZ_P9W9}MI`~QXK$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17525" y="1901190"/>
            <a:ext cx="4947285" cy="43795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73710" y="848360"/>
            <a:ext cx="518287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数据读取计算部分（大部分模型原始数据为若干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txt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文件，其他有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nc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文件和一整个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txt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文件的需要进行简单的预处理，在此不作赘述）</a:t>
            </a: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97600" y="8483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绘图部分</a:t>
            </a: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 descr="G99_GZPHC{DT9NC8H`%CL5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97600" y="1315720"/>
            <a:ext cx="5701030" cy="438023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76750" y="3597910"/>
            <a:ext cx="3248660" cy="711835"/>
          </a:xfrm>
        </p:spPr>
        <p:txBody>
          <a:bodyPr>
            <a:noAutofit/>
          </a:bodyPr>
          <a:lstStyle/>
          <a:p>
            <a:pPr algn="ctr"/>
            <a:r>
              <a:rPr lang="zh-CN" altLang="en-US" sz="2800" dirty="0">
                <a:sym typeface="+mn-ea"/>
              </a:rPr>
              <a:t>其余模型简介</a:t>
            </a:r>
            <a:endParaRPr lang="zh-CN" altLang="en-US" sz="2800" dirty="0"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09600" y="1262380"/>
            <a:ext cx="5777865" cy="47244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该模型认为印度板块与欧亚板块汇聚形成青藏高原的过程中，地壳和上地幔岩石圈具有相同的强度， 壳幔变形是耦合的，高原内部的脆性地体沿着地体边界的大型走滑断裂侧向挤出，形变主要发生在脆性地体很窄的边界处，而地体内部变形较少。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较硬的印度板块俯冲至喜马拉雅板块下侧，对喜马拉雅板块产生一个巨大的推力，但是由于上部存在塔里木盆地的阻挡，喜马拉雅板块部分从东边挤出。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609600" y="286385"/>
            <a:ext cx="5512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模型一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刚性块体侧向挤出模型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 descr="VDCMS9(TYFWM(@67%MG_Y5C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176770" y="1336040"/>
            <a:ext cx="3900805" cy="35877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094855" y="50425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刚性块体侧向挤出模型</a:t>
            </a: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853565" y="1343025"/>
            <a:ext cx="8484870" cy="47244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在该模型中, 介质被视为非刚性连续介质。由于印度板块对青藏高原的挤压作用, 高原内部地体从南到北发生不同程度的缩短, 在整个高原内部的岩石圈发生连续形变。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441325" y="286385"/>
            <a:ext cx="72612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模型二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岩石圈连续变形模型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descr="QRCKW`BZCW%~3)03@[XUM7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905760" y="2917825"/>
            <a:ext cx="6381115" cy="29559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064000" y="59778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连续变形模型</a:t>
            </a: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76750" y="3597910"/>
            <a:ext cx="3248660" cy="711835"/>
          </a:xfrm>
        </p:spPr>
        <p:txBody>
          <a:bodyPr>
            <a:noAutofit/>
          </a:bodyPr>
          <a:lstStyle/>
          <a:p>
            <a:pPr algn="ctr"/>
            <a:r>
              <a:rPr lang="zh-CN" altLang="en-US" sz="2800" dirty="0">
                <a:sym typeface="+mn-ea"/>
              </a:rPr>
              <a:t>后续工作计划</a:t>
            </a:r>
            <a:endParaRPr lang="zh-CN" altLang="en-US" sz="2800" dirty="0"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648460" y="1546225"/>
            <a:ext cx="8895080" cy="36188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关于地壳流模型，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未来将统计波速比（</a:t>
            </a:r>
            <a:r>
              <a:rPr lang="en-US" altLang="zh-CN" sz="2800" b="1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Vp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/Vs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）、衰减、电导率等其他参数，以对壳内部分熔融提供更可靠的约束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zh-CN" sz="2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关于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刚性块体侧向挤出模型和岩石圈连续变形模型，寻找支撑模型的数据基础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1524278" y="2820940"/>
            <a:ext cx="9144000" cy="1011462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感谢垂听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  <p:tag name="KSO_WM_UNIT_PLACING_PICTURE_USER_VIEWPORT" val="{&quot;height&quot;:3714,&quot;width&quot;:6790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  <p:tag name="KSO_WM_UNIT_PLACING_PICTURE_USER_VIEWPORT" val="{&quot;height&quot;:3036,&quot;width&quot;:5552}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UNIT_PLACING_PICTURE_USER_VIEWPORT" val="{&quot;height&quot;:3036,&quot;width&quot;:5510}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COMMONDATA" val="eyJoZGlkIjoiNWY1ODYwMzE5ZTRlMmI1YzE5MmUwNmYyMDk5NmUxOTYifQ=="/>
  <p:tag name="KSO_WPP_MARK_KEY" val="cf839543-ce1e-428e-9226-43a5cc6b84d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2669</Words>
  <Application>WPS 演示</Application>
  <PresentationFormat>宽屏</PresentationFormat>
  <Paragraphs>154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Arial</vt:lpstr>
      <vt:lpstr>宋体</vt:lpstr>
      <vt:lpstr>Wingdings</vt:lpstr>
      <vt:lpstr>Segoe UI Light</vt:lpstr>
      <vt:lpstr>微软雅黑</vt:lpstr>
      <vt:lpstr>Century Gothic</vt:lpstr>
      <vt:lpstr>方正清刻本悦宋简体</vt:lpstr>
      <vt:lpstr>Cambria</vt:lpstr>
      <vt:lpstr>Calibri</vt:lpstr>
      <vt:lpstr>黑体</vt:lpstr>
      <vt:lpstr>Arial Unicode MS</vt:lpstr>
      <vt:lpstr>Office 主题​​</vt:lpstr>
      <vt:lpstr>武汉大学毕业设计中期答辩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感谢垂听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Viking Nexus</dc:creator>
  <cp:lastModifiedBy>viking</cp:lastModifiedBy>
  <cp:revision>10</cp:revision>
  <dcterms:created xsi:type="dcterms:W3CDTF">2023-03-17T02:50:00Z</dcterms:created>
  <dcterms:modified xsi:type="dcterms:W3CDTF">2023-03-21T11:30:22Z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F530FC9CA8E64CB8B6C73C167D3DCF8A</vt:lpwstr>
  </property>
  <property fmtid="{D5CDD505-2E9C-101B-9397-08002B2CF9AE}" pid="3" name="KSOProductBuildVer">
    <vt:lpwstr>2052-11.1.0.13703</vt:lpwstr>
  </property>
</Properties>
</file>