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68" r:id="rId2"/>
    <p:sldId id="269" r:id="rId3"/>
    <p:sldId id="270" r:id="rId4"/>
    <p:sldId id="271" r:id="rId5"/>
    <p:sldId id="272" r:id="rId6"/>
    <p:sldId id="273" r:id="rId7"/>
    <p:sldId id="274" r:id="rId8"/>
    <p:sldId id="275" r:id="rId9"/>
    <p:sldId id="276" r:id="rId10"/>
    <p:sldId id="280" r:id="rId11"/>
    <p:sldId id="281" r:id="rId12"/>
    <p:sldId id="277" r:id="rId13"/>
    <p:sldId id="278" r:id="rId14"/>
    <p:sldId id="279"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8" r:id="rId41"/>
    <p:sldId id="309" r:id="rId42"/>
    <p:sldId id="310" r:id="rId43"/>
    <p:sldId id="311" r:id="rId44"/>
    <p:sldId id="312" r:id="rId45"/>
    <p:sldId id="313" r:id="rId4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62A4535-07FF-45F1-B186-00A9E8B60CE9}">
          <p14:sldIdLst>
            <p14:sldId id="268"/>
            <p14:sldId id="269"/>
            <p14:sldId id="270"/>
            <p14:sldId id="271"/>
            <p14:sldId id="272"/>
            <p14:sldId id="273"/>
            <p14:sldId id="274"/>
            <p14:sldId id="275"/>
            <p14:sldId id="276"/>
            <p14:sldId id="280"/>
            <p14:sldId id="281"/>
            <p14:sldId id="277"/>
            <p14:sldId id="278"/>
            <p14:sldId id="279"/>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8"/>
            <p14:sldId id="309"/>
            <p14:sldId id="310"/>
            <p14:sldId id="311"/>
            <p14:sldId id="312"/>
            <p14:sldId id="31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5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100" d="100"/>
          <a:sy n="100" d="100"/>
        </p:scale>
        <p:origin x="39" y="-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7F67F9-3C3F-45B6-83FF-6EEBA676196D}" type="datetimeFigureOut">
              <a:rPr lang="zh-CN" altLang="en-US" smtClean="0"/>
              <a:t>2023/12/21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542D36-E695-41BA-B6E2-8907D9354E73}" type="slidenum">
              <a:rPr lang="zh-CN" altLang="en-US" smtClean="0"/>
              <a:t>‹#›</a:t>
            </a:fld>
            <a:endParaRPr lang="zh-CN" altLang="en-US"/>
          </a:p>
        </p:txBody>
      </p:sp>
    </p:spTree>
    <p:extLst>
      <p:ext uri="{BB962C8B-B14F-4D97-AF65-F5344CB8AC3E}">
        <p14:creationId xmlns:p14="http://schemas.microsoft.com/office/powerpoint/2010/main" val="3564898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34</a:t>
            </a:fld>
            <a:endParaRPr lang="zh-CN" altLang="en-US"/>
          </a:p>
        </p:txBody>
      </p:sp>
    </p:spTree>
    <p:extLst>
      <p:ext uri="{BB962C8B-B14F-4D97-AF65-F5344CB8AC3E}">
        <p14:creationId xmlns:p14="http://schemas.microsoft.com/office/powerpoint/2010/main" val="119084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35</a:t>
            </a:fld>
            <a:endParaRPr lang="zh-CN" altLang="en-US"/>
          </a:p>
        </p:txBody>
      </p:sp>
    </p:spTree>
    <p:extLst>
      <p:ext uri="{BB962C8B-B14F-4D97-AF65-F5344CB8AC3E}">
        <p14:creationId xmlns:p14="http://schemas.microsoft.com/office/powerpoint/2010/main" val="4205751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36</a:t>
            </a:fld>
            <a:endParaRPr lang="zh-CN" altLang="en-US"/>
          </a:p>
        </p:txBody>
      </p:sp>
    </p:spTree>
    <p:extLst>
      <p:ext uri="{BB962C8B-B14F-4D97-AF65-F5344CB8AC3E}">
        <p14:creationId xmlns:p14="http://schemas.microsoft.com/office/powerpoint/2010/main" val="240583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37</a:t>
            </a:fld>
            <a:endParaRPr lang="zh-CN" altLang="en-US"/>
          </a:p>
        </p:txBody>
      </p:sp>
    </p:spTree>
    <p:extLst>
      <p:ext uri="{BB962C8B-B14F-4D97-AF65-F5344CB8AC3E}">
        <p14:creationId xmlns:p14="http://schemas.microsoft.com/office/powerpoint/2010/main" val="1186195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38</a:t>
            </a:fld>
            <a:endParaRPr lang="zh-CN" altLang="en-US"/>
          </a:p>
        </p:txBody>
      </p:sp>
    </p:spTree>
    <p:extLst>
      <p:ext uri="{BB962C8B-B14F-4D97-AF65-F5344CB8AC3E}">
        <p14:creationId xmlns:p14="http://schemas.microsoft.com/office/powerpoint/2010/main" val="1643584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39</a:t>
            </a:fld>
            <a:endParaRPr lang="zh-CN" altLang="en-US"/>
          </a:p>
        </p:txBody>
      </p:sp>
    </p:spTree>
    <p:extLst>
      <p:ext uri="{BB962C8B-B14F-4D97-AF65-F5344CB8AC3E}">
        <p14:creationId xmlns:p14="http://schemas.microsoft.com/office/powerpoint/2010/main" val="1655552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40</a:t>
            </a:fld>
            <a:endParaRPr lang="zh-CN" altLang="en-US"/>
          </a:p>
        </p:txBody>
      </p:sp>
    </p:spTree>
    <p:extLst>
      <p:ext uri="{BB962C8B-B14F-4D97-AF65-F5344CB8AC3E}">
        <p14:creationId xmlns:p14="http://schemas.microsoft.com/office/powerpoint/2010/main" val="3932754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41</a:t>
            </a:fld>
            <a:endParaRPr lang="zh-CN" altLang="en-US"/>
          </a:p>
        </p:txBody>
      </p:sp>
    </p:spTree>
    <p:extLst>
      <p:ext uri="{BB962C8B-B14F-4D97-AF65-F5344CB8AC3E}">
        <p14:creationId xmlns:p14="http://schemas.microsoft.com/office/powerpoint/2010/main" val="1950343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42</a:t>
            </a:fld>
            <a:endParaRPr lang="zh-CN" altLang="en-US"/>
          </a:p>
        </p:txBody>
      </p:sp>
    </p:spTree>
    <p:extLst>
      <p:ext uri="{BB962C8B-B14F-4D97-AF65-F5344CB8AC3E}">
        <p14:creationId xmlns:p14="http://schemas.microsoft.com/office/powerpoint/2010/main" val="3768615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43</a:t>
            </a:fld>
            <a:endParaRPr lang="zh-CN" altLang="en-US"/>
          </a:p>
        </p:txBody>
      </p:sp>
    </p:spTree>
    <p:extLst>
      <p:ext uri="{BB962C8B-B14F-4D97-AF65-F5344CB8AC3E}">
        <p14:creationId xmlns:p14="http://schemas.microsoft.com/office/powerpoint/2010/main" val="2500108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44</a:t>
            </a:fld>
            <a:endParaRPr lang="zh-CN" altLang="en-US"/>
          </a:p>
        </p:txBody>
      </p:sp>
    </p:spTree>
    <p:extLst>
      <p:ext uri="{BB962C8B-B14F-4D97-AF65-F5344CB8AC3E}">
        <p14:creationId xmlns:p14="http://schemas.microsoft.com/office/powerpoint/2010/main" val="1070800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2542D36-E695-41BA-B6E2-8907D9354E73}" type="slidenum">
              <a:rPr lang="zh-CN" altLang="en-US" smtClean="0"/>
              <a:t>45</a:t>
            </a:fld>
            <a:endParaRPr lang="zh-CN" altLang="en-US"/>
          </a:p>
        </p:txBody>
      </p:sp>
    </p:spTree>
    <p:extLst>
      <p:ext uri="{BB962C8B-B14F-4D97-AF65-F5344CB8AC3E}">
        <p14:creationId xmlns:p14="http://schemas.microsoft.com/office/powerpoint/2010/main" val="1090528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FC15D4-BFDB-40D6-B826-96F06CB5DD2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FAE6FFF-BFDD-4D25-845F-C97ED88585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13B8374-4BF6-473C-A1BD-6B55C5B65CA1}"/>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68DE2534-642C-49DF-AA9E-9DC9816D54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F4840F5-650A-4384-9EC6-974A3AA08086}"/>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347574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AECDBE-7549-4774-A7AD-6944AA248EA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450BEEE-F39B-442D-815B-0EB63DC09E44}"/>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B6B39E3-4D5E-4EAD-90E8-B4272E0ABBCF}"/>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35389E79-E94B-4166-A098-F1A2D5011F3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3A1E74-386C-4F71-96EF-DB12DF6FCC44}"/>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2667283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82D6BA-42E4-4705-80D6-3FBE70C0251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C04DB47-1BBB-42C6-B031-193AD00E8A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DB3FAC46-477D-4DF6-99F2-553CD65408AE}"/>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5279916E-E4FE-4279-A297-87F21519651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2304B97-B8C2-4B08-8C58-6CB43747EA9C}"/>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2837878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4FDC64-F0B0-4EFC-941F-3D700DE552C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9A657CA-A7BF-415E-BD3C-C25A458FD684}"/>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C53AF85F-E540-4940-A3CC-65A475777E4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1DA469C-78D1-41C2-9EBE-313219E75848}"/>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6" name="页脚占位符 5">
            <a:extLst>
              <a:ext uri="{FF2B5EF4-FFF2-40B4-BE49-F238E27FC236}">
                <a16:creationId xmlns:a16="http://schemas.microsoft.com/office/drawing/2014/main" id="{0FEE130C-CCC2-415D-A403-4BEECF7600B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6872773-B01F-493D-9589-80F89E66D8A8}"/>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2712179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31EFD4-12E2-4075-87B7-4A3BFD6DF7F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9745182-6FC5-4F08-8326-E1EB7D4CB8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EA29AD2B-7049-4DB2-B7E6-64B8A8E2B2B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5DD533C8-331D-4CE5-86C0-2BAE778469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FCA43B0F-1000-49E5-B995-3FFAE828978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622AE13A-C3B0-4248-B255-ACA5D5F3212B}"/>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8" name="页脚占位符 7">
            <a:extLst>
              <a:ext uri="{FF2B5EF4-FFF2-40B4-BE49-F238E27FC236}">
                <a16:creationId xmlns:a16="http://schemas.microsoft.com/office/drawing/2014/main" id="{61957C3E-6BFC-4FA6-A857-5A70271868C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EB064A7-F402-40D2-9B69-50DB759D7650}"/>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3005205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5DB385-5765-4A96-A05B-46CC95A5006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A4CD6EC-0BA1-4F03-9C15-9F1A6BD4B864}"/>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4" name="页脚占位符 3">
            <a:extLst>
              <a:ext uri="{FF2B5EF4-FFF2-40B4-BE49-F238E27FC236}">
                <a16:creationId xmlns:a16="http://schemas.microsoft.com/office/drawing/2014/main" id="{C9748CB7-4076-481C-A6A9-30CF0B80A73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4F5F218-20C9-4665-BE4A-8AD09E2EF20A}"/>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366179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617D10E-6F18-47DD-AC59-D4A308E7D7F5}"/>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3" name="页脚占位符 2">
            <a:extLst>
              <a:ext uri="{FF2B5EF4-FFF2-40B4-BE49-F238E27FC236}">
                <a16:creationId xmlns:a16="http://schemas.microsoft.com/office/drawing/2014/main" id="{D3B97553-0143-4E4D-9D1D-91F0A2761DB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146E917-BBE0-4B29-95B1-0ABC4678777B}"/>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2990242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5403C8-5808-4B5B-B665-92B75AECAEE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9F42041-8376-44BF-9C41-A5A5746068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AD47EDE9-7B71-4BB8-B15A-1E50751A77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B9DE4A4-F9D9-4600-8250-3505582EA696}"/>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6" name="页脚占位符 5">
            <a:extLst>
              <a:ext uri="{FF2B5EF4-FFF2-40B4-BE49-F238E27FC236}">
                <a16:creationId xmlns:a16="http://schemas.microsoft.com/office/drawing/2014/main" id="{BCC37130-D6E7-4908-AFC2-60CFCF38C54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8687ACF-C865-4DE1-A255-10FDD09D28AF}"/>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1606054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7C3230-D8D7-4E92-9758-B9711FB5767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0C0A876-2064-4B39-82FF-3BE3F08453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EB1B961-E18E-4D24-BD8A-780447A59A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88E1172-DB05-4A1F-B457-0438B58558CB}"/>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6" name="页脚占位符 5">
            <a:extLst>
              <a:ext uri="{FF2B5EF4-FFF2-40B4-BE49-F238E27FC236}">
                <a16:creationId xmlns:a16="http://schemas.microsoft.com/office/drawing/2014/main" id="{68A14DBC-08BB-4D7E-BB32-6E53C9F9E87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BAFAFEB-85E9-4929-AC0D-AC0DACADFCD3}"/>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208625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058265-80EE-4BFF-9422-83612B3C9DA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721AA1F-3AFD-4A5B-B85A-DCD7AC265B0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5ECEECB-F53F-4D2F-8C3F-DA2BDCFCA028}"/>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204AFFA0-6501-4767-B97B-486A9807CF0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74CB005-3F40-4EBE-8C4B-E378E2C5CBAF}"/>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1959201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1394DA5-32CA-4BC9-A110-D574EBE509D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2AB7E42-8426-4B3B-8D9C-0AF289667D8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8E10861-338C-40B3-B5F7-86F930F0C330}"/>
              </a:ext>
            </a:extLst>
          </p:cNvPr>
          <p:cNvSpPr>
            <a:spLocks noGrp="1"/>
          </p:cNvSpPr>
          <p:nvPr>
            <p:ph type="dt" sz="half" idx="10"/>
          </p:nvPr>
        </p:nvSpPr>
        <p:spPr/>
        <p:txBody>
          <a:bodyPr/>
          <a:lstStyle/>
          <a:p>
            <a:fld id="{16B49612-ACCC-43BC-8E28-2BE6E5134CD3}"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DE9B9710-BDAA-4488-99EB-BF2CBDBFB6E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A2BBE37-06BB-45E2-A9CC-1841BEC37FE1}"/>
              </a:ext>
            </a:extLst>
          </p:cNvPr>
          <p:cNvSpPr>
            <a:spLocks noGrp="1"/>
          </p:cNvSpPr>
          <p:nvPr>
            <p:ph type="sldNum" sz="quarter" idx="12"/>
          </p:nvPr>
        </p:nvSpPr>
        <p:spPr/>
        <p:txBody>
          <a:body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534862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EA00F51-1E16-41AA-8ED3-EA7FC7DE49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5556E621-5EE5-4610-B77F-2EE97BC3BE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10F4E09-295C-4E0B-9BDE-E3CAED216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B49612-ACCC-43BC-8E28-2BE6E5134CD3}" type="datetimeFigureOut">
              <a:rPr lang="zh-CN" altLang="en-US" smtClean="0"/>
              <a:t>2023/12/21</a:t>
            </a:fld>
            <a:endParaRPr lang="zh-CN" altLang="en-US"/>
          </a:p>
        </p:txBody>
      </p:sp>
      <p:sp>
        <p:nvSpPr>
          <p:cNvPr id="5" name="页脚占位符 4">
            <a:extLst>
              <a:ext uri="{FF2B5EF4-FFF2-40B4-BE49-F238E27FC236}">
                <a16:creationId xmlns:a16="http://schemas.microsoft.com/office/drawing/2014/main" id="{3D07BB08-8DB6-441A-82B4-353DB41BBE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15CD643-CFCA-4046-8505-93991CCD07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2721CA-9EA6-4EFF-A814-65B5E045ABF0}" type="slidenum">
              <a:rPr lang="zh-CN" altLang="en-US" smtClean="0"/>
              <a:t>‹#›</a:t>
            </a:fld>
            <a:endParaRPr lang="zh-CN" altLang="en-US"/>
          </a:p>
        </p:txBody>
      </p:sp>
    </p:spTree>
    <p:extLst>
      <p:ext uri="{BB962C8B-B14F-4D97-AF65-F5344CB8AC3E}">
        <p14:creationId xmlns:p14="http://schemas.microsoft.com/office/powerpoint/2010/main" val="619235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D46542D-0F6E-4999-BDB7-8CD27D075011}"/>
              </a:ext>
            </a:extLst>
          </p:cNvPr>
          <p:cNvSpPr/>
          <p:nvPr/>
        </p:nvSpPr>
        <p:spPr>
          <a:xfrm>
            <a:off x="0" y="1969405"/>
            <a:ext cx="12192000" cy="1913166"/>
          </a:xfrm>
          <a:prstGeom prst="rect">
            <a:avLst/>
          </a:prstGeom>
          <a:solidFill>
            <a:srgbClr val="00255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2" descr="https://www.whu.edu.cn/__local/5/2F/C2/57EDDD9FB0DF712F3AB627163C2_1EF15655_13FCA.png">
            <a:extLst>
              <a:ext uri="{FF2B5EF4-FFF2-40B4-BE49-F238E27FC236}">
                <a16:creationId xmlns:a16="http://schemas.microsoft.com/office/drawing/2014/main" id="{6F1A4044-E33F-4952-86A2-54071DF4A1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7757" y="723900"/>
            <a:ext cx="1636486" cy="1636486"/>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CC798D3C-350D-4561-BDC1-06642CEEC488}"/>
              </a:ext>
            </a:extLst>
          </p:cNvPr>
          <p:cNvSpPr txBox="1"/>
          <p:nvPr/>
        </p:nvSpPr>
        <p:spPr>
          <a:xfrm>
            <a:off x="2667454" y="4239076"/>
            <a:ext cx="6857093" cy="1501180"/>
          </a:xfrm>
          <a:prstGeom prst="rect">
            <a:avLst/>
          </a:prstGeom>
          <a:noFill/>
        </p:spPr>
        <p:txBody>
          <a:bodyPr wrap="square" rtlCol="0">
            <a:spAutoFit/>
          </a:bodyPr>
          <a:lstStyle/>
          <a:p>
            <a:pPr algn="ctr">
              <a:lnSpc>
                <a:spcPct val="150000"/>
              </a:lnSpc>
            </a:pPr>
            <a:r>
              <a:rPr lang="zh-CN" altLang="en-US" sz="2800" kern="100" dirty="0">
                <a:latin typeface="黑体" panose="02010609060101010101" pitchFamily="49" charset="-122"/>
                <a:ea typeface="黑体" panose="02010609060101010101" pitchFamily="49" charset="-122"/>
                <a:cs typeface="Arial" panose="020B0604020202020204" pitchFamily="34" charset="0"/>
              </a:rPr>
              <a:t>龚峻仪</a:t>
            </a:r>
            <a:endParaRPr lang="en-US" altLang="zh-CN" sz="2800" kern="100" dirty="0">
              <a:latin typeface="黑体" panose="02010609060101010101" pitchFamily="49" charset="-122"/>
              <a:ea typeface="黑体" panose="02010609060101010101" pitchFamily="49" charset="-122"/>
              <a:cs typeface="Arial" panose="020B0604020202020204" pitchFamily="34" charset="0"/>
            </a:endParaRPr>
          </a:p>
          <a:p>
            <a:pPr algn="ctr">
              <a:lnSpc>
                <a:spcPct val="150000"/>
              </a:lnSpc>
            </a:pPr>
            <a:endParaRPr lang="en-US" altLang="zh-CN" sz="1200" kern="100" dirty="0">
              <a:latin typeface="Arial" panose="020B0604020202020204" pitchFamily="34" charset="0"/>
              <a:ea typeface="宋体" panose="02010600030101010101" pitchFamily="2" charset="-122"/>
              <a:cs typeface="Arial" panose="020B0604020202020204" pitchFamily="34" charset="0"/>
            </a:endParaRPr>
          </a:p>
          <a:p>
            <a:pPr algn="ctr">
              <a:lnSpc>
                <a:spcPct val="150000"/>
              </a:lnSpc>
            </a:pPr>
            <a:r>
              <a:rPr lang="en-US" altLang="zh-CN" sz="2400" kern="100" dirty="0">
                <a:effectLst/>
                <a:latin typeface="Arial" panose="020B0604020202020204" pitchFamily="34" charset="0"/>
                <a:ea typeface="宋体" panose="02010600030101010101" pitchFamily="2" charset="-122"/>
                <a:cs typeface="Arial" panose="020B0604020202020204" pitchFamily="34" charset="0"/>
              </a:rPr>
              <a:t>2023</a:t>
            </a:r>
            <a:r>
              <a:rPr lang="en-US" altLang="zh-CN" sz="2400" kern="100" dirty="0">
                <a:latin typeface="Arial" panose="020B0604020202020204" pitchFamily="34" charset="0"/>
                <a:ea typeface="宋体" panose="02010600030101010101" pitchFamily="2" charset="-122"/>
                <a:cs typeface="Arial" panose="020B0604020202020204" pitchFamily="34" charset="0"/>
              </a:rPr>
              <a:t>/12/21</a:t>
            </a:r>
            <a:endParaRPr lang="zh-CN" altLang="zh-CN" sz="2400" kern="100" dirty="0">
              <a:effectLst/>
              <a:latin typeface="Arial" panose="020B0604020202020204" pitchFamily="34" charset="0"/>
              <a:ea typeface="等线" panose="02010600030101010101" pitchFamily="2" charset="-122"/>
              <a:cs typeface="Arial" panose="020B0604020202020204" pitchFamily="34" charset="0"/>
            </a:endParaRPr>
          </a:p>
        </p:txBody>
      </p:sp>
      <p:sp>
        <p:nvSpPr>
          <p:cNvPr id="7" name="Title 1">
            <a:extLst>
              <a:ext uri="{FF2B5EF4-FFF2-40B4-BE49-F238E27FC236}">
                <a16:creationId xmlns:a16="http://schemas.microsoft.com/office/drawing/2014/main" id="{3C09A021-E615-4CB2-B3AA-3391E138D264}"/>
              </a:ext>
            </a:extLst>
          </p:cNvPr>
          <p:cNvSpPr>
            <a:spLocks noGrp="1"/>
          </p:cNvSpPr>
          <p:nvPr>
            <p:ph type="ctrTitle"/>
          </p:nvPr>
        </p:nvSpPr>
        <p:spPr>
          <a:xfrm>
            <a:off x="2979057" y="2452460"/>
            <a:ext cx="6233886" cy="947056"/>
          </a:xfrm>
        </p:spPr>
        <p:txBody>
          <a:bodyPr>
            <a:normAutofit/>
          </a:bodyPr>
          <a:lstStyle/>
          <a:p>
            <a:r>
              <a:rPr lang="en-US" sz="5400" b="1" spc="100" dirty="0">
                <a:solidFill>
                  <a:schemeClr val="bg1"/>
                </a:solidFill>
                <a:latin typeface="Arial" panose="020B0604020202020204" pitchFamily="34" charset="0"/>
                <a:ea typeface="宋体" panose="02010600030101010101" pitchFamily="2" charset="-122"/>
                <a:cs typeface="Arial" panose="020B0604020202020204" pitchFamily="34" charset="0"/>
              </a:rPr>
              <a:t>AGU</a:t>
            </a:r>
            <a:r>
              <a:rPr lang="zh-CN" altLang="en-US" sz="5400" b="1" spc="100" dirty="0">
                <a:solidFill>
                  <a:schemeClr val="bg1"/>
                </a:solidFill>
                <a:latin typeface="黑体" panose="02010609060101010101" pitchFamily="49" charset="-122"/>
                <a:ea typeface="黑体" panose="02010609060101010101" pitchFamily="49" charset="-122"/>
                <a:cs typeface="Arial" panose="020B0604020202020204" pitchFamily="34" charset="0"/>
              </a:rPr>
              <a:t>分享</a:t>
            </a:r>
            <a:endParaRPr lang="en-US" sz="5400" b="1" spc="100" dirty="0">
              <a:solidFill>
                <a:schemeClr val="bg1"/>
              </a:solidFill>
              <a:latin typeface="黑体" panose="02010609060101010101" pitchFamily="49" charset="-122"/>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522731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3" name="组合 12">
            <a:extLst>
              <a:ext uri="{FF2B5EF4-FFF2-40B4-BE49-F238E27FC236}">
                <a16:creationId xmlns:a16="http://schemas.microsoft.com/office/drawing/2014/main" id="{07DE4CA3-F246-45B7-B8A8-BB30CB9456D8}"/>
              </a:ext>
            </a:extLst>
          </p:cNvPr>
          <p:cNvGrpSpPr/>
          <p:nvPr/>
        </p:nvGrpSpPr>
        <p:grpSpPr>
          <a:xfrm>
            <a:off x="514350" y="301658"/>
            <a:ext cx="11677650" cy="3770263"/>
            <a:chOff x="514350" y="301658"/>
            <a:chExt cx="11677650" cy="3770263"/>
          </a:xfrm>
        </p:grpSpPr>
        <p:sp>
          <p:nvSpPr>
            <p:cNvPr id="5" name="矩形 4">
              <a:extLst>
                <a:ext uri="{FF2B5EF4-FFF2-40B4-BE49-F238E27FC236}">
                  <a16:creationId xmlns:a16="http://schemas.microsoft.com/office/drawing/2014/main" id="{AAA16114-CAFD-4761-AAD5-0508D0B64E28}"/>
                </a:ext>
              </a:extLst>
            </p:cNvPr>
            <p:cNvSpPr/>
            <p:nvPr/>
          </p:nvSpPr>
          <p:spPr>
            <a:xfrm>
              <a:off x="514350" y="1514475"/>
              <a:ext cx="2805113" cy="1752600"/>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24842785-F4E9-475A-94DE-E0D41E637DD4}"/>
                </a:ext>
              </a:extLst>
            </p:cNvPr>
            <p:cNvCxnSpPr/>
            <p:nvPr/>
          </p:nvCxnSpPr>
          <p:spPr>
            <a:xfrm flipV="1">
              <a:off x="3319463" y="1181100"/>
              <a:ext cx="6319837" cy="2085975"/>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BC994390-3FC4-4893-8EA1-5C1D194DE272}"/>
                </a:ext>
              </a:extLst>
            </p:cNvPr>
            <p:cNvSpPr txBox="1"/>
            <p:nvPr/>
          </p:nvSpPr>
          <p:spPr>
            <a:xfrm>
              <a:off x="9639300" y="301658"/>
              <a:ext cx="2552700" cy="3770263"/>
            </a:xfrm>
            <a:prstGeom prst="rect">
              <a:avLst/>
            </a:prstGeom>
            <a:noFill/>
          </p:spPr>
          <p:txBody>
            <a:bodyPr wrap="square" rtlCol="0">
              <a:spAutoFit/>
            </a:bodyPr>
            <a:lstStyle/>
            <a:p>
              <a:pPr>
                <a:spcAft>
                  <a:spcPts val="600"/>
                </a:spcAft>
              </a:pPr>
              <a:r>
                <a:rPr lang="en-US" altLang="zh-CN" dirty="0">
                  <a:latin typeface="Arial" panose="020B0604020202020204" pitchFamily="34" charset="0"/>
                  <a:cs typeface="Arial" panose="020B0604020202020204" pitchFamily="34" charset="0"/>
                </a:rPr>
                <a:t>Himalayan orogenic geometry, to first-order, is defined by whether India ‘underplates’ Tibetan crust or ‘subducts’ beneath a mantle wedge.</a:t>
              </a:r>
            </a:p>
            <a:p>
              <a:r>
                <a:rPr lang="zh-CN" altLang="en-US" dirty="0">
                  <a:latin typeface="黑体" panose="02010609060101010101" pitchFamily="49" charset="-122"/>
                  <a:ea typeface="黑体" panose="02010609060101010101" pitchFamily="49" charset="-122"/>
                  <a:cs typeface="Arial" panose="020B0604020202020204" pitchFamily="34" charset="0"/>
                </a:rPr>
                <a:t>喜马拉雅造山带的几何结构，从一阶性质来说，决定于印度俯冲板片“下垫”在青藏岩石圈下方，还是“俯冲”于地幔楔的下方。</a:t>
              </a:r>
            </a:p>
          </p:txBody>
        </p:sp>
      </p:grpSp>
    </p:spTree>
    <p:extLst>
      <p:ext uri="{BB962C8B-B14F-4D97-AF65-F5344CB8AC3E}">
        <p14:creationId xmlns:p14="http://schemas.microsoft.com/office/powerpoint/2010/main" val="18316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6" name="组合 15">
            <a:extLst>
              <a:ext uri="{FF2B5EF4-FFF2-40B4-BE49-F238E27FC236}">
                <a16:creationId xmlns:a16="http://schemas.microsoft.com/office/drawing/2014/main" id="{A7413D0F-F0CC-4FE9-89C8-0EC1D20843B4}"/>
              </a:ext>
            </a:extLst>
          </p:cNvPr>
          <p:cNvGrpSpPr/>
          <p:nvPr/>
        </p:nvGrpSpPr>
        <p:grpSpPr>
          <a:xfrm>
            <a:off x="606175" y="989680"/>
            <a:ext cx="11597428" cy="4201150"/>
            <a:chOff x="606175" y="-805782"/>
            <a:chExt cx="11597428" cy="4201150"/>
          </a:xfrm>
        </p:grpSpPr>
        <p:sp>
          <p:nvSpPr>
            <p:cNvPr id="17" name="矩形 16">
              <a:extLst>
                <a:ext uri="{FF2B5EF4-FFF2-40B4-BE49-F238E27FC236}">
                  <a16:creationId xmlns:a16="http://schemas.microsoft.com/office/drawing/2014/main" id="{7ADA7B03-636E-466B-8B23-4E39A180A166}"/>
                </a:ext>
              </a:extLst>
            </p:cNvPr>
            <p:cNvSpPr/>
            <p:nvPr/>
          </p:nvSpPr>
          <p:spPr>
            <a:xfrm>
              <a:off x="606175" y="1514475"/>
              <a:ext cx="2713288" cy="1662113"/>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0D1C3B24-8A83-4968-85AA-5AD0468857A3}"/>
                </a:ext>
              </a:extLst>
            </p:cNvPr>
            <p:cNvCxnSpPr>
              <a:cxnSpLocks/>
            </p:cNvCxnSpPr>
            <p:nvPr/>
          </p:nvCxnSpPr>
          <p:spPr>
            <a:xfrm flipV="1">
              <a:off x="3319463" y="1181101"/>
              <a:ext cx="6319837" cy="1995487"/>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BB4392C3-DCBF-4A29-85CB-937C95FC8CA2}"/>
                </a:ext>
              </a:extLst>
            </p:cNvPr>
            <p:cNvSpPr txBox="1"/>
            <p:nvPr/>
          </p:nvSpPr>
          <p:spPr>
            <a:xfrm>
              <a:off x="9650903" y="-805782"/>
              <a:ext cx="2552700" cy="4201150"/>
            </a:xfrm>
            <a:prstGeom prst="rect">
              <a:avLst/>
            </a:prstGeom>
            <a:noFill/>
          </p:spPr>
          <p:txBody>
            <a:bodyPr wrap="square" rtlCol="0">
              <a:spAutoFit/>
            </a:bodyPr>
            <a:lstStyle/>
            <a:p>
              <a:pPr>
                <a:spcAft>
                  <a:spcPts val="600"/>
                </a:spcAft>
              </a:pPr>
              <a:r>
                <a:rPr lang="en-US" altLang="zh-CN" dirty="0">
                  <a:latin typeface="Arial" panose="020B0604020202020204" pitchFamily="34" charset="0"/>
                  <a:cs typeface="Arial" panose="020B0604020202020204" pitchFamily="34" charset="0"/>
                </a:rPr>
                <a:t>Locus of a ‘tear’ or ‘delamination’</a:t>
              </a: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在</a:t>
              </a:r>
              <a:r>
                <a:rPr lang="en-US" altLang="zh-CN" dirty="0">
                  <a:latin typeface="Arial" panose="020B0604020202020204" pitchFamily="34" charset="0"/>
                  <a:ea typeface="黑体" panose="02010609060101010101" pitchFamily="49" charset="-122"/>
                  <a:cs typeface="Arial" panose="020B0604020202020204" pitchFamily="34" charset="0"/>
                </a:rPr>
                <a:t>YGR</a:t>
              </a:r>
              <a:r>
                <a:rPr lang="zh-CN" altLang="en-US" dirty="0">
                  <a:latin typeface="Arial" panose="020B0604020202020204" pitchFamily="34" charset="0"/>
                  <a:ea typeface="黑体" panose="02010609060101010101" pitchFamily="49" charset="-122"/>
                  <a:cs typeface="Arial" panose="020B0604020202020204" pitchFamily="34" charset="0"/>
                </a:rPr>
                <a:t>还是</a:t>
              </a:r>
              <a:r>
                <a:rPr lang="en-US" altLang="zh-CN" dirty="0">
                  <a:latin typeface="Arial" panose="020B0604020202020204" pitchFamily="34" charset="0"/>
                  <a:ea typeface="黑体" panose="02010609060101010101" pitchFamily="49" charset="-122"/>
                  <a:cs typeface="Arial" panose="020B0604020202020204" pitchFamily="34" charset="0"/>
                </a:rPr>
                <a:t>CSR</a:t>
              </a:r>
              <a:r>
                <a:rPr lang="zh-CN" altLang="en-US" dirty="0">
                  <a:latin typeface="Arial" panose="020B0604020202020204" pitchFamily="34" charset="0"/>
                  <a:ea typeface="黑体" panose="02010609060101010101" pitchFamily="49" charset="-122"/>
                  <a:cs typeface="Arial" panose="020B0604020202020204" pitchFamily="34" charset="0"/>
                </a:rPr>
                <a:t>？</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YGR</a:t>
              </a:r>
              <a:r>
                <a:rPr lang="zh-CN" altLang="en-US" dirty="0">
                  <a:latin typeface="Arial" panose="020B0604020202020204" pitchFamily="34" charset="0"/>
                  <a:ea typeface="黑体" panose="02010609060101010101" pitchFamily="49" charset="-122"/>
                  <a:cs typeface="Arial" panose="020B0604020202020204" pitchFamily="34" charset="0"/>
                </a:rPr>
                <a:t>（亚东</a:t>
              </a:r>
              <a:r>
                <a:rPr lang="en-US" altLang="zh-CN" dirty="0">
                  <a:latin typeface="Arial" panose="020B0604020202020204" pitchFamily="34" charset="0"/>
                  <a:ea typeface="黑体" panose="02010609060101010101" pitchFamily="49" charset="-122"/>
                  <a:cs typeface="Arial" panose="020B0604020202020204" pitchFamily="34" charset="0"/>
                </a:rPr>
                <a:t>-</a:t>
              </a:r>
              <a:r>
                <a:rPr lang="zh-CN" altLang="en-US" dirty="0">
                  <a:latin typeface="Arial" panose="020B0604020202020204" pitchFamily="34" charset="0"/>
                  <a:ea typeface="黑体" panose="02010609060101010101" pitchFamily="49" charset="-122"/>
                  <a:cs typeface="Arial" panose="020B0604020202020204" pitchFamily="34" charset="0"/>
                </a:rPr>
                <a:t>谷露裂谷）是切过喜马拉雅的最显著的一条扩张的、</a:t>
              </a:r>
              <a:r>
                <a:rPr lang="en-US" altLang="zh-CN" dirty="0">
                  <a:latin typeface="Arial" panose="020B0604020202020204" pitchFamily="34" charset="0"/>
                  <a:ea typeface="黑体" panose="02010609060101010101" pitchFamily="49" charset="-122"/>
                  <a:cs typeface="Arial" panose="020B0604020202020204" pitchFamily="34" charset="0"/>
                </a:rPr>
                <a:t>NNE</a:t>
              </a:r>
              <a:r>
                <a:rPr lang="zh-CN" altLang="en-US" dirty="0">
                  <a:latin typeface="Arial" panose="020B0604020202020204" pitchFamily="34" charset="0"/>
                  <a:ea typeface="黑体" panose="02010609060101010101" pitchFamily="49" charset="-122"/>
                  <a:cs typeface="Arial" panose="020B0604020202020204" pitchFamily="34" charset="0"/>
                </a:rPr>
                <a:t>方向的裂谷。它被认为是板块撕裂的可能位置的显示，其可能延伸至上地幔。</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CSR</a:t>
              </a:r>
              <a:r>
                <a:rPr lang="zh-CN" altLang="en-US" dirty="0">
                  <a:latin typeface="Arial" panose="020B0604020202020204" pitchFamily="34" charset="0"/>
                  <a:ea typeface="黑体" panose="02010609060101010101" pitchFamily="49" charset="-122"/>
                  <a:cs typeface="Arial" panose="020B0604020202020204" pitchFamily="34" charset="0"/>
                </a:rPr>
                <a:t>（错那</a:t>
              </a:r>
              <a:r>
                <a:rPr lang="en-US" altLang="zh-CN" dirty="0">
                  <a:latin typeface="Arial" panose="020B0604020202020204" pitchFamily="34" charset="0"/>
                  <a:ea typeface="黑体" panose="02010609060101010101" pitchFamily="49" charset="-122"/>
                  <a:cs typeface="Arial" panose="020B0604020202020204" pitchFamily="34" charset="0"/>
                </a:rPr>
                <a:t>-</a:t>
              </a:r>
              <a:r>
                <a:rPr lang="zh-CN" altLang="en-US" dirty="0">
                  <a:latin typeface="Arial" panose="020B0604020202020204" pitchFamily="34" charset="0"/>
                  <a:ea typeface="黑体" panose="02010609060101010101" pitchFamily="49" charset="-122"/>
                  <a:cs typeface="Arial" panose="020B0604020202020204" pitchFamily="34" charset="0"/>
                </a:rPr>
                <a:t>桑日裂谷）位于</a:t>
              </a:r>
              <a:r>
                <a:rPr lang="en-US" altLang="zh-CN" dirty="0">
                  <a:latin typeface="Arial" panose="020B0604020202020204" pitchFamily="34" charset="0"/>
                  <a:ea typeface="黑体" panose="02010609060101010101" pitchFamily="49" charset="-122"/>
                  <a:cs typeface="Arial" panose="020B0604020202020204" pitchFamily="34" charset="0"/>
                </a:rPr>
                <a:t>YGR</a:t>
              </a:r>
              <a:r>
                <a:rPr lang="zh-CN" altLang="en-US" dirty="0">
                  <a:latin typeface="Arial" panose="020B0604020202020204" pitchFamily="34" charset="0"/>
                  <a:ea typeface="黑体" panose="02010609060101010101" pitchFamily="49" charset="-122"/>
                  <a:cs typeface="Arial" panose="020B0604020202020204" pitchFamily="34" charset="0"/>
                </a:rPr>
                <a:t>以东</a:t>
              </a:r>
              <a:r>
                <a:rPr lang="en-US" altLang="zh-CN" dirty="0">
                  <a:latin typeface="Arial" panose="020B0604020202020204" pitchFamily="34" charset="0"/>
                  <a:ea typeface="黑体" panose="02010609060101010101" pitchFamily="49" charset="-122"/>
                  <a:cs typeface="Arial" panose="020B0604020202020204" pitchFamily="34" charset="0"/>
                </a:rPr>
                <a:t>~200km</a:t>
              </a:r>
              <a:r>
                <a:rPr lang="zh-CN" altLang="en-US" dirty="0">
                  <a:latin typeface="Arial" panose="020B0604020202020204" pitchFamily="34" charset="0"/>
                  <a:ea typeface="黑体" panose="02010609060101010101" pitchFamily="49" charset="-122"/>
                  <a:cs typeface="Arial" panose="020B0604020202020204" pitchFamily="34" charset="0"/>
                </a:rPr>
                <a:t>，是另一个可能的裂谷位置</a:t>
              </a:r>
              <a:endParaRPr lang="zh-CN" altLang="en-US" dirty="0">
                <a:latin typeface="黑体" panose="02010609060101010101" pitchFamily="49" charset="-122"/>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205717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4</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6" name="组合 15">
            <a:extLst>
              <a:ext uri="{FF2B5EF4-FFF2-40B4-BE49-F238E27FC236}">
                <a16:creationId xmlns:a16="http://schemas.microsoft.com/office/drawing/2014/main" id="{A7413D0F-F0CC-4FE9-89C8-0EC1D20843B4}"/>
              </a:ext>
            </a:extLst>
          </p:cNvPr>
          <p:cNvGrpSpPr/>
          <p:nvPr/>
        </p:nvGrpSpPr>
        <p:grpSpPr>
          <a:xfrm>
            <a:off x="606175" y="989680"/>
            <a:ext cx="11597428" cy="5685757"/>
            <a:chOff x="606175" y="-805782"/>
            <a:chExt cx="11597428" cy="5685757"/>
          </a:xfrm>
        </p:grpSpPr>
        <p:sp>
          <p:nvSpPr>
            <p:cNvPr id="17" name="矩形 16">
              <a:extLst>
                <a:ext uri="{FF2B5EF4-FFF2-40B4-BE49-F238E27FC236}">
                  <a16:creationId xmlns:a16="http://schemas.microsoft.com/office/drawing/2014/main" id="{7ADA7B03-636E-466B-8B23-4E39A180A166}"/>
                </a:ext>
              </a:extLst>
            </p:cNvPr>
            <p:cNvSpPr/>
            <p:nvPr/>
          </p:nvSpPr>
          <p:spPr>
            <a:xfrm>
              <a:off x="606175" y="3217862"/>
              <a:ext cx="2713288" cy="1662113"/>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0D1C3B24-8A83-4968-85AA-5AD0468857A3}"/>
                </a:ext>
              </a:extLst>
            </p:cNvPr>
            <p:cNvCxnSpPr>
              <a:cxnSpLocks/>
            </p:cNvCxnSpPr>
            <p:nvPr/>
          </p:nvCxnSpPr>
          <p:spPr>
            <a:xfrm flipV="1">
              <a:off x="3319463" y="1181102"/>
              <a:ext cx="6319837" cy="3285535"/>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BB4392C3-DCBF-4A29-85CB-937C95FC8CA2}"/>
                </a:ext>
              </a:extLst>
            </p:cNvPr>
            <p:cNvSpPr txBox="1"/>
            <p:nvPr/>
          </p:nvSpPr>
          <p:spPr>
            <a:xfrm>
              <a:off x="9650903" y="-805782"/>
              <a:ext cx="2552700" cy="5555367"/>
            </a:xfrm>
            <a:prstGeom prst="rect">
              <a:avLst/>
            </a:prstGeom>
            <a:noFill/>
          </p:spPr>
          <p:txBody>
            <a:bodyPr wrap="square" rtlCol="0">
              <a:spAutoFit/>
            </a:bodyPr>
            <a:lstStyle/>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The Moho is easy to image with PRF. To understand if the lithospheric slab is broken we need SRF studies of the LAB.</a:t>
              </a: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需要</a:t>
              </a:r>
              <a:r>
                <a:rPr lang="en-US" altLang="zh-CN" dirty="0">
                  <a:latin typeface="Arial" panose="020B0604020202020204" pitchFamily="34" charset="0"/>
                  <a:ea typeface="黑体" panose="02010609060101010101" pitchFamily="49" charset="-122"/>
                  <a:cs typeface="Arial" panose="020B0604020202020204" pitchFamily="34" charset="0"/>
                </a:rPr>
                <a:t>S</a:t>
              </a:r>
              <a:r>
                <a:rPr lang="zh-CN" altLang="en-US" dirty="0">
                  <a:latin typeface="Arial" panose="020B0604020202020204" pitchFamily="34" charset="0"/>
                  <a:ea typeface="黑体" panose="02010609060101010101" pitchFamily="49" charset="-122"/>
                  <a:cs typeface="Arial" panose="020B0604020202020204" pitchFamily="34" charset="0"/>
                </a:rPr>
                <a:t>波接收函数来研究岩石圈</a:t>
              </a:r>
              <a:r>
                <a:rPr lang="en-US" altLang="zh-CN" dirty="0">
                  <a:latin typeface="Arial" panose="020B0604020202020204" pitchFamily="34" charset="0"/>
                  <a:ea typeface="黑体" panose="02010609060101010101" pitchFamily="49" charset="-122"/>
                  <a:cs typeface="Arial" panose="020B0604020202020204" pitchFamily="34" charset="0"/>
                </a:rPr>
                <a:t>-</a:t>
              </a:r>
              <a:r>
                <a:rPr lang="zh-CN" altLang="en-US" dirty="0">
                  <a:latin typeface="Arial" panose="020B0604020202020204" pitchFamily="34" charset="0"/>
                  <a:ea typeface="黑体" panose="02010609060101010101" pitchFamily="49" charset="-122"/>
                  <a:cs typeface="Arial" panose="020B0604020202020204" pitchFamily="34" charset="0"/>
                </a:rPr>
                <a:t>软流圈界面是否存在“错断”</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sz="1200" dirty="0">
                  <a:solidFill>
                    <a:srgbClr val="002554"/>
                  </a:solidFill>
                  <a:latin typeface="Arial" panose="020B0604020202020204" pitchFamily="34" charset="0"/>
                  <a:ea typeface="黑体" panose="02010609060101010101" pitchFamily="49" charset="-122"/>
                  <a:cs typeface="Arial" panose="020B0604020202020204" pitchFamily="34" charset="0"/>
                </a:rPr>
                <a:t>前人研究：对</a:t>
              </a:r>
              <a:r>
                <a:rPr lang="en-US" altLang="zh-CN" sz="1200" dirty="0">
                  <a:solidFill>
                    <a:srgbClr val="002554"/>
                  </a:solidFill>
                  <a:latin typeface="Arial" panose="020B0604020202020204" pitchFamily="34" charset="0"/>
                  <a:ea typeface="黑体" panose="02010609060101010101" pitchFamily="49" charset="-122"/>
                  <a:cs typeface="Arial" panose="020B0604020202020204" pitchFamily="34" charset="0"/>
                </a:rPr>
                <a:t>80-250 km</a:t>
              </a:r>
              <a:r>
                <a:rPr lang="zh-CN" altLang="en-US" sz="1200" dirty="0">
                  <a:solidFill>
                    <a:srgbClr val="002554"/>
                  </a:solidFill>
                  <a:latin typeface="Arial" panose="020B0604020202020204" pitchFamily="34" charset="0"/>
                  <a:ea typeface="黑体" panose="02010609060101010101" pitchFamily="49" charset="-122"/>
                  <a:cs typeface="Arial" panose="020B0604020202020204" pitchFamily="34" charset="0"/>
                </a:rPr>
                <a:t>深度的负速度梯度（</a:t>
              </a:r>
              <a:r>
                <a:rPr lang="en-US" altLang="zh-CN" sz="1200" dirty="0">
                  <a:solidFill>
                    <a:srgbClr val="002554"/>
                  </a:solidFill>
                  <a:latin typeface="Arial" panose="020B0604020202020204" pitchFamily="34" charset="0"/>
                  <a:ea typeface="黑体" panose="02010609060101010101" pitchFamily="49" charset="-122"/>
                  <a:cs typeface="Arial" panose="020B0604020202020204" pitchFamily="34" charset="0"/>
                </a:rPr>
                <a:t>NVGs</a:t>
              </a:r>
              <a:r>
                <a:rPr lang="zh-CN" altLang="en-US" sz="1200" dirty="0">
                  <a:solidFill>
                    <a:srgbClr val="002554"/>
                  </a:solidFill>
                  <a:latin typeface="Arial" panose="020B0604020202020204" pitchFamily="34" charset="0"/>
                  <a:ea typeface="黑体" panose="02010609060101010101" pitchFamily="49" charset="-122"/>
                  <a:cs typeface="Arial" panose="020B0604020202020204" pitchFamily="34" charset="0"/>
                </a:rPr>
                <a:t>）的主观解释存在冲突。不同的作者把</a:t>
              </a:r>
              <a:r>
                <a:rPr lang="en-US" altLang="zh-CN" sz="1200" dirty="0">
                  <a:solidFill>
                    <a:srgbClr val="002554"/>
                  </a:solidFill>
                  <a:latin typeface="Arial" panose="020B0604020202020204" pitchFamily="34" charset="0"/>
                  <a:ea typeface="黑体" panose="02010609060101010101" pitchFamily="49" charset="-122"/>
                  <a:cs typeface="Arial" panose="020B0604020202020204" pitchFamily="34" charset="0"/>
                </a:rPr>
                <a:t>NVGs</a:t>
              </a:r>
              <a:r>
                <a:rPr lang="zh-CN" altLang="en-US" sz="1200" dirty="0">
                  <a:solidFill>
                    <a:srgbClr val="002554"/>
                  </a:solidFill>
                  <a:latin typeface="Arial" panose="020B0604020202020204" pitchFamily="34" charset="0"/>
                  <a:ea typeface="黑体" panose="02010609060101010101" pitchFamily="49" charset="-122"/>
                  <a:cs typeface="Arial" panose="020B0604020202020204" pitchFamily="34" charset="0"/>
                </a:rPr>
                <a:t>解释为印度、青藏或者亚洲的</a:t>
              </a:r>
              <a:r>
                <a:rPr lang="en-US" altLang="zh-CN" sz="1200" dirty="0">
                  <a:solidFill>
                    <a:srgbClr val="002554"/>
                  </a:solidFill>
                  <a:latin typeface="Arial" panose="020B0604020202020204" pitchFamily="34" charset="0"/>
                  <a:ea typeface="黑体" panose="02010609060101010101" pitchFamily="49" charset="-122"/>
                  <a:cs typeface="Arial" panose="020B0604020202020204" pitchFamily="34" charset="0"/>
                </a:rPr>
                <a:t>LABs</a:t>
              </a:r>
              <a:r>
                <a:rPr lang="zh-CN" altLang="en-US" sz="1200"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1200" dirty="0">
                  <a:solidFill>
                    <a:srgbClr val="002554"/>
                  </a:solidFill>
                  <a:latin typeface="Arial" panose="020B0604020202020204" pitchFamily="34" charset="0"/>
                  <a:ea typeface="黑体" panose="02010609060101010101" pitchFamily="49" charset="-122"/>
                  <a:cs typeface="Arial" panose="020B0604020202020204" pitchFamily="34" charset="0"/>
                </a:rPr>
                <a:t>I-LAB,T-LAB,A-LAB</a:t>
              </a:r>
              <a:r>
                <a:rPr lang="zh-CN" altLang="en-US" sz="1200"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1200" dirty="0">
                <a:solidFill>
                  <a:srgbClr val="002554"/>
                </a:solidFill>
                <a:latin typeface="Arial" panose="020B0604020202020204" pitchFamily="34" charset="0"/>
                <a:ea typeface="黑体" panose="02010609060101010101" pitchFamily="49" charset="-122"/>
                <a:cs typeface="Arial" panose="020B0604020202020204" pitchFamily="34" charset="0"/>
              </a:endParaRPr>
            </a:p>
            <a:p>
              <a:pPr>
                <a:spcAft>
                  <a:spcPts val="600"/>
                </a:spcAft>
              </a:pP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我们需要一致地处理所有的</a:t>
              </a:r>
              <a:r>
                <a:rPr lang="en-US" altLang="zh-CN" dirty="0">
                  <a:latin typeface="Arial" panose="020B0604020202020204" pitchFamily="34" charset="0"/>
                  <a:ea typeface="黑体" panose="02010609060101010101" pitchFamily="49" charset="-122"/>
                  <a:cs typeface="Arial" panose="020B0604020202020204" pitchFamily="34" charset="0"/>
                </a:rPr>
                <a:t>SRF</a:t>
              </a:r>
              <a:r>
                <a:rPr lang="zh-CN" altLang="en-US" dirty="0">
                  <a:latin typeface="Arial" panose="020B0604020202020204" pitchFamily="34" charset="0"/>
                  <a:ea typeface="黑体" panose="02010609060101010101" pitchFamily="49" charset="-122"/>
                  <a:cs typeface="Arial" panose="020B0604020202020204" pitchFamily="34" charset="0"/>
                </a:rPr>
                <a:t>，并且用客观的准则来挑选</a:t>
              </a:r>
              <a:r>
                <a:rPr lang="en-US" altLang="zh-CN" dirty="0">
                  <a:latin typeface="Arial" panose="020B0604020202020204" pitchFamily="34" charset="0"/>
                  <a:ea typeface="黑体" panose="02010609060101010101" pitchFamily="49" charset="-122"/>
                  <a:cs typeface="Arial" panose="020B0604020202020204" pitchFamily="34" charset="0"/>
                </a:rPr>
                <a:t>NVGs</a:t>
              </a:r>
              <a:r>
                <a:rPr lang="zh-CN" altLang="en-US" dirty="0">
                  <a:latin typeface="Arial" panose="020B0604020202020204" pitchFamily="34" charset="0"/>
                  <a:ea typeface="黑体" panose="02010609060101010101" pitchFamily="49" charset="-122"/>
                  <a:cs typeface="Arial" panose="020B0604020202020204" pitchFamily="34" charset="0"/>
                </a:rPr>
                <a:t>及解释</a:t>
              </a:r>
              <a:r>
                <a:rPr lang="en-US" altLang="zh-CN" dirty="0">
                  <a:latin typeface="Arial" panose="020B0604020202020204" pitchFamily="34" charset="0"/>
                  <a:ea typeface="黑体" panose="02010609060101010101" pitchFamily="49" charset="-122"/>
                  <a:cs typeface="Arial" panose="020B0604020202020204" pitchFamily="34" charset="0"/>
                </a:rPr>
                <a:t>LABs.</a:t>
              </a:r>
              <a:endParaRPr lang="zh-CN" altLang="en-US" dirty="0">
                <a:latin typeface="Arial" panose="020B0604020202020204" pitchFamily="34" charset="0"/>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144557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5</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6" name="组合 15">
            <a:extLst>
              <a:ext uri="{FF2B5EF4-FFF2-40B4-BE49-F238E27FC236}">
                <a16:creationId xmlns:a16="http://schemas.microsoft.com/office/drawing/2014/main" id="{A7413D0F-F0CC-4FE9-89C8-0EC1D20843B4}"/>
              </a:ext>
            </a:extLst>
          </p:cNvPr>
          <p:cNvGrpSpPr/>
          <p:nvPr/>
        </p:nvGrpSpPr>
        <p:grpSpPr>
          <a:xfrm>
            <a:off x="3382712" y="815020"/>
            <a:ext cx="8820891" cy="4985980"/>
            <a:chOff x="3382712" y="-980442"/>
            <a:chExt cx="8820891" cy="4985980"/>
          </a:xfrm>
        </p:grpSpPr>
        <p:sp>
          <p:nvSpPr>
            <p:cNvPr id="17" name="矩形 16">
              <a:extLst>
                <a:ext uri="{FF2B5EF4-FFF2-40B4-BE49-F238E27FC236}">
                  <a16:creationId xmlns:a16="http://schemas.microsoft.com/office/drawing/2014/main" id="{7ADA7B03-636E-466B-8B23-4E39A180A166}"/>
                </a:ext>
              </a:extLst>
            </p:cNvPr>
            <p:cNvSpPr/>
            <p:nvPr/>
          </p:nvSpPr>
          <p:spPr>
            <a:xfrm>
              <a:off x="3382712" y="-245856"/>
              <a:ext cx="2713288" cy="3402538"/>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0D1C3B24-8A83-4968-85AA-5AD0468857A3}"/>
                </a:ext>
              </a:extLst>
            </p:cNvPr>
            <p:cNvCxnSpPr>
              <a:cxnSpLocks/>
              <a:stCxn id="17" idx="3"/>
            </p:cNvCxnSpPr>
            <p:nvPr/>
          </p:nvCxnSpPr>
          <p:spPr>
            <a:xfrm flipV="1">
              <a:off x="6096000" y="1181103"/>
              <a:ext cx="3543300" cy="274310"/>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BB4392C3-DCBF-4A29-85CB-937C95FC8CA2}"/>
                </a:ext>
              </a:extLst>
            </p:cNvPr>
            <p:cNvSpPr txBox="1"/>
            <p:nvPr/>
          </p:nvSpPr>
          <p:spPr>
            <a:xfrm>
              <a:off x="9589770" y="-980442"/>
              <a:ext cx="2613833" cy="4985980"/>
            </a:xfrm>
            <a:prstGeom prst="rect">
              <a:avLst/>
            </a:prstGeom>
            <a:noFill/>
          </p:spPr>
          <p:txBody>
            <a:bodyPr wrap="square" rtlCol="0">
              <a:spAutoFit/>
            </a:bodyPr>
            <a:lstStyle/>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新的</a:t>
              </a:r>
              <a:r>
                <a:rPr lang="en-US" altLang="zh-CN" dirty="0">
                  <a:latin typeface="Arial" panose="020B0604020202020204" pitchFamily="34" charset="0"/>
                  <a:ea typeface="黑体" panose="02010609060101010101" pitchFamily="49" charset="-122"/>
                  <a:cs typeface="Arial" panose="020B0604020202020204" pitchFamily="34" charset="0"/>
                </a:rPr>
                <a:t>SRF</a:t>
              </a:r>
              <a:r>
                <a:rPr lang="zh-CN" altLang="en-US" dirty="0">
                  <a:latin typeface="Arial" panose="020B0604020202020204" pitchFamily="34" charset="0"/>
                  <a:ea typeface="黑体" panose="02010609060101010101" pitchFamily="49" charset="-122"/>
                  <a:cs typeface="Arial" panose="020B0604020202020204" pitchFamily="34" charset="0"/>
                </a:rPr>
                <a:t>结果：</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东北方向的</a:t>
              </a:r>
              <a:r>
                <a:rPr lang="en-US" altLang="zh-CN" dirty="0">
                  <a:latin typeface="Arial" panose="020B0604020202020204" pitchFamily="34" charset="0"/>
                  <a:ea typeface="黑体" panose="02010609060101010101" pitchFamily="49" charset="-122"/>
                  <a:cs typeface="Arial" panose="020B0604020202020204" pitchFamily="34" charset="0"/>
                </a:rPr>
                <a:t>NVG</a:t>
              </a:r>
              <a:r>
                <a:rPr lang="zh-CN" altLang="en-US" dirty="0">
                  <a:latin typeface="Arial" panose="020B0604020202020204" pitchFamily="34" charset="0"/>
                  <a:ea typeface="黑体" panose="02010609060101010101" pitchFamily="49" charset="-122"/>
                  <a:cs typeface="Arial" panose="020B0604020202020204" pitchFamily="34" charset="0"/>
                </a:rPr>
                <a:t>更浅，更连续，类似于世界上其他地方的</a:t>
              </a:r>
              <a:r>
                <a:rPr lang="en-US" altLang="zh-CN" dirty="0">
                  <a:latin typeface="Arial" panose="020B0604020202020204" pitchFamily="34" charset="0"/>
                  <a:ea typeface="黑体" panose="02010609060101010101" pitchFamily="49" charset="-122"/>
                  <a:cs typeface="Arial" panose="020B0604020202020204" pitchFamily="34" charset="0"/>
                </a:rPr>
                <a:t>active extensional terranes</a:t>
              </a:r>
              <a:r>
                <a:rPr lang="zh-CN" altLang="en-US" dirty="0">
                  <a:latin typeface="Arial" panose="020B0604020202020204" pitchFamily="34" charset="0"/>
                  <a:ea typeface="黑体" panose="02010609060101010101" pitchFamily="49" charset="-122"/>
                  <a:cs typeface="Arial" panose="020B0604020202020204" pitchFamily="34" charset="0"/>
                </a:rPr>
                <a:t>中</a:t>
              </a:r>
              <a:r>
                <a:rPr lang="en-US" altLang="zh-CN" dirty="0">
                  <a:latin typeface="Arial" panose="020B0604020202020204" pitchFamily="34" charset="0"/>
                  <a:ea typeface="黑体" panose="02010609060101010101" pitchFamily="49" charset="-122"/>
                  <a:cs typeface="Arial" panose="020B0604020202020204" pitchFamily="34" charset="0"/>
                </a:rPr>
                <a:t>LAB</a:t>
              </a:r>
              <a:r>
                <a:rPr lang="zh-CN" altLang="en-US" dirty="0">
                  <a:latin typeface="Arial" panose="020B0604020202020204" pitchFamily="34" charset="0"/>
                  <a:ea typeface="黑体" panose="02010609060101010101" pitchFamily="49" charset="-122"/>
                  <a:cs typeface="Arial" panose="020B0604020202020204" pitchFamily="34" charset="0"/>
                </a:rPr>
                <a:t>的情况</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西南方向的</a:t>
              </a:r>
              <a:r>
                <a:rPr lang="en-US" altLang="zh-CN" dirty="0">
                  <a:latin typeface="Arial" panose="020B0604020202020204" pitchFamily="34" charset="0"/>
                  <a:ea typeface="黑体" panose="02010609060101010101" pitchFamily="49" charset="-122"/>
                  <a:cs typeface="Arial" panose="020B0604020202020204" pitchFamily="34" charset="0"/>
                </a:rPr>
                <a:t>NVG</a:t>
              </a:r>
              <a:r>
                <a:rPr lang="zh-CN" altLang="en-US" dirty="0">
                  <a:latin typeface="Arial" panose="020B0604020202020204" pitchFamily="34" charset="0"/>
                  <a:ea typeface="黑体" panose="02010609060101010101" pitchFamily="49" charset="-122"/>
                  <a:cs typeface="Arial" panose="020B0604020202020204" pitchFamily="34" charset="0"/>
                </a:rPr>
                <a:t>更深，不连续，很难被可靠地追踪，类似于世界上其他地方的克拉通</a:t>
              </a:r>
              <a:r>
                <a:rPr lang="en-US" altLang="zh-CN" dirty="0">
                  <a:latin typeface="Arial" panose="020B0604020202020204" pitchFamily="34" charset="0"/>
                  <a:ea typeface="黑体" panose="02010609060101010101" pitchFamily="49" charset="-122"/>
                  <a:cs typeface="Arial" panose="020B0604020202020204" pitchFamily="34" charset="0"/>
                </a:rPr>
                <a:t>LAB</a:t>
              </a:r>
              <a:r>
                <a:rPr lang="zh-CN" altLang="en-US" dirty="0">
                  <a:latin typeface="Arial" panose="020B0604020202020204" pitchFamily="34" charset="0"/>
                  <a:ea typeface="黑体" panose="02010609060101010101" pitchFamily="49" charset="-122"/>
                  <a:cs typeface="Arial" panose="020B0604020202020204" pitchFamily="34" charset="0"/>
                </a:rPr>
                <a:t>的情况</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我们解释：</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浅</a:t>
              </a:r>
              <a:r>
                <a:rPr lang="en-US" altLang="zh-CN" dirty="0">
                  <a:latin typeface="Arial" panose="020B0604020202020204" pitchFamily="34" charset="0"/>
                  <a:ea typeface="黑体" panose="02010609060101010101" pitchFamily="49" charset="-122"/>
                  <a:cs typeface="Arial" panose="020B0604020202020204" pitchFamily="34" charset="0"/>
                </a:rPr>
                <a:t>NVG=T-LAB</a:t>
              </a: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深</a:t>
              </a:r>
              <a:r>
                <a:rPr lang="en-US" altLang="zh-CN" dirty="0">
                  <a:latin typeface="Arial" panose="020B0604020202020204" pitchFamily="34" charset="0"/>
                  <a:ea typeface="黑体" panose="02010609060101010101" pitchFamily="49" charset="-122"/>
                  <a:cs typeface="Arial" panose="020B0604020202020204" pitchFamily="34" charset="0"/>
                </a:rPr>
                <a:t>NVG=I-LAB</a:t>
              </a:r>
            </a:p>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Moho</a:t>
              </a:r>
              <a:r>
                <a:rPr lang="zh-CN" altLang="en-US" dirty="0">
                  <a:latin typeface="Arial" panose="020B0604020202020204" pitchFamily="34" charset="0"/>
                  <a:ea typeface="黑体" panose="02010609060101010101" pitchFamily="49" charset="-122"/>
                  <a:cs typeface="Arial" panose="020B0604020202020204" pitchFamily="34" charset="0"/>
                </a:rPr>
                <a:t>在</a:t>
              </a:r>
              <a:r>
                <a:rPr lang="en-US" altLang="zh-CN" dirty="0">
                  <a:latin typeface="Arial" panose="020B0604020202020204" pitchFamily="34" charset="0"/>
                  <a:ea typeface="黑体" panose="02010609060101010101" pitchFamily="49" charset="-122"/>
                  <a:cs typeface="Arial" panose="020B0604020202020204" pitchFamily="34" charset="0"/>
                </a:rPr>
                <a:t>T-LAB</a:t>
              </a:r>
              <a:r>
                <a:rPr lang="zh-CN" altLang="en-US" dirty="0">
                  <a:latin typeface="Arial" panose="020B0604020202020204" pitchFamily="34" charset="0"/>
                  <a:ea typeface="黑体" panose="02010609060101010101" pitchFamily="49" charset="-122"/>
                  <a:cs typeface="Arial" panose="020B0604020202020204" pitchFamily="34" charset="0"/>
                </a:rPr>
                <a:t>上最显著，双莫霍仅存在于</a:t>
              </a:r>
              <a:r>
                <a:rPr lang="en-US" altLang="zh-CN" dirty="0">
                  <a:latin typeface="Arial" panose="020B0604020202020204" pitchFamily="34" charset="0"/>
                  <a:ea typeface="黑体" panose="02010609060101010101" pitchFamily="49" charset="-122"/>
                  <a:cs typeface="Arial" panose="020B0604020202020204" pitchFamily="34" charset="0"/>
                </a:rPr>
                <a:t>I-LAB</a:t>
              </a:r>
              <a:r>
                <a:rPr lang="zh-CN" altLang="en-US" dirty="0">
                  <a:latin typeface="Arial" panose="020B0604020202020204" pitchFamily="34" charset="0"/>
                  <a:ea typeface="黑体" panose="02010609060101010101" pitchFamily="49" charset="-122"/>
                  <a:cs typeface="Arial" panose="020B0604020202020204" pitchFamily="34" charset="0"/>
                </a:rPr>
                <a:t>上</a:t>
              </a:r>
            </a:p>
          </p:txBody>
        </p:sp>
      </p:grpSp>
    </p:spTree>
    <p:extLst>
      <p:ext uri="{BB962C8B-B14F-4D97-AF65-F5344CB8AC3E}">
        <p14:creationId xmlns:p14="http://schemas.microsoft.com/office/powerpoint/2010/main" val="19516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6</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6" name="组合 15">
            <a:extLst>
              <a:ext uri="{FF2B5EF4-FFF2-40B4-BE49-F238E27FC236}">
                <a16:creationId xmlns:a16="http://schemas.microsoft.com/office/drawing/2014/main" id="{A7413D0F-F0CC-4FE9-89C8-0EC1D20843B4}"/>
              </a:ext>
            </a:extLst>
          </p:cNvPr>
          <p:cNvGrpSpPr/>
          <p:nvPr/>
        </p:nvGrpSpPr>
        <p:grpSpPr>
          <a:xfrm>
            <a:off x="3382712" y="3239430"/>
            <a:ext cx="8691351" cy="3433635"/>
            <a:chOff x="3382712" y="1443968"/>
            <a:chExt cx="8691351" cy="3433635"/>
          </a:xfrm>
        </p:grpSpPr>
        <p:sp>
          <p:nvSpPr>
            <p:cNvPr id="17" name="矩形 16">
              <a:extLst>
                <a:ext uri="{FF2B5EF4-FFF2-40B4-BE49-F238E27FC236}">
                  <a16:creationId xmlns:a16="http://schemas.microsoft.com/office/drawing/2014/main" id="{7ADA7B03-636E-466B-8B23-4E39A180A166}"/>
                </a:ext>
              </a:extLst>
            </p:cNvPr>
            <p:cNvSpPr/>
            <p:nvPr/>
          </p:nvSpPr>
          <p:spPr>
            <a:xfrm>
              <a:off x="3382712" y="3161818"/>
              <a:ext cx="2713288" cy="171578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0D1C3B24-8A83-4968-85AA-5AD0468857A3}"/>
                </a:ext>
              </a:extLst>
            </p:cNvPr>
            <p:cNvCxnSpPr>
              <a:cxnSpLocks/>
              <a:stCxn id="17" idx="3"/>
            </p:cNvCxnSpPr>
            <p:nvPr/>
          </p:nvCxnSpPr>
          <p:spPr>
            <a:xfrm flipV="1">
              <a:off x="6096000" y="2902025"/>
              <a:ext cx="3543300" cy="1117686"/>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BB4392C3-DCBF-4A29-85CB-937C95FC8CA2}"/>
                </a:ext>
              </a:extLst>
            </p:cNvPr>
            <p:cNvSpPr txBox="1"/>
            <p:nvPr/>
          </p:nvSpPr>
          <p:spPr>
            <a:xfrm>
              <a:off x="9559290" y="1443968"/>
              <a:ext cx="2514773" cy="2662267"/>
            </a:xfrm>
            <a:prstGeom prst="rect">
              <a:avLst/>
            </a:prstGeom>
            <a:noFill/>
          </p:spPr>
          <p:txBody>
            <a:bodyPr wrap="square" rtlCol="0">
              <a:spAutoFit/>
            </a:bodyPr>
            <a:lstStyle/>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莫霍以下的地震表明了克拉通印度岩石圈的存在，而非年轻的、热的青藏岩石圈。</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在</a:t>
              </a:r>
              <a:r>
                <a:rPr lang="en-US" altLang="zh-CN" dirty="0">
                  <a:latin typeface="Arial" panose="020B0604020202020204" pitchFamily="34" charset="0"/>
                  <a:ea typeface="黑体" panose="02010609060101010101" pitchFamily="49" charset="-122"/>
                  <a:cs typeface="Arial" panose="020B0604020202020204" pitchFamily="34" charset="0"/>
                </a:rPr>
                <a:t>YGR</a:t>
              </a:r>
              <a:r>
                <a:rPr lang="zh-CN" altLang="en-US" dirty="0">
                  <a:latin typeface="Arial" panose="020B0604020202020204" pitchFamily="34" charset="0"/>
                  <a:ea typeface="黑体" panose="02010609060101010101" pitchFamily="49" charset="-122"/>
                  <a:cs typeface="Arial" panose="020B0604020202020204" pitchFamily="34" charset="0"/>
                </a:rPr>
                <a:t>和</a:t>
              </a:r>
              <a:r>
                <a:rPr lang="en-US" altLang="zh-CN" dirty="0">
                  <a:latin typeface="Arial" panose="020B0604020202020204" pitchFamily="34" charset="0"/>
                  <a:ea typeface="黑体" panose="02010609060101010101" pitchFamily="49" charset="-122"/>
                  <a:cs typeface="Arial" panose="020B0604020202020204" pitchFamily="34" charset="0"/>
                </a:rPr>
                <a:t>CSR</a:t>
              </a:r>
              <a:r>
                <a:rPr lang="zh-CN" altLang="en-US" dirty="0">
                  <a:latin typeface="Arial" panose="020B0604020202020204" pitchFamily="34" charset="0"/>
                  <a:ea typeface="黑体" panose="02010609060101010101" pitchFamily="49" charset="-122"/>
                  <a:cs typeface="Arial" panose="020B0604020202020204" pitchFamily="34" charset="0"/>
                </a:rPr>
                <a:t>之间，地幔地震的北界限向南存在一个阶跃。这个阶跃位置和印度岩石圈撕裂的位置相符。</a:t>
              </a:r>
            </a:p>
          </p:txBody>
        </p:sp>
      </p:grpSp>
    </p:spTree>
    <p:extLst>
      <p:ext uri="{BB962C8B-B14F-4D97-AF65-F5344CB8AC3E}">
        <p14:creationId xmlns:p14="http://schemas.microsoft.com/office/powerpoint/2010/main" val="304419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7</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6" name="组合 15">
            <a:extLst>
              <a:ext uri="{FF2B5EF4-FFF2-40B4-BE49-F238E27FC236}">
                <a16:creationId xmlns:a16="http://schemas.microsoft.com/office/drawing/2014/main" id="{A7413D0F-F0CC-4FE9-89C8-0EC1D20843B4}"/>
              </a:ext>
            </a:extLst>
          </p:cNvPr>
          <p:cNvGrpSpPr/>
          <p:nvPr/>
        </p:nvGrpSpPr>
        <p:grpSpPr>
          <a:xfrm>
            <a:off x="6120589" y="1485418"/>
            <a:ext cx="5989506" cy="4067664"/>
            <a:chOff x="6120589" y="-310044"/>
            <a:chExt cx="5989506" cy="4067664"/>
          </a:xfrm>
        </p:grpSpPr>
        <p:sp>
          <p:nvSpPr>
            <p:cNvPr id="17" name="矩形 16">
              <a:extLst>
                <a:ext uri="{FF2B5EF4-FFF2-40B4-BE49-F238E27FC236}">
                  <a16:creationId xmlns:a16="http://schemas.microsoft.com/office/drawing/2014/main" id="{7ADA7B03-636E-466B-8B23-4E39A180A166}"/>
                </a:ext>
              </a:extLst>
            </p:cNvPr>
            <p:cNvSpPr/>
            <p:nvPr/>
          </p:nvSpPr>
          <p:spPr>
            <a:xfrm>
              <a:off x="6120589" y="-310044"/>
              <a:ext cx="2713288" cy="171578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0D1C3B24-8A83-4968-85AA-5AD0468857A3}"/>
                </a:ext>
              </a:extLst>
            </p:cNvPr>
            <p:cNvCxnSpPr>
              <a:cxnSpLocks/>
              <a:stCxn id="17" idx="3"/>
            </p:cNvCxnSpPr>
            <p:nvPr/>
          </p:nvCxnSpPr>
          <p:spPr>
            <a:xfrm>
              <a:off x="8833877" y="547849"/>
              <a:ext cx="776848" cy="1042827"/>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BB4392C3-DCBF-4A29-85CB-937C95FC8CA2}"/>
                </a:ext>
              </a:extLst>
            </p:cNvPr>
            <p:cNvSpPr txBox="1"/>
            <p:nvPr/>
          </p:nvSpPr>
          <p:spPr>
            <a:xfrm>
              <a:off x="9595322" y="110468"/>
              <a:ext cx="2514773" cy="3647152"/>
            </a:xfrm>
            <a:prstGeom prst="rect">
              <a:avLst/>
            </a:prstGeom>
            <a:noFill/>
          </p:spPr>
          <p:txBody>
            <a:bodyPr wrap="square" rtlCol="0">
              <a:spAutoFit/>
            </a:bodyPr>
            <a:lstStyle/>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我们的解释：</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在</a:t>
              </a:r>
              <a:r>
                <a:rPr lang="en-US" altLang="zh-CN" dirty="0">
                  <a:latin typeface="Arial" panose="020B0604020202020204" pitchFamily="34" charset="0"/>
                  <a:ea typeface="黑体" panose="02010609060101010101" pitchFamily="49" charset="-122"/>
                  <a:cs typeface="Arial" panose="020B0604020202020204" pitchFamily="34" charset="0"/>
                </a:rPr>
                <a:t>CSR</a:t>
              </a:r>
              <a:r>
                <a:rPr lang="zh-CN" altLang="en-US" dirty="0">
                  <a:latin typeface="Arial" panose="020B0604020202020204" pitchFamily="34" charset="0"/>
                  <a:ea typeface="黑体" panose="02010609060101010101" pitchFamily="49" charset="-122"/>
                  <a:cs typeface="Arial" panose="020B0604020202020204" pitchFamily="34" charset="0"/>
                </a:rPr>
                <a:t>以西，印度地壳和地幔下垫于青藏下方，直至</a:t>
              </a:r>
              <a:r>
                <a:rPr lang="en-US" altLang="zh-CN" dirty="0">
                  <a:latin typeface="Arial" panose="020B0604020202020204" pitchFamily="34" charset="0"/>
                  <a:ea typeface="黑体" panose="02010609060101010101" pitchFamily="49" charset="-122"/>
                  <a:cs typeface="Arial" panose="020B0604020202020204" pitchFamily="34" charset="0"/>
                </a:rPr>
                <a:t>~31°N</a:t>
              </a:r>
              <a:r>
                <a:rPr lang="zh-CN" altLang="en-US" dirty="0">
                  <a:latin typeface="Arial" panose="020B0604020202020204" pitchFamily="34" charset="0"/>
                  <a:ea typeface="黑体" panose="02010609060101010101" pitchFamily="49" charset="-122"/>
                  <a:cs typeface="Arial" panose="020B0604020202020204" pitchFamily="34" charset="0"/>
                </a:rPr>
                <a:t>，然后俯冲进入地幔</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在</a:t>
              </a:r>
              <a:r>
                <a:rPr lang="en-US" altLang="zh-CN" dirty="0">
                  <a:latin typeface="Arial" panose="020B0604020202020204" pitchFamily="34" charset="0"/>
                  <a:ea typeface="黑体" panose="02010609060101010101" pitchFamily="49" charset="-122"/>
                  <a:cs typeface="Arial" panose="020B0604020202020204" pitchFamily="34" charset="0"/>
                </a:rPr>
                <a:t>CSR</a:t>
              </a:r>
              <a:r>
                <a:rPr lang="zh-CN" altLang="en-US" dirty="0">
                  <a:latin typeface="Arial" panose="020B0604020202020204" pitchFamily="34" charset="0"/>
                  <a:ea typeface="黑体" panose="02010609060101010101" pitchFamily="49" charset="-122"/>
                  <a:cs typeface="Arial" panose="020B0604020202020204" pitchFamily="34" charset="0"/>
                </a:rPr>
                <a:t>以东，雅江以南浅的</a:t>
              </a:r>
              <a:r>
                <a:rPr lang="en-US" altLang="zh-CN" dirty="0">
                  <a:latin typeface="Arial" panose="020B0604020202020204" pitchFamily="34" charset="0"/>
                  <a:ea typeface="黑体" panose="02010609060101010101" pitchFamily="49" charset="-122"/>
                  <a:cs typeface="Arial" panose="020B0604020202020204" pitchFamily="34" charset="0"/>
                </a:rPr>
                <a:t>T-LAB</a:t>
              </a:r>
              <a:r>
                <a:rPr lang="zh-CN" altLang="en-US" dirty="0">
                  <a:latin typeface="Arial" panose="020B0604020202020204" pitchFamily="34" charset="0"/>
                  <a:ea typeface="黑体" panose="02010609060101010101" pitchFamily="49" charset="-122"/>
                  <a:cs typeface="Arial" panose="020B0604020202020204" pitchFamily="34" charset="0"/>
                </a:rPr>
                <a:t>需要印度地幔从印度地壳拆沉</a:t>
              </a:r>
              <a:r>
                <a:rPr lang="en-US" altLang="zh-CN" dirty="0">
                  <a:latin typeface="Arial" panose="020B0604020202020204" pitchFamily="34" charset="0"/>
                  <a:ea typeface="黑体" panose="02010609060101010101" pitchFamily="49" charset="-122"/>
                  <a:cs typeface="Arial" panose="020B0604020202020204" pitchFamily="34" charset="0"/>
                </a:rPr>
                <a:t>(delamination)</a:t>
              </a:r>
            </a:p>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YZS</a:t>
              </a:r>
              <a:r>
                <a:rPr lang="zh-CN" altLang="en-US" dirty="0">
                  <a:latin typeface="Arial" panose="020B0604020202020204" pitchFamily="34" charset="0"/>
                  <a:ea typeface="黑体" panose="02010609060101010101" pitchFamily="49" charset="-122"/>
                  <a:cs typeface="Arial" panose="020B0604020202020204" pitchFamily="34" charset="0"/>
                </a:rPr>
                <a:t>以南，高</a:t>
              </a:r>
              <a:r>
                <a:rPr lang="en-US" altLang="zh-CN" dirty="0">
                  <a:latin typeface="Arial" panose="020B0604020202020204" pitchFamily="34" charset="0"/>
                  <a:ea typeface="黑体" panose="02010609060101010101" pitchFamily="49" charset="-122"/>
                  <a:cs typeface="Arial" panose="020B0604020202020204" pitchFamily="34" charset="0"/>
                </a:rPr>
                <a:t>3He</a:t>
              </a:r>
              <a:r>
                <a:rPr lang="zh-CN" altLang="en-US" dirty="0">
                  <a:latin typeface="Arial" panose="020B0604020202020204" pitchFamily="34" charset="0"/>
                  <a:ea typeface="黑体" panose="02010609060101010101" pitchFamily="49" charset="-122"/>
                  <a:cs typeface="Arial" panose="020B0604020202020204" pitchFamily="34" charset="0"/>
                </a:rPr>
                <a:t>要求软流圈，或者新生的青藏岩石圈的出现</a:t>
              </a:r>
            </a:p>
          </p:txBody>
        </p:sp>
      </p:grpSp>
    </p:spTree>
    <p:extLst>
      <p:ext uri="{BB962C8B-B14F-4D97-AF65-F5344CB8AC3E}">
        <p14:creationId xmlns:p14="http://schemas.microsoft.com/office/powerpoint/2010/main" val="166090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8</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6" name="组合 15">
            <a:extLst>
              <a:ext uri="{FF2B5EF4-FFF2-40B4-BE49-F238E27FC236}">
                <a16:creationId xmlns:a16="http://schemas.microsoft.com/office/drawing/2014/main" id="{A7413D0F-F0CC-4FE9-89C8-0EC1D20843B4}"/>
              </a:ext>
            </a:extLst>
          </p:cNvPr>
          <p:cNvGrpSpPr/>
          <p:nvPr/>
        </p:nvGrpSpPr>
        <p:grpSpPr>
          <a:xfrm>
            <a:off x="6105186" y="1605424"/>
            <a:ext cx="6004909" cy="3324566"/>
            <a:chOff x="6105186" y="-190038"/>
            <a:chExt cx="6004909" cy="3324566"/>
          </a:xfrm>
        </p:grpSpPr>
        <p:sp>
          <p:nvSpPr>
            <p:cNvPr id="17" name="矩形 16">
              <a:extLst>
                <a:ext uri="{FF2B5EF4-FFF2-40B4-BE49-F238E27FC236}">
                  <a16:creationId xmlns:a16="http://schemas.microsoft.com/office/drawing/2014/main" id="{7ADA7B03-636E-466B-8B23-4E39A180A166}"/>
                </a:ext>
              </a:extLst>
            </p:cNvPr>
            <p:cNvSpPr/>
            <p:nvPr/>
          </p:nvSpPr>
          <p:spPr>
            <a:xfrm>
              <a:off x="6105186" y="1418743"/>
              <a:ext cx="2713288" cy="171578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0D1C3B24-8A83-4968-85AA-5AD0468857A3}"/>
                </a:ext>
              </a:extLst>
            </p:cNvPr>
            <p:cNvCxnSpPr>
              <a:cxnSpLocks/>
              <a:stCxn id="17" idx="3"/>
            </p:cNvCxnSpPr>
            <p:nvPr/>
          </p:nvCxnSpPr>
          <p:spPr>
            <a:xfrm flipV="1">
              <a:off x="8818474" y="1633538"/>
              <a:ext cx="776848" cy="643098"/>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BB4392C3-DCBF-4A29-85CB-937C95FC8CA2}"/>
                </a:ext>
              </a:extLst>
            </p:cNvPr>
            <p:cNvSpPr txBox="1"/>
            <p:nvPr/>
          </p:nvSpPr>
          <p:spPr>
            <a:xfrm>
              <a:off x="9595322" y="-190038"/>
              <a:ext cx="2514773" cy="2662267"/>
            </a:xfrm>
            <a:prstGeom prst="rect">
              <a:avLst/>
            </a:prstGeom>
            <a:noFill/>
          </p:spPr>
          <p:txBody>
            <a:bodyPr wrap="square" rtlCol="0">
              <a:spAutoFit/>
            </a:bodyPr>
            <a:lstStyle/>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跨过</a:t>
              </a:r>
              <a:r>
                <a:rPr lang="en-US" altLang="zh-CN" dirty="0">
                  <a:latin typeface="Arial" panose="020B0604020202020204" pitchFamily="34" charset="0"/>
                  <a:ea typeface="黑体" panose="02010609060101010101" pitchFamily="49" charset="-122"/>
                  <a:cs typeface="Arial" panose="020B0604020202020204" pitchFamily="34" charset="0"/>
                </a:rPr>
                <a:t>YGR</a:t>
              </a:r>
              <a:r>
                <a:rPr lang="zh-CN" altLang="en-US" dirty="0">
                  <a:latin typeface="Arial" panose="020B0604020202020204" pitchFamily="34" charset="0"/>
                  <a:ea typeface="黑体" panose="02010609060101010101" pitchFamily="49" charset="-122"/>
                  <a:cs typeface="Arial" panose="020B0604020202020204" pitchFamily="34" charset="0"/>
                </a:rPr>
                <a:t>和</a:t>
              </a:r>
              <a:r>
                <a:rPr lang="en-US" altLang="zh-CN" dirty="0">
                  <a:latin typeface="Arial" panose="020B0604020202020204" pitchFamily="34" charset="0"/>
                  <a:ea typeface="黑体" panose="02010609060101010101" pitchFamily="49" charset="-122"/>
                  <a:cs typeface="Arial" panose="020B0604020202020204" pitchFamily="34" charset="0"/>
                </a:rPr>
                <a:t>CSR</a:t>
              </a:r>
              <a:r>
                <a:rPr lang="zh-CN" altLang="en-US" dirty="0">
                  <a:latin typeface="Arial" panose="020B0604020202020204" pitchFamily="34" charset="0"/>
                  <a:ea typeface="黑体" panose="02010609060101010101" pitchFamily="49" charset="-122"/>
                  <a:cs typeface="Arial" panose="020B0604020202020204" pitchFamily="34" charset="0"/>
                </a:rPr>
                <a:t>的剪切波分裂：</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浅</a:t>
              </a:r>
              <a:r>
                <a:rPr lang="en-US" altLang="zh-CN" dirty="0">
                  <a:latin typeface="Arial" panose="020B0604020202020204" pitchFamily="34" charset="0"/>
                  <a:ea typeface="黑体" panose="02010609060101010101" pitchFamily="49" charset="-122"/>
                  <a:cs typeface="Arial" panose="020B0604020202020204" pitchFamily="34" charset="0"/>
                </a:rPr>
                <a:t>NVG</a:t>
              </a:r>
              <a:r>
                <a:rPr lang="zh-CN" altLang="en-US" dirty="0">
                  <a:latin typeface="Arial" panose="020B0604020202020204" pitchFamily="34" charset="0"/>
                  <a:ea typeface="黑体" panose="02010609060101010101" pitchFamily="49" charset="-122"/>
                  <a:cs typeface="Arial" panose="020B0604020202020204" pitchFamily="34" charset="0"/>
                </a:rPr>
                <a:t>（</a:t>
              </a:r>
              <a:r>
                <a:rPr lang="en-US" altLang="zh-CN" dirty="0">
                  <a:latin typeface="Arial" panose="020B0604020202020204" pitchFamily="34" charset="0"/>
                  <a:ea typeface="黑体" panose="02010609060101010101" pitchFamily="49" charset="-122"/>
                  <a:cs typeface="Arial" panose="020B0604020202020204" pitchFamily="34" charset="0"/>
                </a:rPr>
                <a:t>T-LAB</a:t>
              </a:r>
              <a:r>
                <a:rPr lang="zh-CN" altLang="en-US" dirty="0">
                  <a:latin typeface="Arial" panose="020B0604020202020204" pitchFamily="34" charset="0"/>
                  <a:ea typeface="黑体" panose="02010609060101010101" pitchFamily="49" charset="-122"/>
                  <a:cs typeface="Arial" panose="020B0604020202020204" pitchFamily="34" charset="0"/>
                </a:rPr>
                <a:t>）处出现更大的分裂时间，快波方向为</a:t>
              </a:r>
              <a:r>
                <a:rPr lang="en-US" altLang="zh-CN" dirty="0">
                  <a:latin typeface="Arial" panose="020B0604020202020204" pitchFamily="34" charset="0"/>
                  <a:ea typeface="黑体" panose="02010609060101010101" pitchFamily="49" charset="-122"/>
                  <a:cs typeface="Arial" panose="020B0604020202020204" pitchFamily="34" charset="0"/>
                </a:rPr>
                <a:t>NE</a:t>
              </a:r>
              <a:r>
                <a:rPr lang="zh-CN" altLang="en-US" dirty="0">
                  <a:latin typeface="Arial" panose="020B0604020202020204" pitchFamily="34" charset="0"/>
                  <a:ea typeface="黑体" panose="02010609060101010101" pitchFamily="49" charset="-122"/>
                  <a:cs typeface="Arial" panose="020B0604020202020204" pitchFamily="34" charset="0"/>
                </a:rPr>
                <a:t>方向，这可能是由于印度板片俯冲导致上覆软流圈中</a:t>
              </a:r>
              <a:r>
                <a:rPr lang="en-US" altLang="zh-CN" dirty="0">
                  <a:latin typeface="Arial" panose="020B0604020202020204" pitchFamily="34" charset="0"/>
                  <a:ea typeface="黑体" panose="02010609060101010101" pitchFamily="49" charset="-122"/>
                  <a:cs typeface="Arial" panose="020B0604020202020204" pitchFamily="34" charset="0"/>
                </a:rPr>
                <a:t>flow</a:t>
              </a:r>
              <a:r>
                <a:rPr lang="zh-CN" altLang="en-US" dirty="0">
                  <a:latin typeface="Arial" panose="020B0604020202020204" pitchFamily="34" charset="0"/>
                  <a:ea typeface="黑体" panose="02010609060101010101" pitchFamily="49" charset="-122"/>
                  <a:cs typeface="Arial" panose="020B0604020202020204" pitchFamily="34" charset="0"/>
                </a:rPr>
                <a:t>被驱动所造成的现象</a:t>
              </a:r>
            </a:p>
          </p:txBody>
        </p:sp>
      </p:grpSp>
    </p:spTree>
    <p:extLst>
      <p:ext uri="{BB962C8B-B14F-4D97-AF65-F5344CB8AC3E}">
        <p14:creationId xmlns:p14="http://schemas.microsoft.com/office/powerpoint/2010/main" val="7223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90669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喜马拉雅及南青藏高原下板片分段</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segmentation</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9</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4067AD3-9D45-42F2-889F-7239346E5A6E}"/>
              </a:ext>
            </a:extLst>
          </p:cNvPr>
          <p:cNvPicPr>
            <a:picLocks noChangeAspect="1"/>
          </p:cNvPicPr>
          <p:nvPr/>
        </p:nvPicPr>
        <p:blipFill rotWithShape="1">
          <a:blip r:embed="rId2"/>
          <a:srcRect l="13940" t="8499" r="25734" b="6175"/>
          <a:stretch/>
        </p:blipFill>
        <p:spPr>
          <a:xfrm>
            <a:off x="81905" y="869674"/>
            <a:ext cx="9408410" cy="5988326"/>
          </a:xfrm>
          <a:prstGeom prst="rect">
            <a:avLst/>
          </a:prstGeom>
        </p:spPr>
      </p:pic>
      <p:grpSp>
        <p:nvGrpSpPr>
          <p:cNvPr id="16" name="组合 15">
            <a:extLst>
              <a:ext uri="{FF2B5EF4-FFF2-40B4-BE49-F238E27FC236}">
                <a16:creationId xmlns:a16="http://schemas.microsoft.com/office/drawing/2014/main" id="{A7413D0F-F0CC-4FE9-89C8-0EC1D20843B4}"/>
              </a:ext>
            </a:extLst>
          </p:cNvPr>
          <p:cNvGrpSpPr/>
          <p:nvPr/>
        </p:nvGrpSpPr>
        <p:grpSpPr>
          <a:xfrm>
            <a:off x="6246156" y="4177174"/>
            <a:ext cx="5945844" cy="2459696"/>
            <a:chOff x="6105186" y="674832"/>
            <a:chExt cx="5945844" cy="2459696"/>
          </a:xfrm>
        </p:grpSpPr>
        <p:sp>
          <p:nvSpPr>
            <p:cNvPr id="17" name="矩形 16">
              <a:extLst>
                <a:ext uri="{FF2B5EF4-FFF2-40B4-BE49-F238E27FC236}">
                  <a16:creationId xmlns:a16="http://schemas.microsoft.com/office/drawing/2014/main" id="{7ADA7B03-636E-466B-8B23-4E39A180A166}"/>
                </a:ext>
              </a:extLst>
            </p:cNvPr>
            <p:cNvSpPr/>
            <p:nvPr/>
          </p:nvSpPr>
          <p:spPr>
            <a:xfrm>
              <a:off x="6105186" y="1418743"/>
              <a:ext cx="2713288" cy="171578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a:extLst>
                <a:ext uri="{FF2B5EF4-FFF2-40B4-BE49-F238E27FC236}">
                  <a16:creationId xmlns:a16="http://schemas.microsoft.com/office/drawing/2014/main" id="{0D1C3B24-8A83-4968-85AA-5AD0468857A3}"/>
                </a:ext>
              </a:extLst>
            </p:cNvPr>
            <p:cNvCxnSpPr>
              <a:cxnSpLocks/>
              <a:stCxn id="17" idx="3"/>
            </p:cNvCxnSpPr>
            <p:nvPr/>
          </p:nvCxnSpPr>
          <p:spPr>
            <a:xfrm flipV="1">
              <a:off x="8818474" y="1633538"/>
              <a:ext cx="776848" cy="643098"/>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BB4392C3-DCBF-4A29-85CB-937C95FC8CA2}"/>
                </a:ext>
              </a:extLst>
            </p:cNvPr>
            <p:cNvSpPr txBox="1"/>
            <p:nvPr/>
          </p:nvSpPr>
          <p:spPr>
            <a:xfrm>
              <a:off x="9536257" y="674832"/>
              <a:ext cx="2514773" cy="1831271"/>
            </a:xfrm>
            <a:prstGeom prst="rect">
              <a:avLst/>
            </a:prstGeom>
            <a:noFill/>
          </p:spPr>
          <p:txBody>
            <a:bodyPr wrap="square" rtlCol="0">
              <a:spAutoFit/>
            </a:bodyPr>
            <a:lstStyle/>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我们需要解释</a:t>
              </a:r>
              <a:r>
                <a:rPr lang="en-US" altLang="zh-CN" dirty="0">
                  <a:latin typeface="Arial" panose="020B0604020202020204" pitchFamily="34" charset="0"/>
                  <a:ea typeface="黑体" panose="02010609060101010101" pitchFamily="49" charset="-122"/>
                  <a:cs typeface="Arial" panose="020B0604020202020204" pitchFamily="34" charset="0"/>
                </a:rPr>
                <a:t>3He</a:t>
              </a:r>
              <a:r>
                <a:rPr lang="zh-CN" altLang="en-US" dirty="0">
                  <a:latin typeface="Arial" panose="020B0604020202020204" pitchFamily="34" charset="0"/>
                  <a:ea typeface="黑体" panose="02010609060101010101" pitchFamily="49" charset="-122"/>
                  <a:cs typeface="Arial" panose="020B0604020202020204" pitchFamily="34" charset="0"/>
                </a:rPr>
                <a:t>出现于</a:t>
              </a:r>
              <a:r>
                <a:rPr lang="en-US" altLang="zh-CN" dirty="0">
                  <a:latin typeface="Arial" panose="020B0604020202020204" pitchFamily="34" charset="0"/>
                  <a:ea typeface="黑体" panose="02010609060101010101" pitchFamily="49" charset="-122"/>
                  <a:cs typeface="Arial" panose="020B0604020202020204" pitchFamily="34" charset="0"/>
                </a:rPr>
                <a:t>100km</a:t>
              </a:r>
              <a:r>
                <a:rPr lang="zh-CN" altLang="en-US" dirty="0">
                  <a:latin typeface="Arial" panose="020B0604020202020204" pitchFamily="34" charset="0"/>
                  <a:ea typeface="黑体" panose="02010609060101010101" pitchFamily="49" charset="-122"/>
                  <a:cs typeface="Arial" panose="020B0604020202020204" pitchFamily="34" charset="0"/>
                </a:rPr>
                <a:t>处观测到的冷的岩石圈的现象。</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或许这意味着一个很薄的岩石圈，出现在青藏地壳和印度岩石圈之间</a:t>
              </a:r>
            </a:p>
          </p:txBody>
        </p:sp>
      </p:grpSp>
    </p:spTree>
    <p:extLst>
      <p:ext uri="{BB962C8B-B14F-4D97-AF65-F5344CB8AC3E}">
        <p14:creationId xmlns:p14="http://schemas.microsoft.com/office/powerpoint/2010/main" val="246707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10</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3D85E175-C7A3-4786-BFB9-C28712D84C2A}"/>
              </a:ext>
            </a:extLst>
          </p:cNvPr>
          <p:cNvPicPr>
            <a:picLocks noChangeAspect="1"/>
          </p:cNvPicPr>
          <p:nvPr/>
        </p:nvPicPr>
        <p:blipFill>
          <a:blip r:embed="rId2"/>
          <a:stretch>
            <a:fillRect/>
          </a:stretch>
        </p:blipFill>
        <p:spPr>
          <a:xfrm>
            <a:off x="645160" y="1261364"/>
            <a:ext cx="10088880" cy="4539996"/>
          </a:xfrm>
          <a:prstGeom prst="rect">
            <a:avLst/>
          </a:prstGeom>
        </p:spPr>
      </p:pic>
      <p:sp>
        <p:nvSpPr>
          <p:cNvPr id="12" name="矩形 11">
            <a:extLst>
              <a:ext uri="{FF2B5EF4-FFF2-40B4-BE49-F238E27FC236}">
                <a16:creationId xmlns:a16="http://schemas.microsoft.com/office/drawing/2014/main" id="{C8EE516F-DE2D-406E-B6EC-F58A610979EB}"/>
              </a:ext>
            </a:extLst>
          </p:cNvPr>
          <p:cNvSpPr/>
          <p:nvPr/>
        </p:nvSpPr>
        <p:spPr>
          <a:xfrm>
            <a:off x="272981" y="129320"/>
            <a:ext cx="2811988"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会展：</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小狗瑜伽</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184848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11</a:t>
            </a:fld>
            <a:endParaRPr lang="en-US" sz="1800" b="1" dirty="0">
              <a:solidFill>
                <a:schemeClr val="tx1"/>
              </a:solidFill>
              <a:latin typeface="Arial" panose="020B0604020202020204" pitchFamily="34" charset="0"/>
              <a:cs typeface="Arial" panose="020B0604020202020204" pitchFamily="34" charset="0"/>
            </a:endParaRPr>
          </a:p>
        </p:txBody>
      </p:sp>
      <p:sp>
        <p:nvSpPr>
          <p:cNvPr id="12" name="矩形 11">
            <a:extLst>
              <a:ext uri="{FF2B5EF4-FFF2-40B4-BE49-F238E27FC236}">
                <a16:creationId xmlns:a16="http://schemas.microsoft.com/office/drawing/2014/main" id="{C8EE516F-DE2D-406E-B6EC-F58A610979EB}"/>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11" name="图片 10">
            <a:extLst>
              <a:ext uri="{FF2B5EF4-FFF2-40B4-BE49-F238E27FC236}">
                <a16:creationId xmlns:a16="http://schemas.microsoft.com/office/drawing/2014/main" id="{BCEB2FE4-E918-4F05-B263-7B4BFDC7219F}"/>
              </a:ext>
            </a:extLst>
          </p:cNvPr>
          <p:cNvPicPr>
            <a:picLocks noChangeAspect="1"/>
          </p:cNvPicPr>
          <p:nvPr/>
        </p:nvPicPr>
        <p:blipFill>
          <a:blip r:embed="rId2"/>
          <a:stretch>
            <a:fillRect/>
          </a:stretch>
        </p:blipFill>
        <p:spPr>
          <a:xfrm>
            <a:off x="0" y="775651"/>
            <a:ext cx="12192000" cy="5486400"/>
          </a:xfrm>
          <a:prstGeom prst="rect">
            <a:avLst/>
          </a:prstGeom>
        </p:spPr>
      </p:pic>
    </p:spTree>
    <p:extLst>
      <p:ext uri="{BB962C8B-B14F-4D97-AF65-F5344CB8AC3E}">
        <p14:creationId xmlns:p14="http://schemas.microsoft.com/office/powerpoint/2010/main" val="721972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10160154"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造山带岩石圈移除及莫霍改变：以内华达山脉和青藏高原为例</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12</a:t>
            </a:fld>
            <a:endParaRPr lang="en-US" sz="1800" b="1" dirty="0">
              <a:solidFill>
                <a:schemeClr val="tx1"/>
              </a:solidFill>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6C1FD07B-94DE-49A8-B002-061158632D64}"/>
              </a:ext>
            </a:extLst>
          </p:cNvPr>
          <p:cNvPicPr>
            <a:picLocks noChangeAspect="1"/>
          </p:cNvPicPr>
          <p:nvPr/>
        </p:nvPicPr>
        <p:blipFill rotWithShape="1">
          <a:blip r:embed="rId2"/>
          <a:srcRect l="12969" r="24427"/>
          <a:stretch/>
        </p:blipFill>
        <p:spPr>
          <a:xfrm>
            <a:off x="0" y="775651"/>
            <a:ext cx="8461786" cy="6082349"/>
          </a:xfrm>
          <a:prstGeom prst="rect">
            <a:avLst/>
          </a:prstGeom>
        </p:spPr>
      </p:pic>
      <p:grpSp>
        <p:nvGrpSpPr>
          <p:cNvPr id="14" name="组合 13">
            <a:extLst>
              <a:ext uri="{FF2B5EF4-FFF2-40B4-BE49-F238E27FC236}">
                <a16:creationId xmlns:a16="http://schemas.microsoft.com/office/drawing/2014/main" id="{6DC12A8C-F331-42FA-9693-2D41DA0AD221}"/>
              </a:ext>
            </a:extLst>
          </p:cNvPr>
          <p:cNvGrpSpPr/>
          <p:nvPr/>
        </p:nvGrpSpPr>
        <p:grpSpPr>
          <a:xfrm>
            <a:off x="272981" y="775651"/>
            <a:ext cx="11593554" cy="5386090"/>
            <a:chOff x="272981" y="-1019811"/>
            <a:chExt cx="11593554" cy="5386090"/>
          </a:xfrm>
        </p:grpSpPr>
        <p:sp>
          <p:nvSpPr>
            <p:cNvPr id="20" name="矩形 19">
              <a:extLst>
                <a:ext uri="{FF2B5EF4-FFF2-40B4-BE49-F238E27FC236}">
                  <a16:creationId xmlns:a16="http://schemas.microsoft.com/office/drawing/2014/main" id="{BC09142B-392C-443F-81CD-1D68E0C69159}"/>
                </a:ext>
              </a:extLst>
            </p:cNvPr>
            <p:cNvSpPr/>
            <p:nvPr/>
          </p:nvSpPr>
          <p:spPr>
            <a:xfrm>
              <a:off x="272981" y="-279428"/>
              <a:ext cx="4698162" cy="740938"/>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箭头连接符 20">
              <a:extLst>
                <a:ext uri="{FF2B5EF4-FFF2-40B4-BE49-F238E27FC236}">
                  <a16:creationId xmlns:a16="http://schemas.microsoft.com/office/drawing/2014/main" id="{71728BFB-3461-413F-8214-2A97B4FEFC53}"/>
                </a:ext>
              </a:extLst>
            </p:cNvPr>
            <p:cNvCxnSpPr>
              <a:cxnSpLocks/>
              <a:stCxn id="20" idx="3"/>
            </p:cNvCxnSpPr>
            <p:nvPr/>
          </p:nvCxnSpPr>
          <p:spPr>
            <a:xfrm>
              <a:off x="4971143" y="91041"/>
              <a:ext cx="3635828" cy="72926"/>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A5D71406-CB2B-46FD-A1E5-393F1CC2670F}"/>
                </a:ext>
              </a:extLst>
            </p:cNvPr>
            <p:cNvSpPr txBox="1"/>
            <p:nvPr/>
          </p:nvSpPr>
          <p:spPr>
            <a:xfrm>
              <a:off x="8517951" y="-1019811"/>
              <a:ext cx="3348584" cy="5386090"/>
            </a:xfrm>
            <a:prstGeom prst="rect">
              <a:avLst/>
            </a:prstGeom>
            <a:noFill/>
          </p:spPr>
          <p:txBody>
            <a:bodyPr wrap="square" rtlCol="0">
              <a:spAutoFit/>
            </a:bodyPr>
            <a:lstStyle/>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Premise</a:t>
              </a:r>
              <a:r>
                <a:rPr lang="zh-CN" altLang="en-US" dirty="0">
                  <a:latin typeface="Arial" panose="020B0604020202020204" pitchFamily="34" charset="0"/>
                  <a:ea typeface="黑体" panose="02010609060101010101" pitchFamily="49" charset="-122"/>
                  <a:cs typeface="Arial" panose="020B0604020202020204" pitchFamily="34" charset="0"/>
                </a:rPr>
                <a:t>（前提）：</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我们研究了</a:t>
              </a:r>
              <a:r>
                <a:rPr lang="en-US" altLang="zh-CN" dirty="0">
                  <a:latin typeface="Arial" panose="020B0604020202020204" pitchFamily="34" charset="0"/>
                  <a:ea typeface="黑体" panose="02010609060101010101" pitchFamily="49" charset="-122"/>
                  <a:cs typeface="Arial" panose="020B0604020202020204" pitchFamily="34" charset="0"/>
                </a:rPr>
                <a:t>Moho</a:t>
              </a:r>
              <a:r>
                <a:rPr lang="zh-CN" altLang="en-US" dirty="0">
                  <a:latin typeface="Arial" panose="020B0604020202020204" pitchFamily="34" charset="0"/>
                  <a:ea typeface="黑体" panose="02010609060101010101" pitchFamily="49" charset="-122"/>
                  <a:cs typeface="Arial" panose="020B0604020202020204" pitchFamily="34" charset="0"/>
                </a:rPr>
                <a:t>是如何在构造域（</a:t>
              </a:r>
              <a:r>
                <a:rPr lang="en-US" altLang="zh-CN" dirty="0">
                  <a:latin typeface="Arial" panose="020B0604020202020204" pitchFamily="34" charset="0"/>
                  <a:ea typeface="黑体" panose="02010609060101010101" pitchFamily="49" charset="-122"/>
                  <a:cs typeface="Arial" panose="020B0604020202020204" pitchFamily="34" charset="0"/>
                </a:rPr>
                <a:t>orogens</a:t>
              </a:r>
              <a:r>
                <a:rPr lang="zh-CN" altLang="en-US" dirty="0">
                  <a:latin typeface="Arial" panose="020B0604020202020204" pitchFamily="34" charset="0"/>
                  <a:ea typeface="黑体" panose="02010609060101010101" pitchFamily="49" charset="-122"/>
                  <a:cs typeface="Arial" panose="020B0604020202020204" pitchFamily="34" charset="0"/>
                </a:rPr>
                <a:t>）中改变的。热的最上层地幔可以用于解释小的</a:t>
              </a:r>
              <a:r>
                <a:rPr lang="en-US" altLang="zh-CN" dirty="0">
                  <a:latin typeface="Arial" panose="020B0604020202020204" pitchFamily="34" charset="0"/>
                  <a:ea typeface="黑体" panose="02010609060101010101" pitchFamily="49" charset="-122"/>
                  <a:cs typeface="Arial" panose="020B0604020202020204" pitchFamily="34" charset="0"/>
                </a:rPr>
                <a:t>Moho</a:t>
              </a:r>
              <a:r>
                <a:rPr lang="zh-CN" altLang="en-US" dirty="0">
                  <a:latin typeface="Arial" panose="020B0604020202020204" pitchFamily="34" charset="0"/>
                  <a:ea typeface="黑体" panose="02010609060101010101" pitchFamily="49" charset="-122"/>
                  <a:cs typeface="Arial" panose="020B0604020202020204" pitchFamily="34" charset="0"/>
                </a:rPr>
                <a:t>速度跳变。内华达山脉，加利福尼亚和青藏高原的部分区域被认为存在岩石圈损失或者最上层地幔的部分熔融。</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Results</a:t>
              </a:r>
              <a:r>
                <a:rPr lang="zh-CN" altLang="en-US" dirty="0">
                  <a:latin typeface="Arial" panose="020B0604020202020204" pitchFamily="34" charset="0"/>
                  <a:ea typeface="黑体" panose="02010609060101010101" pitchFamily="49" charset="-122"/>
                  <a:cs typeface="Arial" panose="020B0604020202020204" pitchFamily="34" charset="0"/>
                </a:rPr>
                <a:t>（结果）：</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内华达山脉</a:t>
              </a:r>
              <a:r>
                <a:rPr lang="en-US" altLang="zh-CN" dirty="0">
                  <a:latin typeface="Arial" panose="020B0604020202020204" pitchFamily="34" charset="0"/>
                  <a:ea typeface="黑体" panose="02010609060101010101" pitchFamily="49" charset="-122"/>
                  <a:cs typeface="Arial" panose="020B0604020202020204" pitchFamily="34" charset="0"/>
                </a:rPr>
                <a:t>-</a:t>
              </a:r>
              <a:r>
                <a:rPr lang="zh-CN" altLang="en-US" dirty="0">
                  <a:latin typeface="Arial" panose="020B0604020202020204" pitchFamily="34" charset="0"/>
                  <a:ea typeface="黑体" panose="02010609060101010101" pitchFamily="49" charset="-122"/>
                  <a:cs typeface="Arial" panose="020B0604020202020204" pitchFamily="34" charset="0"/>
                </a:rPr>
                <a:t>找到了一个从莫霍伸展至地幔</a:t>
              </a:r>
              <a:r>
                <a:rPr lang="en-US" altLang="zh-CN" dirty="0">
                  <a:latin typeface="Arial" panose="020B0604020202020204" pitchFamily="34" charset="0"/>
                  <a:ea typeface="黑体" panose="02010609060101010101" pitchFamily="49" charset="-122"/>
                  <a:cs typeface="Arial" panose="020B0604020202020204" pitchFamily="34" charset="0"/>
                </a:rPr>
                <a:t>~20km</a:t>
              </a:r>
              <a:r>
                <a:rPr lang="zh-CN" altLang="en-US" dirty="0">
                  <a:latin typeface="Arial" panose="020B0604020202020204" pitchFamily="34" charset="0"/>
                  <a:ea typeface="黑体" panose="02010609060101010101" pitchFamily="49" charset="-122"/>
                  <a:cs typeface="Arial" panose="020B0604020202020204" pitchFamily="34" charset="0"/>
                </a:rPr>
                <a:t>的</a:t>
              </a:r>
              <a:r>
                <a:rPr lang="en-US" altLang="zh-CN" dirty="0">
                  <a:latin typeface="Arial" panose="020B0604020202020204" pitchFamily="34" charset="0"/>
                  <a:ea typeface="黑体" panose="02010609060101010101" pitchFamily="49" charset="-122"/>
                  <a:cs typeface="Arial" panose="020B0604020202020204" pitchFamily="34" charset="0"/>
                </a:rPr>
                <a:t>shear layer</a:t>
              </a:r>
              <a:r>
                <a:rPr lang="zh-CN" altLang="en-US" dirty="0">
                  <a:latin typeface="Arial" panose="020B0604020202020204" pitchFamily="34" charset="0"/>
                  <a:ea typeface="黑体" panose="02010609060101010101" pitchFamily="49" charset="-122"/>
                  <a:cs typeface="Arial" panose="020B0604020202020204" pitchFamily="34" charset="0"/>
                </a:rPr>
                <a:t>，这和过去及正在进行的</a:t>
              </a:r>
              <a:r>
                <a:rPr lang="en-US" altLang="zh-CN" dirty="0">
                  <a:latin typeface="Arial" panose="020B0604020202020204" pitchFamily="34" charset="0"/>
                  <a:ea typeface="黑体" panose="02010609060101010101" pitchFamily="49" charset="-122"/>
                  <a:cs typeface="Arial" panose="020B0604020202020204" pitchFamily="34" charset="0"/>
                </a:rPr>
                <a:t>lithospheric foundering</a:t>
              </a:r>
              <a:r>
                <a:rPr lang="zh-CN" altLang="en-US" dirty="0">
                  <a:latin typeface="Arial" panose="020B0604020202020204" pitchFamily="34" charset="0"/>
                  <a:ea typeface="黑体" panose="02010609060101010101" pitchFamily="49" charset="-122"/>
                  <a:cs typeface="Arial" panose="020B0604020202020204" pitchFamily="34" charset="0"/>
                </a:rPr>
                <a:t>一致 </a:t>
              </a:r>
              <a:r>
                <a:rPr lang="en-US" altLang="zh-CN" dirty="0">
                  <a:latin typeface="Arial" panose="020B0604020202020204" pitchFamily="34" charset="0"/>
                  <a:ea typeface="黑体" panose="02010609060101010101" pitchFamily="49" charset="-122"/>
                  <a:cs typeface="Arial" panose="020B0604020202020204" pitchFamily="34" charset="0"/>
                </a:rPr>
                <a:t>… </a:t>
              </a:r>
              <a:r>
                <a:rPr lang="zh-CN" altLang="en-US" dirty="0">
                  <a:latin typeface="Arial" panose="020B0604020202020204" pitchFamily="34" charset="0"/>
                  <a:ea typeface="黑体" panose="02010609060101010101" pitchFamily="49" charset="-122"/>
                  <a:cs typeface="Arial" panose="020B0604020202020204" pitchFamily="34" charset="0"/>
                </a:rPr>
                <a:t>表明了非热因素的重要性</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青藏高原</a:t>
              </a:r>
              <a:r>
                <a:rPr lang="en-US" altLang="zh-CN" dirty="0">
                  <a:latin typeface="Arial" panose="020B0604020202020204" pitchFamily="34" charset="0"/>
                  <a:ea typeface="黑体" panose="02010609060101010101" pitchFamily="49" charset="-122"/>
                  <a:cs typeface="Arial" panose="020B0604020202020204" pitchFamily="34" charset="0"/>
                </a:rPr>
                <a:t>-Asian</a:t>
              </a:r>
              <a:r>
                <a:rPr lang="zh-CN" altLang="en-US" dirty="0">
                  <a:latin typeface="Arial" panose="020B0604020202020204" pitchFamily="34" charset="0"/>
                  <a:ea typeface="黑体" panose="02010609060101010101" pitchFamily="49" charset="-122"/>
                  <a:cs typeface="Arial" panose="020B0604020202020204" pitchFamily="34" charset="0"/>
                </a:rPr>
                <a:t>莫霍变得不太清楚，但是在</a:t>
              </a:r>
              <a:r>
                <a:rPr lang="en-US" altLang="zh-CN" dirty="0">
                  <a:latin typeface="Arial" panose="020B0604020202020204" pitchFamily="34" charset="0"/>
                  <a:ea typeface="黑体" panose="02010609060101010101" pitchFamily="49" charset="-122"/>
                  <a:cs typeface="Arial" panose="020B0604020202020204" pitchFamily="34" charset="0"/>
                </a:rPr>
                <a:t>Sn</a:t>
              </a:r>
              <a:r>
                <a:rPr lang="zh-CN" altLang="en-US" dirty="0">
                  <a:latin typeface="Arial" panose="020B0604020202020204" pitchFamily="34" charset="0"/>
                  <a:ea typeface="黑体" panose="02010609060101010101" pitchFamily="49" charset="-122"/>
                  <a:cs typeface="Arial" panose="020B0604020202020204" pitchFamily="34" charset="0"/>
                </a:rPr>
                <a:t>不充分传播区变得更强，这和</a:t>
              </a:r>
              <a:r>
                <a:rPr lang="en-US" altLang="zh-CN" dirty="0">
                  <a:latin typeface="Arial" panose="020B0604020202020204" pitchFamily="34" charset="0"/>
                  <a:ea typeface="黑体" panose="02010609060101010101" pitchFamily="49" charset="-122"/>
                  <a:cs typeface="Arial" panose="020B0604020202020204" pitchFamily="34" charset="0"/>
                </a:rPr>
                <a:t>thermal</a:t>
              </a:r>
              <a:r>
                <a:rPr lang="zh-CN" altLang="en-US" dirty="0">
                  <a:latin typeface="Arial" panose="020B0604020202020204" pitchFamily="34" charset="0"/>
                  <a:ea typeface="黑体" panose="02010609060101010101" pitchFamily="49" charset="-122"/>
                  <a:cs typeface="Arial" panose="020B0604020202020204" pitchFamily="34" charset="0"/>
                </a:rPr>
                <a:t>的解释相冲突。</a:t>
              </a:r>
            </a:p>
          </p:txBody>
        </p:sp>
      </p:grpSp>
    </p:spTree>
    <p:extLst>
      <p:ext uri="{BB962C8B-B14F-4D97-AF65-F5344CB8AC3E}">
        <p14:creationId xmlns:p14="http://schemas.microsoft.com/office/powerpoint/2010/main" val="233593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10160154"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造山带岩石圈移除及莫霍改变：以内华达山脉和青藏高原为例</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13</a:t>
            </a:fld>
            <a:endParaRPr lang="en-US" sz="1800" b="1" dirty="0">
              <a:solidFill>
                <a:schemeClr val="tx1"/>
              </a:solidFill>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6C1FD07B-94DE-49A8-B002-061158632D64}"/>
              </a:ext>
            </a:extLst>
          </p:cNvPr>
          <p:cNvPicPr>
            <a:picLocks noChangeAspect="1"/>
          </p:cNvPicPr>
          <p:nvPr/>
        </p:nvPicPr>
        <p:blipFill rotWithShape="1">
          <a:blip r:embed="rId2"/>
          <a:srcRect l="12969" r="24427"/>
          <a:stretch/>
        </p:blipFill>
        <p:spPr>
          <a:xfrm>
            <a:off x="0" y="775651"/>
            <a:ext cx="8461786" cy="6082349"/>
          </a:xfrm>
          <a:prstGeom prst="rect">
            <a:avLst/>
          </a:prstGeom>
        </p:spPr>
      </p:pic>
      <p:grpSp>
        <p:nvGrpSpPr>
          <p:cNvPr id="14" name="组合 13">
            <a:extLst>
              <a:ext uri="{FF2B5EF4-FFF2-40B4-BE49-F238E27FC236}">
                <a16:creationId xmlns:a16="http://schemas.microsoft.com/office/drawing/2014/main" id="{6DC12A8C-F331-42FA-9693-2D41DA0AD221}"/>
              </a:ext>
            </a:extLst>
          </p:cNvPr>
          <p:cNvGrpSpPr/>
          <p:nvPr/>
        </p:nvGrpSpPr>
        <p:grpSpPr>
          <a:xfrm>
            <a:off x="325465" y="2201834"/>
            <a:ext cx="11682574" cy="4381846"/>
            <a:chOff x="325465" y="406372"/>
            <a:chExt cx="11682574" cy="4381846"/>
          </a:xfrm>
        </p:grpSpPr>
        <p:sp>
          <p:nvSpPr>
            <p:cNvPr id="20" name="矩形 19">
              <a:extLst>
                <a:ext uri="{FF2B5EF4-FFF2-40B4-BE49-F238E27FC236}">
                  <a16:creationId xmlns:a16="http://schemas.microsoft.com/office/drawing/2014/main" id="{BC09142B-392C-443F-81CD-1D68E0C69159}"/>
                </a:ext>
              </a:extLst>
            </p:cNvPr>
            <p:cNvSpPr/>
            <p:nvPr/>
          </p:nvSpPr>
          <p:spPr>
            <a:xfrm>
              <a:off x="325465" y="406372"/>
              <a:ext cx="2173895" cy="4381846"/>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箭头连接符 20">
              <a:extLst>
                <a:ext uri="{FF2B5EF4-FFF2-40B4-BE49-F238E27FC236}">
                  <a16:creationId xmlns:a16="http://schemas.microsoft.com/office/drawing/2014/main" id="{71728BFB-3461-413F-8214-2A97B4FEFC53}"/>
                </a:ext>
              </a:extLst>
            </p:cNvPr>
            <p:cNvCxnSpPr>
              <a:cxnSpLocks/>
              <a:stCxn id="20" idx="3"/>
            </p:cNvCxnSpPr>
            <p:nvPr/>
          </p:nvCxnSpPr>
          <p:spPr>
            <a:xfrm flipV="1">
              <a:off x="2499360" y="1757363"/>
              <a:ext cx="6160095" cy="839932"/>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A5D71406-CB2B-46FD-A1E5-393F1CC2670F}"/>
                </a:ext>
              </a:extLst>
            </p:cNvPr>
            <p:cNvSpPr txBox="1"/>
            <p:nvPr/>
          </p:nvSpPr>
          <p:spPr>
            <a:xfrm>
              <a:off x="8659455" y="436314"/>
              <a:ext cx="3348584" cy="3170099"/>
            </a:xfrm>
            <a:prstGeom prst="rect">
              <a:avLst/>
            </a:prstGeom>
            <a:noFill/>
          </p:spPr>
          <p:txBody>
            <a:bodyPr wrap="square" rtlCol="0">
              <a:spAutoFit/>
            </a:bodyPr>
            <a:lstStyle/>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内华达山脉岩石圈沉降</a:t>
              </a:r>
              <a:r>
                <a:rPr lang="en-US" altLang="zh-CN" dirty="0">
                  <a:latin typeface="Arial" panose="020B0604020202020204" pitchFamily="34" charset="0"/>
                  <a:ea typeface="黑体" panose="02010609060101010101" pitchFamily="49" charset="-122"/>
                  <a:cs typeface="Arial" panose="020B0604020202020204" pitchFamily="34" charset="0"/>
                </a:rPr>
                <a:t>(foundering)</a:t>
              </a:r>
              <a:r>
                <a:rPr lang="zh-CN" altLang="en-US" dirty="0">
                  <a:latin typeface="Arial" panose="020B0604020202020204" pitchFamily="34" charset="0"/>
                  <a:ea typeface="黑体" panose="02010609060101010101" pitchFamily="49" charset="-122"/>
                  <a:cs typeface="Arial" panose="020B0604020202020204" pitchFamily="34" charset="0"/>
                </a:rPr>
                <a:t>曾被基于捕掳体和地震结果提出。我们在此研究了该区域的深地震和接收函数。</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发现了深度上</a:t>
              </a:r>
              <a:r>
                <a:rPr lang="en-US" altLang="zh-CN" dirty="0">
                  <a:latin typeface="Arial" panose="020B0604020202020204" pitchFamily="34" charset="0"/>
                  <a:ea typeface="黑体" panose="02010609060101010101" pitchFamily="49" charset="-122"/>
                  <a:cs typeface="Arial" panose="020B0604020202020204" pitchFamily="34" charset="0"/>
                </a:rPr>
                <a:t>V</a:t>
              </a:r>
              <a:r>
                <a:rPr lang="zh-CN" altLang="en-US" dirty="0">
                  <a:latin typeface="Arial" panose="020B0604020202020204" pitchFamily="34" charset="0"/>
                  <a:ea typeface="黑体" panose="02010609060101010101" pitchFamily="49" charset="-122"/>
                  <a:cs typeface="Arial" panose="020B0604020202020204" pitchFamily="34" charset="0"/>
                </a:rPr>
                <a:t>型的地震分布（最深可</a:t>
              </a:r>
              <a:r>
                <a:rPr lang="en-US" altLang="zh-CN" dirty="0">
                  <a:latin typeface="Arial" panose="020B0604020202020204" pitchFamily="34" charset="0"/>
                  <a:ea typeface="黑体" panose="02010609060101010101" pitchFamily="49" charset="-122"/>
                  <a:cs typeface="Arial" panose="020B0604020202020204" pitchFamily="34" charset="0"/>
                </a:rPr>
                <a:t>&gt;50km</a:t>
              </a:r>
              <a:r>
                <a:rPr lang="zh-CN" altLang="en-US" dirty="0">
                  <a:latin typeface="Arial" panose="020B0604020202020204" pitchFamily="34" charset="0"/>
                  <a:ea typeface="黑体" panose="02010609060101010101" pitchFamily="49" charset="-122"/>
                  <a:cs typeface="Arial" panose="020B0604020202020204" pitchFamily="34" charset="0"/>
                </a:rPr>
                <a:t>）</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过去（南）及正在进行（北）的岩石圈沉降</a:t>
              </a:r>
              <a:endParaRPr lang="en-US" altLang="zh-CN" dirty="0">
                <a:latin typeface="Arial" panose="020B0604020202020204" pitchFamily="34" charset="0"/>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47484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10160154"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黑体" panose="02010609060101010101" pitchFamily="49" charset="-122"/>
                <a:ea typeface="黑体" panose="02010609060101010101" pitchFamily="49" charset="-122"/>
                <a:cs typeface="Arial" panose="020B0604020202020204" pitchFamily="34" charset="0"/>
              </a:rPr>
              <a:t>造山带岩石圈移除及莫霍改变：以内华达山脉和青藏高原为例</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14</a:t>
            </a:fld>
            <a:endParaRPr lang="en-US" sz="1800" b="1" dirty="0">
              <a:solidFill>
                <a:schemeClr val="tx1"/>
              </a:solidFill>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6C1FD07B-94DE-49A8-B002-061158632D64}"/>
              </a:ext>
            </a:extLst>
          </p:cNvPr>
          <p:cNvPicPr>
            <a:picLocks noChangeAspect="1"/>
          </p:cNvPicPr>
          <p:nvPr/>
        </p:nvPicPr>
        <p:blipFill rotWithShape="1">
          <a:blip r:embed="rId2"/>
          <a:srcRect l="12969" r="24427"/>
          <a:stretch/>
        </p:blipFill>
        <p:spPr>
          <a:xfrm>
            <a:off x="0" y="775651"/>
            <a:ext cx="8461786" cy="6082349"/>
          </a:xfrm>
          <a:prstGeom prst="rect">
            <a:avLst/>
          </a:prstGeom>
        </p:spPr>
      </p:pic>
      <p:grpSp>
        <p:nvGrpSpPr>
          <p:cNvPr id="14" name="组合 13">
            <a:extLst>
              <a:ext uri="{FF2B5EF4-FFF2-40B4-BE49-F238E27FC236}">
                <a16:creationId xmlns:a16="http://schemas.microsoft.com/office/drawing/2014/main" id="{6DC12A8C-F331-42FA-9693-2D41DA0AD221}"/>
              </a:ext>
            </a:extLst>
          </p:cNvPr>
          <p:cNvGrpSpPr/>
          <p:nvPr/>
        </p:nvGrpSpPr>
        <p:grpSpPr>
          <a:xfrm>
            <a:off x="2562225" y="2231776"/>
            <a:ext cx="9586912" cy="4048374"/>
            <a:chOff x="2562225" y="436314"/>
            <a:chExt cx="9586912" cy="4048374"/>
          </a:xfrm>
        </p:grpSpPr>
        <p:sp>
          <p:nvSpPr>
            <p:cNvPr id="20" name="矩形 19">
              <a:extLst>
                <a:ext uri="{FF2B5EF4-FFF2-40B4-BE49-F238E27FC236}">
                  <a16:creationId xmlns:a16="http://schemas.microsoft.com/office/drawing/2014/main" id="{BC09142B-392C-443F-81CD-1D68E0C69159}"/>
                </a:ext>
              </a:extLst>
            </p:cNvPr>
            <p:cNvSpPr/>
            <p:nvPr/>
          </p:nvSpPr>
          <p:spPr>
            <a:xfrm>
              <a:off x="2562225" y="482572"/>
              <a:ext cx="2223135" cy="4002116"/>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箭头连接符 20">
              <a:extLst>
                <a:ext uri="{FF2B5EF4-FFF2-40B4-BE49-F238E27FC236}">
                  <a16:creationId xmlns:a16="http://schemas.microsoft.com/office/drawing/2014/main" id="{71728BFB-3461-413F-8214-2A97B4FEFC53}"/>
                </a:ext>
              </a:extLst>
            </p:cNvPr>
            <p:cNvCxnSpPr>
              <a:cxnSpLocks/>
              <a:stCxn id="20" idx="3"/>
              <a:endCxn id="22" idx="1"/>
            </p:cNvCxnSpPr>
            <p:nvPr/>
          </p:nvCxnSpPr>
          <p:spPr>
            <a:xfrm flipV="1">
              <a:off x="4785360" y="1174978"/>
              <a:ext cx="3874094" cy="1308652"/>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A5D71406-CB2B-46FD-A1E5-393F1CC2670F}"/>
                </a:ext>
              </a:extLst>
            </p:cNvPr>
            <p:cNvSpPr txBox="1"/>
            <p:nvPr/>
          </p:nvSpPr>
          <p:spPr>
            <a:xfrm>
              <a:off x="8659454" y="436314"/>
              <a:ext cx="3489683" cy="1477328"/>
            </a:xfrm>
            <a:prstGeom prst="rect">
              <a:avLst/>
            </a:prstGeom>
            <a:noFill/>
          </p:spPr>
          <p:txBody>
            <a:bodyPr wrap="square" rtlCol="0">
              <a:spAutoFit/>
            </a:bodyPr>
            <a:lstStyle/>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对径向接收函数</a:t>
              </a:r>
              <a:r>
                <a:rPr lang="en-US" altLang="zh-CN" dirty="0">
                  <a:latin typeface="Arial" panose="020B0604020202020204" pitchFamily="34" charset="0"/>
                  <a:ea typeface="黑体" panose="02010609060101010101" pitchFamily="49" charset="-122"/>
                  <a:cs typeface="Arial" panose="020B0604020202020204" pitchFamily="34" charset="0"/>
                </a:rPr>
                <a:t>(R)</a:t>
              </a:r>
              <a:r>
                <a:rPr lang="zh-CN" altLang="en-US" dirty="0">
                  <a:latin typeface="Arial" panose="020B0604020202020204" pitchFamily="34" charset="0"/>
                  <a:ea typeface="黑体" panose="02010609060101010101" pitchFamily="49" charset="-122"/>
                  <a:cs typeface="Arial" panose="020B0604020202020204" pitchFamily="34" charset="0"/>
                </a:rPr>
                <a:t>和切向接收函数</a:t>
              </a:r>
              <a:r>
                <a:rPr lang="en-US" altLang="zh-CN" dirty="0">
                  <a:latin typeface="Arial" panose="020B0604020202020204" pitchFamily="34" charset="0"/>
                  <a:ea typeface="黑体" panose="02010609060101010101" pitchFamily="49" charset="-122"/>
                  <a:cs typeface="Arial" panose="020B0604020202020204" pitchFamily="34" charset="0"/>
                </a:rPr>
                <a:t>(T)</a:t>
              </a:r>
              <a:r>
                <a:rPr lang="zh-CN" altLang="en-US" dirty="0">
                  <a:latin typeface="Arial" panose="020B0604020202020204" pitchFamily="34" charset="0"/>
                  <a:ea typeface="黑体" panose="02010609060101010101" pitchFamily="49" charset="-122"/>
                  <a:cs typeface="Arial" panose="020B0604020202020204" pitchFamily="34" charset="0"/>
                </a:rPr>
                <a:t>的调和分析，发现了</a:t>
              </a:r>
              <a:r>
                <a:rPr lang="en-US" altLang="zh-CN" dirty="0">
                  <a:latin typeface="Arial" panose="020B0604020202020204" pitchFamily="34" charset="0"/>
                  <a:ea typeface="黑体" panose="02010609060101010101" pitchFamily="49" charset="-122"/>
                  <a:cs typeface="Arial" panose="020B0604020202020204" pitchFamily="34" charset="0"/>
                </a:rPr>
                <a:t>Moho</a:t>
              </a:r>
              <a:r>
                <a:rPr lang="zh-CN" altLang="en-US" dirty="0">
                  <a:latin typeface="Arial" panose="020B0604020202020204" pitchFamily="34" charset="0"/>
                  <a:ea typeface="黑体" panose="02010609060101010101" pitchFamily="49" charset="-122"/>
                  <a:cs typeface="Arial" panose="020B0604020202020204" pitchFamily="34" charset="0"/>
                </a:rPr>
                <a:t>以下的剪切层。根据极性反转的反方位角，可以确定该剪切层的走向。</a:t>
              </a:r>
              <a:endParaRPr lang="en-US" altLang="zh-CN" dirty="0">
                <a:latin typeface="Arial" panose="020B0604020202020204" pitchFamily="34" charset="0"/>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4673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15</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37FDB507-38E6-477C-9AB0-A9F303DD86C2}"/>
              </a:ext>
            </a:extLst>
          </p:cNvPr>
          <p:cNvPicPr>
            <a:picLocks noChangeAspect="1"/>
          </p:cNvPicPr>
          <p:nvPr/>
        </p:nvPicPr>
        <p:blipFill>
          <a:blip r:embed="rId2"/>
          <a:stretch>
            <a:fillRect/>
          </a:stretch>
        </p:blipFill>
        <p:spPr>
          <a:xfrm>
            <a:off x="0" y="882650"/>
            <a:ext cx="12192000" cy="5486400"/>
          </a:xfrm>
          <a:prstGeom prst="rect">
            <a:avLst/>
          </a:prstGeom>
        </p:spPr>
      </p:pic>
    </p:spTree>
    <p:extLst>
      <p:ext uri="{BB962C8B-B14F-4D97-AF65-F5344CB8AC3E}">
        <p14:creationId xmlns:p14="http://schemas.microsoft.com/office/powerpoint/2010/main" val="2732735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16</a:t>
            </a:fld>
            <a:endParaRPr lang="en-US" sz="1800" b="1" dirty="0">
              <a:solidFill>
                <a:schemeClr val="tx1"/>
              </a:solidFill>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D7B1A43A-ECA4-45E4-9CAC-6BC92BAA856C}"/>
              </a:ext>
            </a:extLst>
          </p:cNvPr>
          <p:cNvPicPr>
            <a:picLocks noChangeAspect="1"/>
          </p:cNvPicPr>
          <p:nvPr/>
        </p:nvPicPr>
        <p:blipFill>
          <a:blip r:embed="rId2"/>
          <a:stretch>
            <a:fillRect/>
          </a:stretch>
        </p:blipFill>
        <p:spPr>
          <a:xfrm>
            <a:off x="0" y="933450"/>
            <a:ext cx="12192000" cy="5486400"/>
          </a:xfrm>
          <a:prstGeom prst="rect">
            <a:avLst/>
          </a:prstGeom>
        </p:spPr>
      </p:pic>
      <p:sp>
        <p:nvSpPr>
          <p:cNvPr id="10" name="矩形 9">
            <a:extLst>
              <a:ext uri="{FF2B5EF4-FFF2-40B4-BE49-F238E27FC236}">
                <a16:creationId xmlns:a16="http://schemas.microsoft.com/office/drawing/2014/main" id="{57A91ED5-3993-432C-910E-DAB249AAA4E6}"/>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224139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17</a:t>
            </a:fld>
            <a:endParaRPr lang="en-US" sz="1800" b="1" dirty="0">
              <a:solidFill>
                <a:schemeClr val="tx1"/>
              </a:solidFill>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D7B1A43A-ECA4-45E4-9CAC-6BC92BAA856C}"/>
              </a:ext>
            </a:extLst>
          </p:cNvPr>
          <p:cNvPicPr>
            <a:picLocks noChangeAspect="1"/>
          </p:cNvPicPr>
          <p:nvPr/>
        </p:nvPicPr>
        <p:blipFill>
          <a:blip r:embed="rId2"/>
          <a:stretch>
            <a:fillRect/>
          </a:stretch>
        </p:blipFill>
        <p:spPr>
          <a:xfrm>
            <a:off x="0" y="933450"/>
            <a:ext cx="12192000" cy="5486400"/>
          </a:xfrm>
          <a:prstGeom prst="rect">
            <a:avLst/>
          </a:prstGeom>
        </p:spPr>
      </p:pic>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951901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18</a:t>
            </a:fld>
            <a:endParaRPr lang="en-US" sz="1800" b="1" dirty="0">
              <a:solidFill>
                <a:schemeClr val="tx1"/>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04A27B17-02A9-4CC4-AA58-88E40D709CC6}"/>
              </a:ext>
            </a:extLst>
          </p:cNvPr>
          <p:cNvPicPr>
            <a:picLocks noChangeAspect="1"/>
          </p:cNvPicPr>
          <p:nvPr/>
        </p:nvPicPr>
        <p:blipFill>
          <a:blip r:embed="rId2"/>
          <a:stretch>
            <a:fillRect/>
          </a:stretch>
        </p:blipFill>
        <p:spPr>
          <a:xfrm>
            <a:off x="0" y="889000"/>
            <a:ext cx="12192000" cy="5486400"/>
          </a:xfrm>
          <a:prstGeom prst="rect">
            <a:avLst/>
          </a:prstGeom>
        </p:spPr>
      </p:pic>
      <p:sp>
        <p:nvSpPr>
          <p:cNvPr id="9" name="矩形 8">
            <a:extLst>
              <a:ext uri="{FF2B5EF4-FFF2-40B4-BE49-F238E27FC236}">
                <a16:creationId xmlns:a16="http://schemas.microsoft.com/office/drawing/2014/main" id="{E6286F08-890D-44DD-A2DD-E12D27F23832}"/>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
        <p:nvSpPr>
          <p:cNvPr id="7" name="文本框 6">
            <a:extLst>
              <a:ext uri="{FF2B5EF4-FFF2-40B4-BE49-F238E27FC236}">
                <a16:creationId xmlns:a16="http://schemas.microsoft.com/office/drawing/2014/main" id="{5030A02A-3446-4814-B5FC-42DA22A36FB7}"/>
              </a:ext>
            </a:extLst>
          </p:cNvPr>
          <p:cNvSpPr txBox="1"/>
          <p:nvPr/>
        </p:nvSpPr>
        <p:spPr>
          <a:xfrm>
            <a:off x="4511675" y="3933825"/>
            <a:ext cx="914400" cy="369332"/>
          </a:xfrm>
          <a:prstGeom prst="rect">
            <a:avLst/>
          </a:prstGeom>
          <a:noFill/>
        </p:spPr>
        <p:txBody>
          <a:bodyPr wrap="square" rtlCol="0">
            <a:spAutoFit/>
          </a:bodyPr>
          <a:lstStyle/>
          <a:p>
            <a:r>
              <a:rPr lang="zh-CN" altLang="en-US" dirty="0">
                <a:solidFill>
                  <a:srgbClr val="FF0000"/>
                </a:solidFill>
                <a:latin typeface="黑体" panose="02010609060101010101" pitchFamily="49" charset="-122"/>
                <a:ea typeface="黑体" panose="02010609060101010101" pitchFamily="49" charset="-122"/>
              </a:rPr>
              <a:t>碎裂岩</a:t>
            </a:r>
          </a:p>
        </p:txBody>
      </p:sp>
      <p:sp>
        <p:nvSpPr>
          <p:cNvPr id="12" name="文本框 11">
            <a:extLst>
              <a:ext uri="{FF2B5EF4-FFF2-40B4-BE49-F238E27FC236}">
                <a16:creationId xmlns:a16="http://schemas.microsoft.com/office/drawing/2014/main" id="{9F2EB06B-461C-43EB-9608-F614C7781540}"/>
              </a:ext>
            </a:extLst>
          </p:cNvPr>
          <p:cNvSpPr txBox="1"/>
          <p:nvPr/>
        </p:nvSpPr>
        <p:spPr>
          <a:xfrm>
            <a:off x="3762375" y="4988996"/>
            <a:ext cx="708025" cy="369332"/>
          </a:xfrm>
          <a:prstGeom prst="rect">
            <a:avLst/>
          </a:prstGeom>
          <a:noFill/>
        </p:spPr>
        <p:txBody>
          <a:bodyPr wrap="square" rtlCol="0">
            <a:spAutoFit/>
          </a:bodyPr>
          <a:lstStyle/>
          <a:p>
            <a:r>
              <a:rPr lang="zh-CN" altLang="en-US" dirty="0">
                <a:solidFill>
                  <a:srgbClr val="FF0000"/>
                </a:solidFill>
                <a:latin typeface="黑体" panose="02010609060101010101" pitchFamily="49" charset="-122"/>
                <a:ea typeface="黑体" panose="02010609060101010101" pitchFamily="49" charset="-122"/>
              </a:rPr>
              <a:t>石英</a:t>
            </a:r>
          </a:p>
        </p:txBody>
      </p:sp>
      <p:pic>
        <p:nvPicPr>
          <p:cNvPr id="13" name="图片 12">
            <a:extLst>
              <a:ext uri="{FF2B5EF4-FFF2-40B4-BE49-F238E27FC236}">
                <a16:creationId xmlns:a16="http://schemas.microsoft.com/office/drawing/2014/main" id="{50A0980D-071A-46F1-B867-4496405AB9CF}"/>
              </a:ext>
            </a:extLst>
          </p:cNvPr>
          <p:cNvPicPr>
            <a:picLocks noChangeAspect="1"/>
          </p:cNvPicPr>
          <p:nvPr/>
        </p:nvPicPr>
        <p:blipFill rotWithShape="1">
          <a:blip r:embed="rId3"/>
          <a:srcRect l="9381" t="18713" r="30038" b="18238"/>
          <a:stretch/>
        </p:blipFill>
        <p:spPr>
          <a:xfrm>
            <a:off x="7594548" y="1206500"/>
            <a:ext cx="4311702" cy="2019300"/>
          </a:xfrm>
          <a:prstGeom prst="rect">
            <a:avLst/>
          </a:prstGeom>
        </p:spPr>
      </p:pic>
      <p:sp>
        <p:nvSpPr>
          <p:cNvPr id="14" name="矩形 13">
            <a:extLst>
              <a:ext uri="{FF2B5EF4-FFF2-40B4-BE49-F238E27FC236}">
                <a16:creationId xmlns:a16="http://schemas.microsoft.com/office/drawing/2014/main" id="{9D24F666-D203-4DE1-BE5D-7735EE309FFF}"/>
              </a:ext>
            </a:extLst>
          </p:cNvPr>
          <p:cNvSpPr/>
          <p:nvPr/>
        </p:nvSpPr>
        <p:spPr>
          <a:xfrm>
            <a:off x="8484394" y="2178844"/>
            <a:ext cx="176212" cy="209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3224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19</a:t>
            </a:fld>
            <a:endParaRPr lang="en-US" sz="1800" b="1" dirty="0">
              <a:solidFill>
                <a:schemeClr val="tx1"/>
              </a:solidFill>
              <a:latin typeface="Arial" panose="020B0604020202020204" pitchFamily="34" charset="0"/>
              <a:cs typeface="Arial" panose="020B0604020202020204" pitchFamily="34" charset="0"/>
            </a:endParaRPr>
          </a:p>
        </p:txBody>
      </p:sp>
      <p:sp>
        <p:nvSpPr>
          <p:cNvPr id="9" name="矩形 8">
            <a:extLst>
              <a:ext uri="{FF2B5EF4-FFF2-40B4-BE49-F238E27FC236}">
                <a16:creationId xmlns:a16="http://schemas.microsoft.com/office/drawing/2014/main" id="{E6286F08-890D-44DD-A2DD-E12D27F23832}"/>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33E072EE-1047-4F23-8B60-F4D8C1F1C338}"/>
              </a:ext>
            </a:extLst>
          </p:cNvPr>
          <p:cNvPicPr>
            <a:picLocks noChangeAspect="1"/>
          </p:cNvPicPr>
          <p:nvPr/>
        </p:nvPicPr>
        <p:blipFill>
          <a:blip r:embed="rId2"/>
          <a:stretch>
            <a:fillRect/>
          </a:stretch>
        </p:blipFill>
        <p:spPr>
          <a:xfrm>
            <a:off x="0" y="834139"/>
            <a:ext cx="12192000" cy="5486400"/>
          </a:xfrm>
          <a:prstGeom prst="rect">
            <a:avLst/>
          </a:prstGeom>
        </p:spPr>
      </p:pic>
      <p:pic>
        <p:nvPicPr>
          <p:cNvPr id="5" name="图片 4">
            <a:extLst>
              <a:ext uri="{FF2B5EF4-FFF2-40B4-BE49-F238E27FC236}">
                <a16:creationId xmlns:a16="http://schemas.microsoft.com/office/drawing/2014/main" id="{E263F477-9848-43B1-9C0D-031243E00898}"/>
              </a:ext>
            </a:extLst>
          </p:cNvPr>
          <p:cNvPicPr>
            <a:picLocks noChangeAspect="1"/>
          </p:cNvPicPr>
          <p:nvPr/>
        </p:nvPicPr>
        <p:blipFill>
          <a:blip r:embed="rId3"/>
          <a:stretch>
            <a:fillRect/>
          </a:stretch>
        </p:blipFill>
        <p:spPr>
          <a:xfrm>
            <a:off x="387351" y="942171"/>
            <a:ext cx="1809750" cy="1608360"/>
          </a:xfrm>
          <a:prstGeom prst="rect">
            <a:avLst/>
          </a:prstGeom>
        </p:spPr>
      </p:pic>
      <p:cxnSp>
        <p:nvCxnSpPr>
          <p:cNvPr id="16" name="直接箭头连接符 15">
            <a:extLst>
              <a:ext uri="{FF2B5EF4-FFF2-40B4-BE49-F238E27FC236}">
                <a16:creationId xmlns:a16="http://schemas.microsoft.com/office/drawing/2014/main" id="{CCAA51C1-5D31-4D31-AA9B-B8AAD0256DF6}"/>
              </a:ext>
            </a:extLst>
          </p:cNvPr>
          <p:cNvCxnSpPr>
            <a:cxnSpLocks/>
          </p:cNvCxnSpPr>
          <p:nvPr/>
        </p:nvCxnSpPr>
        <p:spPr>
          <a:xfrm flipH="1" flipV="1">
            <a:off x="1253332" y="1746351"/>
            <a:ext cx="1408906" cy="1411187"/>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pic>
        <p:nvPicPr>
          <p:cNvPr id="17" name="图片 16">
            <a:extLst>
              <a:ext uri="{FF2B5EF4-FFF2-40B4-BE49-F238E27FC236}">
                <a16:creationId xmlns:a16="http://schemas.microsoft.com/office/drawing/2014/main" id="{4F85C1B6-8170-4EEB-BE55-481E7D82969A}"/>
              </a:ext>
            </a:extLst>
          </p:cNvPr>
          <p:cNvPicPr>
            <a:picLocks noChangeAspect="1"/>
          </p:cNvPicPr>
          <p:nvPr/>
        </p:nvPicPr>
        <p:blipFill>
          <a:blip r:embed="rId4"/>
          <a:stretch>
            <a:fillRect/>
          </a:stretch>
        </p:blipFill>
        <p:spPr>
          <a:xfrm>
            <a:off x="3683001" y="834139"/>
            <a:ext cx="1900464" cy="1749109"/>
          </a:xfrm>
          <a:prstGeom prst="rect">
            <a:avLst/>
          </a:prstGeom>
        </p:spPr>
      </p:pic>
      <p:cxnSp>
        <p:nvCxnSpPr>
          <p:cNvPr id="18" name="直接箭头连接符 17">
            <a:extLst>
              <a:ext uri="{FF2B5EF4-FFF2-40B4-BE49-F238E27FC236}">
                <a16:creationId xmlns:a16="http://schemas.microsoft.com/office/drawing/2014/main" id="{6EC7786F-11F0-49A4-BE89-9F75BB8A261A}"/>
              </a:ext>
            </a:extLst>
          </p:cNvPr>
          <p:cNvCxnSpPr>
            <a:cxnSpLocks/>
          </p:cNvCxnSpPr>
          <p:nvPr/>
        </p:nvCxnSpPr>
        <p:spPr>
          <a:xfrm flipH="1" flipV="1">
            <a:off x="4148138" y="2090057"/>
            <a:ext cx="656091" cy="1067481"/>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487F9278-3CCC-4AE9-AFE4-9A5B4D3EE9E3}"/>
              </a:ext>
            </a:extLst>
          </p:cNvPr>
          <p:cNvCxnSpPr>
            <a:cxnSpLocks/>
          </p:cNvCxnSpPr>
          <p:nvPr/>
        </p:nvCxnSpPr>
        <p:spPr>
          <a:xfrm flipH="1" flipV="1">
            <a:off x="4027714" y="1444171"/>
            <a:ext cx="2000365" cy="1640101"/>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pic>
        <p:nvPicPr>
          <p:cNvPr id="25" name="图片 24">
            <a:extLst>
              <a:ext uri="{FF2B5EF4-FFF2-40B4-BE49-F238E27FC236}">
                <a16:creationId xmlns:a16="http://schemas.microsoft.com/office/drawing/2014/main" id="{F2BEA632-2671-4FBA-9438-FF5575450652}"/>
              </a:ext>
            </a:extLst>
          </p:cNvPr>
          <p:cNvPicPr>
            <a:picLocks noChangeAspect="1"/>
          </p:cNvPicPr>
          <p:nvPr/>
        </p:nvPicPr>
        <p:blipFill>
          <a:blip r:embed="rId5"/>
          <a:stretch>
            <a:fillRect/>
          </a:stretch>
        </p:blipFill>
        <p:spPr>
          <a:xfrm>
            <a:off x="9844392" y="834139"/>
            <a:ext cx="2347608" cy="5486400"/>
          </a:xfrm>
          <a:prstGeom prst="rect">
            <a:avLst/>
          </a:prstGeom>
        </p:spPr>
      </p:pic>
      <p:cxnSp>
        <p:nvCxnSpPr>
          <p:cNvPr id="26" name="直接箭头连接符 25">
            <a:extLst>
              <a:ext uri="{FF2B5EF4-FFF2-40B4-BE49-F238E27FC236}">
                <a16:creationId xmlns:a16="http://schemas.microsoft.com/office/drawing/2014/main" id="{4F901DA2-723D-44C0-97CF-B92674FF102D}"/>
              </a:ext>
            </a:extLst>
          </p:cNvPr>
          <p:cNvCxnSpPr>
            <a:cxnSpLocks/>
          </p:cNvCxnSpPr>
          <p:nvPr/>
        </p:nvCxnSpPr>
        <p:spPr>
          <a:xfrm>
            <a:off x="6163923" y="2968171"/>
            <a:ext cx="4185216" cy="1669143"/>
          </a:xfrm>
          <a:prstGeom prst="straightConnector1">
            <a:avLst/>
          </a:prstGeom>
          <a:ln>
            <a:solidFill>
              <a:srgbClr val="FF0000"/>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8016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20</a:t>
            </a:fld>
            <a:endParaRPr lang="en-US" sz="1800" b="1" dirty="0">
              <a:solidFill>
                <a:schemeClr val="tx1"/>
              </a:solidFill>
              <a:latin typeface="Arial" panose="020B0604020202020204" pitchFamily="34" charset="0"/>
              <a:cs typeface="Arial" panose="020B0604020202020204" pitchFamily="34" charset="0"/>
            </a:endParaRPr>
          </a:p>
        </p:txBody>
      </p:sp>
      <p:sp>
        <p:nvSpPr>
          <p:cNvPr id="12" name="矩形 11">
            <a:extLst>
              <a:ext uri="{FF2B5EF4-FFF2-40B4-BE49-F238E27FC236}">
                <a16:creationId xmlns:a16="http://schemas.microsoft.com/office/drawing/2014/main" id="{C8EE516F-DE2D-406E-B6EC-F58A610979EB}"/>
              </a:ext>
            </a:extLst>
          </p:cNvPr>
          <p:cNvSpPr/>
          <p:nvPr/>
        </p:nvSpPr>
        <p:spPr>
          <a:xfrm>
            <a:off x="272981" y="129320"/>
            <a:ext cx="1574470"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唐人街</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DA918440-F7C0-45C3-B645-683C6C0EA4E1}"/>
              </a:ext>
            </a:extLst>
          </p:cNvPr>
          <p:cNvPicPr>
            <a:picLocks noChangeAspect="1"/>
          </p:cNvPicPr>
          <p:nvPr/>
        </p:nvPicPr>
        <p:blipFill>
          <a:blip r:embed="rId2"/>
          <a:stretch>
            <a:fillRect/>
          </a:stretch>
        </p:blipFill>
        <p:spPr>
          <a:xfrm>
            <a:off x="0" y="830943"/>
            <a:ext cx="12192000" cy="5486400"/>
          </a:xfrm>
          <a:prstGeom prst="rect">
            <a:avLst/>
          </a:prstGeom>
        </p:spPr>
      </p:pic>
    </p:spTree>
    <p:extLst>
      <p:ext uri="{BB962C8B-B14F-4D97-AF65-F5344CB8AC3E}">
        <p14:creationId xmlns:p14="http://schemas.microsoft.com/office/powerpoint/2010/main" val="1453367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21</a:t>
            </a:fld>
            <a:endParaRPr lang="en-US" sz="1800" b="1" dirty="0">
              <a:solidFill>
                <a:schemeClr val="tx1"/>
              </a:solidFill>
              <a:latin typeface="Arial" panose="020B0604020202020204" pitchFamily="34" charset="0"/>
              <a:cs typeface="Arial" panose="020B0604020202020204" pitchFamily="34" charset="0"/>
            </a:endParaRPr>
          </a:p>
        </p:txBody>
      </p:sp>
      <p:sp>
        <p:nvSpPr>
          <p:cNvPr id="12" name="矩形 11">
            <a:extLst>
              <a:ext uri="{FF2B5EF4-FFF2-40B4-BE49-F238E27FC236}">
                <a16:creationId xmlns:a16="http://schemas.microsoft.com/office/drawing/2014/main" id="{C8EE516F-DE2D-406E-B6EC-F58A610979EB}"/>
              </a:ext>
            </a:extLst>
          </p:cNvPr>
          <p:cNvSpPr/>
          <p:nvPr/>
        </p:nvSpPr>
        <p:spPr>
          <a:xfrm>
            <a:off x="272981" y="129320"/>
            <a:ext cx="1574470"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唐人街</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BC8D16F7-BA56-4D37-805A-78E4B4AA4D0C}"/>
              </a:ext>
            </a:extLst>
          </p:cNvPr>
          <p:cNvPicPr>
            <a:picLocks noChangeAspect="1"/>
          </p:cNvPicPr>
          <p:nvPr/>
        </p:nvPicPr>
        <p:blipFill>
          <a:blip r:embed="rId2"/>
          <a:stretch>
            <a:fillRect/>
          </a:stretch>
        </p:blipFill>
        <p:spPr>
          <a:xfrm>
            <a:off x="0" y="852714"/>
            <a:ext cx="12192000" cy="5486400"/>
          </a:xfrm>
          <a:prstGeom prst="rect">
            <a:avLst/>
          </a:prstGeom>
        </p:spPr>
      </p:pic>
    </p:spTree>
    <p:extLst>
      <p:ext uri="{BB962C8B-B14F-4D97-AF65-F5344CB8AC3E}">
        <p14:creationId xmlns:p14="http://schemas.microsoft.com/office/powerpoint/2010/main" val="3853138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22</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623B4BC8-7637-4319-A276-0A82E67A0A1B}"/>
              </a:ext>
            </a:extLst>
          </p:cNvPr>
          <p:cNvPicPr>
            <a:picLocks noChangeAspect="1"/>
          </p:cNvPicPr>
          <p:nvPr/>
        </p:nvPicPr>
        <p:blipFill>
          <a:blip r:embed="rId2"/>
          <a:stretch>
            <a:fillRect/>
          </a:stretch>
        </p:blipFill>
        <p:spPr>
          <a:xfrm>
            <a:off x="0" y="775651"/>
            <a:ext cx="12192000" cy="5486400"/>
          </a:xfrm>
          <a:prstGeom prst="rect">
            <a:avLst/>
          </a:prstGeom>
        </p:spPr>
      </p:pic>
    </p:spTree>
    <p:extLst>
      <p:ext uri="{BB962C8B-B14F-4D97-AF65-F5344CB8AC3E}">
        <p14:creationId xmlns:p14="http://schemas.microsoft.com/office/powerpoint/2010/main" val="2891826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23</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A671DB29-C9DD-4E29-B6BF-0B77CF17C77F}"/>
              </a:ext>
            </a:extLst>
          </p:cNvPr>
          <p:cNvPicPr>
            <a:picLocks noChangeAspect="1"/>
          </p:cNvPicPr>
          <p:nvPr/>
        </p:nvPicPr>
        <p:blipFill>
          <a:blip r:embed="rId2"/>
          <a:stretch>
            <a:fillRect/>
          </a:stretch>
        </p:blipFill>
        <p:spPr>
          <a:xfrm>
            <a:off x="0" y="775651"/>
            <a:ext cx="12192000" cy="5486400"/>
          </a:xfrm>
          <a:prstGeom prst="rect">
            <a:avLst/>
          </a:prstGeom>
        </p:spPr>
      </p:pic>
    </p:spTree>
    <p:extLst>
      <p:ext uri="{BB962C8B-B14F-4D97-AF65-F5344CB8AC3E}">
        <p14:creationId xmlns:p14="http://schemas.microsoft.com/office/powerpoint/2010/main" val="3138069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24</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78570E2D-3203-4C18-A83D-80AA10A10D46}"/>
              </a:ext>
            </a:extLst>
          </p:cNvPr>
          <p:cNvPicPr>
            <a:picLocks noChangeAspect="1"/>
          </p:cNvPicPr>
          <p:nvPr/>
        </p:nvPicPr>
        <p:blipFill>
          <a:blip r:embed="rId2"/>
          <a:stretch>
            <a:fillRect/>
          </a:stretch>
        </p:blipFill>
        <p:spPr>
          <a:xfrm>
            <a:off x="0" y="685800"/>
            <a:ext cx="12192000" cy="5486400"/>
          </a:xfrm>
          <a:prstGeom prst="rect">
            <a:avLst/>
          </a:prstGeom>
        </p:spPr>
      </p:pic>
    </p:spTree>
    <p:extLst>
      <p:ext uri="{BB962C8B-B14F-4D97-AF65-F5344CB8AC3E}">
        <p14:creationId xmlns:p14="http://schemas.microsoft.com/office/powerpoint/2010/main" val="1998428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25</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2D9D8F4D-AE5C-40EF-84F3-24FED14D6F17}"/>
              </a:ext>
            </a:extLst>
          </p:cNvPr>
          <p:cNvPicPr>
            <a:picLocks noChangeAspect="1"/>
          </p:cNvPicPr>
          <p:nvPr/>
        </p:nvPicPr>
        <p:blipFill>
          <a:blip r:embed="rId2"/>
          <a:stretch>
            <a:fillRect/>
          </a:stretch>
        </p:blipFill>
        <p:spPr>
          <a:xfrm>
            <a:off x="0" y="834139"/>
            <a:ext cx="12192000" cy="5486400"/>
          </a:xfrm>
          <a:prstGeom prst="rect">
            <a:avLst/>
          </a:prstGeom>
        </p:spPr>
      </p:pic>
    </p:spTree>
    <p:extLst>
      <p:ext uri="{BB962C8B-B14F-4D97-AF65-F5344CB8AC3E}">
        <p14:creationId xmlns:p14="http://schemas.microsoft.com/office/powerpoint/2010/main" val="3528149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26</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72B61814-D55C-41AA-9793-E0F0AB4E50BA}"/>
              </a:ext>
            </a:extLst>
          </p:cNvPr>
          <p:cNvPicPr>
            <a:picLocks noChangeAspect="1"/>
          </p:cNvPicPr>
          <p:nvPr/>
        </p:nvPicPr>
        <p:blipFill>
          <a:blip r:embed="rId2"/>
          <a:stretch>
            <a:fillRect/>
          </a:stretch>
        </p:blipFill>
        <p:spPr>
          <a:xfrm>
            <a:off x="0" y="775651"/>
            <a:ext cx="12192000" cy="5486400"/>
          </a:xfrm>
          <a:prstGeom prst="rect">
            <a:avLst/>
          </a:prstGeom>
        </p:spPr>
      </p:pic>
    </p:spTree>
    <p:extLst>
      <p:ext uri="{BB962C8B-B14F-4D97-AF65-F5344CB8AC3E}">
        <p14:creationId xmlns:p14="http://schemas.microsoft.com/office/powerpoint/2010/main" val="3552493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27</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80F34AFA-EC6A-4E00-A795-51233733DF34}"/>
              </a:ext>
            </a:extLst>
          </p:cNvPr>
          <p:cNvPicPr>
            <a:picLocks noChangeAspect="1"/>
          </p:cNvPicPr>
          <p:nvPr/>
        </p:nvPicPr>
        <p:blipFill>
          <a:blip r:embed="rId2"/>
          <a:stretch>
            <a:fillRect/>
          </a:stretch>
        </p:blipFill>
        <p:spPr>
          <a:xfrm>
            <a:off x="0" y="775651"/>
            <a:ext cx="12192000" cy="5486400"/>
          </a:xfrm>
          <a:prstGeom prst="rect">
            <a:avLst/>
          </a:prstGeom>
        </p:spPr>
      </p:pic>
    </p:spTree>
    <p:extLst>
      <p:ext uri="{BB962C8B-B14F-4D97-AF65-F5344CB8AC3E}">
        <p14:creationId xmlns:p14="http://schemas.microsoft.com/office/powerpoint/2010/main" val="2826953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28</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27360720-6767-4858-B56F-2A98E152BF2F}"/>
              </a:ext>
            </a:extLst>
          </p:cNvPr>
          <p:cNvPicPr>
            <a:picLocks noChangeAspect="1"/>
          </p:cNvPicPr>
          <p:nvPr/>
        </p:nvPicPr>
        <p:blipFill>
          <a:blip r:embed="rId2"/>
          <a:stretch>
            <a:fillRect/>
          </a:stretch>
        </p:blipFill>
        <p:spPr>
          <a:xfrm>
            <a:off x="0" y="880177"/>
            <a:ext cx="12192000" cy="5486400"/>
          </a:xfrm>
          <a:prstGeom prst="rect">
            <a:avLst/>
          </a:prstGeom>
        </p:spPr>
      </p:pic>
    </p:spTree>
    <p:extLst>
      <p:ext uri="{BB962C8B-B14F-4D97-AF65-F5344CB8AC3E}">
        <p14:creationId xmlns:p14="http://schemas.microsoft.com/office/powerpoint/2010/main" val="4147000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29</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768606"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口头报告会场：</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Deep Exploration and Earth CT (3D Continental Transect)</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275AA529-DEC5-4214-904A-725703533905}"/>
              </a:ext>
            </a:extLst>
          </p:cNvPr>
          <p:cNvPicPr>
            <a:picLocks noChangeAspect="1"/>
          </p:cNvPicPr>
          <p:nvPr/>
        </p:nvPicPr>
        <p:blipFill>
          <a:blip r:embed="rId2"/>
          <a:stretch>
            <a:fillRect/>
          </a:stretch>
        </p:blipFill>
        <p:spPr>
          <a:xfrm>
            <a:off x="0" y="891063"/>
            <a:ext cx="12192000" cy="5486400"/>
          </a:xfrm>
          <a:prstGeom prst="rect">
            <a:avLst/>
          </a:prstGeom>
        </p:spPr>
      </p:pic>
    </p:spTree>
    <p:extLst>
      <p:ext uri="{BB962C8B-B14F-4D97-AF65-F5344CB8AC3E}">
        <p14:creationId xmlns:p14="http://schemas.microsoft.com/office/powerpoint/2010/main" val="1464804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30</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食物</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D483B072-36F9-4CDB-AFD5-3EFAFF22D0E4}"/>
              </a:ext>
            </a:extLst>
          </p:cNvPr>
          <p:cNvPicPr>
            <a:picLocks noChangeAspect="1"/>
          </p:cNvPicPr>
          <p:nvPr/>
        </p:nvPicPr>
        <p:blipFill>
          <a:blip r:embed="rId2"/>
          <a:stretch>
            <a:fillRect/>
          </a:stretch>
        </p:blipFill>
        <p:spPr>
          <a:xfrm rot="16200000">
            <a:off x="3514021" y="-2291261"/>
            <a:ext cx="5303520" cy="11785600"/>
          </a:xfrm>
          <a:prstGeom prst="rect">
            <a:avLst/>
          </a:prstGeom>
        </p:spPr>
      </p:pic>
    </p:spTree>
    <p:extLst>
      <p:ext uri="{BB962C8B-B14F-4D97-AF65-F5344CB8AC3E}">
        <p14:creationId xmlns:p14="http://schemas.microsoft.com/office/powerpoint/2010/main" val="4015396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31</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食物</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7B967736-C651-4B30-8486-A8F4F9A1AA1C}"/>
              </a:ext>
            </a:extLst>
          </p:cNvPr>
          <p:cNvPicPr>
            <a:picLocks noChangeAspect="1"/>
          </p:cNvPicPr>
          <p:nvPr/>
        </p:nvPicPr>
        <p:blipFill>
          <a:blip r:embed="rId2"/>
          <a:stretch>
            <a:fillRect/>
          </a:stretch>
        </p:blipFill>
        <p:spPr>
          <a:xfrm>
            <a:off x="0" y="775651"/>
            <a:ext cx="12192000" cy="5486400"/>
          </a:xfrm>
          <a:prstGeom prst="rect">
            <a:avLst/>
          </a:prstGeom>
        </p:spPr>
      </p:pic>
    </p:spTree>
    <p:extLst>
      <p:ext uri="{BB962C8B-B14F-4D97-AF65-F5344CB8AC3E}">
        <p14:creationId xmlns:p14="http://schemas.microsoft.com/office/powerpoint/2010/main" val="2731537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32</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5642891"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克拉通在</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GGT</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项目中的重要性</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A586C7D8-21C7-495A-ACD5-11B30289D55C}"/>
              </a:ext>
            </a:extLst>
          </p:cNvPr>
          <p:cNvPicPr>
            <a:picLocks noChangeAspect="1"/>
          </p:cNvPicPr>
          <p:nvPr/>
        </p:nvPicPr>
        <p:blipFill rotWithShape="1">
          <a:blip r:embed="rId2"/>
          <a:srcRect l="20536" r="8154"/>
          <a:stretch/>
        </p:blipFill>
        <p:spPr>
          <a:xfrm>
            <a:off x="216816" y="872920"/>
            <a:ext cx="8694057" cy="5486400"/>
          </a:xfrm>
          <a:prstGeom prst="rect">
            <a:avLst/>
          </a:prstGeom>
        </p:spPr>
      </p:pic>
      <p:grpSp>
        <p:nvGrpSpPr>
          <p:cNvPr id="9" name="组合 8">
            <a:extLst>
              <a:ext uri="{FF2B5EF4-FFF2-40B4-BE49-F238E27FC236}">
                <a16:creationId xmlns:a16="http://schemas.microsoft.com/office/drawing/2014/main" id="{9D0396A4-01CD-47F6-9EC7-7F342856600C}"/>
              </a:ext>
            </a:extLst>
          </p:cNvPr>
          <p:cNvGrpSpPr/>
          <p:nvPr/>
        </p:nvGrpSpPr>
        <p:grpSpPr>
          <a:xfrm>
            <a:off x="594572" y="872920"/>
            <a:ext cx="11597428" cy="1891302"/>
            <a:chOff x="594572" y="-922542"/>
            <a:chExt cx="11597428" cy="1891302"/>
          </a:xfrm>
        </p:grpSpPr>
        <p:sp>
          <p:nvSpPr>
            <p:cNvPr id="10" name="矩形 9">
              <a:extLst>
                <a:ext uri="{FF2B5EF4-FFF2-40B4-BE49-F238E27FC236}">
                  <a16:creationId xmlns:a16="http://schemas.microsoft.com/office/drawing/2014/main" id="{74EE9243-D11D-41B7-831D-5CC3DF63465A}"/>
                </a:ext>
              </a:extLst>
            </p:cNvPr>
            <p:cNvSpPr/>
            <p:nvPr/>
          </p:nvSpPr>
          <p:spPr>
            <a:xfrm>
              <a:off x="594572" y="158546"/>
              <a:ext cx="1722959" cy="810214"/>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7E7A8025-06A8-46CF-95A6-C0A1BFA3AC91}"/>
                </a:ext>
              </a:extLst>
            </p:cNvPr>
            <p:cNvCxnSpPr>
              <a:cxnSpLocks/>
            </p:cNvCxnSpPr>
            <p:nvPr/>
          </p:nvCxnSpPr>
          <p:spPr>
            <a:xfrm flipV="1">
              <a:off x="2317531" y="-24469"/>
              <a:ext cx="6593342" cy="993229"/>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851A806D-1848-4F20-A748-C8AAF20F52B5}"/>
                </a:ext>
              </a:extLst>
            </p:cNvPr>
            <p:cNvSpPr txBox="1"/>
            <p:nvPr/>
          </p:nvSpPr>
          <p:spPr>
            <a:xfrm>
              <a:off x="9044728" y="-922542"/>
              <a:ext cx="3147272" cy="1554272"/>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相较于活动构造带，克拉通受到的关注要少很多。</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但是，大量地球物理证据证明这些“稳定的”克拉通也经历了显著的改造。</a:t>
              </a:r>
            </a:p>
          </p:txBody>
        </p:sp>
      </p:grpSp>
    </p:spTree>
    <p:extLst>
      <p:ext uri="{BB962C8B-B14F-4D97-AF65-F5344CB8AC3E}">
        <p14:creationId xmlns:p14="http://schemas.microsoft.com/office/powerpoint/2010/main" val="24909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33</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5642891"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克拉通在</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GGT</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项目中的重要性</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A586C7D8-21C7-495A-ACD5-11B30289D55C}"/>
              </a:ext>
            </a:extLst>
          </p:cNvPr>
          <p:cNvPicPr>
            <a:picLocks noChangeAspect="1"/>
          </p:cNvPicPr>
          <p:nvPr/>
        </p:nvPicPr>
        <p:blipFill rotWithShape="1">
          <a:blip r:embed="rId2"/>
          <a:srcRect l="20536" r="8154"/>
          <a:stretch/>
        </p:blipFill>
        <p:spPr>
          <a:xfrm>
            <a:off x="216816" y="872920"/>
            <a:ext cx="8694057" cy="5486400"/>
          </a:xfrm>
          <a:prstGeom prst="rect">
            <a:avLst/>
          </a:prstGeom>
        </p:spPr>
      </p:pic>
      <p:grpSp>
        <p:nvGrpSpPr>
          <p:cNvPr id="9" name="组合 8">
            <a:extLst>
              <a:ext uri="{FF2B5EF4-FFF2-40B4-BE49-F238E27FC236}">
                <a16:creationId xmlns:a16="http://schemas.microsoft.com/office/drawing/2014/main" id="{9D0396A4-01CD-47F6-9EC7-7F342856600C}"/>
              </a:ext>
            </a:extLst>
          </p:cNvPr>
          <p:cNvGrpSpPr/>
          <p:nvPr/>
        </p:nvGrpSpPr>
        <p:grpSpPr>
          <a:xfrm>
            <a:off x="594572" y="1251293"/>
            <a:ext cx="11530239" cy="4613479"/>
            <a:chOff x="594572" y="-544169"/>
            <a:chExt cx="11530239" cy="4613479"/>
          </a:xfrm>
        </p:grpSpPr>
        <p:sp>
          <p:nvSpPr>
            <p:cNvPr id="10" name="矩形 9">
              <a:extLst>
                <a:ext uri="{FF2B5EF4-FFF2-40B4-BE49-F238E27FC236}">
                  <a16:creationId xmlns:a16="http://schemas.microsoft.com/office/drawing/2014/main" id="{74EE9243-D11D-41B7-831D-5CC3DF63465A}"/>
                </a:ext>
              </a:extLst>
            </p:cNvPr>
            <p:cNvSpPr/>
            <p:nvPr/>
          </p:nvSpPr>
          <p:spPr>
            <a:xfrm>
              <a:off x="594572" y="2498014"/>
              <a:ext cx="1722959" cy="1571296"/>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7E7A8025-06A8-46CF-95A6-C0A1BFA3AC91}"/>
                </a:ext>
              </a:extLst>
            </p:cNvPr>
            <p:cNvCxnSpPr>
              <a:cxnSpLocks/>
            </p:cNvCxnSpPr>
            <p:nvPr/>
          </p:nvCxnSpPr>
          <p:spPr>
            <a:xfrm flipV="1">
              <a:off x="2317531" y="406455"/>
              <a:ext cx="6727197" cy="2091559"/>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851A806D-1848-4F20-A748-C8AAF20F52B5}"/>
                </a:ext>
              </a:extLst>
            </p:cNvPr>
            <p:cNvSpPr txBox="1"/>
            <p:nvPr/>
          </p:nvSpPr>
          <p:spPr>
            <a:xfrm>
              <a:off x="8977539" y="-544169"/>
              <a:ext cx="3147272" cy="3247043"/>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克拉通定义：</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大陆岩石圈古老且稳定的成分</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大多存在于构造板块内部</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由古老的结晶基底岩石组成</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通常具有厚地壳和深的岩石圈的</a:t>
              </a:r>
              <a:r>
                <a:rPr lang="en-US" altLang="zh-CN" dirty="0">
                  <a:latin typeface="Arial" panose="020B0604020202020204" pitchFamily="34" charset="0"/>
                  <a:ea typeface="黑体" panose="02010609060101010101" pitchFamily="49" charset="-122"/>
                  <a:cs typeface="Arial" panose="020B0604020202020204" pitchFamily="34" charset="0"/>
                </a:rPr>
                <a:t>roots</a:t>
              </a: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然而，许多克拉通都受到与碰撞和裂谷活动相关的构造</a:t>
              </a: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岩浆活动的影响。</a:t>
              </a:r>
            </a:p>
          </p:txBody>
        </p:sp>
      </p:grpSp>
    </p:spTree>
    <p:extLst>
      <p:ext uri="{BB962C8B-B14F-4D97-AF65-F5344CB8AC3E}">
        <p14:creationId xmlns:p14="http://schemas.microsoft.com/office/powerpoint/2010/main" val="289218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34</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5642891"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克拉通在</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GGT</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项目中的重要性</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A586C7D8-21C7-495A-ACD5-11B30289D55C}"/>
              </a:ext>
            </a:extLst>
          </p:cNvPr>
          <p:cNvPicPr>
            <a:picLocks noChangeAspect="1"/>
          </p:cNvPicPr>
          <p:nvPr/>
        </p:nvPicPr>
        <p:blipFill rotWithShape="1">
          <a:blip r:embed="rId3"/>
          <a:srcRect l="20536" r="8154"/>
          <a:stretch/>
        </p:blipFill>
        <p:spPr>
          <a:xfrm>
            <a:off x="216816" y="872920"/>
            <a:ext cx="8694057" cy="5486400"/>
          </a:xfrm>
          <a:prstGeom prst="rect">
            <a:avLst/>
          </a:prstGeom>
        </p:spPr>
      </p:pic>
      <p:grpSp>
        <p:nvGrpSpPr>
          <p:cNvPr id="9" name="组合 8">
            <a:extLst>
              <a:ext uri="{FF2B5EF4-FFF2-40B4-BE49-F238E27FC236}">
                <a16:creationId xmlns:a16="http://schemas.microsoft.com/office/drawing/2014/main" id="{9D0396A4-01CD-47F6-9EC7-7F342856600C}"/>
              </a:ext>
            </a:extLst>
          </p:cNvPr>
          <p:cNvGrpSpPr/>
          <p:nvPr/>
        </p:nvGrpSpPr>
        <p:grpSpPr>
          <a:xfrm>
            <a:off x="2366222" y="1251293"/>
            <a:ext cx="9758589" cy="4785926"/>
            <a:chOff x="2366222" y="-544169"/>
            <a:chExt cx="9758589" cy="4785926"/>
          </a:xfrm>
        </p:grpSpPr>
        <p:sp>
          <p:nvSpPr>
            <p:cNvPr id="10" name="矩形 9">
              <a:extLst>
                <a:ext uri="{FF2B5EF4-FFF2-40B4-BE49-F238E27FC236}">
                  <a16:creationId xmlns:a16="http://schemas.microsoft.com/office/drawing/2014/main" id="{74EE9243-D11D-41B7-831D-5CC3DF63465A}"/>
                </a:ext>
              </a:extLst>
            </p:cNvPr>
            <p:cNvSpPr/>
            <p:nvPr/>
          </p:nvSpPr>
          <p:spPr>
            <a:xfrm>
              <a:off x="2366222" y="59942"/>
              <a:ext cx="1722959" cy="405009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7E7A8025-06A8-46CF-95A6-C0A1BFA3AC91}"/>
                </a:ext>
              </a:extLst>
            </p:cNvPr>
            <p:cNvCxnSpPr>
              <a:cxnSpLocks/>
              <a:stCxn id="10" idx="3"/>
            </p:cNvCxnSpPr>
            <p:nvPr/>
          </p:nvCxnSpPr>
          <p:spPr>
            <a:xfrm flipV="1">
              <a:off x="4089181" y="406456"/>
              <a:ext cx="4955547" cy="1678534"/>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851A806D-1848-4F20-A748-C8AAF20F52B5}"/>
                </a:ext>
              </a:extLst>
            </p:cNvPr>
            <p:cNvSpPr txBox="1"/>
            <p:nvPr/>
          </p:nvSpPr>
          <p:spPr>
            <a:xfrm>
              <a:off x="8977539" y="-544169"/>
              <a:ext cx="3147272" cy="4785926"/>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波罗的海地盾：</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近期的地球物理解释表明在中心地盾的</a:t>
              </a:r>
              <a:r>
                <a:rPr lang="en-US" altLang="zh-CN" dirty="0">
                  <a:latin typeface="Arial" panose="020B0604020202020204" pitchFamily="34" charset="0"/>
                  <a:ea typeface="黑体" panose="02010609060101010101" pitchFamily="49" charset="-122"/>
                  <a:cs typeface="Arial" panose="020B0604020202020204" pitchFamily="34" charset="0"/>
                </a:rPr>
                <a:t>Moho</a:t>
              </a:r>
              <a:r>
                <a:rPr lang="zh-CN" altLang="en-US" dirty="0">
                  <a:latin typeface="黑体" panose="02010609060101010101" pitchFamily="49" charset="-122"/>
                  <a:ea typeface="黑体" panose="02010609060101010101" pitchFamily="49" charset="-122"/>
                  <a:cs typeface="Arial" panose="020B0604020202020204" pitchFamily="34" charset="0"/>
                </a:rPr>
                <a:t>以下存在大规模的榴辉岩化物体</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一条地震测线显示，在测线两端存在正常克拉通地壳，中心的</a:t>
              </a:r>
              <a:r>
                <a:rPr lang="en-US" altLang="zh-CN" dirty="0">
                  <a:latin typeface="黑体" panose="02010609060101010101" pitchFamily="49" charset="-122"/>
                  <a:ea typeface="黑体" panose="02010609060101010101" pitchFamily="49" charset="-122"/>
                  <a:cs typeface="Arial" panose="020B0604020202020204" pitchFamily="34" charset="0"/>
                </a:rPr>
                <a:t>~280km</a:t>
              </a:r>
              <a:r>
                <a:rPr lang="zh-CN" altLang="en-US" dirty="0">
                  <a:latin typeface="黑体" panose="02010609060101010101" pitchFamily="49" charset="-122"/>
                  <a:ea typeface="黑体" panose="02010609060101010101" pitchFamily="49" charset="-122"/>
                  <a:cs typeface="Arial" panose="020B0604020202020204" pitchFamily="34" charset="0"/>
                </a:rPr>
                <a:t>段存在若干异常：</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强烈减薄的下地壳</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高的</a:t>
              </a:r>
              <a:r>
                <a:rPr lang="en-US" altLang="zh-CN" dirty="0">
                  <a:latin typeface="黑体" panose="02010609060101010101" pitchFamily="49" charset="-122"/>
                  <a:ea typeface="黑体" panose="02010609060101010101" pitchFamily="49" charset="-122"/>
                  <a:cs typeface="Arial" panose="020B0604020202020204" pitchFamily="34" charset="0"/>
                </a:rPr>
                <a:t>sub-</a:t>
              </a:r>
              <a:r>
                <a:rPr lang="en-US" altLang="zh-CN" dirty="0" err="1">
                  <a:latin typeface="黑体" panose="02010609060101010101" pitchFamily="49" charset="-122"/>
                  <a:ea typeface="黑体" panose="02010609060101010101" pitchFamily="49" charset="-122"/>
                  <a:cs typeface="Arial" panose="020B0604020202020204" pitchFamily="34" charset="0"/>
                </a:rPr>
                <a:t>moho</a:t>
              </a:r>
              <a:r>
                <a:rPr lang="zh-CN" altLang="en-US" dirty="0">
                  <a:latin typeface="黑体" panose="02010609060101010101" pitchFamily="49" charset="-122"/>
                  <a:ea typeface="黑体" panose="02010609060101010101" pitchFamily="49" charset="-122"/>
                  <a:cs typeface="Arial" panose="020B0604020202020204" pitchFamily="34" charset="0"/>
                </a:rPr>
                <a:t>速度，低</a:t>
              </a:r>
              <a:r>
                <a:rPr lang="en-US" altLang="zh-CN" dirty="0" err="1">
                  <a:latin typeface="黑体" panose="02010609060101010101" pitchFamily="49" charset="-122"/>
                  <a:ea typeface="黑体" panose="02010609060101010101" pitchFamily="49" charset="-122"/>
                  <a:cs typeface="Arial" panose="020B0604020202020204" pitchFamily="34" charset="0"/>
                </a:rPr>
                <a:t>Vp</a:t>
              </a:r>
              <a:r>
                <a:rPr lang="en-US" altLang="zh-CN" dirty="0">
                  <a:latin typeface="黑体" panose="02010609060101010101" pitchFamily="49" charset="-122"/>
                  <a:ea typeface="黑体" panose="02010609060101010101" pitchFamily="49" charset="-122"/>
                  <a:cs typeface="Arial" panose="020B0604020202020204" pitchFamily="34" charset="0"/>
                </a:rPr>
                <a:t>/Vs</a:t>
              </a:r>
              <a:r>
                <a:rPr lang="zh-CN" altLang="en-US" dirty="0">
                  <a:latin typeface="黑体" panose="02010609060101010101" pitchFamily="49" charset="-122"/>
                  <a:ea typeface="黑体" panose="02010609060101010101" pitchFamily="49" charset="-122"/>
                  <a:cs typeface="Arial" panose="020B0604020202020204" pitchFamily="34" charset="0"/>
                </a:rPr>
                <a:t>，高密度</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结果可能暗示榴辉岩存在于岩石圈中超过</a:t>
              </a:r>
              <a:r>
                <a:rPr lang="en-US" altLang="zh-CN" dirty="0">
                  <a:latin typeface="黑体" panose="02010609060101010101" pitchFamily="49" charset="-122"/>
                  <a:ea typeface="黑体" panose="02010609060101010101" pitchFamily="49" charset="-122"/>
                  <a:cs typeface="Arial" panose="020B0604020202020204" pitchFamily="34" charset="0"/>
                </a:rPr>
                <a:t>~2Gy</a:t>
              </a:r>
              <a:endParaRPr lang="zh-CN" altLang="en-US" dirty="0">
                <a:latin typeface="黑体" panose="02010609060101010101" pitchFamily="49" charset="-122"/>
                <a:ea typeface="黑体" panose="02010609060101010101" pitchFamily="49" charset="-122"/>
                <a:cs typeface="Arial" panose="020B0604020202020204" pitchFamily="34" charset="0"/>
              </a:endParaRPr>
            </a:p>
          </p:txBody>
        </p:sp>
      </p:grpSp>
      <p:cxnSp>
        <p:nvCxnSpPr>
          <p:cNvPr id="5" name="直接箭头连接符 4">
            <a:extLst>
              <a:ext uri="{FF2B5EF4-FFF2-40B4-BE49-F238E27FC236}">
                <a16:creationId xmlns:a16="http://schemas.microsoft.com/office/drawing/2014/main" id="{06FDE615-A154-44C7-9C23-AB0A4809A8B9}"/>
              </a:ext>
            </a:extLst>
          </p:cNvPr>
          <p:cNvCxnSpPr/>
          <p:nvPr/>
        </p:nvCxnSpPr>
        <p:spPr>
          <a:xfrm flipV="1">
            <a:off x="2655570" y="5821680"/>
            <a:ext cx="0" cy="190500"/>
          </a:xfrm>
          <a:prstGeom prst="straightConnector1">
            <a:avLst/>
          </a:prstGeom>
          <a:ln w="19050">
            <a:solidFill>
              <a:srgbClr val="FF0000"/>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46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35</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5642891"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克拉通在</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GGT</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项目中的重要性</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A586C7D8-21C7-495A-ACD5-11B30289D55C}"/>
              </a:ext>
            </a:extLst>
          </p:cNvPr>
          <p:cNvPicPr>
            <a:picLocks noChangeAspect="1"/>
          </p:cNvPicPr>
          <p:nvPr/>
        </p:nvPicPr>
        <p:blipFill rotWithShape="1">
          <a:blip r:embed="rId3"/>
          <a:srcRect l="20536" r="8154"/>
          <a:stretch/>
        </p:blipFill>
        <p:spPr>
          <a:xfrm>
            <a:off x="216816" y="872920"/>
            <a:ext cx="8694057" cy="5486400"/>
          </a:xfrm>
          <a:prstGeom prst="rect">
            <a:avLst/>
          </a:prstGeom>
        </p:spPr>
      </p:pic>
      <p:grpSp>
        <p:nvGrpSpPr>
          <p:cNvPr id="9" name="组合 8">
            <a:extLst>
              <a:ext uri="{FF2B5EF4-FFF2-40B4-BE49-F238E27FC236}">
                <a16:creationId xmlns:a16="http://schemas.microsoft.com/office/drawing/2014/main" id="{9D0396A4-01CD-47F6-9EC7-7F342856600C}"/>
              </a:ext>
            </a:extLst>
          </p:cNvPr>
          <p:cNvGrpSpPr/>
          <p:nvPr/>
        </p:nvGrpSpPr>
        <p:grpSpPr>
          <a:xfrm>
            <a:off x="3881994" y="736943"/>
            <a:ext cx="8255475" cy="5243374"/>
            <a:chOff x="3881994" y="-1058519"/>
            <a:chExt cx="8255475" cy="5243374"/>
          </a:xfrm>
        </p:grpSpPr>
        <p:sp>
          <p:nvSpPr>
            <p:cNvPr id="10" name="矩形 9">
              <a:extLst>
                <a:ext uri="{FF2B5EF4-FFF2-40B4-BE49-F238E27FC236}">
                  <a16:creationId xmlns:a16="http://schemas.microsoft.com/office/drawing/2014/main" id="{74EE9243-D11D-41B7-831D-5CC3DF63465A}"/>
                </a:ext>
              </a:extLst>
            </p:cNvPr>
            <p:cNvSpPr/>
            <p:nvPr/>
          </p:nvSpPr>
          <p:spPr>
            <a:xfrm>
              <a:off x="3881994" y="134760"/>
              <a:ext cx="1722959" cy="405009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7E7A8025-06A8-46CF-95A6-C0A1BFA3AC91}"/>
                </a:ext>
              </a:extLst>
            </p:cNvPr>
            <p:cNvCxnSpPr>
              <a:cxnSpLocks/>
              <a:stCxn id="10" idx="3"/>
            </p:cNvCxnSpPr>
            <p:nvPr/>
          </p:nvCxnSpPr>
          <p:spPr>
            <a:xfrm flipV="1">
              <a:off x="5604953" y="957263"/>
              <a:ext cx="3372586" cy="1202545"/>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851A806D-1848-4F20-A748-C8AAF20F52B5}"/>
                </a:ext>
              </a:extLst>
            </p:cNvPr>
            <p:cNvSpPr txBox="1"/>
            <p:nvPr/>
          </p:nvSpPr>
          <p:spPr>
            <a:xfrm>
              <a:off x="8990197" y="-1058519"/>
              <a:ext cx="3147272" cy="4632037"/>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西伯利亚克拉通：</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根据</a:t>
              </a:r>
              <a:r>
                <a:rPr lang="en-US" altLang="zh-CN" dirty="0" err="1">
                  <a:latin typeface="Arial" panose="020B0604020202020204" pitchFamily="34" charset="0"/>
                  <a:ea typeface="黑体" panose="02010609060101010101" pitchFamily="49" charset="-122"/>
                  <a:cs typeface="Arial" panose="020B0604020202020204" pitchFamily="34" charset="0"/>
                </a:rPr>
                <a:t>Isopycnicity</a:t>
              </a:r>
              <a:r>
                <a:rPr lang="zh-CN" altLang="en-US" dirty="0">
                  <a:latin typeface="Arial" panose="020B0604020202020204" pitchFamily="34" charset="0"/>
                  <a:ea typeface="黑体" panose="02010609060101010101" pitchFamily="49" charset="-122"/>
                  <a:cs typeface="Arial" panose="020B0604020202020204" pitchFamily="34" charset="0"/>
                </a:rPr>
                <a:t>假设，岩石圈地幔成分和温度的折中关系，维持了克拉通内恒定的地形。</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我们发现，所有</a:t>
              </a:r>
              <a:r>
                <a:rPr lang="en-US" altLang="zh-CN" dirty="0">
                  <a:latin typeface="Arial" panose="020B0604020202020204" pitchFamily="34" charset="0"/>
                  <a:ea typeface="黑体" panose="02010609060101010101" pitchFamily="49" charset="-122"/>
                  <a:cs typeface="Arial" panose="020B0604020202020204" pitchFamily="34" charset="0"/>
                </a:rPr>
                <a:t>(</a:t>
              </a:r>
              <a:r>
                <a:rPr lang="zh-CN" altLang="en-US" dirty="0">
                  <a:latin typeface="Arial" panose="020B0604020202020204" pitchFamily="34" charset="0"/>
                  <a:ea typeface="黑体" panose="02010609060101010101" pitchFamily="49" charset="-122"/>
                  <a:cs typeface="Arial" panose="020B0604020202020204" pitchFamily="34" charset="0"/>
                </a:rPr>
                <a:t>在岩石学上被研究过的</a:t>
              </a:r>
              <a:r>
                <a:rPr lang="en-US" altLang="zh-CN" dirty="0">
                  <a:latin typeface="Arial" panose="020B0604020202020204" pitchFamily="34" charset="0"/>
                  <a:ea typeface="黑体" panose="02010609060101010101" pitchFamily="49" charset="-122"/>
                  <a:cs typeface="Arial" panose="020B0604020202020204" pitchFamily="34" charset="0"/>
                </a:rPr>
                <a:t>)</a:t>
              </a:r>
              <a:r>
                <a:rPr lang="zh-CN" altLang="en-US" dirty="0">
                  <a:latin typeface="Arial" panose="020B0604020202020204" pitchFamily="34" charset="0"/>
                  <a:ea typeface="黑体" panose="02010609060101010101" pitchFamily="49" charset="-122"/>
                  <a:cs typeface="Arial" panose="020B0604020202020204" pitchFamily="34" charset="0"/>
                </a:rPr>
                <a:t>金伯利岩都位于零地幔重力异常区域，而且处于</a:t>
              </a:r>
              <a:r>
                <a:rPr lang="en-US" altLang="zh-CN" dirty="0">
                  <a:latin typeface="Arial" panose="020B0604020202020204" pitchFamily="34" charset="0"/>
                  <a:ea typeface="黑体" panose="02010609060101010101" pitchFamily="49" charset="-122"/>
                  <a:cs typeface="Arial" panose="020B0604020202020204" pitchFamily="34" charset="0"/>
                </a:rPr>
                <a:t>isostatic equilibrium</a:t>
              </a:r>
              <a:r>
                <a:rPr lang="zh-CN" altLang="en-US" dirty="0">
                  <a:latin typeface="Arial" panose="020B0604020202020204" pitchFamily="34" charset="0"/>
                  <a:ea typeface="黑体" panose="02010609060101010101" pitchFamily="49" charset="-122"/>
                  <a:cs typeface="Arial" panose="020B0604020202020204" pitchFamily="34" charset="0"/>
                </a:rPr>
                <a:t>的状态。</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endParaRPr lang="en-US" altLang="zh-CN" dirty="0">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latin typeface="Arial" panose="020B0604020202020204" pitchFamily="34" charset="0"/>
                  <a:ea typeface="黑体" panose="02010609060101010101" pitchFamily="49" charset="-122"/>
                  <a:cs typeface="Arial" panose="020B0604020202020204" pitchFamily="34" charset="0"/>
                </a:rPr>
                <a:t>因此，</a:t>
              </a:r>
              <a:r>
                <a:rPr lang="en-US" altLang="zh-CN" dirty="0" err="1">
                  <a:latin typeface="Arial" panose="020B0604020202020204" pitchFamily="34" charset="0"/>
                  <a:ea typeface="黑体" panose="02010609060101010101" pitchFamily="49" charset="-122"/>
                  <a:cs typeface="Arial" panose="020B0604020202020204" pitchFamily="34" charset="0"/>
                </a:rPr>
                <a:t>isopycnicity</a:t>
              </a:r>
              <a:r>
                <a:rPr lang="zh-CN" altLang="en-US" dirty="0">
                  <a:latin typeface="Arial" panose="020B0604020202020204" pitchFamily="34" charset="0"/>
                  <a:ea typeface="黑体" panose="02010609060101010101" pitchFamily="49" charset="-122"/>
                  <a:cs typeface="Arial" panose="020B0604020202020204" pitchFamily="34" charset="0"/>
                </a:rPr>
                <a:t>模型可能并不完全正确，捕掳体样品可能并非具有强代表性的。</a:t>
              </a:r>
            </a:p>
          </p:txBody>
        </p:sp>
      </p:grpSp>
    </p:spTree>
    <p:extLst>
      <p:ext uri="{BB962C8B-B14F-4D97-AF65-F5344CB8AC3E}">
        <p14:creationId xmlns:p14="http://schemas.microsoft.com/office/powerpoint/2010/main" val="246777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36</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5642891"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克拉通在</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GGT</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项目中的重要性</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A586C7D8-21C7-495A-ACD5-11B30289D55C}"/>
              </a:ext>
            </a:extLst>
          </p:cNvPr>
          <p:cNvPicPr>
            <a:picLocks noChangeAspect="1"/>
          </p:cNvPicPr>
          <p:nvPr/>
        </p:nvPicPr>
        <p:blipFill rotWithShape="1">
          <a:blip r:embed="rId3"/>
          <a:srcRect l="20536" r="8154"/>
          <a:stretch/>
        </p:blipFill>
        <p:spPr>
          <a:xfrm>
            <a:off x="216816" y="872920"/>
            <a:ext cx="8694057" cy="5486400"/>
          </a:xfrm>
          <a:prstGeom prst="rect">
            <a:avLst/>
          </a:prstGeom>
        </p:spPr>
      </p:pic>
      <p:grpSp>
        <p:nvGrpSpPr>
          <p:cNvPr id="9" name="组合 8">
            <a:extLst>
              <a:ext uri="{FF2B5EF4-FFF2-40B4-BE49-F238E27FC236}">
                <a16:creationId xmlns:a16="http://schemas.microsoft.com/office/drawing/2014/main" id="{9D0396A4-01CD-47F6-9EC7-7F342856600C}"/>
              </a:ext>
            </a:extLst>
          </p:cNvPr>
          <p:cNvGrpSpPr/>
          <p:nvPr/>
        </p:nvGrpSpPr>
        <p:grpSpPr>
          <a:xfrm>
            <a:off x="5533701" y="736943"/>
            <a:ext cx="6603768" cy="5248137"/>
            <a:chOff x="5533701" y="-1058519"/>
            <a:chExt cx="6603768" cy="5248137"/>
          </a:xfrm>
        </p:grpSpPr>
        <p:sp>
          <p:nvSpPr>
            <p:cNvPr id="10" name="矩形 9">
              <a:extLst>
                <a:ext uri="{FF2B5EF4-FFF2-40B4-BE49-F238E27FC236}">
                  <a16:creationId xmlns:a16="http://schemas.microsoft.com/office/drawing/2014/main" id="{74EE9243-D11D-41B7-831D-5CC3DF63465A}"/>
                </a:ext>
              </a:extLst>
            </p:cNvPr>
            <p:cNvSpPr/>
            <p:nvPr/>
          </p:nvSpPr>
          <p:spPr>
            <a:xfrm>
              <a:off x="5533701" y="139523"/>
              <a:ext cx="1637294" cy="405009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7E7A8025-06A8-46CF-95A6-C0A1BFA3AC91}"/>
                </a:ext>
              </a:extLst>
            </p:cNvPr>
            <p:cNvCxnSpPr>
              <a:cxnSpLocks/>
              <a:stCxn id="10" idx="3"/>
              <a:endCxn id="12" idx="1"/>
            </p:cNvCxnSpPr>
            <p:nvPr/>
          </p:nvCxnSpPr>
          <p:spPr>
            <a:xfrm flipV="1">
              <a:off x="7170995" y="1180556"/>
              <a:ext cx="1819202" cy="984015"/>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851A806D-1848-4F20-A748-C8AAF20F52B5}"/>
                </a:ext>
              </a:extLst>
            </p:cNvPr>
            <p:cNvSpPr txBox="1"/>
            <p:nvPr/>
          </p:nvSpPr>
          <p:spPr>
            <a:xfrm>
              <a:off x="8990197" y="-1058519"/>
              <a:ext cx="3147272" cy="4478149"/>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非洲克拉通地壳：</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许多克拉通内观测到的强地震各向异性，通常被认为是“冻结”住的岩石圈特征或者软流圈</a:t>
              </a:r>
              <a:r>
                <a:rPr lang="en-US" altLang="zh-CN" dirty="0">
                  <a:latin typeface="黑体" panose="02010609060101010101" pitchFamily="49" charset="-122"/>
                  <a:ea typeface="黑体" panose="02010609060101010101" pitchFamily="49" charset="-122"/>
                  <a:cs typeface="Arial" panose="020B0604020202020204" pitchFamily="34" charset="0"/>
                </a:rPr>
                <a:t>flow</a:t>
              </a:r>
              <a:r>
                <a:rPr lang="zh-CN" altLang="en-US" dirty="0">
                  <a:latin typeface="黑体" panose="02010609060101010101" pitchFamily="49" charset="-122"/>
                  <a:ea typeface="黑体" panose="02010609060101010101" pitchFamily="49" charset="-122"/>
                  <a:cs typeface="Arial" panose="020B0604020202020204" pitchFamily="34" charset="0"/>
                </a:rPr>
                <a:t>。</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最近，我们论证了</a:t>
              </a:r>
              <a:r>
                <a:rPr lang="en-US" altLang="zh-CN" dirty="0" err="1">
                  <a:latin typeface="黑体" panose="02010609060101010101" pitchFamily="49" charset="-122"/>
                  <a:ea typeface="黑体" panose="02010609060101010101" pitchFamily="49" charset="-122"/>
                  <a:cs typeface="Arial" panose="020B0604020202020204" pitchFamily="34" charset="0"/>
                </a:rPr>
                <a:t>Kalahara</a:t>
              </a:r>
              <a:r>
                <a:rPr lang="zh-CN" altLang="en-US" dirty="0">
                  <a:latin typeface="黑体" panose="02010609060101010101" pitchFamily="49" charset="-122"/>
                  <a:ea typeface="黑体" panose="02010609060101010101" pitchFamily="49" charset="-122"/>
                  <a:cs typeface="Arial" panose="020B0604020202020204" pitchFamily="34" charset="0"/>
                </a:rPr>
                <a:t>克拉通各向异性的很大一部分都位于地壳（</a:t>
              </a:r>
              <a:r>
                <a:rPr lang="en-US" altLang="zh-CN" dirty="0">
                  <a:latin typeface="黑体" panose="02010609060101010101" pitchFamily="49" charset="-122"/>
                  <a:ea typeface="黑体" panose="02010609060101010101" pitchFamily="49" charset="-122"/>
                  <a:cs typeface="Arial" panose="020B0604020202020204" pitchFamily="34" charset="0"/>
                </a:rPr>
                <a:t>~40% SKS</a:t>
              </a:r>
              <a:r>
                <a:rPr lang="zh-CN" altLang="en-US" dirty="0">
                  <a:latin typeface="黑体" panose="02010609060101010101" pitchFamily="49" charset="-122"/>
                  <a:ea typeface="黑体" panose="02010609060101010101" pitchFamily="49" charset="-122"/>
                  <a:cs typeface="Arial" panose="020B0604020202020204" pitchFamily="34" charset="0"/>
                </a:rPr>
                <a:t>分裂），而且快轴平行于</a:t>
              </a:r>
              <a:r>
                <a:rPr lang="en-US" altLang="zh-CN" dirty="0">
                  <a:latin typeface="黑体" panose="02010609060101010101" pitchFamily="49" charset="-122"/>
                  <a:ea typeface="黑体" panose="02010609060101010101" pitchFamily="49" charset="-122"/>
                  <a:cs typeface="Arial" panose="020B0604020202020204" pitchFamily="34" charset="0"/>
                </a:rPr>
                <a:t>dyke</a:t>
              </a:r>
              <a:r>
                <a:rPr lang="zh-CN" altLang="en-US" dirty="0">
                  <a:latin typeface="黑体" panose="02010609060101010101" pitchFamily="49" charset="-122"/>
                  <a:ea typeface="黑体" panose="02010609060101010101" pitchFamily="49" charset="-122"/>
                  <a:cs typeface="Arial" panose="020B0604020202020204" pitchFamily="34" charset="0"/>
                </a:rPr>
                <a:t>（岩墙）群。这一发现表明，岩浆侵入能够显著改变克拉通。</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岩墙可以造成（显著的）各向异性吗？或者是岩墙沿着预先存在的弱区侵入？</a:t>
              </a:r>
              <a:endParaRPr lang="en-US" altLang="zh-CN" dirty="0">
                <a:latin typeface="黑体" panose="02010609060101010101" pitchFamily="49" charset="-122"/>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409454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37</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5642891"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克拉通在</a:t>
            </a:r>
            <a:r>
              <a:rPr lang="en-US" altLang="zh-CN" sz="2400" b="1" dirty="0">
                <a:solidFill>
                  <a:srgbClr val="002554"/>
                </a:solidFill>
                <a:latin typeface="Arial" panose="020B0604020202020204" pitchFamily="34" charset="0"/>
                <a:ea typeface="黑体" panose="02010609060101010101" pitchFamily="49" charset="-122"/>
                <a:cs typeface="Arial" panose="020B0604020202020204" pitchFamily="34" charset="0"/>
              </a:rPr>
              <a:t>GGT</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项目中的重要性</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A586C7D8-21C7-495A-ACD5-11B30289D55C}"/>
              </a:ext>
            </a:extLst>
          </p:cNvPr>
          <p:cNvPicPr>
            <a:picLocks noChangeAspect="1"/>
          </p:cNvPicPr>
          <p:nvPr/>
        </p:nvPicPr>
        <p:blipFill rotWithShape="1">
          <a:blip r:embed="rId3"/>
          <a:srcRect l="20536" r="8154"/>
          <a:stretch/>
        </p:blipFill>
        <p:spPr>
          <a:xfrm>
            <a:off x="216816" y="872920"/>
            <a:ext cx="8694057" cy="5486400"/>
          </a:xfrm>
          <a:prstGeom prst="rect">
            <a:avLst/>
          </a:prstGeom>
        </p:spPr>
      </p:pic>
      <p:grpSp>
        <p:nvGrpSpPr>
          <p:cNvPr id="9" name="组合 8">
            <a:extLst>
              <a:ext uri="{FF2B5EF4-FFF2-40B4-BE49-F238E27FC236}">
                <a16:creationId xmlns:a16="http://schemas.microsoft.com/office/drawing/2014/main" id="{9D0396A4-01CD-47F6-9EC7-7F342856600C}"/>
              </a:ext>
            </a:extLst>
          </p:cNvPr>
          <p:cNvGrpSpPr/>
          <p:nvPr/>
        </p:nvGrpSpPr>
        <p:grpSpPr>
          <a:xfrm>
            <a:off x="7045326" y="1540985"/>
            <a:ext cx="5092144" cy="4444095"/>
            <a:chOff x="7124376" y="-254477"/>
            <a:chExt cx="5013093" cy="4444095"/>
          </a:xfrm>
        </p:grpSpPr>
        <p:sp>
          <p:nvSpPr>
            <p:cNvPr id="10" name="矩形 9">
              <a:extLst>
                <a:ext uri="{FF2B5EF4-FFF2-40B4-BE49-F238E27FC236}">
                  <a16:creationId xmlns:a16="http://schemas.microsoft.com/office/drawing/2014/main" id="{74EE9243-D11D-41B7-831D-5CC3DF63465A}"/>
                </a:ext>
              </a:extLst>
            </p:cNvPr>
            <p:cNvSpPr/>
            <p:nvPr/>
          </p:nvSpPr>
          <p:spPr>
            <a:xfrm>
              <a:off x="7124376" y="139523"/>
              <a:ext cx="1637294" cy="4050095"/>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a:extLst>
                <a:ext uri="{FF2B5EF4-FFF2-40B4-BE49-F238E27FC236}">
                  <a16:creationId xmlns:a16="http://schemas.microsoft.com/office/drawing/2014/main" id="{7E7A8025-06A8-46CF-95A6-C0A1BFA3AC91}"/>
                </a:ext>
              </a:extLst>
            </p:cNvPr>
            <p:cNvCxnSpPr>
              <a:cxnSpLocks/>
              <a:stCxn id="10" idx="3"/>
              <a:endCxn id="12" idx="1"/>
            </p:cNvCxnSpPr>
            <p:nvPr/>
          </p:nvCxnSpPr>
          <p:spPr>
            <a:xfrm flipV="1">
              <a:off x="8761670" y="1707599"/>
              <a:ext cx="412390" cy="456972"/>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851A806D-1848-4F20-A748-C8AAF20F52B5}"/>
                </a:ext>
              </a:extLst>
            </p:cNvPr>
            <p:cNvSpPr txBox="1"/>
            <p:nvPr/>
          </p:nvSpPr>
          <p:spPr>
            <a:xfrm>
              <a:off x="9174060" y="-254477"/>
              <a:ext cx="2963409" cy="3924151"/>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阿拉伯地盾未来的海洋：</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外应力以及引发的岩浆活动甚至可能将已经存在的克拉通分割开。</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我们通过联合地球物理数据与地球动力学模拟，发现阿拉伯克拉通内火山</a:t>
              </a:r>
              <a:r>
                <a:rPr lang="en-US" altLang="zh-CN" dirty="0" err="1">
                  <a:latin typeface="黑体" panose="02010609060101010101" pitchFamily="49" charset="-122"/>
                  <a:ea typeface="黑体" panose="02010609060101010101" pitchFamily="49" charset="-122"/>
                  <a:cs typeface="Arial" panose="020B0604020202020204" pitchFamily="34" charset="0"/>
                </a:rPr>
                <a:t>harrats</a:t>
              </a:r>
              <a:r>
                <a:rPr lang="zh-CN" altLang="en-US" dirty="0">
                  <a:latin typeface="黑体" panose="02010609060101010101" pitchFamily="49" charset="-122"/>
                  <a:ea typeface="黑体" panose="02010609060101010101" pitchFamily="49" charset="-122"/>
                  <a:cs typeface="Arial" panose="020B0604020202020204" pitchFamily="34" charset="0"/>
                </a:rPr>
                <a:t>的线性序列可能代表着一个新的板块边界。</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北红海裂谷可能会跳跃至该火山线性构造，冰最终形成新的海洋扩张，并有效地分割现存的克拉通。</a:t>
              </a:r>
              <a:endParaRPr lang="en-US" altLang="zh-CN" dirty="0">
                <a:latin typeface="黑体" panose="02010609060101010101" pitchFamily="49" charset="-122"/>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316662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38</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绘画</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7408791C-2FF7-43AD-B439-DB4BBCFB9D2D}"/>
              </a:ext>
            </a:extLst>
          </p:cNvPr>
          <p:cNvPicPr>
            <a:picLocks noChangeAspect="1"/>
          </p:cNvPicPr>
          <p:nvPr/>
        </p:nvPicPr>
        <p:blipFill>
          <a:blip r:embed="rId3"/>
          <a:stretch>
            <a:fillRect/>
          </a:stretch>
        </p:blipFill>
        <p:spPr>
          <a:xfrm>
            <a:off x="0" y="775651"/>
            <a:ext cx="12192000" cy="5486400"/>
          </a:xfrm>
          <a:prstGeom prst="rect">
            <a:avLst/>
          </a:prstGeom>
        </p:spPr>
      </p:pic>
    </p:spTree>
    <p:extLst>
      <p:ext uri="{BB962C8B-B14F-4D97-AF65-F5344CB8AC3E}">
        <p14:creationId xmlns:p14="http://schemas.microsoft.com/office/powerpoint/2010/main" val="448834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39</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1574470"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圣诞树</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FC8AFFF7-40B5-4FA8-B402-32114AC3C875}"/>
              </a:ext>
            </a:extLst>
          </p:cNvPr>
          <p:cNvPicPr>
            <a:picLocks noChangeAspect="1"/>
          </p:cNvPicPr>
          <p:nvPr/>
        </p:nvPicPr>
        <p:blipFill>
          <a:blip r:embed="rId3"/>
          <a:stretch>
            <a:fillRect/>
          </a:stretch>
        </p:blipFill>
        <p:spPr>
          <a:xfrm>
            <a:off x="0" y="775651"/>
            <a:ext cx="12192000" cy="5486400"/>
          </a:xfrm>
          <a:prstGeom prst="rect">
            <a:avLst/>
          </a:prstGeom>
        </p:spPr>
      </p:pic>
    </p:spTree>
    <p:extLst>
      <p:ext uri="{BB962C8B-B14F-4D97-AF65-F5344CB8AC3E}">
        <p14:creationId xmlns:p14="http://schemas.microsoft.com/office/powerpoint/2010/main" val="2504551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40</a:t>
            </a:fld>
            <a:endParaRPr lang="en-US" sz="1800" b="1"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898D1D7A-65AB-4376-ABA1-00BB0BC026CD}"/>
              </a:ext>
            </a:extLst>
          </p:cNvPr>
          <p:cNvSpPr/>
          <p:nvPr/>
        </p:nvSpPr>
        <p:spPr>
          <a:xfrm>
            <a:off x="272981" y="129320"/>
            <a:ext cx="6524543"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弧后盆地：地球物理综合的全球视角</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8195A593-EC90-4B9D-9D92-AC3117B716E5}"/>
              </a:ext>
            </a:extLst>
          </p:cNvPr>
          <p:cNvPicPr>
            <a:picLocks noChangeAspect="1"/>
          </p:cNvPicPr>
          <p:nvPr/>
        </p:nvPicPr>
        <p:blipFill rotWithShape="1">
          <a:blip r:embed="rId3"/>
          <a:srcRect l="13664" r="17845"/>
          <a:stretch/>
        </p:blipFill>
        <p:spPr>
          <a:xfrm>
            <a:off x="108408" y="775650"/>
            <a:ext cx="8798389" cy="5780691"/>
          </a:xfrm>
          <a:prstGeom prst="rect">
            <a:avLst/>
          </a:prstGeom>
        </p:spPr>
      </p:pic>
      <p:grpSp>
        <p:nvGrpSpPr>
          <p:cNvPr id="13" name="组合 12">
            <a:extLst>
              <a:ext uri="{FF2B5EF4-FFF2-40B4-BE49-F238E27FC236}">
                <a16:creationId xmlns:a16="http://schemas.microsoft.com/office/drawing/2014/main" id="{DF6D1803-4479-487D-9251-15FA446E76FD}"/>
              </a:ext>
            </a:extLst>
          </p:cNvPr>
          <p:cNvGrpSpPr/>
          <p:nvPr/>
        </p:nvGrpSpPr>
        <p:grpSpPr>
          <a:xfrm>
            <a:off x="436179" y="872920"/>
            <a:ext cx="11755821" cy="3570208"/>
            <a:chOff x="436179" y="-922542"/>
            <a:chExt cx="11755821" cy="3570208"/>
          </a:xfrm>
        </p:grpSpPr>
        <p:sp>
          <p:nvSpPr>
            <p:cNvPr id="14" name="矩形 13">
              <a:extLst>
                <a:ext uri="{FF2B5EF4-FFF2-40B4-BE49-F238E27FC236}">
                  <a16:creationId xmlns:a16="http://schemas.microsoft.com/office/drawing/2014/main" id="{33A18DEA-12AC-4C56-BC10-5AE54EF4C66A}"/>
                </a:ext>
              </a:extLst>
            </p:cNvPr>
            <p:cNvSpPr/>
            <p:nvPr/>
          </p:nvSpPr>
          <p:spPr>
            <a:xfrm>
              <a:off x="436179" y="96401"/>
              <a:ext cx="2328041" cy="1786758"/>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箭头连接符 15">
              <a:extLst>
                <a:ext uri="{FF2B5EF4-FFF2-40B4-BE49-F238E27FC236}">
                  <a16:creationId xmlns:a16="http://schemas.microsoft.com/office/drawing/2014/main" id="{41151EAA-041B-4170-BF1F-ABAD215A3706}"/>
                </a:ext>
              </a:extLst>
            </p:cNvPr>
            <p:cNvCxnSpPr>
              <a:cxnSpLocks/>
              <a:stCxn id="14" idx="3"/>
              <a:endCxn id="17" idx="1"/>
            </p:cNvCxnSpPr>
            <p:nvPr/>
          </p:nvCxnSpPr>
          <p:spPr>
            <a:xfrm flipV="1">
              <a:off x="2764220" y="862562"/>
              <a:ext cx="6280508" cy="127218"/>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5DE1B0F3-F681-4E3B-9467-CB19F859A8C9}"/>
                </a:ext>
              </a:extLst>
            </p:cNvPr>
            <p:cNvSpPr txBox="1"/>
            <p:nvPr/>
          </p:nvSpPr>
          <p:spPr>
            <a:xfrm>
              <a:off x="9044728" y="-922542"/>
              <a:ext cx="3147272" cy="3570208"/>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识别了全球</a:t>
              </a:r>
              <a:r>
                <a:rPr lang="en-US" altLang="zh-CN" dirty="0">
                  <a:latin typeface="黑体" panose="02010609060101010101" pitchFamily="49" charset="-122"/>
                  <a:ea typeface="黑体" panose="02010609060101010101" pitchFamily="49" charset="-122"/>
                  <a:cs typeface="Arial" panose="020B0604020202020204" pitchFamily="34" charset="0"/>
                </a:rPr>
                <a:t>31</a:t>
              </a:r>
              <a:r>
                <a:rPr lang="zh-CN" altLang="en-US" dirty="0">
                  <a:latin typeface="黑体" panose="02010609060101010101" pitchFamily="49" charset="-122"/>
                  <a:ea typeface="黑体" panose="02010609060101010101" pitchFamily="49" charset="-122"/>
                  <a:cs typeface="Arial" panose="020B0604020202020204" pitchFamily="34" charset="0"/>
                </a:rPr>
                <a:t>个近海的弧后盆地或次盆地（</a:t>
              </a:r>
              <a:r>
                <a:rPr lang="en-US" altLang="zh-CN" dirty="0">
                  <a:latin typeface="黑体" panose="02010609060101010101" pitchFamily="49" charset="-122"/>
                  <a:ea typeface="黑体" panose="02010609060101010101" pitchFamily="49" charset="-122"/>
                  <a:cs typeface="Arial" panose="020B0604020202020204" pitchFamily="34" charset="0"/>
                </a:rPr>
                <a:t>BABs</a:t>
              </a:r>
              <a:r>
                <a:rPr lang="zh-CN" altLang="en-US" dirty="0">
                  <a:latin typeface="黑体" panose="02010609060101010101" pitchFamily="49" charset="-122"/>
                  <a:ea typeface="黑体" panose="02010609060101010101" pitchFamily="49" charset="-122"/>
                  <a:cs typeface="Arial" panose="020B0604020202020204" pitchFamily="34" charset="0"/>
                </a:rPr>
                <a:t>）的主要特征（根据地球物理以及俯冲相关的参数）。</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分析表明，弧后盆地的地球物理特征以及命运主要被</a:t>
              </a:r>
              <a:r>
                <a:rPr lang="en-US" altLang="zh-CN" dirty="0">
                  <a:latin typeface="Arial" panose="020B0604020202020204" pitchFamily="34" charset="0"/>
                  <a:ea typeface="黑体" panose="02010609060101010101" pitchFamily="49" charset="-122"/>
                  <a:cs typeface="Arial" panose="020B0604020202020204" pitchFamily="34" charset="0"/>
                </a:rPr>
                <a:t>overriding plate</a:t>
              </a:r>
              <a:r>
                <a:rPr lang="zh-CN" altLang="en-US" dirty="0">
                  <a:latin typeface="黑体" panose="02010609060101010101" pitchFamily="49" charset="-122"/>
                  <a:ea typeface="黑体" panose="02010609060101010101" pitchFamily="49" charset="-122"/>
                  <a:cs typeface="Arial" panose="020B0604020202020204" pitchFamily="34" charset="0"/>
                </a:rPr>
                <a:t>（上伏板块）的构造类型控制。</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通过上伏板块的构造特征以及它们的地球物理特征，弧后盆地可以被分成若干种活跃的</a:t>
              </a:r>
              <a:r>
                <a:rPr lang="en-US" altLang="zh-CN" dirty="0">
                  <a:latin typeface="黑体" panose="02010609060101010101" pitchFamily="49" charset="-122"/>
                  <a:ea typeface="黑体" panose="02010609060101010101" pitchFamily="49" charset="-122"/>
                  <a:cs typeface="Arial" panose="020B0604020202020204" pitchFamily="34" charset="0"/>
                </a:rPr>
                <a:t>BABs</a:t>
              </a:r>
              <a:r>
                <a:rPr lang="zh-CN" altLang="en-US" dirty="0">
                  <a:latin typeface="黑体" panose="02010609060101010101" pitchFamily="49" charset="-122"/>
                  <a:ea typeface="黑体" panose="02010609060101010101" pitchFamily="49" charset="-122"/>
                  <a:cs typeface="Arial" panose="020B0604020202020204" pitchFamily="34" charset="0"/>
                </a:rPr>
                <a:t>以及消亡的</a:t>
              </a:r>
              <a:r>
                <a:rPr lang="en-US" altLang="zh-CN" dirty="0">
                  <a:latin typeface="黑体" panose="02010609060101010101" pitchFamily="49" charset="-122"/>
                  <a:ea typeface="黑体" panose="02010609060101010101" pitchFamily="49" charset="-122"/>
                  <a:cs typeface="Arial" panose="020B0604020202020204" pitchFamily="34" charset="0"/>
                </a:rPr>
                <a:t>BABs</a:t>
              </a:r>
              <a:endParaRPr lang="zh-CN" altLang="en-US" dirty="0">
                <a:latin typeface="黑体" panose="02010609060101010101" pitchFamily="49" charset="-122"/>
                <a:ea typeface="黑体" panose="02010609060101010101" pitchFamily="49" charset="-122"/>
                <a:cs typeface="Arial" panose="020B0604020202020204" pitchFamily="34" charset="0"/>
              </a:endParaRPr>
            </a:p>
          </p:txBody>
        </p:sp>
      </p:grpSp>
    </p:spTree>
    <p:extLst>
      <p:ext uri="{BB962C8B-B14F-4D97-AF65-F5344CB8AC3E}">
        <p14:creationId xmlns:p14="http://schemas.microsoft.com/office/powerpoint/2010/main" val="367251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41</a:t>
            </a:fld>
            <a:endParaRPr lang="en-US" sz="1800" b="1" dirty="0">
              <a:solidFill>
                <a:schemeClr val="tx1"/>
              </a:solidFill>
              <a:latin typeface="Arial" panose="020B0604020202020204" pitchFamily="34" charset="0"/>
              <a:cs typeface="Arial" panose="020B0604020202020204" pitchFamily="34" charset="0"/>
            </a:endParaRPr>
          </a:p>
        </p:txBody>
      </p:sp>
      <p:pic>
        <p:nvPicPr>
          <p:cNvPr id="4" name="图片 3">
            <a:extLst>
              <a:ext uri="{FF2B5EF4-FFF2-40B4-BE49-F238E27FC236}">
                <a16:creationId xmlns:a16="http://schemas.microsoft.com/office/drawing/2014/main" id="{8195A593-EC90-4B9D-9D92-AC3117B716E5}"/>
              </a:ext>
            </a:extLst>
          </p:cNvPr>
          <p:cNvPicPr>
            <a:picLocks noChangeAspect="1"/>
          </p:cNvPicPr>
          <p:nvPr/>
        </p:nvPicPr>
        <p:blipFill rotWithShape="1">
          <a:blip r:embed="rId3"/>
          <a:srcRect l="13664" r="17845"/>
          <a:stretch/>
        </p:blipFill>
        <p:spPr>
          <a:xfrm>
            <a:off x="108408" y="775650"/>
            <a:ext cx="8798389" cy="5780691"/>
          </a:xfrm>
          <a:prstGeom prst="rect">
            <a:avLst/>
          </a:prstGeom>
        </p:spPr>
      </p:pic>
      <p:grpSp>
        <p:nvGrpSpPr>
          <p:cNvPr id="13" name="组合 12">
            <a:extLst>
              <a:ext uri="{FF2B5EF4-FFF2-40B4-BE49-F238E27FC236}">
                <a16:creationId xmlns:a16="http://schemas.microsoft.com/office/drawing/2014/main" id="{DF6D1803-4479-487D-9251-15FA446E76FD}"/>
              </a:ext>
            </a:extLst>
          </p:cNvPr>
          <p:cNvGrpSpPr/>
          <p:nvPr/>
        </p:nvGrpSpPr>
        <p:grpSpPr>
          <a:xfrm>
            <a:off x="572814" y="1198741"/>
            <a:ext cx="11619186" cy="5165272"/>
            <a:chOff x="572814" y="-596721"/>
            <a:chExt cx="11619186" cy="5165272"/>
          </a:xfrm>
        </p:grpSpPr>
        <p:sp>
          <p:nvSpPr>
            <p:cNvPr id="14" name="矩形 13">
              <a:extLst>
                <a:ext uri="{FF2B5EF4-FFF2-40B4-BE49-F238E27FC236}">
                  <a16:creationId xmlns:a16="http://schemas.microsoft.com/office/drawing/2014/main" id="{33A18DEA-12AC-4C56-BC10-5AE54EF4C66A}"/>
                </a:ext>
              </a:extLst>
            </p:cNvPr>
            <p:cNvSpPr/>
            <p:nvPr/>
          </p:nvSpPr>
          <p:spPr>
            <a:xfrm>
              <a:off x="572814" y="1877904"/>
              <a:ext cx="2222938" cy="2690647"/>
            </a:xfrm>
            <a:prstGeom prst="rect">
              <a:avLst/>
            </a:prstGeom>
            <a:noFill/>
            <a:ln>
              <a:solidFill>
                <a:srgbClr val="002554"/>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箭头连接符 15">
              <a:extLst>
                <a:ext uri="{FF2B5EF4-FFF2-40B4-BE49-F238E27FC236}">
                  <a16:creationId xmlns:a16="http://schemas.microsoft.com/office/drawing/2014/main" id="{41151EAA-041B-4170-BF1F-ABAD215A3706}"/>
                </a:ext>
              </a:extLst>
            </p:cNvPr>
            <p:cNvCxnSpPr>
              <a:cxnSpLocks/>
              <a:stCxn id="14" idx="3"/>
              <a:endCxn id="17" idx="1"/>
            </p:cNvCxnSpPr>
            <p:nvPr/>
          </p:nvCxnSpPr>
          <p:spPr>
            <a:xfrm flipV="1">
              <a:off x="2795752" y="926773"/>
              <a:ext cx="6248976" cy="2296455"/>
            </a:xfrm>
            <a:prstGeom prst="straightConnector1">
              <a:avLst/>
            </a:prstGeom>
            <a:ln w="12700">
              <a:solidFill>
                <a:srgbClr val="002554"/>
              </a:solidFill>
              <a:prstDash val="lgDash"/>
              <a:tailEnd type="stealth"/>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5DE1B0F3-F681-4E3B-9467-CB19F859A8C9}"/>
                </a:ext>
              </a:extLst>
            </p:cNvPr>
            <p:cNvSpPr txBox="1"/>
            <p:nvPr/>
          </p:nvSpPr>
          <p:spPr>
            <a:xfrm>
              <a:off x="9044728" y="-596721"/>
              <a:ext cx="3147272" cy="3046988"/>
            </a:xfrm>
            <a:prstGeom prst="rect">
              <a:avLst/>
            </a:prstGeom>
            <a:noFill/>
          </p:spPr>
          <p:txBody>
            <a:bodyPr wrap="square" rtlCol="0">
              <a:spAutoFit/>
            </a:bodyPr>
            <a:lstStyle/>
            <a:p>
              <a:pPr>
                <a:spcAft>
                  <a:spcPts val="600"/>
                </a:spcAft>
              </a:pPr>
              <a:r>
                <a:rPr lang="zh-CN" altLang="en-US" dirty="0">
                  <a:latin typeface="黑体" panose="02010609060101010101" pitchFamily="49" charset="-122"/>
                  <a:ea typeface="黑体" panose="02010609060101010101" pitchFamily="49" charset="-122"/>
                  <a:cs typeface="Arial" panose="020B0604020202020204" pitchFamily="34" charset="0"/>
                </a:rPr>
                <a:t>提出的</a:t>
              </a:r>
              <a:r>
                <a:rPr lang="en-US" altLang="zh-CN" dirty="0">
                  <a:latin typeface="黑体" panose="02010609060101010101" pitchFamily="49" charset="-122"/>
                  <a:ea typeface="黑体" panose="02010609060101010101" pitchFamily="49" charset="-122"/>
                  <a:cs typeface="Arial" panose="020B0604020202020204" pitchFamily="34" charset="0"/>
                </a:rPr>
                <a:t>BAB</a:t>
              </a:r>
              <a:r>
                <a:rPr lang="zh-CN" altLang="en-US" dirty="0">
                  <a:latin typeface="黑体" panose="02010609060101010101" pitchFamily="49" charset="-122"/>
                  <a:ea typeface="黑体" panose="02010609060101010101" pitchFamily="49" charset="-122"/>
                  <a:cs typeface="Arial" panose="020B0604020202020204" pitchFamily="34" charset="0"/>
                </a:rPr>
                <a:t>分类：</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OO</a:t>
              </a:r>
              <a:r>
                <a:rPr lang="zh-CN" altLang="en-US" dirty="0">
                  <a:latin typeface="黑体" panose="02010609060101010101" pitchFamily="49" charset="-122"/>
                  <a:ea typeface="黑体" panose="02010609060101010101" pitchFamily="49" charset="-122"/>
                  <a:cs typeface="Arial" panose="020B0604020202020204" pitchFamily="34" charset="0"/>
                </a:rPr>
                <a:t>：海洋</a:t>
              </a: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海洋主动汇聚型</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AO</a:t>
              </a:r>
              <a:r>
                <a:rPr lang="zh-CN" altLang="en-US" dirty="0">
                  <a:latin typeface="黑体" panose="02010609060101010101" pitchFamily="49" charset="-122"/>
                  <a:ea typeface="黑体" panose="02010609060101010101" pitchFamily="49" charset="-122"/>
                  <a:cs typeface="Arial" panose="020B0604020202020204" pitchFamily="34" charset="0"/>
                </a:rPr>
                <a:t>：弧</a:t>
              </a: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海洋主动汇聚型</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CO-co</a:t>
              </a:r>
              <a:r>
                <a:rPr lang="zh-CN" altLang="en-US" dirty="0">
                  <a:latin typeface="黑体" panose="02010609060101010101" pitchFamily="49" charset="-122"/>
                  <a:ea typeface="黑体" panose="02010609060101010101" pitchFamily="49" charset="-122"/>
                  <a:cs typeface="Arial" panose="020B0604020202020204" pitchFamily="34" charset="0"/>
                </a:rPr>
                <a:t>：大陆</a:t>
              </a: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海洋主动汇聚，伴随海底扩张</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黑体" panose="02010609060101010101" pitchFamily="49" charset="-122"/>
                  <a:ea typeface="黑体" panose="02010609060101010101" pitchFamily="49" charset="-122"/>
                  <a:cs typeface="Arial" panose="020B0604020202020204" pitchFamily="34" charset="0"/>
                </a:rPr>
                <a:t>CO-cc</a:t>
              </a:r>
              <a:r>
                <a:rPr lang="zh-CN" altLang="en-US" dirty="0">
                  <a:latin typeface="黑体" panose="02010609060101010101" pitchFamily="49" charset="-122"/>
                  <a:ea typeface="黑体" panose="02010609060101010101" pitchFamily="49" charset="-122"/>
                  <a:cs typeface="Arial" panose="020B0604020202020204" pitchFamily="34" charset="0"/>
                </a:rPr>
                <a:t>：大陆</a:t>
              </a:r>
              <a:r>
                <a:rPr lang="en-US" altLang="zh-CN" dirty="0">
                  <a:latin typeface="黑体" panose="02010609060101010101" pitchFamily="49" charset="-122"/>
                  <a:ea typeface="黑体" panose="02010609060101010101" pitchFamily="49" charset="-122"/>
                  <a:cs typeface="Arial" panose="020B0604020202020204" pitchFamily="34" charset="0"/>
                </a:rPr>
                <a:t>-</a:t>
              </a:r>
              <a:r>
                <a:rPr lang="zh-CN" altLang="en-US" dirty="0">
                  <a:latin typeface="黑体" panose="02010609060101010101" pitchFamily="49" charset="-122"/>
                  <a:ea typeface="黑体" panose="02010609060101010101" pitchFamily="49" charset="-122"/>
                  <a:cs typeface="Arial" panose="020B0604020202020204" pitchFamily="34" charset="0"/>
                </a:rPr>
                <a:t>海洋主动汇聚，不伴随海底扩张</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Extinct Pacific BABs</a:t>
              </a:r>
            </a:p>
            <a:p>
              <a:pPr>
                <a:spcAft>
                  <a:spcPts val="600"/>
                </a:spcAft>
              </a:pPr>
              <a:r>
                <a:rPr lang="en-US" altLang="zh-CN" dirty="0">
                  <a:latin typeface="Arial" panose="020B0604020202020204" pitchFamily="34" charset="0"/>
                  <a:ea typeface="黑体" panose="02010609060101010101" pitchFamily="49" charset="-122"/>
                  <a:cs typeface="Arial" panose="020B0604020202020204" pitchFamily="34" charset="0"/>
                </a:rPr>
                <a:t>Extinct non-Pacific BABs</a:t>
              </a:r>
              <a:endParaRPr lang="zh-CN" altLang="en-US" dirty="0">
                <a:latin typeface="Arial" panose="020B0604020202020204" pitchFamily="34" charset="0"/>
                <a:ea typeface="黑体" panose="02010609060101010101" pitchFamily="49" charset="-122"/>
                <a:cs typeface="Arial" panose="020B0604020202020204" pitchFamily="34" charset="0"/>
              </a:endParaRPr>
            </a:p>
          </p:txBody>
        </p:sp>
      </p:grpSp>
      <p:pic>
        <p:nvPicPr>
          <p:cNvPr id="11" name="图片 10">
            <a:extLst>
              <a:ext uri="{FF2B5EF4-FFF2-40B4-BE49-F238E27FC236}">
                <a16:creationId xmlns:a16="http://schemas.microsoft.com/office/drawing/2014/main" id="{652F7D01-E60C-478C-AB38-22D24C7799F9}"/>
              </a:ext>
            </a:extLst>
          </p:cNvPr>
          <p:cNvPicPr>
            <a:picLocks noChangeAspect="1"/>
          </p:cNvPicPr>
          <p:nvPr/>
        </p:nvPicPr>
        <p:blipFill>
          <a:blip r:embed="rId4"/>
          <a:stretch>
            <a:fillRect/>
          </a:stretch>
        </p:blipFill>
        <p:spPr>
          <a:xfrm>
            <a:off x="8991453" y="4223640"/>
            <a:ext cx="2911680" cy="1435620"/>
          </a:xfrm>
          <a:prstGeom prst="rect">
            <a:avLst/>
          </a:prstGeom>
        </p:spPr>
      </p:pic>
      <p:sp>
        <p:nvSpPr>
          <p:cNvPr id="18" name="矩形 17">
            <a:extLst>
              <a:ext uri="{FF2B5EF4-FFF2-40B4-BE49-F238E27FC236}">
                <a16:creationId xmlns:a16="http://schemas.microsoft.com/office/drawing/2014/main" id="{8D36671C-ADBC-40AF-98B1-4584EE23FAC3}"/>
              </a:ext>
            </a:extLst>
          </p:cNvPr>
          <p:cNvSpPr/>
          <p:nvPr/>
        </p:nvSpPr>
        <p:spPr>
          <a:xfrm>
            <a:off x="272981" y="129320"/>
            <a:ext cx="6524543"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海报：</a:t>
            </a:r>
            <a:r>
              <a:rPr lang="zh-CN" altLang="en-US" sz="2400" b="1" dirty="0">
                <a:solidFill>
                  <a:srgbClr val="002554"/>
                </a:solidFill>
                <a:latin typeface="Arial" panose="020B0604020202020204" pitchFamily="34" charset="0"/>
                <a:ea typeface="黑体" panose="02010609060101010101" pitchFamily="49" charset="-122"/>
                <a:cs typeface="Arial" panose="020B0604020202020204" pitchFamily="34" charset="0"/>
              </a:rPr>
              <a:t>弧后盆地：地球物理综合的全球视角</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34977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42</a:t>
            </a:fld>
            <a:endParaRPr lang="en-US" sz="1800" b="1" dirty="0">
              <a:solidFill>
                <a:schemeClr val="tx1"/>
              </a:solidFill>
              <a:latin typeface="Arial" panose="020B0604020202020204" pitchFamily="34" charset="0"/>
              <a:cs typeface="Arial" panose="020B0604020202020204" pitchFamily="34" charset="0"/>
            </a:endParaRPr>
          </a:p>
        </p:txBody>
      </p:sp>
      <p:sp>
        <p:nvSpPr>
          <p:cNvPr id="18" name="矩形 17">
            <a:extLst>
              <a:ext uri="{FF2B5EF4-FFF2-40B4-BE49-F238E27FC236}">
                <a16:creationId xmlns:a16="http://schemas.microsoft.com/office/drawing/2014/main" id="{8D36671C-ADBC-40AF-98B1-4584EE23FAC3}"/>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其他</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E8457746-65B1-48C2-AC42-93441F60D668}"/>
              </a:ext>
            </a:extLst>
          </p:cNvPr>
          <p:cNvPicPr>
            <a:picLocks noChangeAspect="1"/>
          </p:cNvPicPr>
          <p:nvPr/>
        </p:nvPicPr>
        <p:blipFill>
          <a:blip r:embed="rId3"/>
          <a:stretch>
            <a:fillRect/>
          </a:stretch>
        </p:blipFill>
        <p:spPr>
          <a:xfrm>
            <a:off x="0" y="788789"/>
            <a:ext cx="12192000" cy="5486400"/>
          </a:xfrm>
          <a:prstGeom prst="rect">
            <a:avLst/>
          </a:prstGeom>
        </p:spPr>
      </p:pic>
    </p:spTree>
    <p:extLst>
      <p:ext uri="{BB962C8B-B14F-4D97-AF65-F5344CB8AC3E}">
        <p14:creationId xmlns:p14="http://schemas.microsoft.com/office/powerpoint/2010/main" val="3846965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43</a:t>
            </a:fld>
            <a:endParaRPr lang="en-US" sz="1800" b="1" dirty="0">
              <a:solidFill>
                <a:schemeClr val="tx1"/>
              </a:solidFill>
              <a:latin typeface="Arial" panose="020B0604020202020204" pitchFamily="34" charset="0"/>
              <a:cs typeface="Arial" panose="020B0604020202020204" pitchFamily="34" charset="0"/>
            </a:endParaRPr>
          </a:p>
        </p:txBody>
      </p:sp>
      <p:sp>
        <p:nvSpPr>
          <p:cNvPr id="18" name="矩形 17">
            <a:extLst>
              <a:ext uri="{FF2B5EF4-FFF2-40B4-BE49-F238E27FC236}">
                <a16:creationId xmlns:a16="http://schemas.microsoft.com/office/drawing/2014/main" id="{8D36671C-ADBC-40AF-98B1-4584EE23FAC3}"/>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其他</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62E2A2D4-96FF-49A5-B674-F9A8F6C3DB82}"/>
              </a:ext>
            </a:extLst>
          </p:cNvPr>
          <p:cNvPicPr>
            <a:picLocks noChangeAspect="1"/>
          </p:cNvPicPr>
          <p:nvPr/>
        </p:nvPicPr>
        <p:blipFill>
          <a:blip r:embed="rId3"/>
          <a:stretch>
            <a:fillRect/>
          </a:stretch>
        </p:blipFill>
        <p:spPr>
          <a:xfrm>
            <a:off x="0" y="838200"/>
            <a:ext cx="12192000" cy="5486400"/>
          </a:xfrm>
          <a:prstGeom prst="rect">
            <a:avLst/>
          </a:prstGeom>
        </p:spPr>
      </p:pic>
    </p:spTree>
    <p:extLst>
      <p:ext uri="{BB962C8B-B14F-4D97-AF65-F5344CB8AC3E}">
        <p14:creationId xmlns:p14="http://schemas.microsoft.com/office/powerpoint/2010/main" val="35866105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44</a:t>
            </a:fld>
            <a:endParaRPr lang="en-US" sz="1800" b="1" dirty="0">
              <a:solidFill>
                <a:schemeClr val="tx1"/>
              </a:solidFill>
              <a:latin typeface="Arial" panose="020B0604020202020204" pitchFamily="34" charset="0"/>
              <a:cs typeface="Arial" panose="020B0604020202020204" pitchFamily="34" charset="0"/>
            </a:endParaRPr>
          </a:p>
        </p:txBody>
      </p:sp>
      <p:sp>
        <p:nvSpPr>
          <p:cNvPr id="18" name="矩形 17">
            <a:extLst>
              <a:ext uri="{FF2B5EF4-FFF2-40B4-BE49-F238E27FC236}">
                <a16:creationId xmlns:a16="http://schemas.microsoft.com/office/drawing/2014/main" id="{8D36671C-ADBC-40AF-98B1-4584EE23FAC3}"/>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其他</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AB5EED13-FEC0-4A96-A39C-811C4C0BEC40}"/>
              </a:ext>
            </a:extLst>
          </p:cNvPr>
          <p:cNvPicPr>
            <a:picLocks noChangeAspect="1"/>
          </p:cNvPicPr>
          <p:nvPr/>
        </p:nvPicPr>
        <p:blipFill>
          <a:blip r:embed="rId3"/>
          <a:stretch>
            <a:fillRect/>
          </a:stretch>
        </p:blipFill>
        <p:spPr>
          <a:xfrm>
            <a:off x="0" y="775651"/>
            <a:ext cx="12192000" cy="5486400"/>
          </a:xfrm>
          <a:prstGeom prst="rect">
            <a:avLst/>
          </a:prstGeom>
        </p:spPr>
      </p:pic>
    </p:spTree>
    <p:extLst>
      <p:ext uri="{BB962C8B-B14F-4D97-AF65-F5344CB8AC3E}">
        <p14:creationId xmlns:p14="http://schemas.microsoft.com/office/powerpoint/2010/main" val="35753907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CEF0100-842E-4902-B5DE-91E30F7E6C9A}"/>
              </a:ext>
            </a:extLst>
          </p:cNvPr>
          <p:cNvSpPr/>
          <p:nvPr/>
        </p:nvSpPr>
        <p:spPr>
          <a:xfrm>
            <a:off x="0" y="301658"/>
            <a:ext cx="216816" cy="301657"/>
          </a:xfrm>
          <a:prstGeom prst="rect">
            <a:avLst/>
          </a:prstGeom>
          <a:solidFill>
            <a:srgbClr val="002554"/>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 name="灯片编号占位符 3">
            <a:extLst>
              <a:ext uri="{FF2B5EF4-FFF2-40B4-BE49-F238E27FC236}">
                <a16:creationId xmlns:a16="http://schemas.microsoft.com/office/drawing/2014/main" id="{BC284CDE-9DB3-4B22-8920-650733D3501B}"/>
              </a:ext>
            </a:extLst>
          </p:cNvPr>
          <p:cNvSpPr>
            <a:spLocks noGrp="1"/>
          </p:cNvSpPr>
          <p:nvPr>
            <p:ph type="sldNum" sz="quarter" idx="12"/>
          </p:nvPr>
        </p:nvSpPr>
        <p:spPr>
          <a:xfrm>
            <a:off x="8977539" y="6492875"/>
            <a:ext cx="2743200" cy="365125"/>
          </a:xfrm>
        </p:spPr>
        <p:txBody>
          <a:bodyPr/>
          <a:lstStyle/>
          <a:p>
            <a:fld id="{B6F15528-21DE-4FAA-801E-634DDDAF4B2B}" type="slidenum">
              <a:rPr lang="en-US" sz="1800" b="1" smtClean="0">
                <a:solidFill>
                  <a:schemeClr val="tx1"/>
                </a:solidFill>
                <a:latin typeface="Arial" panose="020B0604020202020204" pitchFamily="34" charset="0"/>
                <a:cs typeface="Arial" panose="020B0604020202020204" pitchFamily="34" charset="0"/>
              </a:rPr>
              <a:pPr/>
              <a:t>45</a:t>
            </a:fld>
            <a:endParaRPr lang="en-US" sz="1800" b="1" dirty="0">
              <a:solidFill>
                <a:schemeClr val="tx1"/>
              </a:solidFill>
              <a:latin typeface="Arial" panose="020B0604020202020204" pitchFamily="34" charset="0"/>
              <a:cs typeface="Arial" panose="020B0604020202020204" pitchFamily="34" charset="0"/>
            </a:endParaRPr>
          </a:p>
        </p:txBody>
      </p:sp>
      <p:sp>
        <p:nvSpPr>
          <p:cNvPr id="18" name="矩形 17">
            <a:extLst>
              <a:ext uri="{FF2B5EF4-FFF2-40B4-BE49-F238E27FC236}">
                <a16:creationId xmlns:a16="http://schemas.microsoft.com/office/drawing/2014/main" id="{8D36671C-ADBC-40AF-98B1-4584EE23FAC3}"/>
              </a:ext>
            </a:extLst>
          </p:cNvPr>
          <p:cNvSpPr/>
          <p:nvPr/>
        </p:nvSpPr>
        <p:spPr>
          <a:xfrm>
            <a:off x="272981" y="129320"/>
            <a:ext cx="1111202" cy="646331"/>
          </a:xfrm>
          <a:prstGeom prst="rect">
            <a:avLst/>
          </a:prstGeom>
        </p:spPr>
        <p:txBody>
          <a:bodyPr wrap="none">
            <a:spAutoFit/>
          </a:bodyPr>
          <a:lstStyle/>
          <a:p>
            <a:pPr>
              <a:spcAft>
                <a:spcPts val="1800"/>
              </a:spcAft>
            </a:pPr>
            <a:r>
              <a:rPr lang="zh-CN" altLang="en-US" sz="3600" b="1" dirty="0">
                <a:solidFill>
                  <a:srgbClr val="002554"/>
                </a:solidFill>
                <a:latin typeface="黑体" panose="02010609060101010101" pitchFamily="49" charset="-122"/>
                <a:ea typeface="黑体" panose="02010609060101010101" pitchFamily="49" charset="-122"/>
                <a:cs typeface="Arial" panose="020B0604020202020204" pitchFamily="34" charset="0"/>
              </a:rPr>
              <a:t>其他</a:t>
            </a:r>
            <a:endParaRPr lang="en-US" altLang="zh-CN" sz="3600" b="1" dirty="0">
              <a:solidFill>
                <a:srgbClr val="002554"/>
              </a:solidFill>
              <a:latin typeface="Arial" panose="020B0604020202020204" pitchFamily="34" charset="0"/>
              <a:ea typeface="黑体" panose="02010609060101010101" pitchFamily="49" charset="-122"/>
              <a:cs typeface="Arial" panose="020B0604020202020204" pitchFamily="34" charset="0"/>
            </a:endParaRPr>
          </a:p>
        </p:txBody>
      </p:sp>
      <p:pic>
        <p:nvPicPr>
          <p:cNvPr id="4" name="图片 3">
            <a:extLst>
              <a:ext uri="{FF2B5EF4-FFF2-40B4-BE49-F238E27FC236}">
                <a16:creationId xmlns:a16="http://schemas.microsoft.com/office/drawing/2014/main" id="{C2751AC4-6E59-4D58-A996-CD64A59EA685}"/>
              </a:ext>
            </a:extLst>
          </p:cNvPr>
          <p:cNvPicPr>
            <a:picLocks noChangeAspect="1"/>
          </p:cNvPicPr>
          <p:nvPr/>
        </p:nvPicPr>
        <p:blipFill>
          <a:blip r:embed="rId3"/>
          <a:stretch>
            <a:fillRect/>
          </a:stretch>
        </p:blipFill>
        <p:spPr>
          <a:xfrm>
            <a:off x="0" y="685800"/>
            <a:ext cx="12192000" cy="5486400"/>
          </a:xfrm>
          <a:prstGeom prst="rect">
            <a:avLst/>
          </a:prstGeom>
        </p:spPr>
      </p:pic>
    </p:spTree>
    <p:extLst>
      <p:ext uri="{BB962C8B-B14F-4D97-AF65-F5344CB8AC3E}">
        <p14:creationId xmlns:p14="http://schemas.microsoft.com/office/powerpoint/2010/main" val="142364961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1732</Words>
  <Application>Microsoft Office PowerPoint</Application>
  <PresentationFormat>宽屏</PresentationFormat>
  <Paragraphs>186</Paragraphs>
  <Slides>45</Slides>
  <Notes>12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45</vt:i4>
      </vt:variant>
    </vt:vector>
  </HeadingPairs>
  <TitlesOfParts>
    <vt:vector size="51" baseType="lpstr">
      <vt:lpstr>等线</vt:lpstr>
      <vt:lpstr>等线 Light</vt:lpstr>
      <vt:lpstr>黑体</vt:lpstr>
      <vt:lpstr>宋体</vt:lpstr>
      <vt:lpstr>Arial</vt:lpstr>
      <vt:lpstr>Office 主题​​</vt:lpstr>
      <vt:lpstr>AGU分享</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AGU分享</dc:title>
  <dc:creator>Administrator</dc:creator>
  <cp:lastModifiedBy>Administrator</cp:lastModifiedBy>
  <cp:revision>190</cp:revision>
  <dcterms:created xsi:type="dcterms:W3CDTF">2023-12-20T08:15:08Z</dcterms:created>
  <dcterms:modified xsi:type="dcterms:W3CDTF">2023-12-21T04:19:56Z</dcterms:modified>
</cp:coreProperties>
</file>