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58" r:id="rId2"/>
    <p:sldId id="327" r:id="rId3"/>
    <p:sldId id="288" r:id="rId4"/>
    <p:sldId id="369" r:id="rId5"/>
    <p:sldId id="370" r:id="rId6"/>
    <p:sldId id="371" r:id="rId7"/>
    <p:sldId id="372" r:id="rId8"/>
    <p:sldId id="373" r:id="rId9"/>
    <p:sldId id="374" r:id="rId10"/>
    <p:sldId id="375" r:id="rId11"/>
    <p:sldId id="366" r:id="rId12"/>
    <p:sldId id="367" r:id="rId13"/>
    <p:sldId id="376" r:id="rId14"/>
    <p:sldId id="368" r:id="rId15"/>
    <p:sldId id="377" r:id="rId16"/>
    <p:sldId id="378" r:id="rId17"/>
    <p:sldId id="379" r:id="rId18"/>
    <p:sldId id="380" r:id="rId19"/>
    <p:sldId id="362" r:id="rId20"/>
    <p:sldId id="381" r:id="rId21"/>
    <p:sldId id="363" r:id="rId22"/>
    <p:sldId id="382" r:id="rId23"/>
    <p:sldId id="364" r:id="rId24"/>
    <p:sldId id="383" r:id="rId25"/>
    <p:sldId id="28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57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79"/>
    <p:restoredTop sz="80494" autoAdjust="0"/>
  </p:normalViewPr>
  <p:slideViewPr>
    <p:cSldViewPr snapToGrid="0">
      <p:cViewPr varScale="1">
        <p:scale>
          <a:sx n="82" d="100"/>
          <a:sy n="82" d="100"/>
        </p:scale>
        <p:origin x="714" y="4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1968BE-7132-F948-B1AC-2E115ED6D469}" type="datetimeFigureOut">
              <a:rPr lang="en-US" smtClean="0"/>
              <a:t>11/6/2025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494BD8-9858-7741-AB64-9B43D404225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299DF-FB50-BD66-7314-27A9E4E1C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428A0F-4AB9-2080-1BCC-D412213F2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9CB5D5-8602-A64F-02AF-4219490596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893FEE-3251-9870-FFA6-DAA64D3A26F4}"/>
              </a:ext>
            </a:extLst>
          </p:cNvPr>
          <p:cNvSpPr>
            <a:spLocks noGrp="1"/>
          </p:cNvSpPr>
          <p:nvPr>
            <p:ph type="sldNum" sz="quarter" idx="5"/>
          </p:nvPr>
        </p:nvSpPr>
        <p:spPr/>
        <p:txBody>
          <a:bodyPr/>
          <a:lstStyle/>
          <a:p>
            <a:fld id="{D9494BD8-9858-7741-AB64-9B43D404225A}" type="slidenum">
              <a:rPr lang="en-US" smtClean="0"/>
              <a:t>4</a:t>
            </a:fld>
            <a:endParaRPr lang="en-US"/>
          </a:p>
        </p:txBody>
      </p:sp>
    </p:spTree>
    <p:extLst>
      <p:ext uri="{BB962C8B-B14F-4D97-AF65-F5344CB8AC3E}">
        <p14:creationId xmlns:p14="http://schemas.microsoft.com/office/powerpoint/2010/main" val="3327411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477FF-F5CD-0A4B-AEB2-9B24286049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4A0E35-9051-A036-BE76-6AE7AF609F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0973A8-6E14-C1DD-1F42-08CDFB4671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E4E4CA-95D2-DE32-290C-278520A452D0}"/>
              </a:ext>
            </a:extLst>
          </p:cNvPr>
          <p:cNvSpPr>
            <a:spLocks noGrp="1"/>
          </p:cNvSpPr>
          <p:nvPr>
            <p:ph type="sldNum" sz="quarter" idx="5"/>
          </p:nvPr>
        </p:nvSpPr>
        <p:spPr/>
        <p:txBody>
          <a:bodyPr/>
          <a:lstStyle/>
          <a:p>
            <a:fld id="{D9494BD8-9858-7741-AB64-9B43D404225A}" type="slidenum">
              <a:rPr lang="en-US" smtClean="0"/>
              <a:t>5</a:t>
            </a:fld>
            <a:endParaRPr lang="en-US"/>
          </a:p>
        </p:txBody>
      </p:sp>
    </p:spTree>
    <p:extLst>
      <p:ext uri="{BB962C8B-B14F-4D97-AF65-F5344CB8AC3E}">
        <p14:creationId xmlns:p14="http://schemas.microsoft.com/office/powerpoint/2010/main" val="1252298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8BF2E-B88C-F417-83D6-81DF5F2C18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EA54B-A7C1-7F30-9955-A54C8C1B2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AA2426-8620-E348-DBF3-4BAE9FA9DE90}"/>
              </a:ext>
            </a:extLst>
          </p:cNvPr>
          <p:cNvSpPr>
            <a:spLocks noGrp="1"/>
          </p:cNvSpPr>
          <p:nvPr>
            <p:ph type="body" idx="1"/>
          </p:nvPr>
        </p:nvSpPr>
        <p:spPr/>
        <p:txBody>
          <a:bodyPr/>
          <a:lstStyle/>
          <a:p>
            <a:r>
              <a:rPr lang="zh-CN" altLang="en-US" sz="1200" b="0" i="0" u="none" strike="noStrike" kern="1200" baseline="0" dirty="0">
                <a:solidFill>
                  <a:schemeClr val="tx1"/>
                </a:solidFill>
                <a:latin typeface="+mn-lt"/>
                <a:ea typeface="+mn-ea"/>
                <a:cs typeface="+mn-cs"/>
              </a:rPr>
              <a:t>双域重构策略是一种处理同时缺失道和炮点的地震数据的方法，首先对缺失的地震道进行重构，这一过程并不重构缺失炮。完成道重构后，将修复后的道数据转换到检波器域，随后再对缺失的炮点进行重构。最后，将重构得到的炮点插入到恢复的道数据中，</a:t>
            </a:r>
            <a:endParaRPr lang="en-US" dirty="0"/>
          </a:p>
        </p:txBody>
      </p:sp>
      <p:sp>
        <p:nvSpPr>
          <p:cNvPr id="4" name="Slide Number Placeholder 3">
            <a:extLst>
              <a:ext uri="{FF2B5EF4-FFF2-40B4-BE49-F238E27FC236}">
                <a16:creationId xmlns:a16="http://schemas.microsoft.com/office/drawing/2014/main" id="{DF6D4E74-8AAD-018B-55DA-9B755B1FD37B}"/>
              </a:ext>
            </a:extLst>
          </p:cNvPr>
          <p:cNvSpPr>
            <a:spLocks noGrp="1"/>
          </p:cNvSpPr>
          <p:nvPr>
            <p:ph type="sldNum" sz="quarter" idx="5"/>
          </p:nvPr>
        </p:nvSpPr>
        <p:spPr/>
        <p:txBody>
          <a:bodyPr/>
          <a:lstStyle/>
          <a:p>
            <a:fld id="{D9494BD8-9858-7741-AB64-9B43D404225A}" type="slidenum">
              <a:rPr lang="en-US" smtClean="0"/>
              <a:t>6</a:t>
            </a:fld>
            <a:endParaRPr lang="en-US"/>
          </a:p>
        </p:txBody>
      </p:sp>
    </p:spTree>
    <p:extLst>
      <p:ext uri="{BB962C8B-B14F-4D97-AF65-F5344CB8AC3E}">
        <p14:creationId xmlns:p14="http://schemas.microsoft.com/office/powerpoint/2010/main" val="254751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0FF5C-EA7B-0203-8F47-3F7166783D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B9E1AF-C3F5-27F0-551F-0D17AE2322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CA6965-282A-DDBC-9E14-0E25FF060A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FEAA69-6452-0986-EAA0-4BFF8B85EF49}"/>
              </a:ext>
            </a:extLst>
          </p:cNvPr>
          <p:cNvSpPr>
            <a:spLocks noGrp="1"/>
          </p:cNvSpPr>
          <p:nvPr>
            <p:ph type="sldNum" sz="quarter" idx="5"/>
          </p:nvPr>
        </p:nvSpPr>
        <p:spPr/>
        <p:txBody>
          <a:bodyPr/>
          <a:lstStyle/>
          <a:p>
            <a:fld id="{D9494BD8-9858-7741-AB64-9B43D404225A}" type="slidenum">
              <a:rPr lang="en-US" smtClean="0"/>
              <a:t>7</a:t>
            </a:fld>
            <a:endParaRPr lang="en-US"/>
          </a:p>
        </p:txBody>
      </p:sp>
    </p:spTree>
    <p:extLst>
      <p:ext uri="{BB962C8B-B14F-4D97-AF65-F5344CB8AC3E}">
        <p14:creationId xmlns:p14="http://schemas.microsoft.com/office/powerpoint/2010/main" val="2112760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1A16F-F7AE-2567-0072-F6BAE0AF10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B51F7E-4F20-8CB7-B13D-B3F413F67A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8DE639-69CA-F6D5-E575-FF6F594804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5D879A-0A4D-C2DD-4EE7-6AE4ADF0A6B7}"/>
              </a:ext>
            </a:extLst>
          </p:cNvPr>
          <p:cNvSpPr>
            <a:spLocks noGrp="1"/>
          </p:cNvSpPr>
          <p:nvPr>
            <p:ph type="sldNum" sz="quarter" idx="5"/>
          </p:nvPr>
        </p:nvSpPr>
        <p:spPr/>
        <p:txBody>
          <a:bodyPr/>
          <a:lstStyle/>
          <a:p>
            <a:fld id="{D9494BD8-9858-7741-AB64-9B43D404225A}" type="slidenum">
              <a:rPr lang="en-US" smtClean="0"/>
              <a:t>8</a:t>
            </a:fld>
            <a:endParaRPr lang="en-US"/>
          </a:p>
        </p:txBody>
      </p:sp>
    </p:spTree>
    <p:extLst>
      <p:ext uri="{BB962C8B-B14F-4D97-AF65-F5344CB8AC3E}">
        <p14:creationId xmlns:p14="http://schemas.microsoft.com/office/powerpoint/2010/main" val="1000273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AC5A1-E2B2-AD76-BEEF-4DA4FE00EC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475928-1B76-4BA5-435B-C369997AE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B000B3-2BCD-E39B-865B-BFC873B59E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94780E-ACEB-C762-8C01-654449FF892C}"/>
              </a:ext>
            </a:extLst>
          </p:cNvPr>
          <p:cNvSpPr>
            <a:spLocks noGrp="1"/>
          </p:cNvSpPr>
          <p:nvPr>
            <p:ph type="sldNum" sz="quarter" idx="5"/>
          </p:nvPr>
        </p:nvSpPr>
        <p:spPr/>
        <p:txBody>
          <a:bodyPr/>
          <a:lstStyle/>
          <a:p>
            <a:fld id="{D9494BD8-9858-7741-AB64-9B43D404225A}" type="slidenum">
              <a:rPr lang="en-US" smtClean="0"/>
              <a:t>9</a:t>
            </a:fld>
            <a:endParaRPr lang="en-US"/>
          </a:p>
        </p:txBody>
      </p:sp>
    </p:spTree>
    <p:extLst>
      <p:ext uri="{BB962C8B-B14F-4D97-AF65-F5344CB8AC3E}">
        <p14:creationId xmlns:p14="http://schemas.microsoft.com/office/powerpoint/2010/main" val="4033116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DBD08-DFCC-ACDC-1AA6-FAD4DD722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6BDE5E-172D-7EB6-B06F-E5200248CE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0124B-EE96-361A-93A9-3CD458589229}"/>
              </a:ext>
            </a:extLst>
          </p:cNvPr>
          <p:cNvSpPr>
            <a:spLocks noGrp="1"/>
          </p:cNvSpPr>
          <p:nvPr>
            <p:ph type="body" idx="1"/>
          </p:nvPr>
        </p:nvSpPr>
        <p:spPr/>
        <p:txBody>
          <a:bodyPr/>
          <a:lstStyle/>
          <a:p>
            <a:r>
              <a:rPr lang="en-US" dirty="0"/>
              <a:t>Omega0:</a:t>
            </a:r>
            <a:r>
              <a:rPr lang="zh-CN" altLang="en-US" dirty="0"/>
              <a:t>零频幅值；</a:t>
            </a:r>
            <a:r>
              <a:rPr lang="en-US" altLang="zh-CN" dirty="0"/>
              <a:t>fc</a:t>
            </a:r>
            <a:r>
              <a:rPr lang="zh-CN" altLang="en-US" dirty="0"/>
              <a:t>：拐角频率</a:t>
            </a:r>
            <a:endParaRPr lang="en-US" dirty="0"/>
          </a:p>
        </p:txBody>
      </p:sp>
      <p:sp>
        <p:nvSpPr>
          <p:cNvPr id="4" name="Slide Number Placeholder 3">
            <a:extLst>
              <a:ext uri="{FF2B5EF4-FFF2-40B4-BE49-F238E27FC236}">
                <a16:creationId xmlns:a16="http://schemas.microsoft.com/office/drawing/2014/main" id="{44DD4DEE-9106-5E50-AC05-8498A875753F}"/>
              </a:ext>
            </a:extLst>
          </p:cNvPr>
          <p:cNvSpPr>
            <a:spLocks noGrp="1"/>
          </p:cNvSpPr>
          <p:nvPr>
            <p:ph type="sldNum" sz="quarter" idx="5"/>
          </p:nvPr>
        </p:nvSpPr>
        <p:spPr/>
        <p:txBody>
          <a:bodyPr/>
          <a:lstStyle/>
          <a:p>
            <a:fld id="{D9494BD8-9858-7741-AB64-9B43D404225A}" type="slidenum">
              <a:rPr lang="en-US" smtClean="0"/>
              <a:t>10</a:t>
            </a:fld>
            <a:endParaRPr lang="en-US"/>
          </a:p>
        </p:txBody>
      </p:sp>
    </p:spTree>
    <p:extLst>
      <p:ext uri="{BB962C8B-B14F-4D97-AF65-F5344CB8AC3E}">
        <p14:creationId xmlns:p14="http://schemas.microsoft.com/office/powerpoint/2010/main" val="3129857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67B60-CC1F-A116-3378-E1E2DEADAA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09823-93D7-E486-349D-7EF8C14864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94981-F7D4-B738-AF0F-A54DEF1321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17B698-7848-BC7A-27C4-92A25C2089E2}"/>
              </a:ext>
            </a:extLst>
          </p:cNvPr>
          <p:cNvSpPr>
            <a:spLocks noGrp="1"/>
          </p:cNvSpPr>
          <p:nvPr>
            <p:ph type="sldNum" sz="quarter" idx="5"/>
          </p:nvPr>
        </p:nvSpPr>
        <p:spPr/>
        <p:txBody>
          <a:bodyPr/>
          <a:lstStyle/>
          <a:p>
            <a:fld id="{D9494BD8-9858-7741-AB64-9B43D404225A}" type="slidenum">
              <a:rPr lang="en-US" smtClean="0"/>
              <a:t>11</a:t>
            </a:fld>
            <a:endParaRPr lang="en-US"/>
          </a:p>
        </p:txBody>
      </p:sp>
    </p:spTree>
    <p:extLst>
      <p:ext uri="{BB962C8B-B14F-4D97-AF65-F5344CB8AC3E}">
        <p14:creationId xmlns:p14="http://schemas.microsoft.com/office/powerpoint/2010/main" val="415011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551CA-9951-5303-AD10-A634DA084D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21ECA-3A88-D99B-2CEC-DB70132FCE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6FF4C2-3DDE-2BF3-1390-90C2A8AD76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2F696C-FA88-9F69-5EAC-E69A66835E65}"/>
              </a:ext>
            </a:extLst>
          </p:cNvPr>
          <p:cNvSpPr>
            <a:spLocks noGrp="1"/>
          </p:cNvSpPr>
          <p:nvPr>
            <p:ph type="sldNum" sz="quarter" idx="5"/>
          </p:nvPr>
        </p:nvSpPr>
        <p:spPr/>
        <p:txBody>
          <a:bodyPr/>
          <a:lstStyle/>
          <a:p>
            <a:fld id="{D9494BD8-9858-7741-AB64-9B43D404225A}" type="slidenum">
              <a:rPr lang="en-US" smtClean="0"/>
              <a:t>12</a:t>
            </a:fld>
            <a:endParaRPr lang="en-US"/>
          </a:p>
        </p:txBody>
      </p:sp>
    </p:spTree>
    <p:extLst>
      <p:ext uri="{BB962C8B-B14F-4D97-AF65-F5344CB8AC3E}">
        <p14:creationId xmlns:p14="http://schemas.microsoft.com/office/powerpoint/2010/main" val="1966023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2F84B-2A63-655E-45E1-D940ED090F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30C312-FA8C-E13C-E605-7C5D4087F2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4B13E3-8775-625A-F44A-E2CC05E35A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2DC4BA-1542-556E-048D-A44CDAB4CFD1}"/>
              </a:ext>
            </a:extLst>
          </p:cNvPr>
          <p:cNvSpPr>
            <a:spLocks noGrp="1"/>
          </p:cNvSpPr>
          <p:nvPr>
            <p:ph type="sldNum" sz="quarter" idx="5"/>
          </p:nvPr>
        </p:nvSpPr>
        <p:spPr/>
        <p:txBody>
          <a:bodyPr/>
          <a:lstStyle/>
          <a:p>
            <a:fld id="{D9494BD8-9858-7741-AB64-9B43D404225A}" type="slidenum">
              <a:rPr lang="en-US" smtClean="0"/>
              <a:t>13</a:t>
            </a:fld>
            <a:endParaRPr lang="en-US"/>
          </a:p>
        </p:txBody>
      </p:sp>
    </p:spTree>
    <p:extLst>
      <p:ext uri="{BB962C8B-B14F-4D97-AF65-F5344CB8AC3E}">
        <p14:creationId xmlns:p14="http://schemas.microsoft.com/office/powerpoint/2010/main" val="2932212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3C05F-7D7C-415C-C4A0-83759DF73D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CBB7B8-B38F-4775-70C5-DB94BDE08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947B0F-3EDA-7E0F-D9EA-5C30103D36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8FF2F9-ADFD-0422-CA00-1DB60F4C93CB}"/>
              </a:ext>
            </a:extLst>
          </p:cNvPr>
          <p:cNvSpPr>
            <a:spLocks noGrp="1"/>
          </p:cNvSpPr>
          <p:nvPr>
            <p:ph type="sldNum" sz="quarter" idx="5"/>
          </p:nvPr>
        </p:nvSpPr>
        <p:spPr/>
        <p:txBody>
          <a:bodyPr/>
          <a:lstStyle/>
          <a:p>
            <a:fld id="{D9494BD8-9858-7741-AB64-9B43D404225A}" type="slidenum">
              <a:rPr lang="en-US" smtClean="0"/>
              <a:t>14</a:t>
            </a:fld>
            <a:endParaRPr lang="en-US"/>
          </a:p>
        </p:txBody>
      </p:sp>
    </p:spTree>
    <p:extLst>
      <p:ext uri="{BB962C8B-B14F-4D97-AF65-F5344CB8AC3E}">
        <p14:creationId xmlns:p14="http://schemas.microsoft.com/office/powerpoint/2010/main" val="4080503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09D62-07B3-5DB9-3401-D416F0489A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E63961-5E9B-2A48-E49F-0E8446E1A3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85DF1-6FC2-9FE9-A922-AA7A5C7548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25478F-88B7-2B16-52FF-3991E209355A}"/>
              </a:ext>
            </a:extLst>
          </p:cNvPr>
          <p:cNvSpPr>
            <a:spLocks noGrp="1"/>
          </p:cNvSpPr>
          <p:nvPr>
            <p:ph type="sldNum" sz="quarter" idx="5"/>
          </p:nvPr>
        </p:nvSpPr>
        <p:spPr/>
        <p:txBody>
          <a:bodyPr/>
          <a:lstStyle/>
          <a:p>
            <a:fld id="{D9494BD8-9858-7741-AB64-9B43D404225A}" type="slidenum">
              <a:rPr lang="en-US" smtClean="0"/>
              <a:t>15</a:t>
            </a:fld>
            <a:endParaRPr lang="en-US"/>
          </a:p>
        </p:txBody>
      </p:sp>
    </p:spTree>
    <p:extLst>
      <p:ext uri="{BB962C8B-B14F-4D97-AF65-F5344CB8AC3E}">
        <p14:creationId xmlns:p14="http://schemas.microsoft.com/office/powerpoint/2010/main" val="1356252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7EB4A-31F6-D17B-646C-69058F0C12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C8092A-56FA-03BE-72E6-5D2CA789F1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CFD987-C57E-9868-FAAA-09FBDCC534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FA13AA-4A01-6555-2F15-4142E7C6216C}"/>
              </a:ext>
            </a:extLst>
          </p:cNvPr>
          <p:cNvSpPr>
            <a:spLocks noGrp="1"/>
          </p:cNvSpPr>
          <p:nvPr>
            <p:ph type="sldNum" sz="quarter" idx="5"/>
          </p:nvPr>
        </p:nvSpPr>
        <p:spPr/>
        <p:txBody>
          <a:bodyPr/>
          <a:lstStyle/>
          <a:p>
            <a:fld id="{D9494BD8-9858-7741-AB64-9B43D404225A}" type="slidenum">
              <a:rPr lang="en-US" smtClean="0"/>
              <a:t>16</a:t>
            </a:fld>
            <a:endParaRPr lang="en-US"/>
          </a:p>
        </p:txBody>
      </p:sp>
    </p:spTree>
    <p:extLst>
      <p:ext uri="{BB962C8B-B14F-4D97-AF65-F5344CB8AC3E}">
        <p14:creationId xmlns:p14="http://schemas.microsoft.com/office/powerpoint/2010/main" val="2985490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A68E8-FC2F-8CE9-E744-AE586CDBC0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E2744-C659-A794-3EC6-7B8368B6A4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1DE44A-3480-1375-EF85-86C5765A98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0BF0D8-A570-8DAA-334C-FA2FD3D37E52}"/>
              </a:ext>
            </a:extLst>
          </p:cNvPr>
          <p:cNvSpPr>
            <a:spLocks noGrp="1"/>
          </p:cNvSpPr>
          <p:nvPr>
            <p:ph type="sldNum" sz="quarter" idx="5"/>
          </p:nvPr>
        </p:nvSpPr>
        <p:spPr/>
        <p:txBody>
          <a:bodyPr/>
          <a:lstStyle/>
          <a:p>
            <a:fld id="{D9494BD8-9858-7741-AB64-9B43D404225A}" type="slidenum">
              <a:rPr lang="en-US" smtClean="0"/>
              <a:t>17</a:t>
            </a:fld>
            <a:endParaRPr lang="en-US"/>
          </a:p>
        </p:txBody>
      </p:sp>
    </p:spTree>
    <p:extLst>
      <p:ext uri="{BB962C8B-B14F-4D97-AF65-F5344CB8AC3E}">
        <p14:creationId xmlns:p14="http://schemas.microsoft.com/office/powerpoint/2010/main" val="1095559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9E8C6-7D0F-75A5-53C2-193CFC350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2218C2-4A53-2580-9EA3-A1AD3C3945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D84A32-41AF-51A3-2472-454B6E796C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3E04A1-24FC-7C04-C9D6-113C25F348C6}"/>
              </a:ext>
            </a:extLst>
          </p:cNvPr>
          <p:cNvSpPr>
            <a:spLocks noGrp="1"/>
          </p:cNvSpPr>
          <p:nvPr>
            <p:ph type="sldNum" sz="quarter" idx="5"/>
          </p:nvPr>
        </p:nvSpPr>
        <p:spPr/>
        <p:txBody>
          <a:bodyPr/>
          <a:lstStyle/>
          <a:p>
            <a:fld id="{D9494BD8-9858-7741-AB64-9B43D404225A}" type="slidenum">
              <a:rPr lang="en-US" smtClean="0"/>
              <a:t>18</a:t>
            </a:fld>
            <a:endParaRPr lang="en-US"/>
          </a:p>
        </p:txBody>
      </p:sp>
    </p:spTree>
    <p:extLst>
      <p:ext uri="{BB962C8B-B14F-4D97-AF65-F5344CB8AC3E}">
        <p14:creationId xmlns:p14="http://schemas.microsoft.com/office/powerpoint/2010/main" val="532943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2E6BA-6BA8-7F91-AE42-BE587B7D6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EFCB10-27B5-430D-DB77-DADB00F4C8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48548-0827-D795-800D-D7945D0150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79F850-F48D-0D57-769C-0782B653075F}"/>
              </a:ext>
            </a:extLst>
          </p:cNvPr>
          <p:cNvSpPr>
            <a:spLocks noGrp="1"/>
          </p:cNvSpPr>
          <p:nvPr>
            <p:ph type="sldNum" sz="quarter" idx="5"/>
          </p:nvPr>
        </p:nvSpPr>
        <p:spPr/>
        <p:txBody>
          <a:bodyPr/>
          <a:lstStyle/>
          <a:p>
            <a:fld id="{D9494BD8-9858-7741-AB64-9B43D404225A}" type="slidenum">
              <a:rPr lang="en-US" smtClean="0"/>
              <a:t>19</a:t>
            </a:fld>
            <a:endParaRPr lang="en-US"/>
          </a:p>
        </p:txBody>
      </p:sp>
    </p:spTree>
    <p:extLst>
      <p:ext uri="{BB962C8B-B14F-4D97-AF65-F5344CB8AC3E}">
        <p14:creationId xmlns:p14="http://schemas.microsoft.com/office/powerpoint/2010/main" val="2868340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7684C-8E5F-68FD-9B5B-3DE104713F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7728CF-1DD1-F3C6-F692-FAB97A3FAF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F12DBF-FE85-3C80-7A0C-E3513D9438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0CFB48-CEEC-BB66-4FC8-9059A2B48A0C}"/>
              </a:ext>
            </a:extLst>
          </p:cNvPr>
          <p:cNvSpPr>
            <a:spLocks noGrp="1"/>
          </p:cNvSpPr>
          <p:nvPr>
            <p:ph type="sldNum" sz="quarter" idx="5"/>
          </p:nvPr>
        </p:nvSpPr>
        <p:spPr/>
        <p:txBody>
          <a:bodyPr/>
          <a:lstStyle/>
          <a:p>
            <a:fld id="{D9494BD8-9858-7741-AB64-9B43D404225A}" type="slidenum">
              <a:rPr lang="en-US" smtClean="0"/>
              <a:t>20</a:t>
            </a:fld>
            <a:endParaRPr lang="en-US"/>
          </a:p>
        </p:txBody>
      </p:sp>
    </p:spTree>
    <p:extLst>
      <p:ext uri="{BB962C8B-B14F-4D97-AF65-F5344CB8AC3E}">
        <p14:creationId xmlns:p14="http://schemas.microsoft.com/office/powerpoint/2010/main" val="2350052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4A151-3A27-9CA1-A3CB-4BB05B955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1B19DF-B4D2-67F0-E9F4-A8FDF831C8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179AC-74A4-1CE8-FCC6-6C9639DAFA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B25F18-A591-A930-2D05-30CF48A74A6C}"/>
              </a:ext>
            </a:extLst>
          </p:cNvPr>
          <p:cNvSpPr>
            <a:spLocks noGrp="1"/>
          </p:cNvSpPr>
          <p:nvPr>
            <p:ph type="sldNum" sz="quarter" idx="5"/>
          </p:nvPr>
        </p:nvSpPr>
        <p:spPr/>
        <p:txBody>
          <a:bodyPr/>
          <a:lstStyle/>
          <a:p>
            <a:fld id="{D9494BD8-9858-7741-AB64-9B43D404225A}" type="slidenum">
              <a:rPr lang="en-US" smtClean="0"/>
              <a:t>21</a:t>
            </a:fld>
            <a:endParaRPr lang="en-US"/>
          </a:p>
        </p:txBody>
      </p:sp>
    </p:spTree>
    <p:extLst>
      <p:ext uri="{BB962C8B-B14F-4D97-AF65-F5344CB8AC3E}">
        <p14:creationId xmlns:p14="http://schemas.microsoft.com/office/powerpoint/2010/main" val="543090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1D3F1-2A4E-91D7-180A-817CD378CF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9DC076-0BF0-F47E-FEC2-9CA4E76D8A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0B80A5-AC59-6D6C-100A-98E812A92B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D4B58F-4BF4-5F10-DBB3-3E9231A0BF0D}"/>
              </a:ext>
            </a:extLst>
          </p:cNvPr>
          <p:cNvSpPr>
            <a:spLocks noGrp="1"/>
          </p:cNvSpPr>
          <p:nvPr>
            <p:ph type="sldNum" sz="quarter" idx="5"/>
          </p:nvPr>
        </p:nvSpPr>
        <p:spPr/>
        <p:txBody>
          <a:bodyPr/>
          <a:lstStyle/>
          <a:p>
            <a:fld id="{D9494BD8-9858-7741-AB64-9B43D404225A}" type="slidenum">
              <a:rPr lang="en-US" smtClean="0"/>
              <a:t>22</a:t>
            </a:fld>
            <a:endParaRPr lang="en-US"/>
          </a:p>
        </p:txBody>
      </p:sp>
    </p:spTree>
    <p:extLst>
      <p:ext uri="{BB962C8B-B14F-4D97-AF65-F5344CB8AC3E}">
        <p14:creationId xmlns:p14="http://schemas.microsoft.com/office/powerpoint/2010/main" val="1259030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076B0-0262-1451-0666-B5DA18F3B0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7476D0-CA22-8E16-FBE1-52957293CD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9DE8F2-B004-2462-D16E-1D656AA7AD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A42921-ABB0-DDF3-03C7-8CA9544CF98B}"/>
              </a:ext>
            </a:extLst>
          </p:cNvPr>
          <p:cNvSpPr>
            <a:spLocks noGrp="1"/>
          </p:cNvSpPr>
          <p:nvPr>
            <p:ph type="sldNum" sz="quarter" idx="5"/>
          </p:nvPr>
        </p:nvSpPr>
        <p:spPr/>
        <p:txBody>
          <a:bodyPr/>
          <a:lstStyle/>
          <a:p>
            <a:fld id="{D9494BD8-9858-7741-AB64-9B43D404225A}" type="slidenum">
              <a:rPr lang="en-US" smtClean="0"/>
              <a:t>23</a:t>
            </a:fld>
            <a:endParaRPr lang="en-US"/>
          </a:p>
        </p:txBody>
      </p:sp>
    </p:spTree>
    <p:extLst>
      <p:ext uri="{BB962C8B-B14F-4D97-AF65-F5344CB8AC3E}">
        <p14:creationId xmlns:p14="http://schemas.microsoft.com/office/powerpoint/2010/main" val="23108363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14F9B-D686-DB4C-A382-EB1CB23058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667FCA-B9FC-EB81-2378-433DC37115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60D5ED-156D-C9F5-322E-B113ECFD56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C30A23-1680-BBFC-83CC-A4C064DAC601}"/>
              </a:ext>
            </a:extLst>
          </p:cNvPr>
          <p:cNvSpPr>
            <a:spLocks noGrp="1"/>
          </p:cNvSpPr>
          <p:nvPr>
            <p:ph type="sldNum" sz="quarter" idx="5"/>
          </p:nvPr>
        </p:nvSpPr>
        <p:spPr/>
        <p:txBody>
          <a:bodyPr/>
          <a:lstStyle/>
          <a:p>
            <a:fld id="{D9494BD8-9858-7741-AB64-9B43D404225A}" type="slidenum">
              <a:rPr lang="en-US" smtClean="0"/>
              <a:t>24</a:t>
            </a:fld>
            <a:endParaRPr lang="en-US"/>
          </a:p>
        </p:txBody>
      </p:sp>
    </p:spTree>
    <p:extLst>
      <p:ext uri="{BB962C8B-B14F-4D97-AF65-F5344CB8AC3E}">
        <p14:creationId xmlns:p14="http://schemas.microsoft.com/office/powerpoint/2010/main" val="4026453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E918B1B-A1A9-4F4D-9F8A-30A0BACFB0A3}" type="slidenum">
              <a:rPr kumimoji="1" lang="zh-CN" altLang="en-US" smtClean="0"/>
              <a:t>25</a:t>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F6BD2D2-A11C-4CCC-8D7F-E2000A22F005}" type="datetime1">
              <a:rPr lang="en-US" altLang="zh-CN"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2E5018-89FF-44FB-9F64-11A02BF2BCF2}" type="datetime1">
              <a:rPr lang="en-US" altLang="zh-CN"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C8C275-88A4-4DC1-8D5C-FF217359E82E}" type="datetime1">
              <a:rPr lang="en-US" altLang="zh-CN"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83E3CD-57BA-4AB8-AC69-B140804A4573}" type="datetime1">
              <a:rPr lang="en-US" altLang="zh-CN"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55B5E6D-9B91-4328-AC09-FAC18CF204EA}" type="datetime1">
              <a:rPr lang="en-US" altLang="zh-CN" smtClean="0"/>
              <a:t>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0007C1-538D-40BA-909A-7D02FED2F660}" type="datetime1">
              <a:rPr lang="en-US" altLang="zh-CN" smtClean="0"/>
              <a:t>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E8B17-4DB1-4242-9F20-5902FB1BF9AA}" type="datetime1">
              <a:rPr lang="en-US" altLang="zh-CN" smtClean="0"/>
              <a:t>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05C3E7-B0CF-494E-B721-9F17C52AADA6}" type="datetime1">
              <a:rPr lang="en-US" altLang="zh-CN"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DA51C5-3357-44A3-BA3F-0345D5C38DCA}" type="datetime1">
              <a:rPr lang="en-US" altLang="zh-CN"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5E7AD1-93D2-4C93-925C-F43708F8130F}" type="datetime1">
              <a:rPr lang="en-US" altLang="zh-CN"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6996F-7BB8-4FF5-9953-12BD1F845AC1}" type="datetime1">
              <a:rPr lang="en-US" altLang="zh-CN"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51AB9A-17C8-46BE-B3C8-419F044561AA}" type="datetime1">
              <a:rPr lang="en-US" altLang="zh-CN" smtClean="0"/>
              <a:t>11/6/2025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A62FAB-F99A-AB4E-BCD3-FB5A1BF3E82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7.jpg"/><Relationship Id="rId4" Type="http://schemas.openxmlformats.org/officeDocument/2006/relationships/image" Target="../media/image36.JPG"/></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0.jpg"/><Relationship Id="rId4" Type="http://schemas.openxmlformats.org/officeDocument/2006/relationships/image" Target="../media/image39.jpg"/></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3.jpg"/><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g"/></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0.jpg"/><Relationship Id="rId5" Type="http://schemas.openxmlformats.org/officeDocument/2006/relationships/image" Target="../media/image49.jpeg"/><Relationship Id="rId4" Type="http://schemas.openxmlformats.org/officeDocument/2006/relationships/image" Target="../media/image48.jpeg"/></Relationships>
</file>

<file path=ppt/slides/_rels/slide2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2.jp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005330"/>
            <a:ext cx="12192000" cy="153352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6000" b="1" dirty="0">
                <a:latin typeface="宋体" panose="02010600030101010101" pitchFamily="2" charset="-122"/>
                <a:ea typeface="宋体" panose="02010600030101010101" pitchFamily="2" charset="-122"/>
                <a:cs typeface="Arial" panose="020B0604020202020204" pitchFamily="34" charset="0"/>
              </a:rPr>
              <a:t>2025</a:t>
            </a:r>
            <a:r>
              <a:rPr kumimoji="1" lang="zh-CN" altLang="en-US" sz="6000" b="1" dirty="0">
                <a:latin typeface="宋体" panose="02010600030101010101" pitchFamily="2" charset="-122"/>
                <a:ea typeface="宋体" panose="02010600030101010101" pitchFamily="2" charset="-122"/>
                <a:cs typeface="Arial" panose="020B0604020202020204" pitchFamily="34" charset="0"/>
              </a:rPr>
              <a:t>成都</a:t>
            </a:r>
            <a:r>
              <a:rPr kumimoji="1" lang="en-US" altLang="zh-CN" sz="6000" b="1" dirty="0">
                <a:latin typeface="宋体" panose="02010600030101010101" pitchFamily="2" charset="-122"/>
                <a:ea typeface="宋体" panose="02010600030101010101" pitchFamily="2" charset="-122"/>
                <a:cs typeface="Arial" panose="020B0604020202020204" pitchFamily="34" charset="0"/>
              </a:rPr>
              <a:t>CGU</a:t>
            </a:r>
            <a:r>
              <a:rPr kumimoji="1" lang="zh-CN" altLang="en-US" sz="6000" b="1" dirty="0">
                <a:latin typeface="宋体" panose="02010600030101010101" pitchFamily="2" charset="-122"/>
                <a:ea typeface="宋体" panose="02010600030101010101" pitchFamily="2" charset="-122"/>
                <a:cs typeface="Arial" panose="020B0604020202020204" pitchFamily="34" charset="0"/>
              </a:rPr>
              <a:t>分享</a:t>
            </a:r>
          </a:p>
        </p:txBody>
      </p:sp>
      <p:sp>
        <p:nvSpPr>
          <p:cNvPr id="5" name="TextBox 4"/>
          <p:cNvSpPr txBox="1"/>
          <p:nvPr/>
        </p:nvSpPr>
        <p:spPr>
          <a:xfrm>
            <a:off x="3423405" y="3947491"/>
            <a:ext cx="5345210" cy="715581"/>
          </a:xfrm>
          <a:prstGeom prst="rect">
            <a:avLst/>
          </a:prstGeom>
          <a:noFill/>
        </p:spPr>
        <p:txBody>
          <a:bodyPr wrap="square" rtlCol="0">
            <a:spAutoFit/>
          </a:bodyPr>
          <a:lstStyle/>
          <a:p>
            <a:pPr algn="ctr">
              <a:lnSpc>
                <a:spcPct val="150000"/>
              </a:lnSpc>
            </a:pPr>
            <a:r>
              <a:rPr lang="zh-CN" altLang="en-US" sz="3200" b="1" dirty="0">
                <a:latin typeface="宋体" panose="02010600030101010101" pitchFamily="2" charset="-122"/>
                <a:ea typeface="宋体" panose="02010600030101010101" pitchFamily="2" charset="-122"/>
                <a:cs typeface="Arial" panose="020B0604020202020204" pitchFamily="34" charset="0"/>
              </a:rPr>
              <a:t>分享人：王泽</a:t>
            </a:r>
            <a:endParaRPr lang="zh-CN" altLang="en-US" sz="3200" b="1" dirty="0">
              <a:effectLst/>
              <a:latin typeface="宋体" panose="02010600030101010101" pitchFamily="2" charset="-122"/>
              <a:ea typeface="宋体" panose="02010600030101010101" pitchFamily="2" charset="-122"/>
              <a:cs typeface="Arial" panose="020B0604020202020204" pitchFamily="34" charset="0"/>
            </a:endParaRPr>
          </a:p>
        </p:txBody>
      </p:sp>
      <p:pic>
        <p:nvPicPr>
          <p:cNvPr id="3" name="Picture 2"/>
          <p:cNvPicPr>
            <a:picLocks noChangeAspect="1"/>
          </p:cNvPicPr>
          <p:nvPr/>
        </p:nvPicPr>
        <p:blipFill>
          <a:blip r:embed="rId2"/>
          <a:stretch>
            <a:fillRect/>
          </a:stretch>
        </p:blipFill>
        <p:spPr>
          <a:xfrm>
            <a:off x="113030" y="215900"/>
            <a:ext cx="3441065" cy="1081405"/>
          </a:xfrm>
          <a:prstGeom prst="rect">
            <a:avLst/>
          </a:prstGeom>
        </p:spPr>
      </p:pic>
      <p:sp>
        <p:nvSpPr>
          <p:cNvPr id="6" name="TextBox 5"/>
          <p:cNvSpPr txBox="1"/>
          <p:nvPr/>
        </p:nvSpPr>
        <p:spPr>
          <a:xfrm>
            <a:off x="4164517" y="5615281"/>
            <a:ext cx="4031873" cy="957250"/>
          </a:xfrm>
          <a:prstGeom prst="rect">
            <a:avLst/>
          </a:prstGeom>
          <a:noFill/>
        </p:spPr>
        <p:txBody>
          <a:bodyPr wrap="none" rtlCol="0">
            <a:spAutoFit/>
          </a:bodyPr>
          <a:lstStyle/>
          <a:p>
            <a:pPr algn="ctr">
              <a:lnSpc>
                <a:spcPct val="150000"/>
              </a:lnSpc>
            </a:pPr>
            <a:r>
              <a:rPr lang="zh-CN" altLang="en-US" sz="2000" dirty="0">
                <a:latin typeface="宋体" panose="02010600030101010101" pitchFamily="2" charset="-122"/>
                <a:ea typeface="宋体" panose="02010600030101010101" pitchFamily="2" charset="-122"/>
                <a:cs typeface="Arial" panose="020B0604020202020204" pitchFamily="34" charset="0"/>
              </a:rPr>
              <a:t>武汉大学地球与空间科学技术学院</a:t>
            </a:r>
            <a:endParaRPr lang="en-US" sz="2000" dirty="0">
              <a:latin typeface="宋体" panose="02010600030101010101" pitchFamily="2" charset="-122"/>
              <a:ea typeface="宋体" panose="02010600030101010101" pitchFamily="2" charset="-122"/>
              <a:cs typeface="Arial" panose="020B0604020202020204" pitchFamily="34" charset="0"/>
            </a:endParaRPr>
          </a:p>
          <a:p>
            <a:pPr algn="ctr">
              <a:lnSpc>
                <a:spcPct val="150000"/>
              </a:lnSpc>
            </a:pPr>
            <a:r>
              <a:rPr lang="en-US" sz="2000" dirty="0">
                <a:latin typeface="Times New Roman" panose="02020603050405020304" pitchFamily="18" charset="0"/>
                <a:ea typeface="宋体" panose="02010600030101010101" pitchFamily="2" charset="-122"/>
                <a:cs typeface="Times New Roman" panose="02020603050405020304" pitchFamily="18" charset="0"/>
              </a:rPr>
              <a:t>2025</a:t>
            </a:r>
            <a:r>
              <a:rPr lang="zh-CN" altLang="en-US" sz="2000" dirty="0">
                <a:latin typeface="宋体" panose="02010600030101010101" pitchFamily="2" charset="-122"/>
                <a:ea typeface="宋体" panose="02010600030101010101" pitchFamily="2" charset="-122"/>
                <a:cs typeface="Arial" panose="020B0604020202020204" pitchFamily="34" charset="0"/>
              </a:rPr>
              <a:t>年</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11</a:t>
            </a:r>
            <a:r>
              <a:rPr lang="zh-CN" altLang="en-US" sz="2000" dirty="0">
                <a:latin typeface="宋体" panose="02010600030101010101" pitchFamily="2" charset="-122"/>
                <a:ea typeface="宋体" panose="02010600030101010101" pitchFamily="2" charset="-122"/>
                <a:cs typeface="Arial" panose="020B0604020202020204" pitchFamily="34" charset="0"/>
              </a:rPr>
              <a:t>月</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6</a:t>
            </a:r>
            <a:r>
              <a:rPr lang="zh-CN" altLang="en-US" sz="2000" dirty="0">
                <a:latin typeface="宋体" panose="02010600030101010101" pitchFamily="2" charset="-122"/>
                <a:ea typeface="宋体" panose="02010600030101010101" pitchFamily="2" charset="-122"/>
                <a:cs typeface="Arial" panose="020B0604020202020204" pitchFamily="34" charset="0"/>
              </a:rPr>
              <a:t>日</a:t>
            </a:r>
          </a:p>
        </p:txBody>
      </p:sp>
      <p:pic>
        <p:nvPicPr>
          <p:cNvPr id="9" name="图片 8">
            <a:extLst>
              <a:ext uri="{FF2B5EF4-FFF2-40B4-BE49-F238E27FC236}">
                <a16:creationId xmlns:a16="http://schemas.microsoft.com/office/drawing/2014/main" id="{883245F6-4507-9279-5071-0CC42538FD08}"/>
              </a:ext>
            </a:extLst>
          </p:cNvPr>
          <p:cNvPicPr>
            <a:picLocks noChangeAspect="1"/>
          </p:cNvPicPr>
          <p:nvPr/>
        </p:nvPicPr>
        <p:blipFill>
          <a:blip r:embed="rId3"/>
          <a:stretch>
            <a:fillRect/>
          </a:stretch>
        </p:blipFill>
        <p:spPr>
          <a:xfrm>
            <a:off x="7132056" y="186625"/>
            <a:ext cx="4946914" cy="113995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364" y="1593531"/>
            <a:ext cx="9799164" cy="3247043"/>
          </a:xfrm>
          <a:prstGeom prst="rect">
            <a:avLst/>
          </a:prstGeom>
          <a:noFill/>
        </p:spPr>
        <p:txBody>
          <a:bodyPr wrap="square" rtlCol="0">
            <a:spAutoFit/>
          </a:bodyPr>
          <a:lstStyle/>
          <a:p>
            <a:pPr marL="742950" indent="-742950">
              <a:spcAft>
                <a:spcPts val="1800"/>
              </a:spcAft>
              <a:buAutoNum type="arabicPeriod"/>
            </a:pPr>
            <a:r>
              <a:rPr lang="zh-CN" altLang="en-US" sz="4000" b="1" dirty="0">
                <a:latin typeface="宋体" panose="02010600030101010101" pitchFamily="2" charset="-122"/>
                <a:ea typeface="宋体" panose="02010600030101010101" pitchFamily="2" charset="-122"/>
                <a:cs typeface="Arial" panose="020B0604020202020204" pitchFamily="34" charset="0"/>
              </a:rPr>
              <a:t>人工智能与信息技术</a:t>
            </a:r>
            <a:endParaRPr lang="en-US" altLang="zh-CN" sz="4000" b="1" dirty="0">
              <a:latin typeface="宋体" panose="02010600030101010101" pitchFamily="2" charset="-122"/>
              <a:ea typeface="宋体" panose="02010600030101010101" pitchFamily="2" charset="-122"/>
              <a:cs typeface="Arial" panose="020B0604020202020204" pitchFamily="34" charset="0"/>
            </a:endParaRPr>
          </a:p>
          <a:p>
            <a:pPr marL="742950" indent="-742950">
              <a:spcAft>
                <a:spcPts val="1800"/>
              </a:spcAft>
              <a:buAutoNum type="arabicPeriod"/>
            </a:pPr>
            <a:r>
              <a:rPr lang="zh-CN" altLang="en-US" sz="4000" b="1" dirty="0">
                <a:latin typeface="宋体" panose="02010600030101010101" pitchFamily="2" charset="-122"/>
                <a:ea typeface="宋体" panose="02010600030101010101" pitchFamily="2" charset="-122"/>
                <a:cs typeface="Arial" panose="020B0604020202020204" pitchFamily="34" charset="0"/>
              </a:rPr>
              <a:t>月球及行星测绘遥感和重力场</a:t>
            </a:r>
            <a:endParaRPr lang="en-US" altLang="zh-CN" sz="4000" b="1" dirty="0">
              <a:latin typeface="宋体" panose="02010600030101010101" pitchFamily="2" charset="-122"/>
              <a:ea typeface="宋体" panose="02010600030101010101" pitchFamily="2" charset="-122"/>
              <a:cs typeface="Arial" panose="020B0604020202020204" pitchFamily="34" charset="0"/>
            </a:endParaRPr>
          </a:p>
          <a:p>
            <a:pPr marL="742950" indent="-742950">
              <a:spcAft>
                <a:spcPts val="1800"/>
              </a:spcAft>
              <a:buAutoNum type="arabicPeriod"/>
            </a:pPr>
            <a:r>
              <a:rPr lang="zh-CN" altLang="en-US" sz="4000" b="1" dirty="0">
                <a:latin typeface="宋体" panose="02010600030101010101" pitchFamily="2" charset="-122"/>
                <a:ea typeface="宋体" panose="02010600030101010101" pitchFamily="2" charset="-122"/>
                <a:cs typeface="Arial" panose="020B0604020202020204" pitchFamily="34" charset="0"/>
              </a:rPr>
              <a:t>地下结构成像及介质变化监测</a:t>
            </a:r>
            <a:endParaRPr lang="en-US" altLang="zh-CN" sz="4000" b="1" dirty="0">
              <a:latin typeface="宋体" panose="02010600030101010101" pitchFamily="2" charset="-122"/>
              <a:ea typeface="宋体" panose="02010600030101010101" pitchFamily="2" charset="-122"/>
              <a:cs typeface="Arial" panose="020B0604020202020204" pitchFamily="34" charset="0"/>
            </a:endParaRPr>
          </a:p>
          <a:p>
            <a:pPr marL="742950" indent="-742950">
              <a:spcAft>
                <a:spcPts val="1800"/>
              </a:spcAft>
              <a:buAutoNum type="arabicPeriod"/>
            </a:pPr>
            <a:r>
              <a:rPr lang="zh-CN" altLang="en-US" sz="4000" b="1" dirty="0">
                <a:latin typeface="宋体" panose="02010600030101010101" pitchFamily="2" charset="-122"/>
                <a:ea typeface="宋体" panose="02010600030101010101" pitchFamily="2" charset="-122"/>
                <a:cs typeface="Arial" panose="020B0604020202020204" pitchFamily="34" charset="0"/>
              </a:rPr>
              <a:t>享受成都</a:t>
            </a:r>
            <a:endParaRPr lang="en-US" altLang="zh-CN" sz="4000" b="1" dirty="0">
              <a:latin typeface="宋体" panose="02010600030101010101" pitchFamily="2" charset="-122"/>
              <a:ea typeface="宋体" panose="02010600030101010101" pitchFamily="2" charset="-122"/>
              <a:cs typeface="Arial" panose="020B0604020202020204" pitchFamily="34" charset="0"/>
            </a:endParaRPr>
          </a:p>
        </p:txBody>
      </p:sp>
      <p:sp>
        <p:nvSpPr>
          <p:cNvPr id="3"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4000" b="1" dirty="0">
                <a:latin typeface="宋体" panose="02010600030101010101" pitchFamily="2" charset="-122"/>
                <a:ea typeface="宋体" panose="02010600030101010101" pitchFamily="2" charset="-122"/>
                <a:cs typeface="Arial" panose="020B0604020202020204" pitchFamily="34" charset="0"/>
              </a:rPr>
              <a:t>  目录</a:t>
            </a:r>
          </a:p>
        </p:txBody>
      </p:sp>
      <p:sp>
        <p:nvSpPr>
          <p:cNvPr id="4" name="灯片编号占位符 3"/>
          <p:cNvSpPr>
            <a:spLocks noGrp="1"/>
          </p:cNvSpPr>
          <p:nvPr>
            <p:ph type="sldNum" sz="quarter" idx="12"/>
          </p:nvPr>
        </p:nvSpPr>
        <p:spPr/>
        <p:txBody>
          <a:bodyPr/>
          <a:lstStyle/>
          <a:p>
            <a:fld id="{AEA62FAB-F99A-AB4E-BCD3-FB5A1BF3E821}"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1</a:t>
            </a:r>
            <a:r>
              <a:rPr kumimoji="1" lang="en-US" altLang="zh-CN" sz="3600" b="1" dirty="0">
                <a:latin typeface="Arial" panose="020B0604020202020204" pitchFamily="34" charset="0"/>
                <a:ea typeface="黑体" panose="02010609060101010101" pitchFamily="49" charset="-122"/>
                <a:cs typeface="Arial" panose="020B0604020202020204" pitchFamily="34" charset="0"/>
              </a:rPr>
              <a:t>.</a:t>
            </a:r>
            <a:r>
              <a:rPr lang="zh-CN" altLang="en-US" sz="3600" b="1" dirty="0">
                <a:latin typeface="宋体" panose="02010600030101010101" pitchFamily="2" charset="-122"/>
                <a:ea typeface="宋体" panose="02010600030101010101" pitchFamily="2" charset="-122"/>
                <a:cs typeface="Arial" panose="020B0604020202020204" pitchFamily="34" charset="0"/>
              </a:rPr>
              <a:t>人工智能与信息技术</a:t>
            </a:r>
            <a:endParaRPr lang="en-US" altLang="zh-CN" sz="3600" b="1" dirty="0">
              <a:latin typeface="宋体" panose="02010600030101010101" pitchFamily="2" charset="-122"/>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F3AA239F-A499-9B2B-20D9-20EDCBB99961}"/>
              </a:ext>
            </a:extLst>
          </p:cNvPr>
          <p:cNvPicPr>
            <a:picLocks noChangeAspect="1"/>
          </p:cNvPicPr>
          <p:nvPr/>
        </p:nvPicPr>
        <p:blipFill>
          <a:blip r:embed="rId3"/>
          <a:srcRect l="16570" t="14597" r="15018" b="27433"/>
          <a:stretch>
            <a:fillRect/>
          </a:stretch>
        </p:blipFill>
        <p:spPr>
          <a:xfrm>
            <a:off x="6220121" y="1027497"/>
            <a:ext cx="5679516" cy="3609473"/>
          </a:xfrm>
          <a:prstGeom prst="rect">
            <a:avLst/>
          </a:prstGeom>
        </p:spPr>
      </p:pic>
      <p:pic>
        <p:nvPicPr>
          <p:cNvPr id="6" name="图片 5">
            <a:extLst>
              <a:ext uri="{FF2B5EF4-FFF2-40B4-BE49-F238E27FC236}">
                <a16:creationId xmlns:a16="http://schemas.microsoft.com/office/drawing/2014/main" id="{CAB3B0C8-8706-7D60-4ADA-2AA19E50D025}"/>
              </a:ext>
            </a:extLst>
          </p:cNvPr>
          <p:cNvPicPr>
            <a:picLocks noChangeAspect="1"/>
          </p:cNvPicPr>
          <p:nvPr/>
        </p:nvPicPr>
        <p:blipFill>
          <a:blip r:embed="rId4"/>
          <a:srcRect l="25541" t="32448" r="20831" b="24603"/>
          <a:stretch>
            <a:fillRect/>
          </a:stretch>
        </p:blipFill>
        <p:spPr>
          <a:xfrm>
            <a:off x="229798" y="1116530"/>
            <a:ext cx="5504455" cy="3306277"/>
          </a:xfrm>
          <a:prstGeom prst="rect">
            <a:avLst/>
          </a:prstGeom>
        </p:spPr>
      </p:pic>
      <p:sp>
        <p:nvSpPr>
          <p:cNvPr id="8" name="文本框 7">
            <a:extLst>
              <a:ext uri="{FF2B5EF4-FFF2-40B4-BE49-F238E27FC236}">
                <a16:creationId xmlns:a16="http://schemas.microsoft.com/office/drawing/2014/main" id="{9697A72A-38A5-2BD9-613B-9AF5571E3451}"/>
              </a:ext>
            </a:extLst>
          </p:cNvPr>
          <p:cNvSpPr txBox="1"/>
          <p:nvPr/>
        </p:nvSpPr>
        <p:spPr>
          <a:xfrm>
            <a:off x="413885" y="4674364"/>
            <a:ext cx="11218246" cy="1938992"/>
          </a:xfrm>
          <a:prstGeom prst="rect">
            <a:avLst/>
          </a:prstGeom>
          <a:noFill/>
        </p:spPr>
        <p:txBody>
          <a:bodyPr wrap="square">
            <a:spAutoFit/>
          </a:bodyPr>
          <a:lstStyle/>
          <a:p>
            <a:r>
              <a:rPr lang="zh-CN" altLang="en-US" sz="2000" b="0" i="0" dirty="0">
                <a:solidFill>
                  <a:srgbClr val="0F1115"/>
                </a:solidFill>
                <a:effectLst/>
                <a:latin typeface="quote-cjk-patch"/>
              </a:rPr>
              <a:t>样本增广：</a:t>
            </a:r>
            <a:endParaRPr lang="en-US" altLang="zh-CN" sz="2000" b="0" i="0" dirty="0">
              <a:solidFill>
                <a:srgbClr val="0F1115"/>
              </a:solidFill>
              <a:effectLst/>
              <a:latin typeface="quote-cjk-patch"/>
            </a:endParaRPr>
          </a:p>
          <a:p>
            <a:r>
              <a:rPr lang="zh-CN" altLang="en-US" sz="2000" b="0" i="0" dirty="0">
                <a:solidFill>
                  <a:srgbClr val="0F1115"/>
                </a:solidFill>
                <a:effectLst/>
                <a:latin typeface="quote-cjk-patch"/>
              </a:rPr>
              <a:t>对于图像数据，常用方法包括几何变换（如旋转、翻转、裁剪、缩放、平移、弹性变形）、颜色空间调整（如亮度、对比度、饱和度、色调变化、添加噪声）、滤波（如高斯模糊、锐化）等；</a:t>
            </a:r>
            <a:endParaRPr lang="en-US" altLang="zh-CN" sz="2000" b="0" i="0" dirty="0">
              <a:solidFill>
                <a:srgbClr val="0F1115"/>
              </a:solidFill>
              <a:effectLst/>
              <a:latin typeface="quote-cjk-patch"/>
            </a:endParaRPr>
          </a:p>
          <a:p>
            <a:r>
              <a:rPr lang="zh-CN" altLang="en-US" sz="2000" b="0" i="0" dirty="0">
                <a:solidFill>
                  <a:srgbClr val="0F1115"/>
                </a:solidFill>
                <a:effectLst/>
                <a:latin typeface="quote-cjk-patch"/>
              </a:rPr>
              <a:t>对于文本数据，则可通过同义词替换、随机插入、删除、交换词语位置、回译或使用生成模型（如</a:t>
            </a:r>
            <a:r>
              <a:rPr lang="en-US" altLang="zh-CN" sz="2000" b="0" i="0" dirty="0">
                <a:solidFill>
                  <a:srgbClr val="0F1115"/>
                </a:solidFill>
                <a:effectLst/>
                <a:latin typeface="quote-cjk-patch"/>
              </a:rPr>
              <a:t>GPT</a:t>
            </a:r>
            <a:r>
              <a:rPr lang="zh-CN" altLang="en-US" sz="2000" b="0" i="0" dirty="0">
                <a:solidFill>
                  <a:srgbClr val="0F1115"/>
                </a:solidFill>
                <a:effectLst/>
                <a:latin typeface="quote-cjk-patch"/>
              </a:rPr>
              <a:t>）进行 </a:t>
            </a:r>
            <a:r>
              <a:rPr lang="en-US" altLang="zh-CN" sz="2000" b="0" i="0" dirty="0">
                <a:solidFill>
                  <a:srgbClr val="0F1115"/>
                </a:solidFill>
                <a:effectLst/>
                <a:latin typeface="quote-cjk-patch"/>
              </a:rPr>
              <a:t>paraphrasing </a:t>
            </a:r>
            <a:r>
              <a:rPr lang="zh-CN" altLang="en-US" sz="2000" b="0" i="0" dirty="0">
                <a:solidFill>
                  <a:srgbClr val="0F1115"/>
                </a:solidFill>
                <a:effectLst/>
                <a:latin typeface="quote-cjk-patch"/>
              </a:rPr>
              <a:t>来实现增广；</a:t>
            </a:r>
            <a:endParaRPr lang="en-US" altLang="zh-CN" sz="2000" b="0" i="0" dirty="0">
              <a:solidFill>
                <a:srgbClr val="0F1115"/>
              </a:solidFill>
              <a:effectLst/>
              <a:latin typeface="quote-cjk-patch"/>
            </a:endParaRPr>
          </a:p>
          <a:p>
            <a:r>
              <a:rPr lang="zh-CN" altLang="en-US" sz="2000" b="0" i="0" dirty="0">
                <a:solidFill>
                  <a:srgbClr val="0F1115"/>
                </a:solidFill>
                <a:effectLst/>
                <a:latin typeface="quote-cjk-patch"/>
              </a:rPr>
              <a:t>而在音频领域，常见手段有时域上的速度</a:t>
            </a:r>
            <a:r>
              <a:rPr lang="en-US" altLang="zh-CN" sz="2000" b="0" i="0" dirty="0">
                <a:solidFill>
                  <a:srgbClr val="0F1115"/>
                </a:solidFill>
                <a:effectLst/>
                <a:latin typeface="quote-cjk-patch"/>
              </a:rPr>
              <a:t>/</a:t>
            </a:r>
            <a:r>
              <a:rPr lang="zh-CN" altLang="en-US" sz="2000" b="0" i="0" dirty="0">
                <a:solidFill>
                  <a:srgbClr val="0F1115"/>
                </a:solidFill>
                <a:effectLst/>
                <a:latin typeface="quote-cjk-patch"/>
              </a:rPr>
              <a:t>音高调整、添加背景噪声、时间偏移等。</a:t>
            </a:r>
            <a:endParaRPr lang="zh-CN" alt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4E3AD-BF92-FAA9-0E62-803AC3D662DD}"/>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49E77B64-4CC1-F3FB-08D0-CA3AB52AB3C4}"/>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1</a:t>
            </a:r>
            <a:r>
              <a:rPr kumimoji="1" lang="en-US" altLang="zh-CN" sz="3600" b="1" dirty="0">
                <a:latin typeface="Arial" panose="020B0604020202020204" pitchFamily="34" charset="0"/>
                <a:ea typeface="黑体" panose="02010609060101010101" pitchFamily="49" charset="-122"/>
                <a:cs typeface="Arial" panose="020B0604020202020204" pitchFamily="34" charset="0"/>
              </a:rPr>
              <a:t>.</a:t>
            </a:r>
            <a:r>
              <a:rPr lang="zh-CN" altLang="en-US" sz="3600" b="1" dirty="0">
                <a:latin typeface="宋体" panose="02010600030101010101" pitchFamily="2" charset="-122"/>
                <a:ea typeface="宋体" panose="02010600030101010101" pitchFamily="2" charset="-122"/>
                <a:cs typeface="Arial" panose="020B0604020202020204" pitchFamily="34" charset="0"/>
              </a:rPr>
              <a:t>人工智能与信息技术</a:t>
            </a:r>
            <a:endParaRPr lang="en-US" altLang="zh-CN" sz="3600" b="1" dirty="0">
              <a:latin typeface="宋体" panose="02010600030101010101" pitchFamily="2" charset="-122"/>
              <a:ea typeface="宋体" panose="02010600030101010101" pitchFamily="2" charset="-122"/>
              <a:cs typeface="Arial" panose="020B0604020202020204" pitchFamily="34" charset="0"/>
            </a:endParaRPr>
          </a:p>
        </p:txBody>
      </p:sp>
      <p:pic>
        <p:nvPicPr>
          <p:cNvPr id="6" name="图片 5">
            <a:extLst>
              <a:ext uri="{FF2B5EF4-FFF2-40B4-BE49-F238E27FC236}">
                <a16:creationId xmlns:a16="http://schemas.microsoft.com/office/drawing/2014/main" id="{4B09535E-7856-0806-B1E8-AAE7FADA928A}"/>
              </a:ext>
            </a:extLst>
          </p:cNvPr>
          <p:cNvPicPr>
            <a:picLocks noChangeAspect="1"/>
          </p:cNvPicPr>
          <p:nvPr/>
        </p:nvPicPr>
        <p:blipFill>
          <a:blip r:embed="rId3"/>
          <a:srcRect l="18559" t="25318" r="23189" b="25990"/>
          <a:stretch>
            <a:fillRect/>
          </a:stretch>
        </p:blipFill>
        <p:spPr>
          <a:xfrm>
            <a:off x="92699" y="2029967"/>
            <a:ext cx="5521010" cy="3461246"/>
          </a:xfrm>
          <a:prstGeom prst="rect">
            <a:avLst/>
          </a:prstGeom>
        </p:spPr>
      </p:pic>
      <p:pic>
        <p:nvPicPr>
          <p:cNvPr id="8" name="图片 7">
            <a:extLst>
              <a:ext uri="{FF2B5EF4-FFF2-40B4-BE49-F238E27FC236}">
                <a16:creationId xmlns:a16="http://schemas.microsoft.com/office/drawing/2014/main" id="{DBE034C1-B62C-71CF-6BDE-89D40A132F80}"/>
              </a:ext>
            </a:extLst>
          </p:cNvPr>
          <p:cNvPicPr>
            <a:picLocks noChangeAspect="1"/>
          </p:cNvPicPr>
          <p:nvPr/>
        </p:nvPicPr>
        <p:blipFill>
          <a:blip r:embed="rId4"/>
          <a:srcRect l="8029" t="19343" r="14115" b="19716"/>
          <a:stretch>
            <a:fillRect/>
          </a:stretch>
        </p:blipFill>
        <p:spPr>
          <a:xfrm>
            <a:off x="5828600" y="1991465"/>
            <a:ext cx="6125539" cy="3596000"/>
          </a:xfrm>
          <a:prstGeom prst="rect">
            <a:avLst/>
          </a:prstGeom>
        </p:spPr>
      </p:pic>
      <p:sp>
        <p:nvSpPr>
          <p:cNvPr id="4" name="文本框 3">
            <a:extLst>
              <a:ext uri="{FF2B5EF4-FFF2-40B4-BE49-F238E27FC236}">
                <a16:creationId xmlns:a16="http://schemas.microsoft.com/office/drawing/2014/main" id="{F215AD38-EE36-1438-145F-402777DF25C0}"/>
              </a:ext>
            </a:extLst>
          </p:cNvPr>
          <p:cNvSpPr txBox="1"/>
          <p:nvPr/>
        </p:nvSpPr>
        <p:spPr>
          <a:xfrm>
            <a:off x="380198" y="1155082"/>
            <a:ext cx="8604985" cy="584775"/>
          </a:xfrm>
          <a:prstGeom prst="rect">
            <a:avLst/>
          </a:prstGeom>
          <a:noFill/>
        </p:spPr>
        <p:txBody>
          <a:bodyPr wrap="square">
            <a:spAutoFit/>
          </a:bodyPr>
          <a:lstStyle/>
          <a:p>
            <a:r>
              <a:rPr lang="zh-CN" altLang="en-US" sz="3200" b="0" i="0" u="none" strike="noStrike" baseline="0" dirty="0">
                <a:solidFill>
                  <a:srgbClr val="000000"/>
                </a:solidFill>
                <a:latin typeface="黑体" panose="02010609060101010101" pitchFamily="49" charset="-122"/>
                <a:ea typeface="黑体" panose="02010609060101010101" pitchFamily="49" charset="-122"/>
              </a:rPr>
              <a:t>基于深度神经网络的单台站三分量定位方法 </a:t>
            </a:r>
            <a:endParaRPr lang="zh-CN" altLang="en-US" sz="3200" dirty="0"/>
          </a:p>
        </p:txBody>
      </p:sp>
    </p:spTree>
    <p:extLst>
      <p:ext uri="{BB962C8B-B14F-4D97-AF65-F5344CB8AC3E}">
        <p14:creationId xmlns:p14="http://schemas.microsoft.com/office/powerpoint/2010/main" val="1497743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60699-E9DB-ABF9-34DD-ECDA50BD3C4F}"/>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22B0DBC0-795A-998D-0D0A-1376F6A37D02}"/>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1</a:t>
            </a:r>
            <a:r>
              <a:rPr kumimoji="1" lang="en-US" altLang="zh-CN" sz="3600" b="1" dirty="0">
                <a:latin typeface="Arial" panose="020B0604020202020204" pitchFamily="34" charset="0"/>
                <a:ea typeface="黑体" panose="02010609060101010101" pitchFamily="49" charset="-122"/>
                <a:cs typeface="Arial" panose="020B0604020202020204" pitchFamily="34" charset="0"/>
              </a:rPr>
              <a:t>.</a:t>
            </a:r>
            <a:r>
              <a:rPr lang="zh-CN" altLang="en-US" sz="3600" b="1" dirty="0">
                <a:latin typeface="宋体" panose="02010600030101010101" pitchFamily="2" charset="-122"/>
                <a:ea typeface="宋体" panose="02010600030101010101" pitchFamily="2" charset="-122"/>
                <a:cs typeface="Arial" panose="020B0604020202020204" pitchFamily="34" charset="0"/>
              </a:rPr>
              <a:t>人工智能与信息技术</a:t>
            </a:r>
            <a:endParaRPr lang="en-US" altLang="zh-CN" sz="3600" b="1" dirty="0">
              <a:latin typeface="宋体" panose="02010600030101010101" pitchFamily="2" charset="-122"/>
              <a:ea typeface="宋体" panose="02010600030101010101" pitchFamily="2" charset="-122"/>
              <a:cs typeface="Arial" panose="020B0604020202020204" pitchFamily="34" charset="0"/>
            </a:endParaRPr>
          </a:p>
        </p:txBody>
      </p:sp>
      <p:pic>
        <p:nvPicPr>
          <p:cNvPr id="10" name="图片 9">
            <a:extLst>
              <a:ext uri="{FF2B5EF4-FFF2-40B4-BE49-F238E27FC236}">
                <a16:creationId xmlns:a16="http://schemas.microsoft.com/office/drawing/2014/main" id="{5EFA1E3D-D81F-E170-D036-696E2DAE4C16}"/>
              </a:ext>
            </a:extLst>
          </p:cNvPr>
          <p:cNvPicPr>
            <a:picLocks noChangeAspect="1"/>
          </p:cNvPicPr>
          <p:nvPr/>
        </p:nvPicPr>
        <p:blipFill>
          <a:blip r:embed="rId3"/>
          <a:srcRect l="2718" t="14757" r="8010" b="13980"/>
          <a:stretch>
            <a:fillRect/>
          </a:stretch>
        </p:blipFill>
        <p:spPr>
          <a:xfrm>
            <a:off x="135773" y="2149159"/>
            <a:ext cx="5759079" cy="3447931"/>
          </a:xfrm>
          <a:prstGeom prst="rect">
            <a:avLst/>
          </a:prstGeom>
        </p:spPr>
      </p:pic>
      <p:pic>
        <p:nvPicPr>
          <p:cNvPr id="12" name="图片 11">
            <a:extLst>
              <a:ext uri="{FF2B5EF4-FFF2-40B4-BE49-F238E27FC236}">
                <a16:creationId xmlns:a16="http://schemas.microsoft.com/office/drawing/2014/main" id="{0A133773-D897-5AD0-7DC5-F77E90ED5EB6}"/>
              </a:ext>
            </a:extLst>
          </p:cNvPr>
          <p:cNvPicPr>
            <a:picLocks noChangeAspect="1"/>
          </p:cNvPicPr>
          <p:nvPr/>
        </p:nvPicPr>
        <p:blipFill>
          <a:blip r:embed="rId4"/>
          <a:srcRect l="8980" t="17282" r="11650" b="20777"/>
          <a:stretch>
            <a:fillRect/>
          </a:stretch>
        </p:blipFill>
        <p:spPr>
          <a:xfrm>
            <a:off x="5982337" y="2149159"/>
            <a:ext cx="6005691" cy="3515257"/>
          </a:xfrm>
          <a:prstGeom prst="rect">
            <a:avLst/>
          </a:prstGeom>
        </p:spPr>
      </p:pic>
      <p:sp>
        <p:nvSpPr>
          <p:cNvPr id="3" name="文本框 2">
            <a:extLst>
              <a:ext uri="{FF2B5EF4-FFF2-40B4-BE49-F238E27FC236}">
                <a16:creationId xmlns:a16="http://schemas.microsoft.com/office/drawing/2014/main" id="{D3D9220C-B4F4-C735-23FE-A94F86088B55}"/>
              </a:ext>
            </a:extLst>
          </p:cNvPr>
          <p:cNvSpPr txBox="1"/>
          <p:nvPr/>
        </p:nvSpPr>
        <p:spPr>
          <a:xfrm>
            <a:off x="380198" y="1155082"/>
            <a:ext cx="8604985" cy="584775"/>
          </a:xfrm>
          <a:prstGeom prst="rect">
            <a:avLst/>
          </a:prstGeom>
          <a:noFill/>
        </p:spPr>
        <p:txBody>
          <a:bodyPr wrap="square">
            <a:spAutoFit/>
          </a:bodyPr>
          <a:lstStyle/>
          <a:p>
            <a:r>
              <a:rPr lang="zh-CN" altLang="en-US" sz="3200" b="0" i="0" u="none" strike="noStrike" baseline="0" dirty="0">
                <a:solidFill>
                  <a:srgbClr val="000000"/>
                </a:solidFill>
                <a:latin typeface="黑体" panose="02010609060101010101" pitchFamily="49" charset="-122"/>
                <a:ea typeface="黑体" panose="02010609060101010101" pitchFamily="49" charset="-122"/>
              </a:rPr>
              <a:t>基于深度神经网络的单台站三分量定位方法 </a:t>
            </a:r>
            <a:endParaRPr lang="zh-CN" altLang="en-US" sz="3200" dirty="0"/>
          </a:p>
        </p:txBody>
      </p:sp>
    </p:spTree>
    <p:extLst>
      <p:ext uri="{BB962C8B-B14F-4D97-AF65-F5344CB8AC3E}">
        <p14:creationId xmlns:p14="http://schemas.microsoft.com/office/powerpoint/2010/main" val="3015625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8D26A-713D-A24C-4FB1-F577BF0C7735}"/>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E2D893D8-72AB-CE82-7EC1-87A2B320244B}"/>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1</a:t>
            </a:r>
            <a:r>
              <a:rPr kumimoji="1" lang="en-US" altLang="zh-CN" sz="3600" b="1" dirty="0">
                <a:latin typeface="Arial" panose="020B0604020202020204" pitchFamily="34" charset="0"/>
                <a:ea typeface="黑体" panose="02010609060101010101" pitchFamily="49" charset="-122"/>
                <a:cs typeface="Arial" panose="020B0604020202020204" pitchFamily="34" charset="0"/>
              </a:rPr>
              <a:t>.</a:t>
            </a:r>
            <a:r>
              <a:rPr lang="zh-CN" altLang="en-US" sz="3600" b="1" dirty="0">
                <a:latin typeface="宋体" panose="02010600030101010101" pitchFamily="2" charset="-122"/>
                <a:ea typeface="宋体" panose="02010600030101010101" pitchFamily="2" charset="-122"/>
                <a:cs typeface="Arial" panose="020B0604020202020204" pitchFamily="34" charset="0"/>
              </a:rPr>
              <a:t>人工智能与信息技术</a:t>
            </a:r>
            <a:endParaRPr lang="en-US" altLang="zh-CN" sz="3600" b="1" dirty="0">
              <a:latin typeface="宋体" panose="02010600030101010101" pitchFamily="2" charset="-122"/>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32A3A9B0-DD26-8A4B-545C-36F3BE59D6F6}"/>
              </a:ext>
            </a:extLst>
          </p:cNvPr>
          <p:cNvPicPr>
            <a:picLocks noChangeAspect="1"/>
          </p:cNvPicPr>
          <p:nvPr/>
        </p:nvPicPr>
        <p:blipFill>
          <a:blip r:embed="rId3"/>
          <a:srcRect l="17356" t="12409" r="13544" b="16221"/>
          <a:stretch>
            <a:fillRect/>
          </a:stretch>
        </p:blipFill>
        <p:spPr>
          <a:xfrm>
            <a:off x="380198" y="2095837"/>
            <a:ext cx="5181258" cy="4013650"/>
          </a:xfrm>
          <a:prstGeom prst="rect">
            <a:avLst/>
          </a:prstGeom>
        </p:spPr>
      </p:pic>
      <p:sp>
        <p:nvSpPr>
          <p:cNvPr id="5" name="文本框 4">
            <a:extLst>
              <a:ext uri="{FF2B5EF4-FFF2-40B4-BE49-F238E27FC236}">
                <a16:creationId xmlns:a16="http://schemas.microsoft.com/office/drawing/2014/main" id="{5FF71FE6-A653-FEE2-AB62-F4C40060A0E5}"/>
              </a:ext>
            </a:extLst>
          </p:cNvPr>
          <p:cNvSpPr txBox="1"/>
          <p:nvPr/>
        </p:nvSpPr>
        <p:spPr>
          <a:xfrm>
            <a:off x="380198" y="1155082"/>
            <a:ext cx="8604985" cy="584775"/>
          </a:xfrm>
          <a:prstGeom prst="rect">
            <a:avLst/>
          </a:prstGeom>
          <a:noFill/>
        </p:spPr>
        <p:txBody>
          <a:bodyPr wrap="square">
            <a:spAutoFit/>
          </a:bodyPr>
          <a:lstStyle/>
          <a:p>
            <a:r>
              <a:rPr lang="zh-CN" altLang="en-US" sz="3200" b="0" i="0" u="none" strike="noStrike" baseline="0" dirty="0">
                <a:solidFill>
                  <a:srgbClr val="000000"/>
                </a:solidFill>
                <a:latin typeface="黑体" panose="02010609060101010101" pitchFamily="49" charset="-122"/>
                <a:ea typeface="黑体" panose="02010609060101010101" pitchFamily="49" charset="-122"/>
              </a:rPr>
              <a:t>基于</a:t>
            </a:r>
            <a:r>
              <a:rPr lang="en-US" altLang="zh-CN" sz="3200" b="0" i="0" u="none" strike="noStrike" baseline="0" dirty="0">
                <a:solidFill>
                  <a:srgbClr val="000000"/>
                </a:solidFill>
                <a:latin typeface="黑体" panose="02010609060101010101" pitchFamily="49" charset="-122"/>
                <a:ea typeface="黑体" panose="02010609060101010101" pitchFamily="49" charset="-122"/>
              </a:rPr>
              <a:t>U-Net++</a:t>
            </a:r>
            <a:r>
              <a:rPr lang="zh-CN" altLang="en-US" sz="3200" b="0" i="0" u="none" strike="noStrike" baseline="0" dirty="0">
                <a:solidFill>
                  <a:srgbClr val="000000"/>
                </a:solidFill>
                <a:latin typeface="黑体" panose="02010609060101010101" pitchFamily="49" charset="-122"/>
                <a:ea typeface="黑体" panose="02010609060101010101" pitchFamily="49" charset="-122"/>
              </a:rPr>
              <a:t>神经网络的双域地震数据重构方法</a:t>
            </a:r>
            <a:endParaRPr lang="zh-CN" altLang="en-US" sz="3200" dirty="0"/>
          </a:p>
        </p:txBody>
      </p:sp>
      <p:pic>
        <p:nvPicPr>
          <p:cNvPr id="7" name="图片 6">
            <a:extLst>
              <a:ext uri="{FF2B5EF4-FFF2-40B4-BE49-F238E27FC236}">
                <a16:creationId xmlns:a16="http://schemas.microsoft.com/office/drawing/2014/main" id="{5ACAAD75-8BC9-6CC9-BBA0-9D00219A6AAF}"/>
              </a:ext>
            </a:extLst>
          </p:cNvPr>
          <p:cNvPicPr>
            <a:picLocks noChangeAspect="1"/>
          </p:cNvPicPr>
          <p:nvPr/>
        </p:nvPicPr>
        <p:blipFill>
          <a:blip r:embed="rId4"/>
          <a:stretch>
            <a:fillRect/>
          </a:stretch>
        </p:blipFill>
        <p:spPr>
          <a:xfrm>
            <a:off x="6009687" y="1739857"/>
            <a:ext cx="5157322" cy="2475514"/>
          </a:xfrm>
          <a:prstGeom prst="rect">
            <a:avLst/>
          </a:prstGeom>
        </p:spPr>
      </p:pic>
      <p:pic>
        <p:nvPicPr>
          <p:cNvPr id="9" name="图片 8">
            <a:extLst>
              <a:ext uri="{FF2B5EF4-FFF2-40B4-BE49-F238E27FC236}">
                <a16:creationId xmlns:a16="http://schemas.microsoft.com/office/drawing/2014/main" id="{E4E4DAD0-9E98-A595-56A2-7BD92A4E50A1}"/>
              </a:ext>
            </a:extLst>
          </p:cNvPr>
          <p:cNvPicPr>
            <a:picLocks noChangeAspect="1"/>
          </p:cNvPicPr>
          <p:nvPr/>
        </p:nvPicPr>
        <p:blipFill>
          <a:blip r:embed="rId5"/>
          <a:stretch>
            <a:fillRect/>
          </a:stretch>
        </p:blipFill>
        <p:spPr>
          <a:xfrm>
            <a:off x="6009687" y="4150687"/>
            <a:ext cx="5157322" cy="2310481"/>
          </a:xfrm>
          <a:prstGeom prst="rect">
            <a:avLst/>
          </a:prstGeom>
        </p:spPr>
      </p:pic>
    </p:spTree>
    <p:extLst>
      <p:ext uri="{BB962C8B-B14F-4D97-AF65-F5344CB8AC3E}">
        <p14:creationId xmlns:p14="http://schemas.microsoft.com/office/powerpoint/2010/main" val="208601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A1C94-6977-6B82-4316-4BE3DF61AC58}"/>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34016BC2-ED65-9923-7810-0C5CB8B8DE60}"/>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1</a:t>
            </a:r>
            <a:r>
              <a:rPr kumimoji="1" lang="en-US" altLang="zh-CN" sz="3600" b="1" dirty="0">
                <a:latin typeface="Arial" panose="020B0604020202020204" pitchFamily="34" charset="0"/>
                <a:ea typeface="黑体" panose="02010609060101010101" pitchFamily="49" charset="-122"/>
                <a:cs typeface="Arial" panose="020B0604020202020204" pitchFamily="34" charset="0"/>
              </a:rPr>
              <a:t>.</a:t>
            </a:r>
            <a:r>
              <a:rPr lang="zh-CN" altLang="en-US" sz="3600" b="1" dirty="0">
                <a:latin typeface="宋体" panose="02010600030101010101" pitchFamily="2" charset="-122"/>
                <a:ea typeface="宋体" panose="02010600030101010101" pitchFamily="2" charset="-122"/>
                <a:cs typeface="Arial" panose="020B0604020202020204" pitchFamily="34" charset="0"/>
              </a:rPr>
              <a:t>人工智能与信息技术</a:t>
            </a:r>
            <a:endParaRPr lang="en-US" altLang="zh-CN" sz="3600" b="1" dirty="0">
              <a:latin typeface="宋体" panose="02010600030101010101" pitchFamily="2" charset="-122"/>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BE585AB4-86CF-E775-6B58-8C8EFE0218A3}"/>
              </a:ext>
            </a:extLst>
          </p:cNvPr>
          <p:cNvPicPr>
            <a:picLocks noChangeAspect="1"/>
          </p:cNvPicPr>
          <p:nvPr/>
        </p:nvPicPr>
        <p:blipFill>
          <a:blip r:embed="rId3"/>
          <a:srcRect l="12556" t="19806" r="12108" b="21898"/>
          <a:stretch>
            <a:fillRect/>
          </a:stretch>
        </p:blipFill>
        <p:spPr>
          <a:xfrm>
            <a:off x="6096000" y="2024088"/>
            <a:ext cx="6051349" cy="3511943"/>
          </a:xfrm>
          <a:prstGeom prst="rect">
            <a:avLst/>
          </a:prstGeom>
        </p:spPr>
      </p:pic>
      <p:pic>
        <p:nvPicPr>
          <p:cNvPr id="6" name="图片 5">
            <a:extLst>
              <a:ext uri="{FF2B5EF4-FFF2-40B4-BE49-F238E27FC236}">
                <a16:creationId xmlns:a16="http://schemas.microsoft.com/office/drawing/2014/main" id="{D3FDA4C7-27CA-AFCD-6A75-B1D4156CB070}"/>
              </a:ext>
            </a:extLst>
          </p:cNvPr>
          <p:cNvPicPr>
            <a:picLocks noChangeAspect="1"/>
          </p:cNvPicPr>
          <p:nvPr/>
        </p:nvPicPr>
        <p:blipFill>
          <a:blip r:embed="rId4"/>
          <a:srcRect l="5786" t="16201" r="2993" b="11333"/>
          <a:stretch>
            <a:fillRect/>
          </a:stretch>
        </p:blipFill>
        <p:spPr>
          <a:xfrm>
            <a:off x="104400" y="2024088"/>
            <a:ext cx="5894496" cy="3511944"/>
          </a:xfrm>
          <a:prstGeom prst="rect">
            <a:avLst/>
          </a:prstGeom>
        </p:spPr>
      </p:pic>
    </p:spTree>
    <p:extLst>
      <p:ext uri="{BB962C8B-B14F-4D97-AF65-F5344CB8AC3E}">
        <p14:creationId xmlns:p14="http://schemas.microsoft.com/office/powerpoint/2010/main" val="2366843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D5D62-F324-02C2-A6FD-97E87888A2E9}"/>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6C61EF61-3A54-21BA-2253-94B460A72583}"/>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1</a:t>
            </a:r>
            <a:r>
              <a:rPr kumimoji="1" lang="en-US" altLang="zh-CN" sz="3600" b="1" dirty="0">
                <a:latin typeface="Arial" panose="020B0604020202020204" pitchFamily="34" charset="0"/>
                <a:ea typeface="黑体" panose="02010609060101010101" pitchFamily="49" charset="-122"/>
                <a:cs typeface="Arial" panose="020B0604020202020204" pitchFamily="34" charset="0"/>
              </a:rPr>
              <a:t>.</a:t>
            </a:r>
            <a:r>
              <a:rPr lang="zh-CN" altLang="en-US" sz="3600" b="1" dirty="0">
                <a:latin typeface="宋体" panose="02010600030101010101" pitchFamily="2" charset="-122"/>
                <a:ea typeface="宋体" panose="02010600030101010101" pitchFamily="2" charset="-122"/>
                <a:cs typeface="Arial" panose="020B0604020202020204" pitchFamily="34" charset="0"/>
              </a:rPr>
              <a:t>人工智能与信息技术</a:t>
            </a:r>
            <a:endParaRPr lang="en-US" altLang="zh-CN" sz="3600" b="1" dirty="0">
              <a:latin typeface="宋体" panose="02010600030101010101" pitchFamily="2" charset="-122"/>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57D92B69-BD57-3342-0146-45867A0F37F7}"/>
              </a:ext>
            </a:extLst>
          </p:cNvPr>
          <p:cNvPicPr>
            <a:picLocks noChangeAspect="1"/>
          </p:cNvPicPr>
          <p:nvPr/>
        </p:nvPicPr>
        <p:blipFill>
          <a:blip r:embed="rId3"/>
          <a:srcRect l="6024" t="14573" r="3013" b="9765"/>
          <a:stretch>
            <a:fillRect/>
          </a:stretch>
        </p:blipFill>
        <p:spPr>
          <a:xfrm>
            <a:off x="178025" y="2013971"/>
            <a:ext cx="5645544" cy="3521924"/>
          </a:xfrm>
          <a:prstGeom prst="rect">
            <a:avLst/>
          </a:prstGeom>
        </p:spPr>
      </p:pic>
      <p:pic>
        <p:nvPicPr>
          <p:cNvPr id="6" name="图片 5">
            <a:extLst>
              <a:ext uri="{FF2B5EF4-FFF2-40B4-BE49-F238E27FC236}">
                <a16:creationId xmlns:a16="http://schemas.microsoft.com/office/drawing/2014/main" id="{32BB60D0-8EA9-56E9-3661-D7A65AC3CA6F}"/>
              </a:ext>
            </a:extLst>
          </p:cNvPr>
          <p:cNvPicPr>
            <a:picLocks noChangeAspect="1"/>
          </p:cNvPicPr>
          <p:nvPr/>
        </p:nvPicPr>
        <p:blipFill>
          <a:blip r:embed="rId4"/>
          <a:srcRect l="4290" t="14443" r="5277" b="12208"/>
          <a:stretch>
            <a:fillRect/>
          </a:stretch>
        </p:blipFill>
        <p:spPr>
          <a:xfrm>
            <a:off x="6031377" y="1933992"/>
            <a:ext cx="6052616" cy="3681882"/>
          </a:xfrm>
          <a:prstGeom prst="rect">
            <a:avLst/>
          </a:prstGeom>
        </p:spPr>
      </p:pic>
      <p:sp>
        <p:nvSpPr>
          <p:cNvPr id="7" name="文本框 6">
            <a:extLst>
              <a:ext uri="{FF2B5EF4-FFF2-40B4-BE49-F238E27FC236}">
                <a16:creationId xmlns:a16="http://schemas.microsoft.com/office/drawing/2014/main" id="{FFB824AD-3AA0-E20C-98EA-FDA1E629579C}"/>
              </a:ext>
            </a:extLst>
          </p:cNvPr>
          <p:cNvSpPr txBox="1"/>
          <p:nvPr/>
        </p:nvSpPr>
        <p:spPr>
          <a:xfrm>
            <a:off x="380198" y="1155082"/>
            <a:ext cx="8604985" cy="584775"/>
          </a:xfrm>
          <a:prstGeom prst="rect">
            <a:avLst/>
          </a:prstGeom>
          <a:noFill/>
        </p:spPr>
        <p:txBody>
          <a:bodyPr wrap="square">
            <a:spAutoFit/>
          </a:bodyPr>
          <a:lstStyle/>
          <a:p>
            <a:r>
              <a:rPr lang="zh-CN" altLang="en-US" sz="3200" b="0" i="0" u="none" strike="noStrike" baseline="0" dirty="0">
                <a:solidFill>
                  <a:srgbClr val="000000"/>
                </a:solidFill>
                <a:latin typeface="黑体" panose="02010609060101010101" pitchFamily="49" charset="-122"/>
                <a:ea typeface="黑体" panose="02010609060101010101" pitchFamily="49" charset="-122"/>
              </a:rPr>
              <a:t>基于深度学习的震源参数自动测定方法及应用</a:t>
            </a:r>
            <a:endParaRPr lang="zh-CN" altLang="en-US" sz="3200" dirty="0"/>
          </a:p>
        </p:txBody>
      </p:sp>
    </p:spTree>
    <p:extLst>
      <p:ext uri="{BB962C8B-B14F-4D97-AF65-F5344CB8AC3E}">
        <p14:creationId xmlns:p14="http://schemas.microsoft.com/office/powerpoint/2010/main" val="268116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951BC-14BE-1853-20FB-833AB5FA2005}"/>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693A8ECB-E06C-CA0B-2917-06DC5E3A0BDF}"/>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1</a:t>
            </a:r>
            <a:r>
              <a:rPr kumimoji="1" lang="en-US" altLang="zh-CN" sz="3600" b="1" dirty="0">
                <a:latin typeface="Arial" panose="020B0604020202020204" pitchFamily="34" charset="0"/>
                <a:ea typeface="黑体" panose="02010609060101010101" pitchFamily="49" charset="-122"/>
                <a:cs typeface="Arial" panose="020B0604020202020204" pitchFamily="34" charset="0"/>
              </a:rPr>
              <a:t>.</a:t>
            </a:r>
            <a:r>
              <a:rPr lang="zh-CN" altLang="en-US" sz="3600" b="1" dirty="0">
                <a:latin typeface="宋体" panose="02010600030101010101" pitchFamily="2" charset="-122"/>
                <a:ea typeface="宋体" panose="02010600030101010101" pitchFamily="2" charset="-122"/>
                <a:cs typeface="Arial" panose="020B0604020202020204" pitchFamily="34" charset="0"/>
              </a:rPr>
              <a:t>人工智能与信息技术</a:t>
            </a:r>
            <a:endParaRPr lang="en-US" altLang="zh-CN" sz="3600" b="1" dirty="0">
              <a:latin typeface="宋体" panose="02010600030101010101" pitchFamily="2" charset="-122"/>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E0C4B61C-5B27-EF2F-AA13-B10E971B3328}"/>
              </a:ext>
            </a:extLst>
          </p:cNvPr>
          <p:cNvPicPr>
            <a:picLocks noChangeAspect="1"/>
          </p:cNvPicPr>
          <p:nvPr/>
        </p:nvPicPr>
        <p:blipFill>
          <a:blip r:embed="rId3"/>
          <a:srcRect l="9465" t="20543" r="7997" b="14307"/>
          <a:stretch>
            <a:fillRect/>
          </a:stretch>
        </p:blipFill>
        <p:spPr>
          <a:xfrm>
            <a:off x="6337137" y="2152482"/>
            <a:ext cx="5781976" cy="3422930"/>
          </a:xfrm>
          <a:prstGeom prst="rect">
            <a:avLst/>
          </a:prstGeom>
        </p:spPr>
      </p:pic>
      <p:pic>
        <p:nvPicPr>
          <p:cNvPr id="6" name="图片 5">
            <a:extLst>
              <a:ext uri="{FF2B5EF4-FFF2-40B4-BE49-F238E27FC236}">
                <a16:creationId xmlns:a16="http://schemas.microsoft.com/office/drawing/2014/main" id="{F94E1407-F788-CD21-71AB-1D6B9BC9E790}"/>
              </a:ext>
            </a:extLst>
          </p:cNvPr>
          <p:cNvPicPr>
            <a:picLocks noChangeAspect="1"/>
          </p:cNvPicPr>
          <p:nvPr/>
        </p:nvPicPr>
        <p:blipFill>
          <a:blip r:embed="rId4"/>
          <a:srcRect l="6951" t="12401" r="8215" b="18879"/>
          <a:stretch>
            <a:fillRect/>
          </a:stretch>
        </p:blipFill>
        <p:spPr>
          <a:xfrm>
            <a:off x="269242" y="2093947"/>
            <a:ext cx="5826758" cy="3540000"/>
          </a:xfrm>
          <a:prstGeom prst="rect">
            <a:avLst/>
          </a:prstGeom>
        </p:spPr>
      </p:pic>
      <p:sp>
        <p:nvSpPr>
          <p:cNvPr id="7" name="文本框 6">
            <a:extLst>
              <a:ext uri="{FF2B5EF4-FFF2-40B4-BE49-F238E27FC236}">
                <a16:creationId xmlns:a16="http://schemas.microsoft.com/office/drawing/2014/main" id="{C23ED82A-1D0D-5BA5-7146-3562CA825DED}"/>
              </a:ext>
            </a:extLst>
          </p:cNvPr>
          <p:cNvSpPr txBox="1"/>
          <p:nvPr/>
        </p:nvSpPr>
        <p:spPr>
          <a:xfrm>
            <a:off x="380198" y="1155082"/>
            <a:ext cx="8604985" cy="584775"/>
          </a:xfrm>
          <a:prstGeom prst="rect">
            <a:avLst/>
          </a:prstGeom>
          <a:noFill/>
        </p:spPr>
        <p:txBody>
          <a:bodyPr wrap="square">
            <a:spAutoFit/>
          </a:bodyPr>
          <a:lstStyle/>
          <a:p>
            <a:r>
              <a:rPr lang="zh-CN" altLang="en-US" sz="3200" b="0" i="0" u="none" strike="noStrike" baseline="0" dirty="0">
                <a:solidFill>
                  <a:srgbClr val="000000"/>
                </a:solidFill>
                <a:latin typeface="黑体" panose="02010609060101010101" pitchFamily="49" charset="-122"/>
                <a:ea typeface="黑体" panose="02010609060101010101" pitchFamily="49" charset="-122"/>
              </a:rPr>
              <a:t>基于深度学习的震源参数自动测定方法及应用</a:t>
            </a:r>
            <a:endParaRPr lang="zh-CN" altLang="en-US" sz="3200" dirty="0"/>
          </a:p>
        </p:txBody>
      </p:sp>
    </p:spTree>
    <p:extLst>
      <p:ext uri="{BB962C8B-B14F-4D97-AF65-F5344CB8AC3E}">
        <p14:creationId xmlns:p14="http://schemas.microsoft.com/office/powerpoint/2010/main" val="2129020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111A4-8823-5A11-F7C0-7641ED1B5B6D}"/>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9F1A15C4-566A-30D9-4BCC-C62E4BD10946}"/>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1</a:t>
            </a:r>
            <a:r>
              <a:rPr kumimoji="1" lang="en-US" altLang="zh-CN" sz="3600" b="1" dirty="0">
                <a:latin typeface="Arial" panose="020B0604020202020204" pitchFamily="34" charset="0"/>
                <a:ea typeface="黑体" panose="02010609060101010101" pitchFamily="49" charset="-122"/>
                <a:cs typeface="Arial" panose="020B0604020202020204" pitchFamily="34" charset="0"/>
              </a:rPr>
              <a:t>.</a:t>
            </a:r>
            <a:r>
              <a:rPr lang="zh-CN" altLang="en-US" sz="3600" b="1" dirty="0">
                <a:latin typeface="宋体" panose="02010600030101010101" pitchFamily="2" charset="-122"/>
                <a:ea typeface="宋体" panose="02010600030101010101" pitchFamily="2" charset="-122"/>
                <a:cs typeface="Arial" panose="020B0604020202020204" pitchFamily="34" charset="0"/>
              </a:rPr>
              <a:t>人工智能与信息技术</a:t>
            </a:r>
            <a:endParaRPr lang="en-US" altLang="zh-CN" sz="3600" b="1" dirty="0">
              <a:latin typeface="宋体" panose="02010600030101010101" pitchFamily="2" charset="-122"/>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568B0CFD-1F91-1987-6ADB-F4C9CC795596}"/>
              </a:ext>
            </a:extLst>
          </p:cNvPr>
          <p:cNvPicPr>
            <a:picLocks noChangeAspect="1"/>
          </p:cNvPicPr>
          <p:nvPr/>
        </p:nvPicPr>
        <p:blipFill>
          <a:blip r:embed="rId3"/>
          <a:srcRect l="6622" t="16270" r="1844" b="11797"/>
          <a:stretch>
            <a:fillRect/>
          </a:stretch>
        </p:blipFill>
        <p:spPr>
          <a:xfrm>
            <a:off x="65441" y="2285951"/>
            <a:ext cx="5835144" cy="3439210"/>
          </a:xfrm>
          <a:prstGeom prst="rect">
            <a:avLst/>
          </a:prstGeom>
        </p:spPr>
      </p:pic>
      <p:pic>
        <p:nvPicPr>
          <p:cNvPr id="6" name="图片 5">
            <a:extLst>
              <a:ext uri="{FF2B5EF4-FFF2-40B4-BE49-F238E27FC236}">
                <a16:creationId xmlns:a16="http://schemas.microsoft.com/office/drawing/2014/main" id="{8B288525-07DC-8712-74B1-99819C1F6487}"/>
              </a:ext>
            </a:extLst>
          </p:cNvPr>
          <p:cNvPicPr>
            <a:picLocks noChangeAspect="1"/>
          </p:cNvPicPr>
          <p:nvPr/>
        </p:nvPicPr>
        <p:blipFill>
          <a:blip r:embed="rId4"/>
          <a:srcRect l="6696" t="17227" r="16047" b="20708"/>
          <a:stretch>
            <a:fillRect/>
          </a:stretch>
        </p:blipFill>
        <p:spPr>
          <a:xfrm>
            <a:off x="6029185" y="2168662"/>
            <a:ext cx="6097374" cy="3673788"/>
          </a:xfrm>
          <a:prstGeom prst="rect">
            <a:avLst/>
          </a:prstGeom>
        </p:spPr>
      </p:pic>
      <p:sp>
        <p:nvSpPr>
          <p:cNvPr id="7" name="文本框 6">
            <a:extLst>
              <a:ext uri="{FF2B5EF4-FFF2-40B4-BE49-F238E27FC236}">
                <a16:creationId xmlns:a16="http://schemas.microsoft.com/office/drawing/2014/main" id="{38C488A2-225E-A9C5-014C-80A5D2301FE0}"/>
              </a:ext>
            </a:extLst>
          </p:cNvPr>
          <p:cNvSpPr txBox="1"/>
          <p:nvPr/>
        </p:nvSpPr>
        <p:spPr>
          <a:xfrm>
            <a:off x="380198" y="1159895"/>
            <a:ext cx="8604985" cy="584775"/>
          </a:xfrm>
          <a:prstGeom prst="rect">
            <a:avLst/>
          </a:prstGeom>
          <a:noFill/>
        </p:spPr>
        <p:txBody>
          <a:bodyPr wrap="square">
            <a:spAutoFit/>
          </a:bodyPr>
          <a:lstStyle/>
          <a:p>
            <a:r>
              <a:rPr lang="zh-CN" altLang="en-US" sz="3200" b="0" i="0" u="none" strike="noStrike" baseline="0" dirty="0">
                <a:solidFill>
                  <a:srgbClr val="000000"/>
                </a:solidFill>
                <a:latin typeface="黑体" panose="02010609060101010101" pitchFamily="49" charset="-122"/>
                <a:ea typeface="黑体" panose="02010609060101010101" pitchFamily="49" charset="-122"/>
              </a:rPr>
              <a:t>基于深度学习的震源参数自动测定方法及应用</a:t>
            </a:r>
            <a:endParaRPr lang="zh-CN" altLang="en-US" sz="3200" dirty="0"/>
          </a:p>
        </p:txBody>
      </p:sp>
    </p:spTree>
    <p:extLst>
      <p:ext uri="{BB962C8B-B14F-4D97-AF65-F5344CB8AC3E}">
        <p14:creationId xmlns:p14="http://schemas.microsoft.com/office/powerpoint/2010/main" val="2085988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95EEA-E7BE-7A85-AE9C-594B035D0A60}"/>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259EF2E2-F5C6-9136-61E4-44BED60C7543}"/>
              </a:ext>
            </a:extLst>
          </p:cNvPr>
          <p:cNvPicPr>
            <a:picLocks noChangeAspect="1"/>
          </p:cNvPicPr>
          <p:nvPr/>
        </p:nvPicPr>
        <p:blipFill>
          <a:blip r:embed="rId3"/>
          <a:srcRect l="10086" t="8867" r="7451" b="5717"/>
          <a:stretch>
            <a:fillRect/>
          </a:stretch>
        </p:blipFill>
        <p:spPr>
          <a:xfrm>
            <a:off x="235819" y="2233061"/>
            <a:ext cx="5823284" cy="3392905"/>
          </a:xfrm>
          <a:prstGeom prst="rect">
            <a:avLst/>
          </a:prstGeom>
        </p:spPr>
      </p:pic>
      <p:pic>
        <p:nvPicPr>
          <p:cNvPr id="6" name="图片 5">
            <a:extLst>
              <a:ext uri="{FF2B5EF4-FFF2-40B4-BE49-F238E27FC236}">
                <a16:creationId xmlns:a16="http://schemas.microsoft.com/office/drawing/2014/main" id="{34BE817D-440A-3F52-A528-D64B509AA14C}"/>
              </a:ext>
            </a:extLst>
          </p:cNvPr>
          <p:cNvPicPr>
            <a:picLocks noChangeAspect="1"/>
          </p:cNvPicPr>
          <p:nvPr/>
        </p:nvPicPr>
        <p:blipFill>
          <a:blip r:embed="rId4"/>
          <a:srcRect l="9890" t="7883" r="17190" b="12264"/>
          <a:stretch>
            <a:fillRect/>
          </a:stretch>
        </p:blipFill>
        <p:spPr>
          <a:xfrm>
            <a:off x="6270287" y="2204186"/>
            <a:ext cx="5554920" cy="3421780"/>
          </a:xfrm>
          <a:prstGeom prst="rect">
            <a:avLst/>
          </a:prstGeom>
        </p:spPr>
      </p:pic>
      <p:sp>
        <p:nvSpPr>
          <p:cNvPr id="7" name="文本框 6">
            <a:extLst>
              <a:ext uri="{FF2B5EF4-FFF2-40B4-BE49-F238E27FC236}">
                <a16:creationId xmlns:a16="http://schemas.microsoft.com/office/drawing/2014/main" id="{5F206BF7-D877-E6E8-0436-822D2ABF327B}"/>
              </a:ext>
            </a:extLst>
          </p:cNvPr>
          <p:cNvSpPr txBox="1"/>
          <p:nvPr/>
        </p:nvSpPr>
        <p:spPr>
          <a:xfrm>
            <a:off x="380198" y="1155082"/>
            <a:ext cx="9577137" cy="584775"/>
          </a:xfrm>
          <a:prstGeom prst="rect">
            <a:avLst/>
          </a:prstGeom>
          <a:noFill/>
        </p:spPr>
        <p:txBody>
          <a:bodyPr wrap="square">
            <a:spAutoFit/>
          </a:bodyPr>
          <a:lstStyle/>
          <a:p>
            <a:r>
              <a:rPr lang="zh-CN" altLang="en-US" sz="3200" b="0" i="0" u="none" strike="noStrike" baseline="0" dirty="0">
                <a:solidFill>
                  <a:srgbClr val="000000"/>
                </a:solidFill>
                <a:latin typeface="黑体" panose="02010609060101010101" pitchFamily="49" charset="-122"/>
                <a:ea typeface="黑体" panose="02010609060101010101" pitchFamily="49" charset="-122"/>
              </a:rPr>
              <a:t>基于改进</a:t>
            </a:r>
            <a:r>
              <a:rPr lang="en-US" altLang="zh-CN" sz="3200" b="0" i="0" u="none" strike="noStrike" baseline="0" dirty="0">
                <a:solidFill>
                  <a:srgbClr val="000000"/>
                </a:solidFill>
                <a:latin typeface="黑体" panose="02010609060101010101" pitchFamily="49" charset="-122"/>
                <a:ea typeface="黑体" panose="02010609060101010101" pitchFamily="49" charset="-122"/>
              </a:rPr>
              <a:t>YOLOv5s</a:t>
            </a:r>
            <a:r>
              <a:rPr lang="zh-CN" altLang="en-US" sz="3200" b="0" i="0" u="none" strike="noStrike" baseline="0" dirty="0">
                <a:solidFill>
                  <a:srgbClr val="000000"/>
                </a:solidFill>
                <a:latin typeface="黑体" panose="02010609060101010101" pitchFamily="49" charset="-122"/>
                <a:ea typeface="黑体" panose="02010609060101010101" pitchFamily="49" charset="-122"/>
              </a:rPr>
              <a:t>的地震重力异常四象限特征检测</a:t>
            </a:r>
            <a:endParaRPr lang="zh-CN" altLang="en-US" sz="3200" dirty="0"/>
          </a:p>
        </p:txBody>
      </p:sp>
      <p:sp>
        <p:nvSpPr>
          <p:cNvPr id="8" name="矩形 3">
            <a:extLst>
              <a:ext uri="{FF2B5EF4-FFF2-40B4-BE49-F238E27FC236}">
                <a16:creationId xmlns:a16="http://schemas.microsoft.com/office/drawing/2014/main" id="{3E6CA3FC-C021-BBF5-A063-DD32B3E31868}"/>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1</a:t>
            </a:r>
            <a:r>
              <a:rPr kumimoji="1" lang="en-US" altLang="zh-CN" sz="3600" b="1" dirty="0">
                <a:latin typeface="Arial" panose="020B0604020202020204" pitchFamily="34" charset="0"/>
                <a:ea typeface="黑体" panose="02010609060101010101" pitchFamily="49" charset="-122"/>
                <a:cs typeface="Arial" panose="020B0604020202020204" pitchFamily="34" charset="0"/>
              </a:rPr>
              <a:t>.</a:t>
            </a:r>
            <a:r>
              <a:rPr lang="zh-CN" altLang="en-US" sz="3600" b="1" dirty="0">
                <a:latin typeface="宋体" panose="02010600030101010101" pitchFamily="2" charset="-122"/>
                <a:ea typeface="宋体" panose="02010600030101010101" pitchFamily="2" charset="-122"/>
                <a:cs typeface="Arial" panose="020B0604020202020204" pitchFamily="34" charset="0"/>
              </a:rPr>
              <a:t>人工智能与信息技术</a:t>
            </a:r>
            <a:endParaRPr lang="en-US" altLang="zh-CN" sz="3600" b="1" dirty="0">
              <a:latin typeface="宋体" panose="02010600030101010101" pitchFamily="2" charset="-122"/>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4215397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BCB1F-80F3-5B29-2173-614BB8C64C33}"/>
            </a:ext>
          </a:extLst>
        </p:cNvPr>
        <p:cNvGrpSpPr/>
        <p:nvPr/>
      </p:nvGrpSpPr>
      <p:grpSpPr>
        <a:xfrm>
          <a:off x="0" y="0"/>
          <a:ext cx="0" cy="0"/>
          <a:chOff x="0" y="0"/>
          <a:chExt cx="0" cy="0"/>
        </a:xfrm>
      </p:grpSpPr>
      <p:sp>
        <p:nvSpPr>
          <p:cNvPr id="3" name="矩形 3">
            <a:extLst>
              <a:ext uri="{FF2B5EF4-FFF2-40B4-BE49-F238E27FC236}">
                <a16:creationId xmlns:a16="http://schemas.microsoft.com/office/drawing/2014/main" id="{A6588BD0-7787-FF67-9BB7-8EB58E5ED3EA}"/>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1</a:t>
            </a:r>
            <a:r>
              <a:rPr kumimoji="1" lang="en-US" altLang="zh-CN" sz="3600" b="1" dirty="0">
                <a:latin typeface="Arial" panose="020B0604020202020204" pitchFamily="34" charset="0"/>
                <a:ea typeface="黑体" panose="02010609060101010101" pitchFamily="49" charset="-122"/>
                <a:cs typeface="Arial" panose="020B0604020202020204" pitchFamily="34" charset="0"/>
              </a:rPr>
              <a:t>.</a:t>
            </a:r>
            <a:r>
              <a:rPr lang="zh-CN" altLang="en-US" sz="3600" b="1" dirty="0">
                <a:latin typeface="宋体" panose="02010600030101010101" pitchFamily="2" charset="-122"/>
                <a:ea typeface="宋体" panose="02010600030101010101" pitchFamily="2" charset="-122"/>
                <a:cs typeface="Arial" panose="020B0604020202020204" pitchFamily="34" charset="0"/>
              </a:rPr>
              <a:t>人工智能与信息技术</a:t>
            </a:r>
            <a:endParaRPr lang="en-US" altLang="zh-CN" sz="3600" b="1" dirty="0">
              <a:latin typeface="宋体" panose="02010600030101010101" pitchFamily="2" charset="-122"/>
              <a:ea typeface="宋体" panose="02010600030101010101" pitchFamily="2" charset="-122"/>
              <a:cs typeface="Arial" panose="020B0604020202020204" pitchFamily="34" charset="0"/>
            </a:endParaRPr>
          </a:p>
        </p:txBody>
      </p:sp>
      <p:sp>
        <p:nvSpPr>
          <p:cNvPr id="4" name="文本框 3">
            <a:extLst>
              <a:ext uri="{FF2B5EF4-FFF2-40B4-BE49-F238E27FC236}">
                <a16:creationId xmlns:a16="http://schemas.microsoft.com/office/drawing/2014/main" id="{E151B3B2-71D6-5E58-D92E-28A9F86B175F}"/>
              </a:ext>
            </a:extLst>
          </p:cNvPr>
          <p:cNvSpPr txBox="1"/>
          <p:nvPr/>
        </p:nvSpPr>
        <p:spPr>
          <a:xfrm>
            <a:off x="380198" y="1155082"/>
            <a:ext cx="9577137" cy="584775"/>
          </a:xfrm>
          <a:prstGeom prst="rect">
            <a:avLst/>
          </a:prstGeom>
          <a:noFill/>
        </p:spPr>
        <p:txBody>
          <a:bodyPr wrap="square">
            <a:spAutoFit/>
          </a:bodyPr>
          <a:lstStyle/>
          <a:p>
            <a:r>
              <a:rPr lang="zh-CN" altLang="en-US" sz="3200" b="0" i="0" u="none" strike="noStrike" baseline="0" dirty="0">
                <a:solidFill>
                  <a:srgbClr val="000000"/>
                </a:solidFill>
                <a:latin typeface="黑体" panose="02010609060101010101" pitchFamily="49" charset="-122"/>
                <a:ea typeface="黑体" panose="02010609060101010101" pitchFamily="49" charset="-122"/>
              </a:rPr>
              <a:t>基于改进</a:t>
            </a:r>
            <a:r>
              <a:rPr lang="en-US" altLang="zh-CN" sz="3200" b="0" i="0" u="none" strike="noStrike" baseline="0" dirty="0">
                <a:solidFill>
                  <a:srgbClr val="000000"/>
                </a:solidFill>
                <a:latin typeface="黑体" panose="02010609060101010101" pitchFamily="49" charset="-122"/>
                <a:ea typeface="黑体" panose="02010609060101010101" pitchFamily="49" charset="-122"/>
              </a:rPr>
              <a:t>YOLOv5s</a:t>
            </a:r>
            <a:r>
              <a:rPr lang="zh-CN" altLang="en-US" sz="3200" b="0" i="0" u="none" strike="noStrike" baseline="0" dirty="0">
                <a:solidFill>
                  <a:srgbClr val="000000"/>
                </a:solidFill>
                <a:latin typeface="黑体" panose="02010609060101010101" pitchFamily="49" charset="-122"/>
                <a:ea typeface="黑体" panose="02010609060101010101" pitchFamily="49" charset="-122"/>
              </a:rPr>
              <a:t>的地震重力异常四象限特征检测</a:t>
            </a:r>
            <a:endParaRPr lang="zh-CN" altLang="en-US" sz="3200" dirty="0"/>
          </a:p>
        </p:txBody>
      </p:sp>
      <p:pic>
        <p:nvPicPr>
          <p:cNvPr id="6" name="图片 5">
            <a:extLst>
              <a:ext uri="{FF2B5EF4-FFF2-40B4-BE49-F238E27FC236}">
                <a16:creationId xmlns:a16="http://schemas.microsoft.com/office/drawing/2014/main" id="{2654D535-7FF1-CEA9-1E51-4060DDF1650D}"/>
              </a:ext>
            </a:extLst>
          </p:cNvPr>
          <p:cNvPicPr>
            <a:picLocks noChangeAspect="1"/>
          </p:cNvPicPr>
          <p:nvPr/>
        </p:nvPicPr>
        <p:blipFill>
          <a:blip r:embed="rId3"/>
          <a:srcRect l="6561" t="14484" r="6866" b="15893"/>
          <a:stretch>
            <a:fillRect/>
          </a:stretch>
        </p:blipFill>
        <p:spPr>
          <a:xfrm>
            <a:off x="380198" y="2208999"/>
            <a:ext cx="5497568" cy="3315902"/>
          </a:xfrm>
          <a:prstGeom prst="rect">
            <a:avLst/>
          </a:prstGeom>
        </p:spPr>
      </p:pic>
      <p:pic>
        <p:nvPicPr>
          <p:cNvPr id="8" name="图片 7">
            <a:extLst>
              <a:ext uri="{FF2B5EF4-FFF2-40B4-BE49-F238E27FC236}">
                <a16:creationId xmlns:a16="http://schemas.microsoft.com/office/drawing/2014/main" id="{722DD601-7095-3C2E-38DC-B00CD964E3C1}"/>
              </a:ext>
            </a:extLst>
          </p:cNvPr>
          <p:cNvPicPr>
            <a:picLocks noChangeAspect="1"/>
          </p:cNvPicPr>
          <p:nvPr/>
        </p:nvPicPr>
        <p:blipFill>
          <a:blip r:embed="rId4"/>
          <a:srcRect l="7987" t="17504" r="5952" b="13285"/>
          <a:stretch>
            <a:fillRect/>
          </a:stretch>
        </p:blipFill>
        <p:spPr>
          <a:xfrm>
            <a:off x="6035040" y="2208999"/>
            <a:ext cx="5497568" cy="3315902"/>
          </a:xfrm>
          <a:prstGeom prst="rect">
            <a:avLst/>
          </a:prstGeom>
        </p:spPr>
      </p:pic>
    </p:spTree>
    <p:extLst>
      <p:ext uri="{BB962C8B-B14F-4D97-AF65-F5344CB8AC3E}">
        <p14:creationId xmlns:p14="http://schemas.microsoft.com/office/powerpoint/2010/main" val="650028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B0744-2CC9-7764-43B7-A3CB59501ED9}"/>
            </a:ext>
          </a:extLst>
        </p:cNvPr>
        <p:cNvGrpSpPr/>
        <p:nvPr/>
      </p:nvGrpSpPr>
      <p:grpSpPr>
        <a:xfrm>
          <a:off x="0" y="0"/>
          <a:ext cx="0" cy="0"/>
          <a:chOff x="0" y="0"/>
          <a:chExt cx="0" cy="0"/>
        </a:xfrm>
      </p:grpSpPr>
      <p:sp>
        <p:nvSpPr>
          <p:cNvPr id="3" name="矩形 3">
            <a:extLst>
              <a:ext uri="{FF2B5EF4-FFF2-40B4-BE49-F238E27FC236}">
                <a16:creationId xmlns:a16="http://schemas.microsoft.com/office/drawing/2014/main" id="{04D226F7-72CB-1168-6895-94C2859865A7}"/>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1</a:t>
            </a:r>
            <a:r>
              <a:rPr kumimoji="1" lang="en-US" altLang="zh-CN" sz="3600" b="1" dirty="0">
                <a:latin typeface="Arial" panose="020B0604020202020204" pitchFamily="34" charset="0"/>
                <a:ea typeface="黑体" panose="02010609060101010101" pitchFamily="49" charset="-122"/>
                <a:cs typeface="Arial" panose="020B0604020202020204" pitchFamily="34" charset="0"/>
              </a:rPr>
              <a:t>.</a:t>
            </a:r>
            <a:r>
              <a:rPr lang="zh-CN" altLang="en-US" sz="3600" b="1" dirty="0">
                <a:latin typeface="宋体" panose="02010600030101010101" pitchFamily="2" charset="-122"/>
                <a:ea typeface="宋体" panose="02010600030101010101" pitchFamily="2" charset="-122"/>
                <a:cs typeface="Arial" panose="020B0604020202020204" pitchFamily="34" charset="0"/>
              </a:rPr>
              <a:t>人工智能与信息技术</a:t>
            </a:r>
            <a:endParaRPr lang="en-US" altLang="zh-CN" sz="3600" b="1" dirty="0">
              <a:latin typeface="宋体" panose="02010600030101010101" pitchFamily="2" charset="-122"/>
              <a:ea typeface="宋体" panose="02010600030101010101" pitchFamily="2" charset="-122"/>
              <a:cs typeface="Arial" panose="020B0604020202020204" pitchFamily="34" charset="0"/>
            </a:endParaRPr>
          </a:p>
        </p:txBody>
      </p:sp>
      <p:pic>
        <p:nvPicPr>
          <p:cNvPr id="5" name="图片 4">
            <a:extLst>
              <a:ext uri="{FF2B5EF4-FFF2-40B4-BE49-F238E27FC236}">
                <a16:creationId xmlns:a16="http://schemas.microsoft.com/office/drawing/2014/main" id="{3B656020-04E0-6A2B-447B-7D1D21ECEB43}"/>
              </a:ext>
            </a:extLst>
          </p:cNvPr>
          <p:cNvPicPr>
            <a:picLocks noChangeAspect="1"/>
          </p:cNvPicPr>
          <p:nvPr/>
        </p:nvPicPr>
        <p:blipFill>
          <a:blip r:embed="rId3"/>
          <a:srcRect l="10733" t="8280" r="10763" b="8421"/>
          <a:stretch>
            <a:fillRect/>
          </a:stretch>
        </p:blipFill>
        <p:spPr>
          <a:xfrm>
            <a:off x="3700913" y="1015466"/>
            <a:ext cx="4037799" cy="5712593"/>
          </a:xfrm>
          <a:prstGeom prst="rect">
            <a:avLst/>
          </a:prstGeom>
        </p:spPr>
      </p:pic>
    </p:spTree>
    <p:extLst>
      <p:ext uri="{BB962C8B-B14F-4D97-AF65-F5344CB8AC3E}">
        <p14:creationId xmlns:p14="http://schemas.microsoft.com/office/powerpoint/2010/main" val="3859699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0B66E-E028-BC3B-E2E5-7422B2A6E205}"/>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3AE51180-670F-D50B-45EB-DA19D8A9C68E}"/>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2.</a:t>
            </a:r>
            <a:r>
              <a:rPr kumimoji="1" lang="zh-CN" altLang="en-US" sz="3600" b="1" dirty="0">
                <a:latin typeface="Times New Roman" panose="02020603050405020304" pitchFamily="18" charset="0"/>
                <a:ea typeface="黑体" panose="02010609060101010101" pitchFamily="49" charset="-122"/>
                <a:cs typeface="Times New Roman" panose="02020603050405020304" pitchFamily="18" charset="0"/>
              </a:rPr>
              <a:t>月球及行星测绘遥感和重力场</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6" name="图片 5">
            <a:extLst>
              <a:ext uri="{FF2B5EF4-FFF2-40B4-BE49-F238E27FC236}">
                <a16:creationId xmlns:a16="http://schemas.microsoft.com/office/drawing/2014/main" id="{7BB46A7C-F2CA-2FBA-FCA5-BA116A6F7476}"/>
              </a:ext>
            </a:extLst>
          </p:cNvPr>
          <p:cNvPicPr>
            <a:picLocks noChangeAspect="1"/>
          </p:cNvPicPr>
          <p:nvPr/>
        </p:nvPicPr>
        <p:blipFill>
          <a:blip r:embed="rId3"/>
          <a:srcRect l="14217" t="14016" r="13234" b="14117"/>
          <a:stretch>
            <a:fillRect/>
          </a:stretch>
        </p:blipFill>
        <p:spPr>
          <a:xfrm>
            <a:off x="150305" y="2029966"/>
            <a:ext cx="5552661" cy="4125358"/>
          </a:xfrm>
          <a:prstGeom prst="rect">
            <a:avLst/>
          </a:prstGeom>
        </p:spPr>
      </p:pic>
      <p:sp>
        <p:nvSpPr>
          <p:cNvPr id="7" name="文本框 6">
            <a:extLst>
              <a:ext uri="{FF2B5EF4-FFF2-40B4-BE49-F238E27FC236}">
                <a16:creationId xmlns:a16="http://schemas.microsoft.com/office/drawing/2014/main" id="{B9FF5880-4CD2-4585-F038-C0543F21348E}"/>
              </a:ext>
            </a:extLst>
          </p:cNvPr>
          <p:cNvSpPr txBox="1"/>
          <p:nvPr/>
        </p:nvSpPr>
        <p:spPr>
          <a:xfrm>
            <a:off x="380198" y="1155082"/>
            <a:ext cx="9577137" cy="584775"/>
          </a:xfrm>
          <a:prstGeom prst="rect">
            <a:avLst/>
          </a:prstGeom>
          <a:noFill/>
        </p:spPr>
        <p:txBody>
          <a:bodyPr wrap="square">
            <a:spAutoFit/>
          </a:bodyPr>
          <a:lstStyle/>
          <a:p>
            <a:r>
              <a:rPr lang="zh-CN" altLang="en-US" sz="3200" b="0" i="0" u="none" strike="noStrike" baseline="0" dirty="0">
                <a:solidFill>
                  <a:srgbClr val="000000"/>
                </a:solidFill>
                <a:latin typeface="黑体" panose="02010609060101010101" pitchFamily="49" charset="-122"/>
                <a:ea typeface="黑体" panose="02010609060101010101" pitchFamily="49" charset="-122"/>
              </a:rPr>
              <a:t>基于重计算和自配准的</a:t>
            </a:r>
            <a:r>
              <a:rPr lang="en-US" altLang="zh-CN" sz="3200" b="0" i="0" u="none" strike="noStrike" baseline="0" dirty="0">
                <a:solidFill>
                  <a:srgbClr val="000000"/>
                </a:solidFill>
                <a:latin typeface="黑体" panose="02010609060101010101" pitchFamily="49" charset="-122"/>
                <a:ea typeface="黑体" panose="02010609060101010101" pitchFamily="49" charset="-122"/>
              </a:rPr>
              <a:t>MOLA</a:t>
            </a:r>
            <a:r>
              <a:rPr lang="zh-CN" altLang="en-US" sz="3200" b="0" i="0" u="none" strike="noStrike" baseline="0" dirty="0">
                <a:solidFill>
                  <a:srgbClr val="000000"/>
                </a:solidFill>
                <a:latin typeface="黑体" panose="02010609060101010101" pitchFamily="49" charset="-122"/>
                <a:ea typeface="黑体" panose="02010609060101010101" pitchFamily="49" charset="-122"/>
              </a:rPr>
              <a:t>定位误差校正方法</a:t>
            </a:r>
            <a:endParaRPr lang="zh-CN" altLang="en-US" sz="3200" dirty="0"/>
          </a:p>
        </p:txBody>
      </p:sp>
      <p:pic>
        <p:nvPicPr>
          <p:cNvPr id="9" name="图片 8">
            <a:extLst>
              <a:ext uri="{FF2B5EF4-FFF2-40B4-BE49-F238E27FC236}">
                <a16:creationId xmlns:a16="http://schemas.microsoft.com/office/drawing/2014/main" id="{2542D89D-CD6B-603B-88AA-6370FFEEEFCF}"/>
              </a:ext>
            </a:extLst>
          </p:cNvPr>
          <p:cNvPicPr>
            <a:picLocks noChangeAspect="1"/>
          </p:cNvPicPr>
          <p:nvPr/>
        </p:nvPicPr>
        <p:blipFill>
          <a:blip r:embed="rId4"/>
          <a:srcRect l="7885" t="23359" r="13111" b="5626"/>
          <a:stretch>
            <a:fillRect/>
          </a:stretch>
        </p:blipFill>
        <p:spPr>
          <a:xfrm>
            <a:off x="5832908" y="2029966"/>
            <a:ext cx="6131294" cy="4133473"/>
          </a:xfrm>
          <a:prstGeom prst="rect">
            <a:avLst/>
          </a:prstGeom>
        </p:spPr>
      </p:pic>
    </p:spTree>
    <p:extLst>
      <p:ext uri="{BB962C8B-B14F-4D97-AF65-F5344CB8AC3E}">
        <p14:creationId xmlns:p14="http://schemas.microsoft.com/office/powerpoint/2010/main" val="1885004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DC468-3E62-DB0D-2FD4-13B7258B0BF9}"/>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6A19E439-0D43-1C30-6F17-A8D373F3F402}"/>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2.</a:t>
            </a:r>
            <a:r>
              <a:rPr kumimoji="1" lang="zh-CN" altLang="en-US" sz="3600" b="1" dirty="0">
                <a:latin typeface="Times New Roman" panose="02020603050405020304" pitchFamily="18" charset="0"/>
                <a:ea typeface="黑体" panose="02010609060101010101" pitchFamily="49" charset="-122"/>
                <a:cs typeface="Times New Roman" panose="02020603050405020304" pitchFamily="18" charset="0"/>
              </a:rPr>
              <a:t>月球及行星测绘遥感和重力场</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6" name="图片 5">
            <a:extLst>
              <a:ext uri="{FF2B5EF4-FFF2-40B4-BE49-F238E27FC236}">
                <a16:creationId xmlns:a16="http://schemas.microsoft.com/office/drawing/2014/main" id="{9803F650-A76B-613F-3B6C-0F4912E1C79A}"/>
              </a:ext>
            </a:extLst>
          </p:cNvPr>
          <p:cNvPicPr>
            <a:picLocks noChangeAspect="1"/>
          </p:cNvPicPr>
          <p:nvPr/>
        </p:nvPicPr>
        <p:blipFill>
          <a:blip r:embed="rId3"/>
          <a:srcRect l="13122" t="11298" r="5403" b="11158"/>
          <a:stretch>
            <a:fillRect/>
          </a:stretch>
        </p:blipFill>
        <p:spPr>
          <a:xfrm>
            <a:off x="6326949" y="2232300"/>
            <a:ext cx="5798376" cy="4139021"/>
          </a:xfrm>
          <a:prstGeom prst="rect">
            <a:avLst/>
          </a:prstGeom>
        </p:spPr>
      </p:pic>
      <p:pic>
        <p:nvPicPr>
          <p:cNvPr id="8" name="图片 7">
            <a:extLst>
              <a:ext uri="{FF2B5EF4-FFF2-40B4-BE49-F238E27FC236}">
                <a16:creationId xmlns:a16="http://schemas.microsoft.com/office/drawing/2014/main" id="{7A2AB798-4658-066A-E55C-4AE7C2865F5F}"/>
              </a:ext>
            </a:extLst>
          </p:cNvPr>
          <p:cNvPicPr>
            <a:picLocks noChangeAspect="1"/>
          </p:cNvPicPr>
          <p:nvPr/>
        </p:nvPicPr>
        <p:blipFill>
          <a:blip r:embed="rId4"/>
          <a:srcRect l="11042" t="15018" r="10105" b="13611"/>
          <a:stretch>
            <a:fillRect/>
          </a:stretch>
        </p:blipFill>
        <p:spPr>
          <a:xfrm>
            <a:off x="76144" y="2232300"/>
            <a:ext cx="6097292" cy="4139021"/>
          </a:xfrm>
          <a:prstGeom prst="rect">
            <a:avLst/>
          </a:prstGeom>
        </p:spPr>
      </p:pic>
      <p:sp>
        <p:nvSpPr>
          <p:cNvPr id="9" name="文本框 8">
            <a:extLst>
              <a:ext uri="{FF2B5EF4-FFF2-40B4-BE49-F238E27FC236}">
                <a16:creationId xmlns:a16="http://schemas.microsoft.com/office/drawing/2014/main" id="{9B890AEF-4A20-F8A6-68C5-BA95602B5068}"/>
              </a:ext>
            </a:extLst>
          </p:cNvPr>
          <p:cNvSpPr txBox="1"/>
          <p:nvPr/>
        </p:nvSpPr>
        <p:spPr>
          <a:xfrm>
            <a:off x="380198" y="1155082"/>
            <a:ext cx="10402102" cy="1077218"/>
          </a:xfrm>
          <a:prstGeom prst="rect">
            <a:avLst/>
          </a:prstGeom>
          <a:noFill/>
        </p:spPr>
        <p:txBody>
          <a:bodyPr wrap="square">
            <a:spAutoFit/>
          </a:bodyPr>
          <a:lstStyle/>
          <a:p>
            <a:r>
              <a:rPr lang="zh-CN" altLang="en-US" sz="3200" dirty="0"/>
              <a:t>月球南极极端光照条件下的视觉增强高保真数据集构建与双向域迁移学习方法</a:t>
            </a:r>
          </a:p>
        </p:txBody>
      </p:sp>
    </p:spTree>
    <p:extLst>
      <p:ext uri="{BB962C8B-B14F-4D97-AF65-F5344CB8AC3E}">
        <p14:creationId xmlns:p14="http://schemas.microsoft.com/office/powerpoint/2010/main" val="3146607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C1F12-C7DB-9910-9A1B-11850DA2CE2D}"/>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20C58115-8342-ABC7-771F-06F8A80028B7}"/>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3.</a:t>
            </a:r>
            <a:r>
              <a:rPr kumimoji="1" lang="zh-CN" altLang="en-US" sz="3600" b="1" dirty="0">
                <a:latin typeface="Times New Roman" panose="02020603050405020304" pitchFamily="18" charset="0"/>
                <a:ea typeface="黑体" panose="02010609060101010101" pitchFamily="49" charset="-122"/>
                <a:cs typeface="Times New Roman" panose="02020603050405020304" pitchFamily="18" charset="0"/>
              </a:rPr>
              <a:t>地下结构成像及介质变化监测</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2CF0D78D-E1ED-7386-D243-75BC272CAD50}"/>
              </a:ext>
            </a:extLst>
          </p:cNvPr>
          <p:cNvPicPr>
            <a:picLocks noChangeAspect="1"/>
          </p:cNvPicPr>
          <p:nvPr/>
        </p:nvPicPr>
        <p:blipFill>
          <a:blip r:embed="rId3"/>
          <a:srcRect l="12161" t="22411" r="8175" b="13364"/>
          <a:stretch>
            <a:fillRect/>
          </a:stretch>
        </p:blipFill>
        <p:spPr>
          <a:xfrm>
            <a:off x="137884" y="1968366"/>
            <a:ext cx="5958116" cy="3602622"/>
          </a:xfrm>
          <a:prstGeom prst="rect">
            <a:avLst/>
          </a:prstGeom>
        </p:spPr>
      </p:pic>
      <p:pic>
        <p:nvPicPr>
          <p:cNvPr id="6" name="图片 5">
            <a:extLst>
              <a:ext uri="{FF2B5EF4-FFF2-40B4-BE49-F238E27FC236}">
                <a16:creationId xmlns:a16="http://schemas.microsoft.com/office/drawing/2014/main" id="{A4056F97-87BB-DB7D-B345-9BEC58F41713}"/>
              </a:ext>
            </a:extLst>
          </p:cNvPr>
          <p:cNvPicPr>
            <a:picLocks noChangeAspect="1"/>
          </p:cNvPicPr>
          <p:nvPr/>
        </p:nvPicPr>
        <p:blipFill>
          <a:blip r:embed="rId4"/>
          <a:srcRect l="20561" t="27867" r="16461" b="20715"/>
          <a:stretch>
            <a:fillRect/>
          </a:stretch>
        </p:blipFill>
        <p:spPr>
          <a:xfrm>
            <a:off x="6229844" y="1968367"/>
            <a:ext cx="5883413" cy="3602621"/>
          </a:xfrm>
          <a:prstGeom prst="rect">
            <a:avLst/>
          </a:prstGeom>
        </p:spPr>
      </p:pic>
      <p:sp>
        <p:nvSpPr>
          <p:cNvPr id="7" name="文本框 6">
            <a:extLst>
              <a:ext uri="{FF2B5EF4-FFF2-40B4-BE49-F238E27FC236}">
                <a16:creationId xmlns:a16="http://schemas.microsoft.com/office/drawing/2014/main" id="{92F37510-1902-5526-8BEA-2847DFD564F4}"/>
              </a:ext>
            </a:extLst>
          </p:cNvPr>
          <p:cNvSpPr txBox="1"/>
          <p:nvPr/>
        </p:nvSpPr>
        <p:spPr>
          <a:xfrm>
            <a:off x="6525928" y="4028172"/>
            <a:ext cx="5528188" cy="923330"/>
          </a:xfrm>
          <a:prstGeom prst="rect">
            <a:avLst/>
          </a:prstGeom>
          <a:noFill/>
        </p:spPr>
        <p:txBody>
          <a:bodyPr wrap="square" rtlCol="0">
            <a:spAutoFit/>
          </a:bodyPr>
          <a:lstStyle/>
          <a:p>
            <a:r>
              <a:rPr lang="zh-CN" altLang="en-US" dirty="0"/>
              <a:t>现实的复杂的速度结构使得部分区域无法提取数量较多，频带展布较宽的多阶频散曲线，从而使得仅利用多阶频散曲线无法较好地约束地下速度结构</a:t>
            </a:r>
          </a:p>
        </p:txBody>
      </p:sp>
      <p:sp>
        <p:nvSpPr>
          <p:cNvPr id="8" name="文本框 7">
            <a:extLst>
              <a:ext uri="{FF2B5EF4-FFF2-40B4-BE49-F238E27FC236}">
                <a16:creationId xmlns:a16="http://schemas.microsoft.com/office/drawing/2014/main" id="{16DCA4A0-A58C-BD14-BFBC-A7BE35BEF57D}"/>
              </a:ext>
            </a:extLst>
          </p:cNvPr>
          <p:cNvSpPr txBox="1"/>
          <p:nvPr/>
        </p:nvSpPr>
        <p:spPr>
          <a:xfrm>
            <a:off x="380198" y="1159895"/>
            <a:ext cx="10871735" cy="584775"/>
          </a:xfrm>
          <a:prstGeom prst="rect">
            <a:avLst/>
          </a:prstGeom>
          <a:noFill/>
        </p:spPr>
        <p:txBody>
          <a:bodyPr wrap="square">
            <a:spAutoFit/>
          </a:bodyPr>
          <a:lstStyle/>
          <a:p>
            <a:r>
              <a:rPr lang="zh-CN" altLang="en-US" sz="3200" b="0" i="0" u="none" strike="noStrike" baseline="0" dirty="0">
                <a:solidFill>
                  <a:srgbClr val="000000"/>
                </a:solidFill>
                <a:latin typeface="黑体" panose="02010609060101010101" pitchFamily="49" charset="-122"/>
                <a:ea typeface="黑体" panose="02010609060101010101" pitchFamily="49" charset="-122"/>
              </a:rPr>
              <a:t>背景噪声多阶面波频散曲线与接收函数联合反演方法研究</a:t>
            </a:r>
            <a:endParaRPr lang="zh-CN" altLang="en-US" sz="3200" dirty="0"/>
          </a:p>
        </p:txBody>
      </p:sp>
    </p:spTree>
    <p:extLst>
      <p:ext uri="{BB962C8B-B14F-4D97-AF65-F5344CB8AC3E}">
        <p14:creationId xmlns:p14="http://schemas.microsoft.com/office/powerpoint/2010/main" val="3518965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6B9DE-D609-018F-54AA-4EC235754398}"/>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7FFD9FBD-ADE6-7200-DF46-EE35EC67A158}"/>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3.</a:t>
            </a:r>
            <a:r>
              <a:rPr kumimoji="1" lang="zh-CN" altLang="en-US" sz="3600" b="1" dirty="0">
                <a:latin typeface="Times New Roman" panose="02020603050405020304" pitchFamily="18" charset="0"/>
                <a:ea typeface="黑体" panose="02010609060101010101" pitchFamily="49" charset="-122"/>
                <a:cs typeface="Times New Roman" panose="02020603050405020304" pitchFamily="18" charset="0"/>
              </a:rPr>
              <a:t>地下结构成像及介质变化监测</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5" name="图片 4">
            <a:extLst>
              <a:ext uri="{FF2B5EF4-FFF2-40B4-BE49-F238E27FC236}">
                <a16:creationId xmlns:a16="http://schemas.microsoft.com/office/drawing/2014/main" id="{F7FD2438-CACA-BA80-20FA-C7B170FC8134}"/>
              </a:ext>
            </a:extLst>
          </p:cNvPr>
          <p:cNvPicPr>
            <a:picLocks noChangeAspect="1"/>
          </p:cNvPicPr>
          <p:nvPr/>
        </p:nvPicPr>
        <p:blipFill>
          <a:blip r:embed="rId3"/>
          <a:srcRect l="3506" t="15096" r="7131" b="11161"/>
          <a:stretch>
            <a:fillRect/>
          </a:stretch>
        </p:blipFill>
        <p:spPr>
          <a:xfrm>
            <a:off x="85023" y="1891364"/>
            <a:ext cx="6010977" cy="3720164"/>
          </a:xfrm>
          <a:prstGeom prst="rect">
            <a:avLst/>
          </a:prstGeom>
        </p:spPr>
      </p:pic>
      <p:pic>
        <p:nvPicPr>
          <p:cNvPr id="7" name="图片 6">
            <a:extLst>
              <a:ext uri="{FF2B5EF4-FFF2-40B4-BE49-F238E27FC236}">
                <a16:creationId xmlns:a16="http://schemas.microsoft.com/office/drawing/2014/main" id="{2C0FEB76-2B9B-795A-C8E7-146E7FDD5D7C}"/>
              </a:ext>
            </a:extLst>
          </p:cNvPr>
          <p:cNvPicPr>
            <a:picLocks noChangeAspect="1"/>
          </p:cNvPicPr>
          <p:nvPr/>
        </p:nvPicPr>
        <p:blipFill>
          <a:blip r:embed="rId4"/>
          <a:srcRect l="7587" t="16294" r="7475" b="11190"/>
          <a:stretch>
            <a:fillRect/>
          </a:stretch>
        </p:blipFill>
        <p:spPr>
          <a:xfrm>
            <a:off x="6158045" y="1802330"/>
            <a:ext cx="5948932" cy="3809198"/>
          </a:xfrm>
          <a:prstGeom prst="rect">
            <a:avLst/>
          </a:prstGeom>
        </p:spPr>
      </p:pic>
      <p:sp>
        <p:nvSpPr>
          <p:cNvPr id="8" name="文本框 7">
            <a:extLst>
              <a:ext uri="{FF2B5EF4-FFF2-40B4-BE49-F238E27FC236}">
                <a16:creationId xmlns:a16="http://schemas.microsoft.com/office/drawing/2014/main" id="{E12E5B0F-1277-1C4A-9F47-0B493007117C}"/>
              </a:ext>
            </a:extLst>
          </p:cNvPr>
          <p:cNvSpPr txBox="1"/>
          <p:nvPr/>
        </p:nvSpPr>
        <p:spPr>
          <a:xfrm>
            <a:off x="380198" y="1155082"/>
            <a:ext cx="10871735" cy="584775"/>
          </a:xfrm>
          <a:prstGeom prst="rect">
            <a:avLst/>
          </a:prstGeom>
          <a:noFill/>
        </p:spPr>
        <p:txBody>
          <a:bodyPr wrap="square">
            <a:spAutoFit/>
          </a:bodyPr>
          <a:lstStyle/>
          <a:p>
            <a:r>
              <a:rPr lang="zh-CN" altLang="en-US" sz="3200" b="0" i="0" u="none" strike="noStrike" baseline="0" dirty="0">
                <a:solidFill>
                  <a:srgbClr val="000000"/>
                </a:solidFill>
                <a:latin typeface="黑体" panose="02010609060101010101" pitchFamily="49" charset="-122"/>
                <a:ea typeface="黑体" panose="02010609060101010101" pitchFamily="49" charset="-122"/>
              </a:rPr>
              <a:t>背景噪声多阶面波频散曲线与接收函数联合反演方法研究</a:t>
            </a:r>
            <a:endParaRPr lang="zh-CN" altLang="en-US" sz="3200" dirty="0"/>
          </a:p>
        </p:txBody>
      </p:sp>
    </p:spTree>
    <p:extLst>
      <p:ext uri="{BB962C8B-B14F-4D97-AF65-F5344CB8AC3E}">
        <p14:creationId xmlns:p14="http://schemas.microsoft.com/office/powerpoint/2010/main" val="3898713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A3845-500A-C9CC-EFEE-3DAD6C32C88F}"/>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6F28B010-270E-EE0D-A249-B241DCF4EC9A}"/>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3.</a:t>
            </a:r>
            <a:r>
              <a:rPr kumimoji="1" lang="zh-CN" altLang="en-US" sz="3600" b="1" dirty="0">
                <a:latin typeface="Times New Roman" panose="02020603050405020304" pitchFamily="18" charset="0"/>
                <a:ea typeface="黑体" panose="02010609060101010101" pitchFamily="49" charset="-122"/>
                <a:cs typeface="Times New Roman" panose="02020603050405020304" pitchFamily="18" charset="0"/>
              </a:rPr>
              <a:t>地下结构成像及介质变化监测</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7121FC12-57D4-CD68-50F5-D69EF6D49697}"/>
              </a:ext>
            </a:extLst>
          </p:cNvPr>
          <p:cNvPicPr>
            <a:picLocks noChangeAspect="1"/>
          </p:cNvPicPr>
          <p:nvPr/>
        </p:nvPicPr>
        <p:blipFill>
          <a:blip r:embed="rId3"/>
          <a:srcRect l="10309" t="19972" r="14226" b="14338"/>
          <a:stretch>
            <a:fillRect/>
          </a:stretch>
        </p:blipFill>
        <p:spPr>
          <a:xfrm>
            <a:off x="134753" y="1872158"/>
            <a:ext cx="5840397" cy="3812935"/>
          </a:xfrm>
          <a:prstGeom prst="rect">
            <a:avLst/>
          </a:prstGeom>
        </p:spPr>
      </p:pic>
      <p:pic>
        <p:nvPicPr>
          <p:cNvPr id="6" name="图片 5">
            <a:extLst>
              <a:ext uri="{FF2B5EF4-FFF2-40B4-BE49-F238E27FC236}">
                <a16:creationId xmlns:a16="http://schemas.microsoft.com/office/drawing/2014/main" id="{DAFAC9CF-755B-B999-BFCB-3EF0341C0682}"/>
              </a:ext>
            </a:extLst>
          </p:cNvPr>
          <p:cNvPicPr>
            <a:picLocks noChangeAspect="1"/>
          </p:cNvPicPr>
          <p:nvPr/>
        </p:nvPicPr>
        <p:blipFill>
          <a:blip r:embed="rId4"/>
          <a:srcRect l="7351" t="16461" r="13063" b="15226"/>
          <a:stretch>
            <a:fillRect/>
          </a:stretch>
        </p:blipFill>
        <p:spPr>
          <a:xfrm>
            <a:off x="6216850" y="1872158"/>
            <a:ext cx="5916864" cy="3809110"/>
          </a:xfrm>
          <a:prstGeom prst="rect">
            <a:avLst/>
          </a:prstGeom>
        </p:spPr>
      </p:pic>
      <p:sp>
        <p:nvSpPr>
          <p:cNvPr id="7" name="文本框 6">
            <a:extLst>
              <a:ext uri="{FF2B5EF4-FFF2-40B4-BE49-F238E27FC236}">
                <a16:creationId xmlns:a16="http://schemas.microsoft.com/office/drawing/2014/main" id="{7B65B726-F4E3-EA7D-A49A-A396CE6A660E}"/>
              </a:ext>
            </a:extLst>
          </p:cNvPr>
          <p:cNvSpPr txBox="1"/>
          <p:nvPr/>
        </p:nvSpPr>
        <p:spPr>
          <a:xfrm>
            <a:off x="380198" y="1155082"/>
            <a:ext cx="10871735" cy="584775"/>
          </a:xfrm>
          <a:prstGeom prst="rect">
            <a:avLst/>
          </a:prstGeom>
          <a:noFill/>
        </p:spPr>
        <p:txBody>
          <a:bodyPr wrap="square">
            <a:spAutoFit/>
          </a:bodyPr>
          <a:lstStyle/>
          <a:p>
            <a:r>
              <a:rPr lang="zh-CN" altLang="en-US" sz="3200" b="0" i="0" u="none" strike="noStrike" baseline="0" dirty="0">
                <a:solidFill>
                  <a:srgbClr val="000000"/>
                </a:solidFill>
                <a:latin typeface="黑体" panose="02010609060101010101" pitchFamily="49" charset="-122"/>
                <a:ea typeface="黑体" panose="02010609060101010101" pitchFamily="49" charset="-122"/>
              </a:rPr>
              <a:t>背景噪声多阶面波频散曲线与接收函数联合反演方法研究</a:t>
            </a:r>
            <a:endParaRPr lang="zh-CN" altLang="en-US" sz="3200" dirty="0"/>
          </a:p>
        </p:txBody>
      </p:sp>
    </p:spTree>
    <p:extLst>
      <p:ext uri="{BB962C8B-B14F-4D97-AF65-F5344CB8AC3E}">
        <p14:creationId xmlns:p14="http://schemas.microsoft.com/office/powerpoint/2010/main" val="1947134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F98FD-8558-CFD5-E249-E59C5F33C1F5}"/>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69E460C2-B034-18EB-9AAE-12A607853D8B}"/>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4.</a:t>
            </a:r>
            <a:r>
              <a:rPr kumimoji="1" lang="zh-CN" altLang="en-US" sz="3600" b="1" dirty="0">
                <a:latin typeface="Times New Roman" panose="02020603050405020304" pitchFamily="18" charset="0"/>
                <a:ea typeface="黑体" panose="02010609060101010101" pitchFamily="49" charset="-122"/>
                <a:cs typeface="Times New Roman" panose="02020603050405020304" pitchFamily="18" charset="0"/>
              </a:rPr>
              <a:t>享受成都</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DB5B18C1-12CA-8A7D-0B37-65D7B5F0F2E0}"/>
              </a:ext>
            </a:extLst>
          </p:cNvPr>
          <p:cNvPicPr>
            <a:picLocks noChangeAspect="1"/>
          </p:cNvPicPr>
          <p:nvPr/>
        </p:nvPicPr>
        <p:blipFill>
          <a:blip r:embed="rId3"/>
          <a:stretch>
            <a:fillRect/>
          </a:stretch>
        </p:blipFill>
        <p:spPr>
          <a:xfrm>
            <a:off x="396241" y="913100"/>
            <a:ext cx="3785936" cy="2839452"/>
          </a:xfrm>
          <a:prstGeom prst="rect">
            <a:avLst/>
          </a:prstGeom>
        </p:spPr>
      </p:pic>
      <p:pic>
        <p:nvPicPr>
          <p:cNvPr id="6" name="图片 5">
            <a:extLst>
              <a:ext uri="{FF2B5EF4-FFF2-40B4-BE49-F238E27FC236}">
                <a16:creationId xmlns:a16="http://schemas.microsoft.com/office/drawing/2014/main" id="{D849493A-EB8F-A9A8-9B1C-B3036AED1697}"/>
              </a:ext>
            </a:extLst>
          </p:cNvPr>
          <p:cNvPicPr>
            <a:picLocks noChangeAspect="1"/>
          </p:cNvPicPr>
          <p:nvPr/>
        </p:nvPicPr>
        <p:blipFill>
          <a:blip r:embed="rId4"/>
          <a:stretch>
            <a:fillRect/>
          </a:stretch>
        </p:blipFill>
        <p:spPr>
          <a:xfrm>
            <a:off x="4620125" y="1231383"/>
            <a:ext cx="6891690" cy="5168770"/>
          </a:xfrm>
          <a:prstGeom prst="rect">
            <a:avLst/>
          </a:prstGeom>
        </p:spPr>
      </p:pic>
      <p:pic>
        <p:nvPicPr>
          <p:cNvPr id="11" name="图片 10">
            <a:extLst>
              <a:ext uri="{FF2B5EF4-FFF2-40B4-BE49-F238E27FC236}">
                <a16:creationId xmlns:a16="http://schemas.microsoft.com/office/drawing/2014/main" id="{4E27A539-5495-7AB3-0017-2B961288111F}"/>
              </a:ext>
            </a:extLst>
          </p:cNvPr>
          <p:cNvPicPr>
            <a:picLocks noChangeAspect="1"/>
          </p:cNvPicPr>
          <p:nvPr/>
        </p:nvPicPr>
        <p:blipFill>
          <a:blip r:embed="rId5"/>
          <a:stretch>
            <a:fillRect/>
          </a:stretch>
        </p:blipFill>
        <p:spPr>
          <a:xfrm>
            <a:off x="319798" y="3815768"/>
            <a:ext cx="3938822" cy="2952960"/>
          </a:xfrm>
          <a:prstGeom prst="rect">
            <a:avLst/>
          </a:prstGeom>
        </p:spPr>
      </p:pic>
    </p:spTree>
    <p:extLst>
      <p:ext uri="{BB962C8B-B14F-4D97-AF65-F5344CB8AC3E}">
        <p14:creationId xmlns:p14="http://schemas.microsoft.com/office/powerpoint/2010/main" val="241892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46E17-7FD3-50EE-C393-3943B0378F63}"/>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9B476A34-BC0F-5BDF-E2E7-FC28A7F4524A}"/>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4.</a:t>
            </a:r>
            <a:r>
              <a:rPr kumimoji="1" lang="zh-CN" altLang="en-US" sz="3600" b="1" dirty="0">
                <a:latin typeface="Times New Roman" panose="02020603050405020304" pitchFamily="18" charset="0"/>
                <a:ea typeface="黑体" panose="02010609060101010101" pitchFamily="49" charset="-122"/>
                <a:cs typeface="Times New Roman" panose="02020603050405020304" pitchFamily="18" charset="0"/>
              </a:rPr>
              <a:t>享受成都</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3" name="图片 2">
            <a:extLst>
              <a:ext uri="{FF2B5EF4-FFF2-40B4-BE49-F238E27FC236}">
                <a16:creationId xmlns:a16="http://schemas.microsoft.com/office/drawing/2014/main" id="{CFB3C683-1B77-1F93-83A8-23F15C198417}"/>
              </a:ext>
            </a:extLst>
          </p:cNvPr>
          <p:cNvPicPr>
            <a:picLocks noChangeAspect="1"/>
          </p:cNvPicPr>
          <p:nvPr/>
        </p:nvPicPr>
        <p:blipFill>
          <a:blip r:embed="rId3"/>
          <a:stretch>
            <a:fillRect/>
          </a:stretch>
        </p:blipFill>
        <p:spPr>
          <a:xfrm>
            <a:off x="501074" y="1317063"/>
            <a:ext cx="6614179" cy="4960634"/>
          </a:xfrm>
          <a:prstGeom prst="rect">
            <a:avLst/>
          </a:prstGeom>
        </p:spPr>
      </p:pic>
      <p:pic>
        <p:nvPicPr>
          <p:cNvPr id="7" name="图片 6">
            <a:extLst>
              <a:ext uri="{FF2B5EF4-FFF2-40B4-BE49-F238E27FC236}">
                <a16:creationId xmlns:a16="http://schemas.microsoft.com/office/drawing/2014/main" id="{18C55A8F-B9E5-C3E2-5395-A3C9583859F8}"/>
              </a:ext>
            </a:extLst>
          </p:cNvPr>
          <p:cNvPicPr>
            <a:picLocks noChangeAspect="1"/>
          </p:cNvPicPr>
          <p:nvPr/>
        </p:nvPicPr>
        <p:blipFill>
          <a:blip r:embed="rId4"/>
          <a:stretch>
            <a:fillRect/>
          </a:stretch>
        </p:blipFill>
        <p:spPr>
          <a:xfrm>
            <a:off x="7572687" y="1033796"/>
            <a:ext cx="3686220" cy="2763584"/>
          </a:xfrm>
          <a:prstGeom prst="rect">
            <a:avLst/>
          </a:prstGeom>
        </p:spPr>
      </p:pic>
      <p:pic>
        <p:nvPicPr>
          <p:cNvPr id="10" name="图片 9">
            <a:extLst>
              <a:ext uri="{FF2B5EF4-FFF2-40B4-BE49-F238E27FC236}">
                <a16:creationId xmlns:a16="http://schemas.microsoft.com/office/drawing/2014/main" id="{262BA8F9-B4BC-4BA4-D51A-C202C0F6C748}"/>
              </a:ext>
            </a:extLst>
          </p:cNvPr>
          <p:cNvPicPr>
            <a:picLocks noChangeAspect="1"/>
          </p:cNvPicPr>
          <p:nvPr/>
        </p:nvPicPr>
        <p:blipFill>
          <a:blip r:embed="rId5"/>
          <a:stretch>
            <a:fillRect/>
          </a:stretch>
        </p:blipFill>
        <p:spPr>
          <a:xfrm>
            <a:off x="7572685" y="3966203"/>
            <a:ext cx="3686221" cy="2763585"/>
          </a:xfrm>
          <a:prstGeom prst="rect">
            <a:avLst/>
          </a:prstGeom>
        </p:spPr>
      </p:pic>
    </p:spTree>
    <p:extLst>
      <p:ext uri="{BB962C8B-B14F-4D97-AF65-F5344CB8AC3E}">
        <p14:creationId xmlns:p14="http://schemas.microsoft.com/office/powerpoint/2010/main" val="424326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77A76-20C4-991F-3EA4-381B303ED90F}"/>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B8D65FD0-3BF5-3091-D089-6BF05932D794}"/>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4.</a:t>
            </a:r>
            <a:r>
              <a:rPr kumimoji="1" lang="zh-CN" altLang="en-US" sz="3600" b="1" dirty="0">
                <a:latin typeface="Times New Roman" panose="02020603050405020304" pitchFamily="18" charset="0"/>
                <a:ea typeface="黑体" panose="02010609060101010101" pitchFamily="49" charset="-122"/>
                <a:cs typeface="Times New Roman" panose="02020603050405020304" pitchFamily="18" charset="0"/>
              </a:rPr>
              <a:t>享受成都</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CEFE678F-791A-8B08-87FB-26E3253C0D8D}"/>
              </a:ext>
            </a:extLst>
          </p:cNvPr>
          <p:cNvPicPr>
            <a:picLocks noChangeAspect="1"/>
          </p:cNvPicPr>
          <p:nvPr/>
        </p:nvPicPr>
        <p:blipFill>
          <a:blip r:embed="rId3"/>
          <a:stretch>
            <a:fillRect/>
          </a:stretch>
        </p:blipFill>
        <p:spPr>
          <a:xfrm>
            <a:off x="4281202" y="1224878"/>
            <a:ext cx="3798270" cy="5064360"/>
          </a:xfrm>
          <a:prstGeom prst="rect">
            <a:avLst/>
          </a:prstGeom>
        </p:spPr>
      </p:pic>
      <p:pic>
        <p:nvPicPr>
          <p:cNvPr id="6" name="图片 5">
            <a:extLst>
              <a:ext uri="{FF2B5EF4-FFF2-40B4-BE49-F238E27FC236}">
                <a16:creationId xmlns:a16="http://schemas.microsoft.com/office/drawing/2014/main" id="{8E1B44A2-18AF-2E7B-291F-7F5EFD36820E}"/>
              </a:ext>
            </a:extLst>
          </p:cNvPr>
          <p:cNvPicPr>
            <a:picLocks noChangeAspect="1"/>
          </p:cNvPicPr>
          <p:nvPr/>
        </p:nvPicPr>
        <p:blipFill>
          <a:blip r:embed="rId4"/>
          <a:stretch>
            <a:fillRect/>
          </a:stretch>
        </p:blipFill>
        <p:spPr>
          <a:xfrm>
            <a:off x="8226900" y="1224878"/>
            <a:ext cx="3798271" cy="5064360"/>
          </a:xfrm>
          <a:prstGeom prst="rect">
            <a:avLst/>
          </a:prstGeom>
        </p:spPr>
      </p:pic>
      <p:pic>
        <p:nvPicPr>
          <p:cNvPr id="5" name="图片 4">
            <a:extLst>
              <a:ext uri="{FF2B5EF4-FFF2-40B4-BE49-F238E27FC236}">
                <a16:creationId xmlns:a16="http://schemas.microsoft.com/office/drawing/2014/main" id="{39DCA515-56DD-C350-F0AA-A019DBDAC5D1}"/>
              </a:ext>
            </a:extLst>
          </p:cNvPr>
          <p:cNvPicPr>
            <a:picLocks noChangeAspect="1"/>
          </p:cNvPicPr>
          <p:nvPr/>
        </p:nvPicPr>
        <p:blipFill>
          <a:blip r:embed="rId5"/>
          <a:stretch>
            <a:fillRect/>
          </a:stretch>
        </p:blipFill>
        <p:spPr>
          <a:xfrm>
            <a:off x="238315" y="1224878"/>
            <a:ext cx="3895459" cy="5202060"/>
          </a:xfrm>
          <a:prstGeom prst="rect">
            <a:avLst/>
          </a:prstGeom>
        </p:spPr>
      </p:pic>
    </p:spTree>
    <p:extLst>
      <p:ext uri="{BB962C8B-B14F-4D97-AF65-F5344CB8AC3E}">
        <p14:creationId xmlns:p14="http://schemas.microsoft.com/office/powerpoint/2010/main" val="3910007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40B95-8047-B9EA-42E7-5ABFE3CC1423}"/>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40A207DF-3FCE-FD88-5918-F81E44DA5BFA}"/>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4.</a:t>
            </a:r>
            <a:r>
              <a:rPr kumimoji="1" lang="zh-CN" altLang="en-US" sz="3600" b="1" dirty="0">
                <a:latin typeface="Times New Roman" panose="02020603050405020304" pitchFamily="18" charset="0"/>
                <a:ea typeface="黑体" panose="02010609060101010101" pitchFamily="49" charset="-122"/>
                <a:cs typeface="Times New Roman" panose="02020603050405020304" pitchFamily="18" charset="0"/>
              </a:rPr>
              <a:t>享受成都</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9" name="图片 8">
            <a:extLst>
              <a:ext uri="{FF2B5EF4-FFF2-40B4-BE49-F238E27FC236}">
                <a16:creationId xmlns:a16="http://schemas.microsoft.com/office/drawing/2014/main" id="{82C99F30-0EAB-1B85-2B9A-9A3B749EB76D}"/>
              </a:ext>
            </a:extLst>
          </p:cNvPr>
          <p:cNvPicPr>
            <a:picLocks noChangeAspect="1"/>
          </p:cNvPicPr>
          <p:nvPr/>
        </p:nvPicPr>
        <p:blipFill>
          <a:blip r:embed="rId3"/>
          <a:stretch>
            <a:fillRect/>
          </a:stretch>
        </p:blipFill>
        <p:spPr>
          <a:xfrm>
            <a:off x="1032767" y="1023340"/>
            <a:ext cx="4162424" cy="5552068"/>
          </a:xfrm>
          <a:prstGeom prst="rect">
            <a:avLst/>
          </a:prstGeom>
        </p:spPr>
      </p:pic>
      <p:pic>
        <p:nvPicPr>
          <p:cNvPr id="11" name="图片 10">
            <a:extLst>
              <a:ext uri="{FF2B5EF4-FFF2-40B4-BE49-F238E27FC236}">
                <a16:creationId xmlns:a16="http://schemas.microsoft.com/office/drawing/2014/main" id="{515B3811-FEA5-769F-F7C9-138F7187E097}"/>
              </a:ext>
            </a:extLst>
          </p:cNvPr>
          <p:cNvPicPr>
            <a:picLocks noChangeAspect="1"/>
          </p:cNvPicPr>
          <p:nvPr/>
        </p:nvPicPr>
        <p:blipFill>
          <a:blip r:embed="rId4"/>
          <a:srcRect l="16522" t="17380" r="16531" b="21723"/>
          <a:stretch>
            <a:fillRect/>
          </a:stretch>
        </p:blipFill>
        <p:spPr>
          <a:xfrm>
            <a:off x="6936626" y="1135720"/>
            <a:ext cx="3086828" cy="2105110"/>
          </a:xfrm>
          <a:prstGeom prst="rect">
            <a:avLst/>
          </a:prstGeom>
        </p:spPr>
      </p:pic>
      <p:pic>
        <p:nvPicPr>
          <p:cNvPr id="12" name="图片 11">
            <a:extLst>
              <a:ext uri="{FF2B5EF4-FFF2-40B4-BE49-F238E27FC236}">
                <a16:creationId xmlns:a16="http://schemas.microsoft.com/office/drawing/2014/main" id="{48F85E70-A24A-9B95-B6B4-3DC0F18A8C61}"/>
              </a:ext>
            </a:extLst>
          </p:cNvPr>
          <p:cNvPicPr>
            <a:picLocks noChangeAspect="1"/>
          </p:cNvPicPr>
          <p:nvPr/>
        </p:nvPicPr>
        <p:blipFill>
          <a:blip r:embed="rId5"/>
          <a:stretch>
            <a:fillRect/>
          </a:stretch>
        </p:blipFill>
        <p:spPr>
          <a:xfrm>
            <a:off x="6526099" y="3429000"/>
            <a:ext cx="4195209" cy="3146408"/>
          </a:xfrm>
          <a:prstGeom prst="rect">
            <a:avLst/>
          </a:prstGeom>
        </p:spPr>
      </p:pic>
    </p:spTree>
    <p:extLst>
      <p:ext uri="{BB962C8B-B14F-4D97-AF65-F5344CB8AC3E}">
        <p14:creationId xmlns:p14="http://schemas.microsoft.com/office/powerpoint/2010/main" val="3581963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453DC-C1D0-3BE6-CAAF-403BBE1CFD0B}"/>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76F968C0-13AD-CCAE-8F22-851810BCAAE9}"/>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4.</a:t>
            </a:r>
            <a:r>
              <a:rPr kumimoji="1" lang="zh-CN" altLang="en-US" sz="3600" b="1" dirty="0">
                <a:latin typeface="Times New Roman" panose="02020603050405020304" pitchFamily="18" charset="0"/>
                <a:ea typeface="黑体" panose="02010609060101010101" pitchFamily="49" charset="-122"/>
                <a:cs typeface="Times New Roman" panose="02020603050405020304" pitchFamily="18" charset="0"/>
              </a:rPr>
              <a:t>享受成都</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5" name="图片 4">
            <a:extLst>
              <a:ext uri="{FF2B5EF4-FFF2-40B4-BE49-F238E27FC236}">
                <a16:creationId xmlns:a16="http://schemas.microsoft.com/office/drawing/2014/main" id="{973585E7-E424-80AA-1639-3E4B64582F77}"/>
              </a:ext>
            </a:extLst>
          </p:cNvPr>
          <p:cNvPicPr>
            <a:picLocks noChangeAspect="1"/>
          </p:cNvPicPr>
          <p:nvPr/>
        </p:nvPicPr>
        <p:blipFill>
          <a:blip r:embed="rId3"/>
          <a:srcRect l="21030" t="30824" r="13746" b="-292"/>
          <a:stretch>
            <a:fillRect/>
          </a:stretch>
        </p:blipFill>
        <p:spPr>
          <a:xfrm>
            <a:off x="296469" y="1400467"/>
            <a:ext cx="3454317" cy="4905347"/>
          </a:xfrm>
          <a:prstGeom prst="rect">
            <a:avLst/>
          </a:prstGeom>
        </p:spPr>
      </p:pic>
      <p:pic>
        <p:nvPicPr>
          <p:cNvPr id="9" name="图片 8">
            <a:extLst>
              <a:ext uri="{FF2B5EF4-FFF2-40B4-BE49-F238E27FC236}">
                <a16:creationId xmlns:a16="http://schemas.microsoft.com/office/drawing/2014/main" id="{76003209-1FB1-623C-58C3-AD52A91AA515}"/>
              </a:ext>
            </a:extLst>
          </p:cNvPr>
          <p:cNvPicPr>
            <a:picLocks noChangeAspect="1"/>
          </p:cNvPicPr>
          <p:nvPr/>
        </p:nvPicPr>
        <p:blipFill>
          <a:blip r:embed="rId4"/>
          <a:stretch>
            <a:fillRect/>
          </a:stretch>
        </p:blipFill>
        <p:spPr>
          <a:xfrm>
            <a:off x="8136320" y="1400467"/>
            <a:ext cx="3678053" cy="4904071"/>
          </a:xfrm>
          <a:prstGeom prst="rect">
            <a:avLst/>
          </a:prstGeom>
        </p:spPr>
      </p:pic>
      <p:pic>
        <p:nvPicPr>
          <p:cNvPr id="13" name="图片 12">
            <a:extLst>
              <a:ext uri="{FF2B5EF4-FFF2-40B4-BE49-F238E27FC236}">
                <a16:creationId xmlns:a16="http://schemas.microsoft.com/office/drawing/2014/main" id="{04930208-CC53-27A5-A37A-36141ED991F8}"/>
              </a:ext>
            </a:extLst>
          </p:cNvPr>
          <p:cNvPicPr>
            <a:picLocks noChangeAspect="1"/>
          </p:cNvPicPr>
          <p:nvPr/>
        </p:nvPicPr>
        <p:blipFill>
          <a:blip r:embed="rId5"/>
          <a:stretch>
            <a:fillRect/>
          </a:stretch>
        </p:blipFill>
        <p:spPr>
          <a:xfrm>
            <a:off x="4159005" y="1400467"/>
            <a:ext cx="3678053" cy="4904071"/>
          </a:xfrm>
          <a:prstGeom prst="rect">
            <a:avLst/>
          </a:prstGeom>
        </p:spPr>
      </p:pic>
      <p:pic>
        <p:nvPicPr>
          <p:cNvPr id="4" name="图片 3">
            <a:extLst>
              <a:ext uri="{FF2B5EF4-FFF2-40B4-BE49-F238E27FC236}">
                <a16:creationId xmlns:a16="http://schemas.microsoft.com/office/drawing/2014/main" id="{729CEC0D-3332-FA14-2794-D8465C042122}"/>
              </a:ext>
            </a:extLst>
          </p:cNvPr>
          <p:cNvPicPr>
            <a:picLocks noChangeAspect="1"/>
          </p:cNvPicPr>
          <p:nvPr/>
        </p:nvPicPr>
        <p:blipFill>
          <a:blip r:embed="rId6"/>
          <a:stretch>
            <a:fillRect/>
          </a:stretch>
        </p:blipFill>
        <p:spPr>
          <a:xfrm rot="5400000">
            <a:off x="2791284" y="922024"/>
            <a:ext cx="6304538" cy="4728404"/>
          </a:xfrm>
          <a:prstGeom prst="rect">
            <a:avLst/>
          </a:prstGeom>
        </p:spPr>
      </p:pic>
    </p:spTree>
    <p:extLst>
      <p:ext uri="{BB962C8B-B14F-4D97-AF65-F5344CB8AC3E}">
        <p14:creationId xmlns:p14="http://schemas.microsoft.com/office/powerpoint/2010/main" val="50954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D06B7-93D3-C83B-A322-DA009549EE92}"/>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A5186B47-9715-E791-370A-E24FE5583972}"/>
              </a:ext>
            </a:extLst>
          </p:cNvPr>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Times New Roman" panose="02020603050405020304" pitchFamily="18" charset="0"/>
                <a:ea typeface="黑体" panose="02010609060101010101" pitchFamily="49" charset="-122"/>
                <a:cs typeface="Times New Roman" panose="02020603050405020304" pitchFamily="18" charset="0"/>
              </a:rPr>
              <a:t>4.</a:t>
            </a:r>
            <a:r>
              <a:rPr kumimoji="1" lang="zh-CN" altLang="en-US" sz="3600" b="1" dirty="0">
                <a:latin typeface="Times New Roman" panose="02020603050405020304" pitchFamily="18" charset="0"/>
                <a:ea typeface="黑体" panose="02010609060101010101" pitchFamily="49" charset="-122"/>
                <a:cs typeface="Times New Roman" panose="02020603050405020304" pitchFamily="18" charset="0"/>
              </a:rPr>
              <a:t>享受成都</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DD0AD684-AF65-99FD-5F98-BCAFA458666C}"/>
              </a:ext>
            </a:extLst>
          </p:cNvPr>
          <p:cNvPicPr>
            <a:picLocks noChangeAspect="1"/>
          </p:cNvPicPr>
          <p:nvPr/>
        </p:nvPicPr>
        <p:blipFill>
          <a:blip r:embed="rId3"/>
          <a:stretch>
            <a:fillRect/>
          </a:stretch>
        </p:blipFill>
        <p:spPr>
          <a:xfrm>
            <a:off x="5080648" y="1431298"/>
            <a:ext cx="6462925" cy="4847193"/>
          </a:xfrm>
          <a:prstGeom prst="rect">
            <a:avLst/>
          </a:prstGeom>
        </p:spPr>
      </p:pic>
      <p:pic>
        <p:nvPicPr>
          <p:cNvPr id="6" name="图片 5">
            <a:extLst>
              <a:ext uri="{FF2B5EF4-FFF2-40B4-BE49-F238E27FC236}">
                <a16:creationId xmlns:a16="http://schemas.microsoft.com/office/drawing/2014/main" id="{DC646185-2E01-2CBB-2899-0FD3B07B2AB8}"/>
              </a:ext>
            </a:extLst>
          </p:cNvPr>
          <p:cNvPicPr>
            <a:picLocks noChangeAspect="1"/>
          </p:cNvPicPr>
          <p:nvPr/>
        </p:nvPicPr>
        <p:blipFill>
          <a:blip r:embed="rId4"/>
          <a:stretch>
            <a:fillRect/>
          </a:stretch>
        </p:blipFill>
        <p:spPr>
          <a:xfrm>
            <a:off x="548585" y="1078857"/>
            <a:ext cx="4110778" cy="5482107"/>
          </a:xfrm>
          <a:prstGeom prst="rect">
            <a:avLst/>
          </a:prstGeom>
        </p:spPr>
      </p:pic>
    </p:spTree>
    <p:extLst>
      <p:ext uri="{BB962C8B-B14F-4D97-AF65-F5344CB8AC3E}">
        <p14:creationId xmlns:p14="http://schemas.microsoft.com/office/powerpoint/2010/main" val="2877772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4859336" y="2538904"/>
            <a:ext cx="2473325" cy="1144096"/>
          </a:xfrm>
          <a:prstGeom prst="rect">
            <a:avLst/>
          </a:prstGeom>
          <a:noFill/>
        </p:spPr>
        <p:txBody>
          <a:bodyPr wrap="square" rtlCol="0">
            <a:spAutoFit/>
          </a:bodyPr>
          <a:lstStyle/>
          <a:p>
            <a:pPr algn="ctr">
              <a:lnSpc>
                <a:spcPct val="150000"/>
              </a:lnSpc>
            </a:pPr>
            <a:r>
              <a:rPr kumimoji="1" lang="zh-CN" altLang="en-US" sz="5400" b="1" dirty="0">
                <a:solidFill>
                  <a:srgbClr val="0F573F"/>
                </a:solidFill>
                <a:latin typeface="宋体" panose="02010600030101010101" pitchFamily="2" charset="-122"/>
                <a:ea typeface="宋体" panose="02010600030101010101" pitchFamily="2" charset="-122"/>
                <a:cs typeface="Arial" panose="020B0604020202020204" pitchFamily="34" charset="0"/>
              </a:rPr>
              <a:t>谢谢！</a:t>
            </a:r>
            <a:endParaRPr kumimoji="1" lang="en-US" altLang="zh-CN" sz="5400" b="1" dirty="0">
              <a:solidFill>
                <a:srgbClr val="0F573F"/>
              </a:solidFill>
              <a:latin typeface="宋体" panose="02010600030101010101" pitchFamily="2" charset="-122"/>
              <a:ea typeface="宋体" panose="02010600030101010101" pitchFamily="2" charset="-122"/>
              <a:cs typeface="Arial" panose="020B0604020202020204" pitchFamily="34" charset="0"/>
            </a:endParaRPr>
          </a:p>
        </p:txBody>
      </p:sp>
      <p:pic>
        <p:nvPicPr>
          <p:cNvPr id="3" name="Picture 2"/>
          <p:cNvPicPr>
            <a:picLocks noChangeAspect="1"/>
          </p:cNvPicPr>
          <p:nvPr/>
        </p:nvPicPr>
        <p:blipFill>
          <a:blip r:embed="rId3"/>
          <a:stretch>
            <a:fillRect/>
          </a:stretch>
        </p:blipFill>
        <p:spPr>
          <a:xfrm>
            <a:off x="113030" y="215900"/>
            <a:ext cx="3963670" cy="1245870"/>
          </a:xfrm>
          <a:prstGeom prst="rect">
            <a:avLst/>
          </a:prstGeom>
        </p:spPr>
      </p:pic>
      <p:pic>
        <p:nvPicPr>
          <p:cNvPr id="2" name="图片 1">
            <a:extLst>
              <a:ext uri="{FF2B5EF4-FFF2-40B4-BE49-F238E27FC236}">
                <a16:creationId xmlns:a16="http://schemas.microsoft.com/office/drawing/2014/main" id="{2F79B919-00D6-A11C-AFDC-1EA0B31C9914}"/>
              </a:ext>
            </a:extLst>
          </p:cNvPr>
          <p:cNvPicPr>
            <a:picLocks noChangeAspect="1"/>
          </p:cNvPicPr>
          <p:nvPr/>
        </p:nvPicPr>
        <p:blipFill>
          <a:blip r:embed="rId4"/>
          <a:stretch>
            <a:fillRect/>
          </a:stretch>
        </p:blipFill>
        <p:spPr>
          <a:xfrm>
            <a:off x="7132056" y="186625"/>
            <a:ext cx="4946914" cy="1139954"/>
          </a:xfrm>
          <a:prstGeom prst="rect">
            <a:avLst/>
          </a:prstGeom>
        </p:spPr>
      </p:pic>
      <p:sp>
        <p:nvSpPr>
          <p:cNvPr id="6" name="文本框 5">
            <a:extLst>
              <a:ext uri="{FF2B5EF4-FFF2-40B4-BE49-F238E27FC236}">
                <a16:creationId xmlns:a16="http://schemas.microsoft.com/office/drawing/2014/main" id="{03C82849-DC52-E0F1-818B-11B6B415DEC9}"/>
              </a:ext>
            </a:extLst>
          </p:cNvPr>
          <p:cNvSpPr txBox="1"/>
          <p:nvPr/>
        </p:nvSpPr>
        <p:spPr>
          <a:xfrm>
            <a:off x="3047999" y="5569761"/>
            <a:ext cx="6096000" cy="780535"/>
          </a:xfrm>
          <a:prstGeom prst="rect">
            <a:avLst/>
          </a:prstGeom>
          <a:noFill/>
        </p:spPr>
        <p:txBody>
          <a:bodyPr wrap="square">
            <a:spAutoFit/>
          </a:bodyPr>
          <a:lstStyle/>
          <a:p>
            <a:pPr algn="ctr">
              <a:lnSpc>
                <a:spcPct val="150000"/>
              </a:lnSpc>
            </a:pPr>
            <a:r>
              <a:rPr lang="zh-CN" altLang="en-US" b="1" dirty="0">
                <a:latin typeface="宋体" panose="02010600030101010101" pitchFamily="2" charset="-122"/>
                <a:ea typeface="宋体" panose="02010600030101010101" pitchFamily="2" charset="-122"/>
                <a:cs typeface="Arial" panose="020B0604020202020204" pitchFamily="34" charset="0"/>
              </a:rPr>
              <a:t>分享人：王泽</a:t>
            </a:r>
            <a:endParaRPr lang="en-US" altLang="zh-CN" sz="1800" b="1" dirty="0">
              <a:latin typeface="宋体" panose="02010600030101010101" pitchFamily="2" charset="-122"/>
              <a:ea typeface="宋体" panose="02010600030101010101" pitchFamily="2" charset="-122"/>
              <a:cs typeface="Arial" panose="020B0604020202020204" pitchFamily="34" charset="0"/>
            </a:endParaRPr>
          </a:p>
          <a:p>
            <a:pPr algn="ctr">
              <a:lnSpc>
                <a:spcPct val="150000"/>
              </a:lnSpc>
            </a:pPr>
            <a:r>
              <a:rPr lang="en-US" altLang="zh-CN" sz="1400" b="1" dirty="0">
                <a:effectLst/>
                <a:latin typeface="宋体" panose="02010600030101010101" pitchFamily="2" charset="-122"/>
                <a:ea typeface="宋体" panose="02010600030101010101" pitchFamily="2" charset="-122"/>
                <a:cs typeface="Arial" panose="020B0604020202020204" pitchFamily="34" charset="0"/>
              </a:rPr>
              <a:t>2025</a:t>
            </a:r>
            <a:r>
              <a:rPr lang="zh-CN" altLang="en-US" sz="1400" b="1" dirty="0">
                <a:effectLst/>
                <a:latin typeface="宋体" panose="02010600030101010101" pitchFamily="2" charset="-122"/>
                <a:ea typeface="宋体" panose="02010600030101010101" pitchFamily="2" charset="-122"/>
                <a:cs typeface="Arial" panose="020B0604020202020204" pitchFamily="34" charset="0"/>
              </a:rPr>
              <a:t>年</a:t>
            </a:r>
            <a:r>
              <a:rPr lang="en-US" altLang="zh-CN" sz="1400" b="1" dirty="0">
                <a:effectLst/>
                <a:latin typeface="宋体" panose="02010600030101010101" pitchFamily="2" charset="-122"/>
                <a:ea typeface="宋体" panose="02010600030101010101" pitchFamily="2" charset="-122"/>
                <a:cs typeface="Arial" panose="020B0604020202020204" pitchFamily="34" charset="0"/>
              </a:rPr>
              <a:t>11</a:t>
            </a:r>
            <a:r>
              <a:rPr lang="zh-CN" altLang="en-US" sz="1400" b="1" dirty="0">
                <a:effectLst/>
                <a:latin typeface="宋体" panose="02010600030101010101" pitchFamily="2" charset="-122"/>
                <a:ea typeface="宋体" panose="02010600030101010101" pitchFamily="2" charset="-122"/>
                <a:cs typeface="Arial" panose="020B0604020202020204" pitchFamily="34" charset="0"/>
              </a:rPr>
              <a:t>月</a:t>
            </a:r>
            <a:r>
              <a:rPr lang="en-US" altLang="zh-CN" sz="1400" b="1" dirty="0">
                <a:latin typeface="宋体" panose="02010600030101010101" pitchFamily="2" charset="-122"/>
                <a:ea typeface="宋体" panose="02010600030101010101" pitchFamily="2" charset="-122"/>
                <a:cs typeface="Arial" panose="020B0604020202020204" pitchFamily="34" charset="0"/>
              </a:rPr>
              <a:t>6</a:t>
            </a:r>
            <a:r>
              <a:rPr lang="zh-CN" altLang="en-US" sz="1400" b="1" dirty="0">
                <a:effectLst/>
                <a:latin typeface="宋体" panose="02010600030101010101" pitchFamily="2" charset="-122"/>
                <a:ea typeface="宋体" panose="02010600030101010101" pitchFamily="2" charset="-122"/>
                <a:cs typeface="Arial" panose="020B0604020202020204" pitchFamily="34" charset="0"/>
              </a:rPr>
              <a:t>日</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493</TotalTime>
  <Words>585</Words>
  <Application>Microsoft Office PowerPoint</Application>
  <PresentationFormat>宽屏</PresentationFormat>
  <Paragraphs>78</Paragraphs>
  <Slides>25</Slides>
  <Notes>23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25</vt:i4>
      </vt:variant>
    </vt:vector>
  </HeadingPairs>
  <TitlesOfParts>
    <vt:vector size="33" baseType="lpstr">
      <vt:lpstr>quote-cjk-patch</vt:lpstr>
      <vt:lpstr>黑体</vt:lpstr>
      <vt:lpstr>宋体</vt:lpstr>
      <vt:lpstr>Arial</vt:lpstr>
      <vt:lpstr>Calibri</vt:lpstr>
      <vt:lpstr>Calibri Light</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泽 王</dc:creator>
  <cp:lastModifiedBy>泽 王</cp:lastModifiedBy>
  <cp:revision>278</cp:revision>
  <dcterms:created xsi:type="dcterms:W3CDTF">2023-03-23T04:32:00Z</dcterms:created>
  <dcterms:modified xsi:type="dcterms:W3CDTF">2025-11-06T10:19:40Z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266CEA1DCAB049DF9D95AAE4943E896B_12</vt:lpwstr>
  </property>
  <property fmtid="{D5CDD505-2E9C-101B-9397-08002B2CF9AE}" pid="3" name="KSOProductBuildVer">
    <vt:lpwstr>2052-12.1.0.20305</vt:lpwstr>
  </property>
</Properties>
</file>