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69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84A5B-F83F-4E71-97A0-FADF383ABD05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3EF53-B51F-4C75-9CB6-16F56CCE26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90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绪论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五边形 15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95586622"/>
              </p:ext>
            </p:extLst>
          </p:nvPr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2" name="组合 31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33" name="矩形 32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34" name="等腰三角形 33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" y="183653"/>
            <a:ext cx="950880" cy="9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6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界定与表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18686874"/>
              </p:ext>
            </p:extLst>
          </p:nvPr>
        </p:nvGraphicFramePr>
        <p:xfrm>
          <a:off x="0" y="1268760"/>
          <a:ext cx="1691680" cy="3999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296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7" name="组合 16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8" name="矩形 1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19" name="等腰三角形 1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7" name="组合 26"/>
          <p:cNvGrpSpPr/>
          <p:nvPr userDrawn="1"/>
        </p:nvGrpSpPr>
        <p:grpSpPr>
          <a:xfrm>
            <a:off x="3668" y="2079006"/>
            <a:ext cx="1691680" cy="788186"/>
            <a:chOff x="0" y="1272662"/>
            <a:chExt cx="1691680" cy="788186"/>
          </a:xfrm>
          <a:solidFill>
            <a:srgbClr val="0070C0"/>
          </a:solidFill>
        </p:grpSpPr>
        <p:sp>
          <p:nvSpPr>
            <p:cNvPr id="28" name="矩形 2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研究方法与思路</a:t>
              </a:r>
            </a:p>
          </p:txBody>
        </p:sp>
        <p:sp>
          <p:nvSpPr>
            <p:cNvPr id="29" name="等腰三角形 2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" y="183653"/>
            <a:ext cx="950880" cy="9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8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8454492"/>
              </p:ext>
            </p:extLst>
          </p:nvPr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 userDrawn="1"/>
        </p:nvSpPr>
        <p:spPr>
          <a:xfrm>
            <a:off x="0" y="2064750"/>
            <a:ext cx="1691680" cy="78818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等腰三角形 11"/>
          <p:cNvSpPr/>
          <p:nvPr userDrawn="1"/>
        </p:nvSpPr>
        <p:spPr>
          <a:xfrm rot="16200000">
            <a:off x="1547664" y="3174235"/>
            <a:ext cx="144016" cy="1440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0" y="2852936"/>
            <a:ext cx="1691680" cy="788186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关键技术与难点</a:t>
              </a:r>
            </a:p>
          </p:txBody>
        </p:sp>
        <p:sp>
          <p:nvSpPr>
            <p:cNvPr id="13" name="等腰三角形 12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/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" y="183653"/>
            <a:ext cx="950880" cy="9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3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响因素辨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22216724"/>
              </p:ext>
            </p:extLst>
          </p:nvPr>
        </p:nvGraphicFramePr>
        <p:xfrm>
          <a:off x="0" y="1268760"/>
          <a:ext cx="169168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绪论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论文总结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 userDrawn="1"/>
        </p:nvSpPr>
        <p:spPr>
          <a:xfrm>
            <a:off x="0" y="2064750"/>
            <a:ext cx="1691680" cy="7673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16200000">
            <a:off x="1547664" y="3948935"/>
            <a:ext cx="144016" cy="14401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3654304"/>
            <a:ext cx="1691680" cy="788186"/>
            <a:chOff x="0" y="1272662"/>
            <a:chExt cx="1691680" cy="788186"/>
          </a:xfrm>
        </p:grpSpPr>
        <p:sp>
          <p:nvSpPr>
            <p:cNvPr id="12" name="矩形 11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研究成果与应用</a:t>
              </a:r>
            </a:p>
          </p:txBody>
        </p:sp>
        <p:sp>
          <p:nvSpPr>
            <p:cNvPr id="13" name="等腰三角形 12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" y="183653"/>
            <a:ext cx="950880" cy="950880"/>
          </a:xfrm>
          <a:prstGeom prst="rect">
            <a:avLst/>
          </a:prstGeom>
        </p:spPr>
      </p:pic>
      <p:cxnSp>
        <p:nvCxnSpPr>
          <p:cNvPr id="18" name="直接连接符 17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88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影响因素辨识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 userDrawn="1"/>
        </p:nvSpPr>
        <p:spPr>
          <a:xfrm>
            <a:off x="0" y="0"/>
            <a:ext cx="169168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>
            <a:off x="1907704" y="1268760"/>
            <a:ext cx="83120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五边形 8"/>
          <p:cNvSpPr/>
          <p:nvPr userDrawn="1"/>
        </p:nvSpPr>
        <p:spPr>
          <a:xfrm flipH="1">
            <a:off x="11211743" y="5950072"/>
            <a:ext cx="986607" cy="504056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86593800"/>
              </p:ext>
            </p:extLst>
          </p:nvPr>
        </p:nvGraphicFramePr>
        <p:xfrm>
          <a:off x="8194" y="1295576"/>
          <a:ext cx="1691680" cy="39992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296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7" name="组合 16"/>
          <p:cNvGrpSpPr/>
          <p:nvPr userDrawn="1"/>
        </p:nvGrpSpPr>
        <p:grpSpPr>
          <a:xfrm>
            <a:off x="0" y="1272662"/>
            <a:ext cx="1691680" cy="788186"/>
            <a:chOff x="0" y="1272662"/>
            <a:chExt cx="1691680" cy="788186"/>
          </a:xfrm>
        </p:grpSpPr>
        <p:sp>
          <p:nvSpPr>
            <p:cNvPr id="18" name="矩形 17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sp>
          <p:nvSpPr>
            <p:cNvPr id="19" name="等腰三角形 18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3" name="矩形 22"/>
          <p:cNvSpPr/>
          <p:nvPr userDrawn="1"/>
        </p:nvSpPr>
        <p:spPr>
          <a:xfrm>
            <a:off x="3668" y="2079006"/>
            <a:ext cx="1691680" cy="788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2439" y="4510374"/>
            <a:ext cx="1691680" cy="788186"/>
            <a:chOff x="2311936" y="2060849"/>
            <a:chExt cx="1691680" cy="788186"/>
          </a:xfrm>
        </p:grpSpPr>
        <p:sp>
          <p:nvSpPr>
            <p:cNvPr id="14" name="矩形 13"/>
            <p:cNvSpPr/>
            <p:nvPr userDrawn="1"/>
          </p:nvSpPr>
          <p:spPr>
            <a:xfrm>
              <a:off x="2311936" y="2060849"/>
              <a:ext cx="1691680" cy="7881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</a:p>
          </p:txBody>
        </p:sp>
        <p:sp>
          <p:nvSpPr>
            <p:cNvPr id="13" name="等腰三角形 12"/>
            <p:cNvSpPr/>
            <p:nvPr userDrawn="1"/>
          </p:nvSpPr>
          <p:spPr>
            <a:xfrm rot="16200000">
              <a:off x="3857302" y="2382934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9" y="183653"/>
            <a:ext cx="950880" cy="9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00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72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latin typeface="+mn-lt"/>
                <a:ea typeface="+mn-ea"/>
              </a:defRPr>
            </a:lvl1pPr>
          </a:lstStyle>
          <a:p>
            <a:pPr>
              <a:defRPr/>
            </a:pPr>
            <a:fld id="{00C3F7A1-FCEE-4E12-BEB0-527B87A0769B}" type="datetimeFigureOut">
              <a:rPr lang="zh-CN" altLang="en-US"/>
              <a:t>2025/11/6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latin typeface="+mn-lt"/>
                <a:ea typeface="+mn-ea"/>
              </a:defRPr>
            </a:lvl1pPr>
          </a:lstStyle>
          <a:p>
            <a:pPr>
              <a:defRPr/>
            </a:pPr>
            <a:fld id="{8B444C96-CA8C-4BA7-992C-AAC2EE0D4AB6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88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76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062974" y="3441556"/>
            <a:ext cx="80660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2025CGU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收获分享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59889" y="5481305"/>
            <a:ext cx="2472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2025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年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6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825570" y="5058517"/>
            <a:ext cx="2506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肖博垚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6650BAB-2A9B-8719-B63F-7BECBE0870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635" y="453505"/>
            <a:ext cx="2354723" cy="23534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383F2D5-F1F8-C5B5-769D-85D41F531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基于深度神经网络的单台三分量定位方法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3ABB3E7-96C1-D2E7-43AF-F53391338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t="13046" r="5591" b="17562"/>
          <a:stretch>
            <a:fillRect/>
          </a:stretch>
        </p:blipFill>
        <p:spPr>
          <a:xfrm>
            <a:off x="172275" y="1877823"/>
            <a:ext cx="5913893" cy="34610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F05642C-C991-9BCD-9B2F-9C1324973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t="13046" r="5484" b="17562"/>
          <a:stretch>
            <a:fillRect/>
          </a:stretch>
        </p:blipFill>
        <p:spPr>
          <a:xfrm>
            <a:off x="6140717" y="1877823"/>
            <a:ext cx="5921042" cy="346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02738-E284-FC69-E06D-4AF42CFF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D616D26-9B4E-02C8-04E1-3EA425AEC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基于深度神经网络的单台三分量定位方法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967280-9896-F9D2-FCA6-1DDF8BDD8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8603" r="7849" b="22150"/>
          <a:stretch>
            <a:fillRect/>
          </a:stretch>
        </p:blipFill>
        <p:spPr>
          <a:xfrm>
            <a:off x="226824" y="1823884"/>
            <a:ext cx="5653324" cy="357402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AD9DE34-FAB9-17D1-CBE2-68282FDEA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8603" r="7849" b="22150"/>
          <a:stretch>
            <a:fillRect/>
          </a:stretch>
        </p:blipFill>
        <p:spPr>
          <a:xfrm>
            <a:off x="6311853" y="1823884"/>
            <a:ext cx="5653323" cy="35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50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AB4EFA-E5A6-C5FC-241D-3FCEF7002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基于深度神经网络的单台三分量定位方法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9B3B0B3-1544-3DCC-71BA-A3EB35244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5161" r="13548" b="26021"/>
          <a:stretch>
            <a:fillRect/>
          </a:stretch>
        </p:blipFill>
        <p:spPr>
          <a:xfrm>
            <a:off x="226824" y="1386348"/>
            <a:ext cx="7561007" cy="471948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C86C33E-8EA1-1286-1075-6D1493A3F46C}"/>
              </a:ext>
            </a:extLst>
          </p:cNvPr>
          <p:cNvSpPr txBox="1"/>
          <p:nvPr/>
        </p:nvSpPr>
        <p:spPr>
          <a:xfrm>
            <a:off x="8110932" y="3785248"/>
            <a:ext cx="3676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FF0000"/>
                </a:solidFill>
              </a:rPr>
              <a:t>奥卡姆剃刀</a:t>
            </a:r>
            <a:r>
              <a:rPr lang="zh-CN" altLang="en-US" dirty="0"/>
              <a:t>原则，尽量避免复杂模型的</a:t>
            </a:r>
            <a:r>
              <a:rPr lang="zh-CN" altLang="en-US" dirty="0">
                <a:solidFill>
                  <a:srgbClr val="FF0000"/>
                </a:solidFill>
              </a:rPr>
              <a:t>过拟合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6EDBB1D-F747-8FDA-D132-C5998783F39E}"/>
              </a:ext>
            </a:extLst>
          </p:cNvPr>
          <p:cNvSpPr txBox="1"/>
          <p:nvPr/>
        </p:nvSpPr>
        <p:spPr>
          <a:xfrm>
            <a:off x="8110932" y="2057089"/>
            <a:ext cx="3146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个人感悟：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A668A2-2B41-AC92-E386-03A61C0AA9D2}"/>
              </a:ext>
            </a:extLst>
          </p:cNvPr>
          <p:cNvSpPr txBox="1"/>
          <p:nvPr/>
        </p:nvSpPr>
        <p:spPr>
          <a:xfrm>
            <a:off x="8110932" y="2782669"/>
            <a:ext cx="3676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机器学习方法应当是</a:t>
            </a:r>
            <a:r>
              <a:rPr lang="zh-CN" altLang="en-US" dirty="0">
                <a:solidFill>
                  <a:srgbClr val="FF0000"/>
                </a:solidFill>
              </a:rPr>
              <a:t>目标导向</a:t>
            </a:r>
            <a:r>
              <a:rPr lang="zh-CN" altLang="en-US" dirty="0"/>
              <a:t>的，根据</a:t>
            </a:r>
            <a:r>
              <a:rPr lang="zh-CN" altLang="en-US" dirty="0">
                <a:solidFill>
                  <a:srgbClr val="FF0000"/>
                </a:solidFill>
              </a:rPr>
              <a:t>问题特点</a:t>
            </a:r>
            <a:r>
              <a:rPr lang="zh-CN" altLang="en-US" dirty="0"/>
              <a:t>选择合适的方法；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B34434-BF16-CA79-385C-9482FDEFDB89}"/>
              </a:ext>
            </a:extLst>
          </p:cNvPr>
          <p:cNvSpPr txBox="1"/>
          <p:nvPr/>
        </p:nvSpPr>
        <p:spPr>
          <a:xfrm>
            <a:off x="8110932" y="4787827"/>
            <a:ext cx="347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学科特色为主，方法技术为辅</a:t>
            </a:r>
          </a:p>
        </p:txBody>
      </p:sp>
    </p:spTree>
    <p:extLst>
      <p:ext uri="{BB962C8B-B14F-4D97-AF65-F5344CB8AC3E}">
        <p14:creationId xmlns:p14="http://schemas.microsoft.com/office/powerpoint/2010/main" val="603025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8550D1-F2B0-1FEB-5C07-68E80397B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10322" r="10753" b="22581"/>
          <a:stretch>
            <a:fillRect/>
          </a:stretch>
        </p:blipFill>
        <p:spPr>
          <a:xfrm>
            <a:off x="226824" y="1619864"/>
            <a:ext cx="7216878" cy="46014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CC4FA4A-535E-4F1B-5AF0-E139751EA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卡斯卡迪亚深度学习驱动的地震活动性目录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: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对之前未识别地震的新见解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AF21A4A-445D-7467-F9A4-B0AB1F12A879}"/>
              </a:ext>
            </a:extLst>
          </p:cNvPr>
          <p:cNvSpPr txBox="1"/>
          <p:nvPr/>
        </p:nvSpPr>
        <p:spPr>
          <a:xfrm>
            <a:off x="7874957" y="1619864"/>
            <a:ext cx="32325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No Photography</a:t>
            </a:r>
            <a:r>
              <a:rPr lang="zh-CN" altLang="en-US" sz="2400" b="1" dirty="0">
                <a:solidFill>
                  <a:srgbClr val="FF0000"/>
                </a:solidFill>
              </a:rPr>
              <a:t>！</a:t>
            </a:r>
            <a:r>
              <a:rPr lang="en-US" altLang="zh-CN" sz="2400" b="1" dirty="0">
                <a:solidFill>
                  <a:srgbClr val="FF0000"/>
                </a:solidFill>
              </a:rPr>
              <a:t> 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9A6F7C-447C-6FBA-3432-D75157318EB2}"/>
              </a:ext>
            </a:extLst>
          </p:cNvPr>
          <p:cNvSpPr txBox="1"/>
          <p:nvPr/>
        </p:nvSpPr>
        <p:spPr>
          <a:xfrm>
            <a:off x="7874957" y="2432310"/>
            <a:ext cx="3409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端到端（</a:t>
            </a:r>
            <a:r>
              <a:rPr lang="en-US" altLang="zh-CN" dirty="0"/>
              <a:t>end to end</a:t>
            </a:r>
            <a:r>
              <a:rPr lang="zh-CN" altLang="en-US" dirty="0"/>
              <a:t>），便利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555DD4-2214-D49B-E054-F4E1BC046C6B}"/>
              </a:ext>
            </a:extLst>
          </p:cNvPr>
          <p:cNvSpPr txBox="1"/>
          <p:nvPr/>
        </p:nvSpPr>
        <p:spPr>
          <a:xfrm>
            <a:off x="7874957" y="3152423"/>
            <a:ext cx="278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海洋地震的识别与定位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FBC36B-9A5B-64D7-C070-54EB2515917E}"/>
              </a:ext>
            </a:extLst>
          </p:cNvPr>
          <p:cNvSpPr txBox="1"/>
          <p:nvPr/>
        </p:nvSpPr>
        <p:spPr>
          <a:xfrm>
            <a:off x="7874957" y="3872536"/>
            <a:ext cx="2089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框架化、流程化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33A00A-2344-0188-636C-FBFF103ED19F}"/>
              </a:ext>
            </a:extLst>
          </p:cNvPr>
          <p:cNvSpPr txBox="1"/>
          <p:nvPr/>
        </p:nvSpPr>
        <p:spPr>
          <a:xfrm>
            <a:off x="8317411" y="4680297"/>
            <a:ext cx="29896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初步判断在研究区域内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or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外？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D621A1-E017-4A4B-F30E-632948F8B530}"/>
              </a:ext>
            </a:extLst>
          </p:cNvPr>
          <p:cNvSpPr txBox="1"/>
          <p:nvPr/>
        </p:nvSpPr>
        <p:spPr>
          <a:xfrm>
            <a:off x="8624793" y="5426642"/>
            <a:ext cx="24827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内外区域使用不同方法</a:t>
            </a:r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5DFFB464-E69D-68A0-A985-63104A736BAF}"/>
              </a:ext>
            </a:extLst>
          </p:cNvPr>
          <p:cNvSpPr/>
          <p:nvPr/>
        </p:nvSpPr>
        <p:spPr>
          <a:xfrm>
            <a:off x="9757836" y="5104150"/>
            <a:ext cx="177320" cy="26797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11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3685E7-090F-8252-41B6-CA9462D12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CDBC597-815A-92A2-5D6E-0E4ADACC4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t="15340" r="10860" b="22437"/>
          <a:stretch>
            <a:fillRect/>
          </a:stretch>
        </p:blipFill>
        <p:spPr>
          <a:xfrm>
            <a:off x="138334" y="1759974"/>
            <a:ext cx="5971397" cy="3755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20C4A82-ED03-7419-E59F-6B82A2421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t="13046" r="12796" b="25734"/>
          <a:stretch>
            <a:fillRect/>
          </a:stretch>
        </p:blipFill>
        <p:spPr>
          <a:xfrm>
            <a:off x="6192554" y="1759974"/>
            <a:ext cx="5910956" cy="37559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13F029B-B89C-CECA-AE27-421E363F28FE}"/>
              </a:ext>
            </a:extLst>
          </p:cNvPr>
          <p:cNvSpPr txBox="1"/>
          <p:nvPr/>
        </p:nvSpPr>
        <p:spPr>
          <a:xfrm>
            <a:off x="7209039" y="572237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讨论结果：当时条件下地震无法预测</a:t>
            </a:r>
          </a:p>
        </p:txBody>
      </p:sp>
    </p:spTree>
    <p:extLst>
      <p:ext uri="{BB962C8B-B14F-4D97-AF65-F5344CB8AC3E}">
        <p14:creationId xmlns:p14="http://schemas.microsoft.com/office/powerpoint/2010/main" val="782648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C82B2-1E03-1BAC-7F4F-CA9061CD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1FEDA67-5D51-8A1E-D84E-F3E838462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33EB16-2832-1FF5-231A-99A4BF986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7" t="13333" r="8387" b="25592"/>
          <a:stretch>
            <a:fillRect/>
          </a:stretch>
        </p:blipFill>
        <p:spPr>
          <a:xfrm>
            <a:off x="147484" y="1868129"/>
            <a:ext cx="5654056" cy="35789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A48B7BB-7583-0FA3-2C53-9D570652E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8" t="13333" r="8387" b="25592"/>
          <a:stretch>
            <a:fillRect/>
          </a:stretch>
        </p:blipFill>
        <p:spPr>
          <a:xfrm>
            <a:off x="5879995" y="1868129"/>
            <a:ext cx="6174353" cy="35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9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D20E8-3EF9-38C9-D741-D834EA68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DC8A990-666F-5230-A766-179766724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B3A091-1FB8-5ABB-16E2-2792F3E2C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t="15054" r="6236" b="22724"/>
          <a:stretch>
            <a:fillRect/>
          </a:stretch>
        </p:blipFill>
        <p:spPr>
          <a:xfrm>
            <a:off x="126837" y="1595706"/>
            <a:ext cx="6038644" cy="3911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CC9FD99-9CA3-9BC8-C6CD-BE1EB9C5D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" b="7240"/>
          <a:stretch>
            <a:fillRect/>
          </a:stretch>
        </p:blipFill>
        <p:spPr>
          <a:xfrm>
            <a:off x="6293002" y="1595706"/>
            <a:ext cx="5797398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5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888A-8B32-3B8A-25FE-3F7A4912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C764EB-AEA2-497B-B39A-DD264294D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12AC08B-CAD7-843E-6C7E-62156A616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11324"/>
          <a:stretch>
            <a:fillRect/>
          </a:stretch>
        </p:blipFill>
        <p:spPr>
          <a:xfrm>
            <a:off x="1844040" y="908105"/>
            <a:ext cx="8503920" cy="57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24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00C0A-0FBA-EA4C-F0C4-92A8664B7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57D223-2CC0-CB57-D53C-80980043E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4230"/>
          <a:stretch>
            <a:fillRect/>
          </a:stretch>
        </p:blipFill>
        <p:spPr>
          <a:xfrm>
            <a:off x="1778000" y="899516"/>
            <a:ext cx="8636000" cy="576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5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801FD-E51D-CEA3-C9FB-2A862843F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2288012-F799-C4E9-7C38-C7AA0487D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5B29A5-E948-F730-90CE-D360E93F7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7"/>
          <a:stretch>
            <a:fillRect/>
          </a:stretch>
        </p:blipFill>
        <p:spPr>
          <a:xfrm>
            <a:off x="1524000" y="963561"/>
            <a:ext cx="9144000" cy="55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13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4B7E3C-436A-BE69-2979-2EC6C5118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8F5651-04BB-66B4-A876-9EC47DBC2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9"/>
          <a:stretch>
            <a:fillRect/>
          </a:stretch>
        </p:blipFill>
        <p:spPr>
          <a:xfrm>
            <a:off x="93777" y="1553495"/>
            <a:ext cx="5992391" cy="407547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4F195DD-CC2E-9CD4-D208-BBBD4480F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9"/>
          <a:stretch>
            <a:fillRect/>
          </a:stretch>
        </p:blipFill>
        <p:spPr>
          <a:xfrm>
            <a:off x="6115664" y="1553494"/>
            <a:ext cx="5992391" cy="407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61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8CC9E-22AE-20B8-4716-01DBDB3D1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4A1979-F85D-322D-E9D9-3457FEA46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地震概率预测模型：进展与挑战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6EA9E4-3644-CB6A-EBE4-B136820E8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0"/>
          <a:stretch>
            <a:fillRect/>
          </a:stretch>
        </p:blipFill>
        <p:spPr>
          <a:xfrm>
            <a:off x="1524000" y="806136"/>
            <a:ext cx="9144000" cy="59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48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653BEFC-6836-AAF9-0B36-53ABBCD2C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" b="14265"/>
          <a:stretch>
            <a:fillRect/>
          </a:stretch>
        </p:blipFill>
        <p:spPr>
          <a:xfrm>
            <a:off x="1524000" y="973257"/>
            <a:ext cx="9144000" cy="569287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28C0BA1-F70F-CF6A-33F2-95BE459E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波形与质点运动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9840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77E82C-1F1A-F0D4-0028-3065496B6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62"/>
          <a:stretch>
            <a:fillRect/>
          </a:stretch>
        </p:blipFill>
        <p:spPr>
          <a:xfrm>
            <a:off x="1524000" y="1012722"/>
            <a:ext cx="9144000" cy="565354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9BD9A98-540E-F9F6-10E6-FAAFB2177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波形与质点运动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92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437E94F-751C-43C1-CA5B-167D7C59D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n-ea"/>
                <a:sym typeface="+mn-lt"/>
              </a:rPr>
              <a:t>报告之外</a:t>
            </a:r>
            <a:r>
              <a:rPr lang="en-US" altLang="zh-CN" sz="3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n-ea"/>
                <a:sym typeface="+mn-lt"/>
              </a:rPr>
              <a:t>……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FA787A-BC6E-8B1B-65A8-73325D6E7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4" y="816079"/>
            <a:ext cx="2614699" cy="34911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8D19401-6F58-6F41-0701-0C9FE46A4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529" y="816079"/>
            <a:ext cx="2618335" cy="349111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0C00923-57DB-B512-5463-456D72E34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4" y="4395791"/>
            <a:ext cx="3113057" cy="23347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1C0062A-89B3-0567-9BBC-4D6D41DB7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870" y="816079"/>
            <a:ext cx="3357792" cy="44770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CA51794-9A91-F33B-FC94-2566FC315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212" y="816079"/>
            <a:ext cx="2844886" cy="284488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73D92D1-A03D-B436-034C-94193AFD54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211" y="3737539"/>
            <a:ext cx="2858082" cy="285808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9B036BB-AF6D-49C9-4D17-89667AFA8F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25" y="4394702"/>
            <a:ext cx="3113057" cy="233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81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3953B-5904-ECD6-9837-C637BFF6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0C8D57-6AFB-B758-2C63-FC17514D5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24" y="191865"/>
            <a:ext cx="7992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n-ea"/>
                <a:sym typeface="+mn-lt"/>
              </a:rPr>
              <a:t>报告之外</a:t>
            </a:r>
            <a:r>
              <a:rPr lang="en-US" altLang="zh-CN" sz="3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  <a:cs typeface="+mn-ea"/>
                <a:sym typeface="+mn-lt"/>
              </a:rPr>
              <a:t>……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F9FC0F5-FC5E-D4EE-4CE0-1518B8643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4" y="875071"/>
            <a:ext cx="3853562" cy="28901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0DB293-8AAA-A43A-4693-972BC7CA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4" y="163768"/>
            <a:ext cx="2701105" cy="360147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E03384E-DBCE-A0CE-01DA-71884A786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47" y="163766"/>
            <a:ext cx="2701106" cy="36014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2265281-C448-F22E-2E43-E9E1B4EA6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4" y="3863673"/>
            <a:ext cx="3853562" cy="289017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099A6C1-1461-0D39-5339-F295307323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4" y="3863672"/>
            <a:ext cx="2167630" cy="289017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C7167EA-4FED-B3E9-3395-8C0DA6BD12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72" y="3863671"/>
            <a:ext cx="3853563" cy="28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9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50D4F6F-EC5D-0E11-B0B7-EAF045895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66" y="195943"/>
            <a:ext cx="7683267" cy="57624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1F88A18-79F2-3388-4AE0-D3C9442491B8}"/>
              </a:ext>
            </a:extLst>
          </p:cNvPr>
          <p:cNvSpPr txBox="1"/>
          <p:nvPr/>
        </p:nvSpPr>
        <p:spPr>
          <a:xfrm>
            <a:off x="4799811" y="6063343"/>
            <a:ext cx="2592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42CC28-AAFC-35AE-8237-5C3B4077BB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200" y="198000"/>
            <a:ext cx="1133485" cy="1134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615DF39-5C06-CAD9-6FD7-354441FB0B52}"/>
              </a:ext>
            </a:extLst>
          </p:cNvPr>
          <p:cNvSpPr txBox="1"/>
          <p:nvPr/>
        </p:nvSpPr>
        <p:spPr>
          <a:xfrm>
            <a:off x="10283983" y="59583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肖博垚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33B5EC-F464-811C-EF87-E087EC54BE8C}"/>
              </a:ext>
            </a:extLst>
          </p:cNvPr>
          <p:cNvSpPr txBox="1"/>
          <p:nvPr/>
        </p:nvSpPr>
        <p:spPr>
          <a:xfrm>
            <a:off x="10283983" y="6340696"/>
            <a:ext cx="17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2025</a:t>
            </a:r>
            <a:r>
              <a:rPr lang="zh-CN" altLang="en-US" b="1" dirty="0"/>
              <a:t>年</a:t>
            </a:r>
            <a:r>
              <a:rPr lang="en-US" altLang="zh-CN" b="1" dirty="0"/>
              <a:t>11</a:t>
            </a:r>
            <a:r>
              <a:rPr lang="zh-CN" altLang="en-US" b="1" dirty="0"/>
              <a:t>月</a:t>
            </a:r>
            <a:r>
              <a:rPr lang="en-US" altLang="zh-CN" b="1" dirty="0"/>
              <a:t>6</a:t>
            </a:r>
            <a:r>
              <a:rPr lang="zh-CN" altLang="en-US" b="1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209230302"/>
      </p:ext>
    </p:extLst>
  </p:cSld>
  <p:clrMapOvr>
    <a:masterClrMapping/>
  </p:clrMapOvr>
</p:sld>
</file>

<file path=ppt/theme/theme1.xml><?xml version="1.0" encoding="utf-8"?>
<a:theme xmlns:a="http://schemas.openxmlformats.org/drawingml/2006/main" name="第一PPT，www.1ppt.com ">
  <a:themeElements>
    <a:clrScheme name="达芬奇的左手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A3D52"/>
      </a:accent1>
      <a:accent2>
        <a:srgbClr val="C4AF99"/>
      </a:accent2>
      <a:accent3>
        <a:srgbClr val="5B6C83"/>
      </a:accent3>
      <a:accent4>
        <a:srgbClr val="D7CCB8"/>
      </a:accent4>
      <a:accent5>
        <a:srgbClr val="38526E"/>
      </a:accent5>
      <a:accent6>
        <a:srgbClr val="BFBFBF"/>
      </a:accent6>
      <a:hlink>
        <a:srgbClr val="2A3D52"/>
      </a:hlink>
      <a:folHlink>
        <a:srgbClr val="C4AF99"/>
      </a:folHlink>
    </a:clrScheme>
    <a:fontScheme name="fws0e0s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218</Words>
  <Application>Microsoft Office PowerPoint</Application>
  <PresentationFormat>宽屏</PresentationFormat>
  <Paragraphs>33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Arial Unicode MS</vt:lpstr>
      <vt:lpstr>等线</vt:lpstr>
      <vt:lpstr>微软雅黑</vt:lpstr>
      <vt:lpstr>Arial</vt:lpstr>
      <vt:lpstr>Calibri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Yogurt Shaw</dc:creator>
  <cp:lastModifiedBy>霖彦 李</cp:lastModifiedBy>
  <cp:revision>47</cp:revision>
  <dcterms:created xsi:type="dcterms:W3CDTF">2025-11-01T06:25:21Z</dcterms:created>
  <dcterms:modified xsi:type="dcterms:W3CDTF">2025-11-06T10:21:55Z</dcterms:modified>
</cp:coreProperties>
</file>