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84" r:id="rId2"/>
    <p:sldId id="256" r:id="rId3"/>
    <p:sldId id="257"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3" r:id="rId20"/>
    <p:sldId id="279" r:id="rId21"/>
    <p:sldId id="274" r:id="rId22"/>
    <p:sldId id="277" r:id="rId23"/>
    <p:sldId id="278" r:id="rId24"/>
    <p:sldId id="275" r:id="rId25"/>
    <p:sldId id="280" r:id="rId26"/>
    <p:sldId id="281" r:id="rId27"/>
    <p:sldId id="28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翊" initials="翊" lastIdx="1" clrIdx="0">
    <p:extLst>
      <p:ext uri="{19B8F6BF-5375-455C-9EA6-DF929625EA0E}">
        <p15:presenceInfo xmlns:p15="http://schemas.microsoft.com/office/powerpoint/2012/main" userId="3547ce17fc919cb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04" autoAdjust="0"/>
  </p:normalViewPr>
  <p:slideViewPr>
    <p:cSldViewPr snapToGrid="0">
      <p:cViewPr varScale="1">
        <p:scale>
          <a:sx n="92" d="100"/>
          <a:sy n="92" d="100"/>
        </p:scale>
        <p:origin x="740"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5-11-04T18:01:46.957" idx="1">
    <p:pos x="5466" y="0"/>
    <p:text/>
    <p:extLst>
      <p:ext uri="{C676402C-5697-4E1C-873F-D02D1690AC5C}">
        <p15:threadingInfo xmlns:p15="http://schemas.microsoft.com/office/powerpoint/2012/main" timeZoneBias="-48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FDE712-4C70-43F6-A95B-C31CA9F4A9A4}" type="datetimeFigureOut">
              <a:rPr lang="zh-CN" altLang="en-US" smtClean="0"/>
              <a:t>2025/11/6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178A9F-BF7F-49FC-BC05-FFD0669CA453}" type="slidenum">
              <a:rPr lang="zh-CN" altLang="en-US" smtClean="0"/>
              <a:t>‹#›</a:t>
            </a:fld>
            <a:endParaRPr lang="zh-CN" altLang="en-US"/>
          </a:p>
        </p:txBody>
      </p:sp>
    </p:spTree>
    <p:extLst>
      <p:ext uri="{BB962C8B-B14F-4D97-AF65-F5344CB8AC3E}">
        <p14:creationId xmlns:p14="http://schemas.microsoft.com/office/powerpoint/2010/main" val="3051377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DC178A9F-BF7F-49FC-BC05-FFD0669CA453}" type="slidenum">
              <a:rPr lang="zh-CN" altLang="en-US" smtClean="0"/>
              <a:t>6</a:t>
            </a:fld>
            <a:endParaRPr lang="zh-CN" altLang="en-US"/>
          </a:p>
        </p:txBody>
      </p:sp>
    </p:spTree>
    <p:extLst>
      <p:ext uri="{BB962C8B-B14F-4D97-AF65-F5344CB8AC3E}">
        <p14:creationId xmlns:p14="http://schemas.microsoft.com/office/powerpoint/2010/main" val="2326703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134537-D7C0-4FE8-A99A-26558CA394A5}"/>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8CE1E98-E4C3-45BE-9954-A912F6C616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FE6ACBE-C6AB-4867-B79B-ED1625A13495}"/>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3163F452-EA01-46AF-A8CA-259B4475F4C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6DE7E5B-563C-48A5-919D-CCDDC6A0695B}"/>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5665825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0F79AF-2A0C-4735-ACA9-84F733D8AEE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4F301F0-AA58-4192-BDF9-43548A680BF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515D88A-FCA1-4C3E-A0EE-32D483A41894}"/>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607ED566-306B-4A0B-8AC4-B03527026A0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74C7A73-1957-4D89-A642-43EB4F7A10E2}"/>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469969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DB5F5D2-D21A-4AE1-B1D5-874F0CE24BA6}"/>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EB097EE3-1249-4C50-91E5-6BCD23BA65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A9215F74-D2D1-46D5-9EF7-19D7CD680734}"/>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BA726B7C-A284-4620-BA16-0297FF81C7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76D595B-FEF5-4A88-836A-AC505D3E0CB5}"/>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493875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0FB81B-26D9-438F-912D-D90AD733A8A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5F4C710-02AF-4A36-8C7E-C63212058EC8}"/>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CFDB114-199C-40B3-9EF6-3D81488E305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0C524D7-DE20-4645-B78D-833DB18817C6}"/>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6" name="页脚占位符 5">
            <a:extLst>
              <a:ext uri="{FF2B5EF4-FFF2-40B4-BE49-F238E27FC236}">
                <a16:creationId xmlns:a16="http://schemas.microsoft.com/office/drawing/2014/main" id="{62DFB1E1-E27A-4D3C-BF3E-289B1FF9DE1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C931BED-47C4-491A-B623-B3E1A2141BF8}"/>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998653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902292-86E2-499E-9320-0CCCE2AA969B}"/>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45582BDB-9A21-4B2E-8861-C5DA19B10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83F444DD-3354-46C4-B110-597C2C9D1136}"/>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EA8C03B0-1F7B-4240-AAD4-0A1AAF5D20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18E6003-3CAA-4BFB-A592-05CBB9963A31}"/>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8E86C427-BB52-4503-B1AB-768A4E5A2264}"/>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8" name="页脚占位符 7">
            <a:extLst>
              <a:ext uri="{FF2B5EF4-FFF2-40B4-BE49-F238E27FC236}">
                <a16:creationId xmlns:a16="http://schemas.microsoft.com/office/drawing/2014/main" id="{4D332601-9E2E-4AF3-945A-C791571B16B4}"/>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47DB18A9-EAC2-41FC-BE26-FDC874EE509C}"/>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326565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57F220-F329-4723-90FB-F095280E515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81015E3-73EC-4F5A-AAB5-57DB84EECF6A}"/>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4" name="页脚占位符 3">
            <a:extLst>
              <a:ext uri="{FF2B5EF4-FFF2-40B4-BE49-F238E27FC236}">
                <a16:creationId xmlns:a16="http://schemas.microsoft.com/office/drawing/2014/main" id="{1B1B336D-1B7F-4C67-BFA9-238AFC342E97}"/>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F5D250E1-E8FE-4AFC-BE04-094230AC4BAC}"/>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438865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7B738C82-3C73-4C88-975B-EE38766BC7F9}"/>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3" name="页脚占位符 2">
            <a:extLst>
              <a:ext uri="{FF2B5EF4-FFF2-40B4-BE49-F238E27FC236}">
                <a16:creationId xmlns:a16="http://schemas.microsoft.com/office/drawing/2014/main" id="{F25B983F-D2D9-4346-AAA3-14A2718CF9A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A73B65B-8A0C-421E-855B-A92585FFC847}"/>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73804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D0526A-3C8A-4B58-88F5-30B416F6A01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4D4BB32-65B4-4A9E-A4C4-73B0DA296A3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F2E61C8F-B671-4C75-8849-5410E56CAD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AFBB7-8929-4552-BD2E-C53CE4177496}"/>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6" name="页脚占位符 5">
            <a:extLst>
              <a:ext uri="{FF2B5EF4-FFF2-40B4-BE49-F238E27FC236}">
                <a16:creationId xmlns:a16="http://schemas.microsoft.com/office/drawing/2014/main" id="{BA736A15-2AF5-496D-9EED-A426DAB54B3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C4CD9FC-624F-4284-B161-78C98A80E707}"/>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2458177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F9AF0DA-4466-4AC3-BD01-6A6781752D6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1C0F04F-C8DE-4EC6-821C-AF4E69DCED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2949D401-A396-4C94-A5C0-F7E92ECF5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03A700CD-F6D0-4290-91DD-01E4B94E978F}"/>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6" name="页脚占位符 5">
            <a:extLst>
              <a:ext uri="{FF2B5EF4-FFF2-40B4-BE49-F238E27FC236}">
                <a16:creationId xmlns:a16="http://schemas.microsoft.com/office/drawing/2014/main" id="{F5495309-4C1A-4696-86A1-61B9609ED17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6C2696C9-CAE8-4312-8AA7-8F645E738583}"/>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236137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608C7AC-04DB-4156-A99F-128D7A8089D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B5EB32B-A0BB-4FDC-A66B-EC70C1C7AD9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0D39CF3-4CCC-4CF0-B475-D14351D6797D}"/>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5DC05F21-FB94-4FB7-850D-CF5C4124D48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200D8C-20A0-426E-BBC9-1397761A9F5A}"/>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197995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5C709695-AE81-49F5-A299-DC1A00F149B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14A007A-04E9-4D81-AF49-9C055239B79D}"/>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7A21A59-AC00-4439-BFE0-E4A980A5A062}"/>
              </a:ext>
            </a:extLst>
          </p:cNvPr>
          <p:cNvSpPr>
            <a:spLocks noGrp="1"/>
          </p:cNvSpPr>
          <p:nvPr>
            <p:ph type="dt" sz="half" idx="10"/>
          </p:nvPr>
        </p:nvSpPr>
        <p:spPr/>
        <p:txBody>
          <a:bodyPr/>
          <a:lstStyle/>
          <a:p>
            <a:fld id="{E09008CD-10A8-4834-8ED8-7EF89D474D6F}"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170F5380-FEC2-4EEA-80F0-7F7C664956F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104FA4-3F23-43D3-B663-96BB1D1B7DDC}"/>
              </a:ext>
            </a:extLst>
          </p:cNvPr>
          <p:cNvSpPr>
            <a:spLocks noGrp="1"/>
          </p:cNvSpPr>
          <p:nvPr>
            <p:ph type="sldNum" sz="quarter" idx="12"/>
          </p:nvPr>
        </p:nvSpPr>
        <p:spPr/>
        <p:txBody>
          <a:body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9172509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827F8DA-AB94-41BF-8CB9-BC5DA28B43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9A95E6BE-483F-4D30-B850-F2B3781539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1F9646A-8C5B-48C9-8590-15275B6930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9008CD-10A8-4834-8ED8-7EF89D474D6F}" type="datetimeFigureOut">
              <a:rPr lang="zh-CN" altLang="en-US" smtClean="0"/>
              <a:t>2025/11/6</a:t>
            </a:fld>
            <a:endParaRPr lang="zh-CN" altLang="en-US"/>
          </a:p>
        </p:txBody>
      </p:sp>
      <p:sp>
        <p:nvSpPr>
          <p:cNvPr id="5" name="页脚占位符 4">
            <a:extLst>
              <a:ext uri="{FF2B5EF4-FFF2-40B4-BE49-F238E27FC236}">
                <a16:creationId xmlns:a16="http://schemas.microsoft.com/office/drawing/2014/main" id="{8AC1EF48-41FD-4F2F-834F-B0622E81CE3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C914159C-D17A-47A1-938E-EC892974B8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18CEF9-5875-44B3-A442-CB0302D19F68}" type="slidenum">
              <a:rPr lang="zh-CN" altLang="en-US" smtClean="0"/>
              <a:t>‹#›</a:t>
            </a:fld>
            <a:endParaRPr lang="zh-CN" altLang="en-US"/>
          </a:p>
        </p:txBody>
      </p:sp>
    </p:spTree>
    <p:extLst>
      <p:ext uri="{BB962C8B-B14F-4D97-AF65-F5344CB8AC3E}">
        <p14:creationId xmlns:p14="http://schemas.microsoft.com/office/powerpoint/2010/main" val="3789151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comments" Target="../comments/comment1.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94CFED83-3ADE-4EBA-9777-72D2F9240C4B}"/>
              </a:ext>
            </a:extLst>
          </p:cNvPr>
          <p:cNvSpPr txBox="1"/>
          <p:nvPr/>
        </p:nvSpPr>
        <p:spPr>
          <a:xfrm>
            <a:off x="3276599" y="2029692"/>
            <a:ext cx="7502236" cy="830997"/>
          </a:xfrm>
          <a:prstGeom prst="rect">
            <a:avLst/>
          </a:prstGeom>
          <a:noFill/>
        </p:spPr>
        <p:txBody>
          <a:bodyPr wrap="square" rtlCol="0">
            <a:spAutoFit/>
          </a:bodyPr>
          <a:lstStyle/>
          <a:p>
            <a:r>
              <a:rPr lang="en-US" altLang="zh-CN" sz="4800" dirty="0"/>
              <a:t>C G U </a:t>
            </a:r>
            <a:r>
              <a:rPr lang="zh-CN" altLang="en-US" sz="4800" dirty="0"/>
              <a:t>报 告 分 享</a:t>
            </a:r>
            <a:endParaRPr lang="zh-CN" altLang="en-US" sz="4000" dirty="0"/>
          </a:p>
        </p:txBody>
      </p:sp>
      <p:sp>
        <p:nvSpPr>
          <p:cNvPr id="3" name="文本框 2">
            <a:extLst>
              <a:ext uri="{FF2B5EF4-FFF2-40B4-BE49-F238E27FC236}">
                <a16:creationId xmlns:a16="http://schemas.microsoft.com/office/drawing/2014/main" id="{17F15719-7FC5-46A4-8DE6-72FD20983C5E}"/>
              </a:ext>
            </a:extLst>
          </p:cNvPr>
          <p:cNvSpPr txBox="1"/>
          <p:nvPr/>
        </p:nvSpPr>
        <p:spPr>
          <a:xfrm>
            <a:off x="4461164" y="3285989"/>
            <a:ext cx="7730836" cy="461665"/>
          </a:xfrm>
          <a:prstGeom prst="rect">
            <a:avLst/>
          </a:prstGeom>
          <a:noFill/>
        </p:spPr>
        <p:txBody>
          <a:bodyPr wrap="square" rtlCol="0">
            <a:spAutoFit/>
          </a:bodyPr>
          <a:lstStyle/>
          <a:p>
            <a:r>
              <a:rPr lang="en-US" altLang="zh-CN" sz="2400" dirty="0"/>
              <a:t>2025</a:t>
            </a:r>
            <a:r>
              <a:rPr lang="zh-CN" altLang="en-US" sz="2400" dirty="0"/>
              <a:t>年</a:t>
            </a:r>
            <a:r>
              <a:rPr lang="en-US" altLang="zh-CN" sz="2400" dirty="0"/>
              <a:t>11</a:t>
            </a:r>
            <a:r>
              <a:rPr lang="zh-CN" altLang="en-US" sz="2400" dirty="0"/>
              <a:t>月</a:t>
            </a:r>
            <a:r>
              <a:rPr lang="en-US" altLang="zh-CN" sz="2400" dirty="0"/>
              <a:t>6</a:t>
            </a:r>
            <a:r>
              <a:rPr lang="zh-CN" altLang="en-US" sz="2400" dirty="0"/>
              <a:t>日</a:t>
            </a:r>
          </a:p>
        </p:txBody>
      </p:sp>
    </p:spTree>
    <p:extLst>
      <p:ext uri="{BB962C8B-B14F-4D97-AF65-F5344CB8AC3E}">
        <p14:creationId xmlns:p14="http://schemas.microsoft.com/office/powerpoint/2010/main" val="7657060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40D51B-0F5A-4E03-A7C3-BF72C1534A68}"/>
              </a:ext>
            </a:extLst>
          </p:cNvPr>
          <p:cNvSpPr>
            <a:spLocks noGrp="1"/>
          </p:cNvSpPr>
          <p:nvPr>
            <p:ph type="ctrTitle"/>
          </p:nvPr>
        </p:nvSpPr>
        <p:spPr/>
        <p:txBody>
          <a:bodyPr/>
          <a:lstStyle/>
          <a:p>
            <a:endParaRPr lang="zh-CN" altLang="en-US"/>
          </a:p>
        </p:txBody>
      </p:sp>
      <p:sp>
        <p:nvSpPr>
          <p:cNvPr id="3" name="副标题 2">
            <a:extLst>
              <a:ext uri="{FF2B5EF4-FFF2-40B4-BE49-F238E27FC236}">
                <a16:creationId xmlns:a16="http://schemas.microsoft.com/office/drawing/2014/main" id="{6D5176ED-76B5-423B-AF6A-BAA63FBACF6A}"/>
              </a:ext>
            </a:extLst>
          </p:cNvPr>
          <p:cNvSpPr>
            <a:spLocks noGrp="1"/>
          </p:cNvSpPr>
          <p:nvPr>
            <p:ph type="subTitle" idx="1"/>
          </p:nvPr>
        </p:nvSpPr>
        <p:spPr/>
        <p:txBody>
          <a:bodyPr/>
          <a:lstStyle/>
          <a:p>
            <a:endParaRPr lang="zh-CN" altLang="en-US"/>
          </a:p>
        </p:txBody>
      </p:sp>
      <p:pic>
        <p:nvPicPr>
          <p:cNvPr id="5" name="图片 4">
            <a:extLst>
              <a:ext uri="{FF2B5EF4-FFF2-40B4-BE49-F238E27FC236}">
                <a16:creationId xmlns:a16="http://schemas.microsoft.com/office/drawing/2014/main" id="{29098426-8544-4A37-9C92-EC44680646C3}"/>
              </a:ext>
            </a:extLst>
          </p:cNvPr>
          <p:cNvPicPr>
            <a:picLocks noChangeAspect="1"/>
          </p:cNvPicPr>
          <p:nvPr/>
        </p:nvPicPr>
        <p:blipFill rotWithShape="1">
          <a:blip r:embed="rId2">
            <a:extLst>
              <a:ext uri="{28A0092B-C50C-407E-A947-70E740481C1C}">
                <a14:useLocalDpi xmlns:a14="http://schemas.microsoft.com/office/drawing/2010/main" val="0"/>
              </a:ext>
            </a:extLst>
          </a:blip>
          <a:srcRect l="9623" t="15175" r="26158" b="14754"/>
          <a:stretch/>
        </p:blipFill>
        <p:spPr>
          <a:xfrm>
            <a:off x="2175310" y="160119"/>
            <a:ext cx="7988968" cy="6537762"/>
          </a:xfrm>
          <a:prstGeom prst="rect">
            <a:avLst/>
          </a:prstGeom>
        </p:spPr>
      </p:pic>
    </p:spTree>
    <p:extLst>
      <p:ext uri="{BB962C8B-B14F-4D97-AF65-F5344CB8AC3E}">
        <p14:creationId xmlns:p14="http://schemas.microsoft.com/office/powerpoint/2010/main" val="2023919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267F424A-BD22-499E-BB6F-632E47D520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086" y="86628"/>
            <a:ext cx="8065971" cy="6049478"/>
          </a:xfrm>
          <a:prstGeom prst="rect">
            <a:avLst/>
          </a:prstGeom>
        </p:spPr>
      </p:pic>
      <p:sp>
        <p:nvSpPr>
          <p:cNvPr id="4" name="文本框 3">
            <a:extLst>
              <a:ext uri="{FF2B5EF4-FFF2-40B4-BE49-F238E27FC236}">
                <a16:creationId xmlns:a16="http://schemas.microsoft.com/office/drawing/2014/main" id="{131CD9D2-8302-447A-A3EF-3D56E4E9CB37}"/>
              </a:ext>
            </a:extLst>
          </p:cNvPr>
          <p:cNvSpPr txBox="1"/>
          <p:nvPr/>
        </p:nvSpPr>
        <p:spPr>
          <a:xfrm>
            <a:off x="8233611" y="581150"/>
            <a:ext cx="3849303" cy="1569660"/>
          </a:xfrm>
          <a:prstGeom prst="rect">
            <a:avLst/>
          </a:prstGeom>
          <a:noFill/>
        </p:spPr>
        <p:txBody>
          <a:bodyPr wrap="square">
            <a:spAutoFit/>
          </a:bodyPr>
          <a:lstStyle/>
          <a:p>
            <a:r>
              <a:rPr lang="zh-CN" altLang="en-US" sz="2400" dirty="0">
                <a:latin typeface="宋体" panose="02010600030101010101" pitchFamily="2" charset="-122"/>
                <a:ea typeface="宋体" panose="02010600030101010101" pitchFamily="2" charset="-122"/>
              </a:rPr>
              <a:t>震前</a:t>
            </a:r>
            <a:r>
              <a:rPr lang="en-US" altLang="zh-CN" sz="2400" dirty="0">
                <a:latin typeface="宋体" panose="02010600030101010101" pitchFamily="2" charset="-122"/>
                <a:ea typeface="宋体" panose="02010600030101010101" pitchFamily="2" charset="-122"/>
              </a:rPr>
              <a:t>GPS</a:t>
            </a:r>
            <a:r>
              <a:rPr lang="zh-CN" altLang="en-US" sz="2400" dirty="0">
                <a:latin typeface="宋体" panose="02010600030101010101" pitchFamily="2" charset="-122"/>
                <a:ea typeface="宋体" panose="02010600030101010101" pitchFamily="2" charset="-122"/>
              </a:rPr>
              <a:t>观测表明，横跨整个龙门山断裂带的滑动速率不超过</a:t>
            </a:r>
            <a:r>
              <a:rPr lang="en-US" altLang="zh-CN" sz="2400" dirty="0">
                <a:latin typeface="宋体" panose="02010600030101010101" pitchFamily="2" charset="-122"/>
                <a:ea typeface="宋体" panose="02010600030101010101" pitchFamily="2" charset="-122"/>
              </a:rPr>
              <a:t>2mm/</a:t>
            </a:r>
            <a:r>
              <a:rPr lang="en-US" altLang="zh-CN" sz="2400" dirty="0" err="1">
                <a:latin typeface="宋体" panose="02010600030101010101" pitchFamily="2" charset="-122"/>
                <a:ea typeface="宋体" panose="02010600030101010101" pitchFamily="2" charset="-122"/>
              </a:rPr>
              <a:t>yr</a:t>
            </a:r>
            <a:r>
              <a:rPr lang="zh-CN" altLang="en-US" sz="2400" dirty="0">
                <a:latin typeface="宋体" panose="02010600030101010101" pitchFamily="2" charset="-122"/>
                <a:ea typeface="宋体" panose="02010600030101010101" pitchFamily="2" charset="-122"/>
              </a:rPr>
              <a:t>，单条断裂的活动速率不超过</a:t>
            </a:r>
            <a:r>
              <a:rPr lang="en-US" altLang="zh-CN" sz="2400" dirty="0">
                <a:latin typeface="宋体" panose="02010600030101010101" pitchFamily="2" charset="-122"/>
                <a:ea typeface="宋体" panose="02010600030101010101" pitchFamily="2" charset="-122"/>
              </a:rPr>
              <a:t>1mm/</a:t>
            </a:r>
            <a:r>
              <a:rPr lang="en-US" altLang="zh-CN" sz="2400" dirty="0" err="1">
                <a:latin typeface="宋体" panose="02010600030101010101" pitchFamily="2" charset="-122"/>
                <a:ea typeface="宋体" panose="02010600030101010101" pitchFamily="2" charset="-122"/>
              </a:rPr>
              <a:t>yr</a:t>
            </a:r>
            <a:endParaRPr lang="zh-CN" altLang="en-US" sz="2400" dirty="0">
              <a:latin typeface="宋体" panose="02010600030101010101" pitchFamily="2" charset="-122"/>
              <a:ea typeface="宋体" panose="02010600030101010101" pitchFamily="2" charset="-122"/>
            </a:endParaRPr>
          </a:p>
        </p:txBody>
      </p:sp>
      <p:sp>
        <p:nvSpPr>
          <p:cNvPr id="6" name="文本框 5">
            <a:extLst>
              <a:ext uri="{FF2B5EF4-FFF2-40B4-BE49-F238E27FC236}">
                <a16:creationId xmlns:a16="http://schemas.microsoft.com/office/drawing/2014/main" id="{5ABE85E6-A810-4562-99EE-CDE00C35A494}"/>
              </a:ext>
            </a:extLst>
          </p:cNvPr>
          <p:cNvSpPr txBox="1"/>
          <p:nvPr/>
        </p:nvSpPr>
        <p:spPr>
          <a:xfrm>
            <a:off x="8318050" y="2228671"/>
            <a:ext cx="3486751" cy="1200329"/>
          </a:xfrm>
          <a:prstGeom prst="rect">
            <a:avLst/>
          </a:prstGeom>
          <a:noFill/>
        </p:spPr>
        <p:txBody>
          <a:bodyPr wrap="square">
            <a:spAutoFit/>
          </a:bodyPr>
          <a:lstStyle/>
          <a:p>
            <a:r>
              <a:rPr lang="zh-CN" altLang="en-US" sz="2400" dirty="0">
                <a:latin typeface="宋体" panose="02010600030101010101" pitchFamily="2" charset="-122"/>
                <a:ea typeface="宋体" panose="02010600030101010101" pitchFamily="2" charset="-122"/>
              </a:rPr>
              <a:t>震后多组反演结果表明，同震滑移达</a:t>
            </a:r>
            <a:r>
              <a:rPr lang="en-US" altLang="zh-CN" sz="2400" dirty="0">
                <a:latin typeface="宋体" panose="02010600030101010101" pitchFamily="2" charset="-122"/>
                <a:ea typeface="宋体" panose="02010600030101010101" pitchFamily="2" charset="-122"/>
              </a:rPr>
              <a:t>6.7–12.5 m</a:t>
            </a:r>
            <a:r>
              <a:rPr lang="zh-CN" altLang="en-US" sz="2400" dirty="0">
                <a:latin typeface="宋体" panose="02010600030101010101" pitchFamily="2" charset="-122"/>
                <a:ea typeface="宋体" panose="02010600030101010101" pitchFamily="2" charset="-122"/>
              </a:rPr>
              <a:t>，滑动速率可达</a:t>
            </a:r>
            <a:r>
              <a:rPr lang="en-US" altLang="zh-CN" sz="2400" dirty="0">
                <a:latin typeface="宋体" panose="02010600030101010101" pitchFamily="2" charset="-122"/>
                <a:ea typeface="宋体" panose="02010600030101010101" pitchFamily="2" charset="-122"/>
              </a:rPr>
              <a:t>9m</a:t>
            </a:r>
            <a:endParaRPr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1021702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136230D-F556-4405-A22A-863995ABDE90}"/>
              </a:ext>
            </a:extLst>
          </p:cNvPr>
          <p:cNvPicPr>
            <a:picLocks noChangeAspect="1"/>
          </p:cNvPicPr>
          <p:nvPr/>
        </p:nvPicPr>
        <p:blipFill rotWithShape="1">
          <a:blip r:embed="rId2">
            <a:extLst>
              <a:ext uri="{28A0092B-C50C-407E-A947-70E740481C1C}">
                <a14:useLocalDpi xmlns:a14="http://schemas.microsoft.com/office/drawing/2010/main" val="0"/>
              </a:ext>
            </a:extLst>
          </a:blip>
          <a:srcRect l="7562" t="17263" r="14123" b="3719"/>
          <a:stretch/>
        </p:blipFill>
        <p:spPr>
          <a:xfrm>
            <a:off x="3269381" y="53035"/>
            <a:ext cx="8922619" cy="6751930"/>
          </a:xfrm>
          <a:prstGeom prst="rect">
            <a:avLst/>
          </a:prstGeom>
        </p:spPr>
      </p:pic>
      <p:sp>
        <p:nvSpPr>
          <p:cNvPr id="4" name="文本框 3">
            <a:extLst>
              <a:ext uri="{FF2B5EF4-FFF2-40B4-BE49-F238E27FC236}">
                <a16:creationId xmlns:a16="http://schemas.microsoft.com/office/drawing/2014/main" id="{A55D83E5-7FD0-4EA4-BC81-BCA01B4A39A4}"/>
              </a:ext>
            </a:extLst>
          </p:cNvPr>
          <p:cNvSpPr txBox="1"/>
          <p:nvPr/>
        </p:nvSpPr>
        <p:spPr>
          <a:xfrm>
            <a:off x="82554" y="2562165"/>
            <a:ext cx="3269381" cy="1938992"/>
          </a:xfrm>
          <a:prstGeom prst="rect">
            <a:avLst/>
          </a:prstGeom>
          <a:noFill/>
        </p:spPr>
        <p:txBody>
          <a:bodyPr wrap="square">
            <a:spAutoFit/>
          </a:bodyPr>
          <a:lstStyle/>
          <a:p>
            <a:r>
              <a:rPr lang="zh-CN" altLang="en-US" sz="2400" i="0" dirty="0">
                <a:effectLst/>
                <a:latin typeface="宋体" panose="02010600030101010101" pitchFamily="2" charset="-122"/>
                <a:ea typeface="宋体" panose="02010600030101010101" pitchFamily="2" charset="-122"/>
              </a:rPr>
              <a:t>重复地震是指在同一断层上由于反复加载和破坏而产生的一系列地震事件，具有高度相似的波形和震源机制。</a:t>
            </a:r>
            <a:endParaRPr lang="zh-CN" altLang="en-US" sz="24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2424272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ED3CEE1-F080-40B2-B994-47AE2AACEC58}"/>
              </a:ext>
            </a:extLst>
          </p:cNvPr>
          <p:cNvPicPr>
            <a:picLocks noChangeAspect="1"/>
          </p:cNvPicPr>
          <p:nvPr/>
        </p:nvPicPr>
        <p:blipFill rotWithShape="1">
          <a:blip r:embed="rId2">
            <a:extLst>
              <a:ext uri="{28A0092B-C50C-407E-A947-70E740481C1C}">
                <a14:useLocalDpi xmlns:a14="http://schemas.microsoft.com/office/drawing/2010/main" val="0"/>
              </a:ext>
            </a:extLst>
          </a:blip>
          <a:srcRect l="5017" t="13333" r="22457" b="16632"/>
          <a:stretch/>
        </p:blipFill>
        <p:spPr>
          <a:xfrm>
            <a:off x="1626669" y="75958"/>
            <a:ext cx="9259503" cy="6706083"/>
          </a:xfrm>
          <a:prstGeom prst="rect">
            <a:avLst/>
          </a:prstGeom>
        </p:spPr>
      </p:pic>
    </p:spTree>
    <p:extLst>
      <p:ext uri="{BB962C8B-B14F-4D97-AF65-F5344CB8AC3E}">
        <p14:creationId xmlns:p14="http://schemas.microsoft.com/office/powerpoint/2010/main" val="1733203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91E10D-6526-49FC-8BF4-05E7377011B6}"/>
              </a:ext>
            </a:extLst>
          </p:cNvPr>
          <p:cNvPicPr>
            <a:picLocks noChangeAspect="1"/>
          </p:cNvPicPr>
          <p:nvPr/>
        </p:nvPicPr>
        <p:blipFill rotWithShape="1">
          <a:blip r:embed="rId3">
            <a:extLst>
              <a:ext uri="{28A0092B-C50C-407E-A947-70E740481C1C}">
                <a14:useLocalDpi xmlns:a14="http://schemas.microsoft.com/office/drawing/2010/main" val="0"/>
              </a:ext>
            </a:extLst>
          </a:blip>
          <a:srcRect l="3754" b="18175"/>
          <a:stretch/>
        </p:blipFill>
        <p:spPr>
          <a:xfrm>
            <a:off x="2030800" y="222224"/>
            <a:ext cx="10058531" cy="6413550"/>
          </a:xfrm>
          <a:prstGeom prst="rect">
            <a:avLst/>
          </a:prstGeom>
        </p:spPr>
      </p:pic>
      <p:sp>
        <p:nvSpPr>
          <p:cNvPr id="4" name="文本框 3">
            <a:extLst>
              <a:ext uri="{FF2B5EF4-FFF2-40B4-BE49-F238E27FC236}">
                <a16:creationId xmlns:a16="http://schemas.microsoft.com/office/drawing/2014/main" id="{C2D5A017-365F-432C-9A3E-3DF292C8B972}"/>
              </a:ext>
            </a:extLst>
          </p:cNvPr>
          <p:cNvSpPr txBox="1"/>
          <p:nvPr/>
        </p:nvSpPr>
        <p:spPr>
          <a:xfrm>
            <a:off x="0" y="3059667"/>
            <a:ext cx="6097604" cy="369332"/>
          </a:xfrm>
          <a:prstGeom prst="rect">
            <a:avLst/>
          </a:prstGeom>
          <a:noFill/>
        </p:spPr>
        <p:txBody>
          <a:bodyPr wrap="square">
            <a:spAutoFit/>
          </a:bodyPr>
          <a:lstStyle/>
          <a:p>
            <a:r>
              <a:rPr lang="en-US" altLang="zh-CN" b="1" dirty="0"/>
              <a:t>CC</a:t>
            </a:r>
            <a:r>
              <a:rPr lang="zh-CN" altLang="en-US" dirty="0"/>
              <a:t>指的是</a:t>
            </a:r>
            <a:r>
              <a:rPr lang="zh-CN" altLang="en-US" b="1" dirty="0"/>
              <a:t>相关系数</a:t>
            </a:r>
            <a:endParaRPr lang="zh-CN" altLang="en-US" dirty="0"/>
          </a:p>
        </p:txBody>
      </p:sp>
    </p:spTree>
    <p:extLst>
      <p:ext uri="{BB962C8B-B14F-4D97-AF65-F5344CB8AC3E}">
        <p14:creationId xmlns:p14="http://schemas.microsoft.com/office/powerpoint/2010/main" val="1255780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CC29DBDD-8225-4A53-8A5B-FF9773710526}"/>
              </a:ext>
            </a:extLst>
          </p:cNvPr>
          <p:cNvPicPr>
            <a:picLocks noChangeAspect="1"/>
          </p:cNvPicPr>
          <p:nvPr/>
        </p:nvPicPr>
        <p:blipFill rotWithShape="1">
          <a:blip r:embed="rId2">
            <a:extLst>
              <a:ext uri="{28A0092B-C50C-407E-A947-70E740481C1C}">
                <a14:useLocalDpi xmlns:a14="http://schemas.microsoft.com/office/drawing/2010/main" val="0"/>
              </a:ext>
            </a:extLst>
          </a:blip>
          <a:srcRect l="3228" t="18529" r="2982" b="4000"/>
          <a:stretch/>
        </p:blipFill>
        <p:spPr>
          <a:xfrm>
            <a:off x="744470" y="27708"/>
            <a:ext cx="11025269" cy="6830291"/>
          </a:xfrm>
          <a:prstGeom prst="rect">
            <a:avLst/>
          </a:prstGeom>
        </p:spPr>
      </p:pic>
    </p:spTree>
    <p:extLst>
      <p:ext uri="{BB962C8B-B14F-4D97-AF65-F5344CB8AC3E}">
        <p14:creationId xmlns:p14="http://schemas.microsoft.com/office/powerpoint/2010/main" val="1158372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DE41992-3615-48FF-B47A-7FD86D4B9FCA}"/>
              </a:ext>
            </a:extLst>
          </p:cNvPr>
          <p:cNvPicPr>
            <a:picLocks noChangeAspect="1"/>
          </p:cNvPicPr>
          <p:nvPr/>
        </p:nvPicPr>
        <p:blipFill rotWithShape="1">
          <a:blip r:embed="rId2">
            <a:extLst>
              <a:ext uri="{28A0092B-C50C-407E-A947-70E740481C1C}">
                <a14:useLocalDpi xmlns:a14="http://schemas.microsoft.com/office/drawing/2010/main" val="0"/>
              </a:ext>
            </a:extLst>
          </a:blip>
          <a:srcRect l="3543" t="23828" r="18561" b="10915"/>
          <a:stretch/>
        </p:blipFill>
        <p:spPr>
          <a:xfrm>
            <a:off x="852511" y="-62345"/>
            <a:ext cx="11013907" cy="6920345"/>
          </a:xfrm>
          <a:prstGeom prst="rect">
            <a:avLst/>
          </a:prstGeom>
        </p:spPr>
      </p:pic>
    </p:spTree>
    <p:extLst>
      <p:ext uri="{BB962C8B-B14F-4D97-AF65-F5344CB8AC3E}">
        <p14:creationId xmlns:p14="http://schemas.microsoft.com/office/powerpoint/2010/main" val="2077620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4F4EE99-FDD0-4279-A00E-0012474C7904}"/>
              </a:ext>
            </a:extLst>
          </p:cNvPr>
          <p:cNvPicPr>
            <a:picLocks noChangeAspect="1"/>
          </p:cNvPicPr>
          <p:nvPr/>
        </p:nvPicPr>
        <p:blipFill rotWithShape="1">
          <a:blip r:embed="rId2">
            <a:extLst>
              <a:ext uri="{28A0092B-C50C-407E-A947-70E740481C1C}">
                <a14:useLocalDpi xmlns:a14="http://schemas.microsoft.com/office/drawing/2010/main" val="0"/>
              </a:ext>
            </a:extLst>
          </a:blip>
          <a:srcRect l="2070" t="20779" r="10035" b="6100"/>
          <a:stretch/>
        </p:blipFill>
        <p:spPr>
          <a:xfrm>
            <a:off x="741142" y="0"/>
            <a:ext cx="10991591" cy="6858000"/>
          </a:xfrm>
          <a:prstGeom prst="rect">
            <a:avLst/>
          </a:prstGeom>
        </p:spPr>
      </p:pic>
    </p:spTree>
    <p:extLst>
      <p:ext uri="{BB962C8B-B14F-4D97-AF65-F5344CB8AC3E}">
        <p14:creationId xmlns:p14="http://schemas.microsoft.com/office/powerpoint/2010/main" val="1437903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B4E0647-E4AA-4F38-9288-EDAF0C396CAB}"/>
              </a:ext>
            </a:extLst>
          </p:cNvPr>
          <p:cNvPicPr>
            <a:picLocks noChangeAspect="1"/>
          </p:cNvPicPr>
          <p:nvPr/>
        </p:nvPicPr>
        <p:blipFill rotWithShape="1">
          <a:blip r:embed="rId2">
            <a:extLst>
              <a:ext uri="{28A0092B-C50C-407E-A947-70E740481C1C}">
                <a14:useLocalDpi xmlns:a14="http://schemas.microsoft.com/office/drawing/2010/main" val="0"/>
              </a:ext>
            </a:extLst>
          </a:blip>
          <a:srcRect l="8386" t="17155" r="10645" b="8126"/>
          <a:stretch/>
        </p:blipFill>
        <p:spPr>
          <a:xfrm>
            <a:off x="1019320" y="38501"/>
            <a:ext cx="9797491" cy="6780997"/>
          </a:xfrm>
          <a:prstGeom prst="rect">
            <a:avLst/>
          </a:prstGeom>
        </p:spPr>
      </p:pic>
    </p:spTree>
    <p:extLst>
      <p:ext uri="{BB962C8B-B14F-4D97-AF65-F5344CB8AC3E}">
        <p14:creationId xmlns:p14="http://schemas.microsoft.com/office/powerpoint/2010/main" val="28985716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F05F960-3C2D-479A-99C5-CD031FB72EBE}"/>
              </a:ext>
            </a:extLst>
          </p:cNvPr>
          <p:cNvPicPr>
            <a:picLocks noChangeAspect="1"/>
          </p:cNvPicPr>
          <p:nvPr/>
        </p:nvPicPr>
        <p:blipFill rotWithShape="1">
          <a:blip r:embed="rId2">
            <a:extLst>
              <a:ext uri="{28A0092B-C50C-407E-A947-70E740481C1C}">
                <a14:useLocalDpi xmlns:a14="http://schemas.microsoft.com/office/drawing/2010/main" val="0"/>
              </a:ext>
            </a:extLst>
          </a:blip>
          <a:srcRect l="807" t="10806" r="13929" b="11299"/>
          <a:stretch/>
        </p:blipFill>
        <p:spPr>
          <a:xfrm>
            <a:off x="1203158" y="0"/>
            <a:ext cx="10008971" cy="6858000"/>
          </a:xfrm>
          <a:prstGeom prst="rect">
            <a:avLst/>
          </a:prstGeom>
        </p:spPr>
      </p:pic>
    </p:spTree>
    <p:extLst>
      <p:ext uri="{BB962C8B-B14F-4D97-AF65-F5344CB8AC3E}">
        <p14:creationId xmlns:p14="http://schemas.microsoft.com/office/powerpoint/2010/main" val="2895166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66C5B55-7CC3-4F49-88D5-C8DB61B08385}"/>
              </a:ext>
            </a:extLst>
          </p:cNvPr>
          <p:cNvPicPr>
            <a:picLocks noChangeAspect="1"/>
          </p:cNvPicPr>
          <p:nvPr/>
        </p:nvPicPr>
        <p:blipFill rotWithShape="1">
          <a:blip r:embed="rId2">
            <a:extLst>
              <a:ext uri="{28A0092B-C50C-407E-A947-70E740481C1C}">
                <a14:useLocalDpi xmlns:a14="http://schemas.microsoft.com/office/drawing/2010/main" val="0"/>
              </a:ext>
            </a:extLst>
          </a:blip>
          <a:srcRect l="7124" t="27087" r="15297"/>
          <a:stretch/>
        </p:blipFill>
        <p:spPr>
          <a:xfrm>
            <a:off x="1579562" y="0"/>
            <a:ext cx="9729252" cy="6857999"/>
          </a:xfrm>
          <a:prstGeom prst="rect">
            <a:avLst/>
          </a:prstGeom>
        </p:spPr>
      </p:pic>
    </p:spTree>
    <p:extLst>
      <p:ext uri="{BB962C8B-B14F-4D97-AF65-F5344CB8AC3E}">
        <p14:creationId xmlns:p14="http://schemas.microsoft.com/office/powerpoint/2010/main" val="3313925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67A4D46-3953-413F-859F-BE94839A1244}"/>
              </a:ext>
            </a:extLst>
          </p:cNvPr>
          <p:cNvPicPr>
            <a:picLocks noChangeAspect="1"/>
          </p:cNvPicPr>
          <p:nvPr/>
        </p:nvPicPr>
        <p:blipFill rotWithShape="1">
          <a:blip r:embed="rId2">
            <a:extLst>
              <a:ext uri="{28A0092B-C50C-407E-A947-70E740481C1C}">
                <a14:useLocalDpi xmlns:a14="http://schemas.microsoft.com/office/drawing/2010/main" val="0"/>
              </a:ext>
            </a:extLst>
          </a:blip>
          <a:srcRect l="2070" t="5193" r="10035" b="10315"/>
          <a:stretch/>
        </p:blipFill>
        <p:spPr>
          <a:xfrm>
            <a:off x="1424538" y="92072"/>
            <a:ext cx="9384633" cy="6765928"/>
          </a:xfrm>
          <a:prstGeom prst="rect">
            <a:avLst/>
          </a:prstGeom>
        </p:spPr>
      </p:pic>
    </p:spTree>
    <p:extLst>
      <p:ext uri="{BB962C8B-B14F-4D97-AF65-F5344CB8AC3E}">
        <p14:creationId xmlns:p14="http://schemas.microsoft.com/office/powerpoint/2010/main" val="12778574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8B818A7-C995-458B-B9C0-F15837812066}"/>
              </a:ext>
            </a:extLst>
          </p:cNvPr>
          <p:cNvPicPr>
            <a:picLocks noChangeAspect="1"/>
          </p:cNvPicPr>
          <p:nvPr/>
        </p:nvPicPr>
        <p:blipFill rotWithShape="1">
          <a:blip r:embed="rId2">
            <a:extLst>
              <a:ext uri="{28A0092B-C50C-407E-A947-70E740481C1C}">
                <a14:useLocalDpi xmlns:a14="http://schemas.microsoft.com/office/drawing/2010/main" val="0"/>
              </a:ext>
            </a:extLst>
          </a:blip>
          <a:srcRect l="3713" t="13232" r="19849" b="10202"/>
          <a:stretch/>
        </p:blipFill>
        <p:spPr>
          <a:xfrm>
            <a:off x="1664854" y="-56872"/>
            <a:ext cx="9095510" cy="6832899"/>
          </a:xfrm>
          <a:prstGeom prst="rect">
            <a:avLst/>
          </a:prstGeom>
        </p:spPr>
      </p:pic>
    </p:spTree>
    <p:extLst>
      <p:ext uri="{BB962C8B-B14F-4D97-AF65-F5344CB8AC3E}">
        <p14:creationId xmlns:p14="http://schemas.microsoft.com/office/powerpoint/2010/main" val="27963418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4A68E508-D9C2-44CD-86B4-E3790AD0BF4C}"/>
              </a:ext>
            </a:extLst>
          </p:cNvPr>
          <p:cNvPicPr>
            <a:picLocks noChangeAspect="1"/>
          </p:cNvPicPr>
          <p:nvPr/>
        </p:nvPicPr>
        <p:blipFill rotWithShape="1">
          <a:blip r:embed="rId2">
            <a:extLst>
              <a:ext uri="{28A0092B-C50C-407E-A947-70E740481C1C}">
                <a14:useLocalDpi xmlns:a14="http://schemas.microsoft.com/office/drawing/2010/main" val="0"/>
              </a:ext>
            </a:extLst>
          </a:blip>
          <a:srcRect l="5000" b="15556"/>
          <a:stretch/>
        </p:blipFill>
        <p:spPr>
          <a:xfrm>
            <a:off x="952500" y="0"/>
            <a:ext cx="10287000" cy="6858000"/>
          </a:xfrm>
          <a:prstGeom prst="rect">
            <a:avLst/>
          </a:prstGeom>
        </p:spPr>
      </p:pic>
    </p:spTree>
    <p:extLst>
      <p:ext uri="{BB962C8B-B14F-4D97-AF65-F5344CB8AC3E}">
        <p14:creationId xmlns:p14="http://schemas.microsoft.com/office/powerpoint/2010/main" val="3445491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55EF686-F5B6-4033-891D-8308D8DA22EC}"/>
              </a:ext>
            </a:extLst>
          </p:cNvPr>
          <p:cNvPicPr>
            <a:picLocks noChangeAspect="1"/>
          </p:cNvPicPr>
          <p:nvPr/>
        </p:nvPicPr>
        <p:blipFill rotWithShape="1">
          <a:blip r:embed="rId2">
            <a:extLst>
              <a:ext uri="{28A0092B-C50C-407E-A947-70E740481C1C}">
                <a14:useLocalDpi xmlns:a14="http://schemas.microsoft.com/office/drawing/2010/main" val="0"/>
              </a:ext>
            </a:extLst>
          </a:blip>
          <a:srcRect l="4686" t="10299" r="14136" b="7209"/>
          <a:stretch/>
        </p:blipFill>
        <p:spPr>
          <a:xfrm>
            <a:off x="1572705" y="-23668"/>
            <a:ext cx="9102222" cy="6937088"/>
          </a:xfrm>
          <a:prstGeom prst="rect">
            <a:avLst/>
          </a:prstGeom>
        </p:spPr>
      </p:pic>
    </p:spTree>
    <p:extLst>
      <p:ext uri="{BB962C8B-B14F-4D97-AF65-F5344CB8AC3E}">
        <p14:creationId xmlns:p14="http://schemas.microsoft.com/office/powerpoint/2010/main" val="724575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D46C4BEB-BF99-490A-8685-6C2520AEF118}"/>
              </a:ext>
            </a:extLst>
          </p:cNvPr>
          <p:cNvPicPr>
            <a:picLocks noChangeAspect="1"/>
          </p:cNvPicPr>
          <p:nvPr/>
        </p:nvPicPr>
        <p:blipFill rotWithShape="1">
          <a:blip r:embed="rId2">
            <a:extLst>
              <a:ext uri="{28A0092B-C50C-407E-A947-70E740481C1C}">
                <a14:useLocalDpi xmlns:a14="http://schemas.microsoft.com/office/drawing/2010/main" val="0"/>
              </a:ext>
            </a:extLst>
          </a:blip>
          <a:srcRect l="10076" t="11212" r="5530" b="6768"/>
          <a:stretch/>
        </p:blipFill>
        <p:spPr>
          <a:xfrm>
            <a:off x="1628473" y="56972"/>
            <a:ext cx="9330472" cy="6801028"/>
          </a:xfrm>
          <a:prstGeom prst="rect">
            <a:avLst/>
          </a:prstGeom>
        </p:spPr>
      </p:pic>
    </p:spTree>
    <p:extLst>
      <p:ext uri="{BB962C8B-B14F-4D97-AF65-F5344CB8AC3E}">
        <p14:creationId xmlns:p14="http://schemas.microsoft.com/office/powerpoint/2010/main" val="1684278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3DFE69E-EDE2-4A19-B599-F641DCB565C1}"/>
              </a:ext>
            </a:extLst>
          </p:cNvPr>
          <p:cNvPicPr>
            <a:picLocks noChangeAspect="1"/>
          </p:cNvPicPr>
          <p:nvPr/>
        </p:nvPicPr>
        <p:blipFill rotWithShape="1">
          <a:blip r:embed="rId2">
            <a:extLst>
              <a:ext uri="{28A0092B-C50C-407E-A947-70E740481C1C}">
                <a14:useLocalDpi xmlns:a14="http://schemas.microsoft.com/office/drawing/2010/main" val="0"/>
              </a:ext>
            </a:extLst>
          </a:blip>
          <a:srcRect l="3805" t="29697" r="6902" b="26565"/>
          <a:stretch/>
        </p:blipFill>
        <p:spPr>
          <a:xfrm>
            <a:off x="845590" y="0"/>
            <a:ext cx="10500819" cy="6858000"/>
          </a:xfrm>
          <a:prstGeom prst="rect">
            <a:avLst/>
          </a:prstGeom>
        </p:spPr>
      </p:pic>
    </p:spTree>
    <p:extLst>
      <p:ext uri="{BB962C8B-B14F-4D97-AF65-F5344CB8AC3E}">
        <p14:creationId xmlns:p14="http://schemas.microsoft.com/office/powerpoint/2010/main" val="4133614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7844D35-9794-448E-AC64-162B4874A9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3018288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0FC918C-EBAA-4233-BEA0-BFAF4BDB074D}"/>
              </a:ext>
            </a:extLst>
          </p:cNvPr>
          <p:cNvPicPr>
            <a:picLocks noChangeAspect="1"/>
          </p:cNvPicPr>
          <p:nvPr/>
        </p:nvPicPr>
        <p:blipFill rotWithShape="1">
          <a:blip r:embed="rId2">
            <a:extLst>
              <a:ext uri="{28A0092B-C50C-407E-A947-70E740481C1C}">
                <a14:useLocalDpi xmlns:a14="http://schemas.microsoft.com/office/drawing/2010/main" val="0"/>
              </a:ext>
            </a:extLst>
          </a:blip>
          <a:srcRect l="1" t="11111" r="-985" b="8081"/>
          <a:stretch/>
        </p:blipFill>
        <p:spPr>
          <a:xfrm>
            <a:off x="552102" y="0"/>
            <a:ext cx="11427144" cy="6858000"/>
          </a:xfrm>
          <a:prstGeom prst="rect">
            <a:avLst/>
          </a:prstGeom>
        </p:spPr>
      </p:pic>
    </p:spTree>
    <p:extLst>
      <p:ext uri="{BB962C8B-B14F-4D97-AF65-F5344CB8AC3E}">
        <p14:creationId xmlns:p14="http://schemas.microsoft.com/office/powerpoint/2010/main" val="3883626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542DD31-6E8F-40F4-9519-1E3B9204A3C2}"/>
              </a:ext>
            </a:extLst>
          </p:cNvPr>
          <p:cNvPicPr>
            <a:picLocks noChangeAspect="1"/>
          </p:cNvPicPr>
          <p:nvPr/>
        </p:nvPicPr>
        <p:blipFill rotWithShape="1">
          <a:blip r:embed="rId2">
            <a:extLst>
              <a:ext uri="{28A0092B-C50C-407E-A947-70E740481C1C}">
                <a14:useLocalDpi xmlns:a14="http://schemas.microsoft.com/office/drawing/2010/main" val="0"/>
              </a:ext>
            </a:extLst>
          </a:blip>
          <a:srcRect b="17071"/>
          <a:stretch/>
        </p:blipFill>
        <p:spPr>
          <a:xfrm>
            <a:off x="582870" y="79663"/>
            <a:ext cx="10898178" cy="6778337"/>
          </a:xfrm>
          <a:prstGeom prst="rect">
            <a:avLst/>
          </a:prstGeom>
        </p:spPr>
      </p:pic>
    </p:spTree>
    <p:extLst>
      <p:ext uri="{BB962C8B-B14F-4D97-AF65-F5344CB8AC3E}">
        <p14:creationId xmlns:p14="http://schemas.microsoft.com/office/powerpoint/2010/main" val="288147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A93420A-A3DF-4B83-BCF2-49875AB8BF1F}"/>
              </a:ext>
            </a:extLst>
          </p:cNvPr>
          <p:cNvPicPr>
            <a:picLocks noChangeAspect="1"/>
          </p:cNvPicPr>
          <p:nvPr/>
        </p:nvPicPr>
        <p:blipFill rotWithShape="1">
          <a:blip r:embed="rId2">
            <a:extLst>
              <a:ext uri="{28A0092B-C50C-407E-A947-70E740481C1C}">
                <a14:useLocalDpi xmlns:a14="http://schemas.microsoft.com/office/drawing/2010/main" val="0"/>
              </a:ext>
            </a:extLst>
          </a:blip>
          <a:srcRect l="1971" t="7172" r="2500" b="18283"/>
          <a:stretch/>
        </p:blipFill>
        <p:spPr>
          <a:xfrm>
            <a:off x="-168123" y="76200"/>
            <a:ext cx="11587873" cy="6781800"/>
          </a:xfrm>
          <a:prstGeom prst="rect">
            <a:avLst/>
          </a:prstGeom>
        </p:spPr>
      </p:pic>
    </p:spTree>
    <p:extLst>
      <p:ext uri="{BB962C8B-B14F-4D97-AF65-F5344CB8AC3E}">
        <p14:creationId xmlns:p14="http://schemas.microsoft.com/office/powerpoint/2010/main" val="2941708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134EE69-D81C-4C30-B28E-672D6C5335BC}"/>
              </a:ext>
            </a:extLst>
          </p:cNvPr>
          <p:cNvPicPr>
            <a:picLocks noChangeAspect="1"/>
          </p:cNvPicPr>
          <p:nvPr/>
        </p:nvPicPr>
        <p:blipFill rotWithShape="1">
          <a:blip r:embed="rId2">
            <a:extLst>
              <a:ext uri="{28A0092B-C50C-407E-A947-70E740481C1C}">
                <a14:useLocalDpi xmlns:a14="http://schemas.microsoft.com/office/drawing/2010/main" val="0"/>
              </a:ext>
            </a:extLst>
          </a:blip>
          <a:srcRect l="606" t="17071" r="11440" b="9494"/>
          <a:stretch/>
        </p:blipFill>
        <p:spPr>
          <a:xfrm>
            <a:off x="539528" y="76200"/>
            <a:ext cx="10830356" cy="6781800"/>
          </a:xfrm>
          <a:prstGeom prst="rect">
            <a:avLst/>
          </a:prstGeom>
        </p:spPr>
      </p:pic>
    </p:spTree>
    <p:extLst>
      <p:ext uri="{BB962C8B-B14F-4D97-AF65-F5344CB8AC3E}">
        <p14:creationId xmlns:p14="http://schemas.microsoft.com/office/powerpoint/2010/main" val="1549232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29BF532-5D7B-476E-8ED7-C23CBFCEF483}"/>
              </a:ext>
            </a:extLst>
          </p:cNvPr>
          <p:cNvPicPr>
            <a:picLocks noChangeAspect="1"/>
          </p:cNvPicPr>
          <p:nvPr/>
        </p:nvPicPr>
        <p:blipFill rotWithShape="1">
          <a:blip r:embed="rId2">
            <a:extLst>
              <a:ext uri="{28A0092B-C50C-407E-A947-70E740481C1C}">
                <a14:useLocalDpi xmlns:a14="http://schemas.microsoft.com/office/drawing/2010/main" val="0"/>
              </a:ext>
            </a:extLst>
          </a:blip>
          <a:srcRect t="6716" r="2832"/>
          <a:stretch/>
        </p:blipFill>
        <p:spPr>
          <a:xfrm>
            <a:off x="1524000" y="460638"/>
            <a:ext cx="8885035" cy="6397362"/>
          </a:xfrm>
          <a:prstGeom prst="rect">
            <a:avLst/>
          </a:prstGeom>
        </p:spPr>
      </p:pic>
      <p:pic>
        <p:nvPicPr>
          <p:cNvPr id="6" name="图片 5">
            <a:extLst>
              <a:ext uri="{FF2B5EF4-FFF2-40B4-BE49-F238E27FC236}">
                <a16:creationId xmlns:a16="http://schemas.microsoft.com/office/drawing/2014/main" id="{EF54BC49-3787-42D4-8624-DC401BECCBC3}"/>
              </a:ext>
            </a:extLst>
          </p:cNvPr>
          <p:cNvPicPr>
            <a:picLocks noChangeAspect="1"/>
          </p:cNvPicPr>
          <p:nvPr/>
        </p:nvPicPr>
        <p:blipFill rotWithShape="1">
          <a:blip r:embed="rId3">
            <a:extLst>
              <a:ext uri="{28A0092B-C50C-407E-A947-70E740481C1C}">
                <a14:useLocalDpi xmlns:a14="http://schemas.microsoft.com/office/drawing/2010/main" val="0"/>
              </a:ext>
            </a:extLst>
          </a:blip>
          <a:srcRect t="25564" r="4602" b="31328"/>
          <a:stretch/>
        </p:blipFill>
        <p:spPr>
          <a:xfrm>
            <a:off x="5764845" y="1816100"/>
            <a:ext cx="4569147" cy="2742150"/>
          </a:xfrm>
          <a:prstGeom prst="rect">
            <a:avLst/>
          </a:prstGeom>
        </p:spPr>
      </p:pic>
    </p:spTree>
    <p:extLst>
      <p:ext uri="{BB962C8B-B14F-4D97-AF65-F5344CB8AC3E}">
        <p14:creationId xmlns:p14="http://schemas.microsoft.com/office/powerpoint/2010/main" val="2514906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53BD02-75F6-4498-B921-8D3D4C1055D1}"/>
              </a:ext>
            </a:extLst>
          </p:cNvPr>
          <p:cNvPicPr>
            <a:picLocks noChangeAspect="1"/>
          </p:cNvPicPr>
          <p:nvPr/>
        </p:nvPicPr>
        <p:blipFill rotWithShape="1">
          <a:blip r:embed="rId2">
            <a:extLst>
              <a:ext uri="{28A0092B-C50C-407E-A947-70E740481C1C}">
                <a14:useLocalDpi xmlns:a14="http://schemas.microsoft.com/office/drawing/2010/main" val="0"/>
              </a:ext>
            </a:extLst>
          </a:blip>
          <a:srcRect l="6180" t="20371" r="14584" b="15000"/>
          <a:stretch/>
        </p:blipFill>
        <p:spPr>
          <a:xfrm>
            <a:off x="407565" y="0"/>
            <a:ext cx="11210569" cy="6858000"/>
          </a:xfrm>
          <a:prstGeom prst="rect">
            <a:avLst/>
          </a:prstGeom>
        </p:spPr>
      </p:pic>
    </p:spTree>
    <p:extLst>
      <p:ext uri="{BB962C8B-B14F-4D97-AF65-F5344CB8AC3E}">
        <p14:creationId xmlns:p14="http://schemas.microsoft.com/office/powerpoint/2010/main" val="2081623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79F9027-DDDD-4861-984B-1F6E6A1DB68E}"/>
              </a:ext>
            </a:extLst>
          </p:cNvPr>
          <p:cNvPicPr>
            <a:picLocks noChangeAspect="1"/>
          </p:cNvPicPr>
          <p:nvPr/>
        </p:nvPicPr>
        <p:blipFill rotWithShape="1">
          <a:blip r:embed="rId2">
            <a:extLst>
              <a:ext uri="{28A0092B-C50C-407E-A947-70E740481C1C}">
                <a14:useLocalDpi xmlns:a14="http://schemas.microsoft.com/office/drawing/2010/main" val="0"/>
              </a:ext>
            </a:extLst>
          </a:blip>
          <a:srcRect l="-333" t="6114" r="1940" b="8424"/>
          <a:stretch/>
        </p:blipFill>
        <p:spPr>
          <a:xfrm>
            <a:off x="1655618" y="0"/>
            <a:ext cx="9033164" cy="5884508"/>
          </a:xfrm>
          <a:prstGeom prst="rect">
            <a:avLst/>
          </a:prstGeom>
        </p:spPr>
      </p:pic>
      <p:sp>
        <p:nvSpPr>
          <p:cNvPr id="4" name="文本框 3">
            <a:extLst>
              <a:ext uri="{FF2B5EF4-FFF2-40B4-BE49-F238E27FC236}">
                <a16:creationId xmlns:a16="http://schemas.microsoft.com/office/drawing/2014/main" id="{A4455E07-D54B-4BE4-84CD-8A5E9039FA0E}"/>
              </a:ext>
            </a:extLst>
          </p:cNvPr>
          <p:cNvSpPr txBox="1"/>
          <p:nvPr/>
        </p:nvSpPr>
        <p:spPr>
          <a:xfrm>
            <a:off x="4266284" y="5963920"/>
            <a:ext cx="6852920" cy="369332"/>
          </a:xfrm>
          <a:prstGeom prst="rect">
            <a:avLst/>
          </a:prstGeom>
          <a:noFill/>
        </p:spPr>
        <p:txBody>
          <a:bodyPr wrap="square" rtlCol="0">
            <a:spAutoFit/>
          </a:bodyPr>
          <a:lstStyle/>
          <a:p>
            <a:r>
              <a:rPr lang="zh-CN" altLang="en-US" dirty="0"/>
              <a:t>左图为本方法反演的结果，右图为差值结果</a:t>
            </a:r>
          </a:p>
        </p:txBody>
      </p:sp>
      <p:sp>
        <p:nvSpPr>
          <p:cNvPr id="5" name="文本框 4">
            <a:extLst>
              <a:ext uri="{FF2B5EF4-FFF2-40B4-BE49-F238E27FC236}">
                <a16:creationId xmlns:a16="http://schemas.microsoft.com/office/drawing/2014/main" id="{1E20DC09-57A3-439B-BDEF-052242888F67}"/>
              </a:ext>
            </a:extLst>
          </p:cNvPr>
          <p:cNvSpPr txBox="1"/>
          <p:nvPr/>
        </p:nvSpPr>
        <p:spPr>
          <a:xfrm>
            <a:off x="4170032" y="6313830"/>
            <a:ext cx="6650026" cy="369332"/>
          </a:xfrm>
          <a:prstGeom prst="rect">
            <a:avLst/>
          </a:prstGeom>
          <a:noFill/>
        </p:spPr>
        <p:txBody>
          <a:bodyPr wrap="square" rtlCol="0">
            <a:spAutoFit/>
          </a:bodyPr>
          <a:lstStyle/>
          <a:p>
            <a:r>
              <a:rPr lang="zh-CN" altLang="en-US" dirty="0"/>
              <a:t>差别的原因是有除居里面以外其他因素的影响</a:t>
            </a:r>
          </a:p>
        </p:txBody>
      </p:sp>
    </p:spTree>
    <p:extLst>
      <p:ext uri="{BB962C8B-B14F-4D97-AF65-F5344CB8AC3E}">
        <p14:creationId xmlns:p14="http://schemas.microsoft.com/office/powerpoint/2010/main" val="2655314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0590FC3-C420-4F56-A19A-D85983DC0FF8}"/>
              </a:ext>
            </a:extLst>
          </p:cNvPr>
          <p:cNvPicPr>
            <a:picLocks noChangeAspect="1"/>
          </p:cNvPicPr>
          <p:nvPr/>
        </p:nvPicPr>
        <p:blipFill rotWithShape="1">
          <a:blip r:embed="rId2">
            <a:extLst>
              <a:ext uri="{28A0092B-C50C-407E-A947-70E740481C1C}">
                <a14:useLocalDpi xmlns:a14="http://schemas.microsoft.com/office/drawing/2010/main" val="0"/>
              </a:ext>
            </a:extLst>
          </a:blip>
          <a:srcRect t="15506" r="1336" b="13195"/>
          <a:stretch/>
        </p:blipFill>
        <p:spPr>
          <a:xfrm>
            <a:off x="6878157" y="0"/>
            <a:ext cx="5230597" cy="6719740"/>
          </a:xfrm>
          <a:prstGeom prst="rect">
            <a:avLst/>
          </a:prstGeom>
        </p:spPr>
      </p:pic>
      <p:sp>
        <p:nvSpPr>
          <p:cNvPr id="4" name="文本框 3">
            <a:extLst>
              <a:ext uri="{FF2B5EF4-FFF2-40B4-BE49-F238E27FC236}">
                <a16:creationId xmlns:a16="http://schemas.microsoft.com/office/drawing/2014/main" id="{A18621D5-BF4B-4AAB-9E50-198D0E4644EE}"/>
              </a:ext>
            </a:extLst>
          </p:cNvPr>
          <p:cNvSpPr txBox="1"/>
          <p:nvPr/>
        </p:nvSpPr>
        <p:spPr>
          <a:xfrm>
            <a:off x="326465" y="437511"/>
            <a:ext cx="6394620" cy="1200329"/>
          </a:xfrm>
          <a:prstGeom prst="rect">
            <a:avLst/>
          </a:prstGeom>
          <a:noFill/>
        </p:spPr>
        <p:txBody>
          <a:bodyPr wrap="square">
            <a:spAutoFit/>
          </a:bodyPr>
          <a:lstStyle/>
          <a:p>
            <a:r>
              <a:rPr lang="zh-CN" altLang="en-US" dirty="0"/>
              <a:t>地磁活动与收缩压和舒张压之间存在显著的统计学相关性，且血压的波动呈现出与地磁活动周期性波动相匹配的年周期性模式。血压的峰值出现在每年的春秋季节，这与地磁活动的增加相对应。</a:t>
            </a:r>
          </a:p>
        </p:txBody>
      </p:sp>
      <p:pic>
        <p:nvPicPr>
          <p:cNvPr id="6" name="图片 5">
            <a:extLst>
              <a:ext uri="{FF2B5EF4-FFF2-40B4-BE49-F238E27FC236}">
                <a16:creationId xmlns:a16="http://schemas.microsoft.com/office/drawing/2014/main" id="{1E03794E-14C2-44AC-8B00-D61FD08DF538}"/>
              </a:ext>
            </a:extLst>
          </p:cNvPr>
          <p:cNvPicPr>
            <a:picLocks noChangeAspect="1"/>
          </p:cNvPicPr>
          <p:nvPr/>
        </p:nvPicPr>
        <p:blipFill>
          <a:blip r:embed="rId3"/>
          <a:stretch>
            <a:fillRect/>
          </a:stretch>
        </p:blipFill>
        <p:spPr>
          <a:xfrm>
            <a:off x="372855" y="2455494"/>
            <a:ext cx="5581650" cy="657225"/>
          </a:xfrm>
          <a:prstGeom prst="rect">
            <a:avLst/>
          </a:prstGeom>
        </p:spPr>
      </p:pic>
      <p:sp>
        <p:nvSpPr>
          <p:cNvPr id="7" name="文本框 6">
            <a:extLst>
              <a:ext uri="{FF2B5EF4-FFF2-40B4-BE49-F238E27FC236}">
                <a16:creationId xmlns:a16="http://schemas.microsoft.com/office/drawing/2014/main" id="{FF5158BE-52A3-4BE6-83A7-1F0E7C5D5E00}"/>
              </a:ext>
            </a:extLst>
          </p:cNvPr>
          <p:cNvSpPr txBox="1"/>
          <p:nvPr/>
        </p:nvSpPr>
        <p:spPr>
          <a:xfrm>
            <a:off x="683394" y="2033455"/>
            <a:ext cx="3262964" cy="369332"/>
          </a:xfrm>
          <a:prstGeom prst="rect">
            <a:avLst/>
          </a:prstGeom>
          <a:noFill/>
        </p:spPr>
        <p:txBody>
          <a:bodyPr wrap="square" rtlCol="0">
            <a:spAutoFit/>
          </a:bodyPr>
          <a:lstStyle/>
          <a:p>
            <a:r>
              <a:rPr lang="zh-CN" altLang="en-US" dirty="0"/>
              <a:t>直接影响</a:t>
            </a:r>
          </a:p>
        </p:txBody>
      </p:sp>
      <p:sp>
        <p:nvSpPr>
          <p:cNvPr id="11" name="文本框 10">
            <a:extLst>
              <a:ext uri="{FF2B5EF4-FFF2-40B4-BE49-F238E27FC236}">
                <a16:creationId xmlns:a16="http://schemas.microsoft.com/office/drawing/2014/main" id="{67CD9C60-A0DA-495F-9C84-1DB4590B6776}"/>
              </a:ext>
            </a:extLst>
          </p:cNvPr>
          <p:cNvSpPr txBox="1"/>
          <p:nvPr/>
        </p:nvSpPr>
        <p:spPr>
          <a:xfrm>
            <a:off x="1995272" y="3112719"/>
            <a:ext cx="1854833" cy="338554"/>
          </a:xfrm>
          <a:prstGeom prst="rect">
            <a:avLst/>
          </a:prstGeom>
          <a:noFill/>
        </p:spPr>
        <p:txBody>
          <a:bodyPr wrap="square">
            <a:spAutoFit/>
          </a:bodyPr>
          <a:lstStyle/>
          <a:p>
            <a:r>
              <a:rPr lang="zh-CN" altLang="en-US" sz="1600" dirty="0"/>
              <a:t>迷走神经传递信号</a:t>
            </a:r>
          </a:p>
        </p:txBody>
      </p:sp>
      <p:sp>
        <p:nvSpPr>
          <p:cNvPr id="13" name="文本框 12">
            <a:extLst>
              <a:ext uri="{FF2B5EF4-FFF2-40B4-BE49-F238E27FC236}">
                <a16:creationId xmlns:a16="http://schemas.microsoft.com/office/drawing/2014/main" id="{9F1199DE-6E00-4CFD-A5B3-63EE23A4D8A9}"/>
              </a:ext>
            </a:extLst>
          </p:cNvPr>
          <p:cNvSpPr txBox="1"/>
          <p:nvPr/>
        </p:nvSpPr>
        <p:spPr>
          <a:xfrm>
            <a:off x="3945617" y="3112719"/>
            <a:ext cx="2713908" cy="584775"/>
          </a:xfrm>
          <a:prstGeom prst="rect">
            <a:avLst/>
          </a:prstGeom>
          <a:noFill/>
        </p:spPr>
        <p:txBody>
          <a:bodyPr wrap="square">
            <a:spAutoFit/>
          </a:bodyPr>
          <a:lstStyle/>
          <a:p>
            <a:r>
              <a:rPr lang="zh-CN" altLang="en-US" sz="1600" dirty="0"/>
              <a:t>改变血管加压素等激素水平来调节心血管系统的功能</a:t>
            </a:r>
          </a:p>
        </p:txBody>
      </p:sp>
      <p:sp>
        <p:nvSpPr>
          <p:cNvPr id="16" name="文本框 15">
            <a:extLst>
              <a:ext uri="{FF2B5EF4-FFF2-40B4-BE49-F238E27FC236}">
                <a16:creationId xmlns:a16="http://schemas.microsoft.com/office/drawing/2014/main" id="{44358378-34C1-45D4-B900-EE7BBF68618E}"/>
              </a:ext>
            </a:extLst>
          </p:cNvPr>
          <p:cNvSpPr txBox="1"/>
          <p:nvPr/>
        </p:nvSpPr>
        <p:spPr>
          <a:xfrm>
            <a:off x="625085" y="3994104"/>
            <a:ext cx="2353734" cy="369332"/>
          </a:xfrm>
          <a:prstGeom prst="rect">
            <a:avLst/>
          </a:prstGeom>
          <a:noFill/>
        </p:spPr>
        <p:txBody>
          <a:bodyPr wrap="square" rtlCol="0">
            <a:spAutoFit/>
          </a:bodyPr>
          <a:lstStyle/>
          <a:p>
            <a:r>
              <a:rPr lang="zh-CN" altLang="en-US" dirty="0"/>
              <a:t>间接影响</a:t>
            </a:r>
          </a:p>
        </p:txBody>
      </p:sp>
      <p:sp>
        <p:nvSpPr>
          <p:cNvPr id="18" name="文本框 17">
            <a:extLst>
              <a:ext uri="{FF2B5EF4-FFF2-40B4-BE49-F238E27FC236}">
                <a16:creationId xmlns:a16="http://schemas.microsoft.com/office/drawing/2014/main" id="{F5600F5B-5B64-416B-B683-7FB89043F473}"/>
              </a:ext>
            </a:extLst>
          </p:cNvPr>
          <p:cNvSpPr txBox="1"/>
          <p:nvPr/>
        </p:nvSpPr>
        <p:spPr>
          <a:xfrm>
            <a:off x="561921" y="4363436"/>
            <a:ext cx="6096000" cy="646331"/>
          </a:xfrm>
          <a:prstGeom prst="rect">
            <a:avLst/>
          </a:prstGeom>
          <a:noFill/>
        </p:spPr>
        <p:txBody>
          <a:bodyPr wrap="square">
            <a:spAutoFit/>
          </a:bodyPr>
          <a:lstStyle/>
          <a:p>
            <a:r>
              <a:rPr lang="zh-CN" altLang="en-US" dirty="0"/>
              <a:t>舒曼共振信号与人类大脑的电波产生干扰，进而影响神经系统的功能，导致血压的波动。</a:t>
            </a:r>
          </a:p>
        </p:txBody>
      </p:sp>
      <p:sp>
        <p:nvSpPr>
          <p:cNvPr id="22" name="文本框 21">
            <a:extLst>
              <a:ext uri="{FF2B5EF4-FFF2-40B4-BE49-F238E27FC236}">
                <a16:creationId xmlns:a16="http://schemas.microsoft.com/office/drawing/2014/main" id="{7FE81634-CCB3-4BDD-BAA5-13BDED8DD6F9}"/>
              </a:ext>
            </a:extLst>
          </p:cNvPr>
          <p:cNvSpPr txBox="1"/>
          <p:nvPr/>
        </p:nvSpPr>
        <p:spPr>
          <a:xfrm>
            <a:off x="561921" y="5552599"/>
            <a:ext cx="6097604" cy="369332"/>
          </a:xfrm>
          <a:prstGeom prst="rect">
            <a:avLst/>
          </a:prstGeom>
          <a:noFill/>
        </p:spPr>
        <p:txBody>
          <a:bodyPr wrap="square">
            <a:spAutoFit/>
          </a:bodyPr>
          <a:lstStyle/>
          <a:p>
            <a:r>
              <a:rPr lang="zh-CN" altLang="en-US" dirty="0"/>
              <a:t>女性比男性对地磁活动更为敏感</a:t>
            </a:r>
          </a:p>
        </p:txBody>
      </p:sp>
    </p:spTree>
    <p:extLst>
      <p:ext uri="{BB962C8B-B14F-4D97-AF65-F5344CB8AC3E}">
        <p14:creationId xmlns:p14="http://schemas.microsoft.com/office/powerpoint/2010/main" val="682239819"/>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TotalTime>
  <Words>222</Words>
  <Application>Microsoft Office PowerPoint</Application>
  <PresentationFormat>宽屏</PresentationFormat>
  <Paragraphs>16</Paragraphs>
  <Slides>27</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27</vt:i4>
      </vt:variant>
    </vt:vector>
  </HeadingPairs>
  <TitlesOfParts>
    <vt:vector size="32" baseType="lpstr">
      <vt:lpstr>等线</vt:lpstr>
      <vt:lpstr>等线 Light</vt:lpstr>
      <vt:lpstr>宋体</vt:lpstr>
      <vt:lpstr>Arial</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翊</dc:creator>
  <cp:lastModifiedBy>翊</cp:lastModifiedBy>
  <cp:revision>21</cp:revision>
  <dcterms:created xsi:type="dcterms:W3CDTF">2025-10-30T08:30:23Z</dcterms:created>
  <dcterms:modified xsi:type="dcterms:W3CDTF">2025-11-06T08:11:33Z</dcterms:modified>
</cp:coreProperties>
</file>