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9"/>
  </p:notesMasterIdLst>
  <p:sldIdLst>
    <p:sldId id="258" r:id="rId2"/>
    <p:sldId id="393" r:id="rId3"/>
    <p:sldId id="370" r:id="rId4"/>
    <p:sldId id="369" r:id="rId5"/>
    <p:sldId id="364" r:id="rId6"/>
    <p:sldId id="373" r:id="rId7"/>
    <p:sldId id="374" r:id="rId8"/>
    <p:sldId id="375" r:id="rId9"/>
    <p:sldId id="376" r:id="rId10"/>
    <p:sldId id="377" r:id="rId11"/>
    <p:sldId id="382" r:id="rId12"/>
    <p:sldId id="378" r:id="rId13"/>
    <p:sldId id="379" r:id="rId14"/>
    <p:sldId id="384" r:id="rId15"/>
    <p:sldId id="383" r:id="rId16"/>
    <p:sldId id="385" r:id="rId17"/>
    <p:sldId id="386" r:id="rId18"/>
    <p:sldId id="387" r:id="rId19"/>
    <p:sldId id="388" r:id="rId20"/>
    <p:sldId id="389" r:id="rId21"/>
    <p:sldId id="390" r:id="rId22"/>
    <p:sldId id="391" r:id="rId23"/>
    <p:sldId id="392" r:id="rId24"/>
    <p:sldId id="368" r:id="rId25"/>
    <p:sldId id="394" r:id="rId26"/>
    <p:sldId id="395" r:id="rId27"/>
    <p:sldId id="28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57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9"/>
    <p:restoredTop sz="65033" autoAdjust="0"/>
  </p:normalViewPr>
  <p:slideViewPr>
    <p:cSldViewPr snapToGrid="0">
      <p:cViewPr>
        <p:scale>
          <a:sx n="50" d="100"/>
          <a:sy n="50" d="100"/>
        </p:scale>
        <p:origin x="1113" y="-12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1968BE-7132-F948-B1AC-2E115ED6D469}" type="datetimeFigureOut">
              <a:rPr lang="en-US" smtClean="0"/>
              <a:t>11/6/2025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494BD8-9858-7741-AB64-9B43D404225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b="1"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b="1" dirty="0">
              <a:solidFill>
                <a:schemeClr val="tx1"/>
              </a:solidFill>
              <a:uFillTx/>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11- 21.</a:t>
            </a:r>
            <a:r>
              <a:rPr lang="zh-CN" altLang="en-US" dirty="0"/>
              <a:t>多目标函数约束的被动源面波全波形反演方法及其在郯庐断裂带合肥段的应用</a:t>
            </a:r>
            <a:endParaRPr lang="en-US" altLang="zh-CN" dirty="0"/>
          </a:p>
          <a:p>
            <a:r>
              <a:rPr lang="zh-CN" altLang="en-US" dirty="0"/>
              <a:t>其中，双台法针对每一个台站对分别提取频散曲线，能获得最丰富的路径覆盖，然而，频散曲线在高频段常受限于稳定性不足及信噪比偏低等因素，难以对其有效利用；台阵方法则通过对一定区域内的信号进行变换与叠加处理，能够有 效提取稳定可靠的高频频散信息，但其结果反映区域平均结构，会降低横向空间分辨率，其横向空间 分辨能力与最大探测深度之间会相互制约。</a:t>
            </a:r>
          </a:p>
        </p:txBody>
      </p:sp>
      <p:sp>
        <p:nvSpPr>
          <p:cNvPr id="4" name="Slide Number Placeholder 3"/>
          <p:cNvSpPr>
            <a:spLocks noGrp="1"/>
          </p:cNvSpPr>
          <p:nvPr>
            <p:ph type="sldNum" sz="quarter" idx="5"/>
          </p:nvPr>
        </p:nvSpPr>
        <p:spPr/>
        <p:txBody>
          <a:bodyPr/>
          <a:lstStyle/>
          <a:p>
            <a:fld id="{D9494BD8-9858-7741-AB64-9B43D404225A}" type="slidenum">
              <a:rPr lang="en-US" smtClean="0"/>
              <a:t>3</a:t>
            </a:fld>
            <a:endParaRPr lang="en-US"/>
          </a:p>
        </p:txBody>
      </p:sp>
    </p:spTree>
    <p:extLst>
      <p:ext uri="{BB962C8B-B14F-4D97-AF65-F5344CB8AC3E}">
        <p14:creationId xmlns:p14="http://schemas.microsoft.com/office/powerpoint/2010/main" val="1874450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11-22.</a:t>
            </a:r>
            <a:r>
              <a:rPr lang="zh-CN" altLang="en-US" dirty="0"/>
              <a:t>厚沉积盆地中背景噪声多分量多模态频散与模式接吻现象的观测研究 </a:t>
            </a:r>
            <a:r>
              <a:rPr lang="en-US" altLang="zh-CN" dirty="0"/>
              <a:t>.......................................................................................................... </a:t>
            </a:r>
            <a:r>
              <a:rPr lang="zh-CN" altLang="en-US" dirty="0"/>
              <a:t>张功恒</a:t>
            </a:r>
            <a:r>
              <a:rPr lang="en-US" altLang="zh-CN" dirty="0"/>
              <a:t>,</a:t>
            </a:r>
            <a:r>
              <a:rPr lang="zh-CN" altLang="en-US" dirty="0"/>
              <a:t>俞春泉</a:t>
            </a:r>
            <a:r>
              <a:rPr lang="en-US" altLang="zh-CN" dirty="0"/>
              <a:t>,</a:t>
            </a:r>
            <a:r>
              <a:rPr lang="zh-CN" altLang="en-US" dirty="0"/>
              <a:t>李正波</a:t>
            </a:r>
            <a:r>
              <a:rPr lang="en-US" altLang="zh-CN" dirty="0"/>
              <a:t>,</a:t>
            </a:r>
            <a:r>
              <a:rPr lang="zh-CN" altLang="en-US" dirty="0"/>
              <a:t>等（</a:t>
            </a:r>
            <a:r>
              <a:rPr lang="en-US" altLang="zh-CN" dirty="0"/>
              <a:t>831</a:t>
            </a:r>
            <a:r>
              <a:rPr lang="zh-CN" altLang="en-US" dirty="0"/>
              <a:t>）这不仅显著提高了成像分辨率，也有效地降低了 反演的多解性，</a:t>
            </a:r>
          </a:p>
        </p:txBody>
      </p:sp>
      <p:sp>
        <p:nvSpPr>
          <p:cNvPr id="4" name="Slide Number Placeholder 3"/>
          <p:cNvSpPr>
            <a:spLocks noGrp="1"/>
          </p:cNvSpPr>
          <p:nvPr>
            <p:ph type="sldNum" sz="quarter" idx="5"/>
          </p:nvPr>
        </p:nvSpPr>
        <p:spPr/>
        <p:txBody>
          <a:bodyPr/>
          <a:lstStyle/>
          <a:p>
            <a:fld id="{D9494BD8-9858-7741-AB64-9B43D404225A}" type="slidenum">
              <a:rPr lang="en-US" smtClean="0"/>
              <a:t>4</a:t>
            </a:fld>
            <a:endParaRPr lang="en-US"/>
          </a:p>
        </p:txBody>
      </p:sp>
    </p:spTree>
    <p:extLst>
      <p:ext uri="{BB962C8B-B14F-4D97-AF65-F5344CB8AC3E}">
        <p14:creationId xmlns:p14="http://schemas.microsoft.com/office/powerpoint/2010/main" val="1429472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11-22.</a:t>
            </a:r>
            <a:r>
              <a:rPr lang="zh-CN" altLang="en-US" dirty="0"/>
              <a:t>厚沉积盆地中背景噪声多分量多模态频散与模式接吻现象的观测研究 </a:t>
            </a:r>
            <a:r>
              <a:rPr lang="en-US" altLang="zh-CN" dirty="0"/>
              <a:t>.......................................................................................................... </a:t>
            </a:r>
            <a:r>
              <a:rPr lang="zh-CN" altLang="en-US" dirty="0"/>
              <a:t>张功恒</a:t>
            </a:r>
            <a:r>
              <a:rPr lang="en-US" altLang="zh-CN" dirty="0"/>
              <a:t>,</a:t>
            </a:r>
            <a:r>
              <a:rPr lang="zh-CN" altLang="en-US" dirty="0"/>
              <a:t>俞春泉</a:t>
            </a:r>
            <a:r>
              <a:rPr lang="en-US" altLang="zh-CN" dirty="0"/>
              <a:t>,</a:t>
            </a:r>
            <a:r>
              <a:rPr lang="zh-CN" altLang="en-US" dirty="0"/>
              <a:t>李正波</a:t>
            </a:r>
            <a:r>
              <a:rPr lang="en-US" altLang="zh-CN" dirty="0"/>
              <a:t>,</a:t>
            </a:r>
            <a:r>
              <a:rPr lang="zh-CN" altLang="en-US" dirty="0"/>
              <a:t>等（</a:t>
            </a:r>
            <a:r>
              <a:rPr lang="en-US" altLang="zh-CN" dirty="0"/>
              <a:t>831</a:t>
            </a:r>
            <a:r>
              <a:rPr lang="zh-CN" altLang="en-US" dirty="0"/>
              <a:t>）</a:t>
            </a:r>
          </a:p>
        </p:txBody>
      </p:sp>
      <p:sp>
        <p:nvSpPr>
          <p:cNvPr id="4" name="Slide Number Placeholder 3"/>
          <p:cNvSpPr>
            <a:spLocks noGrp="1"/>
          </p:cNvSpPr>
          <p:nvPr>
            <p:ph type="sldNum" sz="quarter" idx="5"/>
          </p:nvPr>
        </p:nvSpPr>
        <p:spPr/>
        <p:txBody>
          <a:bodyPr/>
          <a:lstStyle/>
          <a:p>
            <a:fld id="{D9494BD8-9858-7741-AB64-9B43D404225A}"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11-20.</a:t>
            </a:r>
            <a:r>
              <a:rPr lang="zh-CN" altLang="en-US" dirty="0"/>
              <a:t>背景噪音多阶面波频散曲线与接收函数联合反演方法研究</a:t>
            </a:r>
            <a:r>
              <a:rPr lang="en-US" altLang="zh-CN" dirty="0"/>
              <a:t>................... </a:t>
            </a:r>
            <a:r>
              <a:rPr lang="zh-CN" altLang="en-US" dirty="0"/>
              <a:t>陈举庆</a:t>
            </a:r>
            <a:r>
              <a:rPr lang="en-US" altLang="zh-CN" dirty="0"/>
              <a:t>,</a:t>
            </a:r>
            <a:r>
              <a:rPr lang="zh-CN" altLang="en-US" dirty="0"/>
              <a:t>陈晓非</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第一，其仍属于面波成像范畴，对速度界面约束不够。</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 第二，高阶频散曲线主要对地壳内部的速度结构敏感，而对深部的上地幔速度结构的约束仍主要依赖 基阶频散曲线，从而使得深部上地幔速度结构的反演结果仍可能存在较强的非唯一性。</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第三，现实的 复杂的速度结构使得部分区域无法提取数量较多，频带展布较宽的多阶频散曲线，从而使得仅利用多 阶频散曲线无法较好地约束地下速度结构。</a:t>
            </a:r>
          </a:p>
          <a:p>
            <a:r>
              <a:rPr lang="en-US" altLang="zh-CN" dirty="0"/>
              <a:t>828</a:t>
            </a:r>
            <a:r>
              <a:rPr lang="zh-CN" altLang="en-US" dirty="0"/>
              <a:t>）</a:t>
            </a:r>
          </a:p>
        </p:txBody>
      </p:sp>
      <p:sp>
        <p:nvSpPr>
          <p:cNvPr id="4" name="Slide Number Placeholder 3"/>
          <p:cNvSpPr>
            <a:spLocks noGrp="1"/>
          </p:cNvSpPr>
          <p:nvPr>
            <p:ph type="sldNum" sz="quarter" idx="5"/>
          </p:nvPr>
        </p:nvSpPr>
        <p:spPr/>
        <p:txBody>
          <a:bodyPr/>
          <a:lstStyle/>
          <a:p>
            <a:fld id="{D9494BD8-9858-7741-AB64-9B43D404225A}" type="slidenum">
              <a:rPr lang="en-US" smtClean="0"/>
              <a:t>6</a:t>
            </a:fld>
            <a:endParaRPr lang="en-US"/>
          </a:p>
        </p:txBody>
      </p:sp>
    </p:spTree>
    <p:extLst>
      <p:ext uri="{BB962C8B-B14F-4D97-AF65-F5344CB8AC3E}">
        <p14:creationId xmlns:p14="http://schemas.microsoft.com/office/powerpoint/2010/main" val="1221273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11-20.</a:t>
            </a:r>
            <a:r>
              <a:rPr lang="zh-CN" altLang="en-US" dirty="0"/>
              <a:t>背景噪音多阶面波频散曲线与接收函数联合反演方法研究</a:t>
            </a:r>
            <a:r>
              <a:rPr lang="en-US" altLang="zh-CN" dirty="0"/>
              <a:t>................... </a:t>
            </a:r>
            <a:r>
              <a:rPr lang="zh-CN" altLang="en-US" dirty="0"/>
              <a:t>陈举庆</a:t>
            </a:r>
            <a:r>
              <a:rPr lang="en-US" altLang="zh-CN" dirty="0"/>
              <a:t>,</a:t>
            </a:r>
            <a:r>
              <a:rPr lang="zh-CN" altLang="en-US" dirty="0"/>
              <a:t>陈晓非（</a:t>
            </a:r>
            <a:r>
              <a:rPr lang="en-US" altLang="zh-CN" dirty="0"/>
              <a:t>828</a:t>
            </a:r>
            <a:r>
              <a:rPr lang="zh-CN" altLang="en-US" dirty="0"/>
              <a:t>）</a:t>
            </a:r>
          </a:p>
        </p:txBody>
      </p:sp>
      <p:sp>
        <p:nvSpPr>
          <p:cNvPr id="4" name="Slide Number Placeholder 3"/>
          <p:cNvSpPr>
            <a:spLocks noGrp="1"/>
          </p:cNvSpPr>
          <p:nvPr>
            <p:ph type="sldNum" sz="quarter" idx="5"/>
          </p:nvPr>
        </p:nvSpPr>
        <p:spPr/>
        <p:txBody>
          <a:bodyPr/>
          <a:lstStyle/>
          <a:p>
            <a:fld id="{D9494BD8-9858-7741-AB64-9B43D404225A}" type="slidenum">
              <a:rPr lang="en-US" smtClean="0"/>
              <a:t>7</a:t>
            </a:fld>
            <a:endParaRPr lang="en-US"/>
          </a:p>
        </p:txBody>
      </p:sp>
    </p:spTree>
    <p:extLst>
      <p:ext uri="{BB962C8B-B14F-4D97-AF65-F5344CB8AC3E}">
        <p14:creationId xmlns:p14="http://schemas.microsoft.com/office/powerpoint/2010/main" val="47686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11-20.</a:t>
            </a:r>
            <a:r>
              <a:rPr lang="zh-CN" altLang="en-US" dirty="0"/>
              <a:t>背景噪音多阶面波频散曲线与接收函数联合反演方法研究</a:t>
            </a:r>
            <a:r>
              <a:rPr lang="en-US" altLang="zh-CN" dirty="0"/>
              <a:t>................... </a:t>
            </a:r>
            <a:r>
              <a:rPr lang="zh-CN" altLang="en-US" dirty="0"/>
              <a:t>陈举庆</a:t>
            </a:r>
            <a:r>
              <a:rPr lang="en-US" altLang="zh-CN" dirty="0"/>
              <a:t>,</a:t>
            </a:r>
            <a:r>
              <a:rPr lang="zh-CN" altLang="en-US" dirty="0"/>
              <a:t>陈晓非（</a:t>
            </a:r>
            <a:r>
              <a:rPr lang="en-US" altLang="zh-CN" dirty="0"/>
              <a:t>828</a:t>
            </a:r>
            <a:r>
              <a:rPr lang="zh-CN" altLang="en-US" dirty="0"/>
              <a:t>）</a:t>
            </a:r>
          </a:p>
        </p:txBody>
      </p:sp>
      <p:sp>
        <p:nvSpPr>
          <p:cNvPr id="4" name="Slide Number Placeholder 3"/>
          <p:cNvSpPr>
            <a:spLocks noGrp="1"/>
          </p:cNvSpPr>
          <p:nvPr>
            <p:ph type="sldNum" sz="quarter" idx="5"/>
          </p:nvPr>
        </p:nvSpPr>
        <p:spPr/>
        <p:txBody>
          <a:bodyPr/>
          <a:lstStyle/>
          <a:p>
            <a:fld id="{D9494BD8-9858-7741-AB64-9B43D404225A}" type="slidenum">
              <a:rPr lang="en-US" smtClean="0"/>
              <a:t>8</a:t>
            </a:fld>
            <a:endParaRPr lang="en-US"/>
          </a:p>
        </p:txBody>
      </p:sp>
    </p:spTree>
    <p:extLst>
      <p:ext uri="{BB962C8B-B14F-4D97-AF65-F5344CB8AC3E}">
        <p14:creationId xmlns:p14="http://schemas.microsoft.com/office/powerpoint/2010/main" val="3910072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19.</a:t>
            </a:r>
            <a:r>
              <a:rPr lang="zh-CN" altLang="en-US" dirty="0"/>
              <a:t>地震面波阵列层析成像技术</a:t>
            </a:r>
            <a:r>
              <a:rPr lang="en-US" altLang="zh-CN" dirty="0"/>
              <a:t>..................................................... </a:t>
            </a:r>
            <a:r>
              <a:rPr lang="zh-CN" altLang="en-US" dirty="0"/>
              <a:t>赵凯锋</a:t>
            </a:r>
            <a:r>
              <a:rPr lang="en-US" altLang="zh-CN" dirty="0"/>
              <a:t>,</a:t>
            </a:r>
            <a:r>
              <a:rPr lang="zh-CN" altLang="en-US" dirty="0"/>
              <a:t>罗银河</a:t>
            </a:r>
            <a:r>
              <a:rPr lang="en-US" altLang="zh-CN" dirty="0"/>
              <a:t>,</a:t>
            </a:r>
            <a:r>
              <a:rPr lang="zh-CN" altLang="en-US" dirty="0"/>
              <a:t>杨英杰</a:t>
            </a:r>
            <a:r>
              <a:rPr lang="en-US" altLang="zh-CN" dirty="0"/>
              <a:t>,</a:t>
            </a:r>
            <a:r>
              <a:rPr lang="zh-CN" altLang="en-US" dirty="0"/>
              <a:t>等（</a:t>
            </a:r>
            <a:r>
              <a:rPr lang="en-US" altLang="zh-CN" dirty="0"/>
              <a:t>827</a:t>
            </a:r>
            <a:r>
              <a:rPr lang="zh-CN" altLang="en-US" dirty="0"/>
              <a:t>）</a:t>
            </a:r>
          </a:p>
        </p:txBody>
      </p:sp>
      <p:sp>
        <p:nvSpPr>
          <p:cNvPr id="4" name="Slide Number Placeholder 3"/>
          <p:cNvSpPr>
            <a:spLocks noGrp="1"/>
          </p:cNvSpPr>
          <p:nvPr>
            <p:ph type="sldNum" sz="quarter" idx="5"/>
          </p:nvPr>
        </p:nvSpPr>
        <p:spPr/>
        <p:txBody>
          <a:bodyPr/>
          <a:lstStyle/>
          <a:p>
            <a:fld id="{D9494BD8-9858-7741-AB64-9B43D404225A}" type="slidenum">
              <a:rPr lang="en-US" smtClean="0"/>
              <a:t>9</a:t>
            </a:fld>
            <a:endParaRPr lang="en-US"/>
          </a:p>
        </p:txBody>
      </p:sp>
    </p:spTree>
    <p:extLst>
      <p:ext uri="{BB962C8B-B14F-4D97-AF65-F5344CB8AC3E}">
        <p14:creationId xmlns:p14="http://schemas.microsoft.com/office/powerpoint/2010/main" val="2028550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76-49.</a:t>
            </a:r>
            <a:r>
              <a:rPr lang="zh-CN" altLang="en-US" dirty="0"/>
              <a:t>古老造山带活化过程：来自祁连造山带深部结构的启示</a:t>
            </a:r>
            <a:r>
              <a:rPr lang="en-US" altLang="zh-CN" dirty="0"/>
              <a:t>....... </a:t>
            </a:r>
            <a:r>
              <a:rPr lang="zh-CN" altLang="en-US" dirty="0"/>
              <a:t>陈龙</a:t>
            </a:r>
            <a:r>
              <a:rPr lang="en-US" altLang="zh-CN" dirty="0"/>
              <a:t>,</a:t>
            </a:r>
            <a:r>
              <a:rPr lang="zh-CN" altLang="en-US" dirty="0"/>
              <a:t>沈旭章</a:t>
            </a:r>
            <a:r>
              <a:rPr lang="en-US" altLang="zh-CN" dirty="0"/>
              <a:t>,</a:t>
            </a:r>
            <a:r>
              <a:rPr lang="zh-CN" altLang="en-US" dirty="0"/>
              <a:t>张逸鹏</a:t>
            </a:r>
            <a:r>
              <a:rPr lang="en-US" altLang="zh-CN" dirty="0"/>
              <a:t>,</a:t>
            </a:r>
            <a:r>
              <a:rPr lang="zh-CN" altLang="en-US" dirty="0"/>
              <a:t>等（</a:t>
            </a:r>
            <a:r>
              <a:rPr lang="en-US" altLang="zh-CN" dirty="0"/>
              <a:t>5443</a:t>
            </a:r>
            <a:r>
              <a:rPr lang="zh-CN" altLang="en-US" dirty="0"/>
              <a:t>）</a:t>
            </a:r>
            <a:endParaRPr lang="en-US" altLang="zh-CN" dirty="0"/>
          </a:p>
          <a:p>
            <a:r>
              <a:rPr lang="zh-CN" altLang="en-US" dirty="0"/>
              <a:t>在靠近刚性板块的造山带下 方，莫霍面普遍存在上隆现象。其原因是由于构造应力引发的挠曲变形所致，且主要发生在前新生代造山过程中形成的薄弱地带（如缝合带、蛇绿混杂岩带），这些区域的岩石强度明显低于稳定的板块内部。研究表明，先存构造在造山带活化过程中对深部地壳的变形起着关键控制作用，这也为揭示古 老造山带复活机制和板内变形过程提供了新的动力学解释。 </a:t>
            </a:r>
          </a:p>
        </p:txBody>
      </p:sp>
      <p:sp>
        <p:nvSpPr>
          <p:cNvPr id="4" name="Slide Number Placeholder 3"/>
          <p:cNvSpPr>
            <a:spLocks noGrp="1"/>
          </p:cNvSpPr>
          <p:nvPr>
            <p:ph type="sldNum" sz="quarter" idx="5"/>
          </p:nvPr>
        </p:nvSpPr>
        <p:spPr/>
        <p:txBody>
          <a:bodyPr/>
          <a:lstStyle/>
          <a:p>
            <a:fld id="{D9494BD8-9858-7741-AB64-9B43D404225A}" type="slidenum">
              <a:rPr lang="en-US" smtClean="0"/>
              <a:t>10</a:t>
            </a:fld>
            <a:endParaRPr lang="en-US"/>
          </a:p>
        </p:txBody>
      </p:sp>
    </p:spTree>
    <p:extLst>
      <p:ext uri="{BB962C8B-B14F-4D97-AF65-F5344CB8AC3E}">
        <p14:creationId xmlns:p14="http://schemas.microsoft.com/office/powerpoint/2010/main" val="3795406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6-4.</a:t>
            </a:r>
            <a:r>
              <a:rPr lang="zh-CN" altLang="en-US" dirty="0"/>
              <a:t>断层破裂跨阶区传播的数值模拟研究</a:t>
            </a:r>
            <a:r>
              <a:rPr lang="en-US" altLang="zh-CN" dirty="0"/>
              <a:t>—</a:t>
            </a:r>
            <a:r>
              <a:rPr lang="zh-CN" altLang="en-US" dirty="0"/>
              <a:t>来自非均匀初始应力场的新认识 </a:t>
            </a:r>
            <a:r>
              <a:rPr lang="en-US" altLang="zh-CN" dirty="0"/>
              <a:t>................................................................................................................................ </a:t>
            </a:r>
            <a:r>
              <a:rPr lang="zh-CN" altLang="en-US" dirty="0"/>
              <a:t>汤大委</a:t>
            </a:r>
            <a:r>
              <a:rPr lang="en-US" altLang="zh-CN" dirty="0"/>
              <a:t>,</a:t>
            </a:r>
            <a:r>
              <a:rPr lang="zh-CN" altLang="en-US" dirty="0"/>
              <a:t>罗纲（</a:t>
            </a:r>
            <a:r>
              <a:rPr lang="en-US" altLang="zh-CN" dirty="0"/>
              <a:t>262</a:t>
            </a:r>
            <a:r>
              <a:rPr lang="zh-CN" altLang="en-US" dirty="0"/>
              <a:t>）</a:t>
            </a:r>
          </a:p>
        </p:txBody>
      </p:sp>
      <p:sp>
        <p:nvSpPr>
          <p:cNvPr id="4" name="Slide Number Placeholder 3"/>
          <p:cNvSpPr>
            <a:spLocks noGrp="1"/>
          </p:cNvSpPr>
          <p:nvPr>
            <p:ph type="sldNum" sz="quarter" idx="5"/>
          </p:nvPr>
        </p:nvSpPr>
        <p:spPr/>
        <p:txBody>
          <a:bodyPr/>
          <a:lstStyle/>
          <a:p>
            <a:fld id="{D9494BD8-9858-7741-AB64-9B43D404225A}" type="slidenum">
              <a:rPr lang="en-US" smtClean="0"/>
              <a:t>11</a:t>
            </a:fld>
            <a:endParaRPr lang="en-US"/>
          </a:p>
        </p:txBody>
      </p:sp>
    </p:spTree>
    <p:extLst>
      <p:ext uri="{BB962C8B-B14F-4D97-AF65-F5344CB8AC3E}">
        <p14:creationId xmlns:p14="http://schemas.microsoft.com/office/powerpoint/2010/main" val="3236799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107-24.</a:t>
            </a:r>
            <a:r>
              <a:rPr lang="zh-CN" altLang="en-US" dirty="0"/>
              <a:t>青藏高原东北缘深部热结构特征及孕震环境</a:t>
            </a:r>
            <a:r>
              <a:rPr lang="en-US" altLang="zh-CN" dirty="0"/>
              <a:t>................................ </a:t>
            </a:r>
            <a:r>
              <a:rPr lang="zh-CN" altLang="en-US" dirty="0"/>
              <a:t>樊继迪</a:t>
            </a:r>
            <a:r>
              <a:rPr lang="en-US" altLang="zh-CN" dirty="0"/>
              <a:t>,</a:t>
            </a:r>
            <a:r>
              <a:rPr lang="zh-CN" altLang="en-US" dirty="0"/>
              <a:t>王鑫</a:t>
            </a:r>
            <a:r>
              <a:rPr lang="en-US" altLang="zh-CN" dirty="0"/>
              <a:t>,</a:t>
            </a:r>
            <a:r>
              <a:rPr lang="zh-CN" altLang="en-US" dirty="0"/>
              <a:t>向健斌</a:t>
            </a:r>
          </a:p>
        </p:txBody>
      </p:sp>
      <p:sp>
        <p:nvSpPr>
          <p:cNvPr id="4" name="Slide Number Placeholder 3"/>
          <p:cNvSpPr>
            <a:spLocks noGrp="1"/>
          </p:cNvSpPr>
          <p:nvPr>
            <p:ph type="sldNum" sz="quarter" idx="5"/>
          </p:nvPr>
        </p:nvSpPr>
        <p:spPr/>
        <p:txBody>
          <a:bodyPr/>
          <a:lstStyle/>
          <a:p>
            <a:fld id="{D9494BD8-9858-7741-AB64-9B43D404225A}" type="slidenum">
              <a:rPr lang="en-US" smtClean="0"/>
              <a:t>12</a:t>
            </a:fld>
            <a:endParaRPr lang="en-US"/>
          </a:p>
        </p:txBody>
      </p:sp>
    </p:spTree>
    <p:extLst>
      <p:ext uri="{BB962C8B-B14F-4D97-AF65-F5344CB8AC3E}">
        <p14:creationId xmlns:p14="http://schemas.microsoft.com/office/powerpoint/2010/main" val="1994417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107-24.</a:t>
            </a:r>
            <a:r>
              <a:rPr lang="zh-CN" altLang="en-US" dirty="0"/>
              <a:t>青藏高原东北缘深部热结构特征及孕震环境</a:t>
            </a:r>
            <a:r>
              <a:rPr lang="en-US" altLang="zh-CN" dirty="0"/>
              <a:t>................................ </a:t>
            </a:r>
            <a:r>
              <a:rPr lang="zh-CN" altLang="en-US" dirty="0"/>
              <a:t>樊继迪</a:t>
            </a:r>
            <a:r>
              <a:rPr lang="en-US" altLang="zh-CN" dirty="0"/>
              <a:t>,</a:t>
            </a:r>
            <a:r>
              <a:rPr lang="zh-CN" altLang="en-US" dirty="0"/>
              <a:t>王鑫</a:t>
            </a:r>
            <a:r>
              <a:rPr lang="en-US" altLang="zh-CN" dirty="0"/>
              <a:t>,</a:t>
            </a:r>
            <a:r>
              <a:rPr lang="zh-CN" altLang="en-US" dirty="0"/>
              <a:t>向健斌</a:t>
            </a:r>
            <a:endParaRPr lang="en-US" altLang="zh-CN" dirty="0"/>
          </a:p>
        </p:txBody>
      </p:sp>
      <p:sp>
        <p:nvSpPr>
          <p:cNvPr id="4" name="Slide Number Placeholder 3"/>
          <p:cNvSpPr>
            <a:spLocks noGrp="1"/>
          </p:cNvSpPr>
          <p:nvPr>
            <p:ph type="sldNum" sz="quarter" idx="5"/>
          </p:nvPr>
        </p:nvSpPr>
        <p:spPr/>
        <p:txBody>
          <a:bodyPr/>
          <a:lstStyle/>
          <a:p>
            <a:fld id="{D9494BD8-9858-7741-AB64-9B43D404225A}" type="slidenum">
              <a:rPr lang="en-US" smtClean="0"/>
              <a:t>13</a:t>
            </a:fld>
            <a:endParaRPr lang="en-US"/>
          </a:p>
        </p:txBody>
      </p:sp>
    </p:spTree>
    <p:extLst>
      <p:ext uri="{BB962C8B-B14F-4D97-AF65-F5344CB8AC3E}">
        <p14:creationId xmlns:p14="http://schemas.microsoft.com/office/powerpoint/2010/main" val="4226141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6-24.</a:t>
            </a:r>
            <a:r>
              <a:rPr lang="zh-CN" altLang="en-US" dirty="0"/>
              <a:t>月面极端温度变化及地下强散射介质对月震探测的影响研究</a:t>
            </a:r>
            <a:r>
              <a:rPr lang="en-US" altLang="zh-CN" dirty="0"/>
              <a:t>................... </a:t>
            </a:r>
            <a:r>
              <a:rPr lang="zh-CN" altLang="en-US" dirty="0"/>
              <a:t>张磊</a:t>
            </a:r>
            <a:r>
              <a:rPr lang="en-US" altLang="zh-CN" dirty="0"/>
              <a:t>,</a:t>
            </a:r>
            <a:r>
              <a:rPr lang="zh-CN" altLang="en-US" dirty="0"/>
              <a:t>张金海（</a:t>
            </a:r>
            <a:r>
              <a:rPr lang="en-US" altLang="zh-CN" dirty="0"/>
              <a:t>288</a:t>
            </a:r>
            <a:r>
              <a:rPr lang="zh-CN" altLang="en-US" dirty="0"/>
              <a:t>）</a:t>
            </a:r>
            <a:endParaRPr lang="en-US" altLang="zh-CN" dirty="0"/>
          </a:p>
          <a:p>
            <a:r>
              <a:rPr lang="zh-CN" altLang="en-US" dirty="0"/>
              <a:t>月表昼夜温差高达 </a:t>
            </a:r>
            <a:r>
              <a:rPr lang="en-US" altLang="zh-CN" dirty="0"/>
              <a:t>300 </a:t>
            </a:r>
            <a:r>
              <a:rPr lang="zh-CN" altLang="en-US" dirty="0"/>
              <a:t>度，如此剧烈的温度变化对于月表</a:t>
            </a:r>
            <a:r>
              <a:rPr lang="en-US" altLang="zh-CN" dirty="0"/>
              <a:t>-</a:t>
            </a:r>
            <a:r>
              <a:rPr lang="zh-CN" altLang="en-US" dirty="0"/>
              <a:t>浅层地下结构的动力响应和仪器的工作状态影响一直缺乏机理分析。本报告对行星探测器和月壤介质进行了有限元建模及热力学仿真分析。</a:t>
            </a:r>
          </a:p>
        </p:txBody>
      </p:sp>
      <p:sp>
        <p:nvSpPr>
          <p:cNvPr id="4" name="Slide Number Placeholder 3"/>
          <p:cNvSpPr>
            <a:spLocks noGrp="1"/>
          </p:cNvSpPr>
          <p:nvPr>
            <p:ph type="sldNum" sz="quarter" idx="5"/>
          </p:nvPr>
        </p:nvSpPr>
        <p:spPr/>
        <p:txBody>
          <a:bodyPr/>
          <a:lstStyle/>
          <a:p>
            <a:fld id="{D9494BD8-9858-7741-AB64-9B43D404225A}" type="slidenum">
              <a:rPr lang="en-US" smtClean="0"/>
              <a:t>14</a:t>
            </a:fld>
            <a:endParaRPr lang="en-US"/>
          </a:p>
        </p:txBody>
      </p:sp>
    </p:spTree>
    <p:extLst>
      <p:ext uri="{BB962C8B-B14F-4D97-AF65-F5344CB8AC3E}">
        <p14:creationId xmlns:p14="http://schemas.microsoft.com/office/powerpoint/2010/main" val="2449248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6-24.</a:t>
            </a:r>
            <a:r>
              <a:rPr lang="zh-CN" altLang="en-US" dirty="0"/>
              <a:t>月面极端温度变化及地下强散射介质对月震探测的影响研究</a:t>
            </a:r>
            <a:r>
              <a:rPr lang="en-US" altLang="zh-CN" dirty="0"/>
              <a:t>................... </a:t>
            </a:r>
            <a:r>
              <a:rPr lang="zh-CN" altLang="en-US" dirty="0"/>
              <a:t>张磊</a:t>
            </a:r>
            <a:r>
              <a:rPr lang="en-US" altLang="zh-CN" dirty="0"/>
              <a:t>,</a:t>
            </a:r>
            <a:r>
              <a:rPr lang="zh-CN" altLang="en-US" dirty="0"/>
              <a:t>张金海（</a:t>
            </a:r>
            <a:r>
              <a:rPr lang="en-US" altLang="zh-CN" dirty="0"/>
              <a:t>288</a:t>
            </a:r>
            <a:r>
              <a:rPr lang="zh-CN" altLang="en-US" dirty="0"/>
              <a:t>）</a:t>
            </a:r>
            <a:endParaRPr lang="en-US" altLang="zh-CN" dirty="0"/>
          </a:p>
          <a:p>
            <a:r>
              <a:rPr lang="zh-CN" altLang="en-US" dirty="0"/>
              <a:t>月表昼夜温差高达 </a:t>
            </a:r>
            <a:r>
              <a:rPr lang="en-US" altLang="zh-CN" dirty="0"/>
              <a:t>300 </a:t>
            </a:r>
            <a:r>
              <a:rPr lang="zh-CN" altLang="en-US" dirty="0"/>
              <a:t>度，如此剧烈的温度变化对于月表</a:t>
            </a:r>
            <a:r>
              <a:rPr lang="en-US" altLang="zh-CN" dirty="0"/>
              <a:t>-</a:t>
            </a:r>
            <a:r>
              <a:rPr lang="zh-CN" altLang="en-US" dirty="0"/>
              <a:t>浅层地下结构的动力响应和仪器的工 作状态影响一直缺乏机理分析。本报告对行星探测器和月壤介质进行了有限元建模及热力学仿真分析。</a:t>
            </a:r>
          </a:p>
        </p:txBody>
      </p:sp>
      <p:sp>
        <p:nvSpPr>
          <p:cNvPr id="4" name="Slide Number Placeholder 3"/>
          <p:cNvSpPr>
            <a:spLocks noGrp="1"/>
          </p:cNvSpPr>
          <p:nvPr>
            <p:ph type="sldNum" sz="quarter" idx="5"/>
          </p:nvPr>
        </p:nvSpPr>
        <p:spPr/>
        <p:txBody>
          <a:bodyPr/>
          <a:lstStyle/>
          <a:p>
            <a:fld id="{D9494BD8-9858-7741-AB64-9B43D404225A}" type="slidenum">
              <a:rPr lang="en-US" smtClean="0"/>
              <a:t>15</a:t>
            </a:fld>
            <a:endParaRPr lang="en-US"/>
          </a:p>
        </p:txBody>
      </p:sp>
    </p:spTree>
    <p:extLst>
      <p:ext uri="{BB962C8B-B14F-4D97-AF65-F5344CB8AC3E}">
        <p14:creationId xmlns:p14="http://schemas.microsoft.com/office/powerpoint/2010/main" val="1208695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6-24.</a:t>
            </a:r>
            <a:r>
              <a:rPr lang="zh-CN" altLang="en-US" dirty="0"/>
              <a:t>月面极端温度变化及地下强散射介质对月震探测的影响研究</a:t>
            </a:r>
            <a:r>
              <a:rPr lang="en-US" altLang="zh-CN" dirty="0"/>
              <a:t>................... </a:t>
            </a:r>
            <a:r>
              <a:rPr lang="zh-CN" altLang="en-US" dirty="0"/>
              <a:t>张磊</a:t>
            </a:r>
            <a:r>
              <a:rPr lang="en-US" altLang="zh-CN" dirty="0"/>
              <a:t>,</a:t>
            </a:r>
            <a:r>
              <a:rPr lang="zh-CN" altLang="en-US" dirty="0"/>
              <a:t>张金海（</a:t>
            </a:r>
            <a:r>
              <a:rPr lang="en-US" altLang="zh-CN" dirty="0"/>
              <a:t>288</a:t>
            </a:r>
            <a:r>
              <a:rPr lang="zh-CN" altLang="en-US" dirty="0"/>
              <a:t>）</a:t>
            </a:r>
            <a:endParaRPr lang="en-US" altLang="zh-CN" dirty="0"/>
          </a:p>
          <a:p>
            <a:r>
              <a:rPr lang="zh-CN" altLang="en-US" dirty="0"/>
              <a:t>太阳能板在受太阳辐照后的弹性模量会显著下降，导致着陆器自振频率随光照强度的增强而降低</a:t>
            </a:r>
          </a:p>
        </p:txBody>
      </p:sp>
      <p:sp>
        <p:nvSpPr>
          <p:cNvPr id="4" name="Slide Number Placeholder 3"/>
          <p:cNvSpPr>
            <a:spLocks noGrp="1"/>
          </p:cNvSpPr>
          <p:nvPr>
            <p:ph type="sldNum" sz="quarter" idx="5"/>
          </p:nvPr>
        </p:nvSpPr>
        <p:spPr/>
        <p:txBody>
          <a:bodyPr/>
          <a:lstStyle/>
          <a:p>
            <a:fld id="{D9494BD8-9858-7741-AB64-9B43D404225A}" type="slidenum">
              <a:rPr lang="en-US" smtClean="0"/>
              <a:t>16</a:t>
            </a:fld>
            <a:endParaRPr lang="en-US"/>
          </a:p>
        </p:txBody>
      </p:sp>
    </p:spTree>
    <p:extLst>
      <p:ext uri="{BB962C8B-B14F-4D97-AF65-F5344CB8AC3E}">
        <p14:creationId xmlns:p14="http://schemas.microsoft.com/office/powerpoint/2010/main" val="2332946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6-24.</a:t>
            </a:r>
            <a:r>
              <a:rPr lang="zh-CN" altLang="en-US" dirty="0"/>
              <a:t>月面极端温度变化及地下强散射介质对月震探测的影响研究</a:t>
            </a:r>
            <a:r>
              <a:rPr lang="en-US" altLang="zh-CN" dirty="0"/>
              <a:t>................... </a:t>
            </a:r>
            <a:r>
              <a:rPr lang="zh-CN" altLang="en-US" dirty="0"/>
              <a:t>张磊</a:t>
            </a:r>
            <a:r>
              <a:rPr lang="en-US" altLang="zh-CN" dirty="0"/>
              <a:t>,</a:t>
            </a:r>
            <a:r>
              <a:rPr lang="zh-CN" altLang="en-US" dirty="0"/>
              <a:t>张金海（</a:t>
            </a:r>
            <a:r>
              <a:rPr lang="en-US" altLang="zh-CN" dirty="0"/>
              <a:t>288</a:t>
            </a:r>
            <a:r>
              <a:rPr lang="zh-CN" altLang="en-US" dirty="0"/>
              <a:t>）</a:t>
            </a:r>
            <a:endParaRPr lang="en-US" altLang="zh-CN" dirty="0"/>
          </a:p>
          <a:p>
            <a:r>
              <a:rPr lang="zh-CN" altLang="en-US" dirty="0"/>
              <a:t>此外，包含石块和月壤的有限元热力学耦合模型分析结果表明，地下温度场和应变场与温度变化密切关联，超高频振动是由石块与土壤的热力学响应差异导致的。</a:t>
            </a:r>
          </a:p>
        </p:txBody>
      </p:sp>
      <p:sp>
        <p:nvSpPr>
          <p:cNvPr id="4" name="Slide Number Placeholder 3"/>
          <p:cNvSpPr>
            <a:spLocks noGrp="1"/>
          </p:cNvSpPr>
          <p:nvPr>
            <p:ph type="sldNum" sz="quarter" idx="5"/>
          </p:nvPr>
        </p:nvSpPr>
        <p:spPr/>
        <p:txBody>
          <a:bodyPr/>
          <a:lstStyle/>
          <a:p>
            <a:fld id="{D9494BD8-9858-7741-AB64-9B43D404225A}" type="slidenum">
              <a:rPr lang="en-US" smtClean="0"/>
              <a:t>17</a:t>
            </a:fld>
            <a:endParaRPr lang="en-US"/>
          </a:p>
        </p:txBody>
      </p:sp>
    </p:spTree>
    <p:extLst>
      <p:ext uri="{BB962C8B-B14F-4D97-AF65-F5344CB8AC3E}">
        <p14:creationId xmlns:p14="http://schemas.microsoft.com/office/powerpoint/2010/main" val="3705801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6-24.</a:t>
            </a:r>
            <a:r>
              <a:rPr lang="zh-CN" altLang="en-US" dirty="0"/>
              <a:t>月面极端温度变化及地下强散射介质对月震探测的影响研究</a:t>
            </a:r>
            <a:r>
              <a:rPr lang="en-US" altLang="zh-CN" dirty="0"/>
              <a:t>................... </a:t>
            </a:r>
            <a:r>
              <a:rPr lang="zh-CN" altLang="en-US" dirty="0"/>
              <a:t>张磊</a:t>
            </a:r>
            <a:r>
              <a:rPr lang="en-US" altLang="zh-CN" dirty="0"/>
              <a:t>,</a:t>
            </a:r>
            <a:r>
              <a:rPr lang="zh-CN" altLang="en-US" dirty="0"/>
              <a:t>张金海（</a:t>
            </a:r>
            <a:r>
              <a:rPr lang="en-US" altLang="zh-CN" dirty="0"/>
              <a:t>288</a:t>
            </a:r>
            <a:r>
              <a:rPr lang="zh-CN" altLang="en-US" dirty="0"/>
              <a:t>）</a:t>
            </a:r>
            <a:endParaRPr lang="en-US" altLang="zh-CN" dirty="0"/>
          </a:p>
          <a:p>
            <a:r>
              <a:rPr lang="zh-CN" altLang="en-US" dirty="0"/>
              <a:t>月球长期遭受陨石撞击，地面起伏剧烈，地下破碎严重。由于缺乏水盐胶结作用，破碎介质长期保持松散状态，导致月震波发生强烈的多次散射，这使得基于地面层状连续介质开发的许多探测方法和数值模拟方法不再适用。</a:t>
            </a:r>
          </a:p>
        </p:txBody>
      </p:sp>
      <p:sp>
        <p:nvSpPr>
          <p:cNvPr id="4" name="Slide Number Placeholder 3"/>
          <p:cNvSpPr>
            <a:spLocks noGrp="1"/>
          </p:cNvSpPr>
          <p:nvPr>
            <p:ph type="sldNum" sz="quarter" idx="5"/>
          </p:nvPr>
        </p:nvSpPr>
        <p:spPr/>
        <p:txBody>
          <a:bodyPr/>
          <a:lstStyle/>
          <a:p>
            <a:fld id="{D9494BD8-9858-7741-AB64-9B43D404225A}" type="slidenum">
              <a:rPr lang="en-US" smtClean="0"/>
              <a:t>18</a:t>
            </a:fld>
            <a:endParaRPr lang="en-US"/>
          </a:p>
        </p:txBody>
      </p:sp>
    </p:spTree>
    <p:extLst>
      <p:ext uri="{BB962C8B-B14F-4D97-AF65-F5344CB8AC3E}">
        <p14:creationId xmlns:p14="http://schemas.microsoft.com/office/powerpoint/2010/main" val="1031379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7-5.</a:t>
            </a:r>
            <a:r>
              <a:rPr lang="zh-CN" altLang="en-US" dirty="0"/>
              <a:t>基于高精度重力与地形数据的月壳孔隙度研究</a:t>
            </a:r>
            <a:r>
              <a:rPr lang="en-US" altLang="zh-CN" dirty="0"/>
              <a:t>............................................. </a:t>
            </a:r>
            <a:r>
              <a:rPr lang="zh-CN" altLang="en-US" dirty="0"/>
              <a:t>秦宇</a:t>
            </a:r>
            <a:r>
              <a:rPr lang="en-US" altLang="zh-CN" dirty="0"/>
              <a:t>,</a:t>
            </a:r>
            <a:r>
              <a:rPr lang="zh-CN" altLang="en-US" dirty="0"/>
              <a:t>龚盛夏（</a:t>
            </a:r>
            <a:r>
              <a:rPr lang="en-US" altLang="zh-CN" dirty="0"/>
              <a:t>311</a:t>
            </a:r>
            <a:r>
              <a:rPr lang="zh-CN" altLang="en-US" dirty="0"/>
              <a:t>）</a:t>
            </a:r>
          </a:p>
        </p:txBody>
      </p:sp>
      <p:sp>
        <p:nvSpPr>
          <p:cNvPr id="4" name="Slide Number Placeholder 3"/>
          <p:cNvSpPr>
            <a:spLocks noGrp="1"/>
          </p:cNvSpPr>
          <p:nvPr>
            <p:ph type="sldNum" sz="quarter" idx="5"/>
          </p:nvPr>
        </p:nvSpPr>
        <p:spPr/>
        <p:txBody>
          <a:bodyPr/>
          <a:lstStyle/>
          <a:p>
            <a:fld id="{D9494BD8-9858-7741-AB64-9B43D404225A}" type="slidenum">
              <a:rPr lang="en-US" smtClean="0"/>
              <a:t>19</a:t>
            </a:fld>
            <a:endParaRPr lang="en-US"/>
          </a:p>
        </p:txBody>
      </p:sp>
    </p:spTree>
    <p:extLst>
      <p:ext uri="{BB962C8B-B14F-4D97-AF65-F5344CB8AC3E}">
        <p14:creationId xmlns:p14="http://schemas.microsoft.com/office/powerpoint/2010/main" val="1409260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7-5.</a:t>
            </a:r>
            <a:r>
              <a:rPr lang="zh-CN" altLang="en-US" dirty="0"/>
              <a:t>基于高精度重力与地形数据的月壳孔隙度研究</a:t>
            </a:r>
            <a:r>
              <a:rPr lang="en-US" altLang="zh-CN" dirty="0"/>
              <a:t>............................................. </a:t>
            </a:r>
            <a:r>
              <a:rPr lang="zh-CN" altLang="en-US" dirty="0"/>
              <a:t>秦宇</a:t>
            </a:r>
            <a:r>
              <a:rPr lang="en-US" altLang="zh-CN" dirty="0"/>
              <a:t>,</a:t>
            </a:r>
            <a:r>
              <a:rPr lang="zh-CN" altLang="en-US" dirty="0"/>
              <a:t>龚盛夏（</a:t>
            </a:r>
            <a:r>
              <a:rPr lang="en-US" altLang="zh-CN" dirty="0"/>
              <a:t>311</a:t>
            </a:r>
            <a:r>
              <a:rPr lang="zh-CN" altLang="en-US" dirty="0"/>
              <a:t>）</a:t>
            </a:r>
          </a:p>
        </p:txBody>
      </p:sp>
      <p:sp>
        <p:nvSpPr>
          <p:cNvPr id="4" name="Slide Number Placeholder 3"/>
          <p:cNvSpPr>
            <a:spLocks noGrp="1"/>
          </p:cNvSpPr>
          <p:nvPr>
            <p:ph type="sldNum" sz="quarter" idx="5"/>
          </p:nvPr>
        </p:nvSpPr>
        <p:spPr/>
        <p:txBody>
          <a:bodyPr/>
          <a:lstStyle/>
          <a:p>
            <a:fld id="{D9494BD8-9858-7741-AB64-9B43D404225A}" type="slidenum">
              <a:rPr lang="en-US" smtClean="0"/>
              <a:t>20</a:t>
            </a:fld>
            <a:endParaRPr lang="en-US"/>
          </a:p>
        </p:txBody>
      </p:sp>
    </p:spTree>
    <p:extLst>
      <p:ext uri="{BB962C8B-B14F-4D97-AF65-F5344CB8AC3E}">
        <p14:creationId xmlns:p14="http://schemas.microsoft.com/office/powerpoint/2010/main" val="25234748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7-5.</a:t>
            </a:r>
            <a:r>
              <a:rPr lang="zh-CN" altLang="en-US" dirty="0"/>
              <a:t>基于高精度重力与地形数据的月壳孔隙度研究</a:t>
            </a:r>
            <a:r>
              <a:rPr lang="en-US" altLang="zh-CN" dirty="0"/>
              <a:t>............................................. </a:t>
            </a:r>
            <a:r>
              <a:rPr lang="zh-CN" altLang="en-US" dirty="0"/>
              <a:t>秦宇</a:t>
            </a:r>
            <a:r>
              <a:rPr lang="en-US" altLang="zh-CN" dirty="0"/>
              <a:t>,</a:t>
            </a:r>
            <a:r>
              <a:rPr lang="zh-CN" altLang="en-US" dirty="0"/>
              <a:t>龚盛夏（</a:t>
            </a:r>
            <a:r>
              <a:rPr lang="en-US" altLang="zh-CN" dirty="0"/>
              <a:t>311</a:t>
            </a:r>
            <a:r>
              <a:rPr lang="zh-CN" altLang="en-US" dirty="0"/>
              <a:t>）</a:t>
            </a:r>
          </a:p>
        </p:txBody>
      </p:sp>
      <p:sp>
        <p:nvSpPr>
          <p:cNvPr id="4" name="Slide Number Placeholder 3"/>
          <p:cNvSpPr>
            <a:spLocks noGrp="1"/>
          </p:cNvSpPr>
          <p:nvPr>
            <p:ph type="sldNum" sz="quarter" idx="5"/>
          </p:nvPr>
        </p:nvSpPr>
        <p:spPr/>
        <p:txBody>
          <a:bodyPr/>
          <a:lstStyle/>
          <a:p>
            <a:fld id="{D9494BD8-9858-7741-AB64-9B43D404225A}" type="slidenum">
              <a:rPr lang="en-US" smtClean="0"/>
              <a:t>21</a:t>
            </a:fld>
            <a:endParaRPr lang="en-US"/>
          </a:p>
        </p:txBody>
      </p:sp>
    </p:spTree>
    <p:extLst>
      <p:ext uri="{BB962C8B-B14F-4D97-AF65-F5344CB8AC3E}">
        <p14:creationId xmlns:p14="http://schemas.microsoft.com/office/powerpoint/2010/main" val="2075038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22</a:t>
            </a:fld>
            <a:endParaRPr lang="en-US"/>
          </a:p>
        </p:txBody>
      </p:sp>
    </p:spTree>
    <p:extLst>
      <p:ext uri="{BB962C8B-B14F-4D97-AF65-F5344CB8AC3E}">
        <p14:creationId xmlns:p14="http://schemas.microsoft.com/office/powerpoint/2010/main" val="2920721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7-5.</a:t>
            </a:r>
            <a:r>
              <a:rPr lang="zh-CN" altLang="en-US" dirty="0"/>
              <a:t>基于高精度重力与地形数据的月壳孔隙度研究</a:t>
            </a:r>
            <a:r>
              <a:rPr lang="en-US" altLang="zh-CN" dirty="0"/>
              <a:t>............................................. </a:t>
            </a:r>
            <a:r>
              <a:rPr lang="zh-CN" altLang="en-US" dirty="0"/>
              <a:t>秦宇</a:t>
            </a:r>
            <a:r>
              <a:rPr lang="en-US" altLang="zh-CN" dirty="0"/>
              <a:t>,</a:t>
            </a:r>
            <a:r>
              <a:rPr lang="zh-CN" altLang="en-US" dirty="0"/>
              <a:t>龚盛夏（</a:t>
            </a:r>
            <a:r>
              <a:rPr lang="en-US" altLang="zh-CN" dirty="0"/>
              <a:t>311</a:t>
            </a:r>
            <a:r>
              <a:rPr lang="zh-CN" altLang="en-US" dirty="0"/>
              <a:t>）</a:t>
            </a:r>
          </a:p>
        </p:txBody>
      </p:sp>
      <p:sp>
        <p:nvSpPr>
          <p:cNvPr id="4" name="Slide Number Placeholder 3"/>
          <p:cNvSpPr>
            <a:spLocks noGrp="1"/>
          </p:cNvSpPr>
          <p:nvPr>
            <p:ph type="sldNum" sz="quarter" idx="5"/>
          </p:nvPr>
        </p:nvSpPr>
        <p:spPr/>
        <p:txBody>
          <a:bodyPr/>
          <a:lstStyle/>
          <a:p>
            <a:fld id="{D9494BD8-9858-7741-AB64-9B43D404225A}" type="slidenum">
              <a:rPr lang="en-US" smtClean="0"/>
              <a:t>23</a:t>
            </a:fld>
            <a:endParaRPr lang="en-US"/>
          </a:p>
        </p:txBody>
      </p:sp>
    </p:spTree>
    <p:extLst>
      <p:ext uri="{BB962C8B-B14F-4D97-AF65-F5344CB8AC3E}">
        <p14:creationId xmlns:p14="http://schemas.microsoft.com/office/powerpoint/2010/main" val="26401168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25</a:t>
            </a:fld>
            <a:endParaRPr lang="en-US"/>
          </a:p>
        </p:txBody>
      </p:sp>
    </p:spTree>
    <p:extLst>
      <p:ext uri="{BB962C8B-B14F-4D97-AF65-F5344CB8AC3E}">
        <p14:creationId xmlns:p14="http://schemas.microsoft.com/office/powerpoint/2010/main" val="18496175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26</a:t>
            </a:fld>
            <a:endParaRPr lang="en-US"/>
          </a:p>
        </p:txBody>
      </p:sp>
    </p:spTree>
    <p:extLst>
      <p:ext uri="{BB962C8B-B14F-4D97-AF65-F5344CB8AC3E}">
        <p14:creationId xmlns:p14="http://schemas.microsoft.com/office/powerpoint/2010/main" val="29091920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E918B1B-A1A9-4F4D-9F8A-30A0BACFB0A3}" type="slidenum">
              <a:rPr kumimoji="1" lang="zh-CN" altLang="en-US" smtClean="0"/>
              <a:t>27</a:t>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slideMaster" Target="../slideMasters/slideMaster1.xml"/><Relationship Id="rId4" Type="http://schemas.openxmlformats.org/officeDocument/2006/relationships/tags" Target="../tags/tag4.xml"/><Relationship Id="rId9" Type="http://schemas.openxmlformats.org/officeDocument/2006/relationships/tags" Target="../tags/tag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F6BD2D2-A11C-4CCC-8D7F-E2000A22F005}" type="datetime1">
              <a:rPr lang="en-US" altLang="zh-CN"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2E5018-89FF-44FB-9F64-11A02BF2BCF2}" type="datetime1">
              <a:rPr lang="en-US" altLang="zh-CN"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C8C275-88A4-4DC1-8D5C-FF217359E82E}" type="datetime1">
              <a:rPr lang="en-US" altLang="zh-CN"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83E3CD-57BA-4AB8-AC69-B140804A4573}" type="datetime1">
              <a:rPr lang="en-US" altLang="zh-CN" smtClean="0"/>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55B5E6D-9B91-4328-AC09-FAC18CF204EA}" type="datetime1">
              <a:rPr lang="en-US" altLang="zh-CN" smtClean="0"/>
              <a:t>11/6/2025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0007C1-538D-40BA-909A-7D02FED2F660}" type="datetime1">
              <a:rPr lang="en-US" altLang="zh-CN" smtClean="0"/>
              <a:t>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5E8B17-4DB1-4242-9F20-5902FB1BF9AA}" type="datetime1">
              <a:rPr lang="en-US" altLang="zh-CN" smtClean="0"/>
              <a:t>11/6/2025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05C3E7-B0CF-494E-B721-9F17C52AADA6}" type="datetime1">
              <a:rPr lang="en-US" altLang="zh-CN" smtClean="0"/>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DA51C5-3357-44A3-BA3F-0345D5C38DCA}" type="datetime1">
              <a:rPr lang="en-US" altLang="zh-CN" smtClean="0"/>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5E7AD1-93D2-4C93-925C-F43708F8130F}" type="datetime1">
              <a:rPr lang="en-US" altLang="zh-CN"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46996F-7BB8-4FF5-9953-12BD1F845AC1}" type="datetime1">
              <a:rPr lang="en-US" altLang="zh-CN"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目录">
    <p:spTree>
      <p:nvGrpSpPr>
        <p:cNvPr id="1" name=""/>
        <p:cNvGrpSpPr/>
        <p:nvPr/>
      </p:nvGrpSpPr>
      <p:grpSpPr>
        <a:xfrm>
          <a:off x="0" y="0"/>
          <a:ext cx="0" cy="0"/>
          <a:chOff x="0" y="0"/>
          <a:chExt cx="0" cy="0"/>
        </a:xfrm>
      </p:grpSpPr>
      <p:cxnSp>
        <p:nvCxnSpPr>
          <p:cNvPr id="9" name="直接连接符 8"/>
          <p:cNvCxnSpPr/>
          <p:nvPr>
            <p:custDataLst>
              <p:tags r:id="rId1"/>
            </p:custDataLst>
          </p:nvPr>
        </p:nvCxnSpPr>
        <p:spPr>
          <a:xfrm>
            <a:off x="11690254" y="574430"/>
            <a:ext cx="0" cy="62835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2"/>
            </p:custDataLst>
          </p:nvPr>
        </p:nvCxnSpPr>
        <p:spPr>
          <a:xfrm>
            <a:off x="492369" y="6231987"/>
            <a:ext cx="1118381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3"/>
            </p:custDataLst>
          </p:nvPr>
        </p:nvCxnSpPr>
        <p:spPr>
          <a:xfrm flipV="1">
            <a:off x="2926080" y="604911"/>
            <a:ext cx="0" cy="562707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标题"/>
          <p:cNvSpPr txBox="1">
            <a:spLocks noGrp="1"/>
          </p:cNvSpPr>
          <p:nvPr>
            <p:ph type="title" idx="3" hasCustomPrompt="1"/>
            <p:custDataLst>
              <p:tags r:id="rId4"/>
            </p:custDataLst>
          </p:nvPr>
        </p:nvSpPr>
        <p:spPr>
          <a:xfrm>
            <a:off x="551815" y="1823085"/>
            <a:ext cx="2317115" cy="2828925"/>
          </a:xfrm>
          <a:prstGeom prst="rect">
            <a:avLst/>
          </a:prstGeom>
          <a:noFill/>
        </p:spPr>
        <p:txBody>
          <a:bodyPr vert="eaVert" wrap="square" lIns="0" tIns="0" rIns="0" bIns="0" rtlCol="0" anchor="ctr" anchorCtr="0">
            <a:normAutofit/>
          </a:bodyPr>
          <a:lstStyle>
            <a:lvl1pPr marL="0" marR="0" algn="ctr" defTabSz="914400" rtl="0" eaLnBrk="1" fontAlgn="auto" latinLnBrk="0" hangingPunct="1">
              <a:lnSpc>
                <a:spcPct val="120000"/>
              </a:lnSpc>
              <a:buClrTx/>
              <a:buSzTx/>
              <a:buFontTx/>
              <a:buNone/>
              <a:defRPr kumimoji="0" lang="zh-CN" altLang="en-US" sz="9600" b="0" i="0" u="none" strike="noStrike" kern="1200" cap="none" spc="300" normalizeH="0" baseline="0" noProof="1" dirty="0">
                <a:gradFill>
                  <a:gsLst>
                    <a:gs pos="0">
                      <a:schemeClr val="accent1"/>
                    </a:gs>
                    <a:gs pos="100000">
                      <a:schemeClr val="accent1">
                        <a:alpha val="71000"/>
                      </a:schemeClr>
                    </a:gs>
                  </a:gsLst>
                  <a:lin ang="8100000" scaled="0"/>
                </a:gradFill>
                <a:latin typeface="汉仪书宋二简" charset="0"/>
                <a:ea typeface="汉仪书宋二简" charset="0"/>
                <a:cs typeface="汉仪书宋二简" charset="0"/>
                <a:sym typeface="MiSans Normal" panose="00000500000000000000" pitchFamily="2" charset="-122"/>
              </a:defRPr>
            </a:lvl1pPr>
          </a:lstStyle>
          <a:p>
            <a:pPr lvl="0" algn="ctr">
              <a:lnSpc>
                <a:spcPct val="120000"/>
              </a:lnSpc>
            </a:pPr>
            <a:r>
              <a:rPr>
                <a:sym typeface="+mn-ea"/>
              </a:rPr>
              <a:t>标题</a:t>
            </a:r>
          </a:p>
        </p:txBody>
      </p:sp>
      <p:cxnSp>
        <p:nvCxnSpPr>
          <p:cNvPr id="18" name="直接连接符 17"/>
          <p:cNvCxnSpPr/>
          <p:nvPr>
            <p:custDataLst>
              <p:tags r:id="rId5"/>
            </p:custDataLst>
          </p:nvPr>
        </p:nvCxnSpPr>
        <p:spPr>
          <a:xfrm>
            <a:off x="461890" y="4495"/>
            <a:ext cx="0" cy="68535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6"/>
            </p:custDataLst>
          </p:nvPr>
        </p:nvCxnSpPr>
        <p:spPr>
          <a:xfrm>
            <a:off x="505167" y="567342"/>
            <a:ext cx="116868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日期占位符 2"/>
          <p:cNvSpPr>
            <a:spLocks noGrp="1"/>
          </p:cNvSpPr>
          <p:nvPr>
            <p:ph type="dt" sz="half" idx="10"/>
            <p:custDataLst>
              <p:tags r:id="rId7"/>
            </p:custDataLst>
          </p:nvPr>
        </p:nvSpPr>
        <p:spPr>
          <a:xfrm>
            <a:off x="612000" y="6314400"/>
            <a:ext cx="2700000" cy="316800"/>
          </a:xfrm>
        </p:spPr>
        <p:txBody>
          <a:bodyPr/>
          <a:lstStyle>
            <a:lvl1pPr>
              <a:defRPr>
                <a:latin typeface="MiSans Normal" panose="00000500000000000000" pitchFamily="2" charset="-122"/>
                <a:ea typeface="MiSans Normal" panose="00000500000000000000" pitchFamily="2" charset="-122"/>
                <a:cs typeface="MiSans Normal" panose="00000500000000000000" pitchFamily="2" charset="-122"/>
                <a:sym typeface="MiSans Normal" panose="00000500000000000000" pitchFamily="2" charset="-122"/>
              </a:defRPr>
            </a:lvl1pPr>
          </a:lstStyle>
          <a:p>
            <a:fld id="{760FBDFE-C587-4B4C-A407-44438C67B59E}" type="datetimeFigureOut">
              <a:rPr lang="zh-CN" altLang="en-US" smtClean="0"/>
              <a:t>2025/11/6</a:t>
            </a:fld>
            <a:endParaRPr lang="zh-CN" altLang="en-US" dirty="0"/>
          </a:p>
        </p:txBody>
      </p:sp>
      <p:sp>
        <p:nvSpPr>
          <p:cNvPr id="4" name="页脚占位符 3"/>
          <p:cNvSpPr>
            <a:spLocks noGrp="1"/>
          </p:cNvSpPr>
          <p:nvPr>
            <p:ph type="ftr" sz="quarter" idx="11"/>
            <p:custDataLst>
              <p:tags r:id="rId8"/>
            </p:custDataLst>
          </p:nvPr>
        </p:nvSpPr>
        <p:spPr>
          <a:xfrm>
            <a:off x="4116000" y="6314400"/>
            <a:ext cx="3960000" cy="316800"/>
          </a:xfrm>
        </p:spPr>
        <p:txBody>
          <a:bodyPr/>
          <a:lstStyle>
            <a:lvl1pPr>
              <a:defRPr>
                <a:latin typeface="MiSans Normal" panose="00000500000000000000" pitchFamily="2" charset="-122"/>
                <a:ea typeface="MiSans Normal" panose="00000500000000000000" pitchFamily="2" charset="-122"/>
                <a:cs typeface="MiSans Normal" panose="00000500000000000000" pitchFamily="2" charset="-122"/>
                <a:sym typeface="MiSans Normal" panose="00000500000000000000" pitchFamily="2" charset="-122"/>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8877600" y="6314400"/>
            <a:ext cx="2700000" cy="316800"/>
          </a:xfrm>
        </p:spPr>
        <p:txBody>
          <a:bodyPr/>
          <a:lstStyle>
            <a:lvl1pPr>
              <a:defRPr>
                <a:latin typeface="MiSans Normal" panose="00000500000000000000" pitchFamily="2" charset="-122"/>
                <a:ea typeface="MiSans Normal" panose="00000500000000000000" pitchFamily="2" charset="-122"/>
                <a:cs typeface="MiSans Normal" panose="00000500000000000000" pitchFamily="2" charset="-122"/>
                <a:sym typeface="MiSans Normal" panose="00000500000000000000" pitchFamily="2" charset="-122"/>
              </a:defRPr>
            </a:lvl1pPr>
          </a:lstStyle>
          <a:p>
            <a:fld id="{49AE70B2-8BF9-45C0-BB95-33D1B9D3A854}" type="slidenum">
              <a:rPr lang="zh-CN" altLang="en-US" smtClean="0"/>
              <a:t>‹#›</a:t>
            </a:fld>
            <a:endParaRPr lang="zh-CN" altLang="en-US" dirty="0"/>
          </a:p>
        </p:txBody>
      </p:sp>
    </p:spTree>
    <p:extLst>
      <p:ext uri="{BB962C8B-B14F-4D97-AF65-F5344CB8AC3E}">
        <p14:creationId xmlns:p14="http://schemas.microsoft.com/office/powerpoint/2010/main" val="1877317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51AB9A-17C8-46BE-B3C8-419F044561AA}" type="datetime1">
              <a:rPr lang="en-US" altLang="zh-CN" smtClean="0"/>
              <a:t>11/6/2025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A62FAB-F99A-AB4E-BCD3-FB5A1BF3E82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image" Target="../media/image2.png"/><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notesSlide" Target="../notesSlides/notesSlide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slideLayout" Target="../slideLayouts/slideLayout12.xml"/><Relationship Id="rId5" Type="http://schemas.openxmlformats.org/officeDocument/2006/relationships/tags" Target="../tags/tag14.xml"/><Relationship Id="rId10" Type="http://schemas.openxmlformats.org/officeDocument/2006/relationships/tags" Target="../tags/tag19.xml"/><Relationship Id="rId4" Type="http://schemas.openxmlformats.org/officeDocument/2006/relationships/tags" Target="../tags/tag13.xml"/><Relationship Id="rId9" Type="http://schemas.openxmlformats.org/officeDocument/2006/relationships/tags" Target="../tags/tag18.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jpg"/></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005330"/>
            <a:ext cx="12192000" cy="153352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4400" b="1" dirty="0">
                <a:latin typeface="宋体" panose="02010600030101010101" pitchFamily="2" charset="-122"/>
                <a:ea typeface="宋体" panose="02010600030101010101" pitchFamily="2" charset="-122"/>
                <a:cs typeface="Arial" panose="020B0604020202020204" pitchFamily="34" charset="0"/>
              </a:rPr>
              <a:t>2025</a:t>
            </a:r>
            <a:r>
              <a:rPr kumimoji="1" lang="zh-CN" altLang="en-US" sz="4400" b="1" dirty="0">
                <a:latin typeface="宋体" panose="02010600030101010101" pitchFamily="2" charset="-122"/>
                <a:ea typeface="宋体" panose="02010600030101010101" pitchFamily="2" charset="-122"/>
                <a:cs typeface="Arial" panose="020B0604020202020204" pitchFamily="34" charset="0"/>
              </a:rPr>
              <a:t>年</a:t>
            </a:r>
            <a:r>
              <a:rPr kumimoji="1" lang="en-US" altLang="zh-CN" sz="4400" b="1" dirty="0">
                <a:latin typeface="宋体" panose="02010600030101010101" pitchFamily="2" charset="-122"/>
                <a:ea typeface="宋体" panose="02010600030101010101" pitchFamily="2" charset="-122"/>
                <a:cs typeface="Arial" panose="020B0604020202020204" pitchFamily="34" charset="0"/>
              </a:rPr>
              <a:t>CGU</a:t>
            </a:r>
            <a:r>
              <a:rPr kumimoji="1" lang="zh-CN" altLang="en-US" sz="4400" b="1" dirty="0">
                <a:latin typeface="宋体" panose="02010600030101010101" pitchFamily="2" charset="-122"/>
                <a:ea typeface="宋体" panose="02010600030101010101" pitchFamily="2" charset="-122"/>
                <a:cs typeface="Arial" panose="020B0604020202020204" pitchFamily="34" charset="0"/>
              </a:rPr>
              <a:t>分享报告</a:t>
            </a:r>
          </a:p>
        </p:txBody>
      </p:sp>
      <p:sp>
        <p:nvSpPr>
          <p:cNvPr id="5" name="TextBox 4"/>
          <p:cNvSpPr txBox="1"/>
          <p:nvPr/>
        </p:nvSpPr>
        <p:spPr>
          <a:xfrm>
            <a:off x="4780284" y="3947491"/>
            <a:ext cx="2631440" cy="1198880"/>
          </a:xfrm>
          <a:prstGeom prst="rect">
            <a:avLst/>
          </a:prstGeom>
          <a:noFill/>
        </p:spPr>
        <p:txBody>
          <a:bodyPr wrap="none" rtlCol="0">
            <a:spAutoFit/>
          </a:bodyPr>
          <a:lstStyle/>
          <a:p>
            <a:pPr algn="ctr">
              <a:lnSpc>
                <a:spcPct val="150000"/>
              </a:lnSpc>
            </a:pPr>
            <a:r>
              <a:rPr lang="zh-CN" altLang="en-US" sz="2400" b="1" dirty="0">
                <a:latin typeface="宋体" panose="02010600030101010101" pitchFamily="2" charset="-122"/>
                <a:ea typeface="宋体" panose="02010600030101010101" pitchFamily="2" charset="-122"/>
                <a:cs typeface="Arial" panose="020B0604020202020204" pitchFamily="34" charset="0"/>
              </a:rPr>
              <a:t>指导老师：李江涛</a:t>
            </a:r>
          </a:p>
          <a:p>
            <a:pPr algn="ctr">
              <a:lnSpc>
                <a:spcPct val="150000"/>
              </a:lnSpc>
            </a:pPr>
            <a:r>
              <a:rPr lang="zh-CN" altLang="en-US" sz="2400" b="1" dirty="0">
                <a:latin typeface="宋体" panose="02010600030101010101" pitchFamily="2" charset="-122"/>
                <a:ea typeface="宋体" panose="02010600030101010101" pitchFamily="2" charset="-122"/>
                <a:cs typeface="Arial" panose="020B0604020202020204" pitchFamily="34" charset="0"/>
              </a:rPr>
              <a:t>汇报人：孟晨晨</a:t>
            </a:r>
            <a:endParaRPr lang="zh-CN" altLang="en-US" sz="1800" b="1" dirty="0">
              <a:effectLst/>
              <a:latin typeface="宋体" panose="02010600030101010101" pitchFamily="2" charset="-122"/>
              <a:ea typeface="宋体" panose="02010600030101010101" pitchFamily="2" charset="-122"/>
              <a:cs typeface="Arial" panose="020B0604020202020204" pitchFamily="34" charset="0"/>
            </a:endParaRPr>
          </a:p>
        </p:txBody>
      </p:sp>
      <p:pic>
        <p:nvPicPr>
          <p:cNvPr id="3" name="Picture 2"/>
          <p:cNvPicPr>
            <a:picLocks noChangeAspect="1"/>
          </p:cNvPicPr>
          <p:nvPr/>
        </p:nvPicPr>
        <p:blipFill>
          <a:blip r:embed="rId3"/>
          <a:stretch>
            <a:fillRect/>
          </a:stretch>
        </p:blipFill>
        <p:spPr>
          <a:xfrm>
            <a:off x="113030" y="215900"/>
            <a:ext cx="3441065" cy="1081405"/>
          </a:xfrm>
          <a:prstGeom prst="rect">
            <a:avLst/>
          </a:prstGeom>
        </p:spPr>
      </p:pic>
      <p:sp>
        <p:nvSpPr>
          <p:cNvPr id="6" name="TextBox 5"/>
          <p:cNvSpPr txBox="1"/>
          <p:nvPr/>
        </p:nvSpPr>
        <p:spPr>
          <a:xfrm>
            <a:off x="4164517" y="5615281"/>
            <a:ext cx="4031873" cy="957250"/>
          </a:xfrm>
          <a:prstGeom prst="rect">
            <a:avLst/>
          </a:prstGeom>
          <a:noFill/>
        </p:spPr>
        <p:txBody>
          <a:bodyPr wrap="none" rtlCol="0">
            <a:spAutoFit/>
          </a:bodyPr>
          <a:lstStyle/>
          <a:p>
            <a:pPr algn="ctr">
              <a:lnSpc>
                <a:spcPct val="150000"/>
              </a:lnSpc>
            </a:pPr>
            <a:r>
              <a:rPr lang="zh-CN" altLang="en-US" sz="2000" dirty="0">
                <a:latin typeface="宋体" panose="02010600030101010101" pitchFamily="2" charset="-122"/>
                <a:ea typeface="宋体" panose="02010600030101010101" pitchFamily="2" charset="-122"/>
                <a:cs typeface="Arial" panose="020B0604020202020204" pitchFamily="34" charset="0"/>
              </a:rPr>
              <a:t>武汉大学地球与空间科学技术学院</a:t>
            </a:r>
            <a:endParaRPr lang="en-US" sz="2000" dirty="0">
              <a:latin typeface="宋体" panose="02010600030101010101" pitchFamily="2" charset="-122"/>
              <a:ea typeface="宋体" panose="02010600030101010101" pitchFamily="2" charset="-122"/>
              <a:cs typeface="Arial" panose="020B0604020202020204" pitchFamily="34" charset="0"/>
            </a:endParaRPr>
          </a:p>
          <a:p>
            <a:pPr algn="ctr">
              <a:lnSpc>
                <a:spcPct val="150000"/>
              </a:lnSpc>
            </a:pPr>
            <a:r>
              <a:rPr lang="en-US" sz="2000" dirty="0">
                <a:latin typeface="Times New Roman" panose="02020603050405020304" pitchFamily="18" charset="0"/>
                <a:ea typeface="宋体" panose="02010600030101010101" pitchFamily="2" charset="-122"/>
                <a:cs typeface="Times New Roman" panose="02020603050405020304" pitchFamily="18" charset="0"/>
              </a:rPr>
              <a:t>2025</a:t>
            </a:r>
            <a:r>
              <a:rPr lang="zh-CN" altLang="en-US" sz="2000" dirty="0">
                <a:latin typeface="宋体" panose="02010600030101010101" pitchFamily="2" charset="-122"/>
                <a:ea typeface="宋体" panose="02010600030101010101" pitchFamily="2" charset="-122"/>
                <a:cs typeface="Arial" panose="020B0604020202020204" pitchFamily="34" charset="0"/>
              </a:rPr>
              <a:t>年</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11</a:t>
            </a:r>
            <a:r>
              <a:rPr lang="zh-CN" altLang="en-US" sz="2000" dirty="0">
                <a:latin typeface="宋体" panose="02010600030101010101" pitchFamily="2" charset="-122"/>
                <a:ea typeface="宋体" panose="02010600030101010101" pitchFamily="2" charset="-122"/>
                <a:cs typeface="Arial" panose="020B0604020202020204" pitchFamily="34" charset="0"/>
              </a:rPr>
              <a:t>月</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06</a:t>
            </a:r>
            <a:r>
              <a:rPr lang="zh-CN" altLang="en-US" sz="2000" dirty="0">
                <a:latin typeface="宋体" panose="02010600030101010101" pitchFamily="2" charset="-122"/>
                <a:ea typeface="宋体" panose="02010600030101010101" pitchFamily="2" charset="-122"/>
                <a:cs typeface="Arial" panose="020B0604020202020204" pitchFamily="34" charset="0"/>
              </a:rPr>
              <a:t>日</a:t>
            </a:r>
          </a:p>
        </p:txBody>
      </p:sp>
      <p:pic>
        <p:nvPicPr>
          <p:cNvPr id="9" name="图片 8"/>
          <p:cNvPicPr>
            <a:picLocks noChangeAspect="1"/>
          </p:cNvPicPr>
          <p:nvPr/>
        </p:nvPicPr>
        <p:blipFill>
          <a:blip r:embed="rId4"/>
          <a:stretch>
            <a:fillRect/>
          </a:stretch>
        </p:blipFill>
        <p:spPr>
          <a:xfrm>
            <a:off x="7132056" y="186625"/>
            <a:ext cx="4946914" cy="113995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7967980" y="3820795"/>
            <a:ext cx="2684780" cy="949960"/>
          </a:xfrm>
          <a:prstGeom prst="round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en-US" altLang="zh-CN" sz="2800" b="1" dirty="0">
              <a:latin typeface="宋体" panose="02010600030101010101" pitchFamily="2" charset="-122"/>
              <a:ea typeface="宋体" panose="02010600030101010101" pitchFamily="2" charset="-122"/>
              <a:cs typeface="Arial" panose="020B0604020202020204" pitchFamily="34" charset="0"/>
            </a:endParaRPr>
          </a:p>
        </p:txBody>
      </p:sp>
      <p:sp>
        <p:nvSpPr>
          <p:cNvPr id="15" name="圆角矩形 14"/>
          <p:cNvSpPr/>
          <p:nvPr/>
        </p:nvSpPr>
        <p:spPr>
          <a:xfrm>
            <a:off x="3789045" y="3805555"/>
            <a:ext cx="2684780" cy="949960"/>
          </a:xfrm>
          <a:prstGeom prst="round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en-US" altLang="zh-CN" sz="2800" b="1" dirty="0">
              <a:latin typeface="宋体" panose="02010600030101010101" pitchFamily="2" charset="-122"/>
              <a:ea typeface="宋体" panose="02010600030101010101" pitchFamily="2" charset="-122"/>
              <a:cs typeface="Arial" panose="020B0604020202020204" pitchFamily="34" charset="0"/>
            </a:endParaRPr>
          </a:p>
        </p:txBody>
      </p:sp>
      <p:sp>
        <p:nvSpPr>
          <p:cNvPr id="14" name="圆角矩形 13"/>
          <p:cNvSpPr/>
          <p:nvPr/>
        </p:nvSpPr>
        <p:spPr>
          <a:xfrm>
            <a:off x="7964805" y="2091690"/>
            <a:ext cx="2684780" cy="949960"/>
          </a:xfrm>
          <a:prstGeom prst="round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en-US" altLang="zh-CN" sz="2800" b="1" dirty="0">
              <a:latin typeface="宋体" panose="02010600030101010101" pitchFamily="2" charset="-122"/>
              <a:ea typeface="宋体" panose="02010600030101010101" pitchFamily="2" charset="-122"/>
              <a:cs typeface="Arial" panose="020B0604020202020204" pitchFamily="34" charset="0"/>
            </a:endParaRPr>
          </a:p>
        </p:txBody>
      </p:sp>
      <p:sp>
        <p:nvSpPr>
          <p:cNvPr id="12" name="圆角矩形 11"/>
          <p:cNvSpPr/>
          <p:nvPr/>
        </p:nvSpPr>
        <p:spPr>
          <a:xfrm>
            <a:off x="3773805" y="2091690"/>
            <a:ext cx="2684780" cy="949960"/>
          </a:xfrm>
          <a:prstGeom prst="round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en-US" altLang="zh-CN" sz="2800" b="1" dirty="0">
              <a:latin typeface="宋体" panose="02010600030101010101" pitchFamily="2" charset="-122"/>
              <a:ea typeface="宋体" panose="02010600030101010101" pitchFamily="2" charset="-122"/>
              <a:cs typeface="Arial" panose="020B0604020202020204" pitchFamily="34" charset="0"/>
            </a:endParaRPr>
          </a:p>
        </p:txBody>
      </p:sp>
      <p:sp>
        <p:nvSpPr>
          <p:cNvPr id="4" name="矩形 3"/>
          <p:cNvSpPr/>
          <p:nvPr/>
        </p:nvSpPr>
        <p:spPr>
          <a:xfrm>
            <a:off x="471170" y="570865"/>
            <a:ext cx="2493645" cy="566102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en-US" altLang="zh-CN" sz="2800" b="1" dirty="0">
              <a:latin typeface="宋体" panose="02010600030101010101" pitchFamily="2" charset="-122"/>
              <a:ea typeface="宋体" panose="02010600030101010101" pitchFamily="2" charset="-122"/>
              <a:cs typeface="Arial" panose="020B0604020202020204" pitchFamily="34" charset="0"/>
            </a:endParaRPr>
          </a:p>
        </p:txBody>
      </p:sp>
      <p:sp>
        <p:nvSpPr>
          <p:cNvPr id="2" name="标题 1"/>
          <p:cNvSpPr>
            <a:spLocks noGrp="1"/>
          </p:cNvSpPr>
          <p:nvPr>
            <p:ph type="title" idx="3"/>
            <p:custDataLst>
              <p:tags r:id="rId2"/>
            </p:custDataLst>
          </p:nvPr>
        </p:nvSpPr>
        <p:spPr/>
        <p:txBody>
          <a:bodyPr/>
          <a:lstStyle/>
          <a:p>
            <a:r>
              <a:rPr altLang="en-US" dirty="0">
                <a:solidFill>
                  <a:schemeClr val="bg1"/>
                </a:solidFill>
              </a:rPr>
              <a:t>目录</a:t>
            </a:r>
          </a:p>
        </p:txBody>
      </p:sp>
      <p:sp>
        <p:nvSpPr>
          <p:cNvPr id="3" name="序号"/>
          <p:cNvSpPr txBox="1"/>
          <p:nvPr>
            <p:custDataLst>
              <p:tags r:id="rId3"/>
            </p:custDataLst>
          </p:nvPr>
        </p:nvSpPr>
        <p:spPr>
          <a:xfrm>
            <a:off x="3918452" y="2223432"/>
            <a:ext cx="685176" cy="685176"/>
          </a:xfrm>
          <a:prstGeom prst="ellipse">
            <a:avLst/>
          </a:prstGeom>
          <a:solidFill>
            <a:schemeClr val="bg1"/>
          </a:solidFill>
          <a:ln w="12700">
            <a:solidFill>
              <a:schemeClr val="accent1"/>
            </a:solidFill>
          </a:ln>
        </p:spPr>
        <p:txBody>
          <a:bodyPr wrap="square" lIns="0" tIns="0" rIns="0" bIns="0" rtlCol="0" anchor="ctr">
            <a:normAutofit/>
          </a:bodyPr>
          <a:lstStyle/>
          <a:p>
            <a:pPr algn="ctr">
              <a:lnSpc>
                <a:spcPct val="120000"/>
              </a:lnSpc>
            </a:pPr>
            <a:r>
              <a:rPr lang="en-US" sz="2000" b="1" dirty="0">
                <a:solidFill>
                  <a:schemeClr val="accent1"/>
                </a:solidFill>
                <a:latin typeface="汉仪书宋二简" charset="0"/>
                <a:ea typeface="汉仪书宋二简" charset="0"/>
                <a:cs typeface="MiSans Normal" panose="00000500000000000000" pitchFamily="2" charset="-122"/>
                <a:sym typeface="汉仪书宋二简" charset="0"/>
              </a:rPr>
              <a:t>01</a:t>
            </a:r>
          </a:p>
        </p:txBody>
      </p:sp>
      <p:sp>
        <p:nvSpPr>
          <p:cNvPr id="5" name="标题"/>
          <p:cNvSpPr txBox="1"/>
          <p:nvPr>
            <p:custDataLst>
              <p:tags r:id="rId4"/>
            </p:custDataLst>
          </p:nvPr>
        </p:nvSpPr>
        <p:spPr>
          <a:xfrm>
            <a:off x="4779527" y="1895132"/>
            <a:ext cx="2904538" cy="1343047"/>
          </a:xfrm>
          <a:prstGeom prst="rect">
            <a:avLst/>
          </a:prstGeom>
          <a:noFill/>
        </p:spPr>
        <p:txBody>
          <a:bodyPr wrap="square" lIns="0" tIns="0" rIns="0" bIns="0" rtlCol="0" anchor="ctr">
            <a:normAutofit/>
          </a:bodyPr>
          <a:lstStyle/>
          <a:p>
            <a:pPr>
              <a:lnSpc>
                <a:spcPct val="90000"/>
              </a:lnSpc>
            </a:pPr>
            <a:r>
              <a:rPr lang="zh-CN" altLang="en-US" sz="2400" spc="300" dirty="0">
                <a:solidFill>
                  <a:schemeClr val="bg1"/>
                </a:solidFill>
                <a:latin typeface="汉仪书宋二简" charset="0"/>
                <a:ea typeface="汉仪书宋二简" charset="0"/>
                <a:cs typeface="MiSans Normal" panose="00000500000000000000" pitchFamily="2" charset="-122"/>
                <a:sym typeface="汉仪书宋二简" charset="0"/>
              </a:rPr>
              <a:t>面波技术</a:t>
            </a:r>
          </a:p>
        </p:txBody>
      </p:sp>
      <p:sp>
        <p:nvSpPr>
          <p:cNvPr id="6" name="序号"/>
          <p:cNvSpPr txBox="1"/>
          <p:nvPr>
            <p:custDataLst>
              <p:tags r:id="rId5"/>
            </p:custDataLst>
          </p:nvPr>
        </p:nvSpPr>
        <p:spPr>
          <a:xfrm>
            <a:off x="8110791" y="2223432"/>
            <a:ext cx="685176" cy="685176"/>
          </a:xfrm>
          <a:prstGeom prst="ellipse">
            <a:avLst/>
          </a:prstGeom>
          <a:solidFill>
            <a:schemeClr val="bg1"/>
          </a:solidFill>
          <a:ln w="12700">
            <a:solidFill>
              <a:schemeClr val="accent1"/>
            </a:solidFill>
          </a:ln>
        </p:spPr>
        <p:txBody>
          <a:bodyPr wrap="square" lIns="0" tIns="0" rIns="0" bIns="0" rtlCol="0" anchor="ctr">
            <a:normAutofit/>
          </a:bodyPr>
          <a:lstStyle/>
          <a:p>
            <a:pPr algn="ctr">
              <a:lnSpc>
                <a:spcPct val="120000"/>
              </a:lnSpc>
            </a:pPr>
            <a:r>
              <a:rPr lang="en-US" sz="2000" b="1" dirty="0">
                <a:solidFill>
                  <a:schemeClr val="accent1"/>
                </a:solidFill>
                <a:latin typeface="汉仪书宋二简" charset="0"/>
                <a:ea typeface="汉仪书宋二简" charset="0"/>
                <a:cs typeface="MiSans Normal" panose="00000500000000000000" pitchFamily="2" charset="-122"/>
                <a:sym typeface="汉仪书宋二简" charset="0"/>
              </a:rPr>
              <a:t>02</a:t>
            </a:r>
          </a:p>
        </p:txBody>
      </p:sp>
      <p:sp>
        <p:nvSpPr>
          <p:cNvPr id="7" name="标题"/>
          <p:cNvSpPr txBox="1"/>
          <p:nvPr>
            <p:custDataLst>
              <p:tags r:id="rId6"/>
            </p:custDataLst>
          </p:nvPr>
        </p:nvSpPr>
        <p:spPr>
          <a:xfrm>
            <a:off x="9025842" y="1905293"/>
            <a:ext cx="2904538" cy="1343047"/>
          </a:xfrm>
          <a:prstGeom prst="rect">
            <a:avLst/>
          </a:prstGeom>
          <a:noFill/>
        </p:spPr>
        <p:txBody>
          <a:bodyPr wrap="square" lIns="0" tIns="0" rIns="0" bIns="0" rtlCol="0" anchor="ctr">
            <a:normAutofit/>
          </a:bodyPr>
          <a:lstStyle/>
          <a:p>
            <a:pPr>
              <a:lnSpc>
                <a:spcPct val="90000"/>
              </a:lnSpc>
            </a:pPr>
            <a:r>
              <a:rPr lang="zh-CN" altLang="en-US" sz="2400" spc="300" dirty="0">
                <a:solidFill>
                  <a:schemeClr val="bg1"/>
                </a:solidFill>
                <a:latin typeface="汉仪书宋二简" charset="0"/>
                <a:ea typeface="汉仪书宋二简" charset="0"/>
                <a:cs typeface="MiSans Normal" panose="00000500000000000000" pitchFamily="2" charset="-122"/>
                <a:sym typeface="汉仪书宋二简" charset="0"/>
              </a:rPr>
              <a:t>各种各样</a:t>
            </a:r>
          </a:p>
        </p:txBody>
      </p:sp>
      <p:sp>
        <p:nvSpPr>
          <p:cNvPr id="8" name="序号"/>
          <p:cNvSpPr txBox="1"/>
          <p:nvPr>
            <p:custDataLst>
              <p:tags r:id="rId7"/>
            </p:custDataLst>
          </p:nvPr>
        </p:nvSpPr>
        <p:spPr>
          <a:xfrm>
            <a:off x="3918452" y="3955741"/>
            <a:ext cx="685176" cy="685176"/>
          </a:xfrm>
          <a:prstGeom prst="ellipse">
            <a:avLst/>
          </a:prstGeom>
          <a:solidFill>
            <a:schemeClr val="bg1"/>
          </a:solidFill>
          <a:ln w="12700">
            <a:solidFill>
              <a:schemeClr val="accent1"/>
            </a:solidFill>
          </a:ln>
        </p:spPr>
        <p:txBody>
          <a:bodyPr wrap="square" lIns="0" tIns="0" rIns="0" bIns="0" rtlCol="0" anchor="ctr">
            <a:normAutofit/>
          </a:bodyPr>
          <a:lstStyle/>
          <a:p>
            <a:pPr algn="ctr">
              <a:lnSpc>
                <a:spcPct val="120000"/>
              </a:lnSpc>
            </a:pPr>
            <a:r>
              <a:rPr lang="en-US" sz="2000" b="1" dirty="0">
                <a:solidFill>
                  <a:schemeClr val="accent1"/>
                </a:solidFill>
                <a:latin typeface="汉仪书宋二简" charset="0"/>
                <a:ea typeface="汉仪书宋二简" charset="0"/>
                <a:cs typeface="MiSans Normal" panose="00000500000000000000" pitchFamily="2" charset="-122"/>
                <a:sym typeface="汉仪书宋二简" charset="0"/>
              </a:rPr>
              <a:t>03</a:t>
            </a:r>
          </a:p>
        </p:txBody>
      </p:sp>
      <p:sp>
        <p:nvSpPr>
          <p:cNvPr id="9" name="标题"/>
          <p:cNvSpPr txBox="1"/>
          <p:nvPr>
            <p:custDataLst>
              <p:tags r:id="rId8"/>
            </p:custDataLst>
          </p:nvPr>
        </p:nvSpPr>
        <p:spPr>
          <a:xfrm>
            <a:off x="4780162" y="3626806"/>
            <a:ext cx="2904538" cy="1343047"/>
          </a:xfrm>
          <a:prstGeom prst="rect">
            <a:avLst/>
          </a:prstGeom>
          <a:noFill/>
        </p:spPr>
        <p:txBody>
          <a:bodyPr wrap="square" lIns="0" tIns="0" rIns="0" bIns="0" rtlCol="0" anchor="ctr">
            <a:normAutofit/>
          </a:bodyPr>
          <a:lstStyle/>
          <a:p>
            <a:pPr>
              <a:lnSpc>
                <a:spcPct val="90000"/>
              </a:lnSpc>
            </a:pPr>
            <a:r>
              <a:rPr lang="zh-CN" altLang="en-US" sz="2400" spc="300" dirty="0">
                <a:solidFill>
                  <a:schemeClr val="bg1"/>
                </a:solidFill>
                <a:latin typeface="汉仪书宋二简" charset="0"/>
                <a:ea typeface="汉仪书宋二简" charset="0"/>
                <a:cs typeface="MiSans Normal" panose="00000500000000000000" pitchFamily="2" charset="-122"/>
                <a:sym typeface="汉仪书宋二简" charset="0"/>
              </a:rPr>
              <a:t>行星科学</a:t>
            </a:r>
          </a:p>
        </p:txBody>
      </p:sp>
      <p:sp>
        <p:nvSpPr>
          <p:cNvPr id="10" name="序号"/>
          <p:cNvSpPr txBox="1"/>
          <p:nvPr>
            <p:custDataLst>
              <p:tags r:id="rId9"/>
            </p:custDataLst>
          </p:nvPr>
        </p:nvSpPr>
        <p:spPr>
          <a:xfrm>
            <a:off x="8072691" y="3955741"/>
            <a:ext cx="685176" cy="685176"/>
          </a:xfrm>
          <a:prstGeom prst="ellipse">
            <a:avLst/>
          </a:prstGeom>
          <a:solidFill>
            <a:schemeClr val="bg1"/>
          </a:solidFill>
          <a:ln w="12700">
            <a:solidFill>
              <a:schemeClr val="accent1"/>
            </a:solidFill>
          </a:ln>
        </p:spPr>
        <p:txBody>
          <a:bodyPr wrap="square" lIns="0" tIns="0" rIns="0" bIns="0" rtlCol="0" anchor="ctr">
            <a:normAutofit/>
          </a:bodyPr>
          <a:lstStyle/>
          <a:p>
            <a:pPr algn="ctr">
              <a:lnSpc>
                <a:spcPct val="120000"/>
              </a:lnSpc>
            </a:pPr>
            <a:r>
              <a:rPr lang="en-US" sz="2000" b="1" dirty="0">
                <a:solidFill>
                  <a:schemeClr val="accent1"/>
                </a:solidFill>
                <a:latin typeface="汉仪书宋二简" charset="0"/>
                <a:ea typeface="汉仪书宋二简" charset="0"/>
                <a:cs typeface="MiSans Normal" panose="00000500000000000000" pitchFamily="2" charset="-122"/>
                <a:sym typeface="汉仪书宋二简" charset="0"/>
              </a:rPr>
              <a:t>04</a:t>
            </a:r>
          </a:p>
        </p:txBody>
      </p:sp>
      <p:sp>
        <p:nvSpPr>
          <p:cNvPr id="11" name="标题"/>
          <p:cNvSpPr txBox="1"/>
          <p:nvPr>
            <p:custDataLst>
              <p:tags r:id="rId10"/>
            </p:custDataLst>
          </p:nvPr>
        </p:nvSpPr>
        <p:spPr>
          <a:xfrm>
            <a:off x="8960572" y="3626806"/>
            <a:ext cx="2904538" cy="1343047"/>
          </a:xfrm>
          <a:prstGeom prst="rect">
            <a:avLst/>
          </a:prstGeom>
          <a:noFill/>
        </p:spPr>
        <p:txBody>
          <a:bodyPr wrap="square" lIns="0" tIns="0" rIns="0" bIns="0" rtlCol="0" anchor="ctr">
            <a:normAutofit/>
          </a:bodyPr>
          <a:lstStyle/>
          <a:p>
            <a:pPr>
              <a:lnSpc>
                <a:spcPct val="90000"/>
              </a:lnSpc>
            </a:pPr>
            <a:r>
              <a:rPr lang="zh-CN" altLang="en-US" sz="2400" spc="300" dirty="0">
                <a:solidFill>
                  <a:schemeClr val="bg1"/>
                </a:solidFill>
                <a:latin typeface="汉仪书宋二简" charset="0"/>
                <a:ea typeface="汉仪书宋二简" charset="0"/>
                <a:cs typeface="MiSans Normal" panose="00000500000000000000" pitchFamily="2" charset="-122"/>
                <a:sym typeface="汉仪书宋二简" charset="0"/>
              </a:rPr>
              <a:t>我的感悟</a:t>
            </a:r>
          </a:p>
        </p:txBody>
      </p:sp>
      <p:pic>
        <p:nvPicPr>
          <p:cNvPr id="13" name="图片 12"/>
          <p:cNvPicPr>
            <a:picLocks noChangeAspect="1"/>
          </p:cNvPicPr>
          <p:nvPr/>
        </p:nvPicPr>
        <p:blipFill>
          <a:blip r:embed="rId13"/>
          <a:stretch>
            <a:fillRect/>
          </a:stretch>
        </p:blipFill>
        <p:spPr>
          <a:xfrm>
            <a:off x="7245086" y="-181040"/>
            <a:ext cx="4946914" cy="1139954"/>
          </a:xfrm>
          <a:prstGeom prst="rect">
            <a:avLst/>
          </a:prstGeom>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3600" b="1" dirty="0">
                <a:latin typeface="宋体" panose="02010600030101010101" pitchFamily="2" charset="-122"/>
                <a:ea typeface="宋体" panose="02010600030101010101" pitchFamily="2" charset="-122"/>
                <a:cs typeface="Arial" panose="020B0604020202020204" pitchFamily="34" charset="0"/>
              </a:rPr>
              <a:t> </a:t>
            </a:r>
            <a:r>
              <a:rPr kumimoji="1" lang="zh-CN" altLang="en-US" sz="3600" b="1" dirty="0">
                <a:latin typeface="宋体" panose="02010600030101010101" pitchFamily="2" charset="-122"/>
                <a:ea typeface="宋体" panose="02010600030101010101" pitchFamily="2" charset="-122"/>
                <a:cs typeface="Arial" panose="020B0604020202020204" pitchFamily="34" charset="0"/>
              </a:rPr>
              <a:t> 1</a:t>
            </a:r>
            <a:r>
              <a:rPr kumimoji="1" lang="zh-CN" altLang="en-US" sz="3600" b="1" dirty="0">
                <a:latin typeface="宋体" panose="02010600030101010101" pitchFamily="2" charset="-122"/>
                <a:ea typeface="宋体" panose="02010600030101010101" pitchFamily="2" charset="-122"/>
                <a:cs typeface="Arial" panose="020B0604020202020204" pitchFamily="34" charset="0"/>
                <a:sym typeface="+mn-ea"/>
              </a:rPr>
              <a:t>面波地下成像技术</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1026" name="pic">
            <a:extLst>
              <a:ext uri="{FF2B5EF4-FFF2-40B4-BE49-F238E27FC236}">
                <a16:creationId xmlns:a16="http://schemas.microsoft.com/office/drawing/2014/main" id="{730CC191-60D6-C88F-4FA6-D3E7AE1907E3}"/>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098" y="949379"/>
            <a:ext cx="10592972" cy="571870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文本框 2">
            <a:extLst>
              <a:ext uri="{FF2B5EF4-FFF2-40B4-BE49-F238E27FC236}">
                <a16:creationId xmlns:a16="http://schemas.microsoft.com/office/drawing/2014/main" id="{3B9BA388-D414-710A-BFFA-2AC0DA338A7D}"/>
              </a:ext>
            </a:extLst>
          </p:cNvPr>
          <p:cNvSpPr txBox="1"/>
          <p:nvPr/>
        </p:nvSpPr>
        <p:spPr>
          <a:xfrm>
            <a:off x="1856932" y="1097279"/>
            <a:ext cx="7635424" cy="369332"/>
          </a:xfrm>
          <a:prstGeom prst="rect">
            <a:avLst/>
          </a:prstGeom>
          <a:noFill/>
        </p:spPr>
        <p:txBody>
          <a:bodyPr wrap="none" rtlCol="0">
            <a:spAutoFit/>
          </a:bodyPr>
          <a:lstStyle/>
          <a:p>
            <a:r>
              <a:rPr lang="zh-CN" altLang="en-US" b="1" dirty="0"/>
              <a:t>传统面波成像方法核心</a:t>
            </a:r>
            <a:r>
              <a:rPr lang="en-US" altLang="zh-CN" b="1" dirty="0"/>
              <a:t>:</a:t>
            </a:r>
            <a:r>
              <a:rPr lang="zh-CN" altLang="en-US" b="1" dirty="0"/>
              <a:t>提取频散曲线</a:t>
            </a:r>
            <a:r>
              <a:rPr lang="en-US" altLang="zh-CN" b="1" dirty="0"/>
              <a:t>,</a:t>
            </a:r>
            <a:r>
              <a:rPr lang="zh-CN" altLang="en-US" b="1" dirty="0"/>
              <a:t>主要分为</a:t>
            </a:r>
            <a:r>
              <a:rPr lang="zh-CN" altLang="en-US" b="1" dirty="0">
                <a:solidFill>
                  <a:schemeClr val="accent1">
                    <a:lumMod val="75000"/>
                  </a:schemeClr>
                </a:solidFill>
              </a:rPr>
              <a:t>双台法</a:t>
            </a:r>
            <a:r>
              <a:rPr lang="zh-CN" altLang="en-US" b="1" dirty="0"/>
              <a:t>和</a:t>
            </a:r>
            <a:r>
              <a:rPr lang="zh-CN" altLang="en-US" b="1" dirty="0">
                <a:solidFill>
                  <a:schemeClr val="accent1">
                    <a:lumMod val="75000"/>
                  </a:schemeClr>
                </a:solidFill>
              </a:rPr>
              <a:t>台阵</a:t>
            </a:r>
            <a:r>
              <a:rPr lang="zh-CN" altLang="en-US" b="1" dirty="0"/>
              <a:t>方法两类。</a:t>
            </a:r>
          </a:p>
        </p:txBody>
      </p:sp>
      <p:sp>
        <p:nvSpPr>
          <p:cNvPr id="8" name="文本框 7">
            <a:extLst>
              <a:ext uri="{FF2B5EF4-FFF2-40B4-BE49-F238E27FC236}">
                <a16:creationId xmlns:a16="http://schemas.microsoft.com/office/drawing/2014/main" id="{8FF7B10C-2A26-E6FC-D7D9-0FBA4A6E9173}"/>
              </a:ext>
            </a:extLst>
          </p:cNvPr>
          <p:cNvSpPr txBox="1"/>
          <p:nvPr/>
        </p:nvSpPr>
        <p:spPr>
          <a:xfrm>
            <a:off x="534571" y="1862235"/>
            <a:ext cx="1125553" cy="2031325"/>
          </a:xfrm>
          <a:prstGeom prst="rect">
            <a:avLst/>
          </a:prstGeom>
          <a:solidFill>
            <a:schemeClr val="bg1">
              <a:lumMod val="95000"/>
            </a:schemeClr>
          </a:solidFill>
        </p:spPr>
        <p:txBody>
          <a:bodyPr wrap="square" rtlCol="0">
            <a:spAutoFit/>
          </a:bodyPr>
          <a:lstStyle/>
          <a:p>
            <a:r>
              <a:rPr lang="zh-CN" altLang="en-US" b="1" dirty="0"/>
              <a:t>双台法</a:t>
            </a:r>
            <a:r>
              <a:rPr lang="en-US" altLang="zh-CN" b="1" dirty="0"/>
              <a:t>:</a:t>
            </a:r>
          </a:p>
          <a:p>
            <a:r>
              <a:rPr lang="zh-CN" altLang="en-US" b="1" dirty="0"/>
              <a:t>路径覆盖</a:t>
            </a:r>
            <a:r>
              <a:rPr lang="zh-CN" altLang="en-US" dirty="0"/>
              <a:t>最丰富</a:t>
            </a:r>
            <a:endParaRPr lang="en-US" altLang="zh-CN" dirty="0"/>
          </a:p>
          <a:p>
            <a:r>
              <a:rPr lang="zh-CN" altLang="en-US" b="1" dirty="0"/>
              <a:t>高频段</a:t>
            </a:r>
            <a:r>
              <a:rPr lang="zh-CN" altLang="en-US" dirty="0"/>
              <a:t>稳定性不足及信噪比低</a:t>
            </a:r>
          </a:p>
        </p:txBody>
      </p:sp>
      <p:sp>
        <p:nvSpPr>
          <p:cNvPr id="10" name="文本框 9">
            <a:extLst>
              <a:ext uri="{FF2B5EF4-FFF2-40B4-BE49-F238E27FC236}">
                <a16:creationId xmlns:a16="http://schemas.microsoft.com/office/drawing/2014/main" id="{14792B93-80A7-A76C-189C-C448E271C7A0}"/>
              </a:ext>
            </a:extLst>
          </p:cNvPr>
          <p:cNvSpPr txBox="1"/>
          <p:nvPr/>
        </p:nvSpPr>
        <p:spPr>
          <a:xfrm>
            <a:off x="9903517" y="2416232"/>
            <a:ext cx="1125553" cy="1477328"/>
          </a:xfrm>
          <a:prstGeom prst="rect">
            <a:avLst/>
          </a:prstGeom>
          <a:solidFill>
            <a:schemeClr val="bg1">
              <a:lumMod val="95000"/>
            </a:schemeClr>
          </a:solidFill>
        </p:spPr>
        <p:txBody>
          <a:bodyPr wrap="square" rtlCol="0">
            <a:spAutoFit/>
          </a:bodyPr>
          <a:lstStyle/>
          <a:p>
            <a:r>
              <a:rPr lang="zh-CN" altLang="en-US" b="1" dirty="0"/>
              <a:t>台阵方法</a:t>
            </a:r>
            <a:r>
              <a:rPr lang="en-US" altLang="zh-CN" b="1" dirty="0"/>
              <a:t>:</a:t>
            </a:r>
            <a:endParaRPr lang="en-US" altLang="zh-CN" dirty="0"/>
          </a:p>
          <a:p>
            <a:r>
              <a:rPr lang="zh-CN" altLang="en-US" b="1" dirty="0"/>
              <a:t>高频段</a:t>
            </a:r>
            <a:r>
              <a:rPr lang="zh-CN" altLang="en-US" dirty="0"/>
              <a:t>更稳定可靠</a:t>
            </a:r>
            <a:endParaRPr lang="en-US" altLang="zh-CN" dirty="0"/>
          </a:p>
          <a:p>
            <a:r>
              <a:rPr lang="zh-CN" altLang="en-US" b="1" dirty="0"/>
              <a:t>空间横向分辨率</a:t>
            </a:r>
            <a:r>
              <a:rPr lang="zh-CN" altLang="en-US" dirty="0"/>
              <a:t>低</a:t>
            </a:r>
          </a:p>
        </p:txBody>
      </p:sp>
      <p:sp>
        <p:nvSpPr>
          <p:cNvPr id="5" name="文本框 4">
            <a:extLst>
              <a:ext uri="{FF2B5EF4-FFF2-40B4-BE49-F238E27FC236}">
                <a16:creationId xmlns:a16="http://schemas.microsoft.com/office/drawing/2014/main" id="{0DFDEE52-73F4-B59D-3009-19A949BBFAC0}"/>
              </a:ext>
            </a:extLst>
          </p:cNvPr>
          <p:cNvSpPr txBox="1"/>
          <p:nvPr/>
        </p:nvSpPr>
        <p:spPr>
          <a:xfrm>
            <a:off x="10371044" y="6479143"/>
            <a:ext cx="1601882" cy="378857"/>
          </a:xfrm>
          <a:prstGeom prst="rect">
            <a:avLst/>
          </a:prstGeom>
          <a:solidFill>
            <a:schemeClr val="bg1">
              <a:lumMod val="95000"/>
            </a:schemeClr>
          </a:solidFill>
        </p:spPr>
        <p:txBody>
          <a:bodyPr wrap="square" rtlCol="0">
            <a:spAutoFit/>
          </a:bodyPr>
          <a:lstStyle/>
          <a:p>
            <a:r>
              <a:rPr lang="zh-CN" altLang="en-US" dirty="0"/>
              <a:t>专题</a:t>
            </a:r>
            <a:r>
              <a:rPr lang="en-US" altLang="zh-CN" dirty="0"/>
              <a:t>11</a:t>
            </a:r>
            <a:r>
              <a:rPr lang="zh-CN" altLang="en-US" dirty="0"/>
              <a:t>报告</a:t>
            </a:r>
            <a:r>
              <a:rPr lang="en-US" altLang="zh-CN" dirty="0"/>
              <a:t>21</a:t>
            </a:r>
          </a:p>
        </p:txBody>
      </p:sp>
    </p:spTree>
    <p:extLst>
      <p:ext uri="{BB962C8B-B14F-4D97-AF65-F5344CB8AC3E}">
        <p14:creationId xmlns:p14="http://schemas.microsoft.com/office/powerpoint/2010/main" val="4027460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zh-CN" altLang="en-US" sz="3600" b="1" dirty="0">
                <a:latin typeface="宋体" panose="02010600030101010101" pitchFamily="2" charset="-122"/>
                <a:ea typeface="宋体" panose="02010600030101010101" pitchFamily="2" charset="-122"/>
                <a:cs typeface="Arial" panose="020B0604020202020204" pitchFamily="34" charset="0"/>
              </a:rPr>
              <a:t>  1</a:t>
            </a:r>
            <a:r>
              <a:rPr kumimoji="1" lang="zh-CN" altLang="en-US" sz="3600" b="1" dirty="0">
                <a:latin typeface="宋体" panose="02010600030101010101" pitchFamily="2" charset="-122"/>
                <a:ea typeface="宋体" panose="02010600030101010101" pitchFamily="2" charset="-122"/>
                <a:cs typeface="Arial" panose="020B0604020202020204" pitchFamily="34" charset="0"/>
                <a:sym typeface="+mn-ea"/>
              </a:rPr>
              <a:t>面波地下成像技术</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2050" name="pic">
            <a:extLst>
              <a:ext uri="{FF2B5EF4-FFF2-40B4-BE49-F238E27FC236}">
                <a16:creationId xmlns:a16="http://schemas.microsoft.com/office/drawing/2014/main" id="{FA86E79B-62E5-2356-87E2-6CA8B6E008C7}"/>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3980" y="976013"/>
            <a:ext cx="9536462" cy="53770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文本框 3">
            <a:extLst>
              <a:ext uri="{FF2B5EF4-FFF2-40B4-BE49-F238E27FC236}">
                <a16:creationId xmlns:a16="http://schemas.microsoft.com/office/drawing/2014/main" id="{F7FD5A90-9F71-3C99-78E3-04D7730AC654}"/>
              </a:ext>
            </a:extLst>
          </p:cNvPr>
          <p:cNvSpPr txBox="1"/>
          <p:nvPr/>
        </p:nvSpPr>
        <p:spPr>
          <a:xfrm>
            <a:off x="270678" y="2062867"/>
            <a:ext cx="1110880" cy="4401205"/>
          </a:xfrm>
          <a:prstGeom prst="rect">
            <a:avLst/>
          </a:prstGeom>
          <a:noFill/>
        </p:spPr>
        <p:txBody>
          <a:bodyPr wrap="square" rtlCol="0">
            <a:spAutoFit/>
          </a:bodyPr>
          <a:lstStyle/>
          <a:p>
            <a:r>
              <a:rPr lang="zh-CN" altLang="en-US" sz="2000" dirty="0"/>
              <a:t>背景噪声层析成像技术通过</a:t>
            </a:r>
            <a:r>
              <a:rPr lang="zh-CN" altLang="en-US" sz="2000" b="1" dirty="0"/>
              <a:t>背景噪声互相关数据</a:t>
            </a:r>
            <a:r>
              <a:rPr lang="zh-CN" altLang="en-US" sz="2000" dirty="0"/>
              <a:t>提取面波信息，为地下结构研究开辟了新途径。</a:t>
            </a:r>
          </a:p>
        </p:txBody>
      </p:sp>
      <p:sp>
        <p:nvSpPr>
          <p:cNvPr id="6" name="矩形: 圆角 5">
            <a:extLst>
              <a:ext uri="{FF2B5EF4-FFF2-40B4-BE49-F238E27FC236}">
                <a16:creationId xmlns:a16="http://schemas.microsoft.com/office/drawing/2014/main" id="{87F3AB88-CD02-908C-89EA-DDF9B0F0D262}"/>
              </a:ext>
            </a:extLst>
          </p:cNvPr>
          <p:cNvSpPr/>
          <p:nvPr/>
        </p:nvSpPr>
        <p:spPr>
          <a:xfrm>
            <a:off x="265939" y="1501197"/>
            <a:ext cx="1117034" cy="4715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新途径</a:t>
            </a:r>
          </a:p>
        </p:txBody>
      </p:sp>
      <p:sp>
        <p:nvSpPr>
          <p:cNvPr id="8" name="矩形: 圆角 7">
            <a:extLst>
              <a:ext uri="{FF2B5EF4-FFF2-40B4-BE49-F238E27FC236}">
                <a16:creationId xmlns:a16="http://schemas.microsoft.com/office/drawing/2014/main" id="{F8B8D032-8D76-654F-65DF-96D8C695E0E5}"/>
              </a:ext>
            </a:extLst>
          </p:cNvPr>
          <p:cNvSpPr/>
          <p:nvPr/>
        </p:nvSpPr>
        <p:spPr>
          <a:xfrm>
            <a:off x="10538153" y="1501197"/>
            <a:ext cx="1117034" cy="4715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新突破</a:t>
            </a:r>
          </a:p>
        </p:txBody>
      </p:sp>
      <p:sp>
        <p:nvSpPr>
          <p:cNvPr id="7" name="文本框 6">
            <a:extLst>
              <a:ext uri="{FF2B5EF4-FFF2-40B4-BE49-F238E27FC236}">
                <a16:creationId xmlns:a16="http://schemas.microsoft.com/office/drawing/2014/main" id="{9E3FAD44-7B53-92A4-6B87-2A346D920AC4}"/>
              </a:ext>
            </a:extLst>
          </p:cNvPr>
          <p:cNvSpPr txBox="1"/>
          <p:nvPr/>
        </p:nvSpPr>
        <p:spPr>
          <a:xfrm>
            <a:off x="10483664" y="2116184"/>
            <a:ext cx="1226011" cy="4093428"/>
          </a:xfrm>
          <a:prstGeom prst="rect">
            <a:avLst/>
          </a:prstGeom>
          <a:noFill/>
        </p:spPr>
        <p:txBody>
          <a:bodyPr wrap="square" rtlCol="0">
            <a:spAutoFit/>
          </a:bodyPr>
          <a:lstStyle/>
          <a:p>
            <a:r>
              <a:rPr lang="zh-CN" altLang="en-US" sz="2000" dirty="0"/>
              <a:t>随着</a:t>
            </a:r>
            <a:r>
              <a:rPr lang="zh-CN" altLang="en-US" sz="2000" b="1" u="sng" dirty="0"/>
              <a:t>密集台阵观测技术的进步</a:t>
            </a:r>
            <a:r>
              <a:rPr lang="zh-CN" altLang="en-US" sz="2000" dirty="0"/>
              <a:t>以及频率</a:t>
            </a:r>
            <a:r>
              <a:rPr lang="en-US" altLang="zh-CN" sz="2000" dirty="0"/>
              <a:t>-</a:t>
            </a:r>
            <a:r>
              <a:rPr lang="zh-CN" altLang="en-US" sz="2000" dirty="0"/>
              <a:t>贝塞尔变换等</a:t>
            </a:r>
            <a:r>
              <a:rPr lang="zh-CN" altLang="en-US" sz="2000" b="1" u="sng" dirty="0"/>
              <a:t>创新方法</a:t>
            </a:r>
            <a:r>
              <a:rPr lang="zh-CN" altLang="en-US" sz="2000" dirty="0"/>
              <a:t>的 运用，研究人员已能有效提取</a:t>
            </a:r>
            <a:r>
              <a:rPr lang="zh-CN" altLang="en-US" sz="2000" b="1" dirty="0">
                <a:solidFill>
                  <a:schemeClr val="accent1">
                    <a:lumMod val="75000"/>
                  </a:schemeClr>
                </a:solidFill>
              </a:rPr>
              <a:t>多模态面波频散信息</a:t>
            </a:r>
            <a:r>
              <a:rPr lang="en-US" altLang="zh-CN" sz="2000" b="1" dirty="0">
                <a:solidFill>
                  <a:schemeClr val="accent1">
                    <a:lumMod val="75000"/>
                  </a:schemeClr>
                </a:solidFill>
              </a:rPr>
              <a:t>.</a:t>
            </a:r>
            <a:endParaRPr lang="zh-CN" altLang="en-US" sz="2000" dirty="0"/>
          </a:p>
        </p:txBody>
      </p:sp>
      <p:sp>
        <p:nvSpPr>
          <p:cNvPr id="3" name="文本框 2">
            <a:extLst>
              <a:ext uri="{FF2B5EF4-FFF2-40B4-BE49-F238E27FC236}">
                <a16:creationId xmlns:a16="http://schemas.microsoft.com/office/drawing/2014/main" id="{59113F3B-2F4A-1CB8-01DE-13284DA59EA1}"/>
              </a:ext>
            </a:extLst>
          </p:cNvPr>
          <p:cNvSpPr txBox="1"/>
          <p:nvPr/>
        </p:nvSpPr>
        <p:spPr>
          <a:xfrm>
            <a:off x="10606403" y="6442209"/>
            <a:ext cx="1576072" cy="369332"/>
          </a:xfrm>
          <a:prstGeom prst="rect">
            <a:avLst/>
          </a:prstGeom>
          <a:solidFill>
            <a:schemeClr val="bg1">
              <a:lumMod val="95000"/>
            </a:schemeClr>
          </a:solidFill>
        </p:spPr>
        <p:txBody>
          <a:bodyPr wrap="none" rtlCol="0">
            <a:spAutoFit/>
          </a:bodyPr>
          <a:lstStyle/>
          <a:p>
            <a:r>
              <a:rPr lang="zh-CN" altLang="en-US" dirty="0"/>
              <a:t>专题</a:t>
            </a:r>
            <a:r>
              <a:rPr lang="en-US" altLang="zh-CN" dirty="0"/>
              <a:t>11</a:t>
            </a:r>
            <a:r>
              <a:rPr lang="zh-CN" altLang="en-US" dirty="0"/>
              <a:t>报告</a:t>
            </a:r>
            <a:r>
              <a:rPr lang="en-US" altLang="zh-CN" dirty="0"/>
              <a:t>22</a:t>
            </a:r>
            <a:endParaRPr lang="zh-CN" altLang="en-US" dirty="0"/>
          </a:p>
        </p:txBody>
      </p:sp>
    </p:spTree>
    <p:extLst>
      <p:ext uri="{BB962C8B-B14F-4D97-AF65-F5344CB8AC3E}">
        <p14:creationId xmlns:p14="http://schemas.microsoft.com/office/powerpoint/2010/main" val="3232912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3600" b="1" dirty="0">
                <a:latin typeface="宋体" panose="02010600030101010101" pitchFamily="2" charset="-122"/>
                <a:ea typeface="宋体" panose="02010600030101010101" pitchFamily="2" charset="-122"/>
                <a:cs typeface="Arial" panose="020B0604020202020204" pitchFamily="34" charset="0"/>
              </a:rPr>
              <a:t> </a:t>
            </a:r>
            <a:r>
              <a:rPr kumimoji="1" lang="zh-CN" altLang="en-US" sz="3600" b="1" dirty="0">
                <a:latin typeface="宋体" panose="02010600030101010101" pitchFamily="2" charset="-122"/>
                <a:ea typeface="宋体" panose="02010600030101010101" pitchFamily="2" charset="-122"/>
                <a:cs typeface="Arial" panose="020B0604020202020204" pitchFamily="34" charset="0"/>
              </a:rPr>
              <a:t> 1</a:t>
            </a:r>
            <a:r>
              <a:rPr kumimoji="1" lang="zh-CN" altLang="en-US" sz="3600" b="1" dirty="0">
                <a:latin typeface="宋体" panose="02010600030101010101" pitchFamily="2" charset="-122"/>
                <a:ea typeface="宋体" panose="02010600030101010101" pitchFamily="2" charset="-122"/>
                <a:cs typeface="Arial" panose="020B0604020202020204" pitchFamily="34" charset="0"/>
                <a:sym typeface="+mn-ea"/>
              </a:rPr>
              <a:t>高精度地下成像技术</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sp>
        <p:nvSpPr>
          <p:cNvPr id="4" name="文本框 3">
            <a:extLst>
              <a:ext uri="{FF2B5EF4-FFF2-40B4-BE49-F238E27FC236}">
                <a16:creationId xmlns:a16="http://schemas.microsoft.com/office/drawing/2014/main" id="{D17321FB-90C3-8CB7-BAC5-331CE2327CD3}"/>
              </a:ext>
            </a:extLst>
          </p:cNvPr>
          <p:cNvSpPr txBox="1"/>
          <p:nvPr/>
        </p:nvSpPr>
        <p:spPr>
          <a:xfrm>
            <a:off x="375289" y="1039255"/>
            <a:ext cx="4493538" cy="461665"/>
          </a:xfrm>
          <a:prstGeom prst="rect">
            <a:avLst/>
          </a:prstGeom>
          <a:noFill/>
        </p:spPr>
        <p:txBody>
          <a:bodyPr wrap="none" rtlCol="0">
            <a:spAutoFit/>
          </a:bodyPr>
          <a:lstStyle/>
          <a:p>
            <a:r>
              <a:rPr lang="zh-CN" altLang="en-US" sz="2400" b="1" dirty="0"/>
              <a:t>背景噪声面波多分量多模态频散</a:t>
            </a:r>
          </a:p>
        </p:txBody>
      </p:sp>
      <p:sp>
        <p:nvSpPr>
          <p:cNvPr id="6" name="文本框 5">
            <a:extLst>
              <a:ext uri="{FF2B5EF4-FFF2-40B4-BE49-F238E27FC236}">
                <a16:creationId xmlns:a16="http://schemas.microsoft.com/office/drawing/2014/main" id="{E8BD9B78-0A03-3495-008A-187591D628F0}"/>
              </a:ext>
            </a:extLst>
          </p:cNvPr>
          <p:cNvSpPr txBox="1"/>
          <p:nvPr/>
        </p:nvSpPr>
        <p:spPr>
          <a:xfrm>
            <a:off x="9314126" y="1606444"/>
            <a:ext cx="2477540" cy="1323439"/>
          </a:xfrm>
          <a:prstGeom prst="rect">
            <a:avLst/>
          </a:prstGeom>
          <a:solidFill>
            <a:schemeClr val="bg1">
              <a:lumMod val="95000"/>
            </a:schemeClr>
          </a:solidFill>
        </p:spPr>
        <p:txBody>
          <a:bodyPr wrap="square" rtlCol="0">
            <a:spAutoFit/>
          </a:bodyPr>
          <a:lstStyle/>
          <a:p>
            <a:r>
              <a:rPr lang="zh-CN" altLang="en-US" sz="2000" b="1" dirty="0"/>
              <a:t>背景噪声面波既有基阶又有高阶，多频散信息有助于提高反演的有效性。</a:t>
            </a:r>
            <a:endParaRPr lang="en-US" altLang="zh-CN" sz="2000" b="1" dirty="0"/>
          </a:p>
        </p:txBody>
      </p:sp>
      <p:pic>
        <p:nvPicPr>
          <p:cNvPr id="1026" name="pic">
            <a:extLst>
              <a:ext uri="{FF2B5EF4-FFF2-40B4-BE49-F238E27FC236}">
                <a16:creationId xmlns:a16="http://schemas.microsoft.com/office/drawing/2014/main" id="{F8B9A965-B752-8F21-308B-BD3737C0472D}"/>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142" y="1517733"/>
            <a:ext cx="8592333" cy="50254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a16="http://schemas.microsoft.com/office/drawing/2014/main" id="{C8028DA5-AC01-9DBA-2889-8AA0AF97B56D}"/>
              </a:ext>
            </a:extLst>
          </p:cNvPr>
          <p:cNvSpPr txBox="1"/>
          <p:nvPr/>
        </p:nvSpPr>
        <p:spPr>
          <a:xfrm>
            <a:off x="9307303" y="3155235"/>
            <a:ext cx="2552601" cy="2862322"/>
          </a:xfrm>
          <a:prstGeom prst="rect">
            <a:avLst/>
          </a:prstGeom>
          <a:solidFill>
            <a:schemeClr val="bg1">
              <a:lumMod val="95000"/>
            </a:schemeClr>
          </a:solidFill>
        </p:spPr>
        <p:txBody>
          <a:bodyPr wrap="square" rtlCol="0">
            <a:spAutoFit/>
          </a:bodyPr>
          <a:lstStyle/>
          <a:p>
            <a:r>
              <a:rPr lang="en-US" altLang="zh-CN" sz="2000" b="1" dirty="0">
                <a:solidFill>
                  <a:schemeClr val="accent1">
                    <a:lumMod val="75000"/>
                  </a:schemeClr>
                </a:solidFill>
              </a:rPr>
              <a:t>“</a:t>
            </a:r>
            <a:r>
              <a:rPr lang="zh-CN" altLang="en-US" sz="2000" b="1" dirty="0">
                <a:solidFill>
                  <a:schemeClr val="accent1">
                    <a:lumMod val="75000"/>
                  </a:schemeClr>
                </a:solidFill>
              </a:rPr>
              <a:t>模态接吻</a:t>
            </a:r>
            <a:r>
              <a:rPr lang="en-US" altLang="zh-CN" sz="2000" b="1" dirty="0">
                <a:solidFill>
                  <a:schemeClr val="accent1">
                    <a:lumMod val="75000"/>
                  </a:schemeClr>
                </a:solidFill>
              </a:rPr>
              <a:t>”</a:t>
            </a:r>
            <a:r>
              <a:rPr lang="zh-CN" altLang="en-US" sz="2000" b="1" dirty="0">
                <a:solidFill>
                  <a:schemeClr val="accent1">
                    <a:lumMod val="75000"/>
                  </a:schemeClr>
                </a:solidFill>
              </a:rPr>
              <a:t>现象</a:t>
            </a:r>
            <a:r>
              <a:rPr lang="en-US" altLang="zh-CN" sz="2000" dirty="0"/>
              <a:t>:</a:t>
            </a:r>
            <a:r>
              <a:rPr lang="zh-CN" altLang="en-US" sz="2000" dirty="0"/>
              <a:t>在多模态面波研究中，不同模式频散曲线相互交汇现象。</a:t>
            </a:r>
            <a:endParaRPr lang="en-US" altLang="zh-CN" sz="2000" dirty="0"/>
          </a:p>
          <a:p>
            <a:r>
              <a:rPr lang="zh-CN" altLang="en-US" sz="2000" dirty="0"/>
              <a:t>该现象增加了频散曲线阶数识别的难度，可能导致频散 反演出现显著偏差，是一个亟待解决的科学问题。</a:t>
            </a:r>
          </a:p>
        </p:txBody>
      </p:sp>
      <p:sp>
        <p:nvSpPr>
          <p:cNvPr id="10" name="椭圆 9">
            <a:extLst>
              <a:ext uri="{FF2B5EF4-FFF2-40B4-BE49-F238E27FC236}">
                <a16:creationId xmlns:a16="http://schemas.microsoft.com/office/drawing/2014/main" id="{F874A43D-6897-2F09-A4FB-FA6ED4152D57}"/>
              </a:ext>
            </a:extLst>
          </p:cNvPr>
          <p:cNvSpPr/>
          <p:nvPr/>
        </p:nvSpPr>
        <p:spPr>
          <a:xfrm>
            <a:off x="1126422" y="2852381"/>
            <a:ext cx="702377" cy="9751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7D1A0CBB-4D1D-A9ED-3C48-1D5CA6B70265}"/>
              </a:ext>
            </a:extLst>
          </p:cNvPr>
          <p:cNvSpPr txBox="1"/>
          <p:nvPr/>
        </p:nvSpPr>
        <p:spPr>
          <a:xfrm>
            <a:off x="10189784" y="6479143"/>
            <a:ext cx="1601882" cy="378857"/>
          </a:xfrm>
          <a:prstGeom prst="rect">
            <a:avLst/>
          </a:prstGeom>
          <a:solidFill>
            <a:schemeClr val="bg1">
              <a:lumMod val="95000"/>
            </a:schemeClr>
          </a:solidFill>
        </p:spPr>
        <p:txBody>
          <a:bodyPr wrap="square" rtlCol="0">
            <a:spAutoFit/>
          </a:bodyPr>
          <a:lstStyle/>
          <a:p>
            <a:r>
              <a:rPr lang="zh-CN" altLang="en-US" dirty="0"/>
              <a:t>专题</a:t>
            </a:r>
            <a:r>
              <a:rPr lang="en-US" altLang="zh-CN" dirty="0"/>
              <a:t>11</a:t>
            </a:r>
            <a:r>
              <a:rPr lang="zh-CN" altLang="en-US" dirty="0"/>
              <a:t>报告</a:t>
            </a:r>
            <a:r>
              <a:rPr lang="en-US" altLang="zh-CN" dirty="0"/>
              <a:t>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3600" b="1" dirty="0">
                <a:latin typeface="宋体" panose="02010600030101010101" pitchFamily="2" charset="-122"/>
                <a:ea typeface="宋体" panose="02010600030101010101" pitchFamily="2" charset="-122"/>
                <a:cs typeface="Arial" panose="020B0604020202020204" pitchFamily="34" charset="0"/>
              </a:rPr>
              <a:t> </a:t>
            </a:r>
            <a:r>
              <a:rPr kumimoji="1" lang="zh-CN" altLang="en-US" sz="3600" b="1" dirty="0">
                <a:latin typeface="宋体" panose="02010600030101010101" pitchFamily="2" charset="-122"/>
                <a:ea typeface="宋体" panose="02010600030101010101" pitchFamily="2" charset="-122"/>
                <a:cs typeface="Arial" panose="020B0604020202020204" pitchFamily="34" charset="0"/>
              </a:rPr>
              <a:t> 1</a:t>
            </a:r>
            <a:r>
              <a:rPr kumimoji="1" lang="zh-CN" altLang="en-US" sz="3600" b="1" dirty="0">
                <a:latin typeface="宋体" panose="02010600030101010101" pitchFamily="2" charset="-122"/>
                <a:ea typeface="宋体" panose="02010600030101010101" pitchFamily="2" charset="-122"/>
                <a:cs typeface="Arial" panose="020B0604020202020204" pitchFamily="34" charset="0"/>
                <a:sym typeface="+mn-ea"/>
              </a:rPr>
              <a:t>面波地下成像技术</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3" name="pic">
            <a:extLst>
              <a:ext uri="{FF2B5EF4-FFF2-40B4-BE49-F238E27FC236}">
                <a16:creationId xmlns:a16="http://schemas.microsoft.com/office/drawing/2014/main" id="{73549F7C-4DCE-4199-B32F-DAD3A037C0A6}"/>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954" y="1010772"/>
            <a:ext cx="8501867" cy="527594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文本框 6">
            <a:extLst>
              <a:ext uri="{FF2B5EF4-FFF2-40B4-BE49-F238E27FC236}">
                <a16:creationId xmlns:a16="http://schemas.microsoft.com/office/drawing/2014/main" id="{78F9FC69-ECB4-A026-031E-940D8932CF82}"/>
              </a:ext>
            </a:extLst>
          </p:cNvPr>
          <p:cNvSpPr txBox="1"/>
          <p:nvPr/>
        </p:nvSpPr>
        <p:spPr>
          <a:xfrm>
            <a:off x="485274" y="6432520"/>
            <a:ext cx="6998369" cy="369332"/>
          </a:xfrm>
          <a:prstGeom prst="rect">
            <a:avLst/>
          </a:prstGeom>
          <a:noFill/>
        </p:spPr>
        <p:txBody>
          <a:bodyPr wrap="square">
            <a:spAutoFit/>
          </a:bodyPr>
          <a:lstStyle/>
          <a:p>
            <a:r>
              <a:rPr lang="zh-CN" altLang="en-US" dirty="0"/>
              <a:t>专题</a:t>
            </a:r>
            <a:r>
              <a:rPr lang="en-US" altLang="zh-CN" dirty="0"/>
              <a:t>11-20.</a:t>
            </a:r>
            <a:r>
              <a:rPr lang="zh-CN" altLang="en-US" dirty="0"/>
              <a:t>背景噪音多阶面波频散曲线与接收函数联合反演方法研究</a:t>
            </a:r>
          </a:p>
        </p:txBody>
      </p:sp>
      <p:sp>
        <p:nvSpPr>
          <p:cNvPr id="5" name="文本框 4">
            <a:extLst>
              <a:ext uri="{FF2B5EF4-FFF2-40B4-BE49-F238E27FC236}">
                <a16:creationId xmlns:a16="http://schemas.microsoft.com/office/drawing/2014/main" id="{2939E0C6-405E-8A6B-3567-D842504BCC99}"/>
              </a:ext>
            </a:extLst>
          </p:cNvPr>
          <p:cNvSpPr txBox="1"/>
          <p:nvPr/>
        </p:nvSpPr>
        <p:spPr>
          <a:xfrm>
            <a:off x="9244688" y="2183595"/>
            <a:ext cx="2321498" cy="3785652"/>
          </a:xfrm>
          <a:prstGeom prst="rect">
            <a:avLst/>
          </a:prstGeom>
          <a:noFill/>
        </p:spPr>
        <p:txBody>
          <a:bodyPr wrap="square" rtlCol="0">
            <a:spAutoFit/>
          </a:bodyPr>
          <a:lstStyle/>
          <a:p>
            <a:r>
              <a:rPr lang="en-US" altLang="zh-CN" sz="2400" dirty="0"/>
              <a:t>1.</a:t>
            </a:r>
            <a:r>
              <a:rPr lang="zh-CN" altLang="en-US" sz="2400" dirty="0"/>
              <a:t>对速度界面</a:t>
            </a:r>
            <a:r>
              <a:rPr lang="zh-CN" altLang="en-US" sz="2400" b="1" dirty="0">
                <a:solidFill>
                  <a:schemeClr val="accent1">
                    <a:lumMod val="75000"/>
                  </a:schemeClr>
                </a:solidFill>
              </a:rPr>
              <a:t>约束不够</a:t>
            </a:r>
            <a:r>
              <a:rPr lang="zh-CN" altLang="en-US" sz="2400" dirty="0"/>
              <a:t>。 </a:t>
            </a:r>
            <a:endParaRPr lang="en-US" altLang="zh-CN" sz="2400" dirty="0"/>
          </a:p>
          <a:p>
            <a:r>
              <a:rPr lang="en-US" altLang="zh-CN" sz="2400" dirty="0"/>
              <a:t>2.</a:t>
            </a:r>
            <a:r>
              <a:rPr lang="zh-CN" altLang="en-US" sz="2400" dirty="0"/>
              <a:t> 深部上地幔速度结构的反演结果可能存在较强的</a:t>
            </a:r>
            <a:r>
              <a:rPr lang="zh-CN" altLang="en-US" sz="2400" b="1" dirty="0">
                <a:solidFill>
                  <a:schemeClr val="accent1">
                    <a:lumMod val="75000"/>
                  </a:schemeClr>
                </a:solidFill>
              </a:rPr>
              <a:t>非唯一性</a:t>
            </a:r>
            <a:r>
              <a:rPr lang="zh-CN" altLang="en-US" sz="2400" dirty="0"/>
              <a:t>。</a:t>
            </a:r>
            <a:endParaRPr lang="en-US" altLang="zh-CN" sz="2400" dirty="0"/>
          </a:p>
          <a:p>
            <a:r>
              <a:rPr lang="en-US" altLang="zh-CN" sz="2400" dirty="0"/>
              <a:t>3.</a:t>
            </a:r>
            <a:r>
              <a:rPr lang="zh-CN" altLang="en-US" sz="2400" dirty="0"/>
              <a:t>多阶频散曲线提取质量可能很差，导致</a:t>
            </a:r>
            <a:r>
              <a:rPr lang="zh-CN" altLang="en-US" sz="2400" b="1" dirty="0">
                <a:solidFill>
                  <a:schemeClr val="accent1">
                    <a:lumMod val="75000"/>
                  </a:schemeClr>
                </a:solidFill>
              </a:rPr>
              <a:t>地下速度结构约束差</a:t>
            </a:r>
            <a:r>
              <a:rPr lang="zh-CN" altLang="en-US" sz="2400" dirty="0"/>
              <a:t>。</a:t>
            </a:r>
          </a:p>
        </p:txBody>
      </p:sp>
      <p:sp>
        <p:nvSpPr>
          <p:cNvPr id="8" name="文本框 7">
            <a:extLst>
              <a:ext uri="{FF2B5EF4-FFF2-40B4-BE49-F238E27FC236}">
                <a16:creationId xmlns:a16="http://schemas.microsoft.com/office/drawing/2014/main" id="{84ED196E-4D85-2117-BC33-685D4D14F9D7}"/>
              </a:ext>
            </a:extLst>
          </p:cNvPr>
          <p:cNvSpPr txBox="1"/>
          <p:nvPr/>
        </p:nvSpPr>
        <p:spPr>
          <a:xfrm>
            <a:off x="9215504" y="1352598"/>
            <a:ext cx="2447960" cy="830997"/>
          </a:xfrm>
          <a:prstGeom prst="rect">
            <a:avLst/>
          </a:prstGeom>
          <a:noFill/>
        </p:spPr>
        <p:txBody>
          <a:bodyPr wrap="square" rtlCol="0">
            <a:spAutoFit/>
          </a:bodyPr>
          <a:lstStyle/>
          <a:p>
            <a:r>
              <a:rPr lang="en-US" altLang="zh-CN" sz="2400" b="1" dirty="0"/>
              <a:t>MSWDs</a:t>
            </a:r>
            <a:r>
              <a:rPr lang="zh-CN" altLang="en-US" sz="2400" b="1" dirty="0"/>
              <a:t>可能存在的问题</a:t>
            </a:r>
          </a:p>
        </p:txBody>
      </p:sp>
      <p:sp>
        <p:nvSpPr>
          <p:cNvPr id="9" name="文本框 8">
            <a:extLst>
              <a:ext uri="{FF2B5EF4-FFF2-40B4-BE49-F238E27FC236}">
                <a16:creationId xmlns:a16="http://schemas.microsoft.com/office/drawing/2014/main" id="{C931A63F-8101-9658-BDEF-EE4D54053861}"/>
              </a:ext>
            </a:extLst>
          </p:cNvPr>
          <p:cNvSpPr txBox="1"/>
          <p:nvPr/>
        </p:nvSpPr>
        <p:spPr>
          <a:xfrm>
            <a:off x="9964304" y="6479143"/>
            <a:ext cx="1601882" cy="378857"/>
          </a:xfrm>
          <a:prstGeom prst="rect">
            <a:avLst/>
          </a:prstGeom>
          <a:solidFill>
            <a:schemeClr val="bg1">
              <a:lumMod val="95000"/>
            </a:schemeClr>
          </a:solidFill>
        </p:spPr>
        <p:txBody>
          <a:bodyPr wrap="square" rtlCol="0">
            <a:spAutoFit/>
          </a:bodyPr>
          <a:lstStyle/>
          <a:p>
            <a:r>
              <a:rPr lang="zh-CN" altLang="en-US" dirty="0"/>
              <a:t>专题</a:t>
            </a:r>
            <a:r>
              <a:rPr lang="en-US" altLang="zh-CN" dirty="0"/>
              <a:t>11</a:t>
            </a:r>
            <a:r>
              <a:rPr lang="zh-CN" altLang="en-US" dirty="0"/>
              <a:t>报告</a:t>
            </a:r>
            <a:r>
              <a:rPr lang="en-US" altLang="zh-CN" dirty="0"/>
              <a:t>20</a:t>
            </a:r>
          </a:p>
        </p:txBody>
      </p:sp>
    </p:spTree>
    <p:extLst>
      <p:ext uri="{BB962C8B-B14F-4D97-AF65-F5344CB8AC3E}">
        <p14:creationId xmlns:p14="http://schemas.microsoft.com/office/powerpoint/2010/main" val="325844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3600" b="1" dirty="0">
                <a:latin typeface="宋体" panose="02010600030101010101" pitchFamily="2" charset="-122"/>
                <a:ea typeface="宋体" panose="02010600030101010101" pitchFamily="2" charset="-122"/>
                <a:cs typeface="Arial" panose="020B0604020202020204" pitchFamily="34" charset="0"/>
              </a:rPr>
              <a:t> </a:t>
            </a:r>
            <a:r>
              <a:rPr kumimoji="1" lang="zh-CN" altLang="en-US" sz="3600" b="1" dirty="0">
                <a:latin typeface="宋体" panose="02010600030101010101" pitchFamily="2" charset="-122"/>
                <a:ea typeface="宋体" panose="02010600030101010101" pitchFamily="2" charset="-122"/>
                <a:cs typeface="Arial" panose="020B0604020202020204" pitchFamily="34" charset="0"/>
              </a:rPr>
              <a:t> 1</a:t>
            </a:r>
            <a:r>
              <a:rPr kumimoji="1" lang="zh-CN" altLang="en-US" sz="3600" b="1" dirty="0">
                <a:latin typeface="宋体" panose="02010600030101010101" pitchFamily="2" charset="-122"/>
                <a:ea typeface="宋体" panose="02010600030101010101" pitchFamily="2" charset="-122"/>
                <a:cs typeface="Arial" panose="020B0604020202020204" pitchFamily="34" charset="0"/>
                <a:sym typeface="+mn-ea"/>
              </a:rPr>
              <a:t>面波地下成像技术</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2050" name="pic">
            <a:extLst>
              <a:ext uri="{FF2B5EF4-FFF2-40B4-BE49-F238E27FC236}">
                <a16:creationId xmlns:a16="http://schemas.microsoft.com/office/drawing/2014/main" id="{64309E3D-75B7-4305-337E-C8CFA31798D8}"/>
              </a:ext>
            </a:extLst>
          </p:cNvPr>
          <p:cNvPicPr preferRelativeResize="0">
            <a:picLocks noChangeArrowheads="1"/>
          </p:cNvPicPr>
          <p:nvPr/>
        </p:nvPicPr>
        <p:blipFill rotWithShape="1">
          <a:blip r:embed="rId3">
            <a:extLst>
              <a:ext uri="{28A0092B-C50C-407E-A947-70E740481C1C}">
                <a14:useLocalDpi xmlns:a14="http://schemas.microsoft.com/office/drawing/2010/main" val="0"/>
              </a:ext>
            </a:extLst>
          </a:blip>
          <a:srcRect t="-352" b="17541"/>
          <a:stretch/>
        </p:blipFill>
        <p:spPr bwMode="auto">
          <a:xfrm>
            <a:off x="694019" y="1128537"/>
            <a:ext cx="11074305" cy="547747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文本框 3">
            <a:extLst>
              <a:ext uri="{FF2B5EF4-FFF2-40B4-BE49-F238E27FC236}">
                <a16:creationId xmlns:a16="http://schemas.microsoft.com/office/drawing/2014/main" id="{CF67EEB4-1949-876A-EBA8-121C8FBC0BA8}"/>
              </a:ext>
            </a:extLst>
          </p:cNvPr>
          <p:cNvSpPr txBox="1"/>
          <p:nvPr/>
        </p:nvSpPr>
        <p:spPr>
          <a:xfrm>
            <a:off x="9964304" y="6479143"/>
            <a:ext cx="1601882" cy="378857"/>
          </a:xfrm>
          <a:prstGeom prst="rect">
            <a:avLst/>
          </a:prstGeom>
          <a:solidFill>
            <a:schemeClr val="bg1">
              <a:lumMod val="95000"/>
            </a:schemeClr>
          </a:solidFill>
        </p:spPr>
        <p:txBody>
          <a:bodyPr wrap="square" rtlCol="0">
            <a:spAutoFit/>
          </a:bodyPr>
          <a:lstStyle/>
          <a:p>
            <a:r>
              <a:rPr lang="zh-CN" altLang="en-US" dirty="0"/>
              <a:t>专题</a:t>
            </a:r>
            <a:r>
              <a:rPr lang="en-US" altLang="zh-CN" dirty="0"/>
              <a:t>11</a:t>
            </a:r>
            <a:r>
              <a:rPr lang="zh-CN" altLang="en-US" dirty="0"/>
              <a:t>报告</a:t>
            </a:r>
            <a:r>
              <a:rPr lang="en-US" altLang="zh-CN" dirty="0"/>
              <a:t>20</a:t>
            </a:r>
          </a:p>
        </p:txBody>
      </p:sp>
    </p:spTree>
    <p:extLst>
      <p:ext uri="{BB962C8B-B14F-4D97-AF65-F5344CB8AC3E}">
        <p14:creationId xmlns:p14="http://schemas.microsoft.com/office/powerpoint/2010/main" val="3062937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3600" b="1" dirty="0">
                <a:latin typeface="宋体" panose="02010600030101010101" pitchFamily="2" charset="-122"/>
                <a:ea typeface="宋体" panose="02010600030101010101" pitchFamily="2" charset="-122"/>
                <a:cs typeface="Arial" panose="020B0604020202020204" pitchFamily="34" charset="0"/>
              </a:rPr>
              <a:t> </a:t>
            </a:r>
            <a:r>
              <a:rPr kumimoji="1" lang="zh-CN" altLang="en-US" sz="3600" b="1" dirty="0">
                <a:latin typeface="宋体" panose="02010600030101010101" pitchFamily="2" charset="-122"/>
                <a:ea typeface="宋体" panose="02010600030101010101" pitchFamily="2" charset="-122"/>
                <a:cs typeface="Arial" panose="020B0604020202020204" pitchFamily="34" charset="0"/>
              </a:rPr>
              <a:t> 1</a:t>
            </a:r>
            <a:r>
              <a:rPr kumimoji="1" lang="zh-CN" altLang="en-US" sz="3600" b="1" dirty="0">
                <a:latin typeface="宋体" panose="02010600030101010101" pitchFamily="2" charset="-122"/>
                <a:ea typeface="宋体" panose="02010600030101010101" pitchFamily="2" charset="-122"/>
                <a:cs typeface="Arial" panose="020B0604020202020204" pitchFamily="34" charset="0"/>
                <a:sym typeface="+mn-ea"/>
              </a:rPr>
              <a:t>面波地下成像技术</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3074" name="pic">
            <a:extLst>
              <a:ext uri="{FF2B5EF4-FFF2-40B4-BE49-F238E27FC236}">
                <a16:creationId xmlns:a16="http://schemas.microsoft.com/office/drawing/2014/main" id="{3F994DB9-432E-9A6E-FB26-38876C1F664F}"/>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414" y="1055716"/>
            <a:ext cx="11050906" cy="55279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文本框 4">
            <a:extLst>
              <a:ext uri="{FF2B5EF4-FFF2-40B4-BE49-F238E27FC236}">
                <a16:creationId xmlns:a16="http://schemas.microsoft.com/office/drawing/2014/main" id="{1CC019EC-0699-9D48-0598-733654C4B411}"/>
              </a:ext>
            </a:extLst>
          </p:cNvPr>
          <p:cNvSpPr txBox="1"/>
          <p:nvPr/>
        </p:nvSpPr>
        <p:spPr>
          <a:xfrm>
            <a:off x="9964304" y="6479143"/>
            <a:ext cx="1601882" cy="378857"/>
          </a:xfrm>
          <a:prstGeom prst="rect">
            <a:avLst/>
          </a:prstGeom>
          <a:solidFill>
            <a:schemeClr val="bg1">
              <a:lumMod val="95000"/>
            </a:schemeClr>
          </a:solidFill>
        </p:spPr>
        <p:txBody>
          <a:bodyPr wrap="square" rtlCol="0">
            <a:spAutoFit/>
          </a:bodyPr>
          <a:lstStyle/>
          <a:p>
            <a:r>
              <a:rPr lang="zh-CN" altLang="en-US" dirty="0"/>
              <a:t>专题</a:t>
            </a:r>
            <a:r>
              <a:rPr lang="en-US" altLang="zh-CN" dirty="0"/>
              <a:t>11</a:t>
            </a:r>
            <a:r>
              <a:rPr lang="zh-CN" altLang="en-US" dirty="0"/>
              <a:t>报告</a:t>
            </a:r>
            <a:r>
              <a:rPr lang="en-US" altLang="zh-CN" dirty="0"/>
              <a:t>20</a:t>
            </a:r>
          </a:p>
        </p:txBody>
      </p:sp>
    </p:spTree>
    <p:extLst>
      <p:ext uri="{BB962C8B-B14F-4D97-AF65-F5344CB8AC3E}">
        <p14:creationId xmlns:p14="http://schemas.microsoft.com/office/powerpoint/2010/main" val="181080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D7CE441B-9B1E-A1D9-CFF2-73F44CF295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717" y="1050614"/>
            <a:ext cx="9983595" cy="5562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3600" b="1" dirty="0">
                <a:latin typeface="宋体" panose="02010600030101010101" pitchFamily="2" charset="-122"/>
                <a:ea typeface="宋体" panose="02010600030101010101" pitchFamily="2" charset="-122"/>
                <a:cs typeface="Arial" panose="020B0604020202020204" pitchFamily="34" charset="0"/>
              </a:rPr>
              <a:t> </a:t>
            </a:r>
            <a:r>
              <a:rPr kumimoji="1" lang="zh-CN" altLang="en-US" sz="3600" b="1" dirty="0">
                <a:latin typeface="宋体" panose="02010600030101010101" pitchFamily="2" charset="-122"/>
                <a:ea typeface="宋体" panose="02010600030101010101" pitchFamily="2" charset="-122"/>
                <a:cs typeface="Arial" panose="020B0604020202020204" pitchFamily="34" charset="0"/>
              </a:rPr>
              <a:t> 1</a:t>
            </a:r>
            <a:r>
              <a:rPr kumimoji="1" lang="zh-CN" altLang="en-US" sz="3600" b="1" dirty="0">
                <a:latin typeface="宋体" panose="02010600030101010101" pitchFamily="2" charset="-122"/>
                <a:ea typeface="宋体" panose="02010600030101010101" pitchFamily="2" charset="-122"/>
                <a:cs typeface="Arial" panose="020B0604020202020204" pitchFamily="34" charset="0"/>
                <a:sym typeface="+mn-ea"/>
              </a:rPr>
              <a:t>面波地下成像技术</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sp>
        <p:nvSpPr>
          <p:cNvPr id="4" name="文本框 3">
            <a:extLst>
              <a:ext uri="{FF2B5EF4-FFF2-40B4-BE49-F238E27FC236}">
                <a16:creationId xmlns:a16="http://schemas.microsoft.com/office/drawing/2014/main" id="{76169652-8111-3CA7-25C0-65FA05698E4F}"/>
              </a:ext>
            </a:extLst>
          </p:cNvPr>
          <p:cNvSpPr txBox="1"/>
          <p:nvPr/>
        </p:nvSpPr>
        <p:spPr>
          <a:xfrm>
            <a:off x="3471610" y="1050614"/>
            <a:ext cx="3877985" cy="461665"/>
          </a:xfrm>
          <a:prstGeom prst="rect">
            <a:avLst/>
          </a:prstGeom>
          <a:noFill/>
        </p:spPr>
        <p:txBody>
          <a:bodyPr wrap="none" rtlCol="0">
            <a:spAutoFit/>
          </a:bodyPr>
          <a:lstStyle/>
          <a:p>
            <a:r>
              <a:rPr lang="zh-CN" altLang="en-US" sz="2400" dirty="0">
                <a:solidFill>
                  <a:schemeClr val="bg1"/>
                </a:solidFill>
              </a:rPr>
              <a:t>地震面波阵列层析成像技术</a:t>
            </a:r>
            <a:endParaRPr lang="en-US" altLang="zh-CN" sz="2400" dirty="0">
              <a:solidFill>
                <a:schemeClr val="bg1"/>
              </a:solidFill>
            </a:endParaRPr>
          </a:p>
        </p:txBody>
      </p:sp>
      <p:sp>
        <p:nvSpPr>
          <p:cNvPr id="5" name="文本框 4">
            <a:extLst>
              <a:ext uri="{FF2B5EF4-FFF2-40B4-BE49-F238E27FC236}">
                <a16:creationId xmlns:a16="http://schemas.microsoft.com/office/drawing/2014/main" id="{BB3A8B7F-E48B-B56B-41B3-009BB4905500}"/>
              </a:ext>
            </a:extLst>
          </p:cNvPr>
          <p:cNvSpPr txBox="1"/>
          <p:nvPr/>
        </p:nvSpPr>
        <p:spPr>
          <a:xfrm>
            <a:off x="10431029" y="6479143"/>
            <a:ext cx="1601882" cy="378857"/>
          </a:xfrm>
          <a:prstGeom prst="rect">
            <a:avLst/>
          </a:prstGeom>
          <a:solidFill>
            <a:schemeClr val="bg1">
              <a:lumMod val="95000"/>
            </a:schemeClr>
          </a:solidFill>
        </p:spPr>
        <p:txBody>
          <a:bodyPr wrap="square" rtlCol="0">
            <a:spAutoFit/>
          </a:bodyPr>
          <a:lstStyle/>
          <a:p>
            <a:r>
              <a:rPr lang="zh-CN" altLang="en-US" dirty="0"/>
              <a:t>专题</a:t>
            </a:r>
            <a:r>
              <a:rPr lang="en-US" altLang="zh-CN" dirty="0"/>
              <a:t>11</a:t>
            </a:r>
            <a:r>
              <a:rPr lang="zh-CN" altLang="en-US" dirty="0"/>
              <a:t>报告</a:t>
            </a:r>
            <a:r>
              <a:rPr lang="en-US" altLang="zh-CN" dirty="0"/>
              <a:t>19</a:t>
            </a:r>
          </a:p>
        </p:txBody>
      </p:sp>
    </p:spTree>
    <p:extLst>
      <p:ext uri="{BB962C8B-B14F-4D97-AF65-F5344CB8AC3E}">
        <p14:creationId xmlns:p14="http://schemas.microsoft.com/office/powerpoint/2010/main" val="3331301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3600" b="1" dirty="0">
                <a:latin typeface="宋体" panose="02010600030101010101" pitchFamily="2" charset="-122"/>
                <a:ea typeface="宋体" panose="02010600030101010101" pitchFamily="2" charset="-122"/>
                <a:cs typeface="Arial" panose="020B0604020202020204" pitchFamily="34" charset="0"/>
              </a:rPr>
              <a:t>  2 </a:t>
            </a:r>
            <a:r>
              <a:rPr kumimoji="1" lang="zh-CN" altLang="en-US" sz="3600" b="1" dirty="0">
                <a:latin typeface="宋体" panose="02010600030101010101" pitchFamily="2" charset="-122"/>
                <a:ea typeface="宋体" panose="02010600030101010101" pitchFamily="2" charset="-122"/>
                <a:cs typeface="Arial" panose="020B0604020202020204" pitchFamily="34" charset="0"/>
              </a:rPr>
              <a:t>一些现象与结论</a:t>
            </a:r>
            <a:r>
              <a:rPr kumimoji="1" lang="en-US" altLang="zh-CN" sz="3600" b="1" dirty="0">
                <a:latin typeface="宋体" panose="02010600030101010101" pitchFamily="2" charset="-122"/>
                <a:ea typeface="宋体" panose="02010600030101010101" pitchFamily="2" charset="-122"/>
                <a:cs typeface="Arial" panose="020B0604020202020204" pitchFamily="34" charset="0"/>
              </a:rPr>
              <a:t>..</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5122" name="Picture 2">
            <a:extLst>
              <a:ext uri="{FF2B5EF4-FFF2-40B4-BE49-F238E27FC236}">
                <a16:creationId xmlns:a16="http://schemas.microsoft.com/office/drawing/2014/main" id="{4E8A3B04-924D-1B68-ACBA-58D2EE8B405F}"/>
              </a:ext>
            </a:extLst>
          </p:cNvPr>
          <p:cNvPicPr>
            <a:picLocks noChangeArrowheads="1"/>
          </p:cNvPicPr>
          <p:nvPr/>
        </p:nvPicPr>
        <p:blipFill rotWithShape="1">
          <a:blip r:embed="rId3">
            <a:extLst>
              <a:ext uri="{28A0092B-C50C-407E-A947-70E740481C1C}">
                <a14:useLocalDpi xmlns:a14="http://schemas.microsoft.com/office/drawing/2010/main" val="0"/>
              </a:ext>
            </a:extLst>
          </a:blip>
          <a:srcRect t="3324"/>
          <a:stretch/>
        </p:blipFill>
        <p:spPr bwMode="auto">
          <a:xfrm>
            <a:off x="1573553" y="922774"/>
            <a:ext cx="7949901" cy="5819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a:extLst>
              <a:ext uri="{FF2B5EF4-FFF2-40B4-BE49-F238E27FC236}">
                <a16:creationId xmlns:a16="http://schemas.microsoft.com/office/drawing/2014/main" id="{95E79268-822C-435E-8649-7BA6E33D21D6}"/>
              </a:ext>
            </a:extLst>
          </p:cNvPr>
          <p:cNvSpPr txBox="1"/>
          <p:nvPr/>
        </p:nvSpPr>
        <p:spPr>
          <a:xfrm>
            <a:off x="10583429" y="6479143"/>
            <a:ext cx="1601882" cy="378857"/>
          </a:xfrm>
          <a:prstGeom prst="rect">
            <a:avLst/>
          </a:prstGeom>
          <a:solidFill>
            <a:schemeClr val="bg1">
              <a:lumMod val="95000"/>
            </a:schemeClr>
          </a:solidFill>
        </p:spPr>
        <p:txBody>
          <a:bodyPr wrap="square" rtlCol="0">
            <a:spAutoFit/>
          </a:bodyPr>
          <a:lstStyle/>
          <a:p>
            <a:r>
              <a:rPr lang="zh-CN" altLang="en-US" dirty="0"/>
              <a:t>专题</a:t>
            </a:r>
            <a:r>
              <a:rPr lang="en-US" altLang="zh-CN" dirty="0"/>
              <a:t>76</a:t>
            </a:r>
            <a:r>
              <a:rPr lang="zh-CN" altLang="en-US" dirty="0"/>
              <a:t>报告</a:t>
            </a:r>
            <a:r>
              <a:rPr lang="en-US" altLang="zh-CN" dirty="0"/>
              <a:t>49</a:t>
            </a:r>
          </a:p>
        </p:txBody>
      </p:sp>
    </p:spTree>
    <p:extLst>
      <p:ext uri="{BB962C8B-B14F-4D97-AF65-F5344CB8AC3E}">
        <p14:creationId xmlns:p14="http://schemas.microsoft.com/office/powerpoint/2010/main" val="1748438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3600" b="1" dirty="0">
                <a:latin typeface="宋体" panose="02010600030101010101" pitchFamily="2" charset="-122"/>
                <a:ea typeface="宋体" panose="02010600030101010101" pitchFamily="2" charset="-122"/>
                <a:cs typeface="Arial" panose="020B0604020202020204" pitchFamily="34" charset="0"/>
              </a:rPr>
              <a:t>  2 </a:t>
            </a:r>
            <a:r>
              <a:rPr kumimoji="1" lang="zh-CN" altLang="en-US" sz="3600" b="1" dirty="0">
                <a:latin typeface="宋体" panose="02010600030101010101" pitchFamily="2" charset="-122"/>
                <a:ea typeface="宋体" panose="02010600030101010101" pitchFamily="2" charset="-122"/>
                <a:cs typeface="Arial" panose="020B0604020202020204" pitchFamily="34" charset="0"/>
              </a:rPr>
              <a:t>一些现象与结论</a:t>
            </a:r>
            <a:r>
              <a:rPr kumimoji="1" lang="en-US" altLang="zh-CN" sz="3600" b="1" dirty="0">
                <a:latin typeface="宋体" panose="02010600030101010101" pitchFamily="2" charset="-122"/>
                <a:ea typeface="宋体" panose="02010600030101010101" pitchFamily="2" charset="-122"/>
                <a:cs typeface="Arial" panose="020B0604020202020204" pitchFamily="34" charset="0"/>
              </a:rPr>
              <a:t>..</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8194" name="pic">
            <a:extLst>
              <a:ext uri="{FF2B5EF4-FFF2-40B4-BE49-F238E27FC236}">
                <a16:creationId xmlns:a16="http://schemas.microsoft.com/office/drawing/2014/main" id="{8C1271E3-40AB-928B-0475-1E888EB2C103}"/>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244" y="939760"/>
            <a:ext cx="9836236" cy="55489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文本框 5">
            <a:extLst>
              <a:ext uri="{FF2B5EF4-FFF2-40B4-BE49-F238E27FC236}">
                <a16:creationId xmlns:a16="http://schemas.microsoft.com/office/drawing/2014/main" id="{7095DF8E-D22B-97B2-CA14-57E4F330E910}"/>
              </a:ext>
            </a:extLst>
          </p:cNvPr>
          <p:cNvSpPr txBox="1"/>
          <p:nvPr/>
        </p:nvSpPr>
        <p:spPr>
          <a:xfrm>
            <a:off x="10590118" y="6488668"/>
            <a:ext cx="1601882" cy="369332"/>
          </a:xfrm>
          <a:prstGeom prst="rect">
            <a:avLst/>
          </a:prstGeom>
          <a:solidFill>
            <a:schemeClr val="bg1">
              <a:lumMod val="95000"/>
            </a:schemeClr>
          </a:solidFill>
        </p:spPr>
        <p:txBody>
          <a:bodyPr wrap="square" rtlCol="0">
            <a:spAutoFit/>
          </a:bodyPr>
          <a:lstStyle/>
          <a:p>
            <a:r>
              <a:rPr lang="zh-CN" altLang="en-US" dirty="0"/>
              <a:t>专题</a:t>
            </a:r>
            <a:r>
              <a:rPr lang="en-US" altLang="zh-CN" dirty="0"/>
              <a:t>6</a:t>
            </a:r>
            <a:r>
              <a:rPr lang="zh-CN" altLang="en-US" dirty="0"/>
              <a:t>报告</a:t>
            </a:r>
            <a:r>
              <a:rPr lang="en-US" altLang="zh-CN" dirty="0"/>
              <a:t>4</a:t>
            </a:r>
          </a:p>
        </p:txBody>
      </p:sp>
    </p:spTree>
    <p:extLst>
      <p:ext uri="{BB962C8B-B14F-4D97-AF65-F5344CB8AC3E}">
        <p14:creationId xmlns:p14="http://schemas.microsoft.com/office/powerpoint/2010/main" val="3168382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3600" b="1" dirty="0">
                <a:latin typeface="宋体" panose="02010600030101010101" pitchFamily="2" charset="-122"/>
                <a:ea typeface="宋体" panose="02010600030101010101" pitchFamily="2" charset="-122"/>
                <a:cs typeface="Arial" panose="020B0604020202020204" pitchFamily="34" charset="0"/>
              </a:rPr>
              <a:t>   2 </a:t>
            </a:r>
            <a:r>
              <a:rPr kumimoji="1" lang="zh-CN" altLang="en-US" sz="3600" b="1" dirty="0">
                <a:latin typeface="宋体" panose="02010600030101010101" pitchFamily="2" charset="-122"/>
                <a:ea typeface="宋体" panose="02010600030101010101" pitchFamily="2" charset="-122"/>
                <a:cs typeface="Arial" panose="020B0604020202020204" pitchFamily="34" charset="0"/>
              </a:rPr>
              <a:t>一些现象与结论</a:t>
            </a:r>
            <a:r>
              <a:rPr kumimoji="1" lang="en-US" altLang="zh-CN" sz="3600" b="1" dirty="0">
                <a:latin typeface="宋体" panose="02010600030101010101" pitchFamily="2" charset="-122"/>
                <a:ea typeface="宋体" panose="02010600030101010101" pitchFamily="2" charset="-122"/>
                <a:cs typeface="Arial" panose="020B0604020202020204" pitchFamily="34" charset="0"/>
              </a:rPr>
              <a:t>..</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6146" name="pic">
            <a:extLst>
              <a:ext uri="{FF2B5EF4-FFF2-40B4-BE49-F238E27FC236}">
                <a16:creationId xmlns:a16="http://schemas.microsoft.com/office/drawing/2014/main" id="{D825314C-8A0A-1F84-FEBB-A4D5698B2F8E}"/>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464" y="990559"/>
            <a:ext cx="10186372" cy="53768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文本框 5">
            <a:extLst>
              <a:ext uri="{FF2B5EF4-FFF2-40B4-BE49-F238E27FC236}">
                <a16:creationId xmlns:a16="http://schemas.microsoft.com/office/drawing/2014/main" id="{F3B5D5E0-88FA-F6F6-25C5-0DCBAE99C699}"/>
              </a:ext>
            </a:extLst>
          </p:cNvPr>
          <p:cNvSpPr txBox="1"/>
          <p:nvPr/>
        </p:nvSpPr>
        <p:spPr>
          <a:xfrm>
            <a:off x="9907154" y="6492956"/>
            <a:ext cx="1751446" cy="369332"/>
          </a:xfrm>
          <a:prstGeom prst="rect">
            <a:avLst/>
          </a:prstGeom>
          <a:solidFill>
            <a:schemeClr val="bg1">
              <a:lumMod val="95000"/>
            </a:schemeClr>
          </a:solidFill>
        </p:spPr>
        <p:txBody>
          <a:bodyPr wrap="square" rtlCol="0">
            <a:spAutoFit/>
          </a:bodyPr>
          <a:lstStyle/>
          <a:p>
            <a:r>
              <a:rPr lang="zh-CN" altLang="en-US" dirty="0"/>
              <a:t>专题</a:t>
            </a:r>
            <a:r>
              <a:rPr lang="en-US" altLang="zh-CN" dirty="0"/>
              <a:t>107</a:t>
            </a:r>
            <a:r>
              <a:rPr lang="zh-CN" altLang="en-US" dirty="0"/>
              <a:t>报告</a:t>
            </a:r>
            <a:r>
              <a:rPr lang="en-US" altLang="zh-CN" dirty="0"/>
              <a:t>24</a:t>
            </a:r>
          </a:p>
        </p:txBody>
      </p:sp>
    </p:spTree>
    <p:extLst>
      <p:ext uri="{BB962C8B-B14F-4D97-AF65-F5344CB8AC3E}">
        <p14:creationId xmlns:p14="http://schemas.microsoft.com/office/powerpoint/2010/main" val="2311775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3600" b="1" dirty="0">
                <a:latin typeface="宋体" panose="02010600030101010101" pitchFamily="2" charset="-122"/>
                <a:ea typeface="宋体" panose="02010600030101010101" pitchFamily="2" charset="-122"/>
                <a:cs typeface="Arial" panose="020B0604020202020204" pitchFamily="34" charset="0"/>
              </a:rPr>
              <a:t>  2 </a:t>
            </a:r>
            <a:r>
              <a:rPr kumimoji="1" lang="zh-CN" altLang="en-US" sz="3600" b="1" dirty="0">
                <a:latin typeface="宋体" panose="02010600030101010101" pitchFamily="2" charset="-122"/>
                <a:ea typeface="宋体" panose="02010600030101010101" pitchFamily="2" charset="-122"/>
                <a:cs typeface="Arial" panose="020B0604020202020204" pitchFamily="34" charset="0"/>
              </a:rPr>
              <a:t>一些现象与结论</a:t>
            </a:r>
            <a:r>
              <a:rPr kumimoji="1" lang="en-US" altLang="zh-CN" sz="3600" b="1" dirty="0">
                <a:latin typeface="宋体" panose="02010600030101010101" pitchFamily="2" charset="-122"/>
                <a:ea typeface="宋体" panose="02010600030101010101" pitchFamily="2" charset="-122"/>
                <a:cs typeface="Arial" panose="020B0604020202020204" pitchFamily="34" charset="0"/>
              </a:rPr>
              <a:t>..</a:t>
            </a:r>
            <a:endParaRPr kumimoji="1" lang="zh-CN" altLang="en-US" sz="3600" b="1" dirty="0">
              <a:latin typeface="宋体" panose="02010600030101010101" pitchFamily="2" charset="-122"/>
              <a:ea typeface="宋体" panose="02010600030101010101" pitchFamily="2" charset="-122"/>
              <a:cs typeface="Arial" panose="020B0604020202020204" pitchFamily="34" charset="0"/>
            </a:endParaRPr>
          </a:p>
        </p:txBody>
      </p:sp>
      <p:pic>
        <p:nvPicPr>
          <p:cNvPr id="7170" name="pic">
            <a:extLst>
              <a:ext uri="{FF2B5EF4-FFF2-40B4-BE49-F238E27FC236}">
                <a16:creationId xmlns:a16="http://schemas.microsoft.com/office/drawing/2014/main" id="{C48E04AF-5D2D-1CDD-C5B2-705476F7E776}"/>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371" y="961792"/>
            <a:ext cx="10548490" cy="56111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文本框 3">
            <a:extLst>
              <a:ext uri="{FF2B5EF4-FFF2-40B4-BE49-F238E27FC236}">
                <a16:creationId xmlns:a16="http://schemas.microsoft.com/office/drawing/2014/main" id="{A3953A60-484E-8F0D-A8BC-07581E7FBE1E}"/>
              </a:ext>
            </a:extLst>
          </p:cNvPr>
          <p:cNvSpPr txBox="1"/>
          <p:nvPr/>
        </p:nvSpPr>
        <p:spPr>
          <a:xfrm>
            <a:off x="9907154" y="6492956"/>
            <a:ext cx="1751446" cy="369332"/>
          </a:xfrm>
          <a:prstGeom prst="rect">
            <a:avLst/>
          </a:prstGeom>
          <a:solidFill>
            <a:schemeClr val="bg1">
              <a:lumMod val="95000"/>
            </a:schemeClr>
          </a:solidFill>
        </p:spPr>
        <p:txBody>
          <a:bodyPr wrap="square" rtlCol="0">
            <a:spAutoFit/>
          </a:bodyPr>
          <a:lstStyle/>
          <a:p>
            <a:r>
              <a:rPr lang="zh-CN" altLang="en-US" dirty="0"/>
              <a:t>专题</a:t>
            </a:r>
            <a:r>
              <a:rPr lang="en-US" altLang="zh-CN" dirty="0"/>
              <a:t>107</a:t>
            </a:r>
            <a:r>
              <a:rPr lang="zh-CN" altLang="en-US" dirty="0"/>
              <a:t>报告</a:t>
            </a:r>
            <a:r>
              <a:rPr lang="en-US" altLang="zh-CN" dirty="0"/>
              <a:t>24</a:t>
            </a:r>
          </a:p>
        </p:txBody>
      </p:sp>
    </p:spTree>
    <p:extLst>
      <p:ext uri="{BB962C8B-B14F-4D97-AF65-F5344CB8AC3E}">
        <p14:creationId xmlns:p14="http://schemas.microsoft.com/office/powerpoint/2010/main" val="2901790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altLang="zh-CN" sz="3600" b="1" dirty="0">
                <a:latin typeface="宋体" panose="02010600030101010101" pitchFamily="2" charset="-122"/>
                <a:ea typeface="宋体" panose="02010600030101010101" pitchFamily="2" charset="-122"/>
                <a:cs typeface="宋体" panose="02010600030101010101" pitchFamily="2" charset="-122"/>
                <a:sym typeface="+mn-ea"/>
              </a:rPr>
              <a:t>  3 </a:t>
            </a:r>
            <a:r>
              <a:rPr lang="zh-CN" altLang="en-US" sz="3600" b="1" dirty="0">
                <a:latin typeface="宋体" panose="02010600030101010101" pitchFamily="2" charset="-122"/>
                <a:ea typeface="宋体" panose="02010600030101010101" pitchFamily="2" charset="-122"/>
                <a:cs typeface="宋体" panose="02010600030101010101" pitchFamily="2" charset="-122"/>
                <a:sym typeface="+mn-ea"/>
              </a:rPr>
              <a:t>行星科学</a:t>
            </a:r>
            <a:endParaRPr kumimoji="1" lang="zh-CN" altLang="en-US" sz="3600" b="1" dirty="0">
              <a:latin typeface="宋体" panose="02010600030101010101" pitchFamily="2" charset="-122"/>
              <a:ea typeface="宋体" panose="02010600030101010101" pitchFamily="2" charset="-122"/>
              <a:cs typeface="宋体" panose="02010600030101010101" pitchFamily="2" charset="-122"/>
            </a:endParaRPr>
          </a:p>
        </p:txBody>
      </p:sp>
      <p:pic>
        <p:nvPicPr>
          <p:cNvPr id="2050" name="pic">
            <a:extLst>
              <a:ext uri="{FF2B5EF4-FFF2-40B4-BE49-F238E27FC236}">
                <a16:creationId xmlns:a16="http://schemas.microsoft.com/office/drawing/2014/main" id="{E594DB9F-AA3D-CD30-8259-F1E009EDF222}"/>
              </a:ext>
            </a:extLst>
          </p:cNvPr>
          <p:cNvPicPr preferRelativeResize="0">
            <a:picLocks noChangeArrowheads="1"/>
          </p:cNvPicPr>
          <p:nvPr/>
        </p:nvPicPr>
        <p:blipFill rotWithShape="1">
          <a:blip r:embed="rId3">
            <a:extLst>
              <a:ext uri="{28A0092B-C50C-407E-A947-70E740481C1C}">
                <a14:useLocalDpi xmlns:a14="http://schemas.microsoft.com/office/drawing/2010/main" val="0"/>
              </a:ext>
            </a:extLst>
          </a:blip>
          <a:srcRect l="1300" r="1347" b="1760"/>
          <a:stretch/>
        </p:blipFill>
        <p:spPr bwMode="auto">
          <a:xfrm>
            <a:off x="1485898" y="864973"/>
            <a:ext cx="10049933" cy="54230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箭头: 左 4">
            <a:extLst>
              <a:ext uri="{FF2B5EF4-FFF2-40B4-BE49-F238E27FC236}">
                <a16:creationId xmlns:a16="http://schemas.microsoft.com/office/drawing/2014/main" id="{25639305-3C36-BA79-3B58-E5AB04B30FF7}"/>
              </a:ext>
            </a:extLst>
          </p:cNvPr>
          <p:cNvSpPr/>
          <p:nvPr/>
        </p:nvSpPr>
        <p:spPr>
          <a:xfrm>
            <a:off x="1972735" y="2895599"/>
            <a:ext cx="431800" cy="203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54FCF1C-A59C-B390-CB09-B0565F1565F4}"/>
              </a:ext>
            </a:extLst>
          </p:cNvPr>
          <p:cNvSpPr txBox="1"/>
          <p:nvPr/>
        </p:nvSpPr>
        <p:spPr>
          <a:xfrm>
            <a:off x="550333" y="1865748"/>
            <a:ext cx="1219201" cy="923330"/>
          </a:xfrm>
          <a:prstGeom prst="rect">
            <a:avLst/>
          </a:prstGeom>
          <a:solidFill>
            <a:schemeClr val="bg1">
              <a:lumMod val="95000"/>
            </a:schemeClr>
          </a:solidFill>
        </p:spPr>
        <p:txBody>
          <a:bodyPr wrap="square" rtlCol="0">
            <a:spAutoFit/>
          </a:bodyPr>
          <a:lstStyle/>
          <a:p>
            <a:r>
              <a:rPr lang="zh-CN" altLang="en-US" dirty="0"/>
              <a:t>月表昼夜温差高达 </a:t>
            </a:r>
            <a:r>
              <a:rPr lang="en-US" altLang="zh-CN" dirty="0"/>
              <a:t>300 </a:t>
            </a:r>
            <a:r>
              <a:rPr lang="zh-CN" altLang="en-US" dirty="0"/>
              <a:t>度。</a:t>
            </a:r>
          </a:p>
        </p:txBody>
      </p:sp>
      <p:sp>
        <p:nvSpPr>
          <p:cNvPr id="7" name="文本框 6">
            <a:extLst>
              <a:ext uri="{FF2B5EF4-FFF2-40B4-BE49-F238E27FC236}">
                <a16:creationId xmlns:a16="http://schemas.microsoft.com/office/drawing/2014/main" id="{273F4D7A-6EA3-ADE0-998F-9C43CA4873C9}"/>
              </a:ext>
            </a:extLst>
          </p:cNvPr>
          <p:cNvSpPr txBox="1"/>
          <p:nvPr/>
        </p:nvSpPr>
        <p:spPr>
          <a:xfrm>
            <a:off x="550333" y="3208933"/>
            <a:ext cx="1219201" cy="923330"/>
          </a:xfrm>
          <a:prstGeom prst="rect">
            <a:avLst/>
          </a:prstGeom>
          <a:solidFill>
            <a:schemeClr val="bg1">
              <a:lumMod val="95000"/>
            </a:schemeClr>
          </a:solidFill>
        </p:spPr>
        <p:txBody>
          <a:bodyPr wrap="square" rtlCol="0">
            <a:spAutoFit/>
          </a:bodyPr>
          <a:lstStyle/>
          <a:p>
            <a:r>
              <a:rPr lang="zh-CN" altLang="en-US" dirty="0"/>
              <a:t>仪器响应缺乏机理分析</a:t>
            </a:r>
          </a:p>
        </p:txBody>
      </p:sp>
      <p:sp>
        <p:nvSpPr>
          <p:cNvPr id="3" name="文本框 2">
            <a:extLst>
              <a:ext uri="{FF2B5EF4-FFF2-40B4-BE49-F238E27FC236}">
                <a16:creationId xmlns:a16="http://schemas.microsoft.com/office/drawing/2014/main" id="{C855BEC4-144C-28DD-AE15-30874E4397AE}"/>
              </a:ext>
            </a:extLst>
          </p:cNvPr>
          <p:cNvSpPr txBox="1"/>
          <p:nvPr/>
        </p:nvSpPr>
        <p:spPr>
          <a:xfrm>
            <a:off x="430706" y="4552118"/>
            <a:ext cx="1338828" cy="369332"/>
          </a:xfrm>
          <a:prstGeom prst="rect">
            <a:avLst/>
          </a:prstGeom>
          <a:solidFill>
            <a:schemeClr val="bg1">
              <a:lumMod val="95000"/>
            </a:schemeClr>
          </a:solidFill>
        </p:spPr>
        <p:txBody>
          <a:bodyPr wrap="none" rtlCol="0">
            <a:spAutoFit/>
          </a:bodyPr>
          <a:lstStyle/>
          <a:p>
            <a:r>
              <a:rPr lang="zh-CN" altLang="en-US" dirty="0"/>
              <a:t>有限元建模</a:t>
            </a:r>
          </a:p>
        </p:txBody>
      </p:sp>
      <p:sp>
        <p:nvSpPr>
          <p:cNvPr id="9" name="文本框 8">
            <a:extLst>
              <a:ext uri="{FF2B5EF4-FFF2-40B4-BE49-F238E27FC236}">
                <a16:creationId xmlns:a16="http://schemas.microsoft.com/office/drawing/2014/main" id="{FBD74B4E-7C36-E9F3-A8C2-A87B30D53C9E}"/>
              </a:ext>
            </a:extLst>
          </p:cNvPr>
          <p:cNvSpPr txBox="1"/>
          <p:nvPr/>
        </p:nvSpPr>
        <p:spPr>
          <a:xfrm>
            <a:off x="434937" y="5156639"/>
            <a:ext cx="1338828" cy="369332"/>
          </a:xfrm>
          <a:prstGeom prst="rect">
            <a:avLst/>
          </a:prstGeom>
          <a:solidFill>
            <a:schemeClr val="bg1">
              <a:lumMod val="95000"/>
            </a:schemeClr>
          </a:solidFill>
        </p:spPr>
        <p:txBody>
          <a:bodyPr wrap="none" rtlCol="0">
            <a:spAutoFit/>
          </a:bodyPr>
          <a:lstStyle/>
          <a:p>
            <a:r>
              <a:rPr lang="zh-CN" altLang="en-US" dirty="0"/>
              <a:t>热力学仿真</a:t>
            </a:r>
          </a:p>
        </p:txBody>
      </p:sp>
      <p:sp>
        <p:nvSpPr>
          <p:cNvPr id="8" name="加号 7">
            <a:extLst>
              <a:ext uri="{FF2B5EF4-FFF2-40B4-BE49-F238E27FC236}">
                <a16:creationId xmlns:a16="http://schemas.microsoft.com/office/drawing/2014/main" id="{2ABE02D4-F969-05E6-2160-FA10D60B844F}"/>
              </a:ext>
            </a:extLst>
          </p:cNvPr>
          <p:cNvSpPr/>
          <p:nvPr/>
        </p:nvSpPr>
        <p:spPr>
          <a:xfrm>
            <a:off x="939253" y="4961466"/>
            <a:ext cx="229147" cy="169772"/>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93B38C1F-E3A0-217D-3A8E-0E38CD7A39A2}"/>
              </a:ext>
            </a:extLst>
          </p:cNvPr>
          <p:cNvSpPr txBox="1"/>
          <p:nvPr/>
        </p:nvSpPr>
        <p:spPr>
          <a:xfrm>
            <a:off x="10469129" y="6488668"/>
            <a:ext cx="1494271" cy="369332"/>
          </a:xfrm>
          <a:prstGeom prst="rect">
            <a:avLst/>
          </a:prstGeom>
          <a:solidFill>
            <a:schemeClr val="bg1">
              <a:lumMod val="95000"/>
            </a:schemeClr>
          </a:solidFill>
        </p:spPr>
        <p:txBody>
          <a:bodyPr wrap="square" rtlCol="0">
            <a:spAutoFit/>
          </a:bodyPr>
          <a:lstStyle/>
          <a:p>
            <a:r>
              <a:rPr lang="zh-CN" altLang="en-US" dirty="0"/>
              <a:t>专题</a:t>
            </a:r>
            <a:r>
              <a:rPr lang="en-US" altLang="zh-CN" dirty="0"/>
              <a:t>6</a:t>
            </a:r>
            <a:r>
              <a:rPr lang="zh-CN" altLang="en-US" dirty="0"/>
              <a:t>报告</a:t>
            </a:r>
            <a:r>
              <a:rPr lang="en-US" altLang="zh-CN" dirty="0"/>
              <a:t>24</a:t>
            </a:r>
          </a:p>
        </p:txBody>
      </p:sp>
    </p:spTree>
    <p:extLst>
      <p:ext uri="{BB962C8B-B14F-4D97-AF65-F5344CB8AC3E}">
        <p14:creationId xmlns:p14="http://schemas.microsoft.com/office/powerpoint/2010/main" val="516619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altLang="zh-CN" sz="3600" b="1" dirty="0">
                <a:latin typeface="宋体" panose="02010600030101010101" pitchFamily="2" charset="-122"/>
                <a:ea typeface="宋体" panose="02010600030101010101" pitchFamily="2" charset="-122"/>
                <a:cs typeface="宋体" panose="02010600030101010101" pitchFamily="2" charset="-122"/>
                <a:sym typeface="+mn-ea"/>
              </a:rPr>
              <a:t>   3 </a:t>
            </a:r>
            <a:r>
              <a:rPr lang="zh-CN" altLang="en-US" sz="3600" b="1" dirty="0">
                <a:latin typeface="宋体" panose="02010600030101010101" pitchFamily="2" charset="-122"/>
                <a:ea typeface="宋体" panose="02010600030101010101" pitchFamily="2" charset="-122"/>
                <a:cs typeface="宋体" panose="02010600030101010101" pitchFamily="2" charset="-122"/>
                <a:sym typeface="+mn-ea"/>
              </a:rPr>
              <a:t>行星科学</a:t>
            </a:r>
            <a:endParaRPr kumimoji="1" lang="zh-CN" altLang="en-US" sz="3600" b="1" dirty="0">
              <a:latin typeface="宋体" panose="02010600030101010101" pitchFamily="2" charset="-122"/>
              <a:ea typeface="宋体" panose="02010600030101010101" pitchFamily="2" charset="-122"/>
              <a:cs typeface="宋体" panose="02010600030101010101" pitchFamily="2" charset="-122"/>
            </a:endParaRPr>
          </a:p>
        </p:txBody>
      </p:sp>
      <p:pic>
        <p:nvPicPr>
          <p:cNvPr id="2051" name="pic">
            <a:extLst>
              <a:ext uri="{FF2B5EF4-FFF2-40B4-BE49-F238E27FC236}">
                <a16:creationId xmlns:a16="http://schemas.microsoft.com/office/drawing/2014/main" id="{0CA557DC-DA0C-B5D7-515F-6E8258B344D9}"/>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6554" y="864973"/>
            <a:ext cx="9758892" cy="59242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文本框 4">
            <a:extLst>
              <a:ext uri="{FF2B5EF4-FFF2-40B4-BE49-F238E27FC236}">
                <a16:creationId xmlns:a16="http://schemas.microsoft.com/office/drawing/2014/main" id="{269E51F9-0A5E-39A7-80D6-256A601F6B4B}"/>
              </a:ext>
            </a:extLst>
          </p:cNvPr>
          <p:cNvSpPr txBox="1"/>
          <p:nvPr/>
        </p:nvSpPr>
        <p:spPr>
          <a:xfrm>
            <a:off x="10469129" y="6488668"/>
            <a:ext cx="1494271" cy="369332"/>
          </a:xfrm>
          <a:prstGeom prst="rect">
            <a:avLst/>
          </a:prstGeom>
          <a:solidFill>
            <a:schemeClr val="bg1">
              <a:lumMod val="95000"/>
            </a:schemeClr>
          </a:solidFill>
        </p:spPr>
        <p:txBody>
          <a:bodyPr wrap="square" rtlCol="0">
            <a:spAutoFit/>
          </a:bodyPr>
          <a:lstStyle/>
          <a:p>
            <a:r>
              <a:rPr lang="zh-CN" altLang="en-US" dirty="0"/>
              <a:t>专题</a:t>
            </a:r>
            <a:r>
              <a:rPr lang="en-US" altLang="zh-CN" dirty="0"/>
              <a:t>6</a:t>
            </a:r>
            <a:r>
              <a:rPr lang="zh-CN" altLang="en-US" dirty="0"/>
              <a:t>报告</a:t>
            </a:r>
            <a:r>
              <a:rPr lang="en-US" altLang="zh-CN" dirty="0"/>
              <a:t>24</a:t>
            </a:r>
          </a:p>
        </p:txBody>
      </p:sp>
    </p:spTree>
    <p:extLst>
      <p:ext uri="{BB962C8B-B14F-4D97-AF65-F5344CB8AC3E}">
        <p14:creationId xmlns:p14="http://schemas.microsoft.com/office/powerpoint/2010/main" val="1450750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altLang="zh-CN" sz="3600" b="1" dirty="0">
                <a:latin typeface="宋体" panose="02010600030101010101" pitchFamily="2" charset="-122"/>
                <a:ea typeface="宋体" panose="02010600030101010101" pitchFamily="2" charset="-122"/>
                <a:cs typeface="宋体" panose="02010600030101010101" pitchFamily="2" charset="-122"/>
                <a:sym typeface="+mn-ea"/>
              </a:rPr>
              <a:t>   3 </a:t>
            </a:r>
            <a:r>
              <a:rPr lang="zh-CN" altLang="en-US" sz="3600" b="1" dirty="0">
                <a:latin typeface="宋体" panose="02010600030101010101" pitchFamily="2" charset="-122"/>
                <a:ea typeface="宋体" panose="02010600030101010101" pitchFamily="2" charset="-122"/>
                <a:cs typeface="宋体" panose="02010600030101010101" pitchFamily="2" charset="-122"/>
                <a:sym typeface="+mn-ea"/>
              </a:rPr>
              <a:t>行星科学</a:t>
            </a:r>
            <a:endParaRPr kumimoji="1" lang="zh-CN" altLang="en-US" sz="3600" b="1" dirty="0">
              <a:latin typeface="宋体" panose="02010600030101010101" pitchFamily="2" charset="-122"/>
              <a:ea typeface="宋体" panose="02010600030101010101" pitchFamily="2" charset="-122"/>
              <a:cs typeface="宋体" panose="02010600030101010101" pitchFamily="2" charset="-122"/>
            </a:endParaRPr>
          </a:p>
        </p:txBody>
      </p:sp>
      <p:pic>
        <p:nvPicPr>
          <p:cNvPr id="3074" name="pic">
            <a:extLst>
              <a:ext uri="{FF2B5EF4-FFF2-40B4-BE49-F238E27FC236}">
                <a16:creationId xmlns:a16="http://schemas.microsoft.com/office/drawing/2014/main" id="{DA390D5E-8C73-AF3D-021D-48EBBA067FD1}"/>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595" y="856506"/>
            <a:ext cx="9719735" cy="59930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文本框 3">
            <a:extLst>
              <a:ext uri="{FF2B5EF4-FFF2-40B4-BE49-F238E27FC236}">
                <a16:creationId xmlns:a16="http://schemas.microsoft.com/office/drawing/2014/main" id="{3FF84F47-9E3B-FE90-F3E2-493904E5D9C3}"/>
              </a:ext>
            </a:extLst>
          </p:cNvPr>
          <p:cNvSpPr txBox="1"/>
          <p:nvPr/>
        </p:nvSpPr>
        <p:spPr>
          <a:xfrm>
            <a:off x="10469129" y="6488668"/>
            <a:ext cx="1494271" cy="369332"/>
          </a:xfrm>
          <a:prstGeom prst="rect">
            <a:avLst/>
          </a:prstGeom>
          <a:solidFill>
            <a:schemeClr val="bg1">
              <a:lumMod val="95000"/>
            </a:schemeClr>
          </a:solidFill>
        </p:spPr>
        <p:txBody>
          <a:bodyPr wrap="square" rtlCol="0">
            <a:spAutoFit/>
          </a:bodyPr>
          <a:lstStyle/>
          <a:p>
            <a:r>
              <a:rPr lang="zh-CN" altLang="en-US" dirty="0"/>
              <a:t>专题</a:t>
            </a:r>
            <a:r>
              <a:rPr lang="en-US" altLang="zh-CN" dirty="0"/>
              <a:t>6</a:t>
            </a:r>
            <a:r>
              <a:rPr lang="zh-CN" altLang="en-US" dirty="0"/>
              <a:t>报告</a:t>
            </a:r>
            <a:r>
              <a:rPr lang="en-US" altLang="zh-CN" dirty="0"/>
              <a:t>24</a:t>
            </a:r>
          </a:p>
        </p:txBody>
      </p:sp>
    </p:spTree>
    <p:extLst>
      <p:ext uri="{BB962C8B-B14F-4D97-AF65-F5344CB8AC3E}">
        <p14:creationId xmlns:p14="http://schemas.microsoft.com/office/powerpoint/2010/main" val="1506990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altLang="zh-CN" sz="3600" b="1" dirty="0">
                <a:latin typeface="宋体" panose="02010600030101010101" pitchFamily="2" charset="-122"/>
                <a:ea typeface="宋体" panose="02010600030101010101" pitchFamily="2" charset="-122"/>
                <a:cs typeface="宋体" panose="02010600030101010101" pitchFamily="2" charset="-122"/>
                <a:sym typeface="+mn-ea"/>
              </a:rPr>
              <a:t>   3 </a:t>
            </a:r>
            <a:r>
              <a:rPr lang="zh-CN" altLang="en-US" sz="3600" b="1" dirty="0">
                <a:latin typeface="宋体" panose="02010600030101010101" pitchFamily="2" charset="-122"/>
                <a:ea typeface="宋体" panose="02010600030101010101" pitchFamily="2" charset="-122"/>
                <a:cs typeface="宋体" panose="02010600030101010101" pitchFamily="2" charset="-122"/>
                <a:sym typeface="+mn-ea"/>
              </a:rPr>
              <a:t>行星科学</a:t>
            </a:r>
            <a:endParaRPr kumimoji="1" lang="zh-CN" altLang="en-US" sz="3600" b="1" dirty="0">
              <a:latin typeface="宋体" panose="02010600030101010101" pitchFamily="2" charset="-122"/>
              <a:ea typeface="宋体" panose="02010600030101010101" pitchFamily="2" charset="-122"/>
              <a:cs typeface="宋体" panose="02010600030101010101" pitchFamily="2" charset="-122"/>
            </a:endParaRPr>
          </a:p>
        </p:txBody>
      </p:sp>
      <p:pic>
        <p:nvPicPr>
          <p:cNvPr id="4098" name="pic">
            <a:extLst>
              <a:ext uri="{FF2B5EF4-FFF2-40B4-BE49-F238E27FC236}">
                <a16:creationId xmlns:a16="http://schemas.microsoft.com/office/drawing/2014/main" id="{5AA2B9D1-785D-89C7-2C61-A88E6B1E95E9}"/>
              </a:ext>
            </a:extLst>
          </p:cNvPr>
          <p:cNvPicPr preferRelativeResize="0">
            <a:picLocks noChangeArrowheads="1"/>
          </p:cNvPicPr>
          <p:nvPr/>
        </p:nvPicPr>
        <p:blipFill rotWithShape="1">
          <a:blip r:embed="rId3">
            <a:extLst>
              <a:ext uri="{28A0092B-C50C-407E-A947-70E740481C1C}">
                <a14:useLocalDpi xmlns:a14="http://schemas.microsoft.com/office/drawing/2010/main" val="0"/>
              </a:ext>
            </a:extLst>
          </a:blip>
          <a:srcRect l="12768" t="654" r="10724"/>
          <a:stretch/>
        </p:blipFill>
        <p:spPr bwMode="auto">
          <a:xfrm>
            <a:off x="1488016" y="888255"/>
            <a:ext cx="9215967" cy="59083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文本框 3">
            <a:extLst>
              <a:ext uri="{FF2B5EF4-FFF2-40B4-BE49-F238E27FC236}">
                <a16:creationId xmlns:a16="http://schemas.microsoft.com/office/drawing/2014/main" id="{E13BC22A-A3A5-2137-CD17-548C1B1BC773}"/>
              </a:ext>
            </a:extLst>
          </p:cNvPr>
          <p:cNvSpPr txBox="1"/>
          <p:nvPr/>
        </p:nvSpPr>
        <p:spPr>
          <a:xfrm>
            <a:off x="10469129" y="6488668"/>
            <a:ext cx="1494271" cy="369332"/>
          </a:xfrm>
          <a:prstGeom prst="rect">
            <a:avLst/>
          </a:prstGeom>
          <a:solidFill>
            <a:schemeClr val="bg1">
              <a:lumMod val="95000"/>
            </a:schemeClr>
          </a:solidFill>
        </p:spPr>
        <p:txBody>
          <a:bodyPr wrap="square" rtlCol="0">
            <a:spAutoFit/>
          </a:bodyPr>
          <a:lstStyle/>
          <a:p>
            <a:r>
              <a:rPr lang="zh-CN" altLang="en-US" dirty="0"/>
              <a:t>专题</a:t>
            </a:r>
            <a:r>
              <a:rPr lang="en-US" altLang="zh-CN" dirty="0"/>
              <a:t>6</a:t>
            </a:r>
            <a:r>
              <a:rPr lang="zh-CN" altLang="en-US" dirty="0"/>
              <a:t>报告</a:t>
            </a:r>
            <a:r>
              <a:rPr lang="en-US" altLang="zh-CN" dirty="0"/>
              <a:t>24</a:t>
            </a:r>
          </a:p>
        </p:txBody>
      </p:sp>
    </p:spTree>
    <p:extLst>
      <p:ext uri="{BB962C8B-B14F-4D97-AF65-F5344CB8AC3E}">
        <p14:creationId xmlns:p14="http://schemas.microsoft.com/office/powerpoint/2010/main" val="3623786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altLang="zh-CN" sz="3600" b="1" dirty="0">
                <a:latin typeface="宋体" panose="02010600030101010101" pitchFamily="2" charset="-122"/>
                <a:ea typeface="宋体" panose="02010600030101010101" pitchFamily="2" charset="-122"/>
                <a:cs typeface="宋体" panose="02010600030101010101" pitchFamily="2" charset="-122"/>
                <a:sym typeface="+mn-ea"/>
              </a:rPr>
              <a:t>   3 </a:t>
            </a:r>
            <a:r>
              <a:rPr lang="zh-CN" altLang="en-US" sz="3600" b="1" dirty="0">
                <a:latin typeface="宋体" panose="02010600030101010101" pitchFamily="2" charset="-122"/>
                <a:ea typeface="宋体" panose="02010600030101010101" pitchFamily="2" charset="-122"/>
                <a:cs typeface="宋体" panose="02010600030101010101" pitchFamily="2" charset="-122"/>
                <a:sym typeface="+mn-ea"/>
              </a:rPr>
              <a:t>行星科学</a:t>
            </a:r>
            <a:endParaRPr kumimoji="1" lang="zh-CN" altLang="en-US" sz="3600" b="1" dirty="0">
              <a:latin typeface="宋体" panose="02010600030101010101" pitchFamily="2" charset="-122"/>
              <a:ea typeface="宋体" panose="02010600030101010101" pitchFamily="2" charset="-122"/>
              <a:cs typeface="宋体" panose="02010600030101010101" pitchFamily="2" charset="-122"/>
            </a:endParaRPr>
          </a:p>
        </p:txBody>
      </p:sp>
      <p:pic>
        <p:nvPicPr>
          <p:cNvPr id="5122" name="pic">
            <a:extLst>
              <a:ext uri="{FF2B5EF4-FFF2-40B4-BE49-F238E27FC236}">
                <a16:creationId xmlns:a16="http://schemas.microsoft.com/office/drawing/2014/main" id="{1E874E4C-86F2-2592-C8DE-FBF1F1F17170}"/>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268" y="878679"/>
            <a:ext cx="10490199" cy="59200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文本框 3">
            <a:extLst>
              <a:ext uri="{FF2B5EF4-FFF2-40B4-BE49-F238E27FC236}">
                <a16:creationId xmlns:a16="http://schemas.microsoft.com/office/drawing/2014/main" id="{7FDDD2C3-7CDF-47E2-2067-03E34CF82253}"/>
              </a:ext>
            </a:extLst>
          </p:cNvPr>
          <p:cNvSpPr txBox="1"/>
          <p:nvPr/>
        </p:nvSpPr>
        <p:spPr>
          <a:xfrm>
            <a:off x="10469129" y="6488668"/>
            <a:ext cx="1494271" cy="369332"/>
          </a:xfrm>
          <a:prstGeom prst="rect">
            <a:avLst/>
          </a:prstGeom>
          <a:solidFill>
            <a:schemeClr val="bg1">
              <a:lumMod val="95000"/>
            </a:schemeClr>
          </a:solidFill>
        </p:spPr>
        <p:txBody>
          <a:bodyPr wrap="square" rtlCol="0">
            <a:spAutoFit/>
          </a:bodyPr>
          <a:lstStyle/>
          <a:p>
            <a:r>
              <a:rPr lang="zh-CN" altLang="en-US" dirty="0"/>
              <a:t>专题</a:t>
            </a:r>
            <a:r>
              <a:rPr lang="en-US" altLang="zh-CN" dirty="0"/>
              <a:t>6</a:t>
            </a:r>
            <a:r>
              <a:rPr lang="zh-CN" altLang="en-US" dirty="0"/>
              <a:t>报告</a:t>
            </a:r>
            <a:r>
              <a:rPr lang="en-US" altLang="zh-CN" dirty="0"/>
              <a:t>24</a:t>
            </a:r>
          </a:p>
        </p:txBody>
      </p:sp>
    </p:spTree>
    <p:extLst>
      <p:ext uri="{BB962C8B-B14F-4D97-AF65-F5344CB8AC3E}">
        <p14:creationId xmlns:p14="http://schemas.microsoft.com/office/powerpoint/2010/main" val="1628397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altLang="zh-CN" sz="3600" b="1" dirty="0">
                <a:latin typeface="宋体" panose="02010600030101010101" pitchFamily="2" charset="-122"/>
                <a:ea typeface="宋体" panose="02010600030101010101" pitchFamily="2" charset="-122"/>
                <a:cs typeface="宋体" panose="02010600030101010101" pitchFamily="2" charset="-122"/>
                <a:sym typeface="+mn-ea"/>
              </a:rPr>
              <a:t>   3 </a:t>
            </a:r>
            <a:r>
              <a:rPr lang="zh-CN" altLang="en-US" sz="3600" b="1" dirty="0">
                <a:latin typeface="宋体" panose="02010600030101010101" pitchFamily="2" charset="-122"/>
                <a:ea typeface="宋体" panose="02010600030101010101" pitchFamily="2" charset="-122"/>
                <a:cs typeface="宋体" panose="02010600030101010101" pitchFamily="2" charset="-122"/>
                <a:sym typeface="+mn-ea"/>
              </a:rPr>
              <a:t>行星科学</a:t>
            </a:r>
            <a:endParaRPr kumimoji="1" lang="zh-CN" altLang="en-US" sz="3600" b="1" dirty="0">
              <a:latin typeface="宋体" panose="02010600030101010101" pitchFamily="2" charset="-122"/>
              <a:ea typeface="宋体" panose="02010600030101010101" pitchFamily="2" charset="-122"/>
              <a:cs typeface="宋体" panose="02010600030101010101" pitchFamily="2" charset="-122"/>
            </a:endParaRPr>
          </a:p>
        </p:txBody>
      </p:sp>
      <p:pic>
        <p:nvPicPr>
          <p:cNvPr id="6146" name="pic">
            <a:extLst>
              <a:ext uri="{FF2B5EF4-FFF2-40B4-BE49-F238E27FC236}">
                <a16:creationId xmlns:a16="http://schemas.microsoft.com/office/drawing/2014/main" id="{80D5E4CC-F330-1E26-E524-ED44E5ACDB72}"/>
              </a:ext>
            </a:extLst>
          </p:cNvPr>
          <p:cNvPicPr preferRelativeResize="0">
            <a:picLocks noChangeArrowheads="1"/>
          </p:cNvPicPr>
          <p:nvPr/>
        </p:nvPicPr>
        <p:blipFill rotWithShape="1">
          <a:blip r:embed="rId3">
            <a:extLst>
              <a:ext uri="{28A0092B-C50C-407E-A947-70E740481C1C}">
                <a14:useLocalDpi xmlns:a14="http://schemas.microsoft.com/office/drawing/2010/main" val="0"/>
              </a:ext>
            </a:extLst>
          </a:blip>
          <a:srcRect b="19084"/>
          <a:stretch/>
        </p:blipFill>
        <p:spPr bwMode="auto">
          <a:xfrm>
            <a:off x="983720" y="1543938"/>
            <a:ext cx="10224559" cy="50685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文本框 2">
            <a:extLst>
              <a:ext uri="{FF2B5EF4-FFF2-40B4-BE49-F238E27FC236}">
                <a16:creationId xmlns:a16="http://schemas.microsoft.com/office/drawing/2014/main" id="{75BE48A6-E17E-B419-E0D9-9B82612B3A3A}"/>
              </a:ext>
            </a:extLst>
          </p:cNvPr>
          <p:cNvSpPr txBox="1"/>
          <p:nvPr/>
        </p:nvSpPr>
        <p:spPr>
          <a:xfrm>
            <a:off x="983720" y="1082273"/>
            <a:ext cx="4009431" cy="461665"/>
          </a:xfrm>
          <a:prstGeom prst="rect">
            <a:avLst/>
          </a:prstGeom>
          <a:noFill/>
        </p:spPr>
        <p:txBody>
          <a:bodyPr wrap="none" rtlCol="0">
            <a:spAutoFit/>
          </a:bodyPr>
          <a:lstStyle/>
          <a:p>
            <a:r>
              <a:rPr lang="zh-CN" altLang="en-US" sz="2400" b="1" dirty="0"/>
              <a:t>有关撞击对于月壳的影响</a:t>
            </a:r>
            <a:r>
              <a:rPr lang="en-US" altLang="zh-CN" sz="2400" b="1" dirty="0"/>
              <a:t>……</a:t>
            </a:r>
            <a:endParaRPr lang="zh-CN" altLang="en-US" sz="2400" b="1" dirty="0"/>
          </a:p>
        </p:txBody>
      </p:sp>
      <p:sp>
        <p:nvSpPr>
          <p:cNvPr id="5" name="矩形 4">
            <a:extLst>
              <a:ext uri="{FF2B5EF4-FFF2-40B4-BE49-F238E27FC236}">
                <a16:creationId xmlns:a16="http://schemas.microsoft.com/office/drawing/2014/main" id="{B715621C-D215-4C06-5200-E3EC19F54B9C}"/>
              </a:ext>
            </a:extLst>
          </p:cNvPr>
          <p:cNvSpPr/>
          <p:nvPr/>
        </p:nvSpPr>
        <p:spPr>
          <a:xfrm>
            <a:off x="1303867" y="5393267"/>
            <a:ext cx="9736666" cy="914400"/>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7BB90A61-3AB3-4AEE-F811-DEC636F72993}"/>
              </a:ext>
            </a:extLst>
          </p:cNvPr>
          <p:cNvSpPr txBox="1"/>
          <p:nvPr/>
        </p:nvSpPr>
        <p:spPr>
          <a:xfrm>
            <a:off x="10469129" y="6488668"/>
            <a:ext cx="1494271" cy="369332"/>
          </a:xfrm>
          <a:prstGeom prst="rect">
            <a:avLst/>
          </a:prstGeom>
          <a:solidFill>
            <a:schemeClr val="bg1">
              <a:lumMod val="95000"/>
            </a:schemeClr>
          </a:solidFill>
        </p:spPr>
        <p:txBody>
          <a:bodyPr wrap="square" rtlCol="0">
            <a:spAutoFit/>
          </a:bodyPr>
          <a:lstStyle/>
          <a:p>
            <a:r>
              <a:rPr lang="zh-CN" altLang="en-US" dirty="0"/>
              <a:t>专题</a:t>
            </a:r>
            <a:r>
              <a:rPr lang="en-US" altLang="zh-CN" dirty="0"/>
              <a:t>7</a:t>
            </a:r>
            <a:r>
              <a:rPr lang="zh-CN" altLang="en-US" dirty="0"/>
              <a:t>报告</a:t>
            </a:r>
            <a:r>
              <a:rPr lang="en-US" altLang="zh-CN" dirty="0"/>
              <a:t>5</a:t>
            </a:r>
          </a:p>
        </p:txBody>
      </p:sp>
    </p:spTree>
    <p:extLst>
      <p:ext uri="{BB962C8B-B14F-4D97-AF65-F5344CB8AC3E}">
        <p14:creationId xmlns:p14="http://schemas.microsoft.com/office/powerpoint/2010/main" val="2739798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altLang="zh-CN" sz="3600" b="1" dirty="0">
                <a:latin typeface="宋体" panose="02010600030101010101" pitchFamily="2" charset="-122"/>
                <a:ea typeface="宋体" panose="02010600030101010101" pitchFamily="2" charset="-122"/>
                <a:cs typeface="宋体" panose="02010600030101010101" pitchFamily="2" charset="-122"/>
                <a:sym typeface="+mn-ea"/>
              </a:rPr>
              <a:t>   3 </a:t>
            </a:r>
            <a:r>
              <a:rPr lang="zh-CN" altLang="en-US" sz="3600" b="1" dirty="0">
                <a:latin typeface="宋体" panose="02010600030101010101" pitchFamily="2" charset="-122"/>
                <a:ea typeface="宋体" panose="02010600030101010101" pitchFamily="2" charset="-122"/>
                <a:cs typeface="宋体" panose="02010600030101010101" pitchFamily="2" charset="-122"/>
                <a:sym typeface="+mn-ea"/>
              </a:rPr>
              <a:t>行星科学</a:t>
            </a:r>
            <a:endParaRPr kumimoji="1" lang="zh-CN" altLang="en-US" sz="3600" b="1" dirty="0">
              <a:latin typeface="宋体" panose="02010600030101010101" pitchFamily="2" charset="-122"/>
              <a:ea typeface="宋体" panose="02010600030101010101" pitchFamily="2" charset="-122"/>
              <a:cs typeface="宋体" panose="02010600030101010101" pitchFamily="2" charset="-122"/>
            </a:endParaRPr>
          </a:p>
        </p:txBody>
      </p:sp>
      <p:pic>
        <p:nvPicPr>
          <p:cNvPr id="7170" name="pic">
            <a:extLst>
              <a:ext uri="{FF2B5EF4-FFF2-40B4-BE49-F238E27FC236}">
                <a16:creationId xmlns:a16="http://schemas.microsoft.com/office/drawing/2014/main" id="{FE5EF3E6-7639-D103-E08E-8A527D9D67D3}"/>
              </a:ext>
            </a:extLst>
          </p:cNvPr>
          <p:cNvPicPr preferRelativeResize="0">
            <a:picLocks noChangeArrowheads="1"/>
          </p:cNvPicPr>
          <p:nvPr/>
        </p:nvPicPr>
        <p:blipFill rotWithShape="1">
          <a:blip r:embed="rId3">
            <a:extLst>
              <a:ext uri="{28A0092B-C50C-407E-A947-70E740481C1C}">
                <a14:useLocalDpi xmlns:a14="http://schemas.microsoft.com/office/drawing/2010/main" val="0"/>
              </a:ext>
            </a:extLst>
          </a:blip>
          <a:srcRect l="4134" t="1704" r="7217" b="3909"/>
          <a:stretch/>
        </p:blipFill>
        <p:spPr bwMode="auto">
          <a:xfrm>
            <a:off x="1297519" y="1024467"/>
            <a:ext cx="9387414" cy="54948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文本框 3">
            <a:extLst>
              <a:ext uri="{FF2B5EF4-FFF2-40B4-BE49-F238E27FC236}">
                <a16:creationId xmlns:a16="http://schemas.microsoft.com/office/drawing/2014/main" id="{6C85F03B-1033-EFEF-7580-82221006CFC7}"/>
              </a:ext>
            </a:extLst>
          </p:cNvPr>
          <p:cNvSpPr txBox="1"/>
          <p:nvPr/>
        </p:nvSpPr>
        <p:spPr>
          <a:xfrm>
            <a:off x="10469129" y="6488668"/>
            <a:ext cx="1494271" cy="369332"/>
          </a:xfrm>
          <a:prstGeom prst="rect">
            <a:avLst/>
          </a:prstGeom>
          <a:solidFill>
            <a:schemeClr val="bg1">
              <a:lumMod val="95000"/>
            </a:schemeClr>
          </a:solidFill>
        </p:spPr>
        <p:txBody>
          <a:bodyPr wrap="square" rtlCol="0">
            <a:spAutoFit/>
          </a:bodyPr>
          <a:lstStyle/>
          <a:p>
            <a:r>
              <a:rPr lang="zh-CN" altLang="en-US" dirty="0"/>
              <a:t>专题</a:t>
            </a:r>
            <a:r>
              <a:rPr lang="en-US" altLang="zh-CN" dirty="0"/>
              <a:t>6</a:t>
            </a:r>
            <a:r>
              <a:rPr lang="zh-CN" altLang="en-US" dirty="0"/>
              <a:t>报告</a:t>
            </a:r>
            <a:r>
              <a:rPr lang="en-US" altLang="zh-CN" dirty="0"/>
              <a:t>24</a:t>
            </a:r>
          </a:p>
        </p:txBody>
      </p:sp>
    </p:spTree>
    <p:extLst>
      <p:ext uri="{BB962C8B-B14F-4D97-AF65-F5344CB8AC3E}">
        <p14:creationId xmlns:p14="http://schemas.microsoft.com/office/powerpoint/2010/main" val="716097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altLang="zh-CN" sz="3600" b="1" dirty="0">
                <a:latin typeface="宋体" panose="02010600030101010101" pitchFamily="2" charset="-122"/>
                <a:ea typeface="宋体" panose="02010600030101010101" pitchFamily="2" charset="-122"/>
                <a:cs typeface="宋体" panose="02010600030101010101" pitchFamily="2" charset="-122"/>
                <a:sym typeface="+mn-ea"/>
              </a:rPr>
              <a:t>   3 </a:t>
            </a:r>
            <a:r>
              <a:rPr lang="zh-CN" altLang="en-US" sz="3600" b="1" dirty="0">
                <a:latin typeface="宋体" panose="02010600030101010101" pitchFamily="2" charset="-122"/>
                <a:ea typeface="宋体" panose="02010600030101010101" pitchFamily="2" charset="-122"/>
                <a:cs typeface="宋体" panose="02010600030101010101" pitchFamily="2" charset="-122"/>
                <a:sym typeface="+mn-ea"/>
              </a:rPr>
              <a:t>行星科学</a:t>
            </a:r>
            <a:endParaRPr kumimoji="1" lang="zh-CN" altLang="en-US" sz="3600" b="1" dirty="0">
              <a:latin typeface="宋体" panose="02010600030101010101" pitchFamily="2" charset="-122"/>
              <a:ea typeface="宋体" panose="02010600030101010101" pitchFamily="2" charset="-122"/>
              <a:cs typeface="宋体" panose="02010600030101010101" pitchFamily="2" charset="-122"/>
            </a:endParaRPr>
          </a:p>
        </p:txBody>
      </p:sp>
      <p:pic>
        <p:nvPicPr>
          <p:cNvPr id="2050" name="pic">
            <a:extLst>
              <a:ext uri="{FF2B5EF4-FFF2-40B4-BE49-F238E27FC236}">
                <a16:creationId xmlns:a16="http://schemas.microsoft.com/office/drawing/2014/main" id="{E42DF986-2E53-132A-4596-7425C72210B5}"/>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5947" y="872994"/>
            <a:ext cx="9560719" cy="58575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文本框 3">
            <a:extLst>
              <a:ext uri="{FF2B5EF4-FFF2-40B4-BE49-F238E27FC236}">
                <a16:creationId xmlns:a16="http://schemas.microsoft.com/office/drawing/2014/main" id="{ED459015-93CF-9E1C-C894-3DFF272D9AE5}"/>
              </a:ext>
            </a:extLst>
          </p:cNvPr>
          <p:cNvSpPr txBox="1"/>
          <p:nvPr/>
        </p:nvSpPr>
        <p:spPr>
          <a:xfrm>
            <a:off x="10469129" y="6488668"/>
            <a:ext cx="1494271" cy="369332"/>
          </a:xfrm>
          <a:prstGeom prst="rect">
            <a:avLst/>
          </a:prstGeom>
          <a:solidFill>
            <a:schemeClr val="bg1">
              <a:lumMod val="95000"/>
            </a:schemeClr>
          </a:solidFill>
        </p:spPr>
        <p:txBody>
          <a:bodyPr wrap="square" rtlCol="0">
            <a:spAutoFit/>
          </a:bodyPr>
          <a:lstStyle/>
          <a:p>
            <a:r>
              <a:rPr lang="zh-CN" altLang="en-US" dirty="0"/>
              <a:t>专题</a:t>
            </a:r>
            <a:r>
              <a:rPr lang="en-US" altLang="zh-CN" dirty="0"/>
              <a:t>6</a:t>
            </a:r>
            <a:r>
              <a:rPr lang="zh-CN" altLang="en-US" dirty="0"/>
              <a:t>报告</a:t>
            </a:r>
            <a:r>
              <a:rPr lang="en-US" altLang="zh-CN" dirty="0"/>
              <a:t>31</a:t>
            </a:r>
          </a:p>
        </p:txBody>
      </p:sp>
    </p:spTree>
    <p:extLst>
      <p:ext uri="{BB962C8B-B14F-4D97-AF65-F5344CB8AC3E}">
        <p14:creationId xmlns:p14="http://schemas.microsoft.com/office/powerpoint/2010/main" val="1226811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altLang="zh-CN" sz="3600" b="1" dirty="0">
                <a:latin typeface="宋体" panose="02010600030101010101" pitchFamily="2" charset="-122"/>
                <a:ea typeface="宋体" panose="02010600030101010101" pitchFamily="2" charset="-122"/>
                <a:cs typeface="宋体" panose="02010600030101010101" pitchFamily="2" charset="-122"/>
                <a:sym typeface="+mn-ea"/>
              </a:rPr>
              <a:t>   3 </a:t>
            </a:r>
            <a:r>
              <a:rPr lang="zh-CN" altLang="en-US" sz="3600" b="1" dirty="0">
                <a:latin typeface="宋体" panose="02010600030101010101" pitchFamily="2" charset="-122"/>
                <a:ea typeface="宋体" panose="02010600030101010101" pitchFamily="2" charset="-122"/>
                <a:cs typeface="宋体" panose="02010600030101010101" pitchFamily="2" charset="-122"/>
                <a:sym typeface="+mn-ea"/>
              </a:rPr>
              <a:t>行星科学</a:t>
            </a:r>
            <a:endParaRPr kumimoji="1" lang="zh-CN" altLang="en-US" sz="3600" b="1" dirty="0">
              <a:latin typeface="宋体" panose="02010600030101010101" pitchFamily="2" charset="-122"/>
              <a:ea typeface="宋体" panose="02010600030101010101" pitchFamily="2" charset="-122"/>
              <a:cs typeface="宋体" panose="02010600030101010101" pitchFamily="2" charset="-122"/>
            </a:endParaRPr>
          </a:p>
        </p:txBody>
      </p:sp>
      <p:pic>
        <p:nvPicPr>
          <p:cNvPr id="3074" name="pic">
            <a:extLst>
              <a:ext uri="{FF2B5EF4-FFF2-40B4-BE49-F238E27FC236}">
                <a16:creationId xmlns:a16="http://schemas.microsoft.com/office/drawing/2014/main" id="{C76C7491-34DB-C207-038D-863DBFBC593B}"/>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629" y="890374"/>
            <a:ext cx="9850438" cy="57898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文本框 3">
            <a:extLst>
              <a:ext uri="{FF2B5EF4-FFF2-40B4-BE49-F238E27FC236}">
                <a16:creationId xmlns:a16="http://schemas.microsoft.com/office/drawing/2014/main" id="{E8FA9818-42E7-2F17-F7F0-B7E22F83C8B3}"/>
              </a:ext>
            </a:extLst>
          </p:cNvPr>
          <p:cNvSpPr txBox="1"/>
          <p:nvPr/>
        </p:nvSpPr>
        <p:spPr>
          <a:xfrm>
            <a:off x="10697729" y="6383895"/>
            <a:ext cx="1494271" cy="369332"/>
          </a:xfrm>
          <a:prstGeom prst="rect">
            <a:avLst/>
          </a:prstGeom>
          <a:solidFill>
            <a:schemeClr val="bg1">
              <a:lumMod val="95000"/>
            </a:schemeClr>
          </a:solidFill>
        </p:spPr>
        <p:txBody>
          <a:bodyPr wrap="square" rtlCol="0">
            <a:spAutoFit/>
          </a:bodyPr>
          <a:lstStyle/>
          <a:p>
            <a:r>
              <a:rPr lang="zh-CN" altLang="en-US" dirty="0"/>
              <a:t>专题</a:t>
            </a:r>
            <a:r>
              <a:rPr lang="en-US" altLang="zh-CN" dirty="0"/>
              <a:t>6</a:t>
            </a:r>
            <a:r>
              <a:rPr lang="zh-CN" altLang="en-US" dirty="0"/>
              <a:t>报告</a:t>
            </a:r>
            <a:r>
              <a:rPr lang="en-US" altLang="zh-CN" dirty="0"/>
              <a:t>31</a:t>
            </a:r>
          </a:p>
        </p:txBody>
      </p:sp>
    </p:spTree>
    <p:extLst>
      <p:ext uri="{BB962C8B-B14F-4D97-AF65-F5344CB8AC3E}">
        <p14:creationId xmlns:p14="http://schemas.microsoft.com/office/powerpoint/2010/main" val="655778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lang="en-US" altLang="zh-CN" sz="3600" b="1" dirty="0">
                <a:latin typeface="宋体" panose="02010600030101010101" pitchFamily="2" charset="-122"/>
                <a:ea typeface="宋体" panose="02010600030101010101" pitchFamily="2" charset="-122"/>
                <a:cs typeface="宋体" panose="02010600030101010101" pitchFamily="2" charset="-122"/>
                <a:sym typeface="+mn-ea"/>
              </a:rPr>
              <a:t>   3 </a:t>
            </a:r>
            <a:r>
              <a:rPr lang="zh-CN" altLang="en-US" sz="3600" b="1" dirty="0">
                <a:latin typeface="宋体" panose="02010600030101010101" pitchFamily="2" charset="-122"/>
                <a:ea typeface="宋体" panose="02010600030101010101" pitchFamily="2" charset="-122"/>
                <a:cs typeface="宋体" panose="02010600030101010101" pitchFamily="2" charset="-122"/>
                <a:sym typeface="+mn-ea"/>
              </a:rPr>
              <a:t>行星科学</a:t>
            </a:r>
            <a:endParaRPr kumimoji="1" lang="zh-CN" altLang="en-US" sz="3600" b="1" dirty="0">
              <a:latin typeface="宋体" panose="02010600030101010101" pitchFamily="2" charset="-122"/>
              <a:ea typeface="宋体" panose="02010600030101010101" pitchFamily="2" charset="-122"/>
              <a:cs typeface="宋体" panose="02010600030101010101" pitchFamily="2" charset="-122"/>
            </a:endParaRPr>
          </a:p>
        </p:txBody>
      </p:sp>
      <p:pic>
        <p:nvPicPr>
          <p:cNvPr id="4098" name="Picture 2">
            <a:extLst>
              <a:ext uri="{FF2B5EF4-FFF2-40B4-BE49-F238E27FC236}">
                <a16:creationId xmlns:a16="http://schemas.microsoft.com/office/drawing/2014/main" id="{973E384E-0511-B521-79F5-7C4208062EE0}"/>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5434" y="881014"/>
            <a:ext cx="9983829" cy="579250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文本框 3">
            <a:extLst>
              <a:ext uri="{FF2B5EF4-FFF2-40B4-BE49-F238E27FC236}">
                <a16:creationId xmlns:a16="http://schemas.microsoft.com/office/drawing/2014/main" id="{0DC50916-6648-CBD4-F022-071312E40470}"/>
              </a:ext>
            </a:extLst>
          </p:cNvPr>
          <p:cNvSpPr txBox="1"/>
          <p:nvPr/>
        </p:nvSpPr>
        <p:spPr>
          <a:xfrm>
            <a:off x="10469129" y="6488668"/>
            <a:ext cx="1494271" cy="369332"/>
          </a:xfrm>
          <a:prstGeom prst="rect">
            <a:avLst/>
          </a:prstGeom>
          <a:solidFill>
            <a:schemeClr val="bg1">
              <a:lumMod val="95000"/>
            </a:schemeClr>
          </a:solidFill>
        </p:spPr>
        <p:txBody>
          <a:bodyPr wrap="square" rtlCol="0">
            <a:spAutoFit/>
          </a:bodyPr>
          <a:lstStyle/>
          <a:p>
            <a:r>
              <a:rPr lang="zh-CN" altLang="en-US" dirty="0"/>
              <a:t>专题</a:t>
            </a:r>
            <a:r>
              <a:rPr lang="en-US" altLang="zh-CN" dirty="0"/>
              <a:t>6</a:t>
            </a:r>
            <a:r>
              <a:rPr lang="zh-CN" altLang="en-US" dirty="0"/>
              <a:t>报告</a:t>
            </a:r>
            <a:r>
              <a:rPr lang="en-US" altLang="zh-CN" dirty="0"/>
              <a:t>24</a:t>
            </a:r>
          </a:p>
        </p:txBody>
      </p:sp>
    </p:spTree>
    <p:extLst>
      <p:ext uri="{BB962C8B-B14F-4D97-AF65-F5344CB8AC3E}">
        <p14:creationId xmlns:p14="http://schemas.microsoft.com/office/powerpoint/2010/main" val="116171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3600" b="1" dirty="0">
                <a:latin typeface="宋体" panose="02010600030101010101" pitchFamily="2" charset="-122"/>
                <a:ea typeface="宋体" panose="02010600030101010101" pitchFamily="2" charset="-122"/>
                <a:cs typeface="Arial" panose="020B0604020202020204" pitchFamily="34" charset="0"/>
              </a:rPr>
              <a:t>  4 </a:t>
            </a:r>
            <a:r>
              <a:rPr kumimoji="1" lang="zh-CN" altLang="en-US" sz="3600" b="1" dirty="0">
                <a:latin typeface="宋体" panose="02010600030101010101" pitchFamily="2" charset="-122"/>
                <a:ea typeface="宋体" panose="02010600030101010101" pitchFamily="2" charset="-122"/>
                <a:cs typeface="Arial" panose="020B0604020202020204" pitchFamily="34" charset="0"/>
              </a:rPr>
              <a:t>我的感悟</a:t>
            </a:r>
          </a:p>
        </p:txBody>
      </p:sp>
      <p:pic>
        <p:nvPicPr>
          <p:cNvPr id="4" name="图片 3" descr="树枝上有只熊&#10;&#10;描述已自动生成">
            <a:extLst>
              <a:ext uri="{FF2B5EF4-FFF2-40B4-BE49-F238E27FC236}">
                <a16:creationId xmlns:a16="http://schemas.microsoft.com/office/drawing/2014/main" id="{9AEB5AD4-1A51-8783-575C-0731042D583E}"/>
              </a:ext>
            </a:extLst>
          </p:cNvPr>
          <p:cNvPicPr>
            <a:picLocks noChangeAspect="1"/>
          </p:cNvPicPr>
          <p:nvPr/>
        </p:nvPicPr>
        <p:blipFill>
          <a:blip r:embed="rId3"/>
          <a:stretch>
            <a:fillRect/>
          </a:stretch>
        </p:blipFill>
        <p:spPr>
          <a:xfrm>
            <a:off x="7769703" y="1189556"/>
            <a:ext cx="3984085" cy="5314190"/>
          </a:xfrm>
          <a:prstGeom prst="rect">
            <a:avLst/>
          </a:prstGeom>
        </p:spPr>
      </p:pic>
      <p:pic>
        <p:nvPicPr>
          <p:cNvPr id="7" name="图片 6" descr="图片包含 户外, 草, 木, 区&#10;&#10;描述已自动生成">
            <a:extLst>
              <a:ext uri="{FF2B5EF4-FFF2-40B4-BE49-F238E27FC236}">
                <a16:creationId xmlns:a16="http://schemas.microsoft.com/office/drawing/2014/main" id="{5D465784-169D-AAF8-B6AD-91CE2949DEC6}"/>
              </a:ext>
            </a:extLst>
          </p:cNvPr>
          <p:cNvPicPr>
            <a:picLocks noChangeAspect="1"/>
          </p:cNvPicPr>
          <p:nvPr/>
        </p:nvPicPr>
        <p:blipFill>
          <a:blip r:embed="rId4"/>
          <a:stretch>
            <a:fillRect/>
          </a:stretch>
        </p:blipFill>
        <p:spPr>
          <a:xfrm>
            <a:off x="521857" y="1179187"/>
            <a:ext cx="7102188" cy="532455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一锅食物&#10;&#10;描述已自动生成">
            <a:extLst>
              <a:ext uri="{FF2B5EF4-FFF2-40B4-BE49-F238E27FC236}">
                <a16:creationId xmlns:a16="http://schemas.microsoft.com/office/drawing/2014/main" id="{A33B7567-2D75-6050-0E26-695B1824A14D}"/>
              </a:ext>
            </a:extLst>
          </p:cNvPr>
          <p:cNvPicPr>
            <a:picLocks/>
          </p:cNvPicPr>
          <p:nvPr/>
        </p:nvPicPr>
        <p:blipFill rotWithShape="1">
          <a:blip r:embed="rId3"/>
          <a:srcRect t="-1616" b="22749"/>
          <a:stretch/>
        </p:blipFill>
        <p:spPr>
          <a:xfrm>
            <a:off x="8565201" y="1848031"/>
            <a:ext cx="3186827" cy="3383926"/>
          </a:xfrm>
          <a:prstGeom prst="rect">
            <a:avLst/>
          </a:prstGeom>
        </p:spPr>
      </p:pic>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3600" b="1" dirty="0">
                <a:latin typeface="宋体" panose="02010600030101010101" pitchFamily="2" charset="-122"/>
                <a:ea typeface="宋体" panose="02010600030101010101" pitchFamily="2" charset="-122"/>
                <a:cs typeface="Arial" panose="020B0604020202020204" pitchFamily="34" charset="0"/>
              </a:rPr>
              <a:t>  4 </a:t>
            </a:r>
            <a:r>
              <a:rPr kumimoji="1" lang="zh-CN" altLang="en-US" sz="3600" b="1" dirty="0">
                <a:latin typeface="宋体" panose="02010600030101010101" pitchFamily="2" charset="-122"/>
                <a:ea typeface="宋体" panose="02010600030101010101" pitchFamily="2" charset="-122"/>
                <a:cs typeface="Arial" panose="020B0604020202020204" pitchFamily="34" charset="0"/>
              </a:rPr>
              <a:t>我的感悟</a:t>
            </a:r>
          </a:p>
        </p:txBody>
      </p:sp>
      <p:pic>
        <p:nvPicPr>
          <p:cNvPr id="17" name="图片 16" descr="戴帽子的人在厨房里烹饪&#10;&#10;低可信度描述已自动生成">
            <a:extLst>
              <a:ext uri="{FF2B5EF4-FFF2-40B4-BE49-F238E27FC236}">
                <a16:creationId xmlns:a16="http://schemas.microsoft.com/office/drawing/2014/main" id="{28CCED84-A2CB-A739-27B5-1E804F2B305F}"/>
              </a:ext>
            </a:extLst>
          </p:cNvPr>
          <p:cNvPicPr>
            <a:picLocks/>
          </p:cNvPicPr>
          <p:nvPr/>
        </p:nvPicPr>
        <p:blipFill rotWithShape="1">
          <a:blip r:embed="rId4"/>
          <a:srcRect r="4979" b="13333"/>
          <a:stretch/>
        </p:blipFill>
        <p:spPr>
          <a:xfrm>
            <a:off x="779227" y="1876298"/>
            <a:ext cx="2948709" cy="3412192"/>
          </a:xfrm>
          <a:prstGeom prst="rect">
            <a:avLst/>
          </a:prstGeom>
        </p:spPr>
      </p:pic>
      <p:pic>
        <p:nvPicPr>
          <p:cNvPr id="19" name="图片 18" descr="一群人在桌子前吃蛋糕&#10;&#10;描述已自动生成">
            <a:extLst>
              <a:ext uri="{FF2B5EF4-FFF2-40B4-BE49-F238E27FC236}">
                <a16:creationId xmlns:a16="http://schemas.microsoft.com/office/drawing/2014/main" id="{EE80099E-BC8E-C42B-FAA6-60B0442EF23D}"/>
              </a:ext>
            </a:extLst>
          </p:cNvPr>
          <p:cNvPicPr>
            <a:picLocks noChangeAspect="1"/>
          </p:cNvPicPr>
          <p:nvPr/>
        </p:nvPicPr>
        <p:blipFill>
          <a:blip r:embed="rId5"/>
          <a:stretch>
            <a:fillRect/>
          </a:stretch>
        </p:blipFill>
        <p:spPr>
          <a:xfrm>
            <a:off x="3280769" y="1546532"/>
            <a:ext cx="5996222" cy="4048082"/>
          </a:xfrm>
          <a:prstGeom prst="rect">
            <a:avLst/>
          </a:prstGeom>
        </p:spPr>
      </p:pic>
      <p:sp>
        <p:nvSpPr>
          <p:cNvPr id="22" name="文本框 21">
            <a:extLst>
              <a:ext uri="{FF2B5EF4-FFF2-40B4-BE49-F238E27FC236}">
                <a16:creationId xmlns:a16="http://schemas.microsoft.com/office/drawing/2014/main" id="{6C915B97-B4AF-85D5-F9E0-A7E6BA2B751B}"/>
              </a:ext>
            </a:extLst>
          </p:cNvPr>
          <p:cNvSpPr txBox="1"/>
          <p:nvPr/>
        </p:nvSpPr>
        <p:spPr>
          <a:xfrm>
            <a:off x="9621078" y="1386366"/>
            <a:ext cx="1606163" cy="461665"/>
          </a:xfrm>
          <a:prstGeom prst="rect">
            <a:avLst/>
          </a:prstGeom>
          <a:solidFill>
            <a:schemeClr val="bg1">
              <a:lumMod val="95000"/>
            </a:schemeClr>
          </a:solidFill>
        </p:spPr>
        <p:txBody>
          <a:bodyPr wrap="square" rtlCol="0">
            <a:spAutoFit/>
          </a:bodyPr>
          <a:lstStyle/>
          <a:p>
            <a:r>
              <a:rPr lang="zh-CN" altLang="en-US" sz="2400" b="1" dirty="0"/>
              <a:t>好吃！！！</a:t>
            </a:r>
          </a:p>
        </p:txBody>
      </p:sp>
      <p:sp>
        <p:nvSpPr>
          <p:cNvPr id="23" name="文本框 22">
            <a:extLst>
              <a:ext uri="{FF2B5EF4-FFF2-40B4-BE49-F238E27FC236}">
                <a16:creationId xmlns:a16="http://schemas.microsoft.com/office/drawing/2014/main" id="{AEA70548-DB66-52C8-99FC-1D5785F7F081}"/>
              </a:ext>
            </a:extLst>
          </p:cNvPr>
          <p:cNvSpPr txBox="1"/>
          <p:nvPr/>
        </p:nvSpPr>
        <p:spPr>
          <a:xfrm>
            <a:off x="733166" y="5930483"/>
            <a:ext cx="7832035" cy="369332"/>
          </a:xfrm>
          <a:prstGeom prst="rect">
            <a:avLst/>
          </a:prstGeom>
          <a:solidFill>
            <a:schemeClr val="bg1">
              <a:lumMod val="95000"/>
            </a:schemeClr>
          </a:solidFill>
        </p:spPr>
        <p:txBody>
          <a:bodyPr wrap="square" rtlCol="0">
            <a:spAutoFit/>
          </a:bodyPr>
          <a:lstStyle/>
          <a:p>
            <a:r>
              <a:rPr lang="zh-CN" altLang="en-US" dirty="0"/>
              <a:t>玉林路上的汪氏秘制醪糟、老黄记手撕烤兔、陈记爷爷婆婆蛋烘糕强推！</a:t>
            </a:r>
          </a:p>
        </p:txBody>
      </p:sp>
    </p:spTree>
    <p:extLst>
      <p:ext uri="{BB962C8B-B14F-4D97-AF65-F5344CB8AC3E}">
        <p14:creationId xmlns:p14="http://schemas.microsoft.com/office/powerpoint/2010/main" val="1082843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3600" b="1" dirty="0">
                <a:latin typeface="宋体" panose="02010600030101010101" pitchFamily="2" charset="-122"/>
                <a:ea typeface="宋体" panose="02010600030101010101" pitchFamily="2" charset="-122"/>
                <a:cs typeface="Arial" panose="020B0604020202020204" pitchFamily="34" charset="0"/>
              </a:rPr>
              <a:t>  4 </a:t>
            </a:r>
            <a:r>
              <a:rPr kumimoji="1" lang="zh-CN" altLang="en-US" sz="3600" b="1" dirty="0">
                <a:latin typeface="宋体" panose="02010600030101010101" pitchFamily="2" charset="-122"/>
                <a:ea typeface="宋体" panose="02010600030101010101" pitchFamily="2" charset="-122"/>
                <a:cs typeface="Arial" panose="020B0604020202020204" pitchFamily="34" charset="0"/>
              </a:rPr>
              <a:t>我的感悟</a:t>
            </a:r>
          </a:p>
        </p:txBody>
      </p:sp>
      <p:pic>
        <p:nvPicPr>
          <p:cNvPr id="5" name="图片 4" descr="一群人站在建筑前&#10;&#10;描述已自动生成">
            <a:extLst>
              <a:ext uri="{FF2B5EF4-FFF2-40B4-BE49-F238E27FC236}">
                <a16:creationId xmlns:a16="http://schemas.microsoft.com/office/drawing/2014/main" id="{F4569B9F-EA19-8D6B-E8A7-BFBB8A86612C}"/>
              </a:ext>
            </a:extLst>
          </p:cNvPr>
          <p:cNvPicPr>
            <a:picLocks noChangeAspect="1"/>
          </p:cNvPicPr>
          <p:nvPr/>
        </p:nvPicPr>
        <p:blipFill>
          <a:blip r:embed="rId3"/>
          <a:stretch>
            <a:fillRect/>
          </a:stretch>
        </p:blipFill>
        <p:spPr>
          <a:xfrm>
            <a:off x="4785272" y="1172472"/>
            <a:ext cx="6878055" cy="5158542"/>
          </a:xfrm>
          <a:prstGeom prst="rect">
            <a:avLst/>
          </a:prstGeom>
        </p:spPr>
      </p:pic>
      <p:pic>
        <p:nvPicPr>
          <p:cNvPr id="8" name="图片 7" descr="图片包含 天花板, 室内, 桌子, 房间&#10;&#10;描述已自动生成">
            <a:extLst>
              <a:ext uri="{FF2B5EF4-FFF2-40B4-BE49-F238E27FC236}">
                <a16:creationId xmlns:a16="http://schemas.microsoft.com/office/drawing/2014/main" id="{78F3A78E-ECEE-F14F-81EF-957EC388B6D8}"/>
              </a:ext>
            </a:extLst>
          </p:cNvPr>
          <p:cNvPicPr>
            <a:picLocks noChangeAspect="1"/>
          </p:cNvPicPr>
          <p:nvPr/>
        </p:nvPicPr>
        <p:blipFill>
          <a:blip r:embed="rId4"/>
          <a:stretch>
            <a:fillRect/>
          </a:stretch>
        </p:blipFill>
        <p:spPr>
          <a:xfrm>
            <a:off x="1092156" y="1609793"/>
            <a:ext cx="3368526" cy="4493124"/>
          </a:xfrm>
          <a:prstGeom prst="rect">
            <a:avLst/>
          </a:prstGeom>
        </p:spPr>
      </p:pic>
      <p:sp>
        <p:nvSpPr>
          <p:cNvPr id="9" name="文本框 8">
            <a:extLst>
              <a:ext uri="{FF2B5EF4-FFF2-40B4-BE49-F238E27FC236}">
                <a16:creationId xmlns:a16="http://schemas.microsoft.com/office/drawing/2014/main" id="{76535BE3-F660-BE29-FB39-6E26B4240E72}"/>
              </a:ext>
            </a:extLst>
          </p:cNvPr>
          <p:cNvSpPr txBox="1"/>
          <p:nvPr/>
        </p:nvSpPr>
        <p:spPr>
          <a:xfrm>
            <a:off x="11007345" y="6457890"/>
            <a:ext cx="1311965" cy="400110"/>
          </a:xfrm>
          <a:prstGeom prst="rect">
            <a:avLst/>
          </a:prstGeom>
          <a:noFill/>
        </p:spPr>
        <p:txBody>
          <a:bodyPr wrap="square" rtlCol="0">
            <a:spAutoFit/>
          </a:bodyPr>
          <a:lstStyle/>
          <a:p>
            <a:r>
              <a:rPr lang="zh-CN" altLang="en-US" sz="2000" b="1" dirty="0">
                <a:solidFill>
                  <a:schemeClr val="accent1">
                    <a:lumMod val="75000"/>
                  </a:schemeClr>
                </a:solidFill>
              </a:rPr>
              <a:t>感恩</a:t>
            </a:r>
            <a:r>
              <a:rPr lang="zh-CN" altLang="en-US" sz="2000" b="1" dirty="0"/>
              <a:t>✨</a:t>
            </a:r>
          </a:p>
        </p:txBody>
      </p:sp>
    </p:spTree>
    <p:extLst>
      <p:ext uri="{BB962C8B-B14F-4D97-AF65-F5344CB8AC3E}">
        <p14:creationId xmlns:p14="http://schemas.microsoft.com/office/powerpoint/2010/main" val="27221647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13030" y="215900"/>
            <a:ext cx="3963670" cy="1245870"/>
          </a:xfrm>
          <a:prstGeom prst="rect">
            <a:avLst/>
          </a:prstGeom>
        </p:spPr>
      </p:pic>
      <p:pic>
        <p:nvPicPr>
          <p:cNvPr id="2" name="图片 1"/>
          <p:cNvPicPr>
            <a:picLocks noChangeAspect="1"/>
          </p:cNvPicPr>
          <p:nvPr/>
        </p:nvPicPr>
        <p:blipFill>
          <a:blip r:embed="rId4"/>
          <a:stretch>
            <a:fillRect/>
          </a:stretch>
        </p:blipFill>
        <p:spPr>
          <a:xfrm>
            <a:off x="7132056" y="186625"/>
            <a:ext cx="4946914" cy="1139954"/>
          </a:xfrm>
          <a:prstGeom prst="rect">
            <a:avLst/>
          </a:prstGeom>
        </p:spPr>
      </p:pic>
      <p:sp>
        <p:nvSpPr>
          <p:cNvPr id="6" name="文本框 5"/>
          <p:cNvSpPr txBox="1"/>
          <p:nvPr/>
        </p:nvSpPr>
        <p:spPr>
          <a:xfrm>
            <a:off x="3007359" y="4567096"/>
            <a:ext cx="6096000" cy="780535"/>
          </a:xfrm>
          <a:prstGeom prst="rect">
            <a:avLst/>
          </a:prstGeom>
          <a:noFill/>
        </p:spPr>
        <p:txBody>
          <a:bodyPr wrap="square">
            <a:spAutoFit/>
          </a:bodyPr>
          <a:lstStyle/>
          <a:p>
            <a:pPr algn="ctr">
              <a:lnSpc>
                <a:spcPct val="150000"/>
              </a:lnSpc>
            </a:pPr>
            <a:r>
              <a:rPr lang="zh-CN" altLang="en-US" sz="1800" b="1" dirty="0">
                <a:latin typeface="宋体" panose="02010600030101010101" pitchFamily="2" charset="-122"/>
                <a:ea typeface="宋体" panose="02010600030101010101" pitchFamily="2" charset="-122"/>
                <a:cs typeface="Arial" panose="020B0604020202020204" pitchFamily="34" charset="0"/>
              </a:rPr>
              <a:t>主讲人：孟晨晨</a:t>
            </a:r>
            <a:endParaRPr lang="en-US" altLang="zh-CN" sz="1800" b="1" dirty="0">
              <a:latin typeface="宋体" panose="02010600030101010101" pitchFamily="2" charset="-122"/>
              <a:ea typeface="宋体" panose="02010600030101010101" pitchFamily="2" charset="-122"/>
              <a:cs typeface="Arial" panose="020B0604020202020204" pitchFamily="34" charset="0"/>
            </a:endParaRPr>
          </a:p>
          <a:p>
            <a:pPr algn="ctr">
              <a:lnSpc>
                <a:spcPct val="150000"/>
              </a:lnSpc>
            </a:pPr>
            <a:r>
              <a:rPr lang="en-US" altLang="zh-CN" sz="1400" b="1" dirty="0">
                <a:effectLst/>
                <a:latin typeface="宋体" panose="02010600030101010101" pitchFamily="2" charset="-122"/>
                <a:ea typeface="宋体" panose="02010600030101010101" pitchFamily="2" charset="-122"/>
                <a:cs typeface="Arial" panose="020B0604020202020204" pitchFamily="34" charset="0"/>
              </a:rPr>
              <a:t>2025</a:t>
            </a:r>
            <a:r>
              <a:rPr lang="zh-CN" altLang="en-US" sz="1400" b="1" dirty="0">
                <a:effectLst/>
                <a:latin typeface="宋体" panose="02010600030101010101" pitchFamily="2" charset="-122"/>
                <a:ea typeface="宋体" panose="02010600030101010101" pitchFamily="2" charset="-122"/>
                <a:cs typeface="Arial" panose="020B0604020202020204" pitchFamily="34" charset="0"/>
              </a:rPr>
              <a:t>年</a:t>
            </a:r>
            <a:r>
              <a:rPr lang="en-US" altLang="zh-CN" sz="1400" b="1" dirty="0">
                <a:effectLst/>
                <a:latin typeface="宋体" panose="02010600030101010101" pitchFamily="2" charset="-122"/>
                <a:ea typeface="宋体" panose="02010600030101010101" pitchFamily="2" charset="-122"/>
                <a:cs typeface="Arial" panose="020B0604020202020204" pitchFamily="34" charset="0"/>
              </a:rPr>
              <a:t>11</a:t>
            </a:r>
            <a:r>
              <a:rPr lang="zh-CN" altLang="en-US" sz="1400" b="1" dirty="0">
                <a:effectLst/>
                <a:latin typeface="宋体" panose="02010600030101010101" pitchFamily="2" charset="-122"/>
                <a:ea typeface="宋体" panose="02010600030101010101" pitchFamily="2" charset="-122"/>
                <a:cs typeface="Arial" panose="020B0604020202020204" pitchFamily="34" charset="0"/>
              </a:rPr>
              <a:t>月</a:t>
            </a:r>
            <a:r>
              <a:rPr lang="en-US" altLang="zh-CN" sz="1400" b="1" dirty="0">
                <a:latin typeface="宋体" panose="02010600030101010101" pitchFamily="2" charset="-122"/>
                <a:ea typeface="宋体" panose="02010600030101010101" pitchFamily="2" charset="-122"/>
                <a:cs typeface="Arial" panose="020B0604020202020204" pitchFamily="34" charset="0"/>
              </a:rPr>
              <a:t>06</a:t>
            </a:r>
            <a:r>
              <a:rPr lang="zh-CN" altLang="en-US" sz="1400" b="1" dirty="0">
                <a:effectLst/>
                <a:latin typeface="宋体" panose="02010600030101010101" pitchFamily="2" charset="-122"/>
                <a:ea typeface="宋体" panose="02010600030101010101" pitchFamily="2" charset="-122"/>
                <a:cs typeface="Arial" panose="020B0604020202020204" pitchFamily="34" charset="0"/>
              </a:rPr>
              <a:t>日</a:t>
            </a:r>
          </a:p>
        </p:txBody>
      </p:sp>
      <p:sp>
        <p:nvSpPr>
          <p:cNvPr id="4" name="矩形 3"/>
          <p:cNvSpPr/>
          <p:nvPr/>
        </p:nvSpPr>
        <p:spPr>
          <a:xfrm>
            <a:off x="0" y="2215515"/>
            <a:ext cx="12192000" cy="153352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zh-CN" altLang="en-US" sz="4400" b="1" dirty="0">
                <a:latin typeface="宋体" panose="02010600030101010101" pitchFamily="2" charset="-122"/>
                <a:ea typeface="宋体" panose="02010600030101010101" pitchFamily="2" charset="-122"/>
                <a:cs typeface="Arial" panose="020B0604020202020204" pitchFamily="34" charset="0"/>
              </a:rPr>
              <a:t>谢谢！请老师与各位同学批评指正！</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1.0"/>
  <p:tag name="KSO_WM_BEAUTIFY_FLAG" val="#wm#"/>
  <p:tag name="KSO_WM_UNIT_TYPE" val="i"/>
  <p:tag name="KSO_WM_UNIT_INDEX"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1.0"/>
  <p:tag name="KSO_WM_BEAUTIFY_FLAG" val="#wm#"/>
  <p:tag name="KSO_WM_UNIT_TYPE" val="i"/>
  <p:tag name="KSO_WM_UNIT_INDEX" val="2"/>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1.0"/>
  <p:tag name="KSO_WM_BEAUTIFY_FLAG" val="#wm#"/>
  <p:tag name="KSO_WM_UNIT_TYPE" val="i"/>
  <p:tag name="KSO_WM_UNIT_INDEX" val="3"/>
</p:tagLst>
</file>

<file path=ppt/tags/tag4.xml><?xml version="1.0" encoding="utf-8"?>
<p:tagLst xmlns:a="http://schemas.openxmlformats.org/drawingml/2006/main" xmlns:r="http://schemas.openxmlformats.org/officeDocument/2006/relationships"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1.0"/>
  <p:tag name="KSO_WM_BEAUTIFY_FLAG" val="#wm#"/>
  <p:tag name="KSO_WM_UNIT_TYPE" val="i"/>
  <p:tag name="KSO_WM_UNIT_INDEX" val="4"/>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i*5"/>
  <p:tag name="KSO_WM_UNIT_LAYERLEVEL" val="1"/>
  <p:tag name="KSO_WM_TAG_VERSION" val="1.0"/>
  <p:tag name="KSO_WM_BEAUTIFY_FLAG" val="#wm#"/>
  <p:tag name="KSO_WM_UNIT_TYPE" val="i"/>
  <p:tag name="KSO_WM_UNIT_INDEX" val="5"/>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SLIDE_ID" val="custom20230280_4"/>
  <p:tag name="KSO_WM_TEMPLATE_SUBCATEGORY" val="29"/>
  <p:tag name="KSO_WM_TEMPLATE_MASTER_TYPE" val="0"/>
  <p:tag name="KSO_WM_TEMPLATE_COLOR_TYPE" val="0"/>
  <p:tag name="KSO_WM_SLIDE_ITEM_CNT" val="4"/>
  <p:tag name="KSO_WM_SLIDE_INDEX" val="4"/>
  <p:tag name="KSO_WM_TAG_VERSION" val="1.0"/>
  <p:tag name="KSO_WM_BEAUTIFY_FLAG" val="#wm#"/>
  <p:tag name="KSO_WM_TEMPLATE_CATEGORY" val="custom"/>
  <p:tag name="KSO_WM_TEMPLATE_INDEX" val="20230280"/>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11.xml><?xml version="1.0" encoding="utf-8"?>
<p:tagLst xmlns:a="http://schemas.openxmlformats.org/drawingml/2006/main" xmlns:r="http://schemas.openxmlformats.org/officeDocument/2006/relationships"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80_4*a*1"/>
  <p:tag name="KSO_WM_TEMPLATE_CATEGORY" val="custom"/>
  <p:tag name="KSO_WM_TEMPLATE_INDEX" val="20230280"/>
  <p:tag name="KSO_WM_UNIT_LAYERLEVEL" val="1"/>
  <p:tag name="KSO_WM_TAG_VERSION" val="1.0"/>
  <p:tag name="KSO_WM_BEAUTIFY_FLAG" val="#wm#"/>
  <p:tag name="KSO_WM_DIAGRAM_GROUP_CODE" val="l1-1"/>
  <p:tag name="KSO_WM_UNIT_TEXT_FILL_FORE_SCHEMECOLOR_INDEX" val="5"/>
  <p:tag name="KSO_WM_UNIT_USESOURCEFORMAT_APPLY" val="1"/>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80_4*l_h_i*1_1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DIAGRAM_MAX_ITEMCNT" val="6"/>
  <p:tag name="KSO_WM_DIAGRAM_MIN_ITEMCNT" val="2"/>
  <p:tag name="KSO_WM_DIAGRAM_VIRTUALLY_FRAME" val="{&quot;height&quot;:362.01031498017255,&quot;left&quot;:255.13952755905507,&quot;top&quot;:77.24484250991372,&quot;width&quot;:632.06047244094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LINE_FILL_TYPE" val="2"/>
  <p:tag name="KSO_WM_UNIT_TEXT_FILL_FORE_SCHEMECOLOR_INDEX" val="5"/>
  <p:tag name="KSO_WM_UNIT_TEXT_FILL_TYPE" val="1"/>
  <p:tag name="KSO_WM_UNIT_USESOURCEFORMAT_APPLY" val="1"/>
</p:tagLst>
</file>

<file path=ppt/tags/tag1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80"/>
  <p:tag name="KSO_WM_UNIT_LAYERLEVEL" val="1_1_1"/>
  <p:tag name="KSO_WM_TAG_VERSION" val="1.0"/>
  <p:tag name="KSO_WM_BEAUTIFY_FLAG" val="#wm#"/>
  <p:tag name="KSO_WM_DIAGRAM_GROUP_CODE" val="l1-1"/>
  <p:tag name="KSO_WM_UNIT_VALUE" val="36"/>
  <p:tag name="KSO_WM_UNIT_TYPE" val="l_h_a"/>
  <p:tag name="KSO_WM_UNIT_ID" val="custom20230280_4*l_h_a*1_1_1"/>
  <p:tag name="KSO_WM_DIAGRAM_VERSION" val="3"/>
  <p:tag name="KSO_WM_UNIT_PRESET_TEXT" val="添加目录文本"/>
  <p:tag name="KSO_WM_DIAGRAM_MAX_ITEMCNT" val="6"/>
  <p:tag name="KSO_WM_DIAGRAM_MIN_ITEMCNT" val="2"/>
  <p:tag name="KSO_WM_DIAGRAM_VIRTUALLY_FRAME" val="{&quot;height&quot;:362.01031498017255,&quot;left&quot;:255.13952755905507,&quot;top&quot;:77.24484250991372,&quot;width&quot;:632.06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3"/>
  <p:tag name="KSO_WM_UNIT_TEXT_FILL_TYPE" val="1"/>
  <p:tag name="KSO_WM_UNIT_USESOURCEFORMAT_APPLY" val="1"/>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80_4*l_h_i*1_2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DIAGRAM_MAX_ITEMCNT" val="6"/>
  <p:tag name="KSO_WM_DIAGRAM_MIN_ITEMCNT" val="2"/>
  <p:tag name="KSO_WM_DIAGRAM_VIRTUALLY_FRAME" val="{&quot;height&quot;:362.01031498017255,&quot;left&quot;:255.13952755905507,&quot;top&quot;:77.24484250991372,&quot;width&quot;:632.06047244094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LINE_FILL_TYPE" val="2"/>
  <p:tag name="KSO_WM_UNIT_TEXT_FILL_FORE_SCHEMECOLOR_INDEX" val="5"/>
  <p:tag name="KSO_WM_UNIT_TEXT_FILL_TYPE" val="1"/>
  <p:tag name="KSO_WM_UNIT_USESOURCEFORMAT_APPLY" val="1"/>
</p:tagLst>
</file>

<file path=ppt/tags/tag1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80"/>
  <p:tag name="KSO_WM_UNIT_LAYERLEVEL" val="1_1_1"/>
  <p:tag name="KSO_WM_TAG_VERSION" val="1.0"/>
  <p:tag name="KSO_WM_BEAUTIFY_FLAG" val="#wm#"/>
  <p:tag name="KSO_WM_DIAGRAM_GROUP_CODE" val="l1-1"/>
  <p:tag name="KSO_WM_UNIT_VALUE" val="36"/>
  <p:tag name="KSO_WM_UNIT_TYPE" val="l_h_a"/>
  <p:tag name="KSO_WM_UNIT_ID" val="custom20230280_4*l_h_a*1_2_1"/>
  <p:tag name="KSO_WM_DIAGRAM_VERSION" val="3"/>
  <p:tag name="KSO_WM_UNIT_PRESET_TEXT" val="添加目录文本"/>
  <p:tag name="KSO_WM_DIAGRAM_MAX_ITEMCNT" val="6"/>
  <p:tag name="KSO_WM_DIAGRAM_MIN_ITEMCNT" val="2"/>
  <p:tag name="KSO_WM_DIAGRAM_VIRTUALLY_FRAME" val="{&quot;height&quot;:362.01031498017255,&quot;left&quot;:255.13952755905507,&quot;top&quot;:77.24484250991372,&quot;width&quot;:632.06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3"/>
  <p:tag name="KSO_WM_UNIT_TEXT_FILL_TYPE" val="1"/>
  <p:tag name="KSO_WM_UNIT_USESOURCEFORMAT_APPLY" val="1"/>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80_4*l_h_i*1_3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DIAGRAM_MAX_ITEMCNT" val="6"/>
  <p:tag name="KSO_WM_DIAGRAM_MIN_ITEMCNT" val="2"/>
  <p:tag name="KSO_WM_DIAGRAM_VIRTUALLY_FRAME" val="{&quot;height&quot;:362.01031498017255,&quot;left&quot;:255.13952755905507,&quot;top&quot;:77.24484250991372,&quot;width&quot;:632.06047244094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LINE_FILL_TYPE" val="2"/>
  <p:tag name="KSO_WM_UNIT_TEXT_FILL_FORE_SCHEMECOLOR_INDEX" val="5"/>
  <p:tag name="KSO_WM_UNIT_TEXT_FILL_TYPE" val="1"/>
  <p:tag name="KSO_WM_UNIT_USESOURCEFORMAT_APPLY" val="1"/>
</p:tagLst>
</file>

<file path=ppt/tags/tag1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80"/>
  <p:tag name="KSO_WM_UNIT_LAYERLEVEL" val="1_1_1"/>
  <p:tag name="KSO_WM_TAG_VERSION" val="1.0"/>
  <p:tag name="KSO_WM_BEAUTIFY_FLAG" val="#wm#"/>
  <p:tag name="KSO_WM_DIAGRAM_GROUP_CODE" val="l1-1"/>
  <p:tag name="KSO_WM_UNIT_VALUE" val="36"/>
  <p:tag name="KSO_WM_UNIT_TYPE" val="l_h_a"/>
  <p:tag name="KSO_WM_UNIT_ID" val="custom20230280_4*l_h_a*1_3_1"/>
  <p:tag name="KSO_WM_DIAGRAM_VERSION" val="3"/>
  <p:tag name="KSO_WM_UNIT_PRESET_TEXT" val="添加目录文本"/>
  <p:tag name="KSO_WM_DIAGRAM_MAX_ITEMCNT" val="6"/>
  <p:tag name="KSO_WM_DIAGRAM_MIN_ITEMCNT" val="2"/>
  <p:tag name="KSO_WM_DIAGRAM_VIRTUALLY_FRAME" val="{&quot;height&quot;:362.01031498017255,&quot;left&quot;:255.13952755905507,&quot;top&quot;:77.24484250991372,&quot;width&quot;:632.06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3"/>
  <p:tag name="KSO_WM_UNIT_TEXT_FILL_TYPE" val="1"/>
  <p:tag name="KSO_WM_UNIT_USESOURCEFORMAT_APPLY" val="1"/>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80_4*l_h_i*1_4_1"/>
  <p:tag name="KSO_WM_TEMPLATE_CATEGORY" val="custom"/>
  <p:tag name="KSO_WM_TEMPLATE_INDEX" val="20230280"/>
  <p:tag name="KSO_WM_UNIT_LAYERLEVEL" val="1_1_1"/>
  <p:tag name="KSO_WM_TAG_VERSION" val="1.0"/>
  <p:tag name="KSO_WM_BEAUTIFY_FLAG" val="#wm#"/>
  <p:tag name="KSO_WM_DIAGRAM_GROUP_CODE" val="l1-1"/>
  <p:tag name="KSO_WM_DIAGRAM_VERSION" val="3"/>
  <p:tag name="KSO_WM_DIAGRAM_MAX_ITEMCNT" val="6"/>
  <p:tag name="KSO_WM_DIAGRAM_MIN_ITEMCNT" val="2"/>
  <p:tag name="KSO_WM_DIAGRAM_VIRTUALLY_FRAME" val="{&quot;height&quot;:362.01031498017255,&quot;left&quot;:255.13952755905507,&quot;top&quot;:77.24484250991372,&quot;width&quot;:632.06047244094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LINE_FILL_TYPE" val="2"/>
  <p:tag name="KSO_WM_UNIT_TEXT_FILL_FORE_SCHEMECOLOR_INDEX" val="5"/>
  <p:tag name="KSO_WM_UNIT_TEXT_FILL_TYPE" val="1"/>
  <p:tag name="KSO_WM_UNIT_USESOURCEFORMAT_APPLY" val="1"/>
</p:tagLst>
</file>

<file path=ppt/tags/tag1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80"/>
  <p:tag name="KSO_WM_UNIT_LAYERLEVEL" val="1_1_1"/>
  <p:tag name="KSO_WM_TAG_VERSION" val="1.0"/>
  <p:tag name="KSO_WM_BEAUTIFY_FLAG" val="#wm#"/>
  <p:tag name="KSO_WM_DIAGRAM_GROUP_CODE" val="l1-1"/>
  <p:tag name="KSO_WM_UNIT_VALUE" val="36"/>
  <p:tag name="KSO_WM_UNIT_TYPE" val="l_h_a"/>
  <p:tag name="KSO_WM_UNIT_ID" val="custom20230280_4*l_h_a*1_4_1"/>
  <p:tag name="KSO_WM_DIAGRAM_VERSION" val="3"/>
  <p:tag name="KSO_WM_UNIT_PRESET_TEXT" val="添加目录文本"/>
  <p:tag name="KSO_WM_DIAGRAM_MAX_ITEMCNT" val="6"/>
  <p:tag name="KSO_WM_DIAGRAM_MIN_ITEMCNT" val="2"/>
  <p:tag name="KSO_WM_DIAGRAM_VIRTUALLY_FRAME" val="{&quot;height&quot;:362.01031498017255,&quot;left&quot;:255.13952755905507,&quot;top&quot;:77.24484250991372,&quot;width&quot;:632.060472440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3"/>
  <p:tag name="KSO_WM_UNIT_TEXT_FILL_TYPE" val="1"/>
  <p:tag name="KSO_WM_UNIT_USESOURCEFORMAT_APPLY"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540</TotalTime>
  <Words>1668</Words>
  <Application>Microsoft Office PowerPoint</Application>
  <PresentationFormat>宽屏</PresentationFormat>
  <Paragraphs>148</Paragraphs>
  <Slides>27</Slides>
  <Notes>27</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27</vt:i4>
      </vt:variant>
    </vt:vector>
  </HeadingPairs>
  <TitlesOfParts>
    <vt:vector size="35" baseType="lpstr">
      <vt:lpstr>MiSans Normal</vt:lpstr>
      <vt:lpstr>汉仪书宋二简</vt:lpstr>
      <vt:lpstr>宋体</vt:lpstr>
      <vt:lpstr>Arial</vt:lpstr>
      <vt:lpstr>Calibri</vt:lpstr>
      <vt:lpstr>Calibri Light</vt:lpstr>
      <vt:lpstr>Times New Roman</vt:lpstr>
      <vt:lpstr>Office Theme</vt:lpstr>
      <vt:lpstr>PowerPoint 演示文稿</vt:lpstr>
      <vt:lpstr>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泽 王</dc:creator>
  <cp:lastModifiedBy>Miller Emma</cp:lastModifiedBy>
  <cp:revision>249</cp:revision>
  <dcterms:created xsi:type="dcterms:W3CDTF">2023-03-23T04:32:00Z</dcterms:created>
  <dcterms:modified xsi:type="dcterms:W3CDTF">2025-11-06T03:34:06Z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08504750D7694BEB91C56B49EA687FBA_13</vt:lpwstr>
  </property>
  <property fmtid="{D5CDD505-2E9C-101B-9397-08002B2CF9AE}" pid="3" name="KSOProductBuildVer">
    <vt:lpwstr>2052-12.1.0.21541</vt:lpwstr>
  </property>
</Properties>
</file>