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5" d="100"/>
          <a:sy n="95" d="100"/>
        </p:scale>
        <p:origin x="10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7A19B9-F409-4D27-B713-2D0C947A5067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0372658-1745-44C6-A280-8DD810943408}">
      <dgm:prSet phldrT="[文本]" custT="1"/>
      <dgm:spPr/>
      <dgm:t>
        <a:bodyPr/>
        <a:lstStyle/>
        <a:p>
          <a:r>
            <a:rPr lang="zh-CN" altLang="en-US" sz="1600" dirty="0"/>
            <a:t>原始数据</a:t>
          </a:r>
        </a:p>
      </dgm:t>
    </dgm:pt>
    <dgm:pt modelId="{171B2E14-EC2A-4C12-89A5-73D06A795B25}" type="parTrans" cxnId="{F4B2512D-2063-48C0-86D2-5AF4FD94B82A}">
      <dgm:prSet/>
      <dgm:spPr/>
      <dgm:t>
        <a:bodyPr/>
        <a:lstStyle/>
        <a:p>
          <a:endParaRPr lang="zh-CN" altLang="en-US"/>
        </a:p>
      </dgm:t>
    </dgm:pt>
    <dgm:pt modelId="{350BB389-F5E3-4B8B-872D-3D6D730870E2}" type="sibTrans" cxnId="{F4B2512D-2063-48C0-86D2-5AF4FD94B82A}">
      <dgm:prSet custT="1"/>
      <dgm:spPr/>
      <dgm:t>
        <a:bodyPr/>
        <a:lstStyle/>
        <a:p>
          <a:endParaRPr lang="zh-CN" altLang="en-US" sz="1600"/>
        </a:p>
      </dgm:t>
    </dgm:pt>
    <dgm:pt modelId="{3ECED778-1405-4D6F-A0A5-09F56A6DC086}">
      <dgm:prSet phldrT="[文本]" custT="1"/>
      <dgm:spPr/>
      <dgm:t>
        <a:bodyPr/>
        <a:lstStyle/>
        <a:p>
          <a:r>
            <a:rPr lang="en-US" altLang="zh-CN" sz="1600" dirty="0"/>
            <a:t>PhaseNet</a:t>
          </a:r>
          <a:endParaRPr lang="zh-CN" altLang="en-US" sz="1600" dirty="0"/>
        </a:p>
      </dgm:t>
    </dgm:pt>
    <dgm:pt modelId="{C31E0B28-5F88-4320-A5D6-E3631BFABDF5}" type="parTrans" cxnId="{108644B3-370A-4DA6-9B7A-B801948BA214}">
      <dgm:prSet/>
      <dgm:spPr/>
      <dgm:t>
        <a:bodyPr/>
        <a:lstStyle/>
        <a:p>
          <a:endParaRPr lang="zh-CN" altLang="en-US"/>
        </a:p>
      </dgm:t>
    </dgm:pt>
    <dgm:pt modelId="{B8DE816A-2C2D-4B87-977C-5550E9F98CCE}" type="sibTrans" cxnId="{108644B3-370A-4DA6-9B7A-B801948BA214}">
      <dgm:prSet custT="1"/>
      <dgm:spPr/>
      <dgm:t>
        <a:bodyPr/>
        <a:lstStyle/>
        <a:p>
          <a:endParaRPr lang="zh-CN" altLang="en-US" sz="1600"/>
        </a:p>
      </dgm:t>
    </dgm:pt>
    <dgm:pt modelId="{81CD0A04-0185-4D1F-8D81-BBCB06D68804}">
      <dgm:prSet phldrT="[文本]" custT="1"/>
      <dgm:spPr/>
      <dgm:t>
        <a:bodyPr/>
        <a:lstStyle/>
        <a:p>
          <a:r>
            <a:rPr lang="en-US" altLang="zh-CN" sz="1600" dirty="0"/>
            <a:t>GaMMA-1D</a:t>
          </a:r>
          <a:endParaRPr lang="zh-CN" altLang="en-US" sz="1600" dirty="0"/>
        </a:p>
      </dgm:t>
    </dgm:pt>
    <dgm:pt modelId="{43081EA8-2284-443F-93BD-07C2BB0B7BEA}" type="parTrans" cxnId="{CFE468C3-EB7F-4159-96A6-5CCBB9558303}">
      <dgm:prSet/>
      <dgm:spPr/>
      <dgm:t>
        <a:bodyPr/>
        <a:lstStyle/>
        <a:p>
          <a:endParaRPr lang="zh-CN" altLang="en-US"/>
        </a:p>
      </dgm:t>
    </dgm:pt>
    <dgm:pt modelId="{D067E804-2C49-471C-9729-2693A461144D}" type="sibTrans" cxnId="{CFE468C3-EB7F-4159-96A6-5CCBB9558303}">
      <dgm:prSet custT="1"/>
      <dgm:spPr/>
      <dgm:t>
        <a:bodyPr/>
        <a:lstStyle/>
        <a:p>
          <a:endParaRPr lang="zh-CN" altLang="en-US" sz="1600"/>
        </a:p>
      </dgm:t>
    </dgm:pt>
    <dgm:pt modelId="{081CF0EB-B722-4749-B2E6-CD859539E1D5}">
      <dgm:prSet phldrT="[文本]" phldr="0" custT="1"/>
      <dgm:spPr/>
      <dgm:t>
        <a:bodyPr/>
        <a:lstStyle/>
        <a:p>
          <a:r>
            <a:rPr lang="en-US" altLang="zh-CN" sz="1600" dirty="0"/>
            <a:t>23</a:t>
          </a:r>
          <a:r>
            <a:rPr lang="zh-CN" altLang="en-US" sz="1600" dirty="0"/>
            <a:t>宽频带</a:t>
          </a:r>
          <a:r>
            <a:rPr lang="en-US" altLang="zh-CN" sz="1600" dirty="0"/>
            <a:t>+9</a:t>
          </a:r>
          <a:r>
            <a:rPr lang="zh-CN" altLang="en-US" sz="1600" dirty="0"/>
            <a:t>短周期</a:t>
          </a:r>
          <a:br>
            <a:rPr lang="en-US" altLang="zh-CN" sz="1600" dirty="0"/>
          </a:br>
          <a:r>
            <a:rPr lang="en-US" altLang="zh-CN" sz="1600" dirty="0"/>
            <a:t>2022.1-2025.3</a:t>
          </a:r>
          <a:endParaRPr lang="zh-CN" altLang="en-US" sz="1600" dirty="0"/>
        </a:p>
      </dgm:t>
    </dgm:pt>
    <dgm:pt modelId="{11488BFC-CE4F-4F64-904D-E5B010B8F4B2}" type="parTrans" cxnId="{3C240A8D-80A9-4A6D-B516-73ABEB13175A}">
      <dgm:prSet/>
      <dgm:spPr/>
      <dgm:t>
        <a:bodyPr/>
        <a:lstStyle/>
        <a:p>
          <a:endParaRPr lang="zh-CN" altLang="en-US"/>
        </a:p>
      </dgm:t>
    </dgm:pt>
    <dgm:pt modelId="{37A8FA9F-16B1-4ADF-B35A-8E2E202B87E3}" type="sibTrans" cxnId="{3C240A8D-80A9-4A6D-B516-73ABEB13175A}">
      <dgm:prSet/>
      <dgm:spPr/>
      <dgm:t>
        <a:bodyPr/>
        <a:lstStyle/>
        <a:p>
          <a:endParaRPr lang="zh-CN" altLang="en-US"/>
        </a:p>
      </dgm:t>
    </dgm:pt>
    <dgm:pt modelId="{39AABB16-258E-43C4-9409-84C43A90EFB5}">
      <dgm:prSet phldrT="[文本]" phldr="0" custT="1"/>
      <dgm:spPr/>
      <dgm:t>
        <a:bodyPr/>
        <a:lstStyle/>
        <a:p>
          <a:r>
            <a:rPr lang="en-US" altLang="zh-CN" sz="1600" dirty="0"/>
            <a:t>VELEST</a:t>
          </a:r>
          <a:endParaRPr lang="zh-CN" altLang="en-US" sz="1600" dirty="0"/>
        </a:p>
      </dgm:t>
    </dgm:pt>
    <dgm:pt modelId="{C9B8A92D-3A48-4263-9C03-BEE08641E7D6}" type="parTrans" cxnId="{96EFE075-7F17-4CFE-8679-39C0E26EEA52}">
      <dgm:prSet/>
      <dgm:spPr/>
      <dgm:t>
        <a:bodyPr/>
        <a:lstStyle/>
        <a:p>
          <a:endParaRPr lang="zh-CN" altLang="en-US"/>
        </a:p>
      </dgm:t>
    </dgm:pt>
    <dgm:pt modelId="{A85E9BF4-3779-4A55-91BC-E3177B933D84}" type="sibTrans" cxnId="{96EFE075-7F17-4CFE-8679-39C0E26EEA52}">
      <dgm:prSet custT="1"/>
      <dgm:spPr/>
      <dgm:t>
        <a:bodyPr/>
        <a:lstStyle/>
        <a:p>
          <a:endParaRPr lang="zh-CN" altLang="en-US" sz="1600"/>
        </a:p>
      </dgm:t>
    </dgm:pt>
    <dgm:pt modelId="{73ED7186-373A-4CC4-A4CA-F750A1DBB471}">
      <dgm:prSet phldrT="[文本]" custT="1"/>
      <dgm:spPr/>
      <dgm:t>
        <a:bodyPr/>
        <a:lstStyle/>
        <a:p>
          <a:r>
            <a:rPr lang="zh-CN" altLang="en-US" sz="1600" dirty="0"/>
            <a:t>重训练模型</a:t>
          </a:r>
        </a:p>
      </dgm:t>
    </dgm:pt>
    <dgm:pt modelId="{57135BDD-CDB9-4CFC-97DC-C219ACEACF59}" type="parTrans" cxnId="{FF0C946A-1CEE-426E-BACB-C287341D5FF7}">
      <dgm:prSet/>
      <dgm:spPr/>
      <dgm:t>
        <a:bodyPr/>
        <a:lstStyle/>
        <a:p>
          <a:endParaRPr lang="zh-CN" altLang="en-US"/>
        </a:p>
      </dgm:t>
    </dgm:pt>
    <dgm:pt modelId="{F739A23A-8D5F-46CE-B117-4DD119524058}" type="sibTrans" cxnId="{FF0C946A-1CEE-426E-BACB-C287341D5FF7}">
      <dgm:prSet/>
      <dgm:spPr/>
      <dgm:t>
        <a:bodyPr/>
        <a:lstStyle/>
        <a:p>
          <a:endParaRPr lang="zh-CN" altLang="en-US"/>
        </a:p>
      </dgm:t>
    </dgm:pt>
    <dgm:pt modelId="{DD6E1662-CF2B-4B48-B852-FDFDA8D2C565}">
      <dgm:prSet phldrT="[文本]" custT="1"/>
      <dgm:spPr/>
      <dgm:t>
        <a:bodyPr/>
        <a:lstStyle/>
        <a:p>
          <a:r>
            <a:rPr lang="zh-CN" altLang="en-US" sz="1600" dirty="0"/>
            <a:t>划分更小时窗避免错误关联</a:t>
          </a:r>
        </a:p>
      </dgm:t>
    </dgm:pt>
    <dgm:pt modelId="{C84E9D84-23E5-4186-A6E9-802702E636E0}" type="parTrans" cxnId="{C51B6D2C-3A5D-4092-A362-B4013202253E}">
      <dgm:prSet/>
      <dgm:spPr/>
      <dgm:t>
        <a:bodyPr/>
        <a:lstStyle/>
        <a:p>
          <a:endParaRPr lang="zh-CN" altLang="en-US"/>
        </a:p>
      </dgm:t>
    </dgm:pt>
    <dgm:pt modelId="{545CB2C2-D1E1-400A-99DD-D13CDA75E2D8}" type="sibTrans" cxnId="{C51B6D2C-3A5D-4092-A362-B4013202253E}">
      <dgm:prSet/>
      <dgm:spPr/>
      <dgm:t>
        <a:bodyPr/>
        <a:lstStyle/>
        <a:p>
          <a:endParaRPr lang="zh-CN" altLang="en-US"/>
        </a:p>
      </dgm:t>
    </dgm:pt>
    <dgm:pt modelId="{D18C39EB-04A8-48C1-A887-6C9F840F16CC}">
      <dgm:prSet phldrT="[文本]" custT="1"/>
      <dgm:spPr/>
      <dgm:t>
        <a:bodyPr/>
        <a:lstStyle/>
        <a:p>
          <a:r>
            <a:rPr lang="zh-CN" altLang="en-US" sz="1600" b="0" i="0" dirty="0"/>
            <a:t>贝叶斯高斯混合模型</a:t>
          </a:r>
          <a:endParaRPr lang="zh-CN" altLang="en-US" sz="1600" dirty="0"/>
        </a:p>
      </dgm:t>
    </dgm:pt>
    <dgm:pt modelId="{211F1BC2-B8BE-4FA7-A3CC-3BCAE1A748A1}" type="parTrans" cxnId="{93AF4501-1A18-4CC2-A4E0-8DAAE8D0D488}">
      <dgm:prSet/>
      <dgm:spPr/>
      <dgm:t>
        <a:bodyPr/>
        <a:lstStyle/>
        <a:p>
          <a:endParaRPr lang="zh-CN" altLang="en-US"/>
        </a:p>
      </dgm:t>
    </dgm:pt>
    <dgm:pt modelId="{703FE86C-2E19-436F-9B3F-CC589C89EADA}" type="sibTrans" cxnId="{93AF4501-1A18-4CC2-A4E0-8DAAE8D0D488}">
      <dgm:prSet/>
      <dgm:spPr/>
      <dgm:t>
        <a:bodyPr/>
        <a:lstStyle/>
        <a:p>
          <a:endParaRPr lang="zh-CN" altLang="en-US"/>
        </a:p>
      </dgm:t>
    </dgm:pt>
    <dgm:pt modelId="{865FCA62-E3CA-48F8-B283-791719F9DEBF}">
      <dgm:prSet phldrT="[文本]" phldr="0" custT="1"/>
      <dgm:spPr/>
      <dgm:t>
        <a:bodyPr/>
        <a:lstStyle/>
        <a:p>
          <a:r>
            <a:rPr lang="zh-CN" altLang="en-US" sz="1600" dirty="0"/>
            <a:t>三次</a:t>
          </a:r>
          <a:r>
            <a:rPr lang="en-US" altLang="zh-CN" sz="1600" dirty="0"/>
            <a:t>run</a:t>
          </a:r>
          <a:r>
            <a:rPr lang="zh-CN" altLang="en-US" sz="1600" dirty="0"/>
            <a:t>，以更新定位、速度模型、台站更正量</a:t>
          </a:r>
        </a:p>
      </dgm:t>
    </dgm:pt>
    <dgm:pt modelId="{4FDC3505-51BB-43BB-BDCF-B7B0E803E7CB}" type="parTrans" cxnId="{6EA14565-8AF8-47DF-83A8-A7C59A297390}">
      <dgm:prSet/>
      <dgm:spPr/>
      <dgm:t>
        <a:bodyPr/>
        <a:lstStyle/>
        <a:p>
          <a:endParaRPr lang="zh-CN" altLang="en-US"/>
        </a:p>
      </dgm:t>
    </dgm:pt>
    <dgm:pt modelId="{ED15DF68-CBFF-4DF5-A066-44EBAD486B91}" type="sibTrans" cxnId="{6EA14565-8AF8-47DF-83A8-A7C59A297390}">
      <dgm:prSet/>
      <dgm:spPr/>
      <dgm:t>
        <a:bodyPr/>
        <a:lstStyle/>
        <a:p>
          <a:endParaRPr lang="zh-CN" altLang="en-US"/>
        </a:p>
      </dgm:t>
    </dgm:pt>
    <dgm:pt modelId="{DC9B862B-9230-4931-BC0E-4A4CEF120521}">
      <dgm:prSet phldrT="[文本]" phldr="0" custT="1"/>
      <dgm:spPr/>
      <dgm:t>
        <a:bodyPr/>
        <a:lstStyle/>
        <a:p>
          <a:r>
            <a:rPr lang="en-US" altLang="zh-CN" sz="1600" dirty="0"/>
            <a:t>TomoDD</a:t>
          </a:r>
          <a:endParaRPr lang="zh-CN" altLang="en-US" sz="1600" dirty="0"/>
        </a:p>
      </dgm:t>
    </dgm:pt>
    <dgm:pt modelId="{07ED3016-65EC-4DCE-9840-FE1CAE08D2CB}" type="parTrans" cxnId="{9B81D819-7FBA-4029-BA1B-7EF4E06DC5DB}">
      <dgm:prSet/>
      <dgm:spPr/>
      <dgm:t>
        <a:bodyPr/>
        <a:lstStyle/>
        <a:p>
          <a:endParaRPr lang="zh-CN" altLang="en-US"/>
        </a:p>
      </dgm:t>
    </dgm:pt>
    <dgm:pt modelId="{B838CCA8-50D2-4669-8826-E5DD14AD8743}" type="sibTrans" cxnId="{9B81D819-7FBA-4029-BA1B-7EF4E06DC5DB}">
      <dgm:prSet custT="1"/>
      <dgm:spPr/>
      <dgm:t>
        <a:bodyPr/>
        <a:lstStyle/>
        <a:p>
          <a:endParaRPr lang="zh-CN" altLang="en-US" sz="1600"/>
        </a:p>
      </dgm:t>
    </dgm:pt>
    <dgm:pt modelId="{BCFE2163-1EB4-42EB-8725-833265D1FB03}">
      <dgm:prSet phldrT="[文本]" phldr="0" custT="1"/>
      <dgm:spPr/>
      <dgm:t>
        <a:bodyPr/>
        <a:lstStyle/>
        <a:p>
          <a:r>
            <a:rPr lang="zh-CN" altLang="en-US" sz="1600" dirty="0"/>
            <a:t>选用三次中的最小</a:t>
          </a:r>
          <a:r>
            <a:rPr lang="en-US" altLang="zh-CN" sz="1600" dirty="0"/>
            <a:t>RMS</a:t>
          </a:r>
          <a:endParaRPr lang="zh-CN" altLang="en-US" sz="1600" dirty="0"/>
        </a:p>
      </dgm:t>
    </dgm:pt>
    <dgm:pt modelId="{9C8DB6CE-8CD2-4A95-B030-F53ED5D4D35F}" type="parTrans" cxnId="{BE6B2B89-0E52-4E5B-8C08-8596C45ED22C}">
      <dgm:prSet/>
      <dgm:spPr/>
      <dgm:t>
        <a:bodyPr/>
        <a:lstStyle/>
        <a:p>
          <a:endParaRPr lang="zh-CN" altLang="en-US"/>
        </a:p>
      </dgm:t>
    </dgm:pt>
    <dgm:pt modelId="{DF98FB44-4CD3-47E6-B848-4AC89F3DD131}" type="sibTrans" cxnId="{BE6B2B89-0E52-4E5B-8C08-8596C45ED22C}">
      <dgm:prSet/>
      <dgm:spPr/>
      <dgm:t>
        <a:bodyPr/>
        <a:lstStyle/>
        <a:p>
          <a:endParaRPr lang="zh-CN" altLang="en-US"/>
        </a:p>
      </dgm:t>
    </dgm:pt>
    <dgm:pt modelId="{D85ACC14-63D4-4C42-A298-F05B7819E867}">
      <dgm:prSet phldrT="[文本]" custT="1"/>
      <dgm:spPr/>
      <dgm:t>
        <a:bodyPr/>
        <a:lstStyle/>
        <a:p>
          <a:r>
            <a:rPr lang="zh-CN" altLang="en-US" sz="1600" dirty="0"/>
            <a:t>关联</a:t>
          </a:r>
          <a:r>
            <a:rPr lang="en-US" altLang="zh-CN" sz="1600" dirty="0"/>
            <a:t>105,994</a:t>
          </a:r>
          <a:r>
            <a:rPr lang="zh-CN" altLang="en-US" sz="1600" dirty="0"/>
            <a:t>事件</a:t>
          </a:r>
        </a:p>
      </dgm:t>
    </dgm:pt>
    <dgm:pt modelId="{5AECFF14-9256-4FEF-9265-DE6F514E4008}" type="parTrans" cxnId="{0320FD2E-2520-4A7F-B888-50847D61D89E}">
      <dgm:prSet/>
      <dgm:spPr/>
      <dgm:t>
        <a:bodyPr/>
        <a:lstStyle/>
        <a:p>
          <a:endParaRPr lang="zh-CN" altLang="en-US"/>
        </a:p>
      </dgm:t>
    </dgm:pt>
    <dgm:pt modelId="{4CF54ECE-DAA3-4388-91A5-91C0CF6A1EB5}" type="sibTrans" cxnId="{0320FD2E-2520-4A7F-B888-50847D61D89E}">
      <dgm:prSet/>
      <dgm:spPr/>
      <dgm:t>
        <a:bodyPr/>
        <a:lstStyle/>
        <a:p>
          <a:endParaRPr lang="zh-CN" altLang="en-US"/>
        </a:p>
      </dgm:t>
    </dgm:pt>
    <dgm:pt modelId="{158DCF78-8E44-4F35-9588-7E3FB936FC97}">
      <dgm:prSet phldrT="[文本]" phldr="0" custT="1"/>
      <dgm:spPr/>
      <dgm:t>
        <a:bodyPr/>
        <a:lstStyle/>
        <a:p>
          <a:r>
            <a:rPr lang="zh-CN" altLang="en-US" sz="1600" dirty="0"/>
            <a:t>双差定位法</a:t>
          </a:r>
        </a:p>
      </dgm:t>
    </dgm:pt>
    <dgm:pt modelId="{A7798794-5858-4DB5-B9AF-037E10993A8E}" type="parTrans" cxnId="{195FAF5C-88ED-4FE3-964C-2E8BF7062E80}">
      <dgm:prSet/>
      <dgm:spPr/>
      <dgm:t>
        <a:bodyPr/>
        <a:lstStyle/>
        <a:p>
          <a:endParaRPr lang="zh-CN" altLang="en-US"/>
        </a:p>
      </dgm:t>
    </dgm:pt>
    <dgm:pt modelId="{68DFFFC2-BA69-485D-8082-9DE4B3EB9242}" type="sibTrans" cxnId="{195FAF5C-88ED-4FE3-964C-2E8BF7062E80}">
      <dgm:prSet/>
      <dgm:spPr/>
      <dgm:t>
        <a:bodyPr/>
        <a:lstStyle/>
        <a:p>
          <a:endParaRPr lang="zh-CN" altLang="en-US"/>
        </a:p>
      </dgm:t>
    </dgm:pt>
    <dgm:pt modelId="{4036FF05-DB9A-43DC-A1FD-0D462AC4561D}">
      <dgm:prSet phldrT="[文本]" phldr="0" custT="1"/>
      <dgm:spPr/>
      <dgm:t>
        <a:bodyPr/>
        <a:lstStyle/>
        <a:p>
          <a:r>
            <a:rPr lang="zh-CN" altLang="en-US" sz="1600" dirty="0"/>
            <a:t>通过两轮锐化地震分布情况</a:t>
          </a:r>
        </a:p>
      </dgm:t>
    </dgm:pt>
    <dgm:pt modelId="{D43F7C72-C257-4A44-AC72-BE96ECCDC1E8}" type="parTrans" cxnId="{95E891B0-C746-4BD7-8C0A-CAFEB7A6E648}">
      <dgm:prSet/>
      <dgm:spPr/>
      <dgm:t>
        <a:bodyPr/>
        <a:lstStyle/>
        <a:p>
          <a:endParaRPr lang="zh-CN" altLang="en-US"/>
        </a:p>
      </dgm:t>
    </dgm:pt>
    <dgm:pt modelId="{9C08821D-6CF7-46B9-96C3-D70BF3914A39}" type="sibTrans" cxnId="{95E891B0-C746-4BD7-8C0A-CAFEB7A6E648}">
      <dgm:prSet/>
      <dgm:spPr/>
      <dgm:t>
        <a:bodyPr/>
        <a:lstStyle/>
        <a:p>
          <a:endParaRPr lang="zh-CN" altLang="en-US"/>
        </a:p>
      </dgm:t>
    </dgm:pt>
    <dgm:pt modelId="{FD2D395C-0F22-4B30-BD58-0A47AC67BC4A}">
      <dgm:prSet phldrT="[文本]" phldr="0" custT="1"/>
      <dgm:spPr/>
      <dgm:t>
        <a:bodyPr/>
        <a:lstStyle/>
        <a:p>
          <a:r>
            <a:rPr lang="zh-CN" altLang="en-US" sz="1600" dirty="0"/>
            <a:t>其他</a:t>
          </a:r>
        </a:p>
      </dgm:t>
    </dgm:pt>
    <dgm:pt modelId="{E54B86F4-1E03-45D5-9891-C40A1D707519}" type="parTrans" cxnId="{79D22916-76E8-4EDF-B324-2AE7F17D2C7C}">
      <dgm:prSet/>
      <dgm:spPr/>
      <dgm:t>
        <a:bodyPr/>
        <a:lstStyle/>
        <a:p>
          <a:endParaRPr lang="zh-CN" altLang="en-US"/>
        </a:p>
      </dgm:t>
    </dgm:pt>
    <dgm:pt modelId="{58D7DBC0-660C-4DAF-8072-66A4CA12F634}" type="sibTrans" cxnId="{79D22916-76E8-4EDF-B324-2AE7F17D2C7C}">
      <dgm:prSet/>
      <dgm:spPr/>
      <dgm:t>
        <a:bodyPr/>
        <a:lstStyle/>
        <a:p>
          <a:endParaRPr lang="zh-CN" altLang="en-US"/>
        </a:p>
      </dgm:t>
    </dgm:pt>
    <dgm:pt modelId="{5A86175B-3F1B-49AE-BF03-27992584AAEB}">
      <dgm:prSet phldrT="[文本]" phldr="0" custT="1"/>
      <dgm:spPr/>
      <dgm:t>
        <a:bodyPr/>
        <a:lstStyle/>
        <a:p>
          <a:r>
            <a:rPr lang="zh-CN" altLang="en-US" sz="1600" dirty="0"/>
            <a:t>相对震级计算方案，临近地震振幅差异反应震级差异</a:t>
          </a:r>
        </a:p>
      </dgm:t>
    </dgm:pt>
    <dgm:pt modelId="{85D934E1-3D78-4BDE-8073-20CF04E71FBD}" type="parTrans" cxnId="{FC863F9F-0608-4052-9447-4DCBFBB96C80}">
      <dgm:prSet/>
      <dgm:spPr/>
      <dgm:t>
        <a:bodyPr/>
        <a:lstStyle/>
        <a:p>
          <a:endParaRPr lang="zh-CN" altLang="en-US"/>
        </a:p>
      </dgm:t>
    </dgm:pt>
    <dgm:pt modelId="{AD8546A7-E0DA-4C85-AFFD-349AA4E1E6E2}" type="sibTrans" cxnId="{FC863F9F-0608-4052-9447-4DCBFBB96C80}">
      <dgm:prSet/>
      <dgm:spPr/>
      <dgm:t>
        <a:bodyPr/>
        <a:lstStyle/>
        <a:p>
          <a:endParaRPr lang="zh-CN" altLang="en-US"/>
        </a:p>
      </dgm:t>
    </dgm:pt>
    <dgm:pt modelId="{A8007B24-3A56-4FAD-9352-99AA4D8FC0B7}">
      <dgm:prSet phldrT="[文本]" phldr="0" custT="1"/>
      <dgm:spPr/>
      <dgm:t>
        <a:bodyPr/>
        <a:lstStyle/>
        <a:p>
          <a:r>
            <a:rPr lang="en-US" altLang="zh-CN" sz="1600" dirty="0"/>
            <a:t>SKHASH</a:t>
          </a:r>
          <a:r>
            <a:rPr lang="zh-CN" altLang="en-US" sz="1600" dirty="0"/>
            <a:t>和</a:t>
          </a:r>
          <a:r>
            <a:rPr lang="en-US" altLang="zh-CN" sz="1600" dirty="0"/>
            <a:t>gCAP</a:t>
          </a:r>
          <a:r>
            <a:rPr lang="zh-CN" altLang="en-US" sz="1600" dirty="0"/>
            <a:t>震级计算</a:t>
          </a:r>
        </a:p>
      </dgm:t>
    </dgm:pt>
    <dgm:pt modelId="{CF253DDC-43C1-4C90-B1B1-16983DDB1E79}" type="parTrans" cxnId="{3826B3B7-A3E5-45B7-8ACC-4725A0C2BB82}">
      <dgm:prSet/>
      <dgm:spPr/>
      <dgm:t>
        <a:bodyPr/>
        <a:lstStyle/>
        <a:p>
          <a:endParaRPr lang="zh-CN" altLang="en-US"/>
        </a:p>
      </dgm:t>
    </dgm:pt>
    <dgm:pt modelId="{321A7527-F45A-4518-98B9-EDFDEDB40984}" type="sibTrans" cxnId="{3826B3B7-A3E5-45B7-8ACC-4725A0C2BB82}">
      <dgm:prSet/>
      <dgm:spPr/>
      <dgm:t>
        <a:bodyPr/>
        <a:lstStyle/>
        <a:p>
          <a:endParaRPr lang="zh-CN" altLang="en-US"/>
        </a:p>
      </dgm:t>
    </dgm:pt>
    <dgm:pt modelId="{4FE5B2CE-3A91-4A5D-8FC0-16D8E126B04E}" type="pres">
      <dgm:prSet presAssocID="{417A19B9-F409-4D27-B713-2D0C947A5067}" presName="rootnode" presStyleCnt="0">
        <dgm:presLayoutVars>
          <dgm:chMax/>
          <dgm:chPref/>
          <dgm:dir/>
          <dgm:animLvl val="lvl"/>
        </dgm:presLayoutVars>
      </dgm:prSet>
      <dgm:spPr/>
    </dgm:pt>
    <dgm:pt modelId="{B33110EA-3444-4B72-904F-D72C2A566E9C}" type="pres">
      <dgm:prSet presAssocID="{70372658-1745-44C6-A280-8DD810943408}" presName="composite" presStyleCnt="0"/>
      <dgm:spPr/>
    </dgm:pt>
    <dgm:pt modelId="{90E036D2-DB91-46C9-925E-F4B891B85553}" type="pres">
      <dgm:prSet presAssocID="{70372658-1745-44C6-A280-8DD810943408}" presName="LShape" presStyleLbl="alignNode1" presStyleIdx="0" presStyleCnt="11"/>
      <dgm:spPr/>
    </dgm:pt>
    <dgm:pt modelId="{974F7219-735B-42AF-B496-90B53624E4F2}" type="pres">
      <dgm:prSet presAssocID="{70372658-1745-44C6-A280-8DD810943408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E883379C-8BED-4AD8-86A9-51469C6E02C0}" type="pres">
      <dgm:prSet presAssocID="{70372658-1745-44C6-A280-8DD810943408}" presName="Triangle" presStyleLbl="alignNode1" presStyleIdx="1" presStyleCnt="11"/>
      <dgm:spPr/>
    </dgm:pt>
    <dgm:pt modelId="{F7C2F97E-8321-4F93-A10D-659F3D0DC094}" type="pres">
      <dgm:prSet presAssocID="{350BB389-F5E3-4B8B-872D-3D6D730870E2}" presName="sibTrans" presStyleCnt="0"/>
      <dgm:spPr/>
    </dgm:pt>
    <dgm:pt modelId="{D27D9D3C-7E20-474D-AD0F-9FA724A81AA5}" type="pres">
      <dgm:prSet presAssocID="{350BB389-F5E3-4B8B-872D-3D6D730870E2}" presName="space" presStyleCnt="0"/>
      <dgm:spPr/>
    </dgm:pt>
    <dgm:pt modelId="{788C0218-434B-4FC1-B473-47BFF8235C7D}" type="pres">
      <dgm:prSet presAssocID="{3ECED778-1405-4D6F-A0A5-09F56A6DC086}" presName="composite" presStyleCnt="0"/>
      <dgm:spPr/>
    </dgm:pt>
    <dgm:pt modelId="{EC56623D-ED2E-4A76-836B-07C64218B8DF}" type="pres">
      <dgm:prSet presAssocID="{3ECED778-1405-4D6F-A0A5-09F56A6DC086}" presName="LShape" presStyleLbl="alignNode1" presStyleIdx="2" presStyleCnt="11"/>
      <dgm:spPr/>
    </dgm:pt>
    <dgm:pt modelId="{C8B486DB-1212-4C99-AB9E-48A2B66DD4DF}" type="pres">
      <dgm:prSet presAssocID="{3ECED778-1405-4D6F-A0A5-09F56A6DC086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EB55303B-31C2-4DF2-8B41-4BD0223D333D}" type="pres">
      <dgm:prSet presAssocID="{3ECED778-1405-4D6F-A0A5-09F56A6DC086}" presName="Triangle" presStyleLbl="alignNode1" presStyleIdx="3" presStyleCnt="11"/>
      <dgm:spPr/>
    </dgm:pt>
    <dgm:pt modelId="{294F7CB7-49BF-43AC-B251-38C8DC29AB89}" type="pres">
      <dgm:prSet presAssocID="{B8DE816A-2C2D-4B87-977C-5550E9F98CCE}" presName="sibTrans" presStyleCnt="0"/>
      <dgm:spPr/>
    </dgm:pt>
    <dgm:pt modelId="{E5DB194F-C32F-451D-94FB-86D7EAD31C3D}" type="pres">
      <dgm:prSet presAssocID="{B8DE816A-2C2D-4B87-977C-5550E9F98CCE}" presName="space" presStyleCnt="0"/>
      <dgm:spPr/>
    </dgm:pt>
    <dgm:pt modelId="{9FDB89BA-148E-4D12-ABDD-FBF991AD2018}" type="pres">
      <dgm:prSet presAssocID="{81CD0A04-0185-4D1F-8D81-BBCB06D68804}" presName="composite" presStyleCnt="0"/>
      <dgm:spPr/>
    </dgm:pt>
    <dgm:pt modelId="{7263725A-8C63-4654-9B01-41E455BF4F54}" type="pres">
      <dgm:prSet presAssocID="{81CD0A04-0185-4D1F-8D81-BBCB06D68804}" presName="LShape" presStyleLbl="alignNode1" presStyleIdx="4" presStyleCnt="11"/>
      <dgm:spPr/>
    </dgm:pt>
    <dgm:pt modelId="{D2A40FBE-0F52-456B-BBF8-9584D1B88A4D}" type="pres">
      <dgm:prSet presAssocID="{81CD0A04-0185-4D1F-8D81-BBCB06D68804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FB36A63B-4D54-423F-9E59-A854AF5D806B}" type="pres">
      <dgm:prSet presAssocID="{81CD0A04-0185-4D1F-8D81-BBCB06D68804}" presName="Triangle" presStyleLbl="alignNode1" presStyleIdx="5" presStyleCnt="11"/>
      <dgm:spPr/>
    </dgm:pt>
    <dgm:pt modelId="{74C67A66-6372-446B-9C37-F87DAC37F0FC}" type="pres">
      <dgm:prSet presAssocID="{D067E804-2C49-471C-9729-2693A461144D}" presName="sibTrans" presStyleCnt="0"/>
      <dgm:spPr/>
    </dgm:pt>
    <dgm:pt modelId="{9D5E9ABA-F2A5-4946-9C93-CB7C9D04CC36}" type="pres">
      <dgm:prSet presAssocID="{D067E804-2C49-471C-9729-2693A461144D}" presName="space" presStyleCnt="0"/>
      <dgm:spPr/>
    </dgm:pt>
    <dgm:pt modelId="{176ECBBA-0D46-4BF2-9CCC-52A158850D6E}" type="pres">
      <dgm:prSet presAssocID="{39AABB16-258E-43C4-9409-84C43A90EFB5}" presName="composite" presStyleCnt="0"/>
      <dgm:spPr/>
    </dgm:pt>
    <dgm:pt modelId="{5B9CBD45-8322-4BFD-A72E-6940A1D9FBB8}" type="pres">
      <dgm:prSet presAssocID="{39AABB16-258E-43C4-9409-84C43A90EFB5}" presName="LShape" presStyleLbl="alignNode1" presStyleIdx="6" presStyleCnt="11"/>
      <dgm:spPr/>
    </dgm:pt>
    <dgm:pt modelId="{ADB0133E-C383-47BE-94E2-5D7B3FDCBD1F}" type="pres">
      <dgm:prSet presAssocID="{39AABB16-258E-43C4-9409-84C43A90EFB5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541E04A5-9BDD-4021-A13C-632116170DBC}" type="pres">
      <dgm:prSet presAssocID="{39AABB16-258E-43C4-9409-84C43A90EFB5}" presName="Triangle" presStyleLbl="alignNode1" presStyleIdx="7" presStyleCnt="11"/>
      <dgm:spPr/>
    </dgm:pt>
    <dgm:pt modelId="{967D81C2-AFD8-4CAB-9D7C-280AA6E3CD59}" type="pres">
      <dgm:prSet presAssocID="{A85E9BF4-3779-4A55-91BC-E3177B933D84}" presName="sibTrans" presStyleCnt="0"/>
      <dgm:spPr/>
    </dgm:pt>
    <dgm:pt modelId="{8F2F51A5-0FE9-473D-9C3D-974AF8798326}" type="pres">
      <dgm:prSet presAssocID="{A85E9BF4-3779-4A55-91BC-E3177B933D84}" presName="space" presStyleCnt="0"/>
      <dgm:spPr/>
    </dgm:pt>
    <dgm:pt modelId="{EF3EFD9D-F490-4C71-8E66-E53C6FF71CCE}" type="pres">
      <dgm:prSet presAssocID="{DC9B862B-9230-4931-BC0E-4A4CEF120521}" presName="composite" presStyleCnt="0"/>
      <dgm:spPr/>
    </dgm:pt>
    <dgm:pt modelId="{B54E6C10-5D8E-488C-B66A-389F286D02F6}" type="pres">
      <dgm:prSet presAssocID="{DC9B862B-9230-4931-BC0E-4A4CEF120521}" presName="LShape" presStyleLbl="alignNode1" presStyleIdx="8" presStyleCnt="11"/>
      <dgm:spPr/>
    </dgm:pt>
    <dgm:pt modelId="{4A4D6E20-CA64-4AB1-A5B7-250A65471972}" type="pres">
      <dgm:prSet presAssocID="{DC9B862B-9230-4931-BC0E-4A4CEF120521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07D34598-171D-48F4-B3EF-B492456F3587}" type="pres">
      <dgm:prSet presAssocID="{DC9B862B-9230-4931-BC0E-4A4CEF120521}" presName="Triangle" presStyleLbl="alignNode1" presStyleIdx="9" presStyleCnt="11"/>
      <dgm:spPr/>
    </dgm:pt>
    <dgm:pt modelId="{5EA18B07-DAAF-4E66-B4CB-A44B3591D610}" type="pres">
      <dgm:prSet presAssocID="{B838CCA8-50D2-4669-8826-E5DD14AD8743}" presName="sibTrans" presStyleCnt="0"/>
      <dgm:spPr/>
    </dgm:pt>
    <dgm:pt modelId="{2BD6E0E7-5365-43CF-AD41-733153842219}" type="pres">
      <dgm:prSet presAssocID="{B838CCA8-50D2-4669-8826-E5DD14AD8743}" presName="space" presStyleCnt="0"/>
      <dgm:spPr/>
    </dgm:pt>
    <dgm:pt modelId="{3087E8B9-689D-4911-864D-C30EBA9544CC}" type="pres">
      <dgm:prSet presAssocID="{FD2D395C-0F22-4B30-BD58-0A47AC67BC4A}" presName="composite" presStyleCnt="0"/>
      <dgm:spPr/>
    </dgm:pt>
    <dgm:pt modelId="{439EB67B-BC11-4208-B2AF-42CB2BBCACD9}" type="pres">
      <dgm:prSet presAssocID="{FD2D395C-0F22-4B30-BD58-0A47AC67BC4A}" presName="LShape" presStyleLbl="alignNode1" presStyleIdx="10" presStyleCnt="11"/>
      <dgm:spPr/>
    </dgm:pt>
    <dgm:pt modelId="{4C8BD238-36D4-426A-A96F-19733D2BD4AC}" type="pres">
      <dgm:prSet presAssocID="{FD2D395C-0F22-4B30-BD58-0A47AC67BC4A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3AF4501-1A18-4CC2-A4E0-8DAAE8D0D488}" srcId="{81CD0A04-0185-4D1F-8D81-BBCB06D68804}" destId="{D18C39EB-04A8-48C1-A887-6C9F840F16CC}" srcOrd="0" destOrd="0" parTransId="{211F1BC2-B8BE-4FA7-A3CC-3BCAE1A748A1}" sibTransId="{703FE86C-2E19-436F-9B3F-CC589C89EADA}"/>
    <dgm:cxn modelId="{69508711-1D25-42BA-A273-58A369441DF5}" type="presOf" srcId="{3ECED778-1405-4D6F-A0A5-09F56A6DC086}" destId="{C8B486DB-1212-4C99-AB9E-48A2B66DD4DF}" srcOrd="0" destOrd="0" presId="urn:microsoft.com/office/officeart/2009/3/layout/StepUpProcess"/>
    <dgm:cxn modelId="{79D22916-76E8-4EDF-B324-2AE7F17D2C7C}" srcId="{417A19B9-F409-4D27-B713-2D0C947A5067}" destId="{FD2D395C-0F22-4B30-BD58-0A47AC67BC4A}" srcOrd="5" destOrd="0" parTransId="{E54B86F4-1E03-45D5-9891-C40A1D707519}" sibTransId="{58D7DBC0-660C-4DAF-8072-66A4CA12F634}"/>
    <dgm:cxn modelId="{4F6A1B17-D4C0-42CC-91B5-356C25F0B15F}" type="presOf" srcId="{D85ACC14-63D4-4C42-A298-F05B7819E867}" destId="{D2A40FBE-0F52-456B-BBF8-9584D1B88A4D}" srcOrd="0" destOrd="2" presId="urn:microsoft.com/office/officeart/2009/3/layout/StepUpProcess"/>
    <dgm:cxn modelId="{9B81D819-7FBA-4029-BA1B-7EF4E06DC5DB}" srcId="{417A19B9-F409-4D27-B713-2D0C947A5067}" destId="{DC9B862B-9230-4931-BC0E-4A4CEF120521}" srcOrd="4" destOrd="0" parTransId="{07ED3016-65EC-4DCE-9840-FE1CAE08D2CB}" sibTransId="{B838CCA8-50D2-4669-8826-E5DD14AD8743}"/>
    <dgm:cxn modelId="{A184F01A-74DC-42B9-8C92-B9B43255CB21}" type="presOf" srcId="{4036FF05-DB9A-43DC-A1FD-0D462AC4561D}" destId="{4A4D6E20-CA64-4AB1-A5B7-250A65471972}" srcOrd="0" destOrd="2" presId="urn:microsoft.com/office/officeart/2009/3/layout/StepUpProcess"/>
    <dgm:cxn modelId="{5C5DB323-D6B8-4DF6-A1C6-834A97A5CADF}" type="presOf" srcId="{39AABB16-258E-43C4-9409-84C43A90EFB5}" destId="{ADB0133E-C383-47BE-94E2-5D7B3FDCBD1F}" srcOrd="0" destOrd="0" presId="urn:microsoft.com/office/officeart/2009/3/layout/StepUpProcess"/>
    <dgm:cxn modelId="{C51B6D2C-3A5D-4092-A362-B4013202253E}" srcId="{3ECED778-1405-4D6F-A0A5-09F56A6DC086}" destId="{DD6E1662-CF2B-4B48-B852-FDFDA8D2C565}" srcOrd="1" destOrd="0" parTransId="{C84E9D84-23E5-4186-A6E9-802702E636E0}" sibTransId="{545CB2C2-D1E1-400A-99DD-D13CDA75E2D8}"/>
    <dgm:cxn modelId="{2E05592C-91E1-480D-A7F2-D97D0F8A36D1}" type="presOf" srcId="{865FCA62-E3CA-48F8-B283-791719F9DEBF}" destId="{ADB0133E-C383-47BE-94E2-5D7B3FDCBD1F}" srcOrd="0" destOrd="1" presId="urn:microsoft.com/office/officeart/2009/3/layout/StepUpProcess"/>
    <dgm:cxn modelId="{F4B2512D-2063-48C0-86D2-5AF4FD94B82A}" srcId="{417A19B9-F409-4D27-B713-2D0C947A5067}" destId="{70372658-1745-44C6-A280-8DD810943408}" srcOrd="0" destOrd="0" parTransId="{171B2E14-EC2A-4C12-89A5-73D06A795B25}" sibTransId="{350BB389-F5E3-4B8B-872D-3D6D730870E2}"/>
    <dgm:cxn modelId="{A2C5662E-8E5A-4E10-83E3-4ED4AE2A25FB}" type="presOf" srcId="{A8007B24-3A56-4FAD-9352-99AA4D8FC0B7}" destId="{4C8BD238-36D4-426A-A96F-19733D2BD4AC}" srcOrd="0" destOrd="2" presId="urn:microsoft.com/office/officeart/2009/3/layout/StepUpProcess"/>
    <dgm:cxn modelId="{0320FD2E-2520-4A7F-B888-50847D61D89E}" srcId="{81CD0A04-0185-4D1F-8D81-BBCB06D68804}" destId="{D85ACC14-63D4-4C42-A298-F05B7819E867}" srcOrd="1" destOrd="0" parTransId="{5AECFF14-9256-4FEF-9265-DE6F514E4008}" sibTransId="{4CF54ECE-DAA3-4388-91A5-91C0CF6A1EB5}"/>
    <dgm:cxn modelId="{5CE7DB3E-15F9-46B1-8EDA-27BC99D6D150}" type="presOf" srcId="{FD2D395C-0F22-4B30-BD58-0A47AC67BC4A}" destId="{4C8BD238-36D4-426A-A96F-19733D2BD4AC}" srcOrd="0" destOrd="0" presId="urn:microsoft.com/office/officeart/2009/3/layout/StepUpProcess"/>
    <dgm:cxn modelId="{195FAF5C-88ED-4FE3-964C-2E8BF7062E80}" srcId="{DC9B862B-9230-4931-BC0E-4A4CEF120521}" destId="{158DCF78-8E44-4F35-9588-7E3FB936FC97}" srcOrd="0" destOrd="0" parTransId="{A7798794-5858-4DB5-B9AF-037E10993A8E}" sibTransId="{68DFFFC2-BA69-485D-8082-9DE4B3EB9242}"/>
    <dgm:cxn modelId="{B566065E-4001-4F6D-BE29-39C48CBC500E}" type="presOf" srcId="{73ED7186-373A-4CC4-A4CA-F750A1DBB471}" destId="{C8B486DB-1212-4C99-AB9E-48A2B66DD4DF}" srcOrd="0" destOrd="1" presId="urn:microsoft.com/office/officeart/2009/3/layout/StepUpProcess"/>
    <dgm:cxn modelId="{6EA14565-8AF8-47DF-83A8-A7C59A297390}" srcId="{39AABB16-258E-43C4-9409-84C43A90EFB5}" destId="{865FCA62-E3CA-48F8-B283-791719F9DEBF}" srcOrd="0" destOrd="0" parTransId="{4FDC3505-51BB-43BB-BDCF-B7B0E803E7CB}" sibTransId="{ED15DF68-CBFF-4DF5-A066-44EBAD486B91}"/>
    <dgm:cxn modelId="{135C8945-A96C-4184-90ED-DAFF0D066080}" type="presOf" srcId="{BCFE2163-1EB4-42EB-8725-833265D1FB03}" destId="{ADB0133E-C383-47BE-94E2-5D7B3FDCBD1F}" srcOrd="0" destOrd="2" presId="urn:microsoft.com/office/officeart/2009/3/layout/StepUpProcess"/>
    <dgm:cxn modelId="{FF0C946A-1CEE-426E-BACB-C287341D5FF7}" srcId="{3ECED778-1405-4D6F-A0A5-09F56A6DC086}" destId="{73ED7186-373A-4CC4-A4CA-F750A1DBB471}" srcOrd="0" destOrd="0" parTransId="{57135BDD-CDB9-4CFC-97DC-C219ACEACF59}" sibTransId="{F739A23A-8D5F-46CE-B117-4DD119524058}"/>
    <dgm:cxn modelId="{2AA4EF4A-E61E-4157-B9DC-9F9372FCA6A3}" type="presOf" srcId="{158DCF78-8E44-4F35-9588-7E3FB936FC97}" destId="{4A4D6E20-CA64-4AB1-A5B7-250A65471972}" srcOrd="0" destOrd="1" presId="urn:microsoft.com/office/officeart/2009/3/layout/StepUpProcess"/>
    <dgm:cxn modelId="{C6E55850-ED23-4E4D-891E-F218203F4632}" type="presOf" srcId="{081CF0EB-B722-4749-B2E6-CD859539E1D5}" destId="{974F7219-735B-42AF-B496-90B53624E4F2}" srcOrd="0" destOrd="1" presId="urn:microsoft.com/office/officeart/2009/3/layout/StepUpProcess"/>
    <dgm:cxn modelId="{96EFE075-7F17-4CFE-8679-39C0E26EEA52}" srcId="{417A19B9-F409-4D27-B713-2D0C947A5067}" destId="{39AABB16-258E-43C4-9409-84C43A90EFB5}" srcOrd="3" destOrd="0" parTransId="{C9B8A92D-3A48-4263-9C03-BEE08641E7D6}" sibTransId="{A85E9BF4-3779-4A55-91BC-E3177B933D84}"/>
    <dgm:cxn modelId="{AF877587-6B90-4FD7-8924-61BEAC6BB6B2}" type="presOf" srcId="{DC9B862B-9230-4931-BC0E-4A4CEF120521}" destId="{4A4D6E20-CA64-4AB1-A5B7-250A65471972}" srcOrd="0" destOrd="0" presId="urn:microsoft.com/office/officeart/2009/3/layout/StepUpProcess"/>
    <dgm:cxn modelId="{68854D88-BF61-4516-AAD0-3D635452EC0F}" type="presOf" srcId="{417A19B9-F409-4D27-B713-2D0C947A5067}" destId="{4FE5B2CE-3A91-4A5D-8FC0-16D8E126B04E}" srcOrd="0" destOrd="0" presId="urn:microsoft.com/office/officeart/2009/3/layout/StepUpProcess"/>
    <dgm:cxn modelId="{BE6B2B89-0E52-4E5B-8C08-8596C45ED22C}" srcId="{39AABB16-258E-43C4-9409-84C43A90EFB5}" destId="{BCFE2163-1EB4-42EB-8725-833265D1FB03}" srcOrd="1" destOrd="0" parTransId="{9C8DB6CE-8CD2-4A95-B030-F53ED5D4D35F}" sibTransId="{DF98FB44-4CD3-47E6-B848-4AC89F3DD131}"/>
    <dgm:cxn modelId="{3C240A8D-80A9-4A6D-B516-73ABEB13175A}" srcId="{70372658-1745-44C6-A280-8DD810943408}" destId="{081CF0EB-B722-4749-B2E6-CD859539E1D5}" srcOrd="0" destOrd="0" parTransId="{11488BFC-CE4F-4F64-904D-E5B010B8F4B2}" sibTransId="{37A8FA9F-16B1-4ADF-B35A-8E2E202B87E3}"/>
    <dgm:cxn modelId="{FC863F9F-0608-4052-9447-4DCBFBB96C80}" srcId="{FD2D395C-0F22-4B30-BD58-0A47AC67BC4A}" destId="{5A86175B-3F1B-49AE-BF03-27992584AAEB}" srcOrd="0" destOrd="0" parTransId="{85D934E1-3D78-4BDE-8073-20CF04E71FBD}" sibTransId="{AD8546A7-E0DA-4C85-AFFD-349AA4E1E6E2}"/>
    <dgm:cxn modelId="{95E891B0-C746-4BD7-8C0A-CAFEB7A6E648}" srcId="{DC9B862B-9230-4931-BC0E-4A4CEF120521}" destId="{4036FF05-DB9A-43DC-A1FD-0D462AC4561D}" srcOrd="1" destOrd="0" parTransId="{D43F7C72-C257-4A44-AC72-BE96ECCDC1E8}" sibTransId="{9C08821D-6CF7-46B9-96C3-D70BF3914A39}"/>
    <dgm:cxn modelId="{108644B3-370A-4DA6-9B7A-B801948BA214}" srcId="{417A19B9-F409-4D27-B713-2D0C947A5067}" destId="{3ECED778-1405-4D6F-A0A5-09F56A6DC086}" srcOrd="1" destOrd="0" parTransId="{C31E0B28-5F88-4320-A5D6-E3631BFABDF5}" sibTransId="{B8DE816A-2C2D-4B87-977C-5550E9F98CCE}"/>
    <dgm:cxn modelId="{EE99E6B3-CAC9-4499-BC4B-D4E6595383D3}" type="presOf" srcId="{DD6E1662-CF2B-4B48-B852-FDFDA8D2C565}" destId="{C8B486DB-1212-4C99-AB9E-48A2B66DD4DF}" srcOrd="0" destOrd="2" presId="urn:microsoft.com/office/officeart/2009/3/layout/StepUpProcess"/>
    <dgm:cxn modelId="{3826B3B7-A3E5-45B7-8ACC-4725A0C2BB82}" srcId="{FD2D395C-0F22-4B30-BD58-0A47AC67BC4A}" destId="{A8007B24-3A56-4FAD-9352-99AA4D8FC0B7}" srcOrd="1" destOrd="0" parTransId="{CF253DDC-43C1-4C90-B1B1-16983DDB1E79}" sibTransId="{321A7527-F45A-4518-98B9-EDFDEDB40984}"/>
    <dgm:cxn modelId="{3C77B6BB-F943-4D53-9553-D98A098BDB97}" type="presOf" srcId="{5A86175B-3F1B-49AE-BF03-27992584AAEB}" destId="{4C8BD238-36D4-426A-A96F-19733D2BD4AC}" srcOrd="0" destOrd="1" presId="urn:microsoft.com/office/officeart/2009/3/layout/StepUpProcess"/>
    <dgm:cxn modelId="{CFE468C3-EB7F-4159-96A6-5CCBB9558303}" srcId="{417A19B9-F409-4D27-B713-2D0C947A5067}" destId="{81CD0A04-0185-4D1F-8D81-BBCB06D68804}" srcOrd="2" destOrd="0" parTransId="{43081EA8-2284-443F-93BD-07C2BB0B7BEA}" sibTransId="{D067E804-2C49-471C-9729-2693A461144D}"/>
    <dgm:cxn modelId="{F4E0A0D8-63B3-401D-B2E2-7E4C3FFCED83}" type="presOf" srcId="{D18C39EB-04A8-48C1-A887-6C9F840F16CC}" destId="{D2A40FBE-0F52-456B-BBF8-9584D1B88A4D}" srcOrd="0" destOrd="1" presId="urn:microsoft.com/office/officeart/2009/3/layout/StepUpProcess"/>
    <dgm:cxn modelId="{68DD0AEE-7CAC-469A-B653-D4DC7959B1A3}" type="presOf" srcId="{81CD0A04-0185-4D1F-8D81-BBCB06D68804}" destId="{D2A40FBE-0F52-456B-BBF8-9584D1B88A4D}" srcOrd="0" destOrd="0" presId="urn:microsoft.com/office/officeart/2009/3/layout/StepUpProcess"/>
    <dgm:cxn modelId="{D31ABFF6-7A9B-4BF2-8D41-83988F37AD8E}" type="presOf" srcId="{70372658-1745-44C6-A280-8DD810943408}" destId="{974F7219-735B-42AF-B496-90B53624E4F2}" srcOrd="0" destOrd="0" presId="urn:microsoft.com/office/officeart/2009/3/layout/StepUpProcess"/>
    <dgm:cxn modelId="{17B9B40E-8116-4876-8E10-15F292732728}" type="presParOf" srcId="{4FE5B2CE-3A91-4A5D-8FC0-16D8E126B04E}" destId="{B33110EA-3444-4B72-904F-D72C2A566E9C}" srcOrd="0" destOrd="0" presId="urn:microsoft.com/office/officeart/2009/3/layout/StepUpProcess"/>
    <dgm:cxn modelId="{6D205D59-6363-4F0A-B0AE-D1E9E3C19159}" type="presParOf" srcId="{B33110EA-3444-4B72-904F-D72C2A566E9C}" destId="{90E036D2-DB91-46C9-925E-F4B891B85553}" srcOrd="0" destOrd="0" presId="urn:microsoft.com/office/officeart/2009/3/layout/StepUpProcess"/>
    <dgm:cxn modelId="{0F172810-1F06-44A6-911A-1A7CC0DCBF7D}" type="presParOf" srcId="{B33110EA-3444-4B72-904F-D72C2A566E9C}" destId="{974F7219-735B-42AF-B496-90B53624E4F2}" srcOrd="1" destOrd="0" presId="urn:microsoft.com/office/officeart/2009/3/layout/StepUpProcess"/>
    <dgm:cxn modelId="{E0FEE888-A057-4F95-94D0-7DCAF4ABDD3E}" type="presParOf" srcId="{B33110EA-3444-4B72-904F-D72C2A566E9C}" destId="{E883379C-8BED-4AD8-86A9-51469C6E02C0}" srcOrd="2" destOrd="0" presId="urn:microsoft.com/office/officeart/2009/3/layout/StepUpProcess"/>
    <dgm:cxn modelId="{35C053AB-7186-4AA0-8A66-657259AA9A1D}" type="presParOf" srcId="{4FE5B2CE-3A91-4A5D-8FC0-16D8E126B04E}" destId="{F7C2F97E-8321-4F93-A10D-659F3D0DC094}" srcOrd="1" destOrd="0" presId="urn:microsoft.com/office/officeart/2009/3/layout/StepUpProcess"/>
    <dgm:cxn modelId="{DFEE975F-6992-4931-9396-1DA9E15F4777}" type="presParOf" srcId="{F7C2F97E-8321-4F93-A10D-659F3D0DC094}" destId="{D27D9D3C-7E20-474D-AD0F-9FA724A81AA5}" srcOrd="0" destOrd="0" presId="urn:microsoft.com/office/officeart/2009/3/layout/StepUpProcess"/>
    <dgm:cxn modelId="{D46C0AFF-3508-4EFD-8D95-CA8ABAF9F743}" type="presParOf" srcId="{4FE5B2CE-3A91-4A5D-8FC0-16D8E126B04E}" destId="{788C0218-434B-4FC1-B473-47BFF8235C7D}" srcOrd="2" destOrd="0" presId="urn:microsoft.com/office/officeart/2009/3/layout/StepUpProcess"/>
    <dgm:cxn modelId="{5B49E3B1-CA2A-4D76-B4B9-B956C6D84783}" type="presParOf" srcId="{788C0218-434B-4FC1-B473-47BFF8235C7D}" destId="{EC56623D-ED2E-4A76-836B-07C64218B8DF}" srcOrd="0" destOrd="0" presId="urn:microsoft.com/office/officeart/2009/3/layout/StepUpProcess"/>
    <dgm:cxn modelId="{BFF3AE19-C9BF-4BB8-8F44-353EAFA77B3D}" type="presParOf" srcId="{788C0218-434B-4FC1-B473-47BFF8235C7D}" destId="{C8B486DB-1212-4C99-AB9E-48A2B66DD4DF}" srcOrd="1" destOrd="0" presId="urn:microsoft.com/office/officeart/2009/3/layout/StepUpProcess"/>
    <dgm:cxn modelId="{ED8842AE-B7AB-4C96-A975-87B33C03A4F2}" type="presParOf" srcId="{788C0218-434B-4FC1-B473-47BFF8235C7D}" destId="{EB55303B-31C2-4DF2-8B41-4BD0223D333D}" srcOrd="2" destOrd="0" presId="urn:microsoft.com/office/officeart/2009/3/layout/StepUpProcess"/>
    <dgm:cxn modelId="{0CD4E576-76DD-4CF6-A9D4-B5174661B08B}" type="presParOf" srcId="{4FE5B2CE-3A91-4A5D-8FC0-16D8E126B04E}" destId="{294F7CB7-49BF-43AC-B251-38C8DC29AB89}" srcOrd="3" destOrd="0" presId="urn:microsoft.com/office/officeart/2009/3/layout/StepUpProcess"/>
    <dgm:cxn modelId="{EC8E1F7B-EAA7-45B4-93A5-E28C1BB8CE48}" type="presParOf" srcId="{294F7CB7-49BF-43AC-B251-38C8DC29AB89}" destId="{E5DB194F-C32F-451D-94FB-86D7EAD31C3D}" srcOrd="0" destOrd="0" presId="urn:microsoft.com/office/officeart/2009/3/layout/StepUpProcess"/>
    <dgm:cxn modelId="{7AD9554F-7561-4F79-8250-6DF843F94F17}" type="presParOf" srcId="{4FE5B2CE-3A91-4A5D-8FC0-16D8E126B04E}" destId="{9FDB89BA-148E-4D12-ABDD-FBF991AD2018}" srcOrd="4" destOrd="0" presId="urn:microsoft.com/office/officeart/2009/3/layout/StepUpProcess"/>
    <dgm:cxn modelId="{B32F42AE-E560-42C5-BB8D-636936255C50}" type="presParOf" srcId="{9FDB89BA-148E-4D12-ABDD-FBF991AD2018}" destId="{7263725A-8C63-4654-9B01-41E455BF4F54}" srcOrd="0" destOrd="0" presId="urn:microsoft.com/office/officeart/2009/3/layout/StepUpProcess"/>
    <dgm:cxn modelId="{DBE6A736-7943-47B0-BD90-BBA9AC6621CE}" type="presParOf" srcId="{9FDB89BA-148E-4D12-ABDD-FBF991AD2018}" destId="{D2A40FBE-0F52-456B-BBF8-9584D1B88A4D}" srcOrd="1" destOrd="0" presId="urn:microsoft.com/office/officeart/2009/3/layout/StepUpProcess"/>
    <dgm:cxn modelId="{81345CCE-383F-434B-816F-E85F6B274A75}" type="presParOf" srcId="{9FDB89BA-148E-4D12-ABDD-FBF991AD2018}" destId="{FB36A63B-4D54-423F-9E59-A854AF5D806B}" srcOrd="2" destOrd="0" presId="urn:microsoft.com/office/officeart/2009/3/layout/StepUpProcess"/>
    <dgm:cxn modelId="{BB88AB57-513A-453B-979C-BCD214B92C41}" type="presParOf" srcId="{4FE5B2CE-3A91-4A5D-8FC0-16D8E126B04E}" destId="{74C67A66-6372-446B-9C37-F87DAC37F0FC}" srcOrd="5" destOrd="0" presId="urn:microsoft.com/office/officeart/2009/3/layout/StepUpProcess"/>
    <dgm:cxn modelId="{7F748C3A-8B8C-4701-9EC1-8BD03D6BD33C}" type="presParOf" srcId="{74C67A66-6372-446B-9C37-F87DAC37F0FC}" destId="{9D5E9ABA-F2A5-4946-9C93-CB7C9D04CC36}" srcOrd="0" destOrd="0" presId="urn:microsoft.com/office/officeart/2009/3/layout/StepUpProcess"/>
    <dgm:cxn modelId="{E1320494-6FCE-483E-9F27-0D5B0F1F07A3}" type="presParOf" srcId="{4FE5B2CE-3A91-4A5D-8FC0-16D8E126B04E}" destId="{176ECBBA-0D46-4BF2-9CCC-52A158850D6E}" srcOrd="6" destOrd="0" presId="urn:microsoft.com/office/officeart/2009/3/layout/StepUpProcess"/>
    <dgm:cxn modelId="{CDF2AB0B-81CE-4031-A91D-FEC0CB785BAA}" type="presParOf" srcId="{176ECBBA-0D46-4BF2-9CCC-52A158850D6E}" destId="{5B9CBD45-8322-4BFD-A72E-6940A1D9FBB8}" srcOrd="0" destOrd="0" presId="urn:microsoft.com/office/officeart/2009/3/layout/StepUpProcess"/>
    <dgm:cxn modelId="{0C75253D-0609-472C-AA52-E1D4423A04EA}" type="presParOf" srcId="{176ECBBA-0D46-4BF2-9CCC-52A158850D6E}" destId="{ADB0133E-C383-47BE-94E2-5D7B3FDCBD1F}" srcOrd="1" destOrd="0" presId="urn:microsoft.com/office/officeart/2009/3/layout/StepUpProcess"/>
    <dgm:cxn modelId="{20A79918-2F36-4B5F-B53F-F29E3FE87AFB}" type="presParOf" srcId="{176ECBBA-0D46-4BF2-9CCC-52A158850D6E}" destId="{541E04A5-9BDD-4021-A13C-632116170DBC}" srcOrd="2" destOrd="0" presId="urn:microsoft.com/office/officeart/2009/3/layout/StepUpProcess"/>
    <dgm:cxn modelId="{E6D9AD88-F363-43E3-8A4E-AFCB1295ADB8}" type="presParOf" srcId="{4FE5B2CE-3A91-4A5D-8FC0-16D8E126B04E}" destId="{967D81C2-AFD8-4CAB-9D7C-280AA6E3CD59}" srcOrd="7" destOrd="0" presId="urn:microsoft.com/office/officeart/2009/3/layout/StepUpProcess"/>
    <dgm:cxn modelId="{00E787C2-9AAC-4FFF-A976-54423FCBF8FB}" type="presParOf" srcId="{967D81C2-AFD8-4CAB-9D7C-280AA6E3CD59}" destId="{8F2F51A5-0FE9-473D-9C3D-974AF8798326}" srcOrd="0" destOrd="0" presId="urn:microsoft.com/office/officeart/2009/3/layout/StepUpProcess"/>
    <dgm:cxn modelId="{5714C403-7398-4951-B009-FC3933A02B99}" type="presParOf" srcId="{4FE5B2CE-3A91-4A5D-8FC0-16D8E126B04E}" destId="{EF3EFD9D-F490-4C71-8E66-E53C6FF71CCE}" srcOrd="8" destOrd="0" presId="urn:microsoft.com/office/officeart/2009/3/layout/StepUpProcess"/>
    <dgm:cxn modelId="{F27A824F-8337-4C98-8839-494B6B8E9BBE}" type="presParOf" srcId="{EF3EFD9D-F490-4C71-8E66-E53C6FF71CCE}" destId="{B54E6C10-5D8E-488C-B66A-389F286D02F6}" srcOrd="0" destOrd="0" presId="urn:microsoft.com/office/officeart/2009/3/layout/StepUpProcess"/>
    <dgm:cxn modelId="{7AB163AA-752E-4D2A-A4D9-2E3680934D34}" type="presParOf" srcId="{EF3EFD9D-F490-4C71-8E66-E53C6FF71CCE}" destId="{4A4D6E20-CA64-4AB1-A5B7-250A65471972}" srcOrd="1" destOrd="0" presId="urn:microsoft.com/office/officeart/2009/3/layout/StepUpProcess"/>
    <dgm:cxn modelId="{A10057FA-0528-43D5-9463-9F64D567D8D4}" type="presParOf" srcId="{EF3EFD9D-F490-4C71-8E66-E53C6FF71CCE}" destId="{07D34598-171D-48F4-B3EF-B492456F3587}" srcOrd="2" destOrd="0" presId="urn:microsoft.com/office/officeart/2009/3/layout/StepUpProcess"/>
    <dgm:cxn modelId="{82447FB5-C782-4B50-B26F-FDDC271FA459}" type="presParOf" srcId="{4FE5B2CE-3A91-4A5D-8FC0-16D8E126B04E}" destId="{5EA18B07-DAAF-4E66-B4CB-A44B3591D610}" srcOrd="9" destOrd="0" presId="urn:microsoft.com/office/officeart/2009/3/layout/StepUpProcess"/>
    <dgm:cxn modelId="{451A4C72-EC85-45C2-AAB8-880C4144ADD1}" type="presParOf" srcId="{5EA18B07-DAAF-4E66-B4CB-A44B3591D610}" destId="{2BD6E0E7-5365-43CF-AD41-733153842219}" srcOrd="0" destOrd="0" presId="urn:microsoft.com/office/officeart/2009/3/layout/StepUpProcess"/>
    <dgm:cxn modelId="{5DA1DFF6-9A15-4DD8-86FD-9FD851766756}" type="presParOf" srcId="{4FE5B2CE-3A91-4A5D-8FC0-16D8E126B04E}" destId="{3087E8B9-689D-4911-864D-C30EBA9544CC}" srcOrd="10" destOrd="0" presId="urn:microsoft.com/office/officeart/2009/3/layout/StepUpProcess"/>
    <dgm:cxn modelId="{B23C2BFF-FD8B-4CAA-9800-F14023ABA286}" type="presParOf" srcId="{3087E8B9-689D-4911-864D-C30EBA9544CC}" destId="{439EB67B-BC11-4208-B2AF-42CB2BBCACD9}" srcOrd="0" destOrd="0" presId="urn:microsoft.com/office/officeart/2009/3/layout/StepUpProcess"/>
    <dgm:cxn modelId="{C239771D-70CA-4A05-94FC-BC1A70D326C5}" type="presParOf" srcId="{3087E8B9-689D-4911-864D-C30EBA9544CC}" destId="{4C8BD238-36D4-426A-A96F-19733D2BD4A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036D2-DB91-46C9-925E-F4B891B85553}">
      <dsp:nvSpPr>
        <dsp:cNvPr id="0" name=""/>
        <dsp:cNvSpPr/>
      </dsp:nvSpPr>
      <dsp:spPr>
        <a:xfrm rot="5400000">
          <a:off x="363261" y="2700353"/>
          <a:ext cx="1084978" cy="18053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4F7219-735B-42AF-B496-90B53624E4F2}">
      <dsp:nvSpPr>
        <dsp:cNvPr id="0" name=""/>
        <dsp:cNvSpPr/>
      </dsp:nvSpPr>
      <dsp:spPr>
        <a:xfrm>
          <a:off x="182151" y="3239772"/>
          <a:ext cx="1629906" cy="1428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原始数据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600" kern="1200" dirty="0"/>
            <a:t>23</a:t>
          </a:r>
          <a:r>
            <a:rPr lang="zh-CN" altLang="en-US" sz="1600" kern="1200" dirty="0"/>
            <a:t>宽频带</a:t>
          </a:r>
          <a:r>
            <a:rPr lang="en-US" altLang="zh-CN" sz="1600" kern="1200" dirty="0"/>
            <a:t>+9</a:t>
          </a:r>
          <a:r>
            <a:rPr lang="zh-CN" altLang="en-US" sz="1600" kern="1200" dirty="0"/>
            <a:t>短周期</a:t>
          </a:r>
          <a:br>
            <a:rPr lang="en-US" altLang="zh-CN" sz="1600" kern="1200" dirty="0"/>
          </a:br>
          <a:r>
            <a:rPr lang="en-US" altLang="zh-CN" sz="1600" kern="1200" dirty="0"/>
            <a:t>2022.1-2025.3</a:t>
          </a:r>
          <a:endParaRPr lang="zh-CN" altLang="en-US" sz="1600" kern="1200" dirty="0"/>
        </a:p>
      </dsp:txBody>
      <dsp:txXfrm>
        <a:off x="182151" y="3239772"/>
        <a:ext cx="1629906" cy="1428708"/>
      </dsp:txXfrm>
    </dsp:sp>
    <dsp:sp modelId="{E883379C-8BED-4AD8-86A9-51469C6E02C0}">
      <dsp:nvSpPr>
        <dsp:cNvPr id="0" name=""/>
        <dsp:cNvSpPr/>
      </dsp:nvSpPr>
      <dsp:spPr>
        <a:xfrm>
          <a:off x="1504528" y="2567439"/>
          <a:ext cx="307529" cy="30752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6623D-ED2E-4A76-836B-07C64218B8DF}">
      <dsp:nvSpPr>
        <dsp:cNvPr id="0" name=""/>
        <dsp:cNvSpPr/>
      </dsp:nvSpPr>
      <dsp:spPr>
        <a:xfrm rot="5400000">
          <a:off x="2358585" y="2206608"/>
          <a:ext cx="1084978" cy="18053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486DB-1212-4C99-AB9E-48A2B66DD4DF}">
      <dsp:nvSpPr>
        <dsp:cNvPr id="0" name=""/>
        <dsp:cNvSpPr/>
      </dsp:nvSpPr>
      <dsp:spPr>
        <a:xfrm>
          <a:off x="2177476" y="2746027"/>
          <a:ext cx="1629906" cy="1428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PhaseNet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重训练模型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划分更小时窗避免错误关联</a:t>
          </a:r>
        </a:p>
      </dsp:txBody>
      <dsp:txXfrm>
        <a:off x="2177476" y="2746027"/>
        <a:ext cx="1629906" cy="1428708"/>
      </dsp:txXfrm>
    </dsp:sp>
    <dsp:sp modelId="{EB55303B-31C2-4DF2-8B41-4BD0223D333D}">
      <dsp:nvSpPr>
        <dsp:cNvPr id="0" name=""/>
        <dsp:cNvSpPr/>
      </dsp:nvSpPr>
      <dsp:spPr>
        <a:xfrm>
          <a:off x="3499853" y="2073694"/>
          <a:ext cx="307529" cy="30752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3725A-8C63-4654-9B01-41E455BF4F54}">
      <dsp:nvSpPr>
        <dsp:cNvPr id="0" name=""/>
        <dsp:cNvSpPr/>
      </dsp:nvSpPr>
      <dsp:spPr>
        <a:xfrm rot="5400000">
          <a:off x="4353909" y="1712863"/>
          <a:ext cx="1084978" cy="18053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A40FBE-0F52-456B-BBF8-9584D1B88A4D}">
      <dsp:nvSpPr>
        <dsp:cNvPr id="0" name=""/>
        <dsp:cNvSpPr/>
      </dsp:nvSpPr>
      <dsp:spPr>
        <a:xfrm>
          <a:off x="4172800" y="2252283"/>
          <a:ext cx="1629906" cy="1428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GaMMA-1D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b="0" i="0" kern="1200" dirty="0"/>
            <a:t>贝叶斯高斯混合模型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关联</a:t>
          </a:r>
          <a:r>
            <a:rPr lang="en-US" altLang="zh-CN" sz="1600" kern="1200" dirty="0"/>
            <a:t>105,994</a:t>
          </a:r>
          <a:r>
            <a:rPr lang="zh-CN" altLang="en-US" sz="1600" kern="1200" dirty="0"/>
            <a:t>事件</a:t>
          </a:r>
        </a:p>
      </dsp:txBody>
      <dsp:txXfrm>
        <a:off x="4172800" y="2252283"/>
        <a:ext cx="1629906" cy="1428708"/>
      </dsp:txXfrm>
    </dsp:sp>
    <dsp:sp modelId="{FB36A63B-4D54-423F-9E59-A854AF5D806B}">
      <dsp:nvSpPr>
        <dsp:cNvPr id="0" name=""/>
        <dsp:cNvSpPr/>
      </dsp:nvSpPr>
      <dsp:spPr>
        <a:xfrm>
          <a:off x="5495177" y="1579949"/>
          <a:ext cx="307529" cy="30752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9CBD45-8322-4BFD-A72E-6940A1D9FBB8}">
      <dsp:nvSpPr>
        <dsp:cNvPr id="0" name=""/>
        <dsp:cNvSpPr/>
      </dsp:nvSpPr>
      <dsp:spPr>
        <a:xfrm rot="5400000">
          <a:off x="6349233" y="1219118"/>
          <a:ext cx="1084978" cy="18053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B0133E-C383-47BE-94E2-5D7B3FDCBD1F}">
      <dsp:nvSpPr>
        <dsp:cNvPr id="0" name=""/>
        <dsp:cNvSpPr/>
      </dsp:nvSpPr>
      <dsp:spPr>
        <a:xfrm>
          <a:off x="6168124" y="1758538"/>
          <a:ext cx="1629906" cy="1428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VELEST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三次</a:t>
          </a:r>
          <a:r>
            <a:rPr lang="en-US" altLang="zh-CN" sz="1600" kern="1200" dirty="0"/>
            <a:t>run</a:t>
          </a:r>
          <a:r>
            <a:rPr lang="zh-CN" altLang="en-US" sz="1600" kern="1200" dirty="0"/>
            <a:t>，以更新定位、速度模型、台站更正量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选用三次中的最小</a:t>
          </a:r>
          <a:r>
            <a:rPr lang="en-US" altLang="zh-CN" sz="1600" kern="1200" dirty="0"/>
            <a:t>RMS</a:t>
          </a:r>
          <a:endParaRPr lang="zh-CN" altLang="en-US" sz="1600" kern="1200" dirty="0"/>
        </a:p>
      </dsp:txBody>
      <dsp:txXfrm>
        <a:off x="6168124" y="1758538"/>
        <a:ext cx="1629906" cy="1428708"/>
      </dsp:txXfrm>
    </dsp:sp>
    <dsp:sp modelId="{541E04A5-9BDD-4021-A13C-632116170DBC}">
      <dsp:nvSpPr>
        <dsp:cNvPr id="0" name=""/>
        <dsp:cNvSpPr/>
      </dsp:nvSpPr>
      <dsp:spPr>
        <a:xfrm>
          <a:off x="7490501" y="1086204"/>
          <a:ext cx="307529" cy="30752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E6C10-5D8E-488C-B66A-389F286D02F6}">
      <dsp:nvSpPr>
        <dsp:cNvPr id="0" name=""/>
        <dsp:cNvSpPr/>
      </dsp:nvSpPr>
      <dsp:spPr>
        <a:xfrm rot="5400000">
          <a:off x="8344557" y="725373"/>
          <a:ext cx="1084978" cy="18053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4D6E20-CA64-4AB1-A5B7-250A65471972}">
      <dsp:nvSpPr>
        <dsp:cNvPr id="0" name=""/>
        <dsp:cNvSpPr/>
      </dsp:nvSpPr>
      <dsp:spPr>
        <a:xfrm>
          <a:off x="8163448" y="1264793"/>
          <a:ext cx="1629906" cy="1428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TomoDD</a:t>
          </a:r>
          <a:endParaRPr lang="zh-CN" alt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双差定位法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通过两轮锐化地震分布情况</a:t>
          </a:r>
        </a:p>
      </dsp:txBody>
      <dsp:txXfrm>
        <a:off x="8163448" y="1264793"/>
        <a:ext cx="1629906" cy="1428708"/>
      </dsp:txXfrm>
    </dsp:sp>
    <dsp:sp modelId="{07D34598-171D-48F4-B3EF-B492456F3587}">
      <dsp:nvSpPr>
        <dsp:cNvPr id="0" name=""/>
        <dsp:cNvSpPr/>
      </dsp:nvSpPr>
      <dsp:spPr>
        <a:xfrm>
          <a:off x="9485825" y="592459"/>
          <a:ext cx="307529" cy="307529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EB67B-BC11-4208-B2AF-42CB2BBCACD9}">
      <dsp:nvSpPr>
        <dsp:cNvPr id="0" name=""/>
        <dsp:cNvSpPr/>
      </dsp:nvSpPr>
      <dsp:spPr>
        <a:xfrm rot="5400000">
          <a:off x="10339882" y="231628"/>
          <a:ext cx="1084978" cy="1805379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BD238-36D4-426A-A96F-19733D2BD4AC}">
      <dsp:nvSpPr>
        <dsp:cNvPr id="0" name=""/>
        <dsp:cNvSpPr/>
      </dsp:nvSpPr>
      <dsp:spPr>
        <a:xfrm>
          <a:off x="10158772" y="771048"/>
          <a:ext cx="1629906" cy="1428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其他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600" kern="1200" dirty="0"/>
            <a:t>相对震级计算方案，临近地震振幅差异反应震级差异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600" kern="1200" dirty="0"/>
            <a:t>SKHASH</a:t>
          </a:r>
          <a:r>
            <a:rPr lang="zh-CN" altLang="en-US" sz="1600" kern="1200" dirty="0"/>
            <a:t>和</a:t>
          </a:r>
          <a:r>
            <a:rPr lang="en-US" altLang="zh-CN" sz="1600" kern="1200" dirty="0"/>
            <a:t>gCAP</a:t>
          </a:r>
          <a:r>
            <a:rPr lang="zh-CN" altLang="en-US" sz="1600" kern="1200" dirty="0"/>
            <a:t>震级计算</a:t>
          </a:r>
        </a:p>
      </dsp:txBody>
      <dsp:txXfrm>
        <a:off x="10158772" y="771048"/>
        <a:ext cx="1629906" cy="1428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DB944B-5270-975D-B29B-661FA7EC8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CDE4392-9D44-1B8D-586D-14461600C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084077-0172-E98E-E9F7-94F22D9D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EBA782-5906-FAA6-F94B-2685AC70C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5DCAC4-8FE6-0674-B357-D7CD7E00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A40F17-EAD0-A03B-D285-2154216FF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25DAD8-F43B-7AAB-917C-341755DC8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2981F7-9C1C-FBF3-ED3F-DF5544ED1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164852-DD93-528F-E551-91983FD05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EDCFFF-096D-D1E2-F159-DCE9ECA53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9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2D5E28-88BA-3AAA-7801-07055FF8D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83C6897-0A3B-187A-2D63-9C62C6C8C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0DF137-05C6-38F6-36AE-247FA0AAC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90320D-EE6D-AEA5-209E-9E1F5082A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F64244-3A24-AC83-744E-443E9CB64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697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04094B-0CA8-E985-ADB8-0D511457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BC4778-B687-8EDE-EB10-FA190A02B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757A849-013C-FCB7-648F-8E95CCB65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C1D157-244B-C3F8-67A9-020DADE56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C77F985-D366-7358-336A-50F7AFC4A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F8178C-1019-80FA-1915-2208B76E6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01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8EC5E4-4988-E2EE-2F99-829B1E7C0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54D9FCC-75CF-A3B0-82F7-3CE12257B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75FE196-0BAB-342B-F0AD-00B977891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2375DB2-BFA0-C89E-CAD9-605FE95A46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8D20454-EA56-0B2E-25D9-A94E0C0E12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0464412-2D3B-C2DD-3919-A88EE25D7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A41E01E-F1C2-993A-7D53-FC565991F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E0FD9D7-E756-E9F1-55CD-8AECD32D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57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023EF7-DA1D-C1A4-E786-DC2709B43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ABF8526-1C46-2D3F-F809-C184B9307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FCD4B9D-66AD-EA24-15FA-CE447079B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C053922-74B6-9191-4860-6A4502829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461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5C63601-FBFB-0FE6-5A45-786BCB0F1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5ED1C1E-7242-C0AA-2418-C61B31D7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7DEAD-78EF-1554-CD9D-78EC8DF6C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30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61E9DC-C460-041D-90C3-6B3466C7C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5FC616-71DD-0258-F4CF-E2E11DA91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B02AB4-A622-4B9C-4BB1-E3A8B8AD7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76ED09-18E0-736F-4680-E9DF2BA9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F5D1624-871F-0DFE-9021-F531AA4B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133BCA-2B59-D105-ED18-D1E7E5AD7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67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BE9B06-ECCB-4A32-4E5E-E230A0BAB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FC68281-8A80-2E13-AF24-9DC516607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942FFE-0A4B-E5C0-B528-EE555E9267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454270-9B63-E915-6CA9-83D51CF41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793C7CF-AEB0-DD2D-8E76-4DF57C74E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359C39-5F23-6A64-12A0-2901FBA2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38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50CFC9-6BF0-9AB5-AB6B-5E2EB4DD5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7A12188-4806-4F13-79D4-EB026BC1D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BD6AAA-C28D-CCC3-3302-17914D348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79E5A6-A509-C3AE-4431-8D7B60572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0CF650-8A3B-C65A-E945-BB183011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47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3A167B8-94B8-52FA-1FEC-27AAA6C368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9D096D9-36FD-4074-4B1F-7DF32A347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6E8489-69D3-4130-A33E-78A4FAF01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57DE7B-29E7-3F0D-F9E3-F484E3A2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5B90F-D510-759A-AE90-52B0645F1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093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9C76542-70C1-6869-21FB-D68A9FC08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15D648-51FA-ADA9-86CA-50763A647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6791EC-F48E-93A4-A972-3CF840C96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5030D7-264A-469B-A638-3F1B20F80AAC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A813C5-1CB1-EB0A-3C15-B371DCC395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1C5482-246E-3791-5965-9F23CBAFB0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F722D4-B554-4726-8D92-2604C2C1E3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14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olcano.si.edu/volcano.cfm?vn=21101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volcanodiscovery.com/campi-flegrei-earthquakes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D3D86E-5CF2-2840-4746-A127004554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CGU&amp;</a:t>
            </a:r>
            <a:r>
              <a:rPr lang="zh-CN" altLang="en-US" dirty="0"/>
              <a:t>论文分享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708318E-6AFD-024C-804D-DFDC47EB01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李霖彦 </a:t>
            </a:r>
            <a:r>
              <a:rPr lang="en-US" altLang="zh-CN" dirty="0"/>
              <a:t>2025.11.06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227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056047-1C13-0E65-3452-C6F0A41CE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地震定位相关论文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51D3A3-A68A-F4BA-EFDE-A215A4158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6044" y="1825625"/>
            <a:ext cx="3457755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结论是不太可能发生火山喷发，在浅部不存在岩浆体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D5C1CE-BB77-CD11-1018-A63A2A2B1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6981876" cy="283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97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6589E8-2413-8346-2978-1001778A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Campi Flegrei</a:t>
            </a:r>
            <a:r>
              <a:rPr lang="zh-CN" altLang="en-US" dirty="0"/>
              <a:t>坎皮佛莱格瑞火山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D2F99C-F93A-B3A1-4CD1-7109731B9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92970" cy="4351338"/>
          </a:xfrm>
        </p:spPr>
        <p:txBody>
          <a:bodyPr/>
          <a:lstStyle/>
          <a:p>
            <a:r>
              <a:rPr lang="zh-CN" altLang="en-US" dirty="0"/>
              <a:t>坎皮佛莱格瑞火山是一座超级火山，这片看似平静的地形下隐藏着一座蕴含着巨大能量的火山。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DEBF7C-861E-8F24-BEDC-9003B088B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871" y="1749892"/>
            <a:ext cx="4762535" cy="3105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4D9DDD1-205B-F70F-2056-6AA909651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962" y="5777719"/>
            <a:ext cx="8686864" cy="29527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9D38F0B-2664-CE8D-B0D6-B8503A2FA104}"/>
              </a:ext>
            </a:extLst>
          </p:cNvPr>
          <p:cNvSpPr txBox="1"/>
          <p:nvPr/>
        </p:nvSpPr>
        <p:spPr>
          <a:xfrm>
            <a:off x="838200" y="6396161"/>
            <a:ext cx="955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相关论文：</a:t>
            </a:r>
            <a:r>
              <a:rPr lang="en-US" altLang="zh-CN" dirty="0"/>
              <a:t>Christopher R. J. Kilburn et al.,2023 DOI: 10.1038/s43247-023-00842-1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5691A25-0B54-EB53-4B06-A2422058A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901" y="2995146"/>
            <a:ext cx="4020664" cy="2789051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CC0917F-6DA4-22B3-3208-F4082F099B45}"/>
              </a:ext>
            </a:extLst>
          </p:cNvPr>
          <p:cNvSpPr/>
          <p:nvPr/>
        </p:nvSpPr>
        <p:spPr>
          <a:xfrm>
            <a:off x="8048730" y="2613342"/>
            <a:ext cx="1914211" cy="1702424"/>
          </a:xfrm>
          <a:prstGeom prst="roundRect">
            <a:avLst/>
          </a:prstGeom>
          <a:noFill/>
          <a:ln w="762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46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8B4F886C-77CD-C6FF-5310-6F0D04B1C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7925" y="160669"/>
            <a:ext cx="6640840" cy="573494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AE28ACD-121E-6D2E-8A90-A312EA1CA41B}"/>
              </a:ext>
            </a:extLst>
          </p:cNvPr>
          <p:cNvSpPr txBox="1"/>
          <p:nvPr/>
        </p:nvSpPr>
        <p:spPr>
          <a:xfrm>
            <a:off x="607925" y="5915399"/>
            <a:ext cx="11204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火山项目网站（老）：</a:t>
            </a:r>
            <a:r>
              <a:rPr lang="en-US" altLang="zh-CN" dirty="0">
                <a:hlinkClick r:id="rId3"/>
              </a:rPr>
              <a:t>Global Volcanism Phttps://volcano.si.edu/volcano.cfm?vn=211010rogram | Campi Flegrei</a:t>
            </a:r>
            <a:endParaRPr lang="en-US" altLang="zh-CN" dirty="0"/>
          </a:p>
          <a:p>
            <a:r>
              <a:rPr lang="zh-CN" altLang="en-US" dirty="0"/>
              <a:t>火山探索网站（新）：</a:t>
            </a:r>
            <a:r>
              <a:rPr lang="en-US" altLang="zh-CN" dirty="0">
                <a:hlinkClick r:id="rId4"/>
              </a:rPr>
              <a:t>Campi Flegrei (</a:t>
            </a:r>
            <a:r>
              <a:rPr lang="en-US" altLang="zh-CN" dirty="0" err="1">
                <a:hlinkClick r:id="rId4"/>
              </a:rPr>
              <a:t>Phlegrean</a:t>
            </a:r>
            <a:r>
              <a:rPr lang="en-US" altLang="zh-CN" dirty="0">
                <a:hlinkClick r:id="rId4"/>
              </a:rPr>
              <a:t> Fields) Volcano Earthquakes: Latest Quakes Past 7 Days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3E00E8D-C89E-6AB7-22F5-5938859E6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8765" y="462224"/>
            <a:ext cx="4826259" cy="52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3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DE72AE-BBB9-3D4D-4CC8-BE7BA3E68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原始结果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170738-3556-BFC1-7D65-5A827118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05589" cy="4351338"/>
          </a:xfrm>
        </p:spPr>
        <p:txBody>
          <a:bodyPr/>
          <a:lstStyle/>
          <a:p>
            <a:r>
              <a:rPr lang="zh-CN" altLang="en-US" dirty="0"/>
              <a:t>常规处理结果</a:t>
            </a:r>
            <a:r>
              <a:rPr lang="en-US" altLang="zh-CN" dirty="0"/>
              <a:t>INGV-OV</a:t>
            </a:r>
          </a:p>
          <a:p>
            <a:r>
              <a:rPr lang="zh-CN" altLang="en-US" dirty="0"/>
              <a:t>相对比较杂乱</a:t>
            </a:r>
            <a:endParaRPr lang="en-US" altLang="zh-CN" dirty="0"/>
          </a:p>
          <a:p>
            <a:r>
              <a:rPr lang="zh-CN" altLang="en-US" dirty="0"/>
              <a:t>在火山口区域非常密集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8C7A92D-317D-31E3-84E5-253AFAD84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288" y="1825625"/>
            <a:ext cx="6896150" cy="36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96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EDAFAB-5C46-289B-5025-E0455BB64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891"/>
            <a:ext cx="10515600" cy="1325563"/>
          </a:xfrm>
        </p:spPr>
        <p:txBody>
          <a:bodyPr/>
          <a:lstStyle/>
          <a:p>
            <a:r>
              <a:rPr lang="zh-CN" altLang="en-US" dirty="0"/>
              <a:t>工作流程</a:t>
            </a:r>
          </a:p>
        </p:txBody>
      </p:sp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id="{829A6F8E-11EE-99DF-9CDC-FFD32D22D1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7531230"/>
              </p:ext>
            </p:extLst>
          </p:nvPr>
        </p:nvGraphicFramePr>
        <p:xfrm>
          <a:off x="200130" y="2336242"/>
          <a:ext cx="11791740" cy="5260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F0E1A0DA-4956-5EE8-4890-346492BE30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332313"/>
            <a:ext cx="4118222" cy="305077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FC634D1-BDC0-9E40-FA46-461AA81B15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7155" y="1281166"/>
            <a:ext cx="5029559" cy="259716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F662E53-DF5E-0718-C173-79E8747FFB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9170" y="150722"/>
            <a:ext cx="3390099" cy="3712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CD8D9E7-60E5-8159-18E3-7C1184365C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4837" y="80386"/>
            <a:ext cx="2833627" cy="323512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262C8BC-4406-60BE-8CCB-00D6B6AEF4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9192" y="-36061"/>
            <a:ext cx="4449925" cy="21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86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F93908-D55A-790B-D3EB-4B1F4A73A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地震活动性变化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753149-9B16-1785-5243-D7BEDD7C2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18349" cy="4351338"/>
          </a:xfrm>
        </p:spPr>
        <p:txBody>
          <a:bodyPr/>
          <a:lstStyle/>
          <a:p>
            <a:r>
              <a:rPr lang="zh-CN" altLang="en-US" dirty="0"/>
              <a:t>方法有效增加了地震活动性</a:t>
            </a:r>
            <a:endParaRPr lang="en-US" altLang="zh-CN" dirty="0"/>
          </a:p>
          <a:p>
            <a:r>
              <a:rPr lang="zh-CN" altLang="en-US" dirty="0"/>
              <a:t>呈现出一定的周期性</a:t>
            </a:r>
            <a:endParaRPr lang="en-US" altLang="zh-CN" dirty="0"/>
          </a:p>
          <a:p>
            <a:r>
              <a:rPr lang="zh-CN" altLang="en-US" dirty="0"/>
              <a:t>整体呈现活动性提高趋势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D987E77-F0DB-E954-FC24-2682DDAAE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318" y="1183332"/>
            <a:ext cx="5172113" cy="494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89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7576F8-A0CA-3BF0-3373-A91B587F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环状断层结构</a:t>
            </a:r>
            <a:r>
              <a:rPr lang="en-US" altLang="zh-CN" dirty="0"/>
              <a:t>Ring Fault Structure(RFS)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1CE6E1-38B0-7B18-FB54-962568096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426" y="1585179"/>
            <a:ext cx="5988818" cy="4907695"/>
          </a:xfrm>
        </p:spPr>
        <p:txBody>
          <a:bodyPr>
            <a:normAutofit/>
          </a:bodyPr>
          <a:lstStyle/>
          <a:p>
            <a:r>
              <a:rPr lang="zh-CN" altLang="en-US" sz="2400" b="1" dirty="0"/>
              <a:t>深度最深</a:t>
            </a:r>
            <a:r>
              <a:rPr lang="en-US" altLang="zh-CN" sz="2400" b="1" dirty="0"/>
              <a:t>3.7</a:t>
            </a:r>
            <a:r>
              <a:rPr lang="zh-CN" altLang="en-US" sz="2400" b="1" dirty="0"/>
              <a:t>公里</a:t>
            </a:r>
            <a:endParaRPr lang="en-US" altLang="zh-CN" sz="2400" b="1" dirty="0"/>
          </a:p>
          <a:p>
            <a:r>
              <a:rPr lang="zh-CN" altLang="en-US" sz="2400" dirty="0"/>
              <a:t>脆</a:t>
            </a:r>
            <a:r>
              <a:rPr lang="en-US" altLang="zh-CN" sz="2400" dirty="0"/>
              <a:t>-</a:t>
            </a:r>
            <a:r>
              <a:rPr lang="zh-CN" altLang="en-US" sz="2400" dirty="0"/>
              <a:t>韧性过渡带（钻井沉积物变碳酸盐岩）</a:t>
            </a:r>
            <a:endParaRPr lang="en-US" altLang="zh-CN" sz="2400" dirty="0"/>
          </a:p>
          <a:p>
            <a:r>
              <a:rPr lang="zh-CN" altLang="en-US" sz="2400" dirty="0"/>
              <a:t>气体超压与相变（</a:t>
            </a:r>
            <a:r>
              <a:rPr lang="en-US" altLang="zh-CN" sz="2400" dirty="0" err="1"/>
              <a:t>Vp</a:t>
            </a:r>
            <a:r>
              <a:rPr lang="en-US" altLang="zh-CN" sz="2400" dirty="0"/>
              <a:t>/Vs</a:t>
            </a:r>
            <a:r>
              <a:rPr lang="zh-CN" altLang="en-US" sz="2400" dirty="0"/>
              <a:t>低，气体降低体积模量）</a:t>
            </a:r>
            <a:endParaRPr lang="en-US" altLang="zh-CN" sz="2400" dirty="0"/>
          </a:p>
          <a:p>
            <a:endParaRPr lang="zh-CN" altLang="en-US" sz="24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0E7332-D7EF-28D7-70D2-7706EAECF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220" y="1399285"/>
            <a:ext cx="5533354" cy="516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6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2B60E-DDBB-C780-9DDB-D5294502C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908A15-3C99-64B6-3E86-37342E37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环状断层结构</a:t>
            </a:r>
            <a:r>
              <a:rPr lang="en-US" altLang="zh-CN" dirty="0"/>
              <a:t>Ring Fault Structure(RFS)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F40F52-D799-C11B-319D-58191ABA9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426" y="1585179"/>
            <a:ext cx="5988818" cy="4907695"/>
          </a:xfrm>
        </p:spPr>
        <p:txBody>
          <a:bodyPr>
            <a:normAutofit/>
          </a:bodyPr>
          <a:lstStyle/>
          <a:p>
            <a:r>
              <a:rPr lang="zh-CN" altLang="en-US" sz="2400" b="1" dirty="0"/>
              <a:t>深度最深</a:t>
            </a:r>
            <a:r>
              <a:rPr lang="en-US" altLang="zh-CN" sz="2400" b="1" dirty="0"/>
              <a:t>3.7</a:t>
            </a:r>
            <a:r>
              <a:rPr lang="zh-CN" altLang="en-US" sz="2400" b="1" dirty="0"/>
              <a:t>公里</a:t>
            </a:r>
            <a:endParaRPr lang="en-US" altLang="zh-CN" sz="2400" b="1" dirty="0"/>
          </a:p>
          <a:p>
            <a:r>
              <a:rPr lang="zh-CN" altLang="en-US" sz="2400" dirty="0"/>
              <a:t>脆</a:t>
            </a:r>
            <a:r>
              <a:rPr lang="en-US" altLang="zh-CN" sz="2400" dirty="0"/>
              <a:t>-</a:t>
            </a:r>
            <a:r>
              <a:rPr lang="zh-CN" altLang="en-US" sz="2400" dirty="0"/>
              <a:t>韧性过渡带（钻井沉积物变碳酸盐岩）</a:t>
            </a:r>
            <a:endParaRPr lang="en-US" altLang="zh-CN" sz="2400" dirty="0"/>
          </a:p>
          <a:p>
            <a:r>
              <a:rPr lang="zh-CN" altLang="en-US" sz="2400" dirty="0"/>
              <a:t>气体超压与相变（</a:t>
            </a:r>
            <a:r>
              <a:rPr lang="en-US" altLang="zh-CN" sz="2400" dirty="0" err="1"/>
              <a:t>Vp</a:t>
            </a:r>
            <a:r>
              <a:rPr lang="en-US" altLang="zh-CN" sz="2400" dirty="0"/>
              <a:t>/Vs</a:t>
            </a:r>
            <a:r>
              <a:rPr lang="zh-CN" altLang="en-US" sz="2400" dirty="0"/>
              <a:t>低，气体降低体积模量）</a:t>
            </a:r>
            <a:endParaRPr lang="en-US" altLang="zh-CN" sz="2400" dirty="0"/>
          </a:p>
          <a:p>
            <a:r>
              <a:rPr lang="zh-CN" altLang="en-US" sz="2400" b="1" dirty="0">
                <a:effectLst/>
              </a:rPr>
              <a:t>断层运动与应力场契合</a:t>
            </a:r>
          </a:p>
          <a:p>
            <a:r>
              <a:rPr lang="zh-CN" altLang="en-US" sz="2400" dirty="0"/>
              <a:t>北部和东部正断层</a:t>
            </a:r>
            <a:endParaRPr lang="en-US" altLang="zh-CN" sz="2400" dirty="0"/>
          </a:p>
          <a:p>
            <a:r>
              <a:rPr lang="zh-CN" altLang="en-US" sz="2400" dirty="0"/>
              <a:t>西部走滑断层</a:t>
            </a:r>
            <a:endParaRPr lang="en-US" altLang="zh-CN" sz="2400" dirty="0"/>
          </a:p>
          <a:p>
            <a:r>
              <a:rPr lang="zh-CN" altLang="en-US" sz="2400" dirty="0"/>
              <a:t>西南部高角度逆冲断层</a:t>
            </a:r>
            <a:endParaRPr lang="en-US" altLang="zh-CN" sz="2400" dirty="0"/>
          </a:p>
          <a:p>
            <a:r>
              <a:rPr lang="zh-CN" altLang="en-US" sz="2400" dirty="0"/>
              <a:t>中心区域震源机制复杂</a:t>
            </a:r>
            <a:endParaRPr lang="en-US" altLang="zh-CN" sz="2400" dirty="0"/>
          </a:p>
          <a:p>
            <a:r>
              <a:rPr lang="zh-CN" altLang="en-US" sz="2400" b="1" dirty="0"/>
              <a:t>楔子向上推挤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5D4DE8-97BA-B859-5895-F162ED41B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968" y="214289"/>
            <a:ext cx="5010187" cy="6429422"/>
          </a:xfrm>
          <a:prstGeom prst="rect">
            <a:avLst/>
          </a:prstGeom>
        </p:spPr>
      </p:pic>
      <p:pic>
        <p:nvPicPr>
          <p:cNvPr id="11" name="图片 10" descr="形状&#10;&#10;AI 生成的内容可能不正确。">
            <a:extLst>
              <a:ext uri="{FF2B5EF4-FFF2-40B4-BE49-F238E27FC236}">
                <a16:creationId xmlns:a16="http://schemas.microsoft.com/office/drawing/2014/main" id="{F1CD13F3-01D7-4534-56AB-625A8D8DB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784" y="4780451"/>
            <a:ext cx="3128498" cy="23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B3F19-D29D-2708-D3A2-E73AE8D9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971580-2B8D-6813-A1B3-71EF9AE0E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环状断层结构</a:t>
            </a:r>
            <a:r>
              <a:rPr lang="en-US" altLang="zh-CN" dirty="0"/>
              <a:t>Ring Fault Structure(RFS)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8497F2-3268-757C-155C-6885E3357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426" y="1585179"/>
            <a:ext cx="5988818" cy="4907695"/>
          </a:xfrm>
        </p:spPr>
        <p:txBody>
          <a:bodyPr>
            <a:normAutofit/>
          </a:bodyPr>
          <a:lstStyle/>
          <a:p>
            <a:r>
              <a:rPr lang="zh-CN" altLang="en-US" sz="2400" b="1" dirty="0"/>
              <a:t>复活地块</a:t>
            </a:r>
            <a:endParaRPr lang="en-US" altLang="zh-CN" sz="2400" b="1" dirty="0"/>
          </a:p>
          <a:p>
            <a:r>
              <a:rPr lang="zh-CN" altLang="en-US" sz="2400" dirty="0"/>
              <a:t>以火山口为中心的边缘逐渐活跃的块体</a:t>
            </a:r>
            <a:endParaRPr lang="en-US" altLang="zh-CN" sz="2400" dirty="0"/>
          </a:p>
          <a:p>
            <a:r>
              <a:rPr lang="zh-CN" altLang="en-US" sz="2400" b="1" dirty="0">
                <a:effectLst/>
              </a:rPr>
              <a:t>流体通道与应力释放区</a:t>
            </a:r>
          </a:p>
          <a:p>
            <a:r>
              <a:rPr lang="zh-CN" altLang="en-US" sz="2400" dirty="0"/>
              <a:t>浅层地震指示深层流体（液气）通道</a:t>
            </a:r>
            <a:endParaRPr lang="en-US" altLang="zh-CN" sz="2400" dirty="0"/>
          </a:p>
          <a:p>
            <a:r>
              <a:rPr lang="zh-CN" altLang="en-US" sz="2400" dirty="0"/>
              <a:t>岩浆活动未向深层延申</a:t>
            </a:r>
            <a:endParaRPr lang="en-US" altLang="zh-CN" sz="2400" dirty="0"/>
          </a:p>
          <a:p>
            <a:r>
              <a:rPr lang="zh-CN" altLang="en-US" sz="2400" dirty="0"/>
              <a:t>没有时间迁移特征</a:t>
            </a:r>
            <a:endParaRPr lang="en-US" altLang="zh-CN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3852E60-9E66-2F0E-AA02-BCFD5CAC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968" y="214289"/>
            <a:ext cx="5010187" cy="642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16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801DA5-8D79-E05A-7DCD-BC684D6F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浅层热液活动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F699DE-8EC9-6224-F0E7-FDC4A409F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83853" cy="4351338"/>
          </a:xfrm>
        </p:spPr>
        <p:txBody>
          <a:bodyPr/>
          <a:lstStyle/>
          <a:p>
            <a:r>
              <a:rPr lang="zh-CN" altLang="en-US" b="1" dirty="0"/>
              <a:t>混合型地震</a:t>
            </a:r>
            <a:endParaRPr lang="en-US" altLang="zh-CN" b="1" dirty="0"/>
          </a:p>
          <a:p>
            <a:r>
              <a:rPr lang="zh-CN" altLang="en-US" dirty="0"/>
              <a:t>指示流体导致的地震</a:t>
            </a:r>
            <a:endParaRPr lang="en-US" altLang="zh-CN" dirty="0"/>
          </a:p>
          <a:p>
            <a:r>
              <a:rPr lang="zh-CN" altLang="en-US" dirty="0"/>
              <a:t>高频起始，低频收尾</a:t>
            </a:r>
            <a:endParaRPr lang="en-US" altLang="zh-CN" dirty="0"/>
          </a:p>
          <a:p>
            <a:r>
              <a:rPr lang="zh-CN" altLang="en-US" dirty="0"/>
              <a:t>聚类分析：</a:t>
            </a:r>
            <a:r>
              <a:rPr lang="en-US" altLang="zh-CN" dirty="0"/>
              <a:t>FI</a:t>
            </a:r>
          </a:p>
          <a:p>
            <a:r>
              <a:rPr lang="zh-CN" altLang="en-US" b="1" dirty="0"/>
              <a:t>综合其他信息</a:t>
            </a:r>
            <a:endParaRPr lang="en-US" altLang="zh-CN" b="1" dirty="0"/>
          </a:p>
          <a:p>
            <a:r>
              <a:rPr lang="zh-CN" altLang="en-US" dirty="0"/>
              <a:t>热液区空间耦合</a:t>
            </a:r>
            <a:endParaRPr lang="en-US" altLang="zh-CN" dirty="0"/>
          </a:p>
          <a:p>
            <a:r>
              <a:rPr lang="zh-CN" altLang="en-US" dirty="0"/>
              <a:t>地表变形持续膨胀</a:t>
            </a:r>
            <a:endParaRPr lang="en-US" altLang="zh-CN" dirty="0"/>
          </a:p>
          <a:p>
            <a:r>
              <a:rPr lang="zh-CN" altLang="en-US" dirty="0"/>
              <a:t>钻井温度升高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A71954-5253-59C2-91A4-D76B0B914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778" y="3491319"/>
            <a:ext cx="6105570" cy="31813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F60063E-E3FC-D737-16BC-0B1D41DBA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233" y="0"/>
            <a:ext cx="3741461" cy="360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61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58A012-59A3-E20C-588A-6B205AC64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火山爆发？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EAACAAC-3BEB-2944-5657-BB590B14D0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085226" cy="4351338"/>
              </a:xfrm>
            </p:spPr>
            <p:txBody>
              <a:bodyPr/>
              <a:lstStyle/>
              <a:p>
                <a:r>
                  <a:rPr lang="zh-CN" altLang="en-US" dirty="0"/>
                  <a:t>没有深层地震信号（长周期）</a:t>
                </a:r>
                <a:endParaRPr lang="en-US" altLang="zh-CN" dirty="0"/>
              </a:p>
              <a:p>
                <a:r>
                  <a:rPr lang="en-US" altLang="zh-CN" dirty="0"/>
                  <a:t>b</a:t>
                </a:r>
                <a:r>
                  <a:rPr lang="zh-CN" altLang="en-US" dirty="0"/>
                  <a:t>值（完备震级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.97±0.02</m:t>
                    </m:r>
                  </m:oMath>
                </a14:m>
                <a:r>
                  <a:rPr lang="zh-CN" altLang="en-US" dirty="0"/>
                  <a:t>）类似构造环境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EAACAAC-3BEB-2944-5657-BB590B14D0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085226" cy="4351338"/>
              </a:xfrm>
              <a:blipFill>
                <a:blip r:embed="rId2"/>
                <a:stretch>
                  <a:fillRect l="-1804" t="-25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6533271E-304E-1419-D5CB-30CBC4ADA674}"/>
              </a:ext>
            </a:extLst>
          </p:cNvPr>
          <p:cNvSpPr/>
          <p:nvPr/>
        </p:nvSpPr>
        <p:spPr>
          <a:xfrm>
            <a:off x="838200" y="5489157"/>
            <a:ext cx="387798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3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并没有要火山爆发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C96F2F-D36F-8F6C-E770-BC86742BA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426" y="110530"/>
            <a:ext cx="5048617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9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31A09-8EAF-D374-C431-FE548CFCF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B2E112-4A2D-FF07-8966-139B5F4C5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CGU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610EC7D-9C5C-CD26-D7A9-DDA8C4063C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287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35E2B5-278D-7B0B-43A0-4CFF618D9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4BD642-5ABC-24A5-4639-C59E22987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060371" cy="4351338"/>
          </a:xfrm>
        </p:spPr>
        <p:txBody>
          <a:bodyPr/>
          <a:lstStyle/>
          <a:p>
            <a:r>
              <a:rPr lang="zh-CN" altLang="en-US" dirty="0"/>
              <a:t>基于 </a:t>
            </a:r>
            <a:r>
              <a:rPr lang="en-US" altLang="zh-CN" dirty="0"/>
              <a:t>b </a:t>
            </a:r>
            <a:r>
              <a:rPr lang="zh-CN" altLang="en-US" dirty="0"/>
              <a:t>值、地震发生率和地震丛集性</a:t>
            </a:r>
            <a:endParaRPr lang="en-US" altLang="zh-CN" dirty="0"/>
          </a:p>
          <a:p>
            <a:r>
              <a:rPr lang="zh-CN" altLang="en-US" dirty="0"/>
              <a:t>从中长期到短临的地震风险预测</a:t>
            </a:r>
          </a:p>
        </p:txBody>
      </p:sp>
      <p:pic>
        <p:nvPicPr>
          <p:cNvPr id="9" name="图片 8" descr="电视萤幕画面&#10;&#10;AI 生成的内容可能不正确。">
            <a:extLst>
              <a:ext uri="{FF2B5EF4-FFF2-40B4-BE49-F238E27FC236}">
                <a16:creationId xmlns:a16="http://schemas.microsoft.com/office/drawing/2014/main" id="{01DB0FB1-EA3A-6F7E-E164-87E4E9EAF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005" y="522514"/>
            <a:ext cx="7161125" cy="537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997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0B2C09-B4FF-57BE-1F43-B70F466B6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E2C4F3-7F38-69B4-258E-812622E36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91967" cy="4351338"/>
          </a:xfrm>
        </p:spPr>
        <p:txBody>
          <a:bodyPr/>
          <a:lstStyle/>
          <a:p>
            <a:r>
              <a:rPr lang="zh-CN" altLang="en-US" dirty="0"/>
              <a:t>从点到面</a:t>
            </a:r>
            <a:endParaRPr lang="en-US" altLang="zh-CN" dirty="0"/>
          </a:p>
          <a:p>
            <a:r>
              <a:rPr lang="en-US" altLang="zh-CN" dirty="0"/>
              <a:t>b</a:t>
            </a:r>
            <a:r>
              <a:rPr lang="zh-CN" altLang="en-US" dirty="0"/>
              <a:t>值评估</a:t>
            </a:r>
            <a:endParaRPr lang="en-US" altLang="zh-CN" dirty="0"/>
          </a:p>
          <a:p>
            <a:r>
              <a:rPr lang="zh-CN" altLang="en-US" dirty="0"/>
              <a:t>分层时空点过程模型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 descr="文本, 白板&#10;&#10;AI 生成的内容可能不正确。">
            <a:extLst>
              <a:ext uri="{FF2B5EF4-FFF2-40B4-BE49-F238E27FC236}">
                <a16:creationId xmlns:a16="http://schemas.microsoft.com/office/drawing/2014/main" id="{D0A6DE46-8DB7-427E-E6AA-A6ABC05C6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9" t="19634" r="14494" b="1388"/>
          <a:stretch>
            <a:fillRect/>
          </a:stretch>
        </p:blipFill>
        <p:spPr>
          <a:xfrm>
            <a:off x="5350748" y="1446962"/>
            <a:ext cx="6702250" cy="489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22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354606-EF30-7034-73FF-209F3EDD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51C27D-2650-8BB4-7CA0-389A64F74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221145" cy="4351338"/>
          </a:xfrm>
        </p:spPr>
        <p:txBody>
          <a:bodyPr/>
          <a:lstStyle/>
          <a:p>
            <a:r>
              <a:rPr lang="en-US" altLang="zh-CN" dirty="0"/>
              <a:t>ETAS</a:t>
            </a:r>
            <a:r>
              <a:rPr lang="zh-CN" altLang="en-US" dirty="0"/>
              <a:t>模型</a:t>
            </a:r>
            <a:endParaRPr lang="en-US" altLang="zh-CN" dirty="0"/>
          </a:p>
          <a:p>
            <a:r>
              <a:rPr lang="zh-CN" altLang="en-US" dirty="0"/>
              <a:t>背景地震发生率</a:t>
            </a:r>
          </a:p>
        </p:txBody>
      </p:sp>
      <p:pic>
        <p:nvPicPr>
          <p:cNvPr id="7" name="图片 6" descr="文本, 白板&#10;&#10;AI 生成的内容可能不正确。">
            <a:extLst>
              <a:ext uri="{FF2B5EF4-FFF2-40B4-BE49-F238E27FC236}">
                <a16:creationId xmlns:a16="http://schemas.microsoft.com/office/drawing/2014/main" id="{97FE3479-61F7-2D12-DF81-730F03E56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15385" r="7710"/>
          <a:stretch>
            <a:fillRect/>
          </a:stretch>
        </p:blipFill>
        <p:spPr>
          <a:xfrm>
            <a:off x="5097526" y="889279"/>
            <a:ext cx="7056291" cy="542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94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235C5-1351-0DB4-3E8B-1A367700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DF85F9-FF80-7F9E-3197-F16450FFF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zh-CN" altLang="en-US" dirty="0"/>
              <a:t>同时使用两种方法进行预测</a:t>
            </a:r>
            <a:endParaRPr lang="en-US" altLang="zh-CN" dirty="0"/>
          </a:p>
          <a:p>
            <a:r>
              <a:rPr lang="zh-CN" altLang="en-US" dirty="0"/>
              <a:t>两种地震危险区取交集</a:t>
            </a:r>
            <a:endParaRPr lang="en-US" altLang="zh-CN" dirty="0"/>
          </a:p>
          <a:p>
            <a:r>
              <a:rPr lang="zh-CN" altLang="en-US" dirty="0"/>
              <a:t>进行未来</a:t>
            </a:r>
            <a:r>
              <a:rPr lang="en-US" altLang="zh-CN" dirty="0"/>
              <a:t>5</a:t>
            </a:r>
            <a:r>
              <a:rPr lang="zh-CN" altLang="en-US" dirty="0"/>
              <a:t>年的危险区划分</a:t>
            </a:r>
          </a:p>
        </p:txBody>
      </p:sp>
      <p:pic>
        <p:nvPicPr>
          <p:cNvPr id="7" name="图片 6" descr="白板上写着字&#10;&#10;AI 生成的内容可能不正确。">
            <a:extLst>
              <a:ext uri="{FF2B5EF4-FFF2-40B4-BE49-F238E27FC236}">
                <a16:creationId xmlns:a16="http://schemas.microsoft.com/office/drawing/2014/main" id="{19BF71BC-B603-6444-2CC2-08430E9C1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" t="12245" r="12401"/>
          <a:stretch>
            <a:fillRect/>
          </a:stretch>
        </p:blipFill>
        <p:spPr>
          <a:xfrm>
            <a:off x="6385727" y="1776970"/>
            <a:ext cx="5681505" cy="444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15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5A4A07-9741-7D67-1596-0BD50F4B5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4686E1-3E1D-2DA8-6705-8089AE254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15932" cy="4351338"/>
          </a:xfrm>
        </p:spPr>
        <p:txBody>
          <a:bodyPr/>
          <a:lstStyle/>
          <a:p>
            <a:r>
              <a:rPr lang="zh-CN" altLang="en-US" dirty="0"/>
              <a:t>短临预测</a:t>
            </a:r>
            <a:endParaRPr lang="en-US" altLang="zh-CN" dirty="0"/>
          </a:p>
          <a:p>
            <a:r>
              <a:rPr lang="zh-CN" altLang="en-US" dirty="0"/>
              <a:t>交通灯系统</a:t>
            </a:r>
            <a:r>
              <a:rPr lang="en-US" altLang="zh-CN" dirty="0"/>
              <a:t>b</a:t>
            </a:r>
            <a:r>
              <a:rPr lang="zh-CN" altLang="en-US" dirty="0"/>
              <a:t>值表示</a:t>
            </a:r>
            <a:endParaRPr lang="en-US" altLang="zh-CN" dirty="0"/>
          </a:p>
          <a:p>
            <a:r>
              <a:rPr lang="zh-CN" altLang="en-US" dirty="0"/>
              <a:t>地震丛集性分析，识别趋势</a:t>
            </a:r>
            <a:endParaRPr lang="en-US" altLang="zh-CN" dirty="0"/>
          </a:p>
          <a:p>
            <a:r>
              <a:rPr lang="zh-CN" altLang="en-US" dirty="0"/>
              <a:t>模型拟合程度</a:t>
            </a:r>
          </a:p>
        </p:txBody>
      </p:sp>
      <p:pic>
        <p:nvPicPr>
          <p:cNvPr id="5" name="图片 4" descr="文本, 白板&#10;&#10;AI 生成的内容可能不正确。">
            <a:extLst>
              <a:ext uri="{FF2B5EF4-FFF2-40B4-BE49-F238E27FC236}">
                <a16:creationId xmlns:a16="http://schemas.microsoft.com/office/drawing/2014/main" id="{54CC305D-1456-B44B-EDCA-10983D2D7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9" t="14140" r="13809"/>
          <a:stretch>
            <a:fillRect/>
          </a:stretch>
        </p:blipFill>
        <p:spPr>
          <a:xfrm>
            <a:off x="6096000" y="947418"/>
            <a:ext cx="6059156" cy="469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7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AD902-2B86-7985-73B6-472C595B4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5A8E88-C194-32CB-49D9-AE45541BD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CB6D7E-C848-4B71-0B31-49A504E54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47716" cy="4351338"/>
          </a:xfrm>
        </p:spPr>
        <p:txBody>
          <a:bodyPr/>
          <a:lstStyle/>
          <a:p>
            <a:r>
              <a:rPr lang="zh-CN" altLang="en-US" dirty="0"/>
              <a:t>地震事件识别的后续工作</a:t>
            </a:r>
          </a:p>
        </p:txBody>
      </p:sp>
      <p:pic>
        <p:nvPicPr>
          <p:cNvPr id="7" name="图片 6" descr="图形用户界面&#10;&#10;AI 生成的内容可能不正确。">
            <a:extLst>
              <a:ext uri="{FF2B5EF4-FFF2-40B4-BE49-F238E27FC236}">
                <a16:creationId xmlns:a16="http://schemas.microsoft.com/office/drawing/2014/main" id="{64B62D80-B165-91F8-E063-1BEFC6845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10647" r="11618" b="4375"/>
          <a:stretch>
            <a:fillRect/>
          </a:stretch>
        </p:blipFill>
        <p:spPr>
          <a:xfrm>
            <a:off x="5938576" y="1738365"/>
            <a:ext cx="5787850" cy="439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42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8E9991-1686-FC8B-5AA7-C91F66C16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CC9A08-4F8D-1748-EA0F-19F4D9213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703655" cy="4351338"/>
          </a:xfrm>
        </p:spPr>
        <p:txBody>
          <a:bodyPr/>
          <a:lstStyle/>
          <a:p>
            <a:r>
              <a:rPr lang="zh-CN" altLang="en-US" dirty="0"/>
              <a:t>于有强</a:t>
            </a:r>
            <a:endParaRPr lang="en-US" altLang="zh-CN" dirty="0"/>
          </a:p>
          <a:p>
            <a:r>
              <a:rPr lang="zh-CN" altLang="en-US" dirty="0"/>
              <a:t>走滑型板缘裂谷的上地幔各向异性研究</a:t>
            </a:r>
            <a:endParaRPr lang="en-US" altLang="zh-CN" dirty="0"/>
          </a:p>
          <a:p>
            <a:r>
              <a:rPr lang="en-US" altLang="zh-CN" dirty="0"/>
              <a:t>SWS</a:t>
            </a:r>
            <a:r>
              <a:rPr lang="zh-CN" altLang="en-US" dirty="0"/>
              <a:t>横波分裂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 descr="电视萤幕里有许多人&#10;&#10;AI 生成的内容可能不正确。">
            <a:extLst>
              <a:ext uri="{FF2B5EF4-FFF2-40B4-BE49-F238E27FC236}">
                <a16:creationId xmlns:a16="http://schemas.microsoft.com/office/drawing/2014/main" id="{592AA01F-8E80-0C32-2629-87DDD7FFE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1" t="23664" r="4524" b="10476"/>
          <a:stretch>
            <a:fillRect/>
          </a:stretch>
        </p:blipFill>
        <p:spPr>
          <a:xfrm>
            <a:off x="4632290" y="1742926"/>
            <a:ext cx="7280031" cy="451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10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8BE2CA-6BE1-0B9D-1E29-92BD27F0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E84585-AE17-977E-ECAE-2A47D6254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7286" cy="4351338"/>
          </a:xfrm>
        </p:spPr>
        <p:txBody>
          <a:bodyPr/>
          <a:lstStyle/>
          <a:p>
            <a:r>
              <a:rPr lang="zh-CN" altLang="en-US" dirty="0"/>
              <a:t>远震事件</a:t>
            </a:r>
            <a:endParaRPr lang="en-US" altLang="zh-CN" dirty="0"/>
          </a:p>
          <a:p>
            <a:r>
              <a:rPr lang="zh-CN" altLang="en-US" dirty="0"/>
              <a:t>阿拉伯板块</a:t>
            </a:r>
            <a:r>
              <a:rPr lang="en-US" altLang="zh-CN" dirty="0"/>
              <a:t>\</a:t>
            </a:r>
            <a:r>
              <a:rPr lang="zh-CN" altLang="en-US" dirty="0"/>
              <a:t>非洲板块边界</a:t>
            </a:r>
            <a:endParaRPr lang="en-US" altLang="zh-CN" dirty="0"/>
          </a:p>
          <a:p>
            <a:r>
              <a:rPr lang="zh-CN" altLang="en-US" dirty="0"/>
              <a:t>同时兼具走滑与扩张分量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251CEF6-7657-696B-3316-0BB2707C9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410" y="1461861"/>
            <a:ext cx="5219738" cy="465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41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CB661-7A69-DD13-8C0B-58EA75733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DCCB56-E7E9-CC0F-A759-079B19CA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B08DE0A-8AFE-B0BB-077D-2A9A23530A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497286" cy="4351338"/>
              </a:xfrm>
            </p:spPr>
            <p:txBody>
              <a:bodyPr/>
              <a:lstStyle/>
              <a:p>
                <a:r>
                  <a:rPr lang="en-US" altLang="zh-CN" dirty="0"/>
                  <a:t>PKS,SKKS,SKS</a:t>
                </a:r>
                <a:r>
                  <a:rPr lang="zh-CN" altLang="en-US" dirty="0"/>
                  <a:t>震相</a:t>
                </a:r>
                <a:endParaRPr lang="en-US" altLang="zh-CN" dirty="0"/>
              </a:p>
              <a:p>
                <a:r>
                  <a:rPr lang="zh-CN" altLang="en-US" dirty="0"/>
                  <a:t>快波沿矿物定向排列方向振动</a:t>
                </a:r>
                <a:endParaRPr lang="en-US" altLang="zh-CN" dirty="0"/>
              </a:p>
              <a:p>
                <a:r>
                  <a:rPr lang="zh-CN" altLang="en-US" dirty="0"/>
                  <a:t>关键参数：</a:t>
                </a:r>
                <a:endParaRPr lang="en-US" altLang="zh-CN" dirty="0"/>
              </a:p>
              <a:p>
                <a:r>
                  <a:rPr lang="zh-CN" altLang="en-US" dirty="0"/>
                  <a:t>分裂时间差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m:rPr>
                        <m:sty m:val="p"/>
                      </m:rPr>
                      <a:rPr lang="en-US" altLang="zh-CN" b="0" i="1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快波方向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endParaRPr lang="en-US" altLang="zh-CN" dirty="0"/>
              </a:p>
              <a:p>
                <a:r>
                  <a:rPr lang="zh-CN" altLang="en-US" dirty="0"/>
                  <a:t>最小能量法网格搜索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B08DE0A-8AFE-B0BB-077D-2A9A23530A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497286" cy="4351338"/>
              </a:xfrm>
              <a:blipFill>
                <a:blip r:embed="rId2"/>
                <a:stretch>
                  <a:fillRect l="-1998" t="-25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5A1CC9A8-6B94-CBBB-829B-36023C66E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298" y="301580"/>
            <a:ext cx="4095780" cy="619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54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C8BBC5-B42B-7E35-A072-388989450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3EB396-0A74-223E-2C80-FB0974972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59482" cy="4351338"/>
          </a:xfrm>
        </p:spPr>
        <p:txBody>
          <a:bodyPr/>
          <a:lstStyle/>
          <a:p>
            <a:r>
              <a:rPr lang="zh-CN" altLang="en-US" dirty="0"/>
              <a:t>表现出比较强的各向异性</a:t>
            </a:r>
            <a:endParaRPr lang="en-US" altLang="zh-CN" dirty="0"/>
          </a:p>
          <a:p>
            <a:r>
              <a:rPr lang="zh-CN" altLang="en-US" dirty="0"/>
              <a:t>表现为较长的分裂时间</a:t>
            </a:r>
            <a:endParaRPr lang="en-US" altLang="zh-CN" dirty="0"/>
          </a:p>
          <a:p>
            <a:r>
              <a:rPr lang="zh-CN" altLang="en-US" dirty="0"/>
              <a:t>走向大致与裂谷走向一致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118C31-1123-BA18-25C5-894AD9E8E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7682" y="0"/>
            <a:ext cx="4472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20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A0AF99-0DDA-2414-F152-0C159F4E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794AD8-5CEA-C329-A70C-C5F9F227D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72459" cy="4351338"/>
          </a:xfrm>
        </p:spPr>
        <p:txBody>
          <a:bodyPr/>
          <a:lstStyle/>
          <a:p>
            <a:r>
              <a:rPr lang="zh-CN" altLang="en-US" dirty="0"/>
              <a:t>各向异性方向性与板块运动不一致</a:t>
            </a:r>
            <a:endParaRPr lang="en-US" altLang="zh-CN" dirty="0"/>
          </a:p>
          <a:p>
            <a:r>
              <a:rPr lang="zh-CN" altLang="en-US" dirty="0"/>
              <a:t>厚岩石圈导致偏转地幔流</a:t>
            </a:r>
            <a:endParaRPr lang="en-US" altLang="zh-CN" dirty="0"/>
          </a:p>
          <a:p>
            <a:r>
              <a:rPr lang="zh-CN" altLang="en-US" dirty="0"/>
              <a:t>快慢波分裂时间显著大于大陆平均</a:t>
            </a:r>
            <a:endParaRPr lang="en-US" altLang="zh-CN" dirty="0"/>
          </a:p>
          <a:p>
            <a:r>
              <a:rPr lang="zh-CN" altLang="en-US" dirty="0"/>
              <a:t>存在剪切定向熔体囊</a:t>
            </a:r>
            <a:endParaRPr lang="en-US" altLang="zh-CN" dirty="0"/>
          </a:p>
          <a:p>
            <a:r>
              <a:rPr lang="zh-CN" altLang="en-US" dirty="0"/>
              <a:t>复杂各向异性支持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98CA4C-BAC1-53F3-CA6F-10CAEC747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763" y="212259"/>
            <a:ext cx="4123870" cy="31520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CBCDD49-09EA-B8F2-34DB-BBDEC585A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825" y="3364261"/>
            <a:ext cx="3908808" cy="352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221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D1798B-1AA2-7EB1-B97F-EA7A15001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BC63E5-B558-7064-A79C-BDADA54C1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18055" cy="4351338"/>
          </a:xfrm>
        </p:spPr>
        <p:txBody>
          <a:bodyPr/>
          <a:lstStyle/>
          <a:p>
            <a:r>
              <a:rPr lang="zh-CN" altLang="en-US" dirty="0"/>
              <a:t>否定主动机制</a:t>
            </a:r>
            <a:endParaRPr lang="en-US" altLang="zh-CN" dirty="0"/>
          </a:p>
          <a:p>
            <a:r>
              <a:rPr lang="zh-CN" altLang="en-US" dirty="0"/>
              <a:t>新特提斯洋闭合后持续的</a:t>
            </a:r>
            <a:r>
              <a:rPr lang="zh-CN" altLang="en-US" b="1" dirty="0"/>
              <a:t>远场板块伸展作用</a:t>
            </a:r>
            <a:r>
              <a:rPr lang="zh-CN" altLang="en-US" dirty="0"/>
              <a:t>​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 descr="屏幕上的人&#10;&#10;AI 生成的内容可能不正确。">
            <a:extLst>
              <a:ext uri="{FF2B5EF4-FFF2-40B4-BE49-F238E27FC236}">
                <a16:creationId xmlns:a16="http://schemas.microsoft.com/office/drawing/2014/main" id="{D8DF8DAB-E15A-1E71-69DD-B5590DDD8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5" t="33407" r="13645" b="5324"/>
          <a:stretch>
            <a:fillRect/>
          </a:stretch>
        </p:blipFill>
        <p:spPr>
          <a:xfrm>
            <a:off x="5640840" y="1690688"/>
            <a:ext cx="6371964" cy="365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041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F900FF-D6D4-C2E2-C075-1DBE730A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2C5944-EF43-828F-8FE7-841789B4D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利用神经网络完善去噪</a:t>
            </a:r>
            <a:endParaRPr lang="en-US" altLang="zh-CN" dirty="0"/>
          </a:p>
          <a:p>
            <a:r>
              <a:rPr lang="zh-CN" altLang="en-US" dirty="0"/>
              <a:t>改善神经网络方法</a:t>
            </a:r>
          </a:p>
        </p:txBody>
      </p:sp>
      <p:pic>
        <p:nvPicPr>
          <p:cNvPr id="5" name="图片 4" descr="文本, 白板&#10;&#10;AI 生成的内容可能不正确。">
            <a:extLst>
              <a:ext uri="{FF2B5EF4-FFF2-40B4-BE49-F238E27FC236}">
                <a16:creationId xmlns:a16="http://schemas.microsoft.com/office/drawing/2014/main" id="{F895F94A-308B-5689-6EDF-5986EFB40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558" y="1034980"/>
            <a:ext cx="7134331" cy="535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60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D7CAB5-2639-D80D-18D4-71CAEE9F3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EA905F-5706-B0D9-0746-FACE39B54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自然微地震</a:t>
            </a:r>
            <a:endParaRPr lang="en-US" altLang="zh-CN" dirty="0"/>
          </a:p>
          <a:p>
            <a:r>
              <a:rPr lang="zh-CN" altLang="en-US" dirty="0"/>
              <a:t>优化微地震检测效果？</a:t>
            </a:r>
            <a:endParaRPr lang="en-US" altLang="zh-CN" dirty="0"/>
          </a:p>
        </p:txBody>
      </p:sp>
      <p:pic>
        <p:nvPicPr>
          <p:cNvPr id="7" name="图片 6" descr="图片包含 文本&#10;&#10;AI 生成的内容可能不正确。">
            <a:extLst>
              <a:ext uri="{FF2B5EF4-FFF2-40B4-BE49-F238E27FC236}">
                <a16:creationId xmlns:a16="http://schemas.microsoft.com/office/drawing/2014/main" id="{E7790479-03DC-07CA-B1A0-0B74EBE5E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5" t="11429" r="8809" b="19707"/>
          <a:stretch>
            <a:fillRect/>
          </a:stretch>
        </p:blipFill>
        <p:spPr>
          <a:xfrm>
            <a:off x="4804801" y="1512276"/>
            <a:ext cx="7298437" cy="446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77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61EDF1-1394-D21B-CD54-7322EC40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 descr="文本&#10;&#10;AI 生成的内容可能不正确。">
            <a:extLst>
              <a:ext uri="{FF2B5EF4-FFF2-40B4-BE49-F238E27FC236}">
                <a16:creationId xmlns:a16="http://schemas.microsoft.com/office/drawing/2014/main" id="{4628EFD5-4170-3218-578C-38F37FC28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9" t="17509" r="9328" b="25568"/>
          <a:stretch>
            <a:fillRect/>
          </a:stretch>
        </p:blipFill>
        <p:spPr>
          <a:xfrm>
            <a:off x="2435888" y="1947136"/>
            <a:ext cx="7320224" cy="4167286"/>
          </a:xfrm>
        </p:spPr>
      </p:pic>
    </p:spTree>
    <p:extLst>
      <p:ext uri="{BB962C8B-B14F-4D97-AF65-F5344CB8AC3E}">
        <p14:creationId xmlns:p14="http://schemas.microsoft.com/office/powerpoint/2010/main" val="1430711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1FD0D6-776E-BCAE-13C2-7B6D29AF0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4" descr="文本&#10;&#10;AI 生成的内容可能不正确。">
            <a:extLst>
              <a:ext uri="{FF2B5EF4-FFF2-40B4-BE49-F238E27FC236}">
                <a16:creationId xmlns:a16="http://schemas.microsoft.com/office/drawing/2014/main" id="{86BBD80E-5B32-1C64-F58F-1D0996D5F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6" t="18547" r="12099" b="23260"/>
          <a:stretch>
            <a:fillRect/>
          </a:stretch>
        </p:blipFill>
        <p:spPr>
          <a:xfrm>
            <a:off x="2300235" y="1487751"/>
            <a:ext cx="7591530" cy="4496044"/>
          </a:xfrm>
        </p:spPr>
      </p:pic>
    </p:spTree>
    <p:extLst>
      <p:ext uri="{BB962C8B-B14F-4D97-AF65-F5344CB8AC3E}">
        <p14:creationId xmlns:p14="http://schemas.microsoft.com/office/powerpoint/2010/main" val="539957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F9F2ED-4F07-72F6-E250-216D4122C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5" name="内容占位符 4" descr="图片包含 文本&#10;&#10;AI 生成的内容可能不正确。">
            <a:extLst>
              <a:ext uri="{FF2B5EF4-FFF2-40B4-BE49-F238E27FC236}">
                <a16:creationId xmlns:a16="http://schemas.microsoft.com/office/drawing/2014/main" id="{F3FBB9AB-E574-3BA0-9AD5-8AB4D4124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t="19470" r="4045" b="7787"/>
          <a:stretch>
            <a:fillRect/>
          </a:stretch>
        </p:blipFill>
        <p:spPr>
          <a:xfrm>
            <a:off x="100484" y="2078669"/>
            <a:ext cx="6456066" cy="3869955"/>
          </a:xfrm>
        </p:spPr>
      </p:pic>
      <p:pic>
        <p:nvPicPr>
          <p:cNvPr id="7" name="图片 6" descr="文本&#10;&#10;AI 生成的内容可能不正确。">
            <a:extLst>
              <a:ext uri="{FF2B5EF4-FFF2-40B4-BE49-F238E27FC236}">
                <a16:creationId xmlns:a16="http://schemas.microsoft.com/office/drawing/2014/main" id="{ED82DB3A-849C-07FC-F243-A57F25D5D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7" t="17362" r="5073" b="16850"/>
          <a:stretch>
            <a:fillRect/>
          </a:stretch>
        </p:blipFill>
        <p:spPr>
          <a:xfrm>
            <a:off x="6891494" y="64080"/>
            <a:ext cx="5200022" cy="3010715"/>
          </a:xfrm>
          <a:prstGeom prst="rect">
            <a:avLst/>
          </a:prstGeom>
        </p:spPr>
      </p:pic>
      <p:pic>
        <p:nvPicPr>
          <p:cNvPr id="9" name="图片 8" descr="图示&#10;&#10;AI 生成的内容可能不正确。">
            <a:extLst>
              <a:ext uri="{FF2B5EF4-FFF2-40B4-BE49-F238E27FC236}">
                <a16:creationId xmlns:a16="http://schemas.microsoft.com/office/drawing/2014/main" id="{3E16D86B-5198-DCC9-7FF6-6EC389CA9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" t="7473" r="3041" b="20733"/>
          <a:stretch>
            <a:fillRect/>
          </a:stretch>
        </p:blipFill>
        <p:spPr>
          <a:xfrm>
            <a:off x="6702249" y="3074795"/>
            <a:ext cx="5436159" cy="316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26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15E42D-02D8-542F-C727-2FC0A82F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DA0F5A-A278-DA75-BE44-447EA8BA9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其实效果相差不大？</a:t>
            </a:r>
            <a:endParaRPr lang="en-US" altLang="zh-CN" dirty="0"/>
          </a:p>
          <a:p>
            <a:r>
              <a:rPr lang="zh-CN" altLang="en-US" dirty="0"/>
              <a:t>但是效果尚佳</a:t>
            </a:r>
          </a:p>
        </p:txBody>
      </p:sp>
      <p:pic>
        <p:nvPicPr>
          <p:cNvPr id="7" name="图片 6" descr="图片包含 文本&#10;&#10;AI 生成的内容可能不正确。">
            <a:extLst>
              <a:ext uri="{FF2B5EF4-FFF2-40B4-BE49-F238E27FC236}">
                <a16:creationId xmlns:a16="http://schemas.microsoft.com/office/drawing/2014/main" id="{360F11C1-824A-68FA-0CB1-3398D1819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14139" r="6227" b="17656"/>
          <a:stretch>
            <a:fillRect/>
          </a:stretch>
        </p:blipFill>
        <p:spPr>
          <a:xfrm>
            <a:off x="5682343" y="494219"/>
            <a:ext cx="6380703" cy="3820216"/>
          </a:xfrm>
          <a:prstGeom prst="rect">
            <a:avLst/>
          </a:prstGeom>
        </p:spPr>
      </p:pic>
      <p:pic>
        <p:nvPicPr>
          <p:cNvPr id="9" name="图片 8" descr="文本&#10;&#10;AI 生成的内容可能不正确。">
            <a:extLst>
              <a:ext uri="{FF2B5EF4-FFF2-40B4-BE49-F238E27FC236}">
                <a16:creationId xmlns:a16="http://schemas.microsoft.com/office/drawing/2014/main" id="{244B9715-F78D-38BA-C0DD-72F5C0621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7" t="17656" r="6887" b="15531"/>
          <a:stretch>
            <a:fillRect/>
          </a:stretch>
        </p:blipFill>
        <p:spPr>
          <a:xfrm>
            <a:off x="-120580" y="3058974"/>
            <a:ext cx="6255099" cy="372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62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</TotalTime>
  <Words>652</Words>
  <Application>Microsoft Office PowerPoint</Application>
  <PresentationFormat>宽屏</PresentationFormat>
  <Paragraphs>112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6" baseType="lpstr">
      <vt:lpstr>等线</vt:lpstr>
      <vt:lpstr>等线 Light</vt:lpstr>
      <vt:lpstr>Arial</vt:lpstr>
      <vt:lpstr>Cambria Math</vt:lpstr>
      <vt:lpstr>Office 主题​​</vt:lpstr>
      <vt:lpstr>CGU&amp;论文分享</vt:lpstr>
      <vt:lpstr>地震定位相关论文</vt:lpstr>
      <vt:lpstr>Campi Flegrei坎皮佛莱格瑞火山</vt:lpstr>
      <vt:lpstr>PowerPoint 演示文稿</vt:lpstr>
      <vt:lpstr>原始结果</vt:lpstr>
      <vt:lpstr>工作流程</vt:lpstr>
      <vt:lpstr>地震活动性变化</vt:lpstr>
      <vt:lpstr>环状断层结构Ring Fault Structure(RFS)</vt:lpstr>
      <vt:lpstr>环状断层结构Ring Fault Structure(RFS)</vt:lpstr>
      <vt:lpstr>环状断层结构Ring Fault Structure(RFS)</vt:lpstr>
      <vt:lpstr>浅层热液活动</vt:lpstr>
      <vt:lpstr>火山爆发？</vt:lpstr>
      <vt:lpstr>CGU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霖彦 李</dc:creator>
  <cp:lastModifiedBy>霖彦 李</cp:lastModifiedBy>
  <cp:revision>6</cp:revision>
  <dcterms:created xsi:type="dcterms:W3CDTF">2025-10-29T06:52:15Z</dcterms:created>
  <dcterms:modified xsi:type="dcterms:W3CDTF">2025-11-05T12:49:54Z</dcterms:modified>
</cp:coreProperties>
</file>