
<file path=[Content_Types].xml><?xml version="1.0" encoding="utf-8"?>
<Types xmlns="http://schemas.openxmlformats.org/package/2006/content-types">
  <Default Extension="png" ContentType="image/png"/>
  <Default Extension="jpeg" ContentType="image/jpeg"/>
  <Default Extension="JPG" ContentType="image/.jpg"/>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29.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92" r:id="rId3"/>
    <p:sldId id="308" r:id="rId5"/>
    <p:sldId id="289" r:id="rId6"/>
    <p:sldId id="256" r:id="rId7"/>
    <p:sldId id="279" r:id="rId8"/>
    <p:sldId id="356" r:id="rId9"/>
    <p:sldId id="281" r:id="rId10"/>
    <p:sldId id="257" r:id="rId11"/>
    <p:sldId id="290" r:id="rId12"/>
    <p:sldId id="275" r:id="rId13"/>
    <p:sldId id="335" r:id="rId14"/>
    <p:sldId id="357" r:id="rId15"/>
    <p:sldId id="358" r:id="rId16"/>
    <p:sldId id="266" r:id="rId17"/>
    <p:sldId id="267" r:id="rId18"/>
    <p:sldId id="336" r:id="rId19"/>
    <p:sldId id="337" r:id="rId20"/>
    <p:sldId id="276" r:id="rId21"/>
    <p:sldId id="258" r:id="rId22"/>
    <p:sldId id="259" r:id="rId23"/>
    <p:sldId id="291" r:id="rId24"/>
    <p:sldId id="326" r:id="rId25"/>
    <p:sldId id="328" r:id="rId26"/>
    <p:sldId id="329" r:id="rId27"/>
    <p:sldId id="331" r:id="rId28"/>
    <p:sldId id="332" r:id="rId29"/>
    <p:sldId id="355" r:id="rId30"/>
    <p:sldId id="333" r:id="rId31"/>
    <p:sldId id="334" r:id="rId32"/>
    <p:sldId id="354" r:id="rId33"/>
  </p:sldIdLst>
  <p:sldSz cx="24384000" cy="13716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33" d="100"/>
          <a:sy n="33" d="100"/>
        </p:scale>
        <p:origin x="1118" y="4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gs" Target="tags/tag5.xml"/><Relationship Id="rId36" Type="http://schemas.openxmlformats.org/officeDocument/2006/relationships/tableStyles" Target="tableStyles.xml"/><Relationship Id="rId35" Type="http://schemas.openxmlformats.org/officeDocument/2006/relationships/viewProps" Target="viewProps.xml"/><Relationship Id="rId34" Type="http://schemas.openxmlformats.org/officeDocument/2006/relationships/presProps" Target="presProps.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  </a:t>
            </a:r>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岩石圈-软流圈边界（Lithosphere-Asthenosphere Boundary，LAB）是地球内部刚性岩石圈和粘塑性软流圈之间的分界面，对理解板块构造至关重要。在大洋地区，LAB在地震学成像中通常表现为尖锐的地震波速间断面（称为plate-LAB），其形成机制普遍认为与部分熔融相关(Rychert et al., 2020)。富含熔体的LAB能在一定程度上使岩石圈板块与下覆软流圈解耦，从而促进板块运动(Debayle et al., 2020; Stern et al., 2015)。大洋板块俯冲进入地幔后（即俯冲板片），其LAB是否仍富含熔体、因而表现为尖锐的地震波速间断面（称为slab-LAB）？迄今为止，地球物理成像研究仅在日本俯冲带（年龄～130Ma）和新西兰俯冲带（年龄～120Ma）观测到slab-LAB，而年轻的俯冲带地区是否存在slab-LAB尚不清楚。富含熔体的plate-LAB和slab-LAB是否与板块的年龄相关是理解俯冲动力学的基本问题之一。</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岩石圈-软流圈边界（Lithosphere-Asthenosphere Boundary，LAB）是地球内部刚性岩石圈和粘塑性软流圈之间的分界面，对理解板块构造至关重要。在大洋地区，LAB在地震学成像中通常表现为尖锐的地震波速间断面（称为plate-LAB），其形成机制普遍认为与部分熔融相关(Rychert et al., 2020)。富含熔体的LAB能在一定程度上使岩石圈板块与下覆软流圈解耦，从而促进板块运动(Debayle et al., 2020; Stern et al., 2015)。大洋板块俯冲进入地幔后（即俯冲板片），其LAB是否仍富含熔体、因而表现为尖锐的地震波速间断面（称为slab-LAB）？迄今为止，地球物理成像研究仅在日本俯冲带（年龄～130Ma）和新西兰俯冲带（年龄～120Ma）观测到slab-LAB，而年轻的俯冲带地区是否存在slab-LAB尚不清楚。富含熔体的plate-LAB和slab-LAB是否与板块的年龄相关是理解俯冲动力学的基本问题之一。</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基于密集台阵接收函数界面成像技术，首次在年轻且热的北美Cascadia俯冲带地区（年龄～10Ma）观测到尖锐的slab-LAB地震学间断面。对比研究显示，该间断面位于地震层析成像约束的俯冲Cascadia高速板片(Delph et al., 2018)下边界，且与俯冲前Juan de Fuca板块的plate-LAB间断面成像结果(Rychert et al., 2018)较好匹配连接，表明不同研究结果之间相互吻合、印证。进一步通过多频段接收函数波形模拟，定量约束slab-LAB处S波速度在3km深度范围内降低近10%，可以用约1%的部分熔融来解释。</a:t>
            </a:r>
            <a:endParaRPr lang="zh-CN" altLang="en-US"/>
          </a:p>
          <a:p>
            <a:r>
              <a:rPr lang="zh-CN" altLang="en-US"/>
              <a:t>在深度小于60公里处，我们的CRF图像再现了之前研究中发现的几条主要结构边界，并因此展示了CRF技术的有效性。在0-10公里的表观深度，显著的正向不连续面大致勾勒出已知的沉积盆地。在大约10-20公里深度处观察到的负向地壳内不连续面也已被先前的研究观察到，可能与大陆地壳内流体的积累有关</a:t>
            </a:r>
            <a:r>
              <a:rPr lang="zh-CN" altLang="en-US">
                <a:sym typeface="+mn-ea"/>
              </a:rPr>
              <a:t>。</a:t>
            </a:r>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康拉德不连续面（Conrad discontinuity），常简称为康拉德面，是地球大陆地壳内的次级水平分界面，地震波通过该不连续面时速度会增加。该不连续面在大陆地壳各处的深度在15到20公里之间。但在海洋地壳中则不存在。</a:t>
            </a:r>
            <a:endParaRPr lang="zh-CN" altLang="en-US"/>
          </a:p>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通过对比不同方向的地震波构建的接收函数（RF）图像，研究发现负向相位（负极性的波形部分）更可能是由直接的Ps转换引起的，而不是由多次反射造成的。</a:t>
            </a:r>
            <a:endParaRPr lang="zh-CN" altLang="en-US"/>
          </a:p>
          <a:p>
            <a:endParaRPr lang="zh-CN" altLang="en-US"/>
          </a:p>
          <a:p>
            <a:r>
              <a:rPr lang="zh-CN" altLang="en-US"/>
              <a:t>直接Ps相位指的是地震波中的P波穿过地壳或地幔边界时直接转换为S波，而多次反射指的是地震波在穿过这些界面时反复反射多次后产生的波形。通过分析不同方向的波形，研究发现负向相位强度的变化更符合直接Ps转换的特点，因此推测负向相位与直接的Ps相位转换有关，而不是由多次反射引起的。</a:t>
            </a:r>
            <a:endParaRPr lang="zh-CN" altLang="en-US"/>
          </a:p>
          <a:p>
            <a:endParaRPr lang="zh-CN" altLang="en-US"/>
          </a:p>
          <a:p>
            <a:r>
              <a:rPr lang="zh-CN" altLang="en-US"/>
              <a:t>简单来说，这句话说明负向相位是由波在板块或地壳中的直接转换过程产生的，而不是由于地震波在界面上反复反射形成的复杂波形。</a:t>
            </a:r>
            <a:endParaRPr lang="zh-CN" altLang="en-US"/>
          </a:p>
          <a:p>
            <a:r>
              <a:rPr lang="zh-CN" altLang="en-US"/>
              <a:t>直接Ps转换的特征</a:t>
            </a:r>
            <a:endParaRPr lang="zh-CN" altLang="en-US"/>
          </a:p>
          <a:p>
            <a:r>
              <a:rPr lang="zh-CN" altLang="en-US"/>
              <a:t>相位特征：</a:t>
            </a:r>
            <a:endParaRPr lang="zh-CN" altLang="en-US"/>
          </a:p>
          <a:p>
            <a:r>
              <a:rPr lang="zh-CN" altLang="en-US"/>
              <a:t>直接Ps相位是指P波在穿越地壳或地幔边界时直接转换为S波的相位。由于P波和S波在界面上的转换，直接Ps相位通常在地震波的接收函数中表现为负向相位（即振幅向下的部分），并且这个相位在波形中是比较明显的。</a:t>
            </a:r>
            <a:endParaRPr lang="zh-CN" altLang="en-US"/>
          </a:p>
          <a:p>
            <a:r>
              <a:rPr lang="zh-CN" altLang="en-US"/>
              <a:t>振幅和相位的变化：</a:t>
            </a:r>
            <a:endParaRPr lang="zh-CN" altLang="en-US"/>
          </a:p>
          <a:p>
            <a:r>
              <a:rPr lang="zh-CN" altLang="en-US"/>
              <a:t>直接Ps转换的相位通常会表现出比较稳定的负向振幅，并且随着回震方位角的变化，负向相位的到达时间和振幅变化具有较规律的模式。这是因为直接Ps转换的波是直接穿过界面，反射的路径相对较短，且与回震方位角的关系较为明确。</a:t>
            </a:r>
            <a:endParaRPr lang="zh-CN" altLang="en-US"/>
          </a:p>
          <a:p>
            <a:r>
              <a:rPr lang="zh-CN" altLang="en-US"/>
              <a:t>地质结构影响：</a:t>
            </a:r>
            <a:endParaRPr lang="zh-CN" altLang="en-US"/>
          </a:p>
          <a:p>
            <a:r>
              <a:rPr lang="zh-CN" altLang="en-US"/>
              <a:t>在不同方向上，直接Ps转换的相位变化能够反映地质界面的位置和特征，而多次反射由于其路径较长和复杂，可能会造成更多的干扰和非规律性。因此，直接Ps转换的负向相位更能准确地显示特定地质结构的信息。</a:t>
            </a:r>
            <a:endParaRPr lang="zh-CN" altLang="en-US"/>
          </a:p>
          <a:p>
            <a:r>
              <a:rPr lang="zh-CN" altLang="en-US"/>
              <a:t>多次反射的特征</a:t>
            </a:r>
            <a:endParaRPr lang="zh-CN" altLang="en-US"/>
          </a:p>
          <a:p>
            <a:r>
              <a:rPr lang="zh-CN" altLang="en-US"/>
              <a:t>相位特征：</a:t>
            </a:r>
            <a:endParaRPr lang="zh-CN" altLang="en-US"/>
          </a:p>
          <a:p>
            <a:endParaRPr lang="zh-CN" altLang="en-US"/>
          </a:p>
          <a:p>
            <a:r>
              <a:rPr lang="zh-CN" altLang="en-US"/>
              <a:t>多次反射是地震波在界面上反复反射多次的结果，这会导致波形中出现多个相位，这些相位的极性和到达时间受界面倾斜、波传播路径等因素的影响较大。</a:t>
            </a:r>
            <a:endParaRPr lang="zh-CN" altLang="en-US"/>
          </a:p>
          <a:p>
            <a:r>
              <a:rPr lang="zh-CN" altLang="en-US"/>
              <a:t>振幅和相位的变化：</a:t>
            </a:r>
            <a:endParaRPr lang="zh-CN" altLang="en-US"/>
          </a:p>
          <a:p>
            <a:endParaRPr lang="zh-CN" altLang="en-US"/>
          </a:p>
          <a:p>
            <a:r>
              <a:rPr lang="zh-CN" altLang="en-US"/>
              <a:t>多次反射的波形可能会导致复杂的相位变化，其振幅和相位特征不像直接Ps转换那样规律性强。多次反射的相位可能会表现出更多的正向和负向变化，不一定能形成稳定的负向相位特征。</a:t>
            </a:r>
            <a:endParaRPr lang="zh-CN" altLang="en-US"/>
          </a:p>
          <a:p>
            <a:r>
              <a:rPr lang="zh-CN" altLang="en-US"/>
              <a:t>总结</a:t>
            </a:r>
            <a:endParaRPr lang="zh-CN" altLang="en-US"/>
          </a:p>
          <a:p>
            <a:r>
              <a:rPr lang="zh-CN" altLang="en-US"/>
              <a:t>负向相位的强度变化与直接Ps转换的特点相符，因为直接Ps相位的振幅和相位在回震方位角下通常具有规律性和一致性。通过对比不同回震方位角的波形，可以发现负向相位的变化模式更符合直接Ps转换的特征，从而支持了负向相位与直接Ps相位的关联。</a:t>
            </a:r>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板块顶部（Slab Top）：</a:t>
            </a:r>
            <a:endParaRPr lang="zh-CN" altLang="en-US"/>
          </a:p>
          <a:p>
            <a:r>
              <a:rPr lang="zh-CN" altLang="en-US"/>
              <a:t>dVs约为-20%，dZ约为3公里。</a:t>
            </a:r>
            <a:endParaRPr lang="zh-CN" altLang="en-US"/>
          </a:p>
          <a:p>
            <a:r>
              <a:rPr lang="zh-CN" altLang="en-US"/>
              <a:t>颜色接近紫色，表示失配度很低，模型拟合较好。</a:t>
            </a:r>
            <a:endParaRPr lang="zh-CN" altLang="en-US"/>
          </a:p>
          <a:p>
            <a:r>
              <a:rPr lang="zh-CN" altLang="en-US"/>
              <a:t>说明板块顶部的速度降低幅度和深度范围比较明确，拟合度很好。</a:t>
            </a:r>
            <a:endParaRPr lang="zh-CN" altLang="en-US"/>
          </a:p>
          <a:p>
            <a:r>
              <a:rPr lang="zh-CN" altLang="en-US"/>
              <a:t>板块莫霍面（Slab Moho）：</a:t>
            </a:r>
            <a:endParaRPr lang="zh-CN" altLang="en-US"/>
          </a:p>
          <a:p>
            <a:r>
              <a:rPr lang="zh-CN" altLang="en-US"/>
              <a:t>dVs在30%到50%之间，dZ范围较广，约为6到24公里。</a:t>
            </a:r>
            <a:endParaRPr lang="zh-CN" altLang="en-US"/>
          </a:p>
          <a:p>
            <a:r>
              <a:rPr lang="zh-CN" altLang="en-US"/>
              <a:t>颜色从紫色渐变到浅蓝色，说明这里存在较大的失配度，模型拟合度不如其他区域好。</a:t>
            </a:r>
            <a:endParaRPr lang="zh-CN" altLang="en-US"/>
          </a:p>
          <a:p>
            <a:r>
              <a:rPr lang="zh-CN" altLang="en-US"/>
              <a:t>解释：这部分深度和速度的权衡较大，模型难以很好地约束，部分原因是低频率下Ps相的分析无法很好地区分板块莫霍面和高速度的俯冲地幔。</a:t>
            </a:r>
            <a:endParaRPr lang="zh-CN" altLang="en-US"/>
          </a:p>
          <a:p>
            <a:r>
              <a:rPr lang="zh-CN" altLang="en-US"/>
              <a:t>板块-LAB：</a:t>
            </a:r>
            <a:endParaRPr lang="zh-CN" altLang="en-US"/>
          </a:p>
          <a:p>
            <a:r>
              <a:rPr lang="zh-CN" altLang="en-US"/>
              <a:t>dVs约为-10%，dZ约为1-2公里。</a:t>
            </a:r>
            <a:endParaRPr lang="zh-CN" altLang="en-US"/>
          </a:p>
          <a:p>
            <a:r>
              <a:rPr lang="zh-CN" altLang="en-US"/>
              <a:t>颜色也接近紫色，表示失配度低，模型拟合较好。</a:t>
            </a:r>
            <a:endParaRPr lang="zh-CN" altLang="en-US"/>
          </a:p>
          <a:p>
            <a:r>
              <a:rPr lang="zh-CN" altLang="en-US"/>
              <a:t>说明板块-LAB处的速度降低幅度和深度范围比较明确，模型能够很好地约束。</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048000" y="2244726"/>
            <a:ext cx="18288000" cy="4775200"/>
          </a:xfrm>
        </p:spPr>
        <p:txBody>
          <a:bodyPr anchor="b"/>
          <a:lstStyle>
            <a:lvl1pPr algn="ctr">
              <a:defRPr sz="12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zh-CN" altLang="en-US"/>
              <a:t>单击此处编辑母版副标题样式</a:t>
            </a:r>
            <a:endParaRPr lang="zh-CN" altLang="en-US"/>
          </a:p>
        </p:txBody>
      </p:sp>
      <p:sp>
        <p:nvSpPr>
          <p:cNvPr id="4" name="日期占位符 3"/>
          <p:cNvSpPr>
            <a:spLocks noGrp="1"/>
          </p:cNvSpPr>
          <p:nvPr>
            <p:ph type="dt" sz="half" idx="10"/>
          </p:nvPr>
        </p:nvSpPr>
        <p:spPr>
          <a:xfrm>
            <a:off x="1676400" y="12712700"/>
            <a:ext cx="5486400" cy="730250"/>
          </a:xfrm>
        </p:spPr>
        <p:txBody>
          <a:bodyPr/>
          <a:lstStyle/>
          <a:p>
            <a:fld id="{8A0C899A-71E9-432F-BA1B-7AC7CA25E170}" type="datetimeFigureOut">
              <a:rPr lang="zh-CN" altLang="en-US" smtClean="0"/>
            </a:fld>
            <a:endParaRPr lang="zh-CN" altLang="en-US"/>
          </a:p>
        </p:txBody>
      </p:sp>
      <p:sp>
        <p:nvSpPr>
          <p:cNvPr id="5" name="页脚占位符 4"/>
          <p:cNvSpPr>
            <a:spLocks noGrp="1"/>
          </p:cNvSpPr>
          <p:nvPr>
            <p:ph type="ftr" sz="quarter" idx="11"/>
          </p:nvPr>
        </p:nvSpPr>
        <p:spPr>
          <a:xfrm>
            <a:off x="8077200" y="12712700"/>
            <a:ext cx="8229600" cy="730250"/>
          </a:xfrm>
        </p:spPr>
        <p:txBody>
          <a:bodyPr/>
          <a:lstStyle/>
          <a:p>
            <a:endParaRPr lang="zh-CN" altLang="en-US"/>
          </a:p>
        </p:txBody>
      </p:sp>
      <p:sp>
        <p:nvSpPr>
          <p:cNvPr id="6" name="灯片编号占位符 5"/>
          <p:cNvSpPr>
            <a:spLocks noGrp="1"/>
          </p:cNvSpPr>
          <p:nvPr>
            <p:ph type="sldNum" sz="quarter" idx="12"/>
          </p:nvPr>
        </p:nvSpPr>
        <p:spPr>
          <a:xfrm>
            <a:off x="17221200" y="12712700"/>
            <a:ext cx="5486400" cy="730250"/>
          </a:xfrm>
        </p:spPr>
        <p:txBody>
          <a:bodyPr/>
          <a:lstStyle/>
          <a:p>
            <a:fld id="{36743537-6947-45E4-9B7E-72A87AF4783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676400" y="730250"/>
            <a:ext cx="21031200" cy="2651126"/>
          </a:xfrm>
        </p:spPr>
        <p:txBody>
          <a:bodyPr/>
          <a:lstStyle/>
          <a:p>
            <a:r>
              <a:rPr lang="zh-CN" altLang="en-US"/>
              <a:t>单击此处编辑母版标题样式</a:t>
            </a:r>
            <a:endParaRPr lang="zh-CN" altLang="en-US"/>
          </a:p>
        </p:txBody>
      </p:sp>
      <p:sp>
        <p:nvSpPr>
          <p:cNvPr id="3" name="内容占位符 2"/>
          <p:cNvSpPr>
            <a:spLocks noGrp="1"/>
          </p:cNvSpPr>
          <p:nvPr>
            <p:ph idx="1"/>
          </p:nvPr>
        </p:nvSpPr>
        <p:spPr>
          <a:xfrm>
            <a:off x="1676400" y="3651250"/>
            <a:ext cx="21031200" cy="8702676"/>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1676400" y="12712700"/>
            <a:ext cx="5486400" cy="730250"/>
          </a:xfrm>
        </p:spPr>
        <p:txBody>
          <a:bodyPr/>
          <a:lstStyle/>
          <a:p>
            <a:fld id="{8A0C899A-71E9-432F-BA1B-7AC7CA25E170}" type="datetimeFigureOut">
              <a:rPr lang="zh-CN" altLang="en-US" smtClean="0"/>
            </a:fld>
            <a:endParaRPr lang="zh-CN" altLang="en-US"/>
          </a:p>
        </p:txBody>
      </p:sp>
      <p:sp>
        <p:nvSpPr>
          <p:cNvPr id="5" name="页脚占位符 4"/>
          <p:cNvSpPr>
            <a:spLocks noGrp="1"/>
          </p:cNvSpPr>
          <p:nvPr>
            <p:ph type="ftr" sz="quarter" idx="11"/>
          </p:nvPr>
        </p:nvSpPr>
        <p:spPr>
          <a:xfrm>
            <a:off x="8077200" y="12712700"/>
            <a:ext cx="8229600" cy="730250"/>
          </a:xfrm>
        </p:spPr>
        <p:txBody>
          <a:bodyPr/>
          <a:lstStyle/>
          <a:p>
            <a:endParaRPr lang="zh-CN" altLang="en-US"/>
          </a:p>
        </p:txBody>
      </p:sp>
      <p:sp>
        <p:nvSpPr>
          <p:cNvPr id="6" name="灯片编号占位符 5"/>
          <p:cNvSpPr>
            <a:spLocks noGrp="1"/>
          </p:cNvSpPr>
          <p:nvPr>
            <p:ph type="sldNum" sz="quarter" idx="12"/>
          </p:nvPr>
        </p:nvSpPr>
        <p:spPr>
          <a:xfrm>
            <a:off x="17221200" y="12712700"/>
            <a:ext cx="5486400" cy="730250"/>
          </a:xfrm>
        </p:spPr>
        <p:txBody>
          <a:bodyPr/>
          <a:lstStyle/>
          <a:p>
            <a:fld id="{36743537-6947-45E4-9B7E-72A87AF4783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1391920" y="720000"/>
            <a:ext cx="21600000" cy="1440000"/>
          </a:xfrm>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a:xfrm>
            <a:off x="1391920" y="12712700"/>
            <a:ext cx="5486400" cy="730250"/>
          </a:xfrm>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a:xfrm>
            <a:off x="8077200" y="12712700"/>
            <a:ext cx="8229600" cy="730250"/>
          </a:xfrm>
        </p:spPr>
        <p:txBody>
          <a:bodyPr/>
          <a:lstStyle/>
          <a:p>
            <a:endParaRPr lang="zh-CN" altLang="en-US"/>
          </a:p>
        </p:txBody>
      </p:sp>
      <p:sp>
        <p:nvSpPr>
          <p:cNvPr id="5" name="灯片编号占位符 4"/>
          <p:cNvSpPr>
            <a:spLocks noGrp="1"/>
          </p:cNvSpPr>
          <p:nvPr>
            <p:ph type="sldNum" sz="quarter" idx="12"/>
            <p:custDataLst>
              <p:tags r:id="rId5"/>
            </p:custDataLst>
          </p:nvPr>
        </p:nvSpPr>
        <p:spPr>
          <a:xfrm>
            <a:off x="17507966" y="12712700"/>
            <a:ext cx="5486400" cy="730250"/>
          </a:xfrm>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Click="0" advTm="0"/>
    </mc:Choice>
    <mc:Fallback>
      <p:transition advClick="0" advTm="0"/>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3.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9" Type="http://schemas.openxmlformats.org/officeDocument/2006/relationships/hyperlink" Target="https://www.sjdz.org.cn/cn/article/doi/10.19975/j.dqyxx.2022-029" TargetMode="External"/><Relationship Id="rId8" Type="http://schemas.openxmlformats.org/officeDocument/2006/relationships/image" Target="../media/image18.png"/><Relationship Id="rId7" Type="http://schemas.openxmlformats.org/officeDocument/2006/relationships/hyperlink" Target="https://seismo.training.ustc.edu.cn/2023/0304/c34699a593796/page.htm" TargetMode="External"/><Relationship Id="rId6" Type="http://schemas.openxmlformats.org/officeDocument/2006/relationships/hyperlink" Target="https://doi.org/10.1093/gji/ggaa113" TargetMode="External"/><Relationship Id="rId5" Type="http://schemas.openxmlformats.org/officeDocument/2006/relationships/hyperlink" Target="https://doi.org/10.1029/2021JB022279" TargetMode="Externa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hyperlink" Target="https://seismo.training.ustc.edu.cn/pxsp_2023/list.htm" TargetMode="External"/><Relationship Id="rId11" Type="http://schemas.openxmlformats.org/officeDocument/2006/relationships/notesSlide" Target="../notesSlides/notesSlide6.xml"/><Relationship Id="rId10" Type="http://schemas.openxmlformats.org/officeDocument/2006/relationships/slideLayout" Target="../slideLayouts/slideLayout3.xml"/><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24.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8.jpe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0.png"/><Relationship Id="rId1" Type="http://schemas.openxmlformats.org/officeDocument/2006/relationships/image" Target="../media/image29.webp"/></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30.png"/><Relationship Id="rId1" Type="http://schemas.openxmlformats.org/officeDocument/2006/relationships/image" Target="../media/image1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3.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3.xml"/><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image" Target="../media/image12.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3.xml"/><Relationship Id="rId3" Type="http://schemas.openxmlformats.org/officeDocument/2006/relationships/image" Target="../media/image38.png"/><Relationship Id="rId2" Type="http://schemas.microsoft.com/office/2007/relationships/media" Target="../media/media1.mp4"/><Relationship Id="rId1" Type="http://schemas.openxmlformats.org/officeDocument/2006/relationships/video" Target="../media/media1.mp4"/></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3.xml"/><Relationship Id="rId2" Type="http://schemas.openxmlformats.org/officeDocument/2006/relationships/image" Target="../media/image39.png"/><Relationship Id="rId1" Type="http://schemas.openxmlformats.org/officeDocument/2006/relationships/image" Target="../media/image29.webp"/></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3.xml"/><Relationship Id="rId2" Type="http://schemas.openxmlformats.org/officeDocument/2006/relationships/image" Target="../media/image41.png"/><Relationship Id="rId1" Type="http://schemas.openxmlformats.org/officeDocument/2006/relationships/image" Target="../media/image40.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42.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3.xml"/><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image" Target="../media/image43.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3.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30.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3.xml"/><Relationship Id="rId2" Type="http://schemas.openxmlformats.org/officeDocument/2006/relationships/image" Target="../media/image49.png"/><Relationship Id="rId1" Type="http://schemas.openxmlformats.org/officeDocument/2006/relationships/image" Target="../media/image4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04944" y="1859035"/>
            <a:ext cx="23574099" cy="4124960"/>
          </a:xfrm>
          <a:prstGeom prst="rect">
            <a:avLst/>
          </a:prstGeom>
        </p:spPr>
        <p:txBody>
          <a:bodyPr wrap="square" lIns="182880" tIns="91440" rIns="182880" bIns="91440">
            <a:spAutoFit/>
          </a:bodyPr>
          <a:lstStyle/>
          <a:p>
            <a:pPr indent="0" algn="ctr" fontAlgn="auto">
              <a:lnSpc>
                <a:spcPct val="150000"/>
              </a:lnSpc>
            </a:pPr>
            <a:r>
              <a:rPr lang="zh-CN" altLang="en-US" sz="8535" dirty="0">
                <a:solidFill>
                  <a:schemeClr val="tx1"/>
                </a:solidFill>
                <a:latin typeface="黑体" panose="02010609060101010101" pitchFamily="49" charset="-122"/>
                <a:ea typeface="黑体" panose="02010609060101010101" pitchFamily="49" charset="-122"/>
              </a:rPr>
              <a:t>沿层相干接收函数方法简介</a:t>
            </a:r>
            <a:endParaRPr lang="zh-CN" altLang="en-US" sz="8535" dirty="0">
              <a:solidFill>
                <a:schemeClr val="tx1"/>
              </a:solidFill>
              <a:latin typeface="黑体" panose="02010609060101010101" pitchFamily="49" charset="-122"/>
              <a:ea typeface="黑体" panose="02010609060101010101" pitchFamily="49" charset="-122"/>
            </a:endParaRPr>
          </a:p>
          <a:p>
            <a:pPr indent="0" algn="ctr" fontAlgn="auto">
              <a:lnSpc>
                <a:spcPct val="150000"/>
              </a:lnSpc>
            </a:pPr>
            <a:r>
              <a:rPr lang="zh-CN" altLang="en-US" sz="8535" dirty="0">
                <a:solidFill>
                  <a:schemeClr val="tx1"/>
                </a:solidFill>
                <a:latin typeface="黑体" panose="02010609060101010101" pitchFamily="49" charset="-122"/>
                <a:ea typeface="黑体" panose="02010609060101010101" pitchFamily="49" charset="-122"/>
              </a:rPr>
              <a:t>及文献讨论</a:t>
            </a:r>
            <a:endParaRPr lang="zh-CN" altLang="en-US" sz="8535" dirty="0">
              <a:solidFill>
                <a:schemeClr val="tx1"/>
              </a:solidFill>
              <a:latin typeface="黑体" panose="02010609060101010101" pitchFamily="49" charset="-122"/>
              <a:ea typeface="黑体" panose="02010609060101010101" pitchFamily="49" charset="-122"/>
            </a:endParaRPr>
          </a:p>
        </p:txBody>
      </p:sp>
      <p:sp>
        <p:nvSpPr>
          <p:cNvPr id="2" name="文本框 1"/>
          <p:cNvSpPr txBox="1"/>
          <p:nvPr/>
        </p:nvSpPr>
        <p:spPr>
          <a:xfrm>
            <a:off x="10195074" y="9213850"/>
            <a:ext cx="3994150" cy="1476375"/>
          </a:xfrm>
          <a:prstGeom prst="rect">
            <a:avLst/>
          </a:prstGeom>
          <a:noFill/>
        </p:spPr>
        <p:txBody>
          <a:bodyPr wrap="none" rtlCol="0">
            <a:spAutoFit/>
          </a:bodyPr>
          <a:lstStyle/>
          <a:p>
            <a:pPr indent="0" algn="ctr" fontAlgn="auto">
              <a:lnSpc>
                <a:spcPct val="150000"/>
              </a:lnSpc>
            </a:pPr>
            <a:r>
              <a:rPr lang="en-US" altLang="zh-CN" sz="6000" dirty="0">
                <a:latin typeface="+mn-ea"/>
              </a:rPr>
              <a:t>2024.10.10</a:t>
            </a:r>
            <a:endParaRPr lang="en-US" altLang="zh-CN" sz="6000" dirty="0">
              <a:latin typeface="+mn-ea"/>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0" y="12080"/>
            <a:ext cx="5541824" cy="1405255"/>
          </a:xfrm>
          <a:prstGeom prst="rect">
            <a:avLst/>
          </a:prstGeom>
          <a:noFill/>
        </p:spPr>
        <p:txBody>
          <a:bodyPr wrap="square" rtlCol="0">
            <a:spAutoFit/>
          </a:bodyPr>
          <a:lstStyle/>
          <a:p>
            <a:r>
              <a:rPr lang="zh-CN" altLang="en-US" sz="8535" b="1" dirty="0">
                <a:latin typeface="黑体" panose="02010609060101010101" pitchFamily="49" charset="-122"/>
                <a:ea typeface="黑体" panose="02010609060101010101" pitchFamily="49" charset="-122"/>
              </a:rPr>
              <a:t>目录</a:t>
            </a:r>
            <a:endParaRPr lang="zh-CN" altLang="en-US" sz="8535" b="1" dirty="0">
              <a:latin typeface="黑体" panose="02010609060101010101" pitchFamily="49" charset="-122"/>
              <a:ea typeface="黑体" panose="02010609060101010101" pitchFamily="49" charset="-122"/>
            </a:endParaRPr>
          </a:p>
        </p:txBody>
      </p:sp>
      <p:sp>
        <p:nvSpPr>
          <p:cNvPr id="2" name="矩形 1"/>
          <p:cNvSpPr/>
          <p:nvPr/>
        </p:nvSpPr>
        <p:spPr>
          <a:xfrm>
            <a:off x="6243320" y="1811020"/>
            <a:ext cx="11897360" cy="10093960"/>
          </a:xfrm>
          <a:prstGeom prst="rect">
            <a:avLst/>
          </a:prstGeom>
        </p:spPr>
        <p:txBody>
          <a:bodyPr wrap="square">
            <a:spAutoFit/>
          </a:bodyPr>
          <a:lstStyle/>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接收函数简介</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沿层相干接收函数</a:t>
            </a:r>
            <a:r>
              <a:rPr lang="en-US" altLang="zh-CN" sz="6400" b="1">
                <a:solidFill>
                  <a:schemeClr val="tx1"/>
                </a:solidFill>
                <a:latin typeface="黑体" panose="02010609060101010101" pitchFamily="49" charset="-122"/>
                <a:ea typeface="黑体" panose="02010609060101010101" pitchFamily="49" charset="-122"/>
                <a:cs typeface="黑体" panose="02010609060101010101" pitchFamily="49" charset="-122"/>
              </a:rPr>
              <a:t>CRF</a:t>
            </a: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（王新）</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Ⅰ.CRF</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简介</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mj-lt"/>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Ⅱ.</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南极数据</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Ⅲ.</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青藏高原东北缘</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Ⅳ.</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卡斯卡地亚俯冲带</a:t>
            </a: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卡斯卡迪亚俯冲带文献讨论</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0" y="12080"/>
            <a:ext cx="5541824" cy="1405255"/>
          </a:xfrm>
          <a:prstGeom prst="rect">
            <a:avLst/>
          </a:prstGeom>
          <a:noFill/>
        </p:spPr>
        <p:txBody>
          <a:bodyPr wrap="square" rtlCol="0">
            <a:spAutoFit/>
          </a:bodyPr>
          <a:lstStyle/>
          <a:p>
            <a:r>
              <a:rPr lang="zh-CN" altLang="en-US" sz="8535" b="1" dirty="0">
                <a:latin typeface="黑体" panose="02010609060101010101" pitchFamily="49" charset="-122"/>
                <a:ea typeface="黑体" panose="02010609060101010101" pitchFamily="49" charset="-122"/>
              </a:rPr>
              <a:t>目录</a:t>
            </a:r>
            <a:endParaRPr lang="zh-CN" altLang="en-US" sz="8535" b="1" dirty="0">
              <a:latin typeface="黑体" panose="02010609060101010101" pitchFamily="49" charset="-122"/>
              <a:ea typeface="黑体" panose="02010609060101010101" pitchFamily="49" charset="-122"/>
            </a:endParaRPr>
          </a:p>
        </p:txBody>
      </p:sp>
      <p:sp>
        <p:nvSpPr>
          <p:cNvPr id="2" name="矩形 1"/>
          <p:cNvSpPr/>
          <p:nvPr/>
        </p:nvSpPr>
        <p:spPr>
          <a:xfrm>
            <a:off x="6243320" y="1811020"/>
            <a:ext cx="11897360" cy="10093960"/>
          </a:xfrm>
          <a:prstGeom prst="rect">
            <a:avLst/>
          </a:prstGeom>
        </p:spPr>
        <p:txBody>
          <a:bodyPr wrap="square">
            <a:spAutoFit/>
          </a:bodyPr>
          <a:lstStyle/>
          <a:p>
            <a:pPr marL="514350" indent="-514350" fontAlgn="auto">
              <a:lnSpc>
                <a:spcPct val="125000"/>
              </a:lnSpc>
              <a:spcAft>
                <a:spcPts val="1800"/>
              </a:spcAft>
              <a:buFont typeface="Arial" panose="020B0604020202020204" pitchFamily="34" charset="0"/>
              <a:buChar char="•"/>
            </a:pPr>
            <a:r>
              <a:rPr lang="zh-CN" altLang="en-US" sz="6400" b="1">
                <a:solidFill>
                  <a:srgbClr val="FF0000"/>
                </a:solidFill>
                <a:latin typeface="黑体" panose="02010609060101010101" pitchFamily="49" charset="-122"/>
                <a:ea typeface="黑体" panose="02010609060101010101" pitchFamily="49" charset="-122"/>
                <a:cs typeface="黑体" panose="02010609060101010101" pitchFamily="49" charset="-122"/>
              </a:rPr>
              <a:t>接收函数简介</a:t>
            </a:r>
            <a:endParaRPr lang="zh-CN" altLang="en-US" sz="64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沿层相干接收函数</a:t>
            </a:r>
            <a:r>
              <a:rPr lang="en-US" altLang="zh-CN" sz="6400" b="1">
                <a:solidFill>
                  <a:schemeClr val="tx1"/>
                </a:solidFill>
                <a:latin typeface="黑体" panose="02010609060101010101" pitchFamily="49" charset="-122"/>
                <a:ea typeface="黑体" panose="02010609060101010101" pitchFamily="49" charset="-122"/>
                <a:cs typeface="黑体" panose="02010609060101010101" pitchFamily="49" charset="-122"/>
              </a:rPr>
              <a:t>CRF</a:t>
            </a: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（王新）</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Ⅰ.CRF</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简介</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mj-lt"/>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Ⅱ.</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南极数据</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Ⅲ.</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青藏高原东北缘</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Ⅳ.</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卡斯卡地亚俯冲带</a:t>
            </a: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卡斯卡迪亚俯冲带文献讨论</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rot="21600000">
            <a:off x="330401" y="8758625"/>
            <a:ext cx="10820606" cy="4424161"/>
          </a:xfrm>
          <a:prstGeom prst="rect">
            <a:avLst/>
          </a:prstGeom>
        </p:spPr>
      </p:pic>
      <p:sp>
        <p:nvSpPr>
          <p:cNvPr id="4" name="textbox 4"/>
          <p:cNvSpPr/>
          <p:nvPr/>
        </p:nvSpPr>
        <p:spPr>
          <a:xfrm>
            <a:off x="17762625" y="3984269"/>
            <a:ext cx="5594984" cy="431609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9000"/>
              </a:lnSpc>
            </a:pPr>
            <a:r>
              <a:rPr sz="6100" b="1" kern="0" spc="-40" dirty="0">
                <a:solidFill>
                  <a:srgbClr val="00A2FF">
                    <a:alpha val="100000"/>
                  </a:srgbClr>
                </a:solidFill>
                <a:latin typeface="微软雅黑" panose="020B0503020204020204" charset="-122"/>
                <a:ea typeface="微软雅黑" panose="020B0503020204020204" charset="-122"/>
                <a:cs typeface="微软雅黑" panose="020B0503020204020204" charset="-122"/>
              </a:rPr>
              <a:t>质量控制</a:t>
            </a:r>
            <a:endParaRPr sz="61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marL="2019300" algn="l" rtl="0" eaLnBrk="0">
              <a:lnSpc>
                <a:spcPct val="88000"/>
              </a:lnSpc>
              <a:spcBef>
                <a:spcPts val="755"/>
              </a:spcBef>
            </a:pPr>
            <a:r>
              <a:rPr sz="2500" b="1" kern="0" spc="-90" dirty="0">
                <a:solidFill>
                  <a:srgbClr val="EE220C">
                    <a:alpha val="100000"/>
                  </a:srgbClr>
                </a:solidFill>
                <a:latin typeface="微软雅黑" panose="020B0503020204020204" charset="-122"/>
                <a:ea typeface="微软雅黑" panose="020B0503020204020204" charset="-122"/>
                <a:cs typeface="微软雅黑" panose="020B0503020204020204" charset="-122"/>
              </a:rPr>
              <a:t>多地震-多台</a:t>
            </a:r>
            <a:endParaRPr sz="2500" dirty="0">
              <a:latin typeface="微软雅黑" panose="020B0503020204020204" charset="-122"/>
              <a:ea typeface="微软雅黑" panose="020B0503020204020204" charset="-122"/>
              <a:cs typeface="微软雅黑" panose="020B0503020204020204" charset="-122"/>
            </a:endParaRPr>
          </a:p>
          <a:p>
            <a:pPr algn="r" rtl="0" eaLnBrk="0">
              <a:lnSpc>
                <a:spcPct val="87000"/>
              </a:lnSpc>
              <a:spcBef>
                <a:spcPts val="1505"/>
              </a:spcBef>
            </a:pPr>
            <a:r>
              <a:rPr sz="6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叠加/偏移成像</a:t>
            </a:r>
            <a:endParaRPr sz="6500" dirty="0">
              <a:latin typeface="微软雅黑" panose="020B0503020204020204" charset="-122"/>
              <a:ea typeface="微软雅黑" panose="020B0503020204020204" charset="-122"/>
              <a:cs typeface="微软雅黑" panose="020B0503020204020204" charset="-122"/>
            </a:endParaRPr>
          </a:p>
        </p:txBody>
      </p:sp>
      <p:pic>
        <p:nvPicPr>
          <p:cNvPr id="6" name="picture 6"/>
          <p:cNvPicPr>
            <a:picLocks noChangeAspect="1"/>
          </p:cNvPicPr>
          <p:nvPr/>
        </p:nvPicPr>
        <p:blipFill>
          <a:blip r:embed="rId2"/>
          <a:stretch>
            <a:fillRect/>
          </a:stretch>
        </p:blipFill>
        <p:spPr>
          <a:xfrm rot="21600000">
            <a:off x="17646344" y="9022447"/>
            <a:ext cx="5892800" cy="3896522"/>
          </a:xfrm>
          <a:prstGeom prst="rect">
            <a:avLst/>
          </a:prstGeom>
        </p:spPr>
      </p:pic>
      <p:pic>
        <p:nvPicPr>
          <p:cNvPr id="8" name="picture 8"/>
          <p:cNvPicPr>
            <a:picLocks noChangeAspect="1"/>
          </p:cNvPicPr>
          <p:nvPr/>
        </p:nvPicPr>
        <p:blipFill>
          <a:blip r:embed="rId3"/>
          <a:stretch>
            <a:fillRect/>
          </a:stretch>
        </p:blipFill>
        <p:spPr>
          <a:xfrm rot="21600000">
            <a:off x="11452274" y="9183614"/>
            <a:ext cx="5892800" cy="3574183"/>
          </a:xfrm>
          <a:prstGeom prst="rect">
            <a:avLst/>
          </a:prstGeom>
        </p:spPr>
      </p:pic>
      <p:pic>
        <p:nvPicPr>
          <p:cNvPr id="12" name="picture 12"/>
          <p:cNvPicPr>
            <a:picLocks noChangeAspect="1"/>
          </p:cNvPicPr>
          <p:nvPr/>
        </p:nvPicPr>
        <p:blipFill>
          <a:blip r:embed="rId4"/>
          <a:stretch>
            <a:fillRect/>
          </a:stretch>
        </p:blipFill>
        <p:spPr>
          <a:xfrm rot="21600000">
            <a:off x="15492882" y="5033774"/>
            <a:ext cx="3909593" cy="1988477"/>
          </a:xfrm>
          <a:prstGeom prst="rect">
            <a:avLst/>
          </a:prstGeom>
        </p:spPr>
      </p:pic>
      <p:sp>
        <p:nvSpPr>
          <p:cNvPr id="14" name="textbox 14"/>
          <p:cNvSpPr/>
          <p:nvPr/>
        </p:nvSpPr>
        <p:spPr>
          <a:xfrm>
            <a:off x="11824514" y="6838924"/>
            <a:ext cx="4944745" cy="149098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634490" algn="l" rtl="0" eaLnBrk="0">
              <a:lnSpc>
                <a:spcPts val="3100"/>
              </a:lnSpc>
            </a:pPr>
            <a:r>
              <a:rPr sz="2500" b="1" kern="0" spc="-90" dirty="0">
                <a:solidFill>
                  <a:srgbClr val="EE220C">
                    <a:alpha val="100000"/>
                  </a:srgbClr>
                </a:solidFill>
                <a:latin typeface="微软雅黑" panose="020B0503020204020204" charset="-122"/>
                <a:ea typeface="微软雅黑" panose="020B0503020204020204" charset="-122"/>
                <a:cs typeface="微软雅黑" panose="020B0503020204020204" charset="-122"/>
              </a:rPr>
              <a:t>多地震-单台</a:t>
            </a:r>
            <a:endParaRPr sz="2500" dirty="0">
              <a:latin typeface="微软雅黑" panose="020B0503020204020204" charset="-122"/>
              <a:ea typeface="微软雅黑" panose="020B0503020204020204" charset="-122"/>
              <a:cs typeface="微软雅黑" panose="020B0503020204020204" charset="-122"/>
            </a:endParaRPr>
          </a:p>
          <a:p>
            <a:pPr marL="12700" algn="l" rtl="0" eaLnBrk="0">
              <a:lnSpc>
                <a:spcPts val="8065"/>
              </a:lnSpc>
              <a:spcBef>
                <a:spcPts val="365"/>
              </a:spcBef>
            </a:pPr>
            <a:r>
              <a:rPr sz="65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速度模型反演</a:t>
            </a:r>
            <a:endParaRPr sz="6500" dirty="0">
              <a:latin typeface="微软雅黑" panose="020B0503020204020204" charset="-122"/>
              <a:ea typeface="微软雅黑" panose="020B0503020204020204" charset="-122"/>
              <a:cs typeface="微软雅黑" panose="020B0503020204020204" charset="-122"/>
            </a:endParaRPr>
          </a:p>
        </p:txBody>
      </p:sp>
      <p:sp>
        <p:nvSpPr>
          <p:cNvPr id="16" name="textbox 16"/>
          <p:cNvSpPr/>
          <p:nvPr/>
        </p:nvSpPr>
        <p:spPr>
          <a:xfrm>
            <a:off x="6414525" y="6831265"/>
            <a:ext cx="3310890" cy="2060575"/>
          </a:xfrm>
          <a:prstGeom prst="rect">
            <a:avLst/>
          </a:prstGeom>
          <a:noFill/>
          <a:ln w="0" cap="flat">
            <a:noFill/>
            <a:prstDash val="solid"/>
            <a:miter lim="0"/>
          </a:ln>
        </p:spPr>
        <p:txBody>
          <a:bodyPr vert="horz" wrap="square" lIns="0" tIns="0" rIns="0" bIns="0"/>
          <a:lstStyle/>
          <a:p>
            <a:pPr algn="l" rtl="0" eaLnBrk="0">
              <a:lnSpc>
                <a:spcPct val="45000"/>
              </a:lnSpc>
            </a:pPr>
            <a:endParaRPr sz="100" dirty="0">
              <a:latin typeface="Arial" panose="020B0604020202020204"/>
              <a:ea typeface="Arial" panose="020B0604020202020204"/>
              <a:cs typeface="Arial" panose="020B0604020202020204"/>
            </a:endParaRPr>
          </a:p>
          <a:p>
            <a:pPr marL="12700" indent="9525" algn="l" rtl="0" eaLnBrk="0">
              <a:lnSpc>
                <a:spcPct val="103000"/>
              </a:lnSpc>
            </a:pPr>
            <a:r>
              <a:rPr sz="6500" b="1"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倾斜界面</a:t>
            </a:r>
            <a:r>
              <a:rPr sz="65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65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各向异性</a:t>
            </a:r>
            <a:endParaRPr sz="6500" dirty="0">
              <a:latin typeface="微软雅黑" panose="020B0503020204020204" charset="-122"/>
              <a:ea typeface="微软雅黑" panose="020B0503020204020204" charset="-122"/>
              <a:cs typeface="微软雅黑" panose="020B0503020204020204" charset="-122"/>
            </a:endParaRPr>
          </a:p>
        </p:txBody>
      </p:sp>
      <p:sp>
        <p:nvSpPr>
          <p:cNvPr id="18" name="textbox 18"/>
          <p:cNvSpPr/>
          <p:nvPr/>
        </p:nvSpPr>
        <p:spPr>
          <a:xfrm>
            <a:off x="7228437" y="6296423"/>
            <a:ext cx="1689735" cy="41973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3100"/>
              </a:lnSpc>
            </a:pPr>
            <a:r>
              <a:rPr sz="2500" b="1" kern="0" spc="-90" dirty="0">
                <a:solidFill>
                  <a:srgbClr val="EE220C">
                    <a:alpha val="100000"/>
                  </a:srgbClr>
                </a:solidFill>
                <a:latin typeface="微软雅黑" panose="020B0503020204020204" charset="-122"/>
                <a:ea typeface="微软雅黑" panose="020B0503020204020204" charset="-122"/>
                <a:cs typeface="微软雅黑" panose="020B0503020204020204" charset="-122"/>
              </a:rPr>
              <a:t>多地震-单台</a:t>
            </a:r>
            <a:endParaRPr sz="2500" dirty="0">
              <a:latin typeface="微软雅黑" panose="020B0503020204020204" charset="-122"/>
              <a:ea typeface="微软雅黑" panose="020B0503020204020204" charset="-122"/>
              <a:cs typeface="微软雅黑" panose="020B0503020204020204" charset="-122"/>
            </a:endParaRPr>
          </a:p>
        </p:txBody>
      </p:sp>
      <p:sp>
        <p:nvSpPr>
          <p:cNvPr id="22" name="textbox 22"/>
          <p:cNvSpPr/>
          <p:nvPr/>
        </p:nvSpPr>
        <p:spPr>
          <a:xfrm>
            <a:off x="1405729" y="6838924"/>
            <a:ext cx="3133725" cy="145415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736600" algn="l" rtl="0" eaLnBrk="0">
              <a:lnSpc>
                <a:spcPts val="3100"/>
              </a:lnSpc>
            </a:pPr>
            <a:r>
              <a:rPr sz="2500" b="1" kern="0" spc="-90" dirty="0">
                <a:solidFill>
                  <a:srgbClr val="EE220C">
                    <a:alpha val="100000"/>
                  </a:srgbClr>
                </a:solidFill>
                <a:latin typeface="微软雅黑" panose="020B0503020204020204" charset="-122"/>
                <a:ea typeface="微软雅黑" panose="020B0503020204020204" charset="-122"/>
                <a:cs typeface="微软雅黑" panose="020B0503020204020204" charset="-122"/>
              </a:rPr>
              <a:t>多地震-单台</a:t>
            </a:r>
            <a:endParaRPr sz="2500" dirty="0">
              <a:latin typeface="微软雅黑" panose="020B0503020204020204" charset="-122"/>
              <a:ea typeface="微软雅黑" panose="020B0503020204020204" charset="-122"/>
              <a:cs typeface="微软雅黑" panose="020B0503020204020204" charset="-122"/>
            </a:endParaRPr>
          </a:p>
          <a:p>
            <a:pPr algn="r" rtl="0" eaLnBrk="0">
              <a:lnSpc>
                <a:spcPct val="85000"/>
              </a:lnSpc>
              <a:spcBef>
                <a:spcPts val="1515"/>
              </a:spcBef>
            </a:pPr>
            <a:r>
              <a:rPr sz="6500" b="1"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H/k叠加</a:t>
            </a:r>
            <a:endParaRPr sz="6500" dirty="0">
              <a:latin typeface="微软雅黑" panose="020B0503020204020204" charset="-122"/>
              <a:ea typeface="微软雅黑" panose="020B0503020204020204" charset="-122"/>
              <a:cs typeface="微软雅黑" panose="020B0503020204020204" charset="-122"/>
            </a:endParaRPr>
          </a:p>
        </p:txBody>
      </p:sp>
      <p:pic>
        <p:nvPicPr>
          <p:cNvPr id="24" name="picture 24"/>
          <p:cNvPicPr>
            <a:picLocks noChangeAspect="1"/>
          </p:cNvPicPr>
          <p:nvPr/>
        </p:nvPicPr>
        <p:blipFill>
          <a:blip r:embed="rId5"/>
          <a:stretch>
            <a:fillRect/>
          </a:stretch>
        </p:blipFill>
        <p:spPr>
          <a:xfrm rot="21600000">
            <a:off x="12313920" y="5048250"/>
            <a:ext cx="2016760" cy="1588135"/>
          </a:xfrm>
          <a:prstGeom prst="rect">
            <a:avLst/>
          </a:prstGeom>
        </p:spPr>
      </p:pic>
      <p:sp>
        <p:nvSpPr>
          <p:cNvPr id="26" name="textbox 26"/>
          <p:cNvSpPr/>
          <p:nvPr/>
        </p:nvSpPr>
        <p:spPr>
          <a:xfrm>
            <a:off x="1162050" y="605155"/>
            <a:ext cx="6065520" cy="844550"/>
          </a:xfrm>
          <a:prstGeom prst="rect">
            <a:avLst/>
          </a:prstGeom>
          <a:noFill/>
          <a:ln w="0" cap="flat">
            <a:noFill/>
            <a:prstDash val="solid"/>
            <a:miter lim="0"/>
          </a:ln>
        </p:spPr>
        <p:txBody>
          <a:bodyPr vert="horz" wrap="square" lIns="0" tIns="0" rIns="0" bIns="0"/>
          <a:lstStyle/>
          <a:p>
            <a:pPr algn="l" rtl="0" eaLnBrk="0">
              <a:lnSpc>
                <a:spcPct val="145000"/>
              </a:lnSpc>
            </a:pPr>
            <a:endParaRPr sz="5900" dirty="0">
              <a:latin typeface="微软雅黑" panose="020B0503020204020204" charset="-122"/>
              <a:ea typeface="微软雅黑" panose="020B0503020204020204" charset="-122"/>
              <a:cs typeface="微软雅黑" panose="020B0503020204020204" charset="-122"/>
            </a:endParaRPr>
          </a:p>
        </p:txBody>
      </p:sp>
      <p:pic>
        <p:nvPicPr>
          <p:cNvPr id="34" name="picture 34"/>
          <p:cNvPicPr>
            <a:picLocks noChangeAspect="1"/>
          </p:cNvPicPr>
          <p:nvPr/>
        </p:nvPicPr>
        <p:blipFill>
          <a:blip r:embed="rId6"/>
          <a:stretch>
            <a:fillRect/>
          </a:stretch>
        </p:blipFill>
        <p:spPr>
          <a:xfrm rot="21600000">
            <a:off x="15701086" y="4100831"/>
            <a:ext cx="1747952" cy="667098"/>
          </a:xfrm>
          <a:prstGeom prst="rect">
            <a:avLst/>
          </a:prstGeom>
        </p:spPr>
      </p:pic>
      <p:sp>
        <p:nvSpPr>
          <p:cNvPr id="3" name="文本框 2"/>
          <p:cNvSpPr txBox="1"/>
          <p:nvPr/>
        </p:nvSpPr>
        <p:spPr>
          <a:xfrm>
            <a:off x="8181975" y="2626995"/>
            <a:ext cx="6673850" cy="1823720"/>
          </a:xfrm>
          <a:prstGeom prst="rect">
            <a:avLst/>
          </a:prstGeom>
          <a:noFill/>
        </p:spPr>
        <p:txBody>
          <a:bodyPr wrap="square" rtlCol="0" anchor="t">
            <a:spAutoFit/>
          </a:bodyPr>
          <a:lstStyle/>
          <a:p>
            <a:pPr marL="415925" algn="l" rtl="0" eaLnBrk="0">
              <a:lnSpc>
                <a:spcPct val="89000"/>
              </a:lnSpc>
            </a:pPr>
            <a:r>
              <a:rPr sz="65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接收函数</a:t>
            </a:r>
            <a:r>
              <a:rPr lang="zh-CN" sz="65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的</a:t>
            </a:r>
            <a:r>
              <a:rPr sz="6500" b="1"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sym typeface="+mn-ea"/>
              </a:rPr>
              <a:t>提取</a:t>
            </a:r>
            <a:endParaRPr sz="6500" dirty="0">
              <a:latin typeface="微软雅黑" panose="020B0503020204020204" charset="-122"/>
              <a:ea typeface="微软雅黑" panose="020B0503020204020204" charset="-122"/>
              <a:cs typeface="微软雅黑" panose="020B0503020204020204" charset="-122"/>
            </a:endParaRPr>
          </a:p>
          <a:p>
            <a:pPr marL="1694815" algn="l" rtl="0" eaLnBrk="0">
              <a:lnSpc>
                <a:spcPts val="5955"/>
              </a:lnSpc>
              <a:spcBef>
                <a:spcPts val="615"/>
              </a:spcBef>
            </a:pPr>
            <a:r>
              <a:rPr sz="4800" b="1" kern="0" spc="-140" dirty="0">
                <a:solidFill>
                  <a:srgbClr val="EE220C">
                    <a:alpha val="100000"/>
                  </a:srgbClr>
                </a:solidFill>
                <a:latin typeface="微软雅黑" panose="020B0503020204020204" charset="-122"/>
                <a:ea typeface="微软雅黑" panose="020B0503020204020204" charset="-122"/>
                <a:cs typeface="微软雅黑" panose="020B0503020204020204" charset="-122"/>
                <a:sym typeface="+mn-ea"/>
              </a:rPr>
              <a:t>单地震-单台</a:t>
            </a:r>
            <a:endParaRPr lang="zh-CN" altLang="en-US" sz="4800" b="1" kern="0" spc="-140" dirty="0">
              <a:solidFill>
                <a:srgbClr val="EE220C">
                  <a:alpha val="100000"/>
                </a:srgbClr>
              </a:solidFill>
              <a:latin typeface="微软雅黑" panose="020B0503020204020204" charset="-122"/>
              <a:ea typeface="微软雅黑" panose="020B0503020204020204" charset="-122"/>
              <a:cs typeface="微软雅黑" panose="020B0503020204020204" charset="-122"/>
              <a:sym typeface="+mn-ea"/>
            </a:endParaRPr>
          </a:p>
        </p:txBody>
      </p:sp>
      <p:sp>
        <p:nvSpPr>
          <p:cNvPr id="7" name="矩形 6"/>
          <p:cNvSpPr/>
          <p:nvPr/>
        </p:nvSpPr>
        <p:spPr>
          <a:xfrm>
            <a:off x="8425180" y="2454275"/>
            <a:ext cx="6181725" cy="2070100"/>
          </a:xfrm>
          <a:prstGeom prst="rect">
            <a:avLst/>
          </a:prstGeom>
          <a:noFill/>
          <a:ln w="63500">
            <a:solidFill>
              <a:schemeClr val="tx1"/>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pic>
        <p:nvPicPr>
          <p:cNvPr id="11" name="picture 24"/>
          <p:cNvPicPr>
            <a:picLocks noChangeAspect="1"/>
          </p:cNvPicPr>
          <p:nvPr/>
        </p:nvPicPr>
        <p:blipFill>
          <a:blip r:embed="rId5"/>
          <a:stretch>
            <a:fillRect/>
          </a:stretch>
        </p:blipFill>
        <p:spPr>
          <a:xfrm flipH="1">
            <a:off x="9134475" y="5048250"/>
            <a:ext cx="2016760" cy="1588135"/>
          </a:xfrm>
          <a:prstGeom prst="rect">
            <a:avLst/>
          </a:prstGeom>
        </p:spPr>
      </p:pic>
      <p:pic>
        <p:nvPicPr>
          <p:cNvPr id="13" name="picture 12"/>
          <p:cNvPicPr>
            <a:picLocks noChangeAspect="1"/>
          </p:cNvPicPr>
          <p:nvPr/>
        </p:nvPicPr>
        <p:blipFill>
          <a:blip r:embed="rId4"/>
          <a:stretch>
            <a:fillRect/>
          </a:stretch>
        </p:blipFill>
        <p:spPr>
          <a:xfrm flipH="1">
            <a:off x="4062247" y="5033774"/>
            <a:ext cx="3909593" cy="1988477"/>
          </a:xfrm>
          <a:prstGeom prst="rect">
            <a:avLst/>
          </a:prstGeom>
        </p:spPr>
      </p:pic>
      <p:sp>
        <p:nvSpPr>
          <p:cNvPr id="5" name="TextBox 6"/>
          <p:cNvSpPr txBox="1"/>
          <p:nvPr/>
        </p:nvSpPr>
        <p:spPr>
          <a:xfrm>
            <a:off x="310515" y="234315"/>
            <a:ext cx="11881485" cy="1014730"/>
          </a:xfrm>
          <a:prstGeom prst="rect">
            <a:avLst/>
          </a:prstGeom>
          <a:noFill/>
        </p:spPr>
        <p:txBody>
          <a:bodyPr wrap="square" rtlCol="0">
            <a:spAutoFit/>
          </a:bodyPr>
          <a:lstStyle/>
          <a:p>
            <a:pPr marL="857250" indent="-857250">
              <a:buFont typeface="Wingdings" panose="05000000000000000000" charset="0"/>
              <a:buChar char="n"/>
            </a:pPr>
            <a:r>
              <a:rPr lang="zh-CN" altLang="en-US" sz="6000" b="1">
                <a:latin typeface="黑体" panose="02010609060101010101" pitchFamily="49" charset="-122"/>
                <a:ea typeface="黑体" panose="02010609060101010101" pitchFamily="49" charset="-122"/>
                <a:cs typeface="Times New Roman" panose="02020603050405020304" charset="0"/>
              </a:rPr>
              <a:t>接收函数研究</a:t>
            </a:r>
            <a:endParaRPr lang="zh-CN" altLang="en-US" sz="60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9" name="文本框 8"/>
          <p:cNvSpPr txBox="1"/>
          <p:nvPr/>
        </p:nvSpPr>
        <p:spPr>
          <a:xfrm>
            <a:off x="23942854" y="13008114"/>
            <a:ext cx="441146"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4</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310515" y="234315"/>
            <a:ext cx="11881485" cy="1014730"/>
          </a:xfrm>
          <a:prstGeom prst="rect">
            <a:avLst/>
          </a:prstGeom>
          <a:noFill/>
        </p:spPr>
        <p:txBody>
          <a:bodyPr wrap="square" rtlCol="0">
            <a:spAutoFit/>
          </a:bodyPr>
          <a:lstStyle/>
          <a:p>
            <a:pPr marL="857250" indent="-857250">
              <a:buFont typeface="Wingdings" panose="05000000000000000000" charset="0"/>
              <a:buChar char="n"/>
            </a:pPr>
            <a:r>
              <a:rPr lang="zh-CN" altLang="en-US" sz="6000" b="1">
                <a:latin typeface="黑体" panose="02010609060101010101" pitchFamily="49" charset="-122"/>
                <a:ea typeface="黑体" panose="02010609060101010101" pitchFamily="49" charset="-122"/>
                <a:cs typeface="Times New Roman" panose="02020603050405020304" charset="0"/>
              </a:rPr>
              <a:t>从“稀疏台站”到“密集台阵”</a:t>
            </a:r>
            <a:endParaRPr lang="zh-CN" altLang="en-US" sz="60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pic>
        <p:nvPicPr>
          <p:cNvPr id="240" name="picture 240"/>
          <p:cNvPicPr>
            <a:picLocks noChangeAspect="1"/>
          </p:cNvPicPr>
          <p:nvPr/>
        </p:nvPicPr>
        <p:blipFill>
          <a:blip r:embed="rId1"/>
          <a:stretch>
            <a:fillRect/>
          </a:stretch>
        </p:blipFill>
        <p:spPr>
          <a:xfrm>
            <a:off x="10954385" y="3042920"/>
            <a:ext cx="12936855" cy="10083165"/>
          </a:xfrm>
          <a:prstGeom prst="rect">
            <a:avLst/>
          </a:prstGeom>
        </p:spPr>
      </p:pic>
      <p:pic>
        <p:nvPicPr>
          <p:cNvPr id="244" name="picture 244"/>
          <p:cNvPicPr>
            <a:picLocks noChangeAspect="1"/>
          </p:cNvPicPr>
          <p:nvPr/>
        </p:nvPicPr>
        <p:blipFill>
          <a:blip r:embed="rId2"/>
          <a:stretch>
            <a:fillRect/>
          </a:stretch>
        </p:blipFill>
        <p:spPr>
          <a:xfrm rot="21600000">
            <a:off x="641350" y="7412355"/>
            <a:ext cx="9539605" cy="5878195"/>
          </a:xfrm>
          <a:prstGeom prst="rect">
            <a:avLst/>
          </a:prstGeom>
        </p:spPr>
      </p:pic>
      <p:pic>
        <p:nvPicPr>
          <p:cNvPr id="246" name="picture 246"/>
          <p:cNvPicPr>
            <a:picLocks noChangeAspect="1"/>
          </p:cNvPicPr>
          <p:nvPr/>
        </p:nvPicPr>
        <p:blipFill>
          <a:blip r:embed="rId3"/>
          <a:stretch>
            <a:fillRect/>
          </a:stretch>
        </p:blipFill>
        <p:spPr>
          <a:xfrm rot="21600000">
            <a:off x="1557655" y="1791335"/>
            <a:ext cx="7706360" cy="5254625"/>
          </a:xfrm>
          <a:prstGeom prst="rect">
            <a:avLst/>
          </a:prstGeom>
        </p:spPr>
      </p:pic>
      <p:sp>
        <p:nvSpPr>
          <p:cNvPr id="250" name="textbox 250"/>
          <p:cNvSpPr/>
          <p:nvPr/>
        </p:nvSpPr>
        <p:spPr>
          <a:xfrm>
            <a:off x="12994005" y="13291185"/>
            <a:ext cx="12252325" cy="344805"/>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12700" algn="l" rtl="0" eaLnBrk="0">
              <a:lnSpc>
                <a:spcPct val="89000"/>
              </a:lnSpc>
            </a:pPr>
            <a:r>
              <a:rPr sz="2500" b="1" kern="0" spc="-10" dirty="0">
                <a:solidFill>
                  <a:srgbClr val="000000">
                    <a:alpha val="100000"/>
                  </a:srgbClr>
                </a:solidFill>
                <a:latin typeface="Arial" panose="020B0604020202020204"/>
                <a:ea typeface="Arial" panose="020B0604020202020204"/>
                <a:cs typeface="Arial" panose="020B0604020202020204"/>
              </a:rPr>
              <a:t>Liu et al., EPSL,</a:t>
            </a:r>
            <a:r>
              <a:rPr sz="2500" b="1" kern="0" spc="-20" dirty="0">
                <a:solidFill>
                  <a:srgbClr val="000000">
                    <a:alpha val="100000"/>
                  </a:srgbClr>
                </a:solidFill>
                <a:latin typeface="Arial" panose="020B0604020202020204"/>
                <a:ea typeface="Arial" panose="020B0604020202020204"/>
                <a:cs typeface="Arial" panose="020B0604020202020204"/>
              </a:rPr>
              <a:t> 2017         </a:t>
            </a:r>
            <a:r>
              <a:rPr lang="en-US" sz="2500" b="1" kern="0" spc="-20" dirty="0">
                <a:solidFill>
                  <a:srgbClr val="000000">
                    <a:alpha val="100000"/>
                  </a:srgbClr>
                </a:solidFill>
                <a:latin typeface="Arial" panose="020B0604020202020204"/>
                <a:ea typeface="Arial" panose="020B0604020202020204"/>
                <a:cs typeface="Arial" panose="020B0604020202020204"/>
              </a:rPr>
              <a:t>       </a:t>
            </a:r>
            <a:r>
              <a:rPr sz="2500" b="1" kern="0" spc="-20" dirty="0">
                <a:solidFill>
                  <a:srgbClr val="000000">
                    <a:alpha val="100000"/>
                  </a:srgbClr>
                </a:solidFill>
                <a:latin typeface="Arial" panose="020B0604020202020204"/>
                <a:ea typeface="Arial" panose="020B0604020202020204"/>
                <a:cs typeface="Arial" panose="020B0604020202020204"/>
              </a:rPr>
              <a:t>  </a:t>
            </a:r>
            <a:r>
              <a:rPr lang="en-US" sz="2500" b="1" kern="0" spc="-20" dirty="0">
                <a:solidFill>
                  <a:srgbClr val="000000">
                    <a:alpha val="100000"/>
                  </a:srgbClr>
                </a:solidFill>
                <a:latin typeface="Arial" panose="020B0604020202020204"/>
                <a:ea typeface="Arial" panose="020B0604020202020204"/>
                <a:cs typeface="Arial" panose="020B0604020202020204"/>
              </a:rPr>
              <a:t> </a:t>
            </a:r>
            <a:r>
              <a:rPr sz="2500" b="1" kern="0" spc="-20" dirty="0">
                <a:solidFill>
                  <a:srgbClr val="000000">
                    <a:alpha val="100000"/>
                  </a:srgbClr>
                </a:solidFill>
                <a:latin typeface="Arial" panose="020B0604020202020204"/>
                <a:ea typeface="Arial" panose="020B0604020202020204"/>
                <a:cs typeface="Arial" panose="020B0604020202020204"/>
              </a:rPr>
              <a:t>   Shen</a:t>
            </a:r>
            <a:r>
              <a:rPr lang="en-US" sz="2500" b="1" kern="0" spc="-20" dirty="0">
                <a:solidFill>
                  <a:srgbClr val="000000">
                    <a:alpha val="100000"/>
                  </a:srgbClr>
                </a:solidFill>
                <a:latin typeface="Arial" panose="020B0604020202020204"/>
                <a:ea typeface="Arial" panose="020B0604020202020204"/>
                <a:cs typeface="Arial" panose="020B0604020202020204"/>
              </a:rPr>
              <a:t> </a:t>
            </a:r>
            <a:r>
              <a:rPr sz="2500" b="1" kern="0" spc="-20" dirty="0">
                <a:solidFill>
                  <a:srgbClr val="000000">
                    <a:alpha val="100000"/>
                  </a:srgbClr>
                </a:solidFill>
                <a:latin typeface="Arial" panose="020B0604020202020204"/>
                <a:ea typeface="Arial" panose="020B0604020202020204"/>
                <a:cs typeface="Arial" panose="020B0604020202020204"/>
              </a:rPr>
              <a:t>et al., Gondwana Research, 2020</a:t>
            </a:r>
            <a:endParaRPr sz="2500" dirty="0">
              <a:latin typeface="Arial" panose="020B0604020202020204"/>
              <a:ea typeface="Arial" panose="020B0604020202020204"/>
              <a:cs typeface="Arial" panose="020B0604020202020204"/>
            </a:endParaRPr>
          </a:p>
        </p:txBody>
      </p:sp>
      <p:sp>
        <p:nvSpPr>
          <p:cNvPr id="11" name="文本框 10"/>
          <p:cNvSpPr txBox="1"/>
          <p:nvPr/>
        </p:nvSpPr>
        <p:spPr>
          <a:xfrm>
            <a:off x="11576050" y="6097270"/>
            <a:ext cx="5862320" cy="760730"/>
          </a:xfrm>
          <a:prstGeom prst="rect">
            <a:avLst/>
          </a:prstGeom>
          <a:noFill/>
        </p:spPr>
        <p:txBody>
          <a:bodyPr wrap="square" rtlCol="0" anchor="t">
            <a:spAutoFit/>
          </a:bodyPr>
          <a:lstStyle/>
          <a:p>
            <a:pPr marL="764540" algn="l" rtl="0" eaLnBrk="0">
              <a:lnSpc>
                <a:spcPts val="5220"/>
              </a:lnSpc>
            </a:pPr>
            <a:r>
              <a:rPr sz="4000" kern="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330台</a:t>
            </a:r>
            <a:r>
              <a:rPr sz="4000" kern="0" spc="-5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a:t>
            </a:r>
            <a:r>
              <a:rPr sz="4000" kern="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500m台间距</a:t>
            </a:r>
            <a:endParaRPr lang="zh-CN" altLang="en-US" sz="4000" kern="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2" name="文本框 11"/>
          <p:cNvSpPr txBox="1"/>
          <p:nvPr/>
        </p:nvSpPr>
        <p:spPr>
          <a:xfrm>
            <a:off x="17905730" y="2117090"/>
            <a:ext cx="5985510" cy="760730"/>
          </a:xfrm>
          <a:prstGeom prst="rect">
            <a:avLst/>
          </a:prstGeom>
          <a:noFill/>
        </p:spPr>
        <p:txBody>
          <a:bodyPr wrap="square" rtlCol="0" anchor="t">
            <a:spAutoFit/>
          </a:bodyPr>
          <a:lstStyle/>
          <a:p>
            <a:pPr algn="r" rtl="0" eaLnBrk="0">
              <a:lnSpc>
                <a:spcPts val="5220"/>
              </a:lnSpc>
              <a:spcBef>
                <a:spcPts val="0"/>
              </a:spcBef>
            </a:pPr>
            <a:r>
              <a:rPr sz="4000" kern="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473台</a:t>
            </a:r>
            <a:r>
              <a:rPr sz="4000" kern="0" spc="-4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a:t>
            </a:r>
            <a:r>
              <a:rPr sz="4000" kern="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rPr>
              <a:t>2km台间距</a:t>
            </a:r>
            <a:endParaRPr lang="zh-CN" altLang="en-US" sz="4000" kern="0" dirty="0">
              <a:solidFill>
                <a:srgbClr val="000000">
                  <a:alpha val="100000"/>
                </a:srgbClr>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2" name="文本框 1"/>
          <p:cNvSpPr txBox="1"/>
          <p:nvPr/>
        </p:nvSpPr>
        <p:spPr>
          <a:xfrm>
            <a:off x="23942854" y="13008114"/>
            <a:ext cx="441146"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5</a:t>
            </a:r>
            <a:endParaRPr lang="zh-CN" altLang="en-US" sz="4000" dirty="0">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r="1812"/>
          <a:stretch>
            <a:fillRect/>
          </a:stretch>
        </p:blipFill>
        <p:spPr>
          <a:xfrm>
            <a:off x="635" y="54610"/>
            <a:ext cx="23942219" cy="13607415"/>
          </a:xfrm>
          <a:prstGeom prst="rect">
            <a:avLst/>
          </a:prstGeom>
        </p:spPr>
      </p:pic>
      <p:sp>
        <p:nvSpPr>
          <p:cNvPr id="2" name="文本框 1"/>
          <p:cNvSpPr txBox="1"/>
          <p:nvPr/>
        </p:nvSpPr>
        <p:spPr>
          <a:xfrm>
            <a:off x="23942854" y="13008114"/>
            <a:ext cx="441146"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6</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rcRect t="14877"/>
          <a:stretch>
            <a:fillRect/>
          </a:stretch>
        </p:blipFill>
        <p:spPr>
          <a:xfrm>
            <a:off x="0" y="2054860"/>
            <a:ext cx="24384635" cy="11641455"/>
          </a:xfrm>
          <a:prstGeom prst="rect">
            <a:avLst/>
          </a:prstGeom>
        </p:spPr>
      </p:pic>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7" name="TextBox 6"/>
          <p:cNvSpPr txBox="1"/>
          <p:nvPr/>
        </p:nvSpPr>
        <p:spPr>
          <a:xfrm>
            <a:off x="310515" y="234315"/>
            <a:ext cx="11881485" cy="1014730"/>
          </a:xfrm>
          <a:prstGeom prst="rect">
            <a:avLst/>
          </a:prstGeom>
          <a:noFill/>
        </p:spPr>
        <p:txBody>
          <a:bodyPr wrap="square" rtlCol="0">
            <a:spAutoFit/>
          </a:bodyPr>
          <a:lstStyle/>
          <a:p>
            <a:pPr marL="857250" indent="-857250">
              <a:buFont typeface="Wingdings" panose="05000000000000000000" charset="0"/>
              <a:buChar char="n"/>
            </a:pPr>
            <a:r>
              <a:rPr lang="zh-CN" altLang="en-US" sz="6000" b="1">
                <a:latin typeface="黑体" panose="02010609060101010101" pitchFamily="49" charset="-122"/>
                <a:ea typeface="黑体" panose="02010609060101010101" pitchFamily="49" charset="-122"/>
                <a:cs typeface="Times New Roman" panose="02020603050405020304" charset="0"/>
              </a:rPr>
              <a:t>短周期接收函数研究难点</a:t>
            </a:r>
            <a:endParaRPr lang="zh-CN" altLang="en-US" sz="6000" b="1">
              <a:latin typeface="黑体" panose="02010609060101010101" pitchFamily="49" charset="-122"/>
              <a:ea typeface="黑体" panose="02010609060101010101" pitchFamily="49" charset="-122"/>
              <a:cs typeface="Times New Roman" panose="02020603050405020304" charset="0"/>
            </a:endParaRPr>
          </a:p>
        </p:txBody>
      </p:sp>
      <p:sp>
        <p:nvSpPr>
          <p:cNvPr id="2" name="文本框 1"/>
          <p:cNvSpPr txBox="1"/>
          <p:nvPr/>
        </p:nvSpPr>
        <p:spPr>
          <a:xfrm>
            <a:off x="23942854" y="13008114"/>
            <a:ext cx="441146"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7</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详细信息请参阅图片下方的说明"/>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32506" y="4514848"/>
            <a:ext cx="14681728" cy="88582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详细信息请参阅图片下方的说明"/>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63534" y="463636"/>
            <a:ext cx="12287960" cy="3308788"/>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p:cNvPicPr>
            <a:picLocks noChangeAspect="1"/>
          </p:cNvPicPr>
          <p:nvPr/>
        </p:nvPicPr>
        <p:blipFill>
          <a:blip r:embed="rId3"/>
          <a:stretch>
            <a:fillRect/>
          </a:stretch>
        </p:blipFill>
        <p:spPr>
          <a:xfrm>
            <a:off x="432506" y="0"/>
            <a:ext cx="9936516" cy="3772424"/>
          </a:xfrm>
          <a:prstGeom prst="rect">
            <a:avLst/>
          </a:prstGeom>
        </p:spPr>
      </p:pic>
      <p:sp>
        <p:nvSpPr>
          <p:cNvPr id="7" name="文本框 6"/>
          <p:cNvSpPr txBox="1"/>
          <p:nvPr/>
        </p:nvSpPr>
        <p:spPr>
          <a:xfrm>
            <a:off x="15887698" y="7329391"/>
            <a:ext cx="7791452" cy="2306955"/>
          </a:xfrm>
          <a:prstGeom prst="rect">
            <a:avLst/>
          </a:prstGeom>
          <a:noFill/>
        </p:spPr>
        <p:txBody>
          <a:bodyPr wrap="square">
            <a:spAutoFit/>
          </a:bodyPr>
          <a:lstStyle/>
          <a:p>
            <a:pPr indent="0" fontAlgn="auto">
              <a:lnSpc>
                <a:spcPct val="150000"/>
              </a:lnSpc>
            </a:pPr>
            <a:r>
              <a:rPr lang="zh-CN" altLang="en-US" sz="4800" dirty="0">
                <a:latin typeface="黑体" panose="02010609060101010101" pitchFamily="49" charset="-122"/>
                <a:ea typeface="黑体" panose="02010609060101010101" pitchFamily="49" charset="-122"/>
              </a:rPr>
              <a:t>先叠加远震波形再反褶积，以增强反褶积的稳定性</a:t>
            </a:r>
            <a:endParaRPr lang="zh-CN" altLang="en-US" sz="4800" dirty="0">
              <a:latin typeface="黑体" panose="02010609060101010101" pitchFamily="49" charset="-122"/>
              <a:ea typeface="黑体" panose="02010609060101010101" pitchFamily="49" charset="-122"/>
            </a:endParaRPr>
          </a:p>
        </p:txBody>
      </p:sp>
      <p:sp>
        <p:nvSpPr>
          <p:cNvPr id="2" name="文本框 1"/>
          <p:cNvSpPr txBox="1"/>
          <p:nvPr/>
        </p:nvSpPr>
        <p:spPr>
          <a:xfrm>
            <a:off x="23942854" y="13008114"/>
            <a:ext cx="441146"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8</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0" y="12080"/>
            <a:ext cx="5541824" cy="1405255"/>
          </a:xfrm>
          <a:prstGeom prst="rect">
            <a:avLst/>
          </a:prstGeom>
          <a:noFill/>
        </p:spPr>
        <p:txBody>
          <a:bodyPr wrap="square" rtlCol="0">
            <a:spAutoFit/>
          </a:bodyPr>
          <a:lstStyle/>
          <a:p>
            <a:r>
              <a:rPr lang="zh-CN" altLang="en-US" sz="8535" b="1" dirty="0">
                <a:latin typeface="黑体" panose="02010609060101010101" pitchFamily="49" charset="-122"/>
                <a:ea typeface="黑体" panose="02010609060101010101" pitchFamily="49" charset="-122"/>
              </a:rPr>
              <a:t>目录</a:t>
            </a:r>
            <a:endParaRPr lang="zh-CN" altLang="en-US" sz="8535" b="1" dirty="0">
              <a:latin typeface="黑体" panose="02010609060101010101" pitchFamily="49" charset="-122"/>
              <a:ea typeface="黑体" panose="02010609060101010101" pitchFamily="49" charset="-122"/>
            </a:endParaRPr>
          </a:p>
        </p:txBody>
      </p:sp>
      <p:sp>
        <p:nvSpPr>
          <p:cNvPr id="2" name="矩形 1"/>
          <p:cNvSpPr/>
          <p:nvPr/>
        </p:nvSpPr>
        <p:spPr>
          <a:xfrm>
            <a:off x="6243320" y="1811020"/>
            <a:ext cx="11897360" cy="10093960"/>
          </a:xfrm>
          <a:prstGeom prst="rect">
            <a:avLst/>
          </a:prstGeom>
        </p:spPr>
        <p:txBody>
          <a:bodyPr wrap="square">
            <a:spAutoFit/>
          </a:bodyPr>
          <a:lstStyle/>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接收函数简介</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rgbClr val="FF0000"/>
                </a:solidFill>
                <a:latin typeface="黑体" panose="02010609060101010101" pitchFamily="49" charset="-122"/>
                <a:ea typeface="黑体" panose="02010609060101010101" pitchFamily="49" charset="-122"/>
                <a:cs typeface="黑体" panose="02010609060101010101" pitchFamily="49" charset="-122"/>
              </a:rPr>
              <a:t>沿层相干接收函数</a:t>
            </a:r>
            <a:r>
              <a:rPr lang="en-US" altLang="zh-CN" sz="6400" b="1">
                <a:solidFill>
                  <a:srgbClr val="FF0000"/>
                </a:solidFill>
                <a:latin typeface="黑体" panose="02010609060101010101" pitchFamily="49" charset="-122"/>
                <a:ea typeface="黑体" panose="02010609060101010101" pitchFamily="49" charset="-122"/>
                <a:cs typeface="黑体" panose="02010609060101010101" pitchFamily="49" charset="-122"/>
              </a:rPr>
              <a:t>CRF(</a:t>
            </a:r>
            <a:r>
              <a:rPr lang="zh-CN" altLang="en-US" sz="6400" b="1">
                <a:solidFill>
                  <a:srgbClr val="FF0000"/>
                </a:solidFill>
                <a:latin typeface="黑体" panose="02010609060101010101" pitchFamily="49" charset="-122"/>
                <a:ea typeface="黑体" panose="02010609060101010101" pitchFamily="49" charset="-122"/>
                <a:cs typeface="黑体" panose="02010609060101010101" pitchFamily="49" charset="-122"/>
              </a:rPr>
              <a:t>王新</a:t>
            </a:r>
            <a:r>
              <a:rPr lang="en-US" altLang="zh-CN" sz="6400" b="1">
                <a:solidFill>
                  <a:srgbClr val="FF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6400" b="1">
              <a:solidFill>
                <a:srgbClr val="FF0000"/>
              </a:solidFill>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Ⅰ.CRF</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简介</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mj-lt"/>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Ⅱ.</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南极数据</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Ⅲ.</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青藏高原东北缘</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Ⅳ.</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卡斯卡地亚俯冲带</a:t>
            </a: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卡斯卡迪亚俯冲带文献讨论</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5947410"/>
            <a:ext cx="13133070" cy="6995160"/>
          </a:xfrm>
          <a:prstGeom prst="rect">
            <a:avLst/>
          </a:prstGeom>
        </p:spPr>
      </p:pic>
      <p:sp>
        <p:nvSpPr>
          <p:cNvPr id="7" name="TextBox 6"/>
          <p:cNvSpPr txBox="1"/>
          <p:nvPr/>
        </p:nvSpPr>
        <p:spPr>
          <a:xfrm>
            <a:off x="310515" y="254000"/>
            <a:ext cx="11881485" cy="1014730"/>
          </a:xfrm>
          <a:prstGeom prst="rect">
            <a:avLst/>
          </a:prstGeom>
          <a:noFill/>
        </p:spPr>
        <p:txBody>
          <a:bodyPr wrap="square" rtlCol="0">
            <a:spAutoFit/>
          </a:bodyPr>
          <a:lstStyle/>
          <a:p>
            <a:pPr marL="857250" indent="-857250">
              <a:buFont typeface="Wingdings" panose="05000000000000000000" charset="0"/>
              <a:buChar char="n"/>
            </a:pPr>
            <a:r>
              <a:rPr lang="zh-CN" altLang="en-US" sz="6000" b="1">
                <a:latin typeface="黑体" panose="02010609060101010101" pitchFamily="49" charset="-122"/>
                <a:ea typeface="黑体" panose="02010609060101010101" pitchFamily="49" charset="-122"/>
                <a:cs typeface="Times New Roman" panose="02020603050405020304" charset="0"/>
              </a:rPr>
              <a:t>沿层相干接收函数</a:t>
            </a:r>
            <a:r>
              <a:rPr lang="en-US" altLang="zh-CN" sz="6000" b="1">
                <a:latin typeface="黑体" panose="02010609060101010101" pitchFamily="49" charset="-122"/>
                <a:ea typeface="黑体" panose="02010609060101010101" pitchFamily="49" charset="-122"/>
                <a:cs typeface="Times New Roman" panose="02020603050405020304" charset="0"/>
              </a:rPr>
              <a:t>——CRF</a:t>
            </a:r>
            <a:endParaRPr lang="en-US" altLang="zh-CN" sz="6000" b="1" dirty="0">
              <a:latin typeface="黑体" panose="02010609060101010101" pitchFamily="49" charset="-122"/>
              <a:ea typeface="黑体" panose="02010609060101010101" pitchFamily="49" charset="-122"/>
              <a:cs typeface="Times New Roman" panose="02020603050405020304" charset="0"/>
            </a:endParaRPr>
          </a:p>
        </p:txBody>
      </p:sp>
      <p:sp>
        <p:nvSpPr>
          <p:cNvPr id="6" name="矩形 5"/>
          <p:cNvSpPr/>
          <p:nvPr/>
        </p:nvSpPr>
        <p:spPr>
          <a:xfrm>
            <a:off x="12730144" y="3224687"/>
            <a:ext cx="11582400" cy="666115"/>
          </a:xfrm>
          <a:prstGeom prst="rect">
            <a:avLst/>
          </a:prstGeom>
        </p:spPr>
        <p:txBody>
          <a:bodyPr wrap="square">
            <a:spAutoFit/>
          </a:bodyPr>
          <a:lstStyle/>
          <a:p>
            <a:r>
              <a:rPr lang="zh-CN" altLang="en-US" sz="3735" b="1">
                <a:solidFill>
                  <a:srgbClr val="E10800"/>
                </a:solidFill>
              </a:rPr>
              <a:t>王新老师讲解视频</a:t>
            </a:r>
            <a:r>
              <a:rPr lang="zh-CN" altLang="en-US" sz="3735">
                <a:solidFill>
                  <a:srgbClr val="FF0000"/>
                </a:solidFill>
              </a:rPr>
              <a:t>：</a:t>
            </a:r>
            <a:r>
              <a:rPr lang="zh-CN" altLang="en-US" sz="3735">
                <a:hlinkClick r:id="rId2" action="ppaction://hlinkfile"/>
              </a:rPr>
              <a:t>地震学算法与程序 </a:t>
            </a:r>
            <a:r>
              <a:rPr lang="en-US" altLang="zh-CN" sz="3735">
                <a:hlinkClick r:id="rId2" action="ppaction://hlinkfile"/>
              </a:rPr>
              <a:t>(ustc.edu.cn)</a:t>
            </a:r>
            <a:endParaRPr lang="zh-CN" altLang="en-US" sz="3735"/>
          </a:p>
        </p:txBody>
      </p:sp>
      <p:sp>
        <p:nvSpPr>
          <p:cNvPr id="10" name="文本框 9"/>
          <p:cNvSpPr txBox="1"/>
          <p:nvPr/>
        </p:nvSpPr>
        <p:spPr>
          <a:xfrm>
            <a:off x="12729845" y="4398009"/>
            <a:ext cx="3657600" cy="666115"/>
          </a:xfrm>
          <a:prstGeom prst="rect">
            <a:avLst/>
          </a:prstGeom>
          <a:noFill/>
        </p:spPr>
        <p:txBody>
          <a:bodyPr wrap="square" rtlCol="0">
            <a:spAutoFit/>
          </a:bodyPr>
          <a:lstStyle/>
          <a:p>
            <a:r>
              <a:rPr lang="zh-CN" altLang="en-US" sz="3740" b="1">
                <a:solidFill>
                  <a:srgbClr val="E10800"/>
                </a:solidFill>
              </a:rPr>
              <a:t>参考文献：</a:t>
            </a:r>
            <a:endParaRPr lang="zh-CN" altLang="en-US" sz="3740" b="1">
              <a:solidFill>
                <a:srgbClr val="E10800"/>
              </a:solidFill>
            </a:endParaRPr>
          </a:p>
        </p:txBody>
      </p:sp>
      <p:sp>
        <p:nvSpPr>
          <p:cNvPr id="11" name="文本框 10"/>
          <p:cNvSpPr txBox="1"/>
          <p:nvPr/>
        </p:nvSpPr>
        <p:spPr>
          <a:xfrm>
            <a:off x="1265555" y="3224530"/>
            <a:ext cx="10601325" cy="2122805"/>
          </a:xfrm>
          <a:prstGeom prst="rect">
            <a:avLst/>
          </a:prstGeom>
          <a:noFill/>
        </p:spPr>
        <p:txBody>
          <a:bodyPr wrap="square" rtlCol="0">
            <a:spAutoFit/>
          </a:bodyPr>
          <a:lstStyle/>
          <a:p>
            <a:pPr indent="0" algn="ctr" fontAlgn="auto">
              <a:lnSpc>
                <a:spcPct val="150000"/>
              </a:lnSpc>
            </a:pPr>
            <a:r>
              <a:rPr lang="zh-CN" altLang="en-US" sz="4400" b="1">
                <a:solidFill>
                  <a:schemeClr val="tx1"/>
                </a:solidFill>
                <a:latin typeface="黑体" panose="02010609060101010101" pitchFamily="49" charset="-122"/>
                <a:ea typeface="黑体" panose="02010609060101010101" pitchFamily="49" charset="-122"/>
                <a:cs typeface="黑体" panose="02010609060101010101" pitchFamily="49" charset="-122"/>
              </a:rPr>
              <a:t>基于子台网同时反演</a:t>
            </a:r>
            <a:r>
              <a:rPr lang="zh-CN" altLang="en-US" sz="4400" b="1">
                <a:solidFill>
                  <a:srgbClr val="C00000"/>
                </a:solidFill>
                <a:latin typeface="黑体" panose="02010609060101010101" pitchFamily="49" charset="-122"/>
                <a:ea typeface="黑体" panose="02010609060101010101" pitchFamily="49" charset="-122"/>
                <a:cs typeface="黑体" panose="02010609060101010101" pitchFamily="49" charset="-122"/>
              </a:rPr>
              <a:t>多地震</a:t>
            </a:r>
            <a:r>
              <a:rPr lang="en-US" altLang="zh-CN" sz="4400" b="1">
                <a:solidFill>
                  <a:srgbClr val="C00000"/>
                </a:solidFill>
                <a:latin typeface="黑体" panose="02010609060101010101" pitchFamily="49" charset="-122"/>
                <a:ea typeface="黑体" panose="02010609060101010101" pitchFamily="49" charset="-122"/>
                <a:cs typeface="黑体" panose="02010609060101010101" pitchFamily="49" charset="-122"/>
              </a:rPr>
              <a:t>/</a:t>
            </a:r>
            <a:r>
              <a:rPr lang="zh-CN" altLang="en-US" sz="4400" b="1">
                <a:solidFill>
                  <a:srgbClr val="C00000"/>
                </a:solidFill>
                <a:latin typeface="黑体" panose="02010609060101010101" pitchFamily="49" charset="-122"/>
                <a:ea typeface="黑体" panose="02010609060101010101" pitchFamily="49" charset="-122"/>
                <a:cs typeface="黑体" panose="02010609060101010101" pitchFamily="49" charset="-122"/>
              </a:rPr>
              <a:t>多台</a:t>
            </a:r>
            <a:r>
              <a:rPr lang="zh-CN" altLang="en-US" sz="4400" b="1">
                <a:solidFill>
                  <a:schemeClr val="tx1"/>
                </a:solidFill>
                <a:latin typeface="黑体" panose="02010609060101010101" pitchFamily="49" charset="-122"/>
                <a:ea typeface="黑体" panose="02010609060101010101" pitchFamily="49" charset="-122"/>
                <a:cs typeface="黑体" panose="02010609060101010101" pitchFamily="49" charset="-122"/>
              </a:rPr>
              <a:t>波形记录，从而获取连续的地下结构信息</a:t>
            </a:r>
            <a:endParaRPr lang="zh-CN" altLang="en-US" sz="4400" b="1">
              <a:solidFill>
                <a:schemeClr val="tx1"/>
              </a:solidFill>
              <a:latin typeface="黑体" panose="02010609060101010101" pitchFamily="49" charset="-122"/>
              <a:ea typeface="黑体" panose="02010609060101010101" pitchFamily="49" charset="-122"/>
              <a:cs typeface="黑体" panose="02010609060101010101" pitchFamily="49" charset="-122"/>
            </a:endParaRPr>
          </a:p>
        </p:txBody>
      </p:sp>
      <p:pic>
        <p:nvPicPr>
          <p:cNvPr id="3" name="图片 2"/>
          <p:cNvPicPr>
            <a:picLocks noChangeAspect="1"/>
          </p:cNvPicPr>
          <p:nvPr/>
        </p:nvPicPr>
        <p:blipFill>
          <a:blip r:embed="rId3"/>
          <a:srcRect b="11567"/>
          <a:stretch>
            <a:fillRect/>
          </a:stretch>
        </p:blipFill>
        <p:spPr>
          <a:xfrm>
            <a:off x="15489555" y="4206875"/>
            <a:ext cx="6202045" cy="2002155"/>
          </a:xfrm>
          <a:prstGeom prst="rect">
            <a:avLst/>
          </a:prstGeom>
        </p:spPr>
      </p:pic>
      <p:pic>
        <p:nvPicPr>
          <p:cNvPr id="5" name="图片 4"/>
          <p:cNvPicPr>
            <a:picLocks noChangeAspect="1"/>
          </p:cNvPicPr>
          <p:nvPr/>
        </p:nvPicPr>
        <p:blipFill>
          <a:blip r:embed="rId4"/>
          <a:srcRect r="5484" b="25926"/>
          <a:stretch>
            <a:fillRect/>
          </a:stretch>
        </p:blipFill>
        <p:spPr>
          <a:xfrm>
            <a:off x="15485745" y="6858000"/>
            <a:ext cx="6130925" cy="1727200"/>
          </a:xfrm>
          <a:prstGeom prst="rect">
            <a:avLst/>
          </a:prstGeom>
        </p:spPr>
      </p:pic>
      <p:cxnSp>
        <p:nvCxnSpPr>
          <p:cNvPr id="9" name="直接连接符 8"/>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13" name="文本框 12"/>
          <p:cNvSpPr txBox="1"/>
          <p:nvPr/>
        </p:nvSpPr>
        <p:spPr>
          <a:xfrm>
            <a:off x="15707360" y="5998528"/>
            <a:ext cx="5080000" cy="706755"/>
          </a:xfrm>
          <a:prstGeom prst="rect">
            <a:avLst/>
          </a:prstGeom>
        </p:spPr>
        <p:txBody>
          <a:bodyPr>
            <a:spAutoFit/>
          </a:bodyPr>
          <a:lstStyle/>
          <a:p>
            <a:pPr marL="0" indent="0"/>
            <a:r>
              <a:rPr lang="en-US" altLang="zh-CN" sz="1600" b="0" i="0">
                <a:solidFill>
                  <a:srgbClr val="767676"/>
                </a:solidFill>
                <a:latin typeface="Open Sans"/>
                <a:ea typeface="Open Sans"/>
              </a:rPr>
              <a:t> </a:t>
            </a:r>
            <a:endParaRPr lang="en-US" altLang="zh-CN" sz="1600" b="0" i="0">
              <a:solidFill>
                <a:srgbClr val="767676"/>
              </a:solidFill>
              <a:latin typeface="Open Sans"/>
              <a:ea typeface="Open Sans"/>
            </a:endParaRPr>
          </a:p>
          <a:p>
            <a:pPr marL="0" indent="0">
              <a:spcBef>
                <a:spcPct val="0"/>
              </a:spcBef>
              <a:spcAft>
                <a:spcPct val="0"/>
              </a:spcAft>
            </a:pPr>
            <a:r>
              <a:rPr lang="en-US" altLang="zh-CN" sz="2400" b="0" i="0">
                <a:solidFill>
                  <a:srgbClr val="767676"/>
                </a:solidFill>
                <a:latin typeface="Times New Roman" panose="02020603050405020304" charset="0"/>
                <a:ea typeface="黑体" panose="02010609060101010101" pitchFamily="49" charset="-122"/>
                <a:cs typeface="Times New Roman" panose="02020603050405020304" charset="0"/>
                <a:hlinkClick r:id="rId5"/>
              </a:rPr>
              <a:t>https://doi.org/10.1029/2021JB022279</a:t>
            </a:r>
            <a:endParaRPr lang="en-US" altLang="zh-CN" sz="2400" b="0" i="0">
              <a:solidFill>
                <a:srgbClr val="767676"/>
              </a:solidFill>
              <a:latin typeface="Times New Roman" panose="02020603050405020304" charset="0"/>
              <a:ea typeface="黑体" panose="02010609060101010101" pitchFamily="49" charset="-122"/>
              <a:cs typeface="Times New Roman" panose="02020603050405020304" charset="0"/>
              <a:hlinkClick r:id="rId5"/>
            </a:endParaRPr>
          </a:p>
        </p:txBody>
      </p:sp>
      <p:sp>
        <p:nvSpPr>
          <p:cNvPr id="17" name="文本框 16"/>
          <p:cNvSpPr txBox="1"/>
          <p:nvPr/>
        </p:nvSpPr>
        <p:spPr>
          <a:xfrm>
            <a:off x="15707360" y="8585517"/>
            <a:ext cx="5080000" cy="460375"/>
          </a:xfrm>
          <a:prstGeom prst="rect">
            <a:avLst/>
          </a:prstGeom>
        </p:spPr>
        <p:txBody>
          <a:bodyPr>
            <a:spAutoFit/>
          </a:bodyPr>
          <a:lstStyle/>
          <a:p>
            <a:pPr marL="0" indent="0" fontAlgn="base">
              <a:spcBef>
                <a:spcPct val="0"/>
              </a:spcBef>
              <a:spcAft>
                <a:spcPct val="0"/>
              </a:spcAft>
            </a:pPr>
            <a:r>
              <a:rPr lang="en-US" altLang="zh-CN" sz="2400" b="0" i="0" u="sng">
                <a:solidFill>
                  <a:srgbClr val="006FB7"/>
                </a:solidFill>
                <a:latin typeface="Times New Roman" panose="02020603050405020304" charset="0"/>
                <a:ea typeface="Source Sans Pro"/>
                <a:cs typeface="Times New Roman" panose="02020603050405020304" charset="0"/>
                <a:hlinkClick r:id="rId6"/>
              </a:rPr>
              <a:t>https://doi.org/10.1093/gji/ggaa113</a:t>
            </a:r>
            <a:endParaRPr lang="en-US" altLang="zh-CN" sz="2400" b="0" i="0" u="sng">
              <a:solidFill>
                <a:srgbClr val="006FB7"/>
              </a:solidFill>
              <a:latin typeface="Times New Roman" panose="02020603050405020304" charset="0"/>
              <a:ea typeface="Source Sans Pro"/>
              <a:cs typeface="Times New Roman" panose="02020603050405020304" charset="0"/>
              <a:hlinkClick r:id="rId6"/>
            </a:endParaRPr>
          </a:p>
        </p:txBody>
      </p:sp>
      <p:sp>
        <p:nvSpPr>
          <p:cNvPr id="18" name="文本框 17"/>
          <p:cNvSpPr txBox="1"/>
          <p:nvPr/>
        </p:nvSpPr>
        <p:spPr>
          <a:xfrm>
            <a:off x="12729845" y="11825605"/>
            <a:ext cx="12192000" cy="666115"/>
          </a:xfrm>
          <a:prstGeom prst="rect">
            <a:avLst/>
          </a:prstGeom>
          <a:noFill/>
        </p:spPr>
        <p:txBody>
          <a:bodyPr wrap="square" rtlCol="0" anchor="t">
            <a:spAutoFit/>
          </a:bodyPr>
          <a:lstStyle/>
          <a:p>
            <a:r>
              <a:rPr lang="zh-CN" altLang="en-US" sz="3740" b="1">
                <a:solidFill>
                  <a:srgbClr val="E10800"/>
                </a:solidFill>
                <a:sym typeface="+mn-ea"/>
              </a:rPr>
              <a:t>软件包下载：</a:t>
            </a:r>
            <a:endParaRPr lang="zh-CN" altLang="en-US" sz="3740" b="1">
              <a:solidFill>
                <a:srgbClr val="E10800"/>
              </a:solidFill>
              <a:sym typeface="+mn-ea"/>
            </a:endParaRPr>
          </a:p>
        </p:txBody>
      </p:sp>
      <p:sp>
        <p:nvSpPr>
          <p:cNvPr id="19" name="文本框 18"/>
          <p:cNvSpPr txBox="1"/>
          <p:nvPr/>
        </p:nvSpPr>
        <p:spPr>
          <a:xfrm>
            <a:off x="15707360" y="11866880"/>
            <a:ext cx="8122920" cy="583565"/>
          </a:xfrm>
          <a:prstGeom prst="rect">
            <a:avLst/>
          </a:prstGeom>
          <a:noFill/>
        </p:spPr>
        <p:txBody>
          <a:bodyPr wrap="square" rtlCol="0" anchor="t">
            <a:spAutoFit/>
          </a:bodyPr>
          <a:lstStyle/>
          <a:p>
            <a:r>
              <a:rPr sz="3200">
                <a:latin typeface="+mj-lt"/>
                <a:cs typeface="+mj-lt"/>
                <a:hlinkClick r:id="rId7" action="ppaction://hlinkfile"/>
              </a:rPr>
              <a:t>BayesianArrayCRF.zip</a:t>
            </a:r>
            <a:endParaRPr sz="3200">
              <a:latin typeface="+mj-lt"/>
              <a:cs typeface="+mj-lt"/>
            </a:endParaRPr>
          </a:p>
        </p:txBody>
      </p:sp>
      <p:sp>
        <p:nvSpPr>
          <p:cNvPr id="4" name="文本框 3"/>
          <p:cNvSpPr txBox="1"/>
          <p:nvPr/>
        </p:nvSpPr>
        <p:spPr>
          <a:xfrm>
            <a:off x="2366351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10</a:t>
            </a:r>
            <a:endParaRPr lang="zh-CN" altLang="en-US" sz="4000" dirty="0">
              <a:latin typeface="黑体" panose="02010609060101010101" pitchFamily="49" charset="-122"/>
              <a:ea typeface="黑体" panose="02010609060101010101" pitchFamily="49" charset="-122"/>
            </a:endParaRPr>
          </a:p>
        </p:txBody>
      </p:sp>
      <p:pic>
        <p:nvPicPr>
          <p:cNvPr id="8" name="图片 7"/>
          <p:cNvPicPr>
            <a:picLocks noChangeAspect="1"/>
          </p:cNvPicPr>
          <p:nvPr/>
        </p:nvPicPr>
        <p:blipFill>
          <a:blip r:embed="rId8"/>
          <a:srcRect l="12413" r="15063" b="54493"/>
          <a:stretch>
            <a:fillRect/>
          </a:stretch>
        </p:blipFill>
        <p:spPr>
          <a:xfrm>
            <a:off x="15707360" y="9234170"/>
            <a:ext cx="5984240" cy="1202055"/>
          </a:xfrm>
          <a:prstGeom prst="rect">
            <a:avLst/>
          </a:prstGeom>
        </p:spPr>
      </p:pic>
      <p:sp>
        <p:nvSpPr>
          <p:cNvPr id="12" name="文本框 11"/>
          <p:cNvSpPr txBox="1"/>
          <p:nvPr/>
        </p:nvSpPr>
        <p:spPr>
          <a:xfrm>
            <a:off x="15707360" y="10624820"/>
            <a:ext cx="6060440" cy="829945"/>
          </a:xfrm>
          <a:prstGeom prst="rect">
            <a:avLst/>
          </a:prstGeom>
        </p:spPr>
        <p:txBody>
          <a:bodyPr wrap="square">
            <a:spAutoFit/>
          </a:bodyPr>
          <a:p>
            <a:r>
              <a:rPr lang="en-US" altLang="zh-CN" sz="2400" u="sng">
                <a:solidFill>
                  <a:srgbClr val="006FB7"/>
                </a:solidFill>
                <a:latin typeface="Times New Roman" panose="02020603050405020304" charset="0"/>
                <a:ea typeface="Source Sans Pro"/>
                <a:cs typeface="Times New Roman" panose="02020603050405020304" charset="0"/>
                <a:hlinkClick r:id="rId9" action="ppaction://hlinkfile"/>
              </a:rPr>
              <a:t>https://www.sjdz.org.cn/cn/article/doi/10.19975/j.dqyxx.2022-029</a:t>
            </a:r>
            <a:endParaRPr lang="en-US" altLang="zh-CN" sz="2400" u="sng">
              <a:solidFill>
                <a:srgbClr val="006FB7"/>
              </a:solidFill>
              <a:latin typeface="Times New Roman" panose="02020603050405020304" charset="0"/>
              <a:ea typeface="Source Sans Pro"/>
              <a:cs typeface="Times New Roman" panose="0202060305040502030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0"/>
            <a:ext cx="24384635" cy="13656945"/>
          </a:xfrm>
          <a:prstGeom prst="rect">
            <a:avLst/>
          </a:prstGeom>
        </p:spPr>
      </p:pic>
      <p:sp>
        <p:nvSpPr>
          <p:cNvPr id="2" name="文本框 1"/>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11</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635" y="25400"/>
            <a:ext cx="24383365" cy="13665200"/>
          </a:xfrm>
          <a:prstGeom prst="rect">
            <a:avLst/>
          </a:prstGeom>
        </p:spPr>
      </p:pic>
      <p:sp>
        <p:nvSpPr>
          <p:cNvPr id="6" name="文本框 5"/>
          <p:cNvSpPr txBox="1"/>
          <p:nvPr/>
        </p:nvSpPr>
        <p:spPr>
          <a:xfrm>
            <a:off x="19214415" y="155419"/>
            <a:ext cx="5169535" cy="645160"/>
          </a:xfrm>
          <a:prstGeom prst="rect">
            <a:avLst/>
          </a:prstGeom>
          <a:noFill/>
        </p:spPr>
        <p:txBody>
          <a:bodyPr wrap="none" rtlCol="0">
            <a:spAutoFit/>
          </a:bodyPr>
          <a:lstStyle/>
          <a:p>
            <a:pPr algn="l"/>
            <a:r>
              <a:rPr lang="en-US" altLang="zh-CN" sz="3600" b="1" dirty="0"/>
              <a:t>Wang et al., </a:t>
            </a:r>
            <a:r>
              <a:rPr lang="en-US" altLang="zh-CN" sz="3600" b="1" dirty="0">
                <a:sym typeface="+mn-ea"/>
              </a:rPr>
              <a:t>JGR, </a:t>
            </a:r>
            <a:r>
              <a:rPr lang="en-US" altLang="zh-CN" sz="3600" b="1" dirty="0"/>
              <a:t>2021 </a:t>
            </a:r>
            <a:endParaRPr lang="zh-CN" altLang="en-US" sz="3600" b="1" dirty="0"/>
          </a:p>
        </p:txBody>
      </p:sp>
      <p:sp>
        <p:nvSpPr>
          <p:cNvPr id="2" name="文本框 1"/>
          <p:cNvSpPr txBox="1"/>
          <p:nvPr/>
        </p:nvSpPr>
        <p:spPr>
          <a:xfrm>
            <a:off x="23686373" y="129827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12</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0" y="50165"/>
            <a:ext cx="24383365" cy="13615670"/>
          </a:xfrm>
          <a:prstGeom prst="rect">
            <a:avLst/>
          </a:prstGeom>
        </p:spPr>
      </p:pic>
      <p:sp>
        <p:nvSpPr>
          <p:cNvPr id="2" name="文本框 1"/>
          <p:cNvSpPr txBox="1"/>
          <p:nvPr/>
        </p:nvSpPr>
        <p:spPr>
          <a:xfrm>
            <a:off x="23685738"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13</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1"/>
          <a:stretch>
            <a:fillRect/>
          </a:stretch>
        </p:blipFill>
        <p:spPr>
          <a:xfrm rot="21600000">
            <a:off x="1400605" y="1498632"/>
            <a:ext cx="9668674" cy="11712321"/>
          </a:xfrm>
          <a:prstGeom prst="rect">
            <a:avLst/>
          </a:prstGeom>
        </p:spPr>
      </p:pic>
      <p:pic>
        <p:nvPicPr>
          <p:cNvPr id="4" name="picture 4"/>
          <p:cNvPicPr>
            <a:picLocks noChangeAspect="1"/>
          </p:cNvPicPr>
          <p:nvPr/>
        </p:nvPicPr>
        <p:blipFill>
          <a:blip r:embed="rId2"/>
          <a:stretch>
            <a:fillRect/>
          </a:stretch>
        </p:blipFill>
        <p:spPr>
          <a:xfrm rot="21600000">
            <a:off x="12861302" y="5197007"/>
            <a:ext cx="10142065" cy="8518992"/>
          </a:xfrm>
          <a:prstGeom prst="rect">
            <a:avLst/>
          </a:prstGeom>
        </p:spPr>
      </p:pic>
      <p:sp>
        <p:nvSpPr>
          <p:cNvPr id="14" name="textbox 14"/>
          <p:cNvSpPr/>
          <p:nvPr/>
        </p:nvSpPr>
        <p:spPr>
          <a:xfrm>
            <a:off x="13600949" y="4111045"/>
            <a:ext cx="9155430" cy="656590"/>
          </a:xfrm>
          <a:prstGeom prst="rect">
            <a:avLst/>
          </a:prstGeom>
          <a:noFill/>
          <a:ln w="0" cap="flat">
            <a:noFill/>
            <a:prstDash val="solid"/>
            <a:miter lim="0"/>
          </a:ln>
        </p:spPr>
        <p:txBody>
          <a:bodyPr vert="horz" wrap="square" lIns="0" tIns="0" rIns="0" bIns="0"/>
          <a:lstStyle/>
          <a:p>
            <a:pPr algn="l" rtl="0" eaLnBrk="0">
              <a:lnSpc>
                <a:spcPct val="72000"/>
              </a:lnSpc>
            </a:pPr>
            <a:endParaRPr sz="100" dirty="0">
              <a:latin typeface="Arial" panose="020B0604020202020204"/>
              <a:ea typeface="Arial" panose="020B0604020202020204"/>
              <a:cs typeface="Arial" panose="020B0604020202020204"/>
            </a:endParaRPr>
          </a:p>
          <a:p>
            <a:pPr marL="12700" algn="l" rtl="0" eaLnBrk="0">
              <a:lnSpc>
                <a:spcPct val="83000"/>
              </a:lnSpc>
            </a:pPr>
            <a:r>
              <a:rPr sz="5000" b="1" kern="0" spc="60" dirty="0">
                <a:solidFill>
                  <a:srgbClr val="000000">
                    <a:alpha val="100000"/>
                  </a:srgbClr>
                </a:solidFill>
                <a:latin typeface="Arial" panose="020B0604020202020204"/>
                <a:ea typeface="Arial" panose="020B0604020202020204"/>
                <a:cs typeface="Arial" panose="020B0604020202020204"/>
              </a:rPr>
              <a:t>Traditional Rec</a:t>
            </a:r>
            <a:r>
              <a:rPr sz="5000" b="1" kern="0" spc="50" dirty="0">
                <a:solidFill>
                  <a:srgbClr val="000000">
                    <a:alpha val="100000"/>
                  </a:srgbClr>
                </a:solidFill>
                <a:latin typeface="Arial" panose="020B0604020202020204"/>
                <a:ea typeface="Arial" panose="020B0604020202020204"/>
                <a:cs typeface="Arial" panose="020B0604020202020204"/>
              </a:rPr>
              <a:t>eiver Function</a:t>
            </a:r>
            <a:endParaRPr sz="5000" dirty="0">
              <a:latin typeface="Arial" panose="020B0604020202020204"/>
              <a:ea typeface="Arial" panose="020B0604020202020204"/>
              <a:cs typeface="Arial" panose="020B0604020202020204"/>
            </a:endParaRPr>
          </a:p>
        </p:txBody>
      </p:sp>
      <p:sp>
        <p:nvSpPr>
          <p:cNvPr id="3" name="textbox 8"/>
          <p:cNvSpPr/>
          <p:nvPr/>
        </p:nvSpPr>
        <p:spPr>
          <a:xfrm>
            <a:off x="4117975" y="686435"/>
            <a:ext cx="4233545" cy="812165"/>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12700" algn="l" rtl="0" eaLnBrk="0">
              <a:lnSpc>
                <a:spcPct val="84000"/>
              </a:lnSpc>
            </a:pPr>
            <a:r>
              <a:rPr sz="4000" kern="0" spc="140" dirty="0">
                <a:solidFill>
                  <a:srgbClr val="000000">
                    <a:alpha val="100000"/>
                  </a:srgbClr>
                </a:solidFill>
                <a:latin typeface="Arial" panose="020B0604020202020204"/>
                <a:ea typeface="Arial" panose="020B0604020202020204"/>
                <a:cs typeface="Arial" panose="020B0604020202020204"/>
              </a:rPr>
              <a:t>2D synthetic</a:t>
            </a:r>
            <a:r>
              <a:rPr sz="4000" kern="0" spc="-90" dirty="0">
                <a:solidFill>
                  <a:srgbClr val="000000">
                    <a:alpha val="100000"/>
                  </a:srgbClr>
                </a:solidFill>
                <a:latin typeface="Arial" panose="020B0604020202020204"/>
                <a:ea typeface="Arial" panose="020B0604020202020204"/>
                <a:cs typeface="Arial" panose="020B0604020202020204"/>
              </a:rPr>
              <a:t> </a:t>
            </a:r>
            <a:r>
              <a:rPr sz="4000" kern="0" spc="140" dirty="0">
                <a:solidFill>
                  <a:srgbClr val="000000">
                    <a:alpha val="100000"/>
                  </a:srgbClr>
                </a:solidFill>
                <a:latin typeface="Arial" panose="020B0604020202020204"/>
                <a:ea typeface="Arial" panose="020B0604020202020204"/>
                <a:cs typeface="Arial" panose="020B0604020202020204"/>
              </a:rPr>
              <a:t>test</a:t>
            </a:r>
            <a:endParaRPr sz="4000" kern="0" spc="140" dirty="0">
              <a:solidFill>
                <a:srgbClr val="000000">
                  <a:alpha val="100000"/>
                </a:srgbClr>
              </a:solidFill>
              <a:latin typeface="Arial" panose="020B0604020202020204"/>
              <a:ea typeface="Arial" panose="020B0604020202020204"/>
              <a:cs typeface="Arial" panose="020B0604020202020204"/>
            </a:endParaRPr>
          </a:p>
        </p:txBody>
      </p:sp>
      <p:sp>
        <p:nvSpPr>
          <p:cNvPr id="6" name="文本框 5"/>
          <p:cNvSpPr txBox="1"/>
          <p:nvPr/>
        </p:nvSpPr>
        <p:spPr>
          <a:xfrm>
            <a:off x="19214415" y="155419"/>
            <a:ext cx="5169535" cy="645160"/>
          </a:xfrm>
          <a:prstGeom prst="rect">
            <a:avLst/>
          </a:prstGeom>
          <a:noFill/>
        </p:spPr>
        <p:txBody>
          <a:bodyPr wrap="none" rtlCol="0">
            <a:spAutoFit/>
          </a:bodyPr>
          <a:lstStyle/>
          <a:p>
            <a:pPr algn="l"/>
            <a:r>
              <a:rPr lang="en-US" altLang="zh-CN" sz="3600" b="1" dirty="0"/>
              <a:t>Wang et al., </a:t>
            </a:r>
            <a:r>
              <a:rPr lang="en-US" altLang="zh-CN" sz="3600" b="1" dirty="0">
                <a:sym typeface="+mn-ea"/>
              </a:rPr>
              <a:t>JGR, </a:t>
            </a:r>
            <a:r>
              <a:rPr lang="en-US" altLang="zh-CN" sz="3600" b="1" dirty="0"/>
              <a:t>2021 </a:t>
            </a:r>
            <a:endParaRPr lang="zh-CN" altLang="en-US" sz="3600" b="1" dirty="0"/>
          </a:p>
        </p:txBody>
      </p:sp>
      <p:sp>
        <p:nvSpPr>
          <p:cNvPr id="5" name="文本框 4"/>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14</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10"/>
          <p:cNvPicPr>
            <a:picLocks noChangeAspect="1"/>
          </p:cNvPicPr>
          <p:nvPr/>
        </p:nvPicPr>
        <p:blipFill>
          <a:blip r:embed="rId1"/>
          <a:stretch>
            <a:fillRect/>
          </a:stretch>
        </p:blipFill>
        <p:spPr>
          <a:xfrm rot="21600000">
            <a:off x="1013187" y="1499398"/>
            <a:ext cx="10442249" cy="11915085"/>
          </a:xfrm>
          <a:prstGeom prst="rect">
            <a:avLst/>
          </a:prstGeom>
        </p:spPr>
      </p:pic>
      <p:pic>
        <p:nvPicPr>
          <p:cNvPr id="12" name="picture 12"/>
          <p:cNvPicPr>
            <a:picLocks noChangeAspect="1"/>
          </p:cNvPicPr>
          <p:nvPr/>
        </p:nvPicPr>
        <p:blipFill>
          <a:blip r:embed="rId2"/>
          <a:stretch>
            <a:fillRect/>
          </a:stretch>
        </p:blipFill>
        <p:spPr>
          <a:xfrm rot="21600000">
            <a:off x="12861302" y="5197007"/>
            <a:ext cx="10142065" cy="8518992"/>
          </a:xfrm>
          <a:prstGeom prst="rect">
            <a:avLst/>
          </a:prstGeom>
        </p:spPr>
      </p:pic>
      <p:sp>
        <p:nvSpPr>
          <p:cNvPr id="14" name="textbox 14"/>
          <p:cNvSpPr/>
          <p:nvPr/>
        </p:nvSpPr>
        <p:spPr>
          <a:xfrm>
            <a:off x="13600949" y="4111045"/>
            <a:ext cx="9155430" cy="656590"/>
          </a:xfrm>
          <a:prstGeom prst="rect">
            <a:avLst/>
          </a:prstGeom>
          <a:noFill/>
          <a:ln w="0" cap="flat">
            <a:noFill/>
            <a:prstDash val="solid"/>
            <a:miter lim="0"/>
          </a:ln>
        </p:spPr>
        <p:txBody>
          <a:bodyPr vert="horz" wrap="square" lIns="0" tIns="0" rIns="0" bIns="0"/>
          <a:lstStyle/>
          <a:p>
            <a:pPr algn="l" rtl="0" eaLnBrk="0">
              <a:lnSpc>
                <a:spcPct val="72000"/>
              </a:lnSpc>
            </a:pPr>
            <a:endParaRPr sz="100" dirty="0">
              <a:latin typeface="Arial" panose="020B0604020202020204"/>
              <a:ea typeface="Arial" panose="020B0604020202020204"/>
              <a:cs typeface="Arial" panose="020B0604020202020204"/>
            </a:endParaRPr>
          </a:p>
          <a:p>
            <a:pPr marL="12700" algn="l" rtl="0" eaLnBrk="0">
              <a:lnSpc>
                <a:spcPct val="83000"/>
              </a:lnSpc>
            </a:pPr>
            <a:r>
              <a:rPr sz="5000" b="1" kern="0" spc="60" dirty="0">
                <a:solidFill>
                  <a:srgbClr val="000000">
                    <a:alpha val="100000"/>
                  </a:srgbClr>
                </a:solidFill>
                <a:latin typeface="Arial" panose="020B0604020202020204"/>
                <a:ea typeface="Arial" panose="020B0604020202020204"/>
                <a:cs typeface="Arial" panose="020B0604020202020204"/>
              </a:rPr>
              <a:t>Traditional Rec</a:t>
            </a:r>
            <a:r>
              <a:rPr sz="5000" b="1" kern="0" spc="50" dirty="0">
                <a:solidFill>
                  <a:srgbClr val="000000">
                    <a:alpha val="100000"/>
                  </a:srgbClr>
                </a:solidFill>
                <a:latin typeface="Arial" panose="020B0604020202020204"/>
                <a:ea typeface="Arial" panose="020B0604020202020204"/>
                <a:cs typeface="Arial" panose="020B0604020202020204"/>
              </a:rPr>
              <a:t>eiver Function</a:t>
            </a:r>
            <a:endParaRPr sz="5000" dirty="0">
              <a:latin typeface="Arial" panose="020B0604020202020204"/>
              <a:ea typeface="Arial" panose="020B0604020202020204"/>
              <a:cs typeface="Arial" panose="020B0604020202020204"/>
            </a:endParaRPr>
          </a:p>
        </p:txBody>
      </p:sp>
      <p:sp>
        <p:nvSpPr>
          <p:cNvPr id="8" name="textbox 8"/>
          <p:cNvSpPr/>
          <p:nvPr/>
        </p:nvSpPr>
        <p:spPr>
          <a:xfrm>
            <a:off x="4117975" y="686435"/>
            <a:ext cx="4233545" cy="812165"/>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12700" algn="l" rtl="0" eaLnBrk="0">
              <a:lnSpc>
                <a:spcPct val="84000"/>
              </a:lnSpc>
            </a:pPr>
            <a:r>
              <a:rPr sz="4000" kern="0" spc="140" dirty="0">
                <a:solidFill>
                  <a:srgbClr val="000000">
                    <a:alpha val="100000"/>
                  </a:srgbClr>
                </a:solidFill>
                <a:latin typeface="Arial" panose="020B0604020202020204"/>
                <a:ea typeface="Arial" panose="020B0604020202020204"/>
                <a:cs typeface="Arial" panose="020B0604020202020204"/>
              </a:rPr>
              <a:t>2D synthetic</a:t>
            </a:r>
            <a:r>
              <a:rPr sz="4000" kern="0" spc="-90" dirty="0">
                <a:solidFill>
                  <a:srgbClr val="000000">
                    <a:alpha val="100000"/>
                  </a:srgbClr>
                </a:solidFill>
                <a:latin typeface="Arial" panose="020B0604020202020204"/>
                <a:ea typeface="Arial" panose="020B0604020202020204"/>
                <a:cs typeface="Arial" panose="020B0604020202020204"/>
              </a:rPr>
              <a:t> </a:t>
            </a:r>
            <a:r>
              <a:rPr sz="4000" kern="0" spc="140" dirty="0">
                <a:solidFill>
                  <a:srgbClr val="000000">
                    <a:alpha val="100000"/>
                  </a:srgbClr>
                </a:solidFill>
                <a:latin typeface="Arial" panose="020B0604020202020204"/>
                <a:ea typeface="Arial" panose="020B0604020202020204"/>
                <a:cs typeface="Arial" panose="020B0604020202020204"/>
              </a:rPr>
              <a:t>test</a:t>
            </a:r>
            <a:endParaRPr sz="4000" kern="0" spc="140" dirty="0">
              <a:solidFill>
                <a:srgbClr val="000000">
                  <a:alpha val="100000"/>
                </a:srgbClr>
              </a:solidFill>
              <a:latin typeface="Arial" panose="020B0604020202020204"/>
              <a:ea typeface="Arial" panose="020B0604020202020204"/>
              <a:cs typeface="Arial" panose="020B0604020202020204"/>
            </a:endParaRPr>
          </a:p>
        </p:txBody>
      </p:sp>
      <p:sp>
        <p:nvSpPr>
          <p:cNvPr id="4" name="文本框 3"/>
          <p:cNvSpPr txBox="1"/>
          <p:nvPr/>
        </p:nvSpPr>
        <p:spPr>
          <a:xfrm>
            <a:off x="19214415" y="155419"/>
            <a:ext cx="5169535" cy="645160"/>
          </a:xfrm>
          <a:prstGeom prst="rect">
            <a:avLst/>
          </a:prstGeom>
          <a:noFill/>
        </p:spPr>
        <p:txBody>
          <a:bodyPr wrap="none" rtlCol="0">
            <a:spAutoFit/>
          </a:bodyPr>
          <a:lstStyle/>
          <a:p>
            <a:pPr algn="l"/>
            <a:r>
              <a:rPr lang="en-US" altLang="zh-CN" sz="3600" b="1" dirty="0"/>
              <a:t>Wang et al., </a:t>
            </a:r>
            <a:r>
              <a:rPr lang="en-US" altLang="zh-CN" sz="3600" b="1" dirty="0">
                <a:sym typeface="+mn-ea"/>
              </a:rPr>
              <a:t>JGR, </a:t>
            </a:r>
            <a:r>
              <a:rPr lang="en-US" altLang="zh-CN" sz="3600" b="1" dirty="0"/>
              <a:t>2021 </a:t>
            </a:r>
            <a:endParaRPr lang="zh-CN" altLang="en-US" sz="3600" b="1" dirty="0"/>
          </a:p>
        </p:txBody>
      </p:sp>
      <p:sp>
        <p:nvSpPr>
          <p:cNvPr id="2" name="文本框 1"/>
          <p:cNvSpPr txBox="1"/>
          <p:nvPr/>
        </p:nvSpPr>
        <p:spPr>
          <a:xfrm>
            <a:off x="2368632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15</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3820" y="-635"/>
            <a:ext cx="24468455" cy="13670915"/>
          </a:xfrm>
          <a:prstGeom prst="rect">
            <a:avLst/>
          </a:prstGeom>
        </p:spPr>
      </p:pic>
      <p:sp>
        <p:nvSpPr>
          <p:cNvPr id="3" name="文本框 2"/>
          <p:cNvSpPr txBox="1"/>
          <p:nvPr/>
        </p:nvSpPr>
        <p:spPr>
          <a:xfrm>
            <a:off x="19214415" y="155419"/>
            <a:ext cx="5169535" cy="645160"/>
          </a:xfrm>
          <a:prstGeom prst="rect">
            <a:avLst/>
          </a:prstGeom>
          <a:noFill/>
        </p:spPr>
        <p:txBody>
          <a:bodyPr wrap="none" rtlCol="0">
            <a:spAutoFit/>
          </a:bodyPr>
          <a:lstStyle/>
          <a:p>
            <a:pPr algn="l"/>
            <a:r>
              <a:rPr lang="en-US" altLang="zh-CN" sz="3600" b="1" dirty="0"/>
              <a:t>Wang et al., </a:t>
            </a:r>
            <a:r>
              <a:rPr lang="en-US" altLang="zh-CN" sz="3600" b="1" dirty="0">
                <a:sym typeface="+mn-ea"/>
              </a:rPr>
              <a:t>JGR, </a:t>
            </a:r>
            <a:r>
              <a:rPr lang="en-US" altLang="zh-CN" sz="3600" b="1" dirty="0"/>
              <a:t>2021 </a:t>
            </a:r>
            <a:endParaRPr lang="zh-CN" altLang="en-US" sz="3600" b="1" dirty="0"/>
          </a:p>
        </p:txBody>
      </p:sp>
      <p:sp>
        <p:nvSpPr>
          <p:cNvPr id="4" name="文本框 3"/>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16</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635"/>
            <a:ext cx="24383365" cy="13655675"/>
          </a:xfrm>
          <a:prstGeom prst="rect">
            <a:avLst/>
          </a:prstGeom>
        </p:spPr>
      </p:pic>
      <p:sp>
        <p:nvSpPr>
          <p:cNvPr id="3" name="文本框 2"/>
          <p:cNvSpPr txBox="1"/>
          <p:nvPr/>
        </p:nvSpPr>
        <p:spPr>
          <a:xfrm>
            <a:off x="19214415" y="155419"/>
            <a:ext cx="5169535" cy="645160"/>
          </a:xfrm>
          <a:prstGeom prst="rect">
            <a:avLst/>
          </a:prstGeom>
          <a:noFill/>
        </p:spPr>
        <p:txBody>
          <a:bodyPr wrap="none" rtlCol="0">
            <a:spAutoFit/>
          </a:bodyPr>
          <a:lstStyle/>
          <a:p>
            <a:pPr algn="l"/>
            <a:r>
              <a:rPr lang="en-US" altLang="zh-CN" sz="3600" b="1" dirty="0"/>
              <a:t>Wang et al., </a:t>
            </a:r>
            <a:r>
              <a:rPr lang="en-US" altLang="zh-CN" sz="3600" b="1" dirty="0">
                <a:sym typeface="+mn-ea"/>
              </a:rPr>
              <a:t>JGR, </a:t>
            </a:r>
            <a:r>
              <a:rPr lang="en-US" altLang="zh-CN" sz="3600" b="1" dirty="0"/>
              <a:t>2021 </a:t>
            </a:r>
            <a:endParaRPr lang="zh-CN" altLang="en-US" sz="3600" b="1" dirty="0"/>
          </a:p>
        </p:txBody>
      </p:sp>
      <p:sp>
        <p:nvSpPr>
          <p:cNvPr id="4" name="文本框 3"/>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17</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3813155" y="1594485"/>
            <a:ext cx="9718675" cy="11864975"/>
          </a:xfrm>
          <a:prstGeom prst="rect">
            <a:avLst/>
          </a:prstGeom>
        </p:spPr>
      </p:pic>
      <p:pic>
        <p:nvPicPr>
          <p:cNvPr id="46" name="Main graphic"/>
          <p:cNvPicPr>
            <a:picLocks noChangeAspect="1"/>
          </p:cNvPicPr>
          <p:nvPr/>
        </p:nvPicPr>
        <p:blipFill>
          <a:blip r:embed="rId2"/>
          <a:stretch>
            <a:fillRect/>
          </a:stretch>
        </p:blipFill>
        <p:spPr>
          <a:xfrm>
            <a:off x="829945" y="1835150"/>
            <a:ext cx="12238355" cy="10645775"/>
          </a:xfrm>
          <a:prstGeom prst="rect">
            <a:avLst/>
          </a:prstGeom>
          <a:ln>
            <a:noFill/>
          </a:ln>
        </p:spPr>
      </p:pic>
      <p:sp>
        <p:nvSpPr>
          <p:cNvPr id="6" name="文本框 5"/>
          <p:cNvSpPr txBox="1"/>
          <p:nvPr/>
        </p:nvSpPr>
        <p:spPr>
          <a:xfrm>
            <a:off x="-50" y="13070684"/>
            <a:ext cx="4526280" cy="645160"/>
          </a:xfrm>
          <a:prstGeom prst="rect">
            <a:avLst/>
          </a:prstGeom>
          <a:noFill/>
        </p:spPr>
        <p:txBody>
          <a:bodyPr wrap="none" rtlCol="0">
            <a:spAutoFit/>
          </a:bodyPr>
          <a:lstStyle/>
          <a:p>
            <a:pPr algn="l"/>
            <a:r>
              <a:rPr lang="en-US" altLang="zh-CN" sz="3600" b="1" dirty="0"/>
              <a:t>Fu et al., </a:t>
            </a:r>
            <a:r>
              <a:rPr lang="en-US" altLang="zh-CN" sz="3600" b="1" dirty="0">
                <a:sym typeface="+mn-ea"/>
              </a:rPr>
              <a:t>GRL, </a:t>
            </a:r>
            <a:r>
              <a:rPr lang="en-US" altLang="zh-CN" sz="3600" b="1" dirty="0"/>
              <a:t>2024 </a:t>
            </a:r>
            <a:endParaRPr lang="zh-CN" altLang="en-US" sz="3600" b="1" dirty="0"/>
          </a:p>
        </p:txBody>
      </p:sp>
      <p:sp>
        <p:nvSpPr>
          <p:cNvPr id="7" name="TextBox 6"/>
          <p:cNvSpPr txBox="1"/>
          <p:nvPr/>
        </p:nvSpPr>
        <p:spPr>
          <a:xfrm>
            <a:off x="310515" y="283845"/>
            <a:ext cx="12618720" cy="829945"/>
          </a:xfrm>
          <a:prstGeom prst="rect">
            <a:avLst/>
          </a:prstGeom>
          <a:noFill/>
        </p:spPr>
        <p:txBody>
          <a:bodyPr wrap="square" rtlCol="0">
            <a:spAutoFit/>
          </a:bodyPr>
          <a:lstStyle/>
          <a:p>
            <a:pPr marL="857250" indent="-857250">
              <a:buFont typeface="Wingdings" panose="05000000000000000000" charset="0"/>
              <a:buChar char="n"/>
            </a:pPr>
            <a:r>
              <a:rPr lang="zh-CN" sz="4800" b="1">
                <a:latin typeface="黑体" panose="02010609060101010101" pitchFamily="49" charset="-122"/>
                <a:ea typeface="黑体" panose="02010609060101010101" pitchFamily="49" charset="-122"/>
                <a:cs typeface="Times New Roman" panose="02020603050405020304" charset="0"/>
              </a:rPr>
              <a:t>南极数据</a:t>
            </a:r>
            <a:r>
              <a:rPr lang="en-US" altLang="zh-CN" sz="4800" b="1">
                <a:latin typeface="黑体" panose="02010609060101010101" pitchFamily="49" charset="-122"/>
                <a:ea typeface="黑体" panose="02010609060101010101" pitchFamily="49" charset="-122"/>
                <a:cs typeface="Times New Roman" panose="02020603050405020304" charset="0"/>
              </a:rPr>
              <a:t>——</a:t>
            </a:r>
            <a:r>
              <a:rPr sz="4800" b="1">
                <a:latin typeface="黑体" panose="02010609060101010101" pitchFamily="49" charset="-122"/>
                <a:ea typeface="黑体" panose="02010609060101010101" pitchFamily="49" charset="-122"/>
                <a:cs typeface="Times New Roman" panose="02020603050405020304" charset="0"/>
              </a:rPr>
              <a:t>明显莫霍面偏移</a:t>
            </a:r>
            <a:endParaRPr sz="4800" b="1">
              <a:latin typeface="黑体" panose="02010609060101010101" pitchFamily="49" charset="-122"/>
              <a:ea typeface="黑体" panose="02010609060101010101" pitchFamily="49" charset="-122"/>
              <a:cs typeface="Times New Roman" panose="02020603050405020304" charset="0"/>
            </a:endParaRPr>
          </a:p>
        </p:txBody>
      </p:sp>
      <p:sp>
        <p:nvSpPr>
          <p:cNvPr id="2" name="文本框 1"/>
          <p:cNvSpPr txBox="1"/>
          <p:nvPr/>
        </p:nvSpPr>
        <p:spPr>
          <a:xfrm>
            <a:off x="23686373" y="13007958"/>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18</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781050"/>
            <a:ext cx="12250074" cy="12153900"/>
          </a:xfrm>
          <a:prstGeom prst="rect">
            <a:avLst/>
          </a:prstGeom>
        </p:spPr>
      </p:pic>
      <p:pic>
        <p:nvPicPr>
          <p:cNvPr id="7" name="图片 6"/>
          <p:cNvPicPr>
            <a:picLocks noChangeAspect="1"/>
          </p:cNvPicPr>
          <p:nvPr/>
        </p:nvPicPr>
        <p:blipFill>
          <a:blip r:embed="rId2"/>
          <a:srcRect t="5330" r="1142"/>
          <a:stretch>
            <a:fillRect/>
          </a:stretch>
        </p:blipFill>
        <p:spPr>
          <a:xfrm>
            <a:off x="12192000" y="1427836"/>
            <a:ext cx="11905326" cy="12116714"/>
          </a:xfrm>
          <a:prstGeom prst="rect">
            <a:avLst/>
          </a:prstGeom>
        </p:spPr>
      </p:pic>
      <p:sp>
        <p:nvSpPr>
          <p:cNvPr id="8" name="文本框 7"/>
          <p:cNvSpPr txBox="1"/>
          <p:nvPr/>
        </p:nvSpPr>
        <p:spPr>
          <a:xfrm>
            <a:off x="302" y="13071058"/>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sp>
        <p:nvSpPr>
          <p:cNvPr id="2" name="TextBox 6"/>
          <p:cNvSpPr txBox="1"/>
          <p:nvPr/>
        </p:nvSpPr>
        <p:spPr>
          <a:xfrm>
            <a:off x="310515" y="283845"/>
            <a:ext cx="9987915" cy="829945"/>
          </a:xfrm>
          <a:prstGeom prst="rect">
            <a:avLst/>
          </a:prstGeom>
          <a:noFill/>
        </p:spPr>
        <p:txBody>
          <a:bodyPr wrap="square" rtlCol="0">
            <a:spAutoFit/>
          </a:bodyPr>
          <a:lstStyle/>
          <a:p>
            <a:pPr marL="857250" indent="-857250">
              <a:buFont typeface="Wingdings" panose="05000000000000000000" charset="0"/>
              <a:buChar char="n"/>
            </a:pPr>
            <a:r>
              <a:rPr lang="en-US" sz="4800" b="1">
                <a:latin typeface="黑体" panose="02010609060101010101" pitchFamily="49" charset="-122"/>
                <a:ea typeface="黑体" panose="02010609060101010101" pitchFamily="49" charset="-122"/>
                <a:cs typeface="Times New Roman" panose="02020603050405020304" charset="0"/>
              </a:rPr>
              <a:t>卡斯卡</a:t>
            </a:r>
            <a:r>
              <a:rPr lang="zh-CN" altLang="en-US" sz="4800" b="1">
                <a:latin typeface="黑体" panose="02010609060101010101" pitchFamily="49" charset="-122"/>
                <a:ea typeface="黑体" panose="02010609060101010101" pitchFamily="49" charset="-122"/>
                <a:cs typeface="Times New Roman" panose="02020603050405020304" charset="0"/>
              </a:rPr>
              <a:t>迪</a:t>
            </a:r>
            <a:r>
              <a:rPr lang="en-US" sz="4800" b="1">
                <a:latin typeface="黑体" panose="02010609060101010101" pitchFamily="49" charset="-122"/>
                <a:ea typeface="黑体" panose="02010609060101010101" pitchFamily="49" charset="-122"/>
                <a:cs typeface="Times New Roman" panose="02020603050405020304" charset="0"/>
              </a:rPr>
              <a:t>亚俯冲带-CRF</a:t>
            </a:r>
            <a:r>
              <a:rPr lang="zh-CN" altLang="en-US" sz="4800" b="1">
                <a:latin typeface="黑体" panose="02010609060101010101" pitchFamily="49" charset="-122"/>
                <a:ea typeface="黑体" panose="02010609060101010101" pitchFamily="49" charset="-122"/>
                <a:cs typeface="Times New Roman" panose="02020603050405020304" charset="0"/>
              </a:rPr>
              <a:t>成像</a:t>
            </a:r>
            <a:endParaRPr lang="zh-CN" altLang="en-US" sz="4800" b="1">
              <a:latin typeface="黑体" panose="02010609060101010101" pitchFamily="49" charset="-122"/>
              <a:ea typeface="黑体" panose="02010609060101010101" pitchFamily="49" charset="-122"/>
              <a:cs typeface="Times New Roman" panose="02020603050405020304" charset="0"/>
            </a:endParaRPr>
          </a:p>
        </p:txBody>
      </p:sp>
      <p:sp>
        <p:nvSpPr>
          <p:cNvPr id="3" name="文本框 2"/>
          <p:cNvSpPr txBox="1"/>
          <p:nvPr/>
        </p:nvSpPr>
        <p:spPr>
          <a:xfrm>
            <a:off x="23686071"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21</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86674" y="2840482"/>
            <a:ext cx="11547104" cy="10265918"/>
            <a:chOff x="2425568" y="1359281"/>
            <a:chExt cx="7340864" cy="3680079"/>
          </a:xfrm>
        </p:grpSpPr>
        <p:pic>
          <p:nvPicPr>
            <p:cNvPr id="6" name="Picture 2" descr="详细信息请参阅图片下方的说明"/>
            <p:cNvPicPr>
              <a:picLocks noChangeAspect="1" noChangeArrowheads="1"/>
            </p:cNvPicPr>
            <p:nvPr/>
          </p:nvPicPr>
          <p:blipFill rotWithShape="1">
            <a:blip r:embed="rId1">
              <a:extLst>
                <a:ext uri="{28A0092B-C50C-407E-A947-70E740481C1C}">
                  <a14:useLocalDpi xmlns:a14="http://schemas.microsoft.com/office/drawing/2010/main" val="0"/>
                </a:ext>
              </a:extLst>
            </a:blip>
            <a:srcRect t="-2" b="16913"/>
            <a:stretch>
              <a:fillRect/>
            </a:stretch>
          </p:blipFill>
          <p:spPr bwMode="auto">
            <a:xfrm>
              <a:off x="2425568" y="1359281"/>
              <a:ext cx="7340864" cy="3680079"/>
            </a:xfrm>
            <a:prstGeom prst="rect">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2425568" y="4836160"/>
              <a:ext cx="144912" cy="203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pic>
        <p:nvPicPr>
          <p:cNvPr id="10" name="图片 9"/>
          <p:cNvPicPr>
            <a:picLocks noChangeAspect="1"/>
          </p:cNvPicPr>
          <p:nvPr/>
        </p:nvPicPr>
        <p:blipFill>
          <a:blip r:embed="rId2"/>
          <a:srcRect t="12749" r="1142"/>
          <a:stretch>
            <a:fillRect/>
          </a:stretch>
        </p:blipFill>
        <p:spPr>
          <a:xfrm>
            <a:off x="12192000" y="2377440"/>
            <a:ext cx="11905326" cy="11167110"/>
          </a:xfrm>
          <a:prstGeom prst="rect">
            <a:avLst/>
          </a:prstGeom>
        </p:spPr>
      </p:pic>
      <p:sp>
        <p:nvSpPr>
          <p:cNvPr id="11" name="文本框 10"/>
          <p:cNvSpPr txBox="1"/>
          <p:nvPr/>
        </p:nvSpPr>
        <p:spPr>
          <a:xfrm>
            <a:off x="3225784" y="365760"/>
            <a:ext cx="5669280" cy="1198880"/>
          </a:xfrm>
          <a:prstGeom prst="rect">
            <a:avLst/>
          </a:prstGeom>
          <a:noFill/>
        </p:spPr>
        <p:txBody>
          <a:bodyPr wrap="none" rtlCol="0">
            <a:spAutoFit/>
          </a:bodyPr>
          <a:lstStyle/>
          <a:p>
            <a:r>
              <a:rPr lang="zh-CN" altLang="en-US" sz="7200" dirty="0">
                <a:latin typeface="黑体" panose="02010609060101010101" pitchFamily="49" charset="-122"/>
                <a:ea typeface="黑体" panose="02010609060101010101" pitchFamily="49" charset="-122"/>
              </a:rPr>
              <a:t>传统接收函数</a:t>
            </a:r>
            <a:endParaRPr lang="zh-CN" altLang="en-US" sz="7200" dirty="0">
              <a:latin typeface="黑体" panose="02010609060101010101" pitchFamily="49" charset="-122"/>
              <a:ea typeface="黑体" panose="02010609060101010101" pitchFamily="49" charset="-122"/>
            </a:endParaRPr>
          </a:p>
        </p:txBody>
      </p:sp>
      <p:sp>
        <p:nvSpPr>
          <p:cNvPr id="12" name="文本框 11"/>
          <p:cNvSpPr txBox="1"/>
          <p:nvPr/>
        </p:nvSpPr>
        <p:spPr>
          <a:xfrm>
            <a:off x="14395423" y="365760"/>
            <a:ext cx="7498080" cy="1198880"/>
          </a:xfrm>
          <a:prstGeom prst="rect">
            <a:avLst/>
          </a:prstGeom>
          <a:noFill/>
        </p:spPr>
        <p:txBody>
          <a:bodyPr wrap="none" rtlCol="0">
            <a:spAutoFit/>
          </a:bodyPr>
          <a:lstStyle/>
          <a:p>
            <a:r>
              <a:rPr lang="zh-CN" altLang="en-US" sz="7200" dirty="0">
                <a:latin typeface="黑体" panose="02010609060101010101" pitchFamily="49" charset="-122"/>
                <a:ea typeface="黑体" panose="02010609060101010101" pitchFamily="49" charset="-122"/>
              </a:rPr>
              <a:t>沿层相干接收函数</a:t>
            </a:r>
            <a:endParaRPr lang="zh-CN" altLang="en-US" sz="7200" dirty="0">
              <a:latin typeface="黑体" panose="02010609060101010101" pitchFamily="49" charset="-122"/>
              <a:ea typeface="黑体" panose="02010609060101010101" pitchFamily="49" charset="-122"/>
            </a:endParaRPr>
          </a:p>
        </p:txBody>
      </p:sp>
      <p:sp>
        <p:nvSpPr>
          <p:cNvPr id="13" name="文本框 12"/>
          <p:cNvSpPr txBox="1"/>
          <p:nvPr/>
        </p:nvSpPr>
        <p:spPr>
          <a:xfrm>
            <a:off x="6844590" y="1941674"/>
            <a:ext cx="4966335" cy="645160"/>
          </a:xfrm>
          <a:prstGeom prst="rect">
            <a:avLst/>
          </a:prstGeom>
          <a:noFill/>
        </p:spPr>
        <p:txBody>
          <a:bodyPr wrap="none" rtlCol="0">
            <a:spAutoFit/>
          </a:bodyPr>
          <a:lstStyle/>
          <a:p>
            <a:r>
              <a:rPr lang="en-US" altLang="zh-CN" sz="3600" b="1" dirty="0"/>
              <a:t>Ward et al., GRL, 2018</a:t>
            </a:r>
            <a:endParaRPr lang="zh-CN" altLang="en-US" sz="3600" b="1" dirty="0"/>
          </a:p>
        </p:txBody>
      </p:sp>
      <p:sp>
        <p:nvSpPr>
          <p:cNvPr id="14" name="文本框 13"/>
          <p:cNvSpPr txBox="1"/>
          <p:nvPr/>
        </p:nvSpPr>
        <p:spPr>
          <a:xfrm>
            <a:off x="18618150" y="1941674"/>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sp>
        <p:nvSpPr>
          <p:cNvPr id="2" name="文本框 1"/>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22</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0" y="12080"/>
            <a:ext cx="5541824" cy="1405255"/>
          </a:xfrm>
          <a:prstGeom prst="rect">
            <a:avLst/>
          </a:prstGeom>
          <a:noFill/>
        </p:spPr>
        <p:txBody>
          <a:bodyPr wrap="square" rtlCol="0">
            <a:spAutoFit/>
          </a:bodyPr>
          <a:lstStyle/>
          <a:p>
            <a:r>
              <a:rPr lang="zh-CN" altLang="en-US" sz="8535" b="1" dirty="0">
                <a:latin typeface="黑体" panose="02010609060101010101" pitchFamily="49" charset="-122"/>
                <a:ea typeface="黑体" panose="02010609060101010101" pitchFamily="49" charset="-122"/>
              </a:rPr>
              <a:t>目录</a:t>
            </a:r>
            <a:endParaRPr lang="zh-CN" altLang="en-US" sz="8535" b="1" dirty="0">
              <a:latin typeface="黑体" panose="02010609060101010101" pitchFamily="49" charset="-122"/>
              <a:ea typeface="黑体" panose="02010609060101010101" pitchFamily="49" charset="-122"/>
            </a:endParaRPr>
          </a:p>
        </p:txBody>
      </p:sp>
      <p:sp>
        <p:nvSpPr>
          <p:cNvPr id="2" name="矩形 1"/>
          <p:cNvSpPr/>
          <p:nvPr/>
        </p:nvSpPr>
        <p:spPr>
          <a:xfrm>
            <a:off x="6243320" y="1811020"/>
            <a:ext cx="11897360" cy="10093960"/>
          </a:xfrm>
          <a:prstGeom prst="rect">
            <a:avLst/>
          </a:prstGeom>
        </p:spPr>
        <p:txBody>
          <a:bodyPr wrap="square">
            <a:spAutoFit/>
          </a:bodyPr>
          <a:lstStyle/>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接收函数简介</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沿层相干接收函数</a:t>
            </a:r>
            <a:r>
              <a:rPr lang="en-US" altLang="zh-CN" sz="6400" b="1">
                <a:solidFill>
                  <a:schemeClr val="tx1"/>
                </a:solidFill>
                <a:latin typeface="黑体" panose="02010609060101010101" pitchFamily="49" charset="-122"/>
                <a:ea typeface="黑体" panose="02010609060101010101" pitchFamily="49" charset="-122"/>
                <a:cs typeface="黑体" panose="02010609060101010101" pitchFamily="49" charset="-122"/>
              </a:rPr>
              <a:t>CRF</a:t>
            </a:r>
            <a:r>
              <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rPr>
              <a:t>（王新）</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Ⅰ.CRF</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简介</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mj-lt"/>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Ⅱ.</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南极数据</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Ⅲ.</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青藏高原东北缘</a:t>
            </a:r>
            <a:endParaRPr lang="zh-CN" altLang="en-US" sz="6400" b="1">
              <a:latin typeface="黑体" panose="02010609060101010101" pitchFamily="49" charset="-122"/>
              <a:ea typeface="黑体" panose="02010609060101010101" pitchFamily="49" charset="-122"/>
              <a:cs typeface="黑体" panose="02010609060101010101" pitchFamily="49" charset="-122"/>
            </a:endParaRPr>
          </a:p>
          <a:p>
            <a:pPr indent="0" fontAlgn="auto">
              <a:lnSpc>
                <a:spcPct val="125000"/>
              </a:lnSpc>
              <a:spcAft>
                <a:spcPts val="1800"/>
              </a:spcAft>
              <a:buFont typeface="Arial" panose="020B0604020202020204" pitchFamily="34" charset="0"/>
              <a:buNone/>
            </a:pP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    Ⅳ.</a:t>
            </a:r>
            <a:r>
              <a:rPr lang="zh-CN" altLang="en-US" sz="6400" b="1">
                <a:latin typeface="黑体" panose="02010609060101010101" pitchFamily="49" charset="-122"/>
                <a:ea typeface="黑体" panose="02010609060101010101" pitchFamily="49" charset="-122"/>
                <a:cs typeface="黑体" panose="02010609060101010101" pitchFamily="49" charset="-122"/>
                <a:sym typeface="+mn-ea"/>
              </a:rPr>
              <a:t>卡斯卡地亚俯冲带</a:t>
            </a:r>
            <a:r>
              <a:rPr lang="en-US" altLang="zh-CN" sz="6400" b="1">
                <a:latin typeface="黑体" panose="02010609060101010101" pitchFamily="49" charset="-122"/>
                <a:ea typeface="黑体" panose="02010609060101010101" pitchFamily="49" charset="-122"/>
                <a:cs typeface="黑体" panose="02010609060101010101" pitchFamily="49" charset="-122"/>
                <a:sym typeface="+mn-ea"/>
              </a:rPr>
              <a:t>*</a:t>
            </a:r>
            <a:endParaRPr lang="zh-CN" altLang="en-US" sz="6400" b="1">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marL="514350" indent="-514350" fontAlgn="auto">
              <a:lnSpc>
                <a:spcPct val="125000"/>
              </a:lnSpc>
              <a:spcAft>
                <a:spcPts val="1800"/>
              </a:spcAft>
              <a:buFont typeface="Arial" panose="020B0604020202020204" pitchFamily="34" charset="0"/>
              <a:buChar char="•"/>
            </a:pPr>
            <a:r>
              <a:rPr lang="zh-CN" altLang="en-US" sz="6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卡斯卡迪亚俯冲带文献讨论</a:t>
            </a:r>
            <a:endParaRPr lang="zh-CN" altLang="en-US" sz="6400" b="1">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6708120" y="2022475"/>
            <a:ext cx="6638290" cy="4867275"/>
          </a:xfrm>
          <a:prstGeom prst="rect">
            <a:avLst/>
          </a:prstGeom>
        </p:spPr>
      </p:pic>
      <p:pic>
        <p:nvPicPr>
          <p:cNvPr id="6" name="图片 5"/>
          <p:cNvPicPr>
            <a:picLocks noChangeAspect="1"/>
          </p:cNvPicPr>
          <p:nvPr/>
        </p:nvPicPr>
        <p:blipFill>
          <a:blip r:embed="rId2"/>
          <a:stretch>
            <a:fillRect/>
          </a:stretch>
        </p:blipFill>
        <p:spPr>
          <a:xfrm>
            <a:off x="17426305" y="7707630"/>
            <a:ext cx="5201285" cy="5407660"/>
          </a:xfrm>
          <a:prstGeom prst="rect">
            <a:avLst/>
          </a:prstGeom>
        </p:spPr>
      </p:pic>
      <p:pic>
        <p:nvPicPr>
          <p:cNvPr id="7" name="图片 6"/>
          <p:cNvPicPr>
            <a:picLocks noChangeAspect="1"/>
          </p:cNvPicPr>
          <p:nvPr/>
        </p:nvPicPr>
        <p:blipFill>
          <a:blip r:embed="rId3"/>
          <a:stretch>
            <a:fillRect/>
          </a:stretch>
        </p:blipFill>
        <p:spPr>
          <a:xfrm>
            <a:off x="655955" y="2524760"/>
            <a:ext cx="15408275" cy="9035415"/>
          </a:xfrm>
          <a:prstGeom prst="rect">
            <a:avLst/>
          </a:prstGeom>
        </p:spPr>
      </p:pic>
      <p:sp>
        <p:nvSpPr>
          <p:cNvPr id="8" name="文本框 7"/>
          <p:cNvSpPr txBox="1"/>
          <p:nvPr/>
        </p:nvSpPr>
        <p:spPr>
          <a:xfrm>
            <a:off x="5357495" y="11560175"/>
            <a:ext cx="6004560" cy="1568450"/>
          </a:xfrm>
          <a:prstGeom prst="rect">
            <a:avLst/>
          </a:prstGeom>
        </p:spPr>
        <p:txBody>
          <a:bodyPr wrap="square">
            <a:spAutoFit/>
          </a:bodyPr>
          <a:lstStyle/>
          <a:p>
            <a:pPr indent="0" algn="ctr" fontAlgn="auto">
              <a:lnSpc>
                <a:spcPct val="150000"/>
              </a:lnSpc>
              <a:spcBef>
                <a:spcPct val="0"/>
              </a:spcBef>
              <a:spcAft>
                <a:spcPct val="0"/>
              </a:spcAft>
            </a:pPr>
            <a:r>
              <a:rPr lang="zh-CN" altLang="en-US" sz="3200" i="0">
                <a:latin typeface="黑体" panose="02010609060101010101" pitchFamily="49" charset="-122"/>
                <a:ea typeface="黑体" panose="02010609060101010101" pitchFamily="49" charset="-122"/>
              </a:rPr>
              <a:t>俯冲带地区富含熔体的</a:t>
            </a:r>
            <a:r>
              <a:rPr lang="en-US" altLang="zh-CN" sz="3200" i="0">
                <a:latin typeface="黑体" panose="02010609060101010101" pitchFamily="49" charset="-122"/>
                <a:ea typeface="黑体" panose="02010609060101010101" pitchFamily="49" charset="-122"/>
              </a:rPr>
              <a:t>slab-LAB</a:t>
            </a:r>
            <a:r>
              <a:rPr lang="zh-CN" altLang="en-US" sz="3200" i="0">
                <a:latin typeface="黑体" panose="02010609060101010101" pitchFamily="49" charset="-122"/>
                <a:ea typeface="黑体" panose="02010609060101010101" pitchFamily="49" charset="-122"/>
              </a:rPr>
              <a:t>研究现状及争议</a:t>
            </a:r>
            <a:endParaRPr lang="zh-CN" altLang="en-US" sz="3200" i="0">
              <a:latin typeface="黑体" panose="02010609060101010101" pitchFamily="49" charset="-122"/>
              <a:ea typeface="黑体" panose="02010609060101010101" pitchFamily="49" charset="-122"/>
            </a:endParaRPr>
          </a:p>
        </p:txBody>
      </p:sp>
      <p:sp>
        <p:nvSpPr>
          <p:cNvPr id="9" name="TextBox 6"/>
          <p:cNvSpPr txBox="1"/>
          <p:nvPr/>
        </p:nvSpPr>
        <p:spPr>
          <a:xfrm>
            <a:off x="310515" y="234315"/>
            <a:ext cx="11881485" cy="829945"/>
          </a:xfrm>
          <a:prstGeom prst="rect">
            <a:avLst/>
          </a:prstGeom>
          <a:noFill/>
        </p:spPr>
        <p:txBody>
          <a:bodyPr wrap="square" rtlCol="0">
            <a:spAutoFit/>
          </a:bodyPr>
          <a:lstStyle/>
          <a:p>
            <a:pPr marL="857250" indent="-857250">
              <a:buFont typeface="Wingdings" panose="05000000000000000000" charset="0"/>
              <a:buChar char="n"/>
            </a:pPr>
            <a:r>
              <a:rPr lang="zh-CN" altLang="en-US" sz="4800" b="1">
                <a:latin typeface="黑体" panose="02010609060101010101" pitchFamily="49" charset="-122"/>
                <a:ea typeface="黑体" panose="02010609060101010101" pitchFamily="49" charset="-122"/>
                <a:cs typeface="Times New Roman" panose="02020603050405020304" charset="0"/>
              </a:rPr>
              <a:t>俯冲带熔体现状与争议</a:t>
            </a:r>
            <a:endParaRPr lang="zh-CN" altLang="en-US"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10" name="文本框 9"/>
          <p:cNvSpPr txBox="1"/>
          <p:nvPr/>
        </p:nvSpPr>
        <p:spPr>
          <a:xfrm>
            <a:off x="18827750" y="6889750"/>
            <a:ext cx="2398395" cy="583565"/>
          </a:xfrm>
          <a:prstGeom prst="rect">
            <a:avLst/>
          </a:prstGeom>
          <a:noFill/>
        </p:spPr>
        <p:txBody>
          <a:bodyPr wrap="square" rtlCol="0">
            <a:spAutoFit/>
          </a:bodyPr>
          <a:lstStyle/>
          <a:p>
            <a:r>
              <a:rPr lang="zh-CN" altLang="en-US" sz="3200">
                <a:latin typeface="黑体" panose="02010609060101010101" pitchFamily="49" charset="-122"/>
                <a:ea typeface="黑体" panose="02010609060101010101" pitchFamily="49" charset="-122"/>
              </a:rPr>
              <a:t>日本俯冲带</a:t>
            </a:r>
            <a:endParaRPr lang="zh-CN" altLang="en-US" sz="3200">
              <a:latin typeface="黑体" panose="02010609060101010101" pitchFamily="49" charset="-122"/>
              <a:ea typeface="黑体" panose="02010609060101010101" pitchFamily="49" charset="-122"/>
            </a:endParaRPr>
          </a:p>
        </p:txBody>
      </p:sp>
      <p:sp>
        <p:nvSpPr>
          <p:cNvPr id="11" name="文本框 10"/>
          <p:cNvSpPr txBox="1"/>
          <p:nvPr/>
        </p:nvSpPr>
        <p:spPr>
          <a:xfrm>
            <a:off x="18686780" y="13115290"/>
            <a:ext cx="2680335" cy="583565"/>
          </a:xfrm>
          <a:prstGeom prst="rect">
            <a:avLst/>
          </a:prstGeom>
          <a:noFill/>
        </p:spPr>
        <p:txBody>
          <a:bodyPr wrap="square" rtlCol="0">
            <a:spAutoFit/>
          </a:bodyPr>
          <a:lstStyle/>
          <a:p>
            <a:r>
              <a:rPr lang="zh-CN" altLang="en-US" sz="3200">
                <a:latin typeface="黑体" panose="02010609060101010101" pitchFamily="49" charset="-122"/>
                <a:ea typeface="黑体" panose="02010609060101010101" pitchFamily="49" charset="-122"/>
              </a:rPr>
              <a:t>中美洲俯冲带</a:t>
            </a:r>
            <a:endParaRPr lang="zh-CN" altLang="en-US" sz="3200">
              <a:latin typeface="黑体" panose="02010609060101010101" pitchFamily="49" charset="-122"/>
              <a:ea typeface="黑体" panose="02010609060101010101" pitchFamily="49" charset="-122"/>
            </a:endParaRPr>
          </a:p>
        </p:txBody>
      </p:sp>
      <p:sp>
        <p:nvSpPr>
          <p:cNvPr id="2" name="文本框 1"/>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24</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310515" y="234315"/>
            <a:ext cx="15795625" cy="829945"/>
          </a:xfrm>
          <a:prstGeom prst="rect">
            <a:avLst/>
          </a:prstGeom>
          <a:noFill/>
        </p:spPr>
        <p:txBody>
          <a:bodyPr wrap="square" rtlCol="0">
            <a:spAutoFit/>
          </a:bodyPr>
          <a:lstStyle/>
          <a:p>
            <a:pPr marL="857250" indent="-857250">
              <a:buFont typeface="Wingdings" panose="05000000000000000000" charset="0"/>
              <a:buChar char="n"/>
            </a:pPr>
            <a:r>
              <a:rPr lang="zh-CN" altLang="en-US" sz="4800" b="1">
                <a:latin typeface="黑体" panose="02010609060101010101" pitchFamily="49" charset="-122"/>
                <a:ea typeface="黑体" panose="02010609060101010101" pitchFamily="49" charset="-122"/>
                <a:cs typeface="Times New Roman" panose="02020603050405020304" charset="0"/>
              </a:rPr>
              <a:t>卡斯卡地亚俯冲带</a:t>
            </a:r>
            <a:r>
              <a:rPr lang="en-US" altLang="zh-CN" sz="4800" b="1">
                <a:latin typeface="黑体" panose="02010609060101010101" pitchFamily="49" charset="-122"/>
                <a:ea typeface="黑体" panose="02010609060101010101" pitchFamily="49" charset="-122"/>
                <a:cs typeface="Times New Roman" panose="02020603050405020304" charset="0"/>
              </a:rPr>
              <a:t>RF</a:t>
            </a:r>
            <a:r>
              <a:rPr lang="zh-CN" altLang="en-US" sz="4800" b="1">
                <a:latin typeface="黑体" panose="02010609060101010101" pitchFamily="49" charset="-122"/>
                <a:ea typeface="黑体" panose="02010609060101010101" pitchFamily="49" charset="-122"/>
                <a:cs typeface="Times New Roman" panose="02020603050405020304" charset="0"/>
              </a:rPr>
              <a:t>成像</a:t>
            </a:r>
            <a:endParaRPr lang="zh-CN" altLang="en-US"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pic>
        <p:nvPicPr>
          <p:cNvPr id="1026" name="Picture 2" descr="详细信息请参阅图片下方的说明"/>
          <p:cNvPicPr>
            <a:picLocks noChangeAspect="1" noChangeArrowheads="1"/>
          </p:cNvPicPr>
          <p:nvPr/>
        </p:nvPicPr>
        <p:blipFill>
          <a:blip r:embed="rId1">
            <a:extLst>
              <a:ext uri="{28A0092B-C50C-407E-A947-70E740481C1C}">
                <a14:useLocalDpi xmlns:a14="http://schemas.microsoft.com/office/drawing/2010/main" val="0"/>
              </a:ext>
            </a:extLst>
          </a:blip>
          <a:srcRect b="16529"/>
          <a:stretch>
            <a:fillRect/>
          </a:stretch>
        </p:blipFill>
        <p:spPr bwMode="auto">
          <a:xfrm>
            <a:off x="12468225" y="8190230"/>
            <a:ext cx="9812020" cy="4942205"/>
          </a:xfrm>
          <a:prstGeom prst="rect">
            <a:avLst/>
          </a:prstGeom>
          <a:noFill/>
          <a:extLst>
            <a:ext uri="{909E8E84-426E-40DD-AFC4-6F175D3DCCD1}">
              <a14:hiddenFill xmlns:a14="http://schemas.microsoft.com/office/drawing/2010/main">
                <a:solidFill>
                  <a:srgbClr val="FFFFFF"/>
                </a:solidFill>
              </a14:hiddenFill>
            </a:ext>
          </a:extLst>
        </p:spPr>
      </p:pic>
      <p:pic>
        <p:nvPicPr>
          <p:cNvPr id="4" name="图片 3" descr="aao1908-f2"/>
          <p:cNvPicPr>
            <a:picLocks noChangeAspect="1"/>
          </p:cNvPicPr>
          <p:nvPr/>
        </p:nvPicPr>
        <p:blipFill>
          <a:blip r:embed="rId2"/>
          <a:srcRect r="33125" b="55413"/>
          <a:stretch>
            <a:fillRect/>
          </a:stretch>
        </p:blipFill>
        <p:spPr>
          <a:xfrm>
            <a:off x="310515" y="8302625"/>
            <a:ext cx="9624060" cy="3937000"/>
          </a:xfrm>
          <a:prstGeom prst="rect">
            <a:avLst/>
          </a:prstGeom>
        </p:spPr>
      </p:pic>
      <p:pic>
        <p:nvPicPr>
          <p:cNvPr id="5" name="图片 4" descr="aao1908-f1"/>
          <p:cNvPicPr>
            <a:picLocks noChangeAspect="1"/>
          </p:cNvPicPr>
          <p:nvPr/>
        </p:nvPicPr>
        <p:blipFill>
          <a:blip r:embed="rId3"/>
          <a:stretch>
            <a:fillRect/>
          </a:stretch>
        </p:blipFill>
        <p:spPr>
          <a:xfrm>
            <a:off x="2607945" y="1785620"/>
            <a:ext cx="5029200" cy="6073140"/>
          </a:xfrm>
          <a:prstGeom prst="rect">
            <a:avLst/>
          </a:prstGeom>
        </p:spPr>
      </p:pic>
      <p:sp>
        <p:nvSpPr>
          <p:cNvPr id="13" name="文本框 12"/>
          <p:cNvSpPr txBox="1"/>
          <p:nvPr/>
        </p:nvSpPr>
        <p:spPr>
          <a:xfrm>
            <a:off x="15210080" y="13132279"/>
            <a:ext cx="4437380" cy="583565"/>
          </a:xfrm>
          <a:prstGeom prst="rect">
            <a:avLst/>
          </a:prstGeom>
          <a:noFill/>
        </p:spPr>
        <p:txBody>
          <a:bodyPr wrap="none" rtlCol="0">
            <a:spAutoFit/>
          </a:bodyPr>
          <a:lstStyle/>
          <a:p>
            <a:r>
              <a:rPr lang="en-US" altLang="zh-CN" sz="3200" b="1" dirty="0"/>
              <a:t>Ward et al., GRL, 2018</a:t>
            </a:r>
            <a:endParaRPr lang="en-US" altLang="zh-CN" sz="3200" b="1" dirty="0"/>
          </a:p>
        </p:txBody>
      </p:sp>
      <p:sp>
        <p:nvSpPr>
          <p:cNvPr id="7" name="文本框 6"/>
          <p:cNvSpPr txBox="1"/>
          <p:nvPr/>
        </p:nvSpPr>
        <p:spPr>
          <a:xfrm>
            <a:off x="1576630" y="12683334"/>
            <a:ext cx="7646670" cy="583565"/>
          </a:xfrm>
          <a:prstGeom prst="rect">
            <a:avLst/>
          </a:prstGeom>
          <a:noFill/>
        </p:spPr>
        <p:txBody>
          <a:bodyPr wrap="none" rtlCol="0">
            <a:spAutoFit/>
          </a:bodyPr>
          <a:lstStyle/>
          <a:p>
            <a:r>
              <a:rPr lang="en-US" altLang="zh-CN" sz="3200" b="1" dirty="0"/>
              <a:t>Rychert et al., Science Advances, 2018</a:t>
            </a:r>
            <a:endParaRPr lang="en-US" altLang="zh-CN" sz="3200" b="1" dirty="0"/>
          </a:p>
        </p:txBody>
      </p:sp>
      <p:cxnSp>
        <p:nvCxnSpPr>
          <p:cNvPr id="8" name="直接连接符 7"/>
          <p:cNvCxnSpPr/>
          <p:nvPr/>
        </p:nvCxnSpPr>
        <p:spPr>
          <a:xfrm flipH="1">
            <a:off x="10612120" y="1785620"/>
            <a:ext cx="0" cy="11399520"/>
          </a:xfrm>
          <a:prstGeom prst="line">
            <a:avLst/>
          </a:prstGeom>
          <a:ln w="38100" cmpd="sng">
            <a:solidFill>
              <a:schemeClr val="tx1"/>
            </a:solidFill>
            <a:prstDash val="dashDot"/>
          </a:ln>
        </p:spPr>
        <p:style>
          <a:lnRef idx="2">
            <a:schemeClr val="accent1"/>
          </a:lnRef>
          <a:fillRef idx="0">
            <a:srgbClr val="FFFFFF"/>
          </a:fillRef>
          <a:effectRef idx="0">
            <a:srgbClr val="FFFFFF"/>
          </a:effectRef>
          <a:fontRef idx="minor">
            <a:schemeClr val="tx1"/>
          </a:fontRef>
        </p:style>
      </p:cxnSp>
      <p:pic>
        <p:nvPicPr>
          <p:cNvPr id="3" name="图片 2"/>
          <p:cNvPicPr>
            <a:picLocks noChangeAspect="1"/>
          </p:cNvPicPr>
          <p:nvPr/>
        </p:nvPicPr>
        <p:blipFill>
          <a:blip r:embed="rId4"/>
          <a:stretch>
            <a:fillRect/>
          </a:stretch>
        </p:blipFill>
        <p:spPr>
          <a:xfrm>
            <a:off x="16583025" y="1785620"/>
            <a:ext cx="7302500" cy="5412740"/>
          </a:xfrm>
          <a:prstGeom prst="rect">
            <a:avLst/>
          </a:prstGeom>
        </p:spPr>
      </p:pic>
      <p:pic>
        <p:nvPicPr>
          <p:cNvPr id="6" name="图片 5"/>
          <p:cNvPicPr>
            <a:picLocks noChangeAspect="1"/>
          </p:cNvPicPr>
          <p:nvPr/>
        </p:nvPicPr>
        <p:blipFill>
          <a:blip r:embed="rId5"/>
          <a:stretch>
            <a:fillRect/>
          </a:stretch>
        </p:blipFill>
        <p:spPr>
          <a:xfrm>
            <a:off x="11076305" y="2727960"/>
            <a:ext cx="5226685" cy="3559810"/>
          </a:xfrm>
          <a:prstGeom prst="rect">
            <a:avLst/>
          </a:prstGeom>
        </p:spPr>
      </p:pic>
      <p:cxnSp>
        <p:nvCxnSpPr>
          <p:cNvPr id="11" name="直接连接符 10"/>
          <p:cNvCxnSpPr/>
          <p:nvPr/>
        </p:nvCxnSpPr>
        <p:spPr>
          <a:xfrm>
            <a:off x="10612120" y="7858760"/>
            <a:ext cx="13524865" cy="0"/>
          </a:xfrm>
          <a:prstGeom prst="line">
            <a:avLst/>
          </a:prstGeom>
          <a:ln w="38100" cmpd="sng">
            <a:solidFill>
              <a:schemeClr val="tx1"/>
            </a:solidFill>
            <a:prstDash val="dashDot"/>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14103350" y="7236460"/>
            <a:ext cx="6650990" cy="583565"/>
          </a:xfrm>
          <a:prstGeom prst="rect">
            <a:avLst/>
          </a:prstGeom>
        </p:spPr>
        <p:txBody>
          <a:bodyPr wrap="square">
            <a:spAutoFit/>
          </a:bodyPr>
          <a:lstStyle/>
          <a:p>
            <a:pPr marL="0" algn="l">
              <a:buClrTx/>
              <a:buSzTx/>
              <a:buFontTx/>
            </a:pPr>
            <a:r>
              <a:rPr lang="en-US" altLang="zh-CN" sz="3200" b="1" i="0" dirty="0"/>
              <a:t>Benoit Tauzin et al., EPSL, 2016</a:t>
            </a:r>
            <a:endParaRPr lang="en-US" altLang="zh-CN" sz="3200" b="1" i="0" dirty="0"/>
          </a:p>
        </p:txBody>
      </p:sp>
      <p:sp>
        <p:nvSpPr>
          <p:cNvPr id="2" name="文本框 1"/>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25</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l58237-sup-0001-2018gl079903-ms01">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310515" y="2745740"/>
            <a:ext cx="23759795" cy="8224520"/>
          </a:xfrm>
          <a:prstGeom prst="rect">
            <a:avLst/>
          </a:prstGeom>
        </p:spPr>
      </p:pic>
      <p:sp>
        <p:nvSpPr>
          <p:cNvPr id="13" name="文本框 12"/>
          <p:cNvSpPr txBox="1"/>
          <p:nvPr/>
        </p:nvSpPr>
        <p:spPr>
          <a:xfrm>
            <a:off x="18413020" y="234159"/>
            <a:ext cx="4966335" cy="645160"/>
          </a:xfrm>
          <a:prstGeom prst="rect">
            <a:avLst/>
          </a:prstGeom>
          <a:noFill/>
        </p:spPr>
        <p:txBody>
          <a:bodyPr wrap="none" rtlCol="0">
            <a:spAutoFit/>
          </a:bodyPr>
          <a:lstStyle/>
          <a:p>
            <a:r>
              <a:rPr lang="en-US" altLang="zh-CN" sz="3600" b="1" dirty="0"/>
              <a:t>Ward et al., GRL, 2018</a:t>
            </a:r>
            <a:endParaRPr lang="zh-CN" altLang="en-US" sz="3600" b="1" dirty="0"/>
          </a:p>
        </p:txBody>
      </p:sp>
      <p:sp>
        <p:nvSpPr>
          <p:cNvPr id="9" name="TextBox 6"/>
          <p:cNvSpPr txBox="1"/>
          <p:nvPr/>
        </p:nvSpPr>
        <p:spPr>
          <a:xfrm>
            <a:off x="310515" y="234315"/>
            <a:ext cx="15795625" cy="829945"/>
          </a:xfrm>
          <a:prstGeom prst="rect">
            <a:avLst/>
          </a:prstGeom>
          <a:noFill/>
        </p:spPr>
        <p:txBody>
          <a:bodyPr wrap="square" rtlCol="0">
            <a:spAutoFit/>
          </a:bodyPr>
          <a:lstStyle/>
          <a:p>
            <a:pPr marL="857250" indent="-857250">
              <a:buFont typeface="Wingdings" panose="05000000000000000000" charset="0"/>
              <a:buChar char="n"/>
            </a:pPr>
            <a:r>
              <a:rPr lang="zh-CN" altLang="en-US" sz="4800" b="1">
                <a:latin typeface="黑体" panose="02010609060101010101" pitchFamily="49" charset="-122"/>
                <a:ea typeface="黑体" panose="02010609060101010101" pitchFamily="49" charset="-122"/>
                <a:cs typeface="Times New Roman" panose="02020603050405020304" charset="0"/>
              </a:rPr>
              <a:t>卡斯卡地亚俯冲带</a:t>
            </a:r>
            <a:r>
              <a:rPr lang="en-US" altLang="zh-CN" sz="4800" b="1">
                <a:latin typeface="黑体" panose="02010609060101010101" pitchFamily="49" charset="-122"/>
                <a:ea typeface="黑体" panose="02010609060101010101" pitchFamily="49" charset="-122"/>
                <a:cs typeface="Times New Roman" panose="02020603050405020304" charset="0"/>
              </a:rPr>
              <a:t>RF</a:t>
            </a:r>
            <a:r>
              <a:rPr lang="zh-CN" altLang="en-US" sz="4800" b="1">
                <a:latin typeface="黑体" panose="02010609060101010101" pitchFamily="49" charset="-122"/>
                <a:ea typeface="黑体" panose="02010609060101010101" pitchFamily="49" charset="-122"/>
                <a:cs typeface="Times New Roman" panose="02020603050405020304" charset="0"/>
              </a:rPr>
              <a:t>成像</a:t>
            </a:r>
            <a:endParaRPr lang="zh-CN" altLang="en-US"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3" name="文本框 2"/>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26</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video>
              <p:cMediaNode>
                <p:cTn id="2" fill="hold" display="1">
                  <p:stCondLst>
                    <p:cond delay="indefinite"/>
                  </p:stCondLst>
                </p:cTn>
                <p:tgtEl>
                  <p:spTgt spid="2"/>
                </p:tgtEl>
              </p:cMediaNode>
            </p:video>
            <p:seq concurrent="1" nextAc="seek">
              <p:cTn id="3" restart="whenNotActive" fill="hold" evtFilter="cancelBubble" nodeType="interactiveSeq">
                <p:stCondLst>
                  <p:cond evt="onClick" delay="0">
                    <p:tgtEl>
                      <p:spTgt spid="2"/>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310515" y="234315"/>
            <a:ext cx="15795625" cy="829945"/>
          </a:xfrm>
          <a:prstGeom prst="rect">
            <a:avLst/>
          </a:prstGeom>
          <a:noFill/>
        </p:spPr>
        <p:txBody>
          <a:bodyPr wrap="square" rtlCol="0">
            <a:spAutoFit/>
          </a:bodyPr>
          <a:lstStyle/>
          <a:p>
            <a:pPr marL="857250" indent="-857250">
              <a:buFont typeface="Wingdings" panose="05000000000000000000" charset="0"/>
              <a:buChar char="n"/>
            </a:pPr>
            <a:r>
              <a:rPr lang="zh-CN" altLang="en-US" sz="4800" b="1">
                <a:latin typeface="黑体" panose="02010609060101010101" pitchFamily="49" charset="-122"/>
                <a:ea typeface="黑体" panose="02010609060101010101" pitchFamily="49" charset="-122"/>
                <a:cs typeface="Times New Roman" panose="02020603050405020304" charset="0"/>
              </a:rPr>
              <a:t>台阵位置及地震事件统计</a:t>
            </a:r>
            <a:endParaRPr lang="en-US" altLang="zh-CN"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33730" y="1785620"/>
            <a:ext cx="11196320" cy="11109325"/>
          </a:xfrm>
          <a:prstGeom prst="rect">
            <a:avLst/>
          </a:prstGeom>
        </p:spPr>
      </p:pic>
      <p:sp>
        <p:nvSpPr>
          <p:cNvPr id="2" name="文本框 1"/>
          <p:cNvSpPr txBox="1"/>
          <p:nvPr/>
        </p:nvSpPr>
        <p:spPr>
          <a:xfrm>
            <a:off x="19307125" y="418944"/>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pic>
        <p:nvPicPr>
          <p:cNvPr id="3" name="图片 2"/>
          <p:cNvPicPr>
            <a:picLocks noChangeAspect="1"/>
          </p:cNvPicPr>
          <p:nvPr/>
        </p:nvPicPr>
        <p:blipFill>
          <a:blip r:embed="rId2"/>
          <a:stretch>
            <a:fillRect/>
          </a:stretch>
        </p:blipFill>
        <p:spPr>
          <a:xfrm>
            <a:off x="11957685" y="1785620"/>
            <a:ext cx="12112625" cy="11804650"/>
          </a:xfrm>
          <a:prstGeom prst="rect">
            <a:avLst/>
          </a:prstGeom>
        </p:spPr>
      </p:pic>
      <p:sp>
        <p:nvSpPr>
          <p:cNvPr id="13" name="文本框 12"/>
          <p:cNvSpPr txBox="1"/>
          <p:nvPr/>
        </p:nvSpPr>
        <p:spPr>
          <a:xfrm>
            <a:off x="19224550" y="10223979"/>
            <a:ext cx="5116195" cy="583565"/>
          </a:xfrm>
          <a:prstGeom prst="rect">
            <a:avLst/>
          </a:prstGeom>
          <a:noFill/>
        </p:spPr>
        <p:txBody>
          <a:bodyPr wrap="none" rtlCol="0">
            <a:spAutoFit/>
          </a:bodyPr>
          <a:lstStyle/>
          <a:p>
            <a:pPr algn="l"/>
            <a:r>
              <a:rPr lang="en-US" altLang="zh-CN" sz="3200" b="1" dirty="0">
                <a:sym typeface="+mn-ea"/>
              </a:rPr>
              <a:t>(</a:t>
            </a:r>
            <a:r>
              <a:rPr lang="zh-CN" altLang="en-US" sz="3200" b="1" dirty="0">
                <a:sym typeface="+mn-ea"/>
              </a:rPr>
              <a:t>同</a:t>
            </a:r>
            <a:r>
              <a:rPr lang="en-US" altLang="zh-CN" sz="3200" b="1" dirty="0"/>
              <a:t>Ward et al., GRL, 2018)</a:t>
            </a:r>
            <a:endParaRPr lang="en-US" altLang="zh-CN" sz="3200" b="1" dirty="0"/>
          </a:p>
        </p:txBody>
      </p:sp>
      <p:sp>
        <p:nvSpPr>
          <p:cNvPr id="4" name="文本框 3"/>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27</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310515" y="234315"/>
            <a:ext cx="15795625" cy="829945"/>
          </a:xfrm>
          <a:prstGeom prst="rect">
            <a:avLst/>
          </a:prstGeom>
          <a:noFill/>
        </p:spPr>
        <p:txBody>
          <a:bodyPr wrap="square" rtlCol="0">
            <a:spAutoFit/>
          </a:bodyPr>
          <a:lstStyle/>
          <a:p>
            <a:pPr marL="857250" indent="-857250">
              <a:buFont typeface="Wingdings" panose="05000000000000000000" charset="0"/>
              <a:buChar char="n"/>
            </a:pPr>
            <a:r>
              <a:rPr lang="en-US" altLang="zh-CN" sz="4800" b="1">
                <a:latin typeface="黑体" panose="02010609060101010101" pitchFamily="49" charset="-122"/>
                <a:ea typeface="黑体" panose="02010609060101010101" pitchFamily="49" charset="-122"/>
                <a:cs typeface="Times New Roman" panose="02020603050405020304" charset="0"/>
              </a:rPr>
              <a:t>CRF</a:t>
            </a:r>
            <a:r>
              <a:rPr lang="zh-CN" altLang="en-US" sz="4800" b="1">
                <a:latin typeface="黑体" panose="02010609060101010101" pitchFamily="49" charset="-122"/>
                <a:ea typeface="黑体" panose="02010609060101010101" pitchFamily="49" charset="-122"/>
                <a:cs typeface="Times New Roman" panose="02020603050405020304" charset="0"/>
              </a:rPr>
              <a:t>成像及合成测试对比</a:t>
            </a:r>
            <a:endParaRPr lang="zh-CN" altLang="en-US"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pic>
        <p:nvPicPr>
          <p:cNvPr id="3" name="图片 2"/>
          <p:cNvPicPr>
            <a:picLocks noChangeAspect="1"/>
          </p:cNvPicPr>
          <p:nvPr/>
        </p:nvPicPr>
        <p:blipFill>
          <a:blip r:embed="rId1"/>
          <a:stretch>
            <a:fillRect/>
          </a:stretch>
        </p:blipFill>
        <p:spPr>
          <a:xfrm>
            <a:off x="11173460" y="2214880"/>
            <a:ext cx="12896850" cy="11119485"/>
          </a:xfrm>
          <a:prstGeom prst="rect">
            <a:avLst/>
          </a:prstGeom>
        </p:spPr>
      </p:pic>
      <p:pic>
        <p:nvPicPr>
          <p:cNvPr id="8" name="图片 7"/>
          <p:cNvPicPr>
            <a:picLocks noChangeAspect="1"/>
          </p:cNvPicPr>
          <p:nvPr/>
        </p:nvPicPr>
        <p:blipFill>
          <a:blip r:embed="rId2"/>
          <a:srcRect b="30347"/>
          <a:stretch>
            <a:fillRect/>
          </a:stretch>
        </p:blipFill>
        <p:spPr>
          <a:xfrm>
            <a:off x="683895" y="2047875"/>
            <a:ext cx="9472930" cy="11286490"/>
          </a:xfrm>
          <a:prstGeom prst="rect">
            <a:avLst/>
          </a:prstGeom>
        </p:spPr>
      </p:pic>
      <p:sp>
        <p:nvSpPr>
          <p:cNvPr id="10" name="文本框 9"/>
          <p:cNvSpPr txBox="1"/>
          <p:nvPr/>
        </p:nvSpPr>
        <p:spPr>
          <a:xfrm>
            <a:off x="19307125" y="418944"/>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sp>
        <p:nvSpPr>
          <p:cNvPr id="2" name="文本框 1"/>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28</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4996815" y="-635"/>
            <a:ext cx="14006830" cy="13735050"/>
          </a:xfrm>
          <a:prstGeom prst="rect">
            <a:avLst/>
          </a:prstGeom>
        </p:spPr>
      </p:pic>
      <p:sp>
        <p:nvSpPr>
          <p:cNvPr id="10" name="文本框 9"/>
          <p:cNvSpPr txBox="1"/>
          <p:nvPr/>
        </p:nvSpPr>
        <p:spPr>
          <a:xfrm>
            <a:off x="19307125" y="418944"/>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sp>
        <p:nvSpPr>
          <p:cNvPr id="2" name="文本框 1"/>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29</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68935" y="1792605"/>
            <a:ext cx="11398250" cy="5336540"/>
          </a:xfrm>
          <a:prstGeom prst="rect">
            <a:avLst/>
          </a:prstGeom>
        </p:spPr>
      </p:pic>
      <p:pic>
        <p:nvPicPr>
          <p:cNvPr id="5" name="图片 4"/>
          <p:cNvPicPr>
            <a:picLocks noChangeAspect="1"/>
          </p:cNvPicPr>
          <p:nvPr/>
        </p:nvPicPr>
        <p:blipFill>
          <a:blip r:embed="rId2"/>
          <a:stretch>
            <a:fillRect/>
          </a:stretch>
        </p:blipFill>
        <p:spPr>
          <a:xfrm>
            <a:off x="1014730" y="7129780"/>
            <a:ext cx="10107295" cy="6586220"/>
          </a:xfrm>
          <a:prstGeom prst="rect">
            <a:avLst/>
          </a:prstGeom>
        </p:spPr>
      </p:pic>
      <p:pic>
        <p:nvPicPr>
          <p:cNvPr id="6" name="图片 5"/>
          <p:cNvPicPr>
            <a:picLocks noChangeAspect="1"/>
          </p:cNvPicPr>
          <p:nvPr/>
        </p:nvPicPr>
        <p:blipFill>
          <a:blip r:embed="rId3"/>
          <a:stretch>
            <a:fillRect/>
          </a:stretch>
        </p:blipFill>
        <p:spPr>
          <a:xfrm>
            <a:off x="12444730" y="1805940"/>
            <a:ext cx="11221720" cy="11910060"/>
          </a:xfrm>
          <a:prstGeom prst="rect">
            <a:avLst/>
          </a:prstGeom>
        </p:spPr>
      </p:pic>
      <p:sp>
        <p:nvSpPr>
          <p:cNvPr id="9" name="TextBox 6"/>
          <p:cNvSpPr txBox="1"/>
          <p:nvPr/>
        </p:nvSpPr>
        <p:spPr>
          <a:xfrm>
            <a:off x="310515" y="234315"/>
            <a:ext cx="15795625" cy="829945"/>
          </a:xfrm>
          <a:prstGeom prst="rect">
            <a:avLst/>
          </a:prstGeom>
          <a:noFill/>
        </p:spPr>
        <p:txBody>
          <a:bodyPr wrap="square" rtlCol="0">
            <a:spAutoFit/>
          </a:bodyPr>
          <a:lstStyle/>
          <a:p>
            <a:pPr marL="857250" indent="-857250">
              <a:buFont typeface="Wingdings" panose="05000000000000000000" charset="0"/>
              <a:buChar char="n"/>
            </a:pPr>
            <a:r>
              <a:rPr lang="en-US" sz="4800" b="1">
                <a:latin typeface="黑体" panose="02010609060101010101" pitchFamily="49" charset="-122"/>
                <a:ea typeface="黑体" panose="02010609060101010101" pitchFamily="49" charset="-122"/>
                <a:cs typeface="Times New Roman" panose="02020603050405020304" charset="0"/>
              </a:rPr>
              <a:t>slab-LAB</a:t>
            </a:r>
            <a:r>
              <a:rPr lang="zh-CN" altLang="en-US" sz="4800" b="1">
                <a:latin typeface="黑体" panose="02010609060101010101" pitchFamily="49" charset="-122"/>
                <a:ea typeface="黑体" panose="02010609060101010101" pitchFamily="49" charset="-122"/>
                <a:cs typeface="Times New Roman" panose="02020603050405020304" charset="0"/>
              </a:rPr>
              <a:t>真实性验证</a:t>
            </a:r>
            <a:endParaRPr lang="en-US" altLang="zh-CN"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19307125" y="418944"/>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sp>
        <p:nvSpPr>
          <p:cNvPr id="2" name="文本框 1"/>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30</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6"/>
          <p:cNvSpPr txBox="1"/>
          <p:nvPr/>
        </p:nvSpPr>
        <p:spPr>
          <a:xfrm>
            <a:off x="310515" y="234315"/>
            <a:ext cx="15795625" cy="829945"/>
          </a:xfrm>
          <a:prstGeom prst="rect">
            <a:avLst/>
          </a:prstGeom>
          <a:noFill/>
        </p:spPr>
        <p:txBody>
          <a:bodyPr wrap="square" rtlCol="0">
            <a:spAutoFit/>
          </a:bodyPr>
          <a:lstStyle/>
          <a:p>
            <a:pPr marL="857250" indent="-857250">
              <a:buFont typeface="Wingdings" panose="05000000000000000000" charset="0"/>
              <a:buChar char="n"/>
            </a:pPr>
            <a:r>
              <a:rPr lang="en-US" sz="4800" b="1">
                <a:latin typeface="黑体" panose="02010609060101010101" pitchFamily="49" charset="-122"/>
                <a:ea typeface="黑体" panose="02010609060101010101" pitchFamily="49" charset="-122"/>
                <a:cs typeface="Times New Roman" panose="02020603050405020304" charset="0"/>
              </a:rPr>
              <a:t>slab-LAB</a:t>
            </a:r>
            <a:r>
              <a:rPr lang="zh-CN" altLang="en-US" sz="4800" b="1">
                <a:latin typeface="黑体" panose="02010609060101010101" pitchFamily="49" charset="-122"/>
                <a:ea typeface="黑体" panose="02010609060101010101" pitchFamily="49" charset="-122"/>
                <a:cs typeface="Times New Roman" panose="02020603050405020304" charset="0"/>
              </a:rPr>
              <a:t>真实性验证</a:t>
            </a:r>
            <a:r>
              <a:rPr lang="en-US" altLang="zh-CN" sz="4800" b="1">
                <a:latin typeface="黑体" panose="02010609060101010101" pitchFamily="49" charset="-122"/>
                <a:ea typeface="黑体" panose="02010609060101010101" pitchFamily="49" charset="-122"/>
                <a:cs typeface="Times New Roman" panose="02020603050405020304" charset="0"/>
              </a:rPr>
              <a:t>-</a:t>
            </a:r>
            <a:r>
              <a:rPr lang="zh-CN" altLang="en-US" sz="4800" b="1">
                <a:latin typeface="黑体" panose="02010609060101010101" pitchFamily="49" charset="-122"/>
                <a:ea typeface="黑体" panose="02010609060101010101" pitchFamily="49" charset="-122"/>
                <a:cs typeface="Times New Roman" panose="02020603050405020304" charset="0"/>
              </a:rPr>
              <a:t>不同方向地震</a:t>
            </a:r>
            <a:endParaRPr lang="zh-CN" altLang="en-US"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19307125" y="418944"/>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pic>
        <p:nvPicPr>
          <p:cNvPr id="10" name="图片 9"/>
          <p:cNvPicPr>
            <a:picLocks noChangeAspect="1"/>
          </p:cNvPicPr>
          <p:nvPr/>
        </p:nvPicPr>
        <p:blipFill>
          <a:blip r:embed="rId1"/>
          <a:srcRect t="12749" r="1142"/>
          <a:stretch>
            <a:fillRect/>
          </a:stretch>
        </p:blipFill>
        <p:spPr>
          <a:xfrm>
            <a:off x="310515" y="1785620"/>
            <a:ext cx="12216765" cy="11459210"/>
          </a:xfrm>
          <a:prstGeom prst="rect">
            <a:avLst/>
          </a:prstGeom>
        </p:spPr>
      </p:pic>
      <p:pic>
        <p:nvPicPr>
          <p:cNvPr id="2" name="图片 1"/>
          <p:cNvPicPr>
            <a:picLocks noChangeAspect="1"/>
          </p:cNvPicPr>
          <p:nvPr/>
        </p:nvPicPr>
        <p:blipFill>
          <a:blip r:embed="rId2"/>
          <a:stretch>
            <a:fillRect/>
          </a:stretch>
        </p:blipFill>
        <p:spPr>
          <a:xfrm>
            <a:off x="13799185" y="1785620"/>
            <a:ext cx="8693785" cy="5535930"/>
          </a:xfrm>
          <a:prstGeom prst="rect">
            <a:avLst/>
          </a:prstGeom>
        </p:spPr>
      </p:pic>
      <p:pic>
        <p:nvPicPr>
          <p:cNvPr id="3" name="图片 2"/>
          <p:cNvPicPr>
            <a:picLocks noChangeAspect="1"/>
          </p:cNvPicPr>
          <p:nvPr/>
        </p:nvPicPr>
        <p:blipFill>
          <a:blip r:embed="rId3"/>
          <a:stretch>
            <a:fillRect/>
          </a:stretch>
        </p:blipFill>
        <p:spPr>
          <a:xfrm>
            <a:off x="13799185" y="7682230"/>
            <a:ext cx="9413875" cy="5577840"/>
          </a:xfrm>
          <a:prstGeom prst="rect">
            <a:avLst/>
          </a:prstGeom>
        </p:spPr>
      </p:pic>
      <p:sp>
        <p:nvSpPr>
          <p:cNvPr id="4" name="文本框 3"/>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31</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7602855" y="7787640"/>
            <a:ext cx="9178925" cy="5680075"/>
          </a:xfrm>
          <a:prstGeom prst="rect">
            <a:avLst/>
          </a:prstGeom>
        </p:spPr>
      </p:pic>
      <p:sp>
        <p:nvSpPr>
          <p:cNvPr id="9" name="TextBox 6"/>
          <p:cNvSpPr txBox="1"/>
          <p:nvPr/>
        </p:nvSpPr>
        <p:spPr>
          <a:xfrm>
            <a:off x="310515" y="234315"/>
            <a:ext cx="15795625" cy="829945"/>
          </a:xfrm>
          <a:prstGeom prst="rect">
            <a:avLst/>
          </a:prstGeom>
          <a:noFill/>
        </p:spPr>
        <p:txBody>
          <a:bodyPr wrap="square" rtlCol="0">
            <a:spAutoFit/>
          </a:bodyPr>
          <a:lstStyle/>
          <a:p>
            <a:pPr marL="857250" indent="-857250">
              <a:buFont typeface="Wingdings" panose="05000000000000000000" charset="0"/>
              <a:buChar char="n"/>
            </a:pPr>
            <a:r>
              <a:rPr lang="zh-CN" altLang="en-US" sz="4800" b="1">
                <a:latin typeface="黑体" panose="02010609060101010101" pitchFamily="49" charset="-122"/>
                <a:ea typeface="黑体" panose="02010609060101010101" pitchFamily="49" charset="-122"/>
                <a:cs typeface="Times New Roman" panose="02020603050405020304" charset="0"/>
              </a:rPr>
              <a:t>其它验证分析</a:t>
            </a:r>
            <a:endParaRPr lang="zh-CN" altLang="en-US" sz="4800" b="1">
              <a:latin typeface="黑体" panose="02010609060101010101" pitchFamily="49" charset="-122"/>
              <a:ea typeface="黑体" panose="02010609060101010101" pitchFamily="49" charset="-122"/>
              <a:cs typeface="Times New Roman" panose="02020603050405020304" charset="0"/>
            </a:endParaRPr>
          </a:p>
        </p:txBody>
      </p:sp>
      <p:cxnSp>
        <p:nvCxnSpPr>
          <p:cNvPr id="15" name="直接连接符 14"/>
          <p:cNvCxnSpPr/>
          <p:nvPr/>
        </p:nvCxnSpPr>
        <p:spPr>
          <a:xfrm>
            <a:off x="310515" y="1424940"/>
            <a:ext cx="23759999" cy="0"/>
          </a:xfrm>
          <a:prstGeom prst="line">
            <a:avLst/>
          </a:prstGeom>
          <a:ln w="63500" cmpd="sng">
            <a:solidFill>
              <a:srgbClr val="C00000"/>
            </a:solidFill>
            <a:prstDash val="solid"/>
          </a:ln>
          <a:effectLst>
            <a:outerShdw blurRad="50800" dist="38100" dir="2700000" algn="tl" rotWithShape="0">
              <a:prstClr val="black">
                <a:alpha val="40000"/>
              </a:prstClr>
            </a:outerShdw>
          </a:effectLst>
        </p:spPr>
        <p:style>
          <a:lnRef idx="2">
            <a:schemeClr val="accent1"/>
          </a:lnRef>
          <a:fillRef idx="0">
            <a:srgbClr val="FFFFFF"/>
          </a:fillRef>
          <a:effectRef idx="0">
            <a:srgbClr val="FFFFFF"/>
          </a:effectRef>
          <a:fontRef idx="minor">
            <a:schemeClr val="tx1"/>
          </a:fontRef>
        </p:style>
      </p:cxnSp>
      <p:sp>
        <p:nvSpPr>
          <p:cNvPr id="7" name="文本框 6"/>
          <p:cNvSpPr txBox="1"/>
          <p:nvPr/>
        </p:nvSpPr>
        <p:spPr>
          <a:xfrm>
            <a:off x="19307125" y="418944"/>
            <a:ext cx="4763135" cy="645160"/>
          </a:xfrm>
          <a:prstGeom prst="rect">
            <a:avLst/>
          </a:prstGeom>
          <a:noFill/>
        </p:spPr>
        <p:txBody>
          <a:bodyPr wrap="none" rtlCol="0">
            <a:spAutoFit/>
          </a:bodyPr>
          <a:lstStyle/>
          <a:p>
            <a:r>
              <a:rPr lang="en-US" altLang="zh-CN" sz="3600" b="1" dirty="0"/>
              <a:t>Wang et al., NC, 2024</a:t>
            </a:r>
            <a:endParaRPr lang="zh-CN" altLang="en-US" sz="3600" b="1" dirty="0"/>
          </a:p>
        </p:txBody>
      </p:sp>
      <p:pic>
        <p:nvPicPr>
          <p:cNvPr id="5" name="图片 4"/>
          <p:cNvPicPr>
            <a:picLocks noChangeAspect="1"/>
          </p:cNvPicPr>
          <p:nvPr/>
        </p:nvPicPr>
        <p:blipFill>
          <a:blip r:embed="rId2"/>
          <a:stretch>
            <a:fillRect/>
          </a:stretch>
        </p:blipFill>
        <p:spPr>
          <a:xfrm>
            <a:off x="4204970" y="1785620"/>
            <a:ext cx="15974695" cy="5779135"/>
          </a:xfrm>
          <a:prstGeom prst="rect">
            <a:avLst/>
          </a:prstGeom>
        </p:spPr>
      </p:pic>
      <p:sp>
        <p:nvSpPr>
          <p:cNvPr id="6" name="文本框 5"/>
          <p:cNvSpPr txBox="1"/>
          <p:nvPr/>
        </p:nvSpPr>
        <p:spPr>
          <a:xfrm>
            <a:off x="19047460" y="7147560"/>
            <a:ext cx="5336540" cy="2306955"/>
          </a:xfrm>
          <a:prstGeom prst="rect">
            <a:avLst/>
          </a:prstGeom>
        </p:spPr>
        <p:txBody>
          <a:bodyPr wrap="square">
            <a:spAutoFit/>
          </a:bodyPr>
          <a:lstStyle/>
          <a:p>
            <a:pPr indent="0" algn="l" fontAlgn="auto">
              <a:lnSpc>
                <a:spcPct val="150000"/>
              </a:lnSpc>
            </a:pPr>
            <a:r>
              <a:rPr lang="zh-CN" altLang="en-US" sz="3200" b="0" i="0">
                <a:solidFill>
                  <a:srgbClr val="222222"/>
                </a:solidFill>
                <a:latin typeface="黑体" panose="02010609060101010101" pitchFamily="49" charset="-122"/>
                <a:ea typeface="黑体" panose="02010609060101010101" pitchFamily="49" charset="-122"/>
                <a:cs typeface="黑体" panose="02010609060101010101" pitchFamily="49" charset="-122"/>
              </a:rPr>
              <a:t>非常小 </a:t>
            </a:r>
            <a:r>
              <a:rPr lang="en-US" altLang="zh-CN" sz="3200" b="0" i="0">
                <a:solidFill>
                  <a:srgbClr val="222222"/>
                </a:solidFill>
                <a:latin typeface="黑体" panose="02010609060101010101" pitchFamily="49" charset="-122"/>
                <a:ea typeface="黑体" panose="02010609060101010101" pitchFamily="49" charset="-122"/>
                <a:cs typeface="黑体" panose="02010609060101010101" pitchFamily="49" charset="-122"/>
              </a:rPr>
              <a:t>(&lt;3 km) </a:t>
            </a:r>
            <a:r>
              <a:rPr lang="zh-CN" altLang="en-US" sz="3200" b="0" i="0">
                <a:solidFill>
                  <a:srgbClr val="222222"/>
                </a:solidFill>
                <a:latin typeface="黑体" panose="02010609060101010101" pitchFamily="49" charset="-122"/>
                <a:ea typeface="黑体" panose="02010609060101010101" pitchFamily="49" charset="-122"/>
                <a:cs typeface="黑体" panose="02010609060101010101" pitchFamily="49" charset="-122"/>
              </a:rPr>
              <a:t>深度间隔内剪切波速度大幅 </a:t>
            </a:r>
            <a:r>
              <a:rPr lang="en-US" altLang="zh-CN" sz="3200" b="0" i="0">
                <a:solidFill>
                  <a:srgbClr val="222222"/>
                </a:solidFill>
                <a:latin typeface="黑体" panose="02010609060101010101" pitchFamily="49" charset="-122"/>
                <a:ea typeface="黑体" panose="02010609060101010101" pitchFamily="49" charset="-122"/>
                <a:cs typeface="黑体" panose="02010609060101010101" pitchFamily="49" charset="-122"/>
              </a:rPr>
              <a:t>(9.8±1.5%) </a:t>
            </a:r>
            <a:r>
              <a:rPr lang="zh-CN" altLang="en-US" sz="3200" b="0" i="0">
                <a:solidFill>
                  <a:srgbClr val="222222"/>
                </a:solidFill>
                <a:latin typeface="黑体" panose="02010609060101010101" pitchFamily="49" charset="-122"/>
                <a:ea typeface="黑体" panose="02010609060101010101" pitchFamily="49" charset="-122"/>
                <a:cs typeface="黑体" panose="02010609060101010101" pitchFamily="49" charset="-122"/>
              </a:rPr>
              <a:t>下降</a:t>
            </a:r>
            <a:endParaRPr lang="zh-CN" altLang="en-US" sz="3200" b="0" i="0">
              <a:solidFill>
                <a:srgbClr val="222222"/>
              </a:solidFill>
              <a:latin typeface="黑体" panose="02010609060101010101" pitchFamily="49" charset="-122"/>
              <a:ea typeface="黑体" panose="02010609060101010101" pitchFamily="49" charset="-122"/>
              <a:cs typeface="黑体" panose="02010609060101010101" pitchFamily="49" charset="-122"/>
            </a:endParaRPr>
          </a:p>
        </p:txBody>
      </p:sp>
      <p:sp>
        <p:nvSpPr>
          <p:cNvPr id="8" name="矩形 7"/>
          <p:cNvSpPr/>
          <p:nvPr/>
        </p:nvSpPr>
        <p:spPr>
          <a:xfrm>
            <a:off x="17158970" y="5494020"/>
            <a:ext cx="958215" cy="1835785"/>
          </a:xfrm>
          <a:prstGeom prst="rect">
            <a:avLst/>
          </a:prstGeom>
          <a:noFill/>
          <a:ln w="41275">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cxnSp>
        <p:nvCxnSpPr>
          <p:cNvPr id="10" name="直接箭头连接符 9"/>
          <p:cNvCxnSpPr>
            <a:stCxn id="6" idx="1"/>
            <a:endCxn id="8" idx="2"/>
          </p:cNvCxnSpPr>
          <p:nvPr/>
        </p:nvCxnSpPr>
        <p:spPr>
          <a:xfrm flipH="1" flipV="1">
            <a:off x="17638395" y="7329805"/>
            <a:ext cx="1409065" cy="971550"/>
          </a:xfrm>
          <a:prstGeom prst="straightConnector1">
            <a:avLst/>
          </a:prstGeom>
          <a:ln w="41275">
            <a:solidFill>
              <a:srgbClr val="FF0000"/>
            </a:solidFill>
            <a:tailEnd type="arrow"/>
          </a:ln>
        </p:spPr>
        <p:style>
          <a:lnRef idx="2">
            <a:schemeClr val="accent1"/>
          </a:lnRef>
          <a:fillRef idx="0">
            <a:srgbClr val="FFFFFF"/>
          </a:fillRef>
          <a:effectRef idx="0">
            <a:srgbClr val="FFFFFF"/>
          </a:effectRef>
          <a:fontRef idx="minor">
            <a:schemeClr val="tx1"/>
          </a:fontRef>
        </p:style>
      </p:cxnSp>
      <p:cxnSp>
        <p:nvCxnSpPr>
          <p:cNvPr id="11" name="直接连接符 10"/>
          <p:cNvCxnSpPr/>
          <p:nvPr/>
        </p:nvCxnSpPr>
        <p:spPr>
          <a:xfrm>
            <a:off x="7062470" y="10251440"/>
            <a:ext cx="10259695" cy="11430"/>
          </a:xfrm>
          <a:prstGeom prst="line">
            <a:avLst/>
          </a:prstGeom>
          <a:ln w="41275" cmpd="sng">
            <a:solidFill>
              <a:srgbClr val="FF0000"/>
            </a:solidFill>
            <a:prstDash val="dashDot"/>
          </a:ln>
        </p:spPr>
        <p:style>
          <a:lnRef idx="2">
            <a:schemeClr val="accent1"/>
          </a:lnRef>
          <a:fillRef idx="0">
            <a:srgbClr val="FFFFFF"/>
          </a:fillRef>
          <a:effectRef idx="0">
            <a:srgbClr val="FFFFFF"/>
          </a:effectRef>
          <a:fontRef idx="minor">
            <a:schemeClr val="tx1"/>
          </a:fontRef>
        </p:style>
      </p:cxnSp>
      <p:sp>
        <p:nvSpPr>
          <p:cNvPr id="12" name="文本框 11"/>
          <p:cNvSpPr txBox="1"/>
          <p:nvPr/>
        </p:nvSpPr>
        <p:spPr>
          <a:xfrm>
            <a:off x="18421985" y="9843770"/>
            <a:ext cx="5962015" cy="829945"/>
          </a:xfrm>
          <a:prstGeom prst="rect">
            <a:avLst/>
          </a:prstGeom>
        </p:spPr>
        <p:txBody>
          <a:bodyPr wrap="square">
            <a:spAutoFit/>
          </a:bodyPr>
          <a:lstStyle/>
          <a:p>
            <a:pPr indent="0" algn="l" fontAlgn="auto">
              <a:lnSpc>
                <a:spcPct val="150000"/>
              </a:lnSpc>
            </a:pPr>
            <a:r>
              <a:rPr lang="zh-CN" altLang="en-US" sz="3200" b="0" i="0">
                <a:solidFill>
                  <a:srgbClr val="222222"/>
                </a:solidFill>
                <a:latin typeface="黑体" panose="02010609060101010101" pitchFamily="49" charset="-122"/>
                <a:ea typeface="黑体" panose="02010609060101010101" pitchFamily="49" charset="-122"/>
                <a:cs typeface="黑体" panose="02010609060101010101" pitchFamily="49" charset="-122"/>
              </a:rPr>
              <a:t>俯冲前后板片厚度基本保持一致</a:t>
            </a:r>
            <a:endParaRPr lang="zh-CN" altLang="en-US" sz="3200" b="0" i="0">
              <a:solidFill>
                <a:srgbClr val="222222"/>
              </a:solidFill>
              <a:latin typeface="黑体" panose="02010609060101010101" pitchFamily="49" charset="-122"/>
              <a:ea typeface="黑体" panose="02010609060101010101" pitchFamily="49" charset="-122"/>
              <a:cs typeface="黑体" panose="02010609060101010101" pitchFamily="49" charset="-122"/>
            </a:endParaRPr>
          </a:p>
        </p:txBody>
      </p:sp>
      <p:sp>
        <p:nvSpPr>
          <p:cNvPr id="3" name="文本框 2"/>
          <p:cNvSpPr txBox="1"/>
          <p:nvPr/>
        </p:nvSpPr>
        <p:spPr>
          <a:xfrm>
            <a:off x="23686373" y="13008114"/>
            <a:ext cx="697627" cy="707886"/>
          </a:xfrm>
          <a:prstGeom prst="rect">
            <a:avLst/>
          </a:prstGeom>
          <a:noFill/>
        </p:spPr>
        <p:txBody>
          <a:bodyPr wrap="none" rtlCol="0">
            <a:spAutoFit/>
          </a:bodyPr>
          <a:lstStyle/>
          <a:p>
            <a:r>
              <a:rPr lang="en-US" altLang="zh-CN" sz="4000" dirty="0">
                <a:latin typeface="黑体" panose="02010609060101010101" pitchFamily="49" charset="-122"/>
                <a:ea typeface="黑体" panose="02010609060101010101" pitchFamily="49" charset="-122"/>
              </a:rPr>
              <a:t>32</a:t>
            </a:r>
            <a:endParaRPr lang="zh-CN" altLang="en-US" sz="4000" dirty="0">
              <a:latin typeface="黑体" panose="02010609060101010101" pitchFamily="49" charset="-122"/>
              <a:ea typeface="黑体" panose="02010609060101010101" pitchFamily="49" charset="-122"/>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p="http://schemas.openxmlformats.org/presentationml/2006/main">
  <p:tag name="COMMONDATA" val="eyJoZGlkIjoiYjk4YmJlNzBhYzg3ZDNhOGMxM2IxMTgxYjExNjMzN2QifQ=="/>
  <p:tag name="commondata" val="eyJoZGlkIjoiNWY1ODYwMzE5ZTRlMmI1YzE5MmUwNmYyMDk5NmUxOTY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1670</Words>
  <Application>WPS 演示</Application>
  <PresentationFormat>自定义</PresentationFormat>
  <Paragraphs>239</Paragraphs>
  <Slides>30</Slides>
  <Notes>15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30</vt:i4>
      </vt:variant>
    </vt:vector>
  </HeadingPairs>
  <TitlesOfParts>
    <vt:vector size="44" baseType="lpstr">
      <vt:lpstr>Arial</vt:lpstr>
      <vt:lpstr>宋体</vt:lpstr>
      <vt:lpstr>Wingdings</vt:lpstr>
      <vt:lpstr>黑体</vt:lpstr>
      <vt:lpstr>Arial</vt:lpstr>
      <vt:lpstr>微软雅黑</vt:lpstr>
      <vt:lpstr>Wingdings</vt:lpstr>
      <vt:lpstr>Times New Roman</vt:lpstr>
      <vt:lpstr>Open Sans</vt:lpstr>
      <vt:lpstr>Segoe Print</vt:lpstr>
      <vt:lpstr>Source Sans Pro</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沿层相干接收函数-王新</dc:title>
  <dc:creator/>
  <cp:lastModifiedBy>viking</cp:lastModifiedBy>
  <cp:revision>120</cp:revision>
  <dcterms:created xsi:type="dcterms:W3CDTF">2024-09-16T08:37:00Z</dcterms:created>
  <dcterms:modified xsi:type="dcterms:W3CDTF">2024-10-10T13:05:10Z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2024-09-20T16:36:08Z</vt:filetime>
  </property>
  <property fmtid="{D5CDD505-2E9C-101B-9397-08002B2CF9AE}" pid="4" name="ICV">
    <vt:lpwstr>C1EAB6E6654A4991AB18A30CE4250984_13</vt:lpwstr>
  </property>
  <property fmtid="{D5CDD505-2E9C-101B-9397-08002B2CF9AE}" pid="5" name="KSOProductBuildVer">
    <vt:lpwstr>2052-12.1.0.18276</vt:lpwstr>
  </property>
</Properties>
</file>