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32"/>
  </p:normalViewPr>
  <p:slideViewPr>
    <p:cSldViewPr snapToGrid="0" snapToObjects="1">
      <p:cViewPr varScale="1">
        <p:scale>
          <a:sx n="106" d="100"/>
          <a:sy n="106"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34CBD0-92D5-154F-A366-8CB804FBDC0D}" type="datetimeFigureOut">
              <a:rPr kumimoji="1" lang="zh-CN" altLang="en-US" smtClean="0"/>
              <a:t>2022/6/30</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2D42B8-9312-4141-8BEE-580AB2E8CC9B}" type="slidenum">
              <a:rPr kumimoji="1" lang="zh-CN" altLang="en-US" smtClean="0"/>
              <a:t>‹#›</a:t>
            </a:fld>
            <a:endParaRPr kumimoji="1" lang="zh-CN" altLang="en-US"/>
          </a:p>
        </p:txBody>
      </p:sp>
    </p:spTree>
    <p:extLst>
      <p:ext uri="{BB962C8B-B14F-4D97-AF65-F5344CB8AC3E}">
        <p14:creationId xmlns:p14="http://schemas.microsoft.com/office/powerpoint/2010/main" val="2102950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CF2D42B8-9312-4141-8BEE-580AB2E8CC9B}" type="slidenum">
              <a:rPr kumimoji="1" lang="zh-CN" altLang="en-US" smtClean="0"/>
              <a:t>4</a:t>
            </a:fld>
            <a:endParaRPr kumimoji="1" lang="zh-CN" altLang="en-US"/>
          </a:p>
        </p:txBody>
      </p:sp>
    </p:spTree>
    <p:extLst>
      <p:ext uri="{BB962C8B-B14F-4D97-AF65-F5344CB8AC3E}">
        <p14:creationId xmlns:p14="http://schemas.microsoft.com/office/powerpoint/2010/main" val="2932153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D4D32A-3C66-0689-9B6F-D907F4A5C940}"/>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DEE04191-7483-F5CB-92DA-C3994DCEB4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6FDA751E-7BE3-EE13-C967-FA921F1059F6}"/>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C915DD3F-9E00-6E2A-C28F-411C94B7A510}"/>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30BCC0E4-19A2-9E29-6E9A-FEF7661759A1}"/>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2966024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4A1C49-57AE-F6EB-B80C-26F9637E705F}"/>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260AE557-D8A6-7A7F-BF0B-3A3A7C581F67}"/>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C6B75CE9-F576-D347-59AA-6FFF2099A013}"/>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D8B5DF5C-23F5-C257-A2E2-E02C850573D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EF313604-7643-C46C-12C4-ED1FF7F00CAE}"/>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2148799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466C21-967D-D762-8F35-F0A169A124B8}"/>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14E23777-A2C1-F10A-ACA3-3333C7BF1B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3C12A080-A6AA-83FC-8044-CF626C5A99F5}"/>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A05FFCD2-A98F-7880-5D44-C74B9720B541}"/>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DF843711-504E-F941-F07A-EA4ED41DD2FC}"/>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344642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892320-6A78-1524-6966-BF6E92AF9DEB}"/>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493F21A7-0DB0-7E11-8D43-6BB9104C44C8}"/>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63C6F47E-E943-9CED-6EC1-21BCAE5EFBDF}"/>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34C86A2A-3FD5-9F44-5136-6BE38EA05182}"/>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6" name="页脚占位符 5">
            <a:extLst>
              <a:ext uri="{FF2B5EF4-FFF2-40B4-BE49-F238E27FC236}">
                <a16:creationId xmlns:a16="http://schemas.microsoft.com/office/drawing/2014/main" id="{79A89BF0-1AA1-AE9F-92E8-86EE2D5B151C}"/>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2619C195-8E71-CF7C-DBC0-F4BB6B0BC220}"/>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1405440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DBE297-872B-66FE-0182-0C80C7D48823}"/>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406359EE-B042-2E05-1426-3EE1123290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55FD2FDC-764D-7DC3-2B5B-6A84119349C7}"/>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4BDE3613-70FE-5656-3EE2-B5D2857744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2BB49B71-BB4B-3982-29F5-C730167E7614}"/>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AB7C6910-657A-337C-E82D-EF75E2A68A07}"/>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8" name="页脚占位符 7">
            <a:extLst>
              <a:ext uri="{FF2B5EF4-FFF2-40B4-BE49-F238E27FC236}">
                <a16:creationId xmlns:a16="http://schemas.microsoft.com/office/drawing/2014/main" id="{C964887C-288E-72B4-563D-BA622BF58A9E}"/>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F6968239-559C-F409-43A9-E7B347F58D06}"/>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4212514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B9C1E2-CA8F-B160-CB6B-2085680F50F1}"/>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A1DEEFD3-A5CB-4383-5117-30A2FDC2CA67}"/>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4" name="页脚占位符 3">
            <a:extLst>
              <a:ext uri="{FF2B5EF4-FFF2-40B4-BE49-F238E27FC236}">
                <a16:creationId xmlns:a16="http://schemas.microsoft.com/office/drawing/2014/main" id="{767979FC-54A2-3AA1-3107-CBE67D14E051}"/>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70795E2A-8755-DBA7-A74D-A778A997E25F}"/>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2171094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8BC3D36-159E-B6F3-BB1B-DD0D7E0E391E}"/>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3" name="页脚占位符 2">
            <a:extLst>
              <a:ext uri="{FF2B5EF4-FFF2-40B4-BE49-F238E27FC236}">
                <a16:creationId xmlns:a16="http://schemas.microsoft.com/office/drawing/2014/main" id="{9958ECEB-F063-A24A-7C46-9899406A37F4}"/>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93B5EEE6-09DF-0317-06E3-03514E062F9E}"/>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3629945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DFC6EC-1570-B39D-B898-4CFBA074FD12}"/>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85DA0092-77F5-376C-2C5D-0401F0FD4D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186D1F79-3045-D42C-2FFF-C970C16618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BEFBDAB4-4965-3988-B602-497631126CC7}"/>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6" name="页脚占位符 5">
            <a:extLst>
              <a:ext uri="{FF2B5EF4-FFF2-40B4-BE49-F238E27FC236}">
                <a16:creationId xmlns:a16="http://schemas.microsoft.com/office/drawing/2014/main" id="{432D7BEA-2D21-279B-64E7-5CD1ED715EA3}"/>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96AF8CCB-DD88-0027-6B4B-90AD6B29D784}"/>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273908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97AECB-F32D-E56A-C840-0F52235CD58C}"/>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89F5E614-5F13-DBB9-F2D4-90F4713565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9C3BD297-AE08-52A2-043F-F0B303B1F0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09EA61B7-D772-D334-2039-255135024B2A}"/>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6" name="页脚占位符 5">
            <a:extLst>
              <a:ext uri="{FF2B5EF4-FFF2-40B4-BE49-F238E27FC236}">
                <a16:creationId xmlns:a16="http://schemas.microsoft.com/office/drawing/2014/main" id="{592C632E-CAC0-3D26-44DA-07491E7E1374}"/>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28DA12B7-C455-C389-7B78-2AC61BDC7DC4}"/>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1695792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9FF174-48B9-8B46-1346-9BFF27E8FAB2}"/>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B83E975D-C9DA-0A53-DA97-9221FA0FD1BB}"/>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3DC536B9-6562-4AF2-3FCB-C194B9D5C682}"/>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3D4610D0-E238-BBB9-CC3C-AA94C9B8DDA1}"/>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632CD49F-51C2-1641-89ED-016E0DC8F8D2}"/>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185583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6F69C0C-CE7E-AFF4-3DE1-3785F1C4718F}"/>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70FB0D56-ED0F-A26B-17B5-BAA89DFA38F0}"/>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D3255E43-1287-7E8F-FE4E-CC6225F13782}"/>
              </a:ext>
            </a:extLst>
          </p:cNvPr>
          <p:cNvSpPr>
            <a:spLocks noGrp="1"/>
          </p:cNvSpPr>
          <p:nvPr>
            <p:ph type="dt" sz="half" idx="10"/>
          </p:nvPr>
        </p:nvSpPr>
        <p:spPr/>
        <p:txBody>
          <a:body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4C0F7ACF-793C-E217-9E04-F9F61A9DB7B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6DA89F92-9F26-3D17-1AA5-992099370011}"/>
              </a:ext>
            </a:extLst>
          </p:cNvPr>
          <p:cNvSpPr>
            <a:spLocks noGrp="1"/>
          </p:cNvSpPr>
          <p:nvPr>
            <p:ph type="sldNum" sz="quarter" idx="12"/>
          </p:nvPr>
        </p:nvSpPr>
        <p:spPr/>
        <p:txBody>
          <a:body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130186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4E5EEBB-9869-DF6B-75F9-CDEB429F55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205B57E2-D590-82B2-4FF4-C032FD2B63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47D226E5-0A0E-AB15-0D88-A9B2E466E6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1F1EBC-6DED-494C-9ABB-8CBD622797C3}" type="datetimeFigureOut">
              <a:rPr kumimoji="1" lang="zh-CN" altLang="en-US" smtClean="0"/>
              <a:t>2022/6/30</a:t>
            </a:fld>
            <a:endParaRPr kumimoji="1" lang="zh-CN" altLang="en-US"/>
          </a:p>
        </p:txBody>
      </p:sp>
      <p:sp>
        <p:nvSpPr>
          <p:cNvPr id="5" name="页脚占位符 4">
            <a:extLst>
              <a:ext uri="{FF2B5EF4-FFF2-40B4-BE49-F238E27FC236}">
                <a16:creationId xmlns:a16="http://schemas.microsoft.com/office/drawing/2014/main" id="{DE92936E-271F-A407-533F-8AD591DA89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15E9C617-26EE-1BE7-1E9A-27C4EDAFDD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BDD64-7520-C44A-AC2E-E43E4D07450C}" type="slidenum">
              <a:rPr kumimoji="1" lang="zh-CN" altLang="en-US" smtClean="0"/>
              <a:t>‹#›</a:t>
            </a:fld>
            <a:endParaRPr kumimoji="1" lang="zh-CN" altLang="en-US"/>
          </a:p>
        </p:txBody>
      </p:sp>
    </p:spTree>
    <p:extLst>
      <p:ext uri="{BB962C8B-B14F-4D97-AF65-F5344CB8AC3E}">
        <p14:creationId xmlns:p14="http://schemas.microsoft.com/office/powerpoint/2010/main" val="29910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标题 1">
            <a:extLst>
              <a:ext uri="{FF2B5EF4-FFF2-40B4-BE49-F238E27FC236}">
                <a16:creationId xmlns:a16="http://schemas.microsoft.com/office/drawing/2014/main" id="{CA6508AE-F8D7-2082-F96A-1801DBB8786D}"/>
              </a:ext>
            </a:extLst>
          </p:cNvPr>
          <p:cNvSpPr>
            <a:spLocks noGrp="1"/>
          </p:cNvSpPr>
          <p:nvPr>
            <p:ph type="ctrTitle"/>
          </p:nvPr>
        </p:nvSpPr>
        <p:spPr>
          <a:xfrm>
            <a:off x="4162567" y="818984"/>
            <a:ext cx="6714699" cy="3178689"/>
          </a:xfrm>
        </p:spPr>
        <p:txBody>
          <a:bodyPr>
            <a:normAutofit/>
          </a:bodyPr>
          <a:lstStyle/>
          <a:p>
            <a:pPr algn="l"/>
            <a:r>
              <a:rPr kumimoji="1" lang="zh-CN" altLang="en-US" sz="4800">
                <a:solidFill>
                  <a:srgbClr val="FFFFFF"/>
                </a:solidFill>
              </a:rPr>
              <a:t>光纤地震学</a:t>
            </a:r>
            <a:br>
              <a:rPr kumimoji="1" lang="en-US" altLang="zh-CN" sz="4800">
                <a:solidFill>
                  <a:srgbClr val="FFFFFF"/>
                </a:solidFill>
              </a:rPr>
            </a:br>
            <a:r>
              <a:rPr kumimoji="1" lang="en-US" altLang="zh-CN" sz="4800">
                <a:solidFill>
                  <a:srgbClr val="FFFFFF"/>
                </a:solidFill>
              </a:rPr>
              <a:t>Fiber-Optic Seismology</a:t>
            </a:r>
            <a:endParaRPr kumimoji="1" lang="zh-CN" altLang="en-US" sz="4800">
              <a:solidFill>
                <a:srgbClr val="FFFFFF"/>
              </a:solidFill>
            </a:endParaRPr>
          </a:p>
        </p:txBody>
      </p:sp>
      <p:sp>
        <p:nvSpPr>
          <p:cNvPr id="21" name="Rectangle 20">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3485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E9F546-2F97-DC0B-A4CE-8CC80B4AC123}"/>
              </a:ext>
            </a:extLst>
          </p:cNvPr>
          <p:cNvPicPr>
            <a:picLocks noChangeAspect="1"/>
          </p:cNvPicPr>
          <p:nvPr/>
        </p:nvPicPr>
        <p:blipFill>
          <a:blip r:embed="rId2"/>
          <a:stretch>
            <a:fillRect/>
          </a:stretch>
        </p:blipFill>
        <p:spPr>
          <a:xfrm>
            <a:off x="974725" y="533400"/>
            <a:ext cx="10784714" cy="5791200"/>
          </a:xfrm>
          <a:prstGeom prst="rect">
            <a:avLst/>
          </a:prstGeom>
        </p:spPr>
      </p:pic>
      <p:sp>
        <p:nvSpPr>
          <p:cNvPr id="5" name="文本框 4">
            <a:extLst>
              <a:ext uri="{FF2B5EF4-FFF2-40B4-BE49-F238E27FC236}">
                <a16:creationId xmlns:a16="http://schemas.microsoft.com/office/drawing/2014/main" id="{3422591B-C700-C5C3-C1BB-C73DDA3DF15E}"/>
              </a:ext>
            </a:extLst>
          </p:cNvPr>
          <p:cNvSpPr txBox="1"/>
          <p:nvPr/>
        </p:nvSpPr>
        <p:spPr>
          <a:xfrm>
            <a:off x="6704735" y="2739173"/>
            <a:ext cx="3186112" cy="1569660"/>
          </a:xfrm>
          <a:prstGeom prst="rect">
            <a:avLst/>
          </a:prstGeom>
          <a:noFill/>
        </p:spPr>
        <p:txBody>
          <a:bodyPr wrap="square" rtlCol="0">
            <a:spAutoFit/>
          </a:bodyPr>
          <a:lstStyle/>
          <a:p>
            <a:pPr algn="just"/>
            <a:r>
              <a:rPr kumimoji="1" lang="zh-CN" altLang="en-US" sz="2400" dirty="0">
                <a:solidFill>
                  <a:srgbClr val="FF0000"/>
                </a:solidFill>
              </a:rPr>
              <a:t>空间采样率为</a:t>
            </a:r>
            <a:r>
              <a:rPr kumimoji="1" lang="en-US" altLang="zh-CN" sz="2400" dirty="0">
                <a:solidFill>
                  <a:srgbClr val="FF0000"/>
                </a:solidFill>
              </a:rPr>
              <a:t>1m~10m</a:t>
            </a:r>
            <a:r>
              <a:rPr kumimoji="1" lang="zh-CN" altLang="en-US" sz="2400" dirty="0">
                <a:solidFill>
                  <a:srgbClr val="FF0000"/>
                </a:solidFill>
              </a:rPr>
              <a:t>，距离上普遍来说做到</a:t>
            </a:r>
            <a:r>
              <a:rPr kumimoji="1" lang="en-US" altLang="zh-CN" sz="2400" dirty="0">
                <a:solidFill>
                  <a:srgbClr val="FF0000"/>
                </a:solidFill>
              </a:rPr>
              <a:t>50km</a:t>
            </a:r>
            <a:r>
              <a:rPr kumimoji="1" lang="zh-CN" altLang="en-US" sz="2400" dirty="0">
                <a:solidFill>
                  <a:srgbClr val="FF0000"/>
                </a:solidFill>
              </a:rPr>
              <a:t>，</a:t>
            </a:r>
            <a:r>
              <a:rPr kumimoji="1" lang="en-US" altLang="zh-CN" sz="2400" dirty="0">
                <a:solidFill>
                  <a:srgbClr val="FF0000"/>
                </a:solidFill>
              </a:rPr>
              <a:t>100km</a:t>
            </a:r>
            <a:r>
              <a:rPr kumimoji="1" lang="zh-CN" altLang="en-US" sz="2400" dirty="0">
                <a:solidFill>
                  <a:srgbClr val="FF0000"/>
                </a:solidFill>
              </a:rPr>
              <a:t>是比较领先的</a:t>
            </a:r>
          </a:p>
        </p:txBody>
      </p:sp>
      <p:sp>
        <p:nvSpPr>
          <p:cNvPr id="6" name="文本框 5">
            <a:extLst>
              <a:ext uri="{FF2B5EF4-FFF2-40B4-BE49-F238E27FC236}">
                <a16:creationId xmlns:a16="http://schemas.microsoft.com/office/drawing/2014/main" id="{84197966-9354-E2C1-2F64-C11327C0B1DB}"/>
              </a:ext>
            </a:extLst>
          </p:cNvPr>
          <p:cNvSpPr txBox="1"/>
          <p:nvPr/>
        </p:nvSpPr>
        <p:spPr>
          <a:xfrm>
            <a:off x="8031163" y="4493016"/>
            <a:ext cx="3186112" cy="461665"/>
          </a:xfrm>
          <a:prstGeom prst="rect">
            <a:avLst/>
          </a:prstGeom>
          <a:noFill/>
        </p:spPr>
        <p:txBody>
          <a:bodyPr wrap="square" rtlCol="0">
            <a:spAutoFit/>
          </a:bodyPr>
          <a:lstStyle/>
          <a:p>
            <a:pPr algn="just"/>
            <a:r>
              <a:rPr kumimoji="1" lang="en-US" altLang="zh-CN" sz="2400" dirty="0">
                <a:solidFill>
                  <a:srgbClr val="FF0000"/>
                </a:solidFill>
              </a:rPr>
              <a:t>&gt;1000Hz</a:t>
            </a:r>
            <a:endParaRPr kumimoji="1" lang="zh-CN" altLang="en-US" sz="2400" dirty="0">
              <a:solidFill>
                <a:srgbClr val="FF0000"/>
              </a:solidFill>
            </a:endParaRPr>
          </a:p>
        </p:txBody>
      </p:sp>
      <p:sp>
        <p:nvSpPr>
          <p:cNvPr id="9" name="文本框 8">
            <a:extLst>
              <a:ext uri="{FF2B5EF4-FFF2-40B4-BE49-F238E27FC236}">
                <a16:creationId xmlns:a16="http://schemas.microsoft.com/office/drawing/2014/main" id="{00B8F0A7-478E-E372-7B01-1C783910874B}"/>
              </a:ext>
            </a:extLst>
          </p:cNvPr>
          <p:cNvSpPr txBox="1"/>
          <p:nvPr/>
        </p:nvSpPr>
        <p:spPr>
          <a:xfrm>
            <a:off x="9676000" y="3931963"/>
            <a:ext cx="2459491" cy="707886"/>
          </a:xfrm>
          <a:prstGeom prst="rect">
            <a:avLst/>
          </a:prstGeom>
          <a:noFill/>
        </p:spPr>
        <p:txBody>
          <a:bodyPr wrap="square" rtlCol="0">
            <a:spAutoFit/>
          </a:bodyPr>
          <a:lstStyle/>
          <a:p>
            <a:pPr algn="just"/>
            <a:r>
              <a:rPr kumimoji="1" lang="en-US" altLang="zh-CN" sz="2000" dirty="0">
                <a:solidFill>
                  <a:srgbClr val="FF0000"/>
                </a:solidFill>
              </a:rPr>
              <a:t> </a:t>
            </a:r>
            <a:r>
              <a:rPr kumimoji="1" lang="zh-CN" altLang="en-US" sz="2000" dirty="0">
                <a:solidFill>
                  <a:srgbClr val="FF0000"/>
                </a:solidFill>
              </a:rPr>
              <a:t>特别在</a:t>
            </a:r>
            <a:r>
              <a:rPr kumimoji="1" lang="en-US" altLang="zh-CN" sz="2000" dirty="0">
                <a:solidFill>
                  <a:srgbClr val="FF0000"/>
                </a:solidFill>
              </a:rPr>
              <a:t>urban, icy and offshore areas.</a:t>
            </a:r>
            <a:endParaRPr kumimoji="1" lang="zh-CN" altLang="en-US" sz="2000" dirty="0">
              <a:solidFill>
                <a:srgbClr val="FF0000"/>
              </a:solidFill>
            </a:endParaRPr>
          </a:p>
        </p:txBody>
      </p:sp>
      <p:cxnSp>
        <p:nvCxnSpPr>
          <p:cNvPr id="11" name="直线箭头连接符 10">
            <a:extLst>
              <a:ext uri="{FF2B5EF4-FFF2-40B4-BE49-F238E27FC236}">
                <a16:creationId xmlns:a16="http://schemas.microsoft.com/office/drawing/2014/main" id="{7ADC0CCB-20DB-1A82-4543-79AA0BDAA049}"/>
              </a:ext>
            </a:extLst>
          </p:cNvPr>
          <p:cNvCxnSpPr/>
          <p:nvPr/>
        </p:nvCxnSpPr>
        <p:spPr>
          <a:xfrm flipV="1">
            <a:off x="10236530" y="4639849"/>
            <a:ext cx="332509" cy="834676"/>
          </a:xfrm>
          <a:prstGeom prst="straightConnector1">
            <a:avLst/>
          </a:prstGeom>
          <a:ln w="47625">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60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64A03FE-6591-E9C5-703C-881523114D17}"/>
              </a:ext>
            </a:extLst>
          </p:cNvPr>
          <p:cNvPicPr>
            <a:picLocks noChangeAspect="1"/>
          </p:cNvPicPr>
          <p:nvPr/>
        </p:nvPicPr>
        <p:blipFill>
          <a:blip r:embed="rId2"/>
          <a:stretch>
            <a:fillRect/>
          </a:stretch>
        </p:blipFill>
        <p:spPr>
          <a:xfrm>
            <a:off x="0" y="1224011"/>
            <a:ext cx="12192000" cy="4762662"/>
          </a:xfrm>
          <a:prstGeom prst="rect">
            <a:avLst/>
          </a:prstGeom>
        </p:spPr>
      </p:pic>
      <p:sp>
        <p:nvSpPr>
          <p:cNvPr id="5" name="文本框 4">
            <a:extLst>
              <a:ext uri="{FF2B5EF4-FFF2-40B4-BE49-F238E27FC236}">
                <a16:creationId xmlns:a16="http://schemas.microsoft.com/office/drawing/2014/main" id="{F84A2D93-2081-5A25-CF42-EF230090D5AD}"/>
              </a:ext>
            </a:extLst>
          </p:cNvPr>
          <p:cNvSpPr txBox="1"/>
          <p:nvPr/>
        </p:nvSpPr>
        <p:spPr>
          <a:xfrm>
            <a:off x="4031456" y="6010355"/>
            <a:ext cx="4129088" cy="461665"/>
          </a:xfrm>
          <a:prstGeom prst="rect">
            <a:avLst/>
          </a:prstGeom>
          <a:noFill/>
        </p:spPr>
        <p:txBody>
          <a:bodyPr wrap="square" rtlCol="0">
            <a:spAutoFit/>
          </a:bodyPr>
          <a:lstStyle/>
          <a:p>
            <a:pPr algn="ctr"/>
            <a:r>
              <a:rPr kumimoji="1" lang="zh-CN" altLang="en-US" sz="2400" b="1" dirty="0"/>
              <a:t>图 </a:t>
            </a:r>
            <a:r>
              <a:rPr kumimoji="1" lang="en-US" altLang="zh-CN" sz="2400" b="1" dirty="0"/>
              <a:t>1</a:t>
            </a:r>
            <a:endParaRPr kumimoji="1" lang="zh-CN" altLang="en-US" sz="2400" b="1" dirty="0"/>
          </a:p>
        </p:txBody>
      </p:sp>
      <p:sp>
        <p:nvSpPr>
          <p:cNvPr id="6" name="文本框 5">
            <a:extLst>
              <a:ext uri="{FF2B5EF4-FFF2-40B4-BE49-F238E27FC236}">
                <a16:creationId xmlns:a16="http://schemas.microsoft.com/office/drawing/2014/main" id="{58ACD977-33A9-DAD4-B041-41955755A0FA}"/>
              </a:ext>
            </a:extLst>
          </p:cNvPr>
          <p:cNvSpPr txBox="1"/>
          <p:nvPr/>
        </p:nvSpPr>
        <p:spPr>
          <a:xfrm>
            <a:off x="257174" y="0"/>
            <a:ext cx="11934826" cy="1200329"/>
          </a:xfrm>
          <a:prstGeom prst="rect">
            <a:avLst/>
          </a:prstGeom>
          <a:noFill/>
        </p:spPr>
        <p:txBody>
          <a:bodyPr wrap="square" rtlCol="0">
            <a:spAutoFit/>
          </a:bodyPr>
          <a:lstStyle/>
          <a:p>
            <a:r>
              <a:rPr kumimoji="1" lang="zh-CN" altLang="en-US" b="1" dirty="0">
                <a:solidFill>
                  <a:srgbClr val="FF0000"/>
                </a:solidFill>
              </a:rPr>
              <a:t>图</a:t>
            </a:r>
            <a:r>
              <a:rPr kumimoji="1" lang="en-US" altLang="zh-CN" b="1" dirty="0">
                <a:solidFill>
                  <a:srgbClr val="FF0000"/>
                </a:solidFill>
              </a:rPr>
              <a:t>1</a:t>
            </a:r>
            <a:r>
              <a:rPr kumimoji="1" lang="zh-CN" altLang="en-US" b="1" dirty="0">
                <a:solidFill>
                  <a:srgbClr val="FF0000"/>
                </a:solidFill>
              </a:rPr>
              <a:t>左</a:t>
            </a:r>
            <a:r>
              <a:rPr kumimoji="1" lang="zh-CN" altLang="en-US" dirty="0"/>
              <a:t>：分布式声传感（</a:t>
            </a:r>
            <a:r>
              <a:rPr kumimoji="1" lang="en" altLang="zh-CN" dirty="0"/>
              <a:t>DAS</a:t>
            </a:r>
            <a:r>
              <a:rPr kumimoji="1" lang="zh-CN" altLang="en" dirty="0"/>
              <a:t>）</a:t>
            </a:r>
            <a:r>
              <a:rPr kumimoji="1" lang="zh-CN" altLang="en-US" dirty="0"/>
              <a:t>是一种新兴的地球物理方法，它使用连接到光纤的光电仪器测量光纤沿线的应变，有效地将其重新用作地震阵列。该光电仪器称为询问器单元（</a:t>
            </a:r>
            <a:r>
              <a:rPr kumimoji="1" lang="en" altLang="zh-CN" dirty="0"/>
              <a:t>IU</a:t>
            </a:r>
            <a:r>
              <a:rPr kumimoji="1" lang="zh-CN" altLang="en" dirty="0"/>
              <a:t>），</a:t>
            </a:r>
            <a:r>
              <a:rPr kumimoji="1" lang="zh-CN" altLang="en-US" dirty="0"/>
              <a:t>将激光脉冲发送到光纤中，并测量沿光纤每一点的瑞利散射光的细微相移，如在</a:t>
            </a:r>
            <a:r>
              <a:rPr kumimoji="1" lang="zh-CN" altLang="en-US" b="1" dirty="0">
                <a:solidFill>
                  <a:srgbClr val="0070C0"/>
                </a:solidFill>
              </a:rPr>
              <a:t>时域或频域</a:t>
            </a:r>
            <a:r>
              <a:rPr kumimoji="1" lang="zh-CN" altLang="en-US" dirty="0"/>
              <a:t>中测量的。 </a:t>
            </a:r>
            <a:endParaRPr kumimoji="1" lang="en-US" altLang="zh-CN" dirty="0"/>
          </a:p>
          <a:p>
            <a:r>
              <a:rPr kumimoji="1" lang="zh-CN" altLang="en-US" b="1" dirty="0">
                <a:solidFill>
                  <a:srgbClr val="FF0000"/>
                </a:solidFill>
              </a:rPr>
              <a:t>图</a:t>
            </a:r>
            <a:r>
              <a:rPr kumimoji="1" lang="en-US" altLang="zh-CN" b="1" dirty="0">
                <a:solidFill>
                  <a:srgbClr val="FF0000"/>
                </a:solidFill>
              </a:rPr>
              <a:t>1</a:t>
            </a:r>
            <a:r>
              <a:rPr kumimoji="1" lang="zh-CN" altLang="en-US" b="1" dirty="0">
                <a:solidFill>
                  <a:srgbClr val="FF0000"/>
                </a:solidFill>
              </a:rPr>
              <a:t>右</a:t>
            </a:r>
            <a:r>
              <a:rPr kumimoji="1" lang="zh-CN" altLang="en-US" dirty="0"/>
              <a:t>：细线为电缆，由内向外的层依次起着形成全反射（依赖另一种折射率的物质）、保护光纤等作用。</a:t>
            </a:r>
          </a:p>
        </p:txBody>
      </p:sp>
      <p:cxnSp>
        <p:nvCxnSpPr>
          <p:cNvPr id="8" name="直线箭头连接符 7">
            <a:extLst>
              <a:ext uri="{FF2B5EF4-FFF2-40B4-BE49-F238E27FC236}">
                <a16:creationId xmlns:a16="http://schemas.microsoft.com/office/drawing/2014/main" id="{D0465FE5-BD5A-752B-E57C-FA7873E9A00D}"/>
              </a:ext>
            </a:extLst>
          </p:cNvPr>
          <p:cNvCxnSpPr/>
          <p:nvPr/>
        </p:nvCxnSpPr>
        <p:spPr>
          <a:xfrm flipH="1">
            <a:off x="2757488" y="5633989"/>
            <a:ext cx="2671762" cy="6071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156558A6-7270-D680-FF10-D54E65AD292F}"/>
              </a:ext>
            </a:extLst>
          </p:cNvPr>
          <p:cNvSpPr txBox="1"/>
          <p:nvPr/>
        </p:nvSpPr>
        <p:spPr>
          <a:xfrm>
            <a:off x="1271588" y="5670839"/>
            <a:ext cx="1485900" cy="1200329"/>
          </a:xfrm>
          <a:prstGeom prst="rect">
            <a:avLst/>
          </a:prstGeom>
          <a:noFill/>
        </p:spPr>
        <p:txBody>
          <a:bodyPr wrap="square" rtlCol="0">
            <a:spAutoFit/>
          </a:bodyPr>
          <a:lstStyle/>
          <a:p>
            <a:r>
              <a:rPr kumimoji="1" lang="zh-CN" altLang="en-US" dirty="0"/>
              <a:t>一家非常有名的生产光纤的公司：</a:t>
            </a:r>
            <a:r>
              <a:rPr kumimoji="1" lang="en-US" altLang="zh-CN" dirty="0" err="1"/>
              <a:t>Silixa</a:t>
            </a:r>
            <a:endParaRPr kumimoji="1" lang="zh-CN" altLang="en-US" dirty="0"/>
          </a:p>
        </p:txBody>
      </p:sp>
    </p:spTree>
    <p:extLst>
      <p:ext uri="{BB962C8B-B14F-4D97-AF65-F5344CB8AC3E}">
        <p14:creationId xmlns:p14="http://schemas.microsoft.com/office/powerpoint/2010/main" val="3092556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5098304-D2A0-D0B5-8E1F-27E38D3CDD2D}"/>
              </a:ext>
            </a:extLst>
          </p:cNvPr>
          <p:cNvPicPr>
            <a:picLocks noChangeAspect="1"/>
          </p:cNvPicPr>
          <p:nvPr/>
        </p:nvPicPr>
        <p:blipFill>
          <a:blip r:embed="rId3"/>
          <a:stretch>
            <a:fillRect/>
          </a:stretch>
        </p:blipFill>
        <p:spPr>
          <a:xfrm>
            <a:off x="0" y="135822"/>
            <a:ext cx="12192000" cy="6586355"/>
          </a:xfrm>
          <a:prstGeom prst="rect">
            <a:avLst/>
          </a:prstGeom>
        </p:spPr>
      </p:pic>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3E4E9E89-A935-4F00-22D5-FC26CBE7B150}"/>
                  </a:ext>
                </a:extLst>
              </p:cNvPr>
              <p:cNvSpPr txBox="1"/>
              <p:nvPr/>
            </p:nvSpPr>
            <p:spPr>
              <a:xfrm>
                <a:off x="7272338" y="4714875"/>
                <a:ext cx="4100512" cy="1477328"/>
              </a:xfrm>
              <a:prstGeom prst="rect">
                <a:avLst/>
              </a:prstGeom>
              <a:noFill/>
            </p:spPr>
            <p:txBody>
              <a:bodyPr wrap="square" rtlCol="0">
                <a:spAutoFit/>
              </a:bodyPr>
              <a:lstStyle/>
              <a:p>
                <a:r>
                  <a:rPr kumimoji="1" lang="zh-CN" altLang="en-US" dirty="0"/>
                  <a:t>由于</a:t>
                </a:r>
                <a:r>
                  <a:rPr kumimoji="1" lang="en-US" altLang="zh-CN" dirty="0"/>
                  <a:t>DAS</a:t>
                </a:r>
                <a:r>
                  <a:rPr kumimoji="1" lang="zh-CN" altLang="en-US" dirty="0"/>
                  <a:t>只记录一个方向的位移，因而不同波、不同角度的入射会对仪器有不同的响应，由理论推导可得：</a:t>
                </a:r>
                <a:endParaRPr kumimoji="1" lang="en-US" altLang="zh-CN" dirty="0"/>
              </a:p>
              <a:p>
                <a:r>
                  <a:rPr kumimoji="1" lang="en-US" altLang="zh-CN" dirty="0"/>
                  <a:t>P</a:t>
                </a:r>
                <a:r>
                  <a:rPr kumimoji="1" lang="zh-CN" altLang="en-US" dirty="0"/>
                  <a:t>波：</a:t>
                </a:r>
                <a:r>
                  <a:rPr kumimoji="1" lang="en-US" altLang="zh-CN" dirty="0"/>
                  <a:t>DAS</a:t>
                </a:r>
                <a:r>
                  <a:rPr kumimoji="1" lang="zh-CN" altLang="en-US" dirty="0"/>
                  <a:t>获得的波形</a:t>
                </a:r>
                <a:r>
                  <a:rPr kumimoji="1" lang="en-US" altLang="zh-CN" dirty="0"/>
                  <a:t>=P</a:t>
                </a:r>
                <a:r>
                  <a:rPr kumimoji="1" lang="zh-CN" altLang="en-US" dirty="0"/>
                  <a:t>波</a:t>
                </a:r>
                <a14:m>
                  <m:oMath xmlns:m="http://schemas.openxmlformats.org/officeDocument/2006/math">
                    <m:r>
                      <a:rPr kumimoji="1" lang="en-US" altLang="zh-CN" i="1" smtClean="0">
                        <a:latin typeface="Cambria Math" panose="02040503050406030204" pitchFamily="18" charset="0"/>
                        <a:ea typeface="Cambria Math" panose="02040503050406030204" pitchFamily="18" charset="0"/>
                      </a:rPr>
                      <m:t>×</m:t>
                    </m:r>
                    <m:sSup>
                      <m:sSupPr>
                        <m:ctrlPr>
                          <a:rPr kumimoji="1" lang="en-US" altLang="zh-CN" i="1" smtClean="0">
                            <a:latin typeface="Cambria Math" panose="02040503050406030204" pitchFamily="18" charset="0"/>
                          </a:rPr>
                        </m:ctrlPr>
                      </m:sSupPr>
                      <m:e>
                        <m:r>
                          <a:rPr kumimoji="1" lang="en-US" altLang="zh-CN" b="0" i="1" smtClean="0">
                            <a:latin typeface="Cambria Math" panose="02040503050406030204" pitchFamily="18" charset="0"/>
                          </a:rPr>
                          <m:t>𝑐𝑜𝑠</m:t>
                        </m:r>
                      </m:e>
                      <m:sup>
                        <m:r>
                          <a:rPr kumimoji="1" lang="en-US" altLang="zh-CN" b="0" i="1" smtClean="0">
                            <a:latin typeface="Cambria Math" panose="02040503050406030204" pitchFamily="18" charset="0"/>
                          </a:rPr>
                          <m:t>2</m:t>
                        </m:r>
                      </m:sup>
                    </m:sSup>
                    <m:r>
                      <a:rPr kumimoji="1" lang="en-US" altLang="zh-CN" i="1" smtClean="0">
                        <a:latin typeface="Cambria Math" panose="02040503050406030204" pitchFamily="18" charset="0"/>
                        <a:ea typeface="Cambria Math" panose="02040503050406030204" pitchFamily="18" charset="0"/>
                      </a:rPr>
                      <m:t>𝜃</m:t>
                    </m:r>
                  </m:oMath>
                </a14:m>
                <a:endParaRPr kumimoji="1" lang="en-US" altLang="zh-CN" dirty="0">
                  <a:ea typeface="Cambria Math" panose="02040503050406030204" pitchFamily="18" charset="0"/>
                </a:endParaRPr>
              </a:p>
              <a:p>
                <a:r>
                  <a:rPr kumimoji="1" lang="en-US" altLang="zh-CN" dirty="0"/>
                  <a:t>S</a:t>
                </a:r>
                <a:r>
                  <a:rPr kumimoji="1" lang="zh-CN" altLang="en-US" dirty="0"/>
                  <a:t>波：</a:t>
                </a:r>
                <a:r>
                  <a:rPr kumimoji="1" lang="en-US" altLang="zh-CN" dirty="0"/>
                  <a:t>DAS</a:t>
                </a:r>
                <a:r>
                  <a:rPr kumimoji="1" lang="zh-CN" altLang="en-US" dirty="0"/>
                  <a:t>获得的波形</a:t>
                </a:r>
                <a:r>
                  <a:rPr kumimoji="1" lang="en-US" altLang="zh-CN" dirty="0"/>
                  <a:t>=S</a:t>
                </a:r>
                <a:r>
                  <a:rPr kumimoji="1" lang="zh-CN" altLang="en-US" dirty="0"/>
                  <a:t>波</a:t>
                </a:r>
                <a14:m>
                  <m:oMath xmlns:m="http://schemas.openxmlformats.org/officeDocument/2006/math">
                    <m:r>
                      <a:rPr kumimoji="1" lang="en-US" altLang="zh-CN" b="0" i="1" smtClean="0">
                        <a:latin typeface="Cambria Math" panose="02040503050406030204" pitchFamily="18" charset="0"/>
                        <a:ea typeface="Cambria Math" panose="02040503050406030204" pitchFamily="18" charset="0"/>
                      </a:rPr>
                      <m:t>×</m:t>
                    </m:r>
                    <m:r>
                      <a:rPr kumimoji="1" lang="en-US" altLang="zh-CN" b="0" i="1" smtClean="0">
                        <a:latin typeface="Cambria Math" panose="02040503050406030204" pitchFamily="18" charset="0"/>
                      </a:rPr>
                      <m:t>𝑠𝑖𝑛</m:t>
                    </m:r>
                    <m:r>
                      <a:rPr kumimoji="1" lang="en-US" altLang="zh-CN" b="0" i="1" smtClean="0">
                        <a:latin typeface="Cambria Math" panose="02040503050406030204" pitchFamily="18" charset="0"/>
                      </a:rPr>
                      <m:t>2</m:t>
                    </m:r>
                    <m:r>
                      <a:rPr kumimoji="1" lang="en-US" altLang="zh-CN" b="0" i="1" smtClean="0">
                        <a:latin typeface="Cambria Math" panose="02040503050406030204" pitchFamily="18" charset="0"/>
                        <a:ea typeface="Cambria Math" panose="02040503050406030204" pitchFamily="18" charset="0"/>
                      </a:rPr>
                      <m:t>𝜃</m:t>
                    </m:r>
                  </m:oMath>
                </a14:m>
                <a:endParaRPr kumimoji="1" lang="zh-CN" altLang="en-US" dirty="0"/>
              </a:p>
            </p:txBody>
          </p:sp>
        </mc:Choice>
        <mc:Fallback>
          <p:sp>
            <p:nvSpPr>
              <p:cNvPr id="5" name="文本框 4">
                <a:extLst>
                  <a:ext uri="{FF2B5EF4-FFF2-40B4-BE49-F238E27FC236}">
                    <a16:creationId xmlns:a16="http://schemas.microsoft.com/office/drawing/2014/main" id="{3E4E9E89-A935-4F00-22D5-FC26CBE7B150}"/>
                  </a:ext>
                </a:extLst>
              </p:cNvPr>
              <p:cNvSpPr txBox="1">
                <a:spLocks noRot="1" noChangeAspect="1" noMove="1" noResize="1" noEditPoints="1" noAdjustHandles="1" noChangeArrowheads="1" noChangeShapeType="1" noTextEdit="1"/>
              </p:cNvSpPr>
              <p:nvPr/>
            </p:nvSpPr>
            <p:spPr>
              <a:xfrm>
                <a:off x="7272338" y="4714875"/>
                <a:ext cx="4100512" cy="1477328"/>
              </a:xfrm>
              <a:prstGeom prst="rect">
                <a:avLst/>
              </a:prstGeom>
              <a:blipFill>
                <a:blip r:embed="rId4"/>
                <a:stretch>
                  <a:fillRect l="-1235" t="-1709" r="-617" b="-5128"/>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3113EDE3-66C4-1120-726F-BF643CB8883B}"/>
              </a:ext>
            </a:extLst>
          </p:cNvPr>
          <p:cNvSpPr txBox="1"/>
          <p:nvPr/>
        </p:nvSpPr>
        <p:spPr>
          <a:xfrm>
            <a:off x="7115175" y="1228725"/>
            <a:ext cx="4572000" cy="923330"/>
          </a:xfrm>
          <a:prstGeom prst="rect">
            <a:avLst/>
          </a:prstGeom>
          <a:noFill/>
        </p:spPr>
        <p:txBody>
          <a:bodyPr wrap="square" rtlCol="0">
            <a:spAutoFit/>
          </a:bodyPr>
          <a:lstStyle/>
          <a:p>
            <a:r>
              <a:rPr kumimoji="1" lang="zh-CN" altLang="en-US" dirty="0">
                <a:solidFill>
                  <a:srgbClr val="FF0000"/>
                </a:solidFill>
              </a:rPr>
              <a:t>由</a:t>
            </a:r>
            <a:r>
              <a:rPr kumimoji="1" lang="en-US" altLang="zh-CN" dirty="0">
                <a:solidFill>
                  <a:srgbClr val="FF0000"/>
                </a:solidFill>
              </a:rPr>
              <a:t>DAS</a:t>
            </a:r>
            <a:r>
              <a:rPr kumimoji="1" lang="zh-CN" altLang="en-US" dirty="0">
                <a:solidFill>
                  <a:srgbClr val="FF0000"/>
                </a:solidFill>
              </a:rPr>
              <a:t>获得应变或者应变率的原理</a:t>
            </a:r>
            <a:r>
              <a:rPr kumimoji="1" lang="en-US" altLang="zh-CN" dirty="0"/>
              <a:t>:</a:t>
            </a:r>
          </a:p>
          <a:p>
            <a:r>
              <a:rPr kumimoji="1" lang="zh-CN" altLang="en-US" dirty="0"/>
              <a:t>由</a:t>
            </a:r>
            <a:r>
              <a:rPr kumimoji="1" lang="en-US" altLang="zh-CN" dirty="0"/>
              <a:t>IU</a:t>
            </a:r>
            <a:r>
              <a:rPr kumimoji="1" lang="zh-CN" altLang="en-US" dirty="0"/>
              <a:t>发出的激光信号与瑞利散射回来接收到的信号互相关的结果正比于该节点的应变。</a:t>
            </a:r>
          </a:p>
        </p:txBody>
      </p:sp>
    </p:spTree>
    <p:extLst>
      <p:ext uri="{BB962C8B-B14F-4D97-AF65-F5344CB8AC3E}">
        <p14:creationId xmlns:p14="http://schemas.microsoft.com/office/powerpoint/2010/main" val="969810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9">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1">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EA1DAFF-CECA-492F-BFA1-22C64956B8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5" name="Oval 14">
              <a:extLst>
                <a:ext uri="{FF2B5EF4-FFF2-40B4-BE49-F238E27FC236}">
                  <a16:creationId xmlns:a16="http://schemas.microsoft.com/office/drawing/2014/main" id="{5D3D3744-142C-4653-90AB-546FE6B849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BC69CAC-820B-41BA-BFCA-79B45576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D205E7A-88AB-4C4B-B8D1-5A76AA878B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D4286E9-8501-4EBF-874C-74897B4B6F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5586ADC-910E-45C9-BAB4-CB0EFBEE5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AB594C5-5BB0-49AE-8AAC-AE40A6F8A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5" name="Straight Connector 24">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4" name="图片 3" descr="图示&#10;&#10;描述已自动生成">
            <a:extLst>
              <a:ext uri="{FF2B5EF4-FFF2-40B4-BE49-F238E27FC236}">
                <a16:creationId xmlns:a16="http://schemas.microsoft.com/office/drawing/2014/main" id="{2A80353B-F2E2-6C23-1733-D4DFEF2B8973}"/>
              </a:ext>
            </a:extLst>
          </p:cNvPr>
          <p:cNvPicPr>
            <a:picLocks noChangeAspect="1"/>
          </p:cNvPicPr>
          <p:nvPr/>
        </p:nvPicPr>
        <p:blipFill rotWithShape="1">
          <a:blip r:embed="rId2"/>
          <a:srcRect t="19293" r="1" b="17620"/>
          <a:stretch/>
        </p:blipFill>
        <p:spPr>
          <a:xfrm>
            <a:off x="626590" y="317578"/>
            <a:ext cx="10851111" cy="3508437"/>
          </a:xfrm>
          <a:prstGeom prst="rect">
            <a:avLst/>
          </a:prstGeom>
        </p:spPr>
      </p:pic>
      <p:grpSp>
        <p:nvGrpSpPr>
          <p:cNvPr id="30" name="Group 29">
            <a:extLst>
              <a:ext uri="{FF2B5EF4-FFF2-40B4-BE49-F238E27FC236}">
                <a16:creationId xmlns:a16="http://schemas.microsoft.com/office/drawing/2014/main" id="{AF19A774-30A5-488B-9BAF-629C644029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482489"/>
            <a:ext cx="304800" cy="429768"/>
            <a:chOff x="215328" y="-46937"/>
            <a:chExt cx="304800" cy="2773841"/>
          </a:xfrm>
        </p:grpSpPr>
        <p:cxnSp>
          <p:nvCxnSpPr>
            <p:cNvPr id="31" name="Straight Connector 30">
              <a:extLst>
                <a:ext uri="{FF2B5EF4-FFF2-40B4-BE49-F238E27FC236}">
                  <a16:creationId xmlns:a16="http://schemas.microsoft.com/office/drawing/2014/main" id="{291EBF88-5B98-4258-A542-14C3AF2E52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BC2D58-9E3C-490D-BD7A-61EF07EA79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6CF1BB4-1C1D-4EDE-BA26-0243FCF83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0C83729-E02F-4512-AFE7-F4792228B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9" name="Straight Connector 38">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5" name="文本框 4">
            <a:extLst>
              <a:ext uri="{FF2B5EF4-FFF2-40B4-BE49-F238E27FC236}">
                <a16:creationId xmlns:a16="http://schemas.microsoft.com/office/drawing/2014/main" id="{18B08C92-8D12-C58D-96B3-D50AF8F1AE4C}"/>
              </a:ext>
            </a:extLst>
          </p:cNvPr>
          <p:cNvSpPr txBox="1"/>
          <p:nvPr/>
        </p:nvSpPr>
        <p:spPr>
          <a:xfrm>
            <a:off x="5486080" y="4018143"/>
            <a:ext cx="5674105" cy="2129599"/>
          </a:xfrm>
          <a:prstGeom prst="rect">
            <a:avLst/>
          </a:prstGeom>
          <a:noFill/>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kumimoji="1" lang="zh-CN" altLang="en-US" sz="1700">
                <a:solidFill>
                  <a:schemeClr val="bg1"/>
                </a:solidFill>
              </a:rPr>
              <a:t>图</a:t>
            </a:r>
            <a:r>
              <a:rPr kumimoji="1" lang="en-US" altLang="zh-CN" sz="1700">
                <a:solidFill>
                  <a:schemeClr val="bg1"/>
                </a:solidFill>
              </a:rPr>
              <a:t>2 (Lindsey &amp; Martin, 2021): </a:t>
            </a:r>
            <a:r>
              <a:rPr kumimoji="1" lang="zh-CN" altLang="en-US" sz="1700">
                <a:solidFill>
                  <a:schemeClr val="bg1"/>
                </a:solidFill>
              </a:rPr>
              <a:t>同一</a:t>
            </a:r>
            <a:r>
              <a:rPr kumimoji="1" lang="en-US" altLang="zh-CN" sz="1700">
                <a:solidFill>
                  <a:schemeClr val="bg1"/>
                </a:solidFill>
              </a:rPr>
              <a:t>IU</a:t>
            </a:r>
            <a:r>
              <a:rPr kumimoji="1" lang="zh-CN" altLang="en-US" sz="1700">
                <a:solidFill>
                  <a:schemeClr val="bg1"/>
                </a:solidFill>
              </a:rPr>
              <a:t>可以以多种方式连接到陆地、海上甚至冰上安装的光纤。图中显示了一些安装场景（从左到右）：将光纤胶结到斜井中，在垂直井中安装，使用套管将光纤推向侧面，临时安装卷绕光纤，铺设在浅回填沟渠中的光纤，地下电信基础设施中的光纤，海底海上光纤，横跨冰川的光纤，以及安装在用热水钻孔的冰孔中的纤维。这一数字并不是按比例计算的，因为使用单个</a:t>
            </a:r>
            <a:r>
              <a:rPr kumimoji="1" lang="en-US" altLang="zh-CN" sz="1700">
                <a:solidFill>
                  <a:schemeClr val="bg1"/>
                </a:solidFill>
              </a:rPr>
              <a:t>IU</a:t>
            </a:r>
            <a:r>
              <a:rPr kumimoji="1" lang="zh-CN" altLang="en-US" sz="1700">
                <a:solidFill>
                  <a:schemeClr val="bg1"/>
                </a:solidFill>
              </a:rPr>
              <a:t>探测的最大光纤距离已经达到了几十公里。</a:t>
            </a:r>
          </a:p>
        </p:txBody>
      </p:sp>
    </p:spTree>
    <p:extLst>
      <p:ext uri="{BB962C8B-B14F-4D97-AF65-F5344CB8AC3E}">
        <p14:creationId xmlns:p14="http://schemas.microsoft.com/office/powerpoint/2010/main" val="3765708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DA76DC-936E-8583-A8FA-6BB91B0EA819}"/>
              </a:ext>
            </a:extLst>
          </p:cNvPr>
          <p:cNvPicPr>
            <a:picLocks noChangeAspect="1"/>
          </p:cNvPicPr>
          <p:nvPr/>
        </p:nvPicPr>
        <p:blipFill>
          <a:blip r:embed="rId2"/>
          <a:stretch>
            <a:fillRect/>
          </a:stretch>
        </p:blipFill>
        <p:spPr>
          <a:xfrm>
            <a:off x="592138" y="0"/>
            <a:ext cx="10579100" cy="4229100"/>
          </a:xfrm>
          <a:prstGeom prst="rect">
            <a:avLst/>
          </a:prstGeom>
        </p:spPr>
      </p:pic>
      <p:sp>
        <p:nvSpPr>
          <p:cNvPr id="5" name="文本框 4">
            <a:extLst>
              <a:ext uri="{FF2B5EF4-FFF2-40B4-BE49-F238E27FC236}">
                <a16:creationId xmlns:a16="http://schemas.microsoft.com/office/drawing/2014/main" id="{F65E1580-B273-8271-3FC2-B29FF2C44EC3}"/>
              </a:ext>
            </a:extLst>
          </p:cNvPr>
          <p:cNvSpPr txBox="1"/>
          <p:nvPr/>
        </p:nvSpPr>
        <p:spPr>
          <a:xfrm>
            <a:off x="1778000" y="4615577"/>
            <a:ext cx="9166225" cy="1477328"/>
          </a:xfrm>
          <a:prstGeom prst="rect">
            <a:avLst/>
          </a:prstGeom>
          <a:noFill/>
        </p:spPr>
        <p:txBody>
          <a:bodyPr wrap="square" rtlCol="0">
            <a:spAutoFit/>
          </a:bodyPr>
          <a:lstStyle/>
          <a:p>
            <a:r>
              <a:rPr kumimoji="1" lang="zh-CN" altLang="en-US" dirty="0"/>
              <a:t>图</a:t>
            </a:r>
            <a:r>
              <a:rPr kumimoji="1" lang="en-US" altLang="zh-CN" dirty="0"/>
              <a:t>3</a:t>
            </a:r>
            <a:r>
              <a:rPr kumimoji="1" lang="zh-CN" altLang="en-US" dirty="0"/>
              <a:t> </a:t>
            </a:r>
            <a:r>
              <a:rPr kumimoji="1" lang="en-US" altLang="zh-CN" dirty="0"/>
              <a:t>(Lindsey &amp; Martin, 2021):</a:t>
            </a:r>
            <a:r>
              <a:rPr kumimoji="1" lang="zh-CN" altLang="en" dirty="0"/>
              <a:t>（</a:t>
            </a:r>
            <a:r>
              <a:rPr kumimoji="1" lang="en" altLang="zh-CN" dirty="0"/>
              <a:t>a</a:t>
            </a:r>
            <a:r>
              <a:rPr kumimoji="1" lang="zh-CN" altLang="en" dirty="0"/>
              <a:t>）</a:t>
            </a:r>
            <a:r>
              <a:rPr kumimoji="1" lang="zh-CN" altLang="en-US" dirty="0"/>
              <a:t>美国国家实验室和大学进行的一系列实验表明，长期监测实验正变得越来越普遍。短期实验通常每秒收集数十万到数百万个数据点，而长期实验则以这种高采样率换取持续时间。（</a:t>
            </a:r>
            <a:r>
              <a:rPr kumimoji="1" lang="en" altLang="zh-CN" dirty="0"/>
              <a:t>b</a:t>
            </a:r>
            <a:r>
              <a:rPr kumimoji="1" lang="zh-CN" altLang="en-US" dirty="0"/>
              <a:t>）来自混合应用领域的九个实验样本累积了大约</a:t>
            </a:r>
            <a:r>
              <a:rPr kumimoji="1" lang="en-US" altLang="zh-CN" dirty="0"/>
              <a:t>800 </a:t>
            </a:r>
            <a:r>
              <a:rPr kumimoji="1" lang="en" altLang="zh-CN" dirty="0"/>
              <a:t>TB</a:t>
            </a:r>
            <a:r>
              <a:rPr kumimoji="1" lang="zh-CN" altLang="en-US" dirty="0"/>
              <a:t>的数据。</a:t>
            </a:r>
            <a:endParaRPr kumimoji="1" lang="en-US" altLang="zh-CN" dirty="0"/>
          </a:p>
          <a:p>
            <a:r>
              <a:rPr kumimoji="1" lang="zh-CN" altLang="en-US" dirty="0"/>
              <a:t>缩写</a:t>
            </a:r>
            <a:r>
              <a:rPr kumimoji="1" lang="en-US" altLang="zh-CN" dirty="0"/>
              <a:t>:</a:t>
            </a:r>
            <a:r>
              <a:rPr kumimoji="1" lang="zh-CN" altLang="en-US" dirty="0"/>
              <a:t> 可参考</a:t>
            </a:r>
            <a:r>
              <a:rPr kumimoji="1" lang="en-US" altLang="zh-CN" dirty="0"/>
              <a:t> Lindsey &amp; Martin, 2021.</a:t>
            </a:r>
            <a:endParaRPr lang="en" altLang="zh-CN" dirty="0"/>
          </a:p>
        </p:txBody>
      </p:sp>
    </p:spTree>
    <p:extLst>
      <p:ext uri="{BB962C8B-B14F-4D97-AF65-F5344CB8AC3E}">
        <p14:creationId xmlns:p14="http://schemas.microsoft.com/office/powerpoint/2010/main" val="1871441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C5F1E301-CF29-6854-EE60-32A2107A936A}"/>
              </a:ext>
            </a:extLst>
          </p:cNvPr>
          <p:cNvPicPr>
            <a:picLocks noChangeAspect="1"/>
          </p:cNvPicPr>
          <p:nvPr/>
        </p:nvPicPr>
        <p:blipFill>
          <a:blip r:embed="rId2"/>
          <a:stretch>
            <a:fillRect/>
          </a:stretch>
        </p:blipFill>
        <p:spPr>
          <a:xfrm>
            <a:off x="657225" y="1403033"/>
            <a:ext cx="11277600" cy="2537457"/>
          </a:xfrm>
          <a:prstGeom prst="rect">
            <a:avLst/>
          </a:prstGeom>
        </p:spPr>
      </p:pic>
      <p:sp>
        <p:nvSpPr>
          <p:cNvPr id="10" name="文本框 9">
            <a:extLst>
              <a:ext uri="{FF2B5EF4-FFF2-40B4-BE49-F238E27FC236}">
                <a16:creationId xmlns:a16="http://schemas.microsoft.com/office/drawing/2014/main" id="{F427DCA2-43BA-A2B7-4D5C-BF024448007A}"/>
              </a:ext>
            </a:extLst>
          </p:cNvPr>
          <p:cNvSpPr txBox="1"/>
          <p:nvPr/>
        </p:nvSpPr>
        <p:spPr>
          <a:xfrm>
            <a:off x="564983" y="4180100"/>
            <a:ext cx="11627017" cy="1631216"/>
          </a:xfrm>
          <a:prstGeom prst="rect">
            <a:avLst/>
          </a:prstGeom>
          <a:noFill/>
        </p:spPr>
        <p:txBody>
          <a:bodyPr wrap="square" rtlCol="0">
            <a:spAutoFit/>
          </a:bodyPr>
          <a:lstStyle/>
          <a:p>
            <a:r>
              <a:rPr kumimoji="1" lang="zh-CN" altLang="en-US" sz="2000" dirty="0">
                <a:solidFill>
                  <a:schemeClr val="bg1"/>
                </a:solidFill>
              </a:rPr>
              <a:t>图</a:t>
            </a:r>
            <a:r>
              <a:rPr kumimoji="1" lang="en-US" altLang="zh-CN" sz="2000" dirty="0">
                <a:solidFill>
                  <a:schemeClr val="bg1"/>
                </a:solidFill>
              </a:rPr>
              <a:t>4 (Lindsey &amp; Martin, 2021)</a:t>
            </a:r>
          </a:p>
          <a:p>
            <a:endParaRPr kumimoji="1" lang="en-US" altLang="zh-CN" sz="2000" dirty="0">
              <a:solidFill>
                <a:schemeClr val="bg1"/>
              </a:solidFill>
            </a:endParaRPr>
          </a:p>
          <a:p>
            <a:r>
              <a:rPr kumimoji="1" lang="en-US" altLang="zh-CN" sz="2000" dirty="0">
                <a:solidFill>
                  <a:schemeClr val="bg1"/>
                </a:solidFill>
              </a:rPr>
              <a:t>(a)</a:t>
            </a:r>
            <a:r>
              <a:rPr kumimoji="1" lang="zh-CN" altLang="en-US" sz="2000" dirty="0">
                <a:solidFill>
                  <a:schemeClr val="bg1"/>
                </a:solidFill>
              </a:rPr>
              <a:t>描述了单模光纤激光器芯内折射率变化（蓝色</a:t>
            </a:r>
            <a:r>
              <a:rPr kumimoji="1" lang="en-US" altLang="zh-CN" sz="2000" dirty="0">
                <a:solidFill>
                  <a:schemeClr val="bg1"/>
                </a:solidFill>
              </a:rPr>
              <a:t>/</a:t>
            </a:r>
            <a:r>
              <a:rPr kumimoji="1" lang="zh-CN" altLang="en-US" sz="2000" dirty="0">
                <a:solidFill>
                  <a:schemeClr val="bg1"/>
                </a:solidFill>
              </a:rPr>
              <a:t>绿色）位置的瑞利散射事件。</a:t>
            </a:r>
            <a:endParaRPr kumimoji="1" lang="en-US" altLang="zh-CN" sz="2000" dirty="0">
              <a:solidFill>
                <a:schemeClr val="bg1"/>
              </a:solidFill>
            </a:endParaRPr>
          </a:p>
          <a:p>
            <a:endParaRPr kumimoji="1" lang="en-US" altLang="zh-CN" sz="2000" dirty="0">
              <a:solidFill>
                <a:schemeClr val="bg1"/>
              </a:solidFill>
            </a:endParaRPr>
          </a:p>
          <a:p>
            <a:r>
              <a:rPr kumimoji="1" lang="en-US" altLang="zh-CN" sz="2000" dirty="0">
                <a:solidFill>
                  <a:schemeClr val="bg1"/>
                </a:solidFill>
              </a:rPr>
              <a:t>(</a:t>
            </a:r>
            <a:r>
              <a:rPr kumimoji="1" lang="en" altLang="zh-CN" sz="2000" dirty="0">
                <a:solidFill>
                  <a:schemeClr val="bg1"/>
                </a:solidFill>
              </a:rPr>
              <a:t>b</a:t>
            </a:r>
            <a:r>
              <a:rPr kumimoji="1" lang="en-US" altLang="zh-CN" sz="2000" dirty="0">
                <a:solidFill>
                  <a:schemeClr val="bg1"/>
                </a:solidFill>
              </a:rPr>
              <a:t>)</a:t>
            </a:r>
            <a:r>
              <a:rPr kumimoji="1" lang="zh-CN" altLang="en-US" sz="2000" dirty="0">
                <a:solidFill>
                  <a:schemeClr val="bg1"/>
                </a:solidFill>
              </a:rPr>
              <a:t>大多数光继续沿光纤传播，但分布式声传感利用了后向散射能量。图改编自</a:t>
            </a:r>
            <a:r>
              <a:rPr kumimoji="1" lang="en" altLang="zh-CN" sz="2000" dirty="0">
                <a:solidFill>
                  <a:schemeClr val="bg1"/>
                </a:solidFill>
              </a:rPr>
              <a:t>Lindsey</a:t>
            </a:r>
            <a:r>
              <a:rPr kumimoji="1" lang="en-US" altLang="zh-CN" sz="2000" dirty="0">
                <a:solidFill>
                  <a:schemeClr val="bg1"/>
                </a:solidFill>
              </a:rPr>
              <a:t> et al.</a:t>
            </a:r>
            <a:r>
              <a:rPr kumimoji="1" lang="zh-CN" altLang="en-US" sz="2000" dirty="0">
                <a:solidFill>
                  <a:schemeClr val="bg1"/>
                </a:solidFill>
              </a:rPr>
              <a:t>（</a:t>
            </a:r>
            <a:r>
              <a:rPr kumimoji="1" lang="en-US" altLang="zh-CN" sz="2000" dirty="0">
                <a:solidFill>
                  <a:schemeClr val="bg1"/>
                </a:solidFill>
              </a:rPr>
              <a:t>2020</a:t>
            </a:r>
            <a:r>
              <a:rPr kumimoji="1" lang="zh-CN" altLang="en-US" sz="2000" dirty="0">
                <a:solidFill>
                  <a:schemeClr val="bg1"/>
                </a:solidFill>
              </a:rPr>
              <a:t>年）。</a:t>
            </a:r>
          </a:p>
        </p:txBody>
      </p:sp>
      <p:sp>
        <p:nvSpPr>
          <p:cNvPr id="12" name="文本框 11">
            <a:extLst>
              <a:ext uri="{FF2B5EF4-FFF2-40B4-BE49-F238E27FC236}">
                <a16:creationId xmlns:a16="http://schemas.microsoft.com/office/drawing/2014/main" id="{B6B0873E-1228-29D4-A141-7048E9FE1D3A}"/>
              </a:ext>
            </a:extLst>
          </p:cNvPr>
          <p:cNvSpPr txBox="1"/>
          <p:nvPr/>
        </p:nvSpPr>
        <p:spPr>
          <a:xfrm>
            <a:off x="4391527" y="701758"/>
            <a:ext cx="4535905" cy="461665"/>
          </a:xfrm>
          <a:prstGeom prst="rect">
            <a:avLst/>
          </a:prstGeom>
          <a:noFill/>
        </p:spPr>
        <p:txBody>
          <a:bodyPr wrap="square" rtlCol="0">
            <a:spAutoFit/>
          </a:bodyPr>
          <a:lstStyle/>
          <a:p>
            <a:r>
              <a:rPr lang="zh-CN" altLang="en" sz="2400" b="1" dirty="0">
                <a:solidFill>
                  <a:schemeClr val="bg1"/>
                </a:solidFill>
              </a:rPr>
              <a:t>只有</a:t>
            </a:r>
            <a:r>
              <a:rPr lang="zh-CN" altLang="en-US" sz="2400" b="1" dirty="0">
                <a:solidFill>
                  <a:schemeClr val="bg1"/>
                </a:solidFill>
              </a:rPr>
              <a:t>一小部分散射光返回</a:t>
            </a:r>
            <a:r>
              <a:rPr lang="en-US" altLang="zh-CN" sz="2400" b="1" dirty="0">
                <a:solidFill>
                  <a:schemeClr val="bg1"/>
                </a:solidFill>
              </a:rPr>
              <a:t>IU</a:t>
            </a:r>
            <a:r>
              <a:rPr lang="en" altLang="zh-CN" sz="2400" b="1" dirty="0">
                <a:solidFill>
                  <a:schemeClr val="bg1"/>
                </a:solidFill>
              </a:rPr>
              <a:t> </a:t>
            </a:r>
          </a:p>
        </p:txBody>
      </p:sp>
    </p:spTree>
    <p:extLst>
      <p:ext uri="{BB962C8B-B14F-4D97-AF65-F5344CB8AC3E}">
        <p14:creationId xmlns:p14="http://schemas.microsoft.com/office/powerpoint/2010/main" val="3385007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0" name="文本框 9">
                <a:extLst>
                  <a:ext uri="{FF2B5EF4-FFF2-40B4-BE49-F238E27FC236}">
                    <a16:creationId xmlns:a16="http://schemas.microsoft.com/office/drawing/2014/main" id="{F427DCA2-43BA-A2B7-4D5C-BF024448007A}"/>
                  </a:ext>
                </a:extLst>
              </p:cNvPr>
              <p:cNvSpPr txBox="1"/>
              <p:nvPr/>
            </p:nvSpPr>
            <p:spPr>
              <a:xfrm>
                <a:off x="420604" y="4679630"/>
                <a:ext cx="11627017" cy="1969770"/>
              </a:xfrm>
              <a:prstGeom prst="rect">
                <a:avLst/>
              </a:prstGeom>
              <a:noFill/>
            </p:spPr>
            <p:txBody>
              <a:bodyPr wrap="square" rtlCol="0">
                <a:spAutoFit/>
              </a:bodyPr>
              <a:lstStyle/>
              <a:p>
                <a:r>
                  <a:rPr kumimoji="1" lang="zh-CN" altLang="en-US" sz="2000" dirty="0">
                    <a:solidFill>
                      <a:schemeClr val="bg1"/>
                    </a:solidFill>
                  </a:rPr>
                  <a:t>图</a:t>
                </a:r>
                <a:r>
                  <a:rPr kumimoji="1" lang="en-US" altLang="zh-CN" sz="2000" dirty="0">
                    <a:solidFill>
                      <a:schemeClr val="bg1"/>
                    </a:solidFill>
                  </a:rPr>
                  <a:t>5 (</a:t>
                </a:r>
                <a:r>
                  <a:rPr kumimoji="1" lang="zh-CN" altLang="en-US" sz="2000" dirty="0">
                    <a:solidFill>
                      <a:schemeClr val="bg1"/>
                    </a:solidFill>
                  </a:rPr>
                  <a:t>王伟君等</a:t>
                </a:r>
                <a:r>
                  <a:rPr kumimoji="1" lang="en-US" altLang="zh-CN" sz="2000" dirty="0">
                    <a:solidFill>
                      <a:schemeClr val="bg1"/>
                    </a:solidFill>
                  </a:rPr>
                  <a:t>, 2022)</a:t>
                </a:r>
                <a:r>
                  <a:rPr kumimoji="1" lang="zh-CN" altLang="en-US" sz="2000" dirty="0">
                    <a:solidFill>
                      <a:schemeClr val="bg1"/>
                    </a:solidFill>
                  </a:rPr>
                  <a:t>： 光纤几种散射光的频率和散射强度分布示意图</a:t>
                </a:r>
                <a:r>
                  <a:rPr kumimoji="1" lang="en-US" altLang="zh-CN" sz="2000" dirty="0">
                    <a:solidFill>
                      <a:schemeClr val="bg1"/>
                    </a:solidFill>
                  </a:rPr>
                  <a:t>. </a:t>
                </a:r>
                <a14:m>
                  <m:oMath xmlns:m="http://schemas.openxmlformats.org/officeDocument/2006/math">
                    <m:r>
                      <a:rPr kumimoji="1" lang="en-US" altLang="zh-CN" sz="2000" b="0" i="1" smtClean="0">
                        <a:solidFill>
                          <a:schemeClr val="bg1"/>
                        </a:solidFill>
                        <a:latin typeface="Cambria Math" panose="02040503050406030204" pitchFamily="18" charset="0"/>
                      </a:rPr>
                      <m:t>𝑇</m:t>
                    </m:r>
                  </m:oMath>
                </a14:m>
                <a:r>
                  <a:rPr kumimoji="1" lang="en-US" altLang="zh-CN" sz="2000" dirty="0">
                    <a:solidFill>
                      <a:schemeClr val="bg1"/>
                    </a:solidFill>
                  </a:rPr>
                  <a:t>:</a:t>
                </a:r>
                <a:r>
                  <a:rPr kumimoji="1" lang="zh-CN" altLang="en-US" sz="2000" dirty="0">
                    <a:solidFill>
                      <a:schemeClr val="bg1"/>
                    </a:solidFill>
                  </a:rPr>
                  <a:t>温度</a:t>
                </a:r>
                <a:r>
                  <a:rPr kumimoji="1" lang="en-US" altLang="zh-CN" sz="2000" dirty="0">
                    <a:solidFill>
                      <a:schemeClr val="bg1"/>
                    </a:solidFill>
                  </a:rPr>
                  <a:t>; </a:t>
                </a:r>
                <a14:m>
                  <m:oMath xmlns:m="http://schemas.openxmlformats.org/officeDocument/2006/math">
                    <m:r>
                      <a:rPr kumimoji="1" lang="en-US" altLang="zh-CN" sz="2000" i="1" smtClean="0">
                        <a:solidFill>
                          <a:schemeClr val="bg1"/>
                        </a:solidFill>
                        <a:latin typeface="Cambria Math" panose="02040503050406030204" pitchFamily="18" charset="0"/>
                        <a:ea typeface="Cambria Math" panose="02040503050406030204" pitchFamily="18" charset="0"/>
                      </a:rPr>
                      <m:t>𝜀</m:t>
                    </m:r>
                    <m:r>
                      <a:rPr kumimoji="1" lang="en-US" altLang="zh-CN" sz="2000" b="0" i="1" smtClean="0">
                        <a:solidFill>
                          <a:schemeClr val="bg1"/>
                        </a:solidFill>
                        <a:latin typeface="Cambria Math" panose="02040503050406030204" pitchFamily="18" charset="0"/>
                        <a:ea typeface="Cambria Math" panose="02040503050406030204" pitchFamily="18" charset="0"/>
                      </a:rPr>
                      <m:t>:</m:t>
                    </m:r>
                    <m:r>
                      <a:rPr kumimoji="1" lang="zh-CN" altLang="en-US" sz="2000" i="1">
                        <a:solidFill>
                          <a:schemeClr val="bg1"/>
                        </a:solidFill>
                        <a:latin typeface="Cambria Math" panose="02040503050406030204" pitchFamily="18" charset="0"/>
                        <a:ea typeface="Cambria Math" panose="02040503050406030204" pitchFamily="18" charset="0"/>
                      </a:rPr>
                      <m:t>应变</m:t>
                    </m:r>
                    <m:r>
                      <a:rPr kumimoji="1" lang="en-US" altLang="zh-CN" sz="2000" b="0" i="0" smtClean="0">
                        <a:solidFill>
                          <a:schemeClr val="bg1"/>
                        </a:solidFill>
                        <a:latin typeface="Cambria Math" panose="02040503050406030204" pitchFamily="18" charset="0"/>
                        <a:ea typeface="Cambria Math" panose="02040503050406030204" pitchFamily="18" charset="0"/>
                      </a:rPr>
                      <m:t>.</m:t>
                    </m:r>
                  </m:oMath>
                </a14:m>
                <a:endParaRPr kumimoji="1" lang="en-US" altLang="zh-CN" sz="2000" dirty="0">
                  <a:solidFill>
                    <a:schemeClr val="bg1"/>
                  </a:solidFill>
                </a:endParaRPr>
              </a:p>
              <a:p>
                <a:r>
                  <a:rPr lang="zh-CN" altLang="en-US" dirty="0"/>
                  <a:t>光纤散射机理较多，最为显著的三种为瑞利 </a:t>
                </a:r>
                <a:r>
                  <a:rPr lang="en-US" altLang="zh-CN" dirty="0"/>
                  <a:t>(</a:t>
                </a:r>
                <a:r>
                  <a:rPr lang="en" altLang="zh-CN" dirty="0"/>
                  <a:t>Rayleigh)</a:t>
                </a:r>
                <a:r>
                  <a:rPr lang="zh-CN" altLang="en-US" dirty="0"/>
                  <a:t>散射、拉曼</a:t>
                </a:r>
                <a:r>
                  <a:rPr lang="en-US" altLang="zh-CN" dirty="0"/>
                  <a:t>(</a:t>
                </a:r>
                <a:r>
                  <a:rPr lang="en" altLang="zh-CN" dirty="0" err="1"/>
                  <a:t>Ramman</a:t>
                </a:r>
                <a:r>
                  <a:rPr lang="en" altLang="zh-CN" dirty="0"/>
                  <a:t>)</a:t>
                </a:r>
                <a:r>
                  <a:rPr lang="zh-CN" altLang="en-US" dirty="0"/>
                  <a:t>散射和布里渊</a:t>
                </a:r>
                <a:r>
                  <a:rPr lang="en-US" altLang="zh-CN" dirty="0"/>
                  <a:t>(</a:t>
                </a:r>
                <a:r>
                  <a:rPr lang="en" altLang="zh-CN" dirty="0"/>
                  <a:t>Brillouin)</a:t>
                </a:r>
                <a:r>
                  <a:rPr lang="zh-CN" altLang="en-US" dirty="0"/>
                  <a:t>散射</a:t>
                </a:r>
                <a:r>
                  <a:rPr lang="en-US" altLang="zh-CN" dirty="0"/>
                  <a:t>(</a:t>
                </a:r>
                <a:r>
                  <a:rPr lang="zh-CN" altLang="en-US" dirty="0"/>
                  <a:t>如张旭苹，</a:t>
                </a:r>
                <a:r>
                  <a:rPr lang="en-US" altLang="zh-CN" dirty="0"/>
                  <a:t>2013). </a:t>
                </a:r>
                <a:r>
                  <a:rPr lang="zh-CN" altLang="en-US" dirty="0"/>
                  <a:t>散射光的传播方向是随机的，但在光纤中最终将汇集成 与入射光传播方向相同的前向散射和相反的背 向散射</a:t>
                </a:r>
                <a:r>
                  <a:rPr lang="en-US" altLang="zh-CN" dirty="0"/>
                  <a:t>. </a:t>
                </a:r>
                <a:r>
                  <a:rPr lang="zh-CN" altLang="en-US" dirty="0"/>
                  <a:t>散射光的频率、强度响应特征与入射光、温度和应变的关系如图 </a:t>
                </a:r>
                <a:r>
                  <a:rPr lang="en-US" altLang="zh-CN" dirty="0"/>
                  <a:t>1 </a:t>
                </a:r>
                <a:r>
                  <a:rPr lang="zh-CN" altLang="en-US" dirty="0"/>
                  <a:t>所示</a:t>
                </a:r>
                <a:r>
                  <a:rPr lang="en-US" altLang="zh-CN" dirty="0"/>
                  <a:t>. </a:t>
                </a:r>
                <a:r>
                  <a:rPr lang="zh-CN" altLang="en-US" dirty="0"/>
                  <a:t>瑞利散射光是最</a:t>
                </a:r>
                <a:r>
                  <a:rPr kumimoji="1" lang="zh-CN" altLang="en-US" dirty="0"/>
                  <a:t>强的散射光，</a:t>
                </a:r>
                <a:r>
                  <a:rPr lang="zh-CN" altLang="en-US" dirty="0"/>
                  <a:t>虽然布里渊散射在空间分辨率上具有应用优势</a:t>
                </a:r>
                <a:r>
                  <a:rPr lang="en-US" altLang="zh-CN" dirty="0"/>
                  <a:t>(</a:t>
                </a:r>
                <a:r>
                  <a:rPr lang="en" altLang="zh-CN" dirty="0" err="1"/>
                  <a:t>Masoudi</a:t>
                </a:r>
                <a:r>
                  <a:rPr lang="en" altLang="zh-CN" dirty="0"/>
                  <a:t> and Newson, 2016)</a:t>
                </a:r>
                <a:r>
                  <a:rPr lang="zh-CN" altLang="en" dirty="0"/>
                  <a:t>，</a:t>
                </a:r>
                <a:r>
                  <a:rPr lang="zh-CN" altLang="en-US" sz="2400" dirty="0">
                    <a:solidFill>
                      <a:schemeClr val="bg1"/>
                    </a:solidFill>
                  </a:rPr>
                  <a:t>但瑞利散射的散射能量更强，振动探测距离和频率范 围更大，因此被主流商业 </a:t>
                </a:r>
                <a:r>
                  <a:rPr lang="en" altLang="zh-CN" sz="2400" dirty="0">
                    <a:solidFill>
                      <a:schemeClr val="bg1"/>
                    </a:solidFill>
                  </a:rPr>
                  <a:t>DAS </a:t>
                </a:r>
                <a:r>
                  <a:rPr lang="zh-CN" altLang="en-US" sz="2400" dirty="0">
                    <a:solidFill>
                      <a:schemeClr val="bg1"/>
                    </a:solidFill>
                  </a:rPr>
                  <a:t>产品所采用</a:t>
                </a:r>
                <a:r>
                  <a:rPr lang="en-US" altLang="zh-CN" sz="2400" dirty="0">
                    <a:solidFill>
                      <a:schemeClr val="bg1"/>
                    </a:solidFill>
                  </a:rPr>
                  <a:t>. </a:t>
                </a:r>
                <a:endParaRPr lang="zh-CN" altLang="en-US" sz="2400" dirty="0">
                  <a:solidFill>
                    <a:schemeClr val="bg1"/>
                  </a:solidFill>
                </a:endParaRPr>
              </a:p>
            </p:txBody>
          </p:sp>
        </mc:Choice>
        <mc:Fallback>
          <p:sp>
            <p:nvSpPr>
              <p:cNvPr id="10" name="文本框 9">
                <a:extLst>
                  <a:ext uri="{FF2B5EF4-FFF2-40B4-BE49-F238E27FC236}">
                    <a16:creationId xmlns:a16="http://schemas.microsoft.com/office/drawing/2014/main" id="{F427DCA2-43BA-A2B7-4D5C-BF024448007A}"/>
                  </a:ext>
                </a:extLst>
              </p:cNvPr>
              <p:cNvSpPr txBox="1">
                <a:spLocks noRot="1" noChangeAspect="1" noMove="1" noResize="1" noEditPoints="1" noAdjustHandles="1" noChangeArrowheads="1" noChangeShapeType="1" noTextEdit="1"/>
              </p:cNvSpPr>
              <p:nvPr/>
            </p:nvSpPr>
            <p:spPr>
              <a:xfrm>
                <a:off x="420604" y="4679630"/>
                <a:ext cx="11627017" cy="1969770"/>
              </a:xfrm>
              <a:prstGeom prst="rect">
                <a:avLst/>
              </a:prstGeom>
              <a:blipFill>
                <a:blip r:embed="rId2"/>
                <a:stretch>
                  <a:fillRect l="-873" t="-1923" r="-764" b="-5769"/>
                </a:stretch>
              </a:blipFill>
            </p:spPr>
            <p:txBody>
              <a:bodyPr/>
              <a:lstStyle/>
              <a:p>
                <a:r>
                  <a:rPr lang="zh-CN" altLang="en-US">
                    <a:noFill/>
                  </a:rPr>
                  <a:t> </a:t>
                </a:r>
              </a:p>
            </p:txBody>
          </p:sp>
        </mc:Fallback>
      </mc:AlternateContent>
      <p:pic>
        <p:nvPicPr>
          <p:cNvPr id="3" name="图片 2">
            <a:extLst>
              <a:ext uri="{FF2B5EF4-FFF2-40B4-BE49-F238E27FC236}">
                <a16:creationId xmlns:a16="http://schemas.microsoft.com/office/drawing/2014/main" id="{D9D6C76E-F821-780D-11B4-83A757AF9046}"/>
              </a:ext>
            </a:extLst>
          </p:cNvPr>
          <p:cNvPicPr>
            <a:picLocks noChangeAspect="1"/>
          </p:cNvPicPr>
          <p:nvPr/>
        </p:nvPicPr>
        <p:blipFill>
          <a:blip r:embed="rId3"/>
          <a:stretch>
            <a:fillRect/>
          </a:stretch>
        </p:blipFill>
        <p:spPr>
          <a:xfrm>
            <a:off x="2380867" y="323530"/>
            <a:ext cx="7429500" cy="4356100"/>
          </a:xfrm>
          <a:prstGeom prst="rect">
            <a:avLst/>
          </a:prstGeom>
        </p:spPr>
      </p:pic>
    </p:spTree>
    <p:extLst>
      <p:ext uri="{BB962C8B-B14F-4D97-AF65-F5344CB8AC3E}">
        <p14:creationId xmlns:p14="http://schemas.microsoft.com/office/powerpoint/2010/main" val="3248015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8758710C-6B9B-7FC9-8942-3E232D4DC454}"/>
                  </a:ext>
                </a:extLst>
              </p:cNvPr>
              <p:cNvSpPr txBox="1"/>
              <p:nvPr/>
            </p:nvSpPr>
            <p:spPr>
              <a:xfrm>
                <a:off x="1449805" y="1077561"/>
                <a:ext cx="9715500" cy="1754326"/>
              </a:xfrm>
              <a:prstGeom prst="rect">
                <a:avLst/>
              </a:prstGeom>
              <a:noFill/>
            </p:spPr>
            <p:txBody>
              <a:bodyPr wrap="square">
                <a:spAutoFit/>
              </a:bodyPr>
              <a:lstStyle/>
              <a:p>
                <a:r>
                  <a:rPr lang="zh-CN" altLang="en-US" dirty="0"/>
                  <a:t>在IU内部，对后向散射信号进行光学干涉测量，以测量相位或相位速率。节点的确定取决于特定的DAS方法。Dakin（1990）描述了第一台分布式光学应变传感仪器。根据这种方法，一对在频率（</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1</m:t>
                        </m:r>
                      </m:sub>
                    </m:sSub>
                    <m:r>
                      <a:rPr lang="zh-CN" altLang="en-US" i="1">
                        <a:latin typeface="Cambria Math" panose="02040503050406030204" pitchFamily="18" charset="0"/>
                      </a:rPr>
                      <m:t>和</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2</m:t>
                        </m:r>
                      </m:sub>
                    </m:sSub>
                  </m:oMath>
                </a14:m>
                <a:r>
                  <a:rPr lang="zh-CN" altLang="en-US" dirty="0"/>
                  <a:t>）上分离的激光脉冲相继发射，并在拍频下测量后向散射信号(</a:t>
                </a:r>
                <a14:m>
                  <m:oMath xmlns:m="http://schemas.openxmlformats.org/officeDocument/2006/math">
                    <m:r>
                      <a:rPr lang="en-US" altLang="zh-CN" b="0" i="1" smtClean="0">
                        <a:latin typeface="Cambria Math" panose="02040503050406030204" pitchFamily="18" charset="0"/>
                      </a:rPr>
                      <m:t>𝑓</m:t>
                    </m:r>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1</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𝑓</m:t>
                        </m:r>
                      </m:e>
                      <m:sub>
                        <m:r>
                          <a:rPr lang="en-US" altLang="zh-CN" b="0" i="1" smtClean="0">
                            <a:latin typeface="Cambria Math" panose="02040503050406030204" pitchFamily="18" charset="0"/>
                          </a:rPr>
                          <m:t>2</m:t>
                        </m:r>
                      </m:sub>
                    </m:sSub>
                    <m:r>
                      <a:rPr lang="en-US" altLang="zh-CN" b="0" i="1" smtClean="0">
                        <a:latin typeface="Cambria Math" panose="02040503050406030204" pitchFamily="18" charset="0"/>
                      </a:rPr>
                      <m:t>|</m:t>
                    </m:r>
                  </m:oMath>
                </a14:m>
                <a:r>
                  <a:rPr lang="zh-CN" altLang="en-US" dirty="0"/>
                  <a:t>）。脉冲的时间间隔导致后向散射信号，该信号将来自位置</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𝑋</m:t>
                        </m:r>
                      </m:e>
                      <m:sub>
                        <m:r>
                          <a:rPr lang="en-US" altLang="zh-CN" b="0" i="1" smtClean="0">
                            <a:latin typeface="Cambria Math" panose="02040503050406030204" pitchFamily="18" charset="0"/>
                          </a:rPr>
                          <m:t>1</m:t>
                        </m:r>
                      </m:sub>
                    </m:sSub>
                  </m:oMath>
                </a14:m>
                <a:r>
                  <a:rPr lang="zh-CN" altLang="en-US" dirty="0"/>
                  <a:t>（第一个脉冲）的光与由标距长度分隔的位置</a:t>
                </a:r>
                <a14:m>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𝑋</m:t>
                        </m:r>
                      </m:e>
                      <m:sub>
                        <m:r>
                          <a:rPr lang="en-US" altLang="zh-CN" b="0" i="1" smtClean="0">
                            <a:latin typeface="Cambria Math" panose="02040503050406030204" pitchFamily="18" charset="0"/>
                          </a:rPr>
                          <m:t>2</m:t>
                        </m:r>
                      </m:sub>
                    </m:sSub>
                  </m:oMath>
                </a14:m>
                <a:r>
                  <a:rPr lang="zh-CN" altLang="en-US" dirty="0"/>
                  <a:t>（第二个脉冲）的光相结合（Masoudi</a:t>
                </a:r>
                <a:r>
                  <a:rPr lang="en-US" altLang="zh-CN" dirty="0"/>
                  <a:t> </a:t>
                </a:r>
                <a:r>
                  <a:rPr lang="zh-CN" altLang="en-US" dirty="0"/>
                  <a:t>&amp;</a:t>
                </a:r>
                <a:r>
                  <a:rPr lang="en-US" altLang="zh-CN" dirty="0"/>
                  <a:t> </a:t>
                </a:r>
                <a:r>
                  <a:rPr lang="zh-CN" altLang="en-US" dirty="0"/>
                  <a:t>Newson</a:t>
                </a:r>
                <a:r>
                  <a:rPr lang="en-US" altLang="zh-CN" dirty="0"/>
                  <a:t>, </a:t>
                </a:r>
                <a:r>
                  <a:rPr lang="zh-CN" altLang="en-US" dirty="0"/>
                  <a:t>2016）。后向散射信号相位</a:t>
                </a:r>
                <a14:m>
                  <m:oMath xmlns:m="http://schemas.openxmlformats.org/officeDocument/2006/math">
                    <m:r>
                      <m:rPr>
                        <m:sty m:val="p"/>
                      </m:rPr>
                      <a:rPr lang="el-GR" altLang="zh-CN" i="1" smtClean="0">
                        <a:latin typeface="Cambria Math" panose="02040503050406030204" pitchFamily="18" charset="0"/>
                        <a:ea typeface="Cambria Math" panose="02040503050406030204" pitchFamily="18" charset="0"/>
                      </a:rPr>
                      <m:t>Φ</m:t>
                    </m:r>
                  </m:oMath>
                </a14:m>
                <a:r>
                  <a:rPr lang="zh-CN" altLang="en-US" dirty="0"/>
                  <a:t>与应变</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ea typeface="Cambria Math" panose="02040503050406030204" pitchFamily="18" charset="0"/>
                          </a:rPr>
                          <m:t>𝜀</m:t>
                        </m:r>
                      </m:e>
                      <m:sub>
                        <m:r>
                          <a:rPr lang="en-US" altLang="zh-CN" b="0" i="1" dirty="0" smtClean="0">
                            <a:latin typeface="Cambria Math" panose="02040503050406030204" pitchFamily="18" charset="0"/>
                          </a:rPr>
                          <m:t>𝑥𝑥</m:t>
                        </m:r>
                      </m:sub>
                    </m:sSub>
                  </m:oMath>
                </a14:m>
                <a:r>
                  <a:rPr lang="zh-CN" altLang="en-US" dirty="0"/>
                  <a:t>线性相关，如下所示</a:t>
                </a:r>
              </a:p>
            </p:txBody>
          </p:sp>
        </mc:Choice>
        <mc:Fallback>
          <p:sp>
            <p:nvSpPr>
              <p:cNvPr id="5" name="文本框 4">
                <a:extLst>
                  <a:ext uri="{FF2B5EF4-FFF2-40B4-BE49-F238E27FC236}">
                    <a16:creationId xmlns:a16="http://schemas.microsoft.com/office/drawing/2014/main" id="{8758710C-6B9B-7FC9-8942-3E232D4DC454}"/>
                  </a:ext>
                </a:extLst>
              </p:cNvPr>
              <p:cNvSpPr txBox="1">
                <a:spLocks noRot="1" noChangeAspect="1" noMove="1" noResize="1" noEditPoints="1" noAdjustHandles="1" noChangeArrowheads="1" noChangeShapeType="1" noTextEdit="1"/>
              </p:cNvSpPr>
              <p:nvPr/>
            </p:nvSpPr>
            <p:spPr>
              <a:xfrm>
                <a:off x="1449805" y="1077561"/>
                <a:ext cx="9715500" cy="1754326"/>
              </a:xfrm>
              <a:prstGeom prst="rect">
                <a:avLst/>
              </a:prstGeom>
              <a:blipFill>
                <a:blip r:embed="rId2"/>
                <a:stretch>
                  <a:fillRect l="-653" t="-1429" b="-4286"/>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27289609-9823-FAF3-3C32-C4C621A494CF}"/>
              </a:ext>
            </a:extLst>
          </p:cNvPr>
          <p:cNvPicPr>
            <a:picLocks noChangeAspect="1"/>
          </p:cNvPicPr>
          <p:nvPr/>
        </p:nvPicPr>
        <p:blipFill>
          <a:blip r:embed="rId3"/>
          <a:stretch>
            <a:fillRect/>
          </a:stretch>
        </p:blipFill>
        <p:spPr>
          <a:xfrm>
            <a:off x="2368729" y="3064210"/>
            <a:ext cx="7454541" cy="1364916"/>
          </a:xfrm>
          <a:prstGeom prst="rect">
            <a:avLst/>
          </a:prstGeom>
        </p:spPr>
      </p:pic>
      <mc:AlternateContent xmlns:mc="http://schemas.openxmlformats.org/markup-compatibility/2006">
        <mc:Choice xmlns:a14="http://schemas.microsoft.com/office/drawing/2010/main" Requires="a14">
          <p:sp>
            <p:nvSpPr>
              <p:cNvPr id="7" name="文本框 6">
                <a:extLst>
                  <a:ext uri="{FF2B5EF4-FFF2-40B4-BE49-F238E27FC236}">
                    <a16:creationId xmlns:a16="http://schemas.microsoft.com/office/drawing/2014/main" id="{52BE20BF-AF3C-5745-14F9-E9AAFE5426CC}"/>
                  </a:ext>
                </a:extLst>
              </p:cNvPr>
              <p:cNvSpPr txBox="1"/>
              <p:nvPr/>
            </p:nvSpPr>
            <p:spPr>
              <a:xfrm>
                <a:off x="1660357" y="4752474"/>
                <a:ext cx="9504947" cy="976678"/>
              </a:xfrm>
              <a:prstGeom prst="rect">
                <a:avLst/>
              </a:prstGeom>
              <a:noFill/>
            </p:spPr>
            <p:txBody>
              <a:bodyPr wrap="square" rtlCol="0">
                <a:spAutoFit/>
              </a:bodyPr>
              <a:lstStyle/>
              <a:p>
                <a:r>
                  <a:rPr kumimoji="1" lang="zh-CN" altLang="en-US" dirty="0"/>
                  <a:t>其中，</a:t>
                </a:r>
                <a:r>
                  <a:rPr kumimoji="1" lang="en" altLang="zh-CN" dirty="0"/>
                  <a:t>t</a:t>
                </a:r>
                <a:r>
                  <a:rPr kumimoji="1" lang="zh-CN" altLang="en-US" dirty="0"/>
                  <a:t>和</a:t>
                </a:r>
                <a:r>
                  <a:rPr kumimoji="1" lang="en" altLang="zh-CN" dirty="0"/>
                  <a:t>x</a:t>
                </a:r>
                <a:r>
                  <a:rPr kumimoji="1" lang="zh-CN" altLang="en-US" dirty="0"/>
                  <a:t>沿光纤轴（</a:t>
                </a:r>
                <a:r>
                  <a:rPr kumimoji="1" lang="en-US" altLang="zh-CN" dirty="0"/>
                  <a:t>+</a:t>
                </a:r>
                <a:r>
                  <a:rPr kumimoji="1" lang="en" altLang="zh-CN" dirty="0"/>
                  <a:t>x</a:t>
                </a:r>
                <a:r>
                  <a:rPr kumimoji="1" lang="zh-CN" altLang="en-US" dirty="0"/>
                  <a:t>方向）的节点位置和时间参数，</a:t>
                </a:r>
                <a:r>
                  <a:rPr kumimoji="1" lang="el-GR" altLang="zh-CN" dirty="0"/>
                  <a:t>λ</a:t>
                </a:r>
                <a:r>
                  <a:rPr kumimoji="1" lang="zh-CN" altLang="en-US" dirty="0"/>
                  <a:t>是用于测量的频率（此处为拍频），</a:t>
                </a:r>
                <a14:m>
                  <m:oMath xmlns:m="http://schemas.openxmlformats.org/officeDocument/2006/math">
                    <m:sSub>
                      <m:sSubPr>
                        <m:ctrlPr>
                          <a:rPr kumimoji="1" lang="en" altLang="zh-CN" i="1" dirty="0" smtClean="0">
                            <a:latin typeface="Cambria Math" panose="02040503050406030204" pitchFamily="18" charset="0"/>
                          </a:rPr>
                        </m:ctrlPr>
                      </m:sSubPr>
                      <m:e>
                        <m:r>
                          <a:rPr kumimoji="1" lang="en-US" altLang="zh-CN" b="0" i="1" dirty="0" smtClean="0">
                            <a:latin typeface="Cambria Math" panose="02040503050406030204" pitchFamily="18" charset="0"/>
                          </a:rPr>
                          <m:t>𝑛</m:t>
                        </m:r>
                      </m:e>
                      <m:sub>
                        <m:r>
                          <a:rPr kumimoji="1" lang="en-US" altLang="zh-CN" b="0" i="1" dirty="0" smtClean="0">
                            <a:latin typeface="Cambria Math" panose="02040503050406030204" pitchFamily="18" charset="0"/>
                          </a:rPr>
                          <m:t>𝑐</m:t>
                        </m:r>
                      </m:sub>
                    </m:sSub>
                  </m:oMath>
                </a14:m>
                <a:r>
                  <a:rPr kumimoji="1" lang="zh-CN" altLang="en-US" dirty="0"/>
                  <a:t>和</a:t>
                </a:r>
                <a14:m>
                  <m:oMath xmlns:m="http://schemas.openxmlformats.org/officeDocument/2006/math">
                    <m:r>
                      <a:rPr kumimoji="1" lang="zh-CN" altLang="en-US" i="1" dirty="0" smtClean="0">
                        <a:latin typeface="Cambria Math" panose="02040503050406030204" pitchFamily="18" charset="0"/>
                      </a:rPr>
                      <m:t>𝜓</m:t>
                    </m:r>
                  </m:oMath>
                </a14:m>
                <a:r>
                  <a:rPr kumimoji="1" lang="zh-CN" altLang="en-US" dirty="0"/>
                  <a:t>是单模光纤玻璃的折射率和普克尔系数（</a:t>
                </a:r>
                <a14:m>
                  <m:oMath xmlns:m="http://schemas.openxmlformats.org/officeDocument/2006/math">
                    <m:r>
                      <a:rPr kumimoji="1" lang="zh-CN" altLang="en-US" i="1" smtClean="0">
                        <a:latin typeface="Cambria Math" panose="02040503050406030204" pitchFamily="18" charset="0"/>
                      </a:rPr>
                      <m:t>𝜓</m:t>
                    </m:r>
                  </m:oMath>
                </a14:m>
                <a:r>
                  <a:rPr kumimoji="1" lang="el-GR" altLang="zh-CN" dirty="0"/>
                  <a:t>=0.79</a:t>
                </a:r>
                <a:r>
                  <a:rPr kumimoji="1" lang="zh-CN" altLang="el-GR" dirty="0"/>
                  <a:t>），</a:t>
                </a:r>
                <a14:m>
                  <m:oMath xmlns:m="http://schemas.openxmlformats.org/officeDocument/2006/math">
                    <m:sSub>
                      <m:sSubPr>
                        <m:ctrlPr>
                          <a:rPr kumimoji="1" lang="en-US" altLang="zh-CN"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𝑔</m:t>
                        </m:r>
                      </m:sub>
                    </m:sSub>
                  </m:oMath>
                </a14:m>
                <a:r>
                  <a:rPr kumimoji="1" lang="zh-CN" altLang="en-US" dirty="0"/>
                  <a:t>是标距长度（</a:t>
                </a:r>
                <a:r>
                  <a:rPr kumimoji="1" lang="en" altLang="zh-CN" dirty="0"/>
                  <a:t>Hartog, 2017</a:t>
                </a:r>
                <a:r>
                  <a:rPr kumimoji="1" lang="zh-CN" altLang="en" dirty="0"/>
                  <a:t>）</a:t>
                </a:r>
                <a:r>
                  <a:rPr kumimoji="1" lang="zh-CN" altLang="en-US" dirty="0"/>
                  <a:t>。</a:t>
                </a:r>
                <a:r>
                  <a:rPr kumimoji="1" lang="zh-CN" altLang="en-US" sz="2000" b="1" dirty="0"/>
                  <a:t>因此，干涉后的相位变化，正比于该节点的应变。</a:t>
                </a:r>
              </a:p>
            </p:txBody>
          </p:sp>
        </mc:Choice>
        <mc:Fallback>
          <p:sp>
            <p:nvSpPr>
              <p:cNvPr id="7" name="文本框 6">
                <a:extLst>
                  <a:ext uri="{FF2B5EF4-FFF2-40B4-BE49-F238E27FC236}">
                    <a16:creationId xmlns:a16="http://schemas.microsoft.com/office/drawing/2014/main" id="{52BE20BF-AF3C-5745-14F9-E9AAFE5426CC}"/>
                  </a:ext>
                </a:extLst>
              </p:cNvPr>
              <p:cNvSpPr txBox="1">
                <a:spLocks noRot="1" noChangeAspect="1" noMove="1" noResize="1" noEditPoints="1" noAdjustHandles="1" noChangeArrowheads="1" noChangeShapeType="1" noTextEdit="1"/>
              </p:cNvSpPr>
              <p:nvPr/>
            </p:nvSpPr>
            <p:spPr>
              <a:xfrm>
                <a:off x="1660357" y="4752474"/>
                <a:ext cx="9504947" cy="976678"/>
              </a:xfrm>
              <a:prstGeom prst="rect">
                <a:avLst/>
              </a:prstGeom>
              <a:blipFill>
                <a:blip r:embed="rId4"/>
                <a:stretch>
                  <a:fillRect l="-667" t="-2564" r="-1867" b="-897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3841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a:extLst>
              <a:ext uri="{FF2B5EF4-FFF2-40B4-BE49-F238E27FC236}">
                <a16:creationId xmlns:a16="http://schemas.microsoft.com/office/drawing/2014/main" id="{3FEC9610-A2F9-FBAD-A7EB-2B79B7A383AF}"/>
              </a:ext>
            </a:extLst>
          </p:cNvPr>
          <p:cNvPicPr>
            <a:picLocks noChangeAspect="1"/>
          </p:cNvPicPr>
          <p:nvPr/>
        </p:nvPicPr>
        <p:blipFill>
          <a:blip r:embed="rId2"/>
          <a:stretch>
            <a:fillRect/>
          </a:stretch>
        </p:blipFill>
        <p:spPr>
          <a:xfrm>
            <a:off x="180494" y="278286"/>
            <a:ext cx="6113258" cy="4386263"/>
          </a:xfrm>
          <a:prstGeom prst="rect">
            <a:avLst/>
          </a:prstGeom>
        </p:spPr>
      </p:pic>
      <p:pic>
        <p:nvPicPr>
          <p:cNvPr id="5" name="图片 4">
            <a:extLst>
              <a:ext uri="{FF2B5EF4-FFF2-40B4-BE49-F238E27FC236}">
                <a16:creationId xmlns:a16="http://schemas.microsoft.com/office/drawing/2014/main" id="{A59FCE02-C8E3-1B4B-B177-022FD8A5CC93}"/>
              </a:ext>
            </a:extLst>
          </p:cNvPr>
          <p:cNvPicPr>
            <a:picLocks noChangeAspect="1"/>
          </p:cNvPicPr>
          <p:nvPr/>
        </p:nvPicPr>
        <p:blipFill>
          <a:blip r:embed="rId3"/>
          <a:stretch>
            <a:fillRect/>
          </a:stretch>
        </p:blipFill>
        <p:spPr>
          <a:xfrm>
            <a:off x="6551692" y="278286"/>
            <a:ext cx="5459814" cy="4388229"/>
          </a:xfrm>
          <a:prstGeom prst="rect">
            <a:avLst/>
          </a:prstGeom>
        </p:spPr>
      </p:pic>
      <p:sp>
        <p:nvSpPr>
          <p:cNvPr id="6" name="文本框 5">
            <a:extLst>
              <a:ext uri="{FF2B5EF4-FFF2-40B4-BE49-F238E27FC236}">
                <a16:creationId xmlns:a16="http://schemas.microsoft.com/office/drawing/2014/main" id="{5D764353-717C-5A71-A8F3-9006C7D5CAC7}"/>
              </a:ext>
            </a:extLst>
          </p:cNvPr>
          <p:cNvSpPr txBox="1"/>
          <p:nvPr/>
        </p:nvSpPr>
        <p:spPr>
          <a:xfrm>
            <a:off x="403058" y="5888184"/>
            <a:ext cx="10772775" cy="646331"/>
          </a:xfrm>
          <a:prstGeom prst="rect">
            <a:avLst/>
          </a:prstGeom>
          <a:noFill/>
        </p:spPr>
        <p:txBody>
          <a:bodyPr wrap="square" rtlCol="0">
            <a:spAutoFit/>
          </a:bodyPr>
          <a:lstStyle/>
          <a:p>
            <a:r>
              <a:rPr lang="zh-CN" altLang="en" dirty="0">
                <a:solidFill>
                  <a:schemeClr val="bg1"/>
                </a:solidFill>
              </a:rPr>
              <a:t>图</a:t>
            </a:r>
            <a:r>
              <a:rPr lang="en-US" altLang="zh-CN" dirty="0">
                <a:solidFill>
                  <a:schemeClr val="bg1"/>
                </a:solidFill>
              </a:rPr>
              <a:t>5</a:t>
            </a:r>
            <a:r>
              <a:rPr lang="zh-CN" altLang="en-US" dirty="0">
                <a:solidFill>
                  <a:schemeClr val="bg1"/>
                </a:solidFill>
              </a:rPr>
              <a:t>右（王伟君等，</a:t>
            </a:r>
            <a:r>
              <a:rPr lang="en-US" altLang="zh-CN" dirty="0">
                <a:solidFill>
                  <a:schemeClr val="bg1"/>
                </a:solidFill>
              </a:rPr>
              <a:t>2022</a:t>
            </a:r>
            <a:r>
              <a:rPr lang="zh-CN" altLang="en-US" dirty="0">
                <a:solidFill>
                  <a:schemeClr val="bg1"/>
                </a:solidFill>
              </a:rPr>
              <a:t>）</a:t>
            </a:r>
            <a:r>
              <a:rPr lang="en-US" altLang="zh-CN" dirty="0">
                <a:solidFill>
                  <a:schemeClr val="bg1"/>
                </a:solidFill>
              </a:rPr>
              <a:t>: </a:t>
            </a:r>
            <a:r>
              <a:rPr lang="en" altLang="zh-CN" dirty="0">
                <a:solidFill>
                  <a:schemeClr val="bg1"/>
                </a:solidFill>
              </a:rPr>
              <a:t>(a)</a:t>
            </a:r>
            <a:r>
              <a:rPr lang="zh-CN" altLang="en-US" dirty="0">
                <a:solidFill>
                  <a:schemeClr val="bg1"/>
                </a:solidFill>
              </a:rPr>
              <a:t>背向瑞利散射光信号的振幅</a:t>
            </a:r>
            <a:r>
              <a:rPr lang="en-US" altLang="zh-CN" dirty="0">
                <a:solidFill>
                  <a:schemeClr val="bg1"/>
                </a:solidFill>
              </a:rPr>
              <a:t>—</a:t>
            </a:r>
            <a:r>
              <a:rPr lang="zh-CN" altLang="en-US" dirty="0">
                <a:solidFill>
                  <a:schemeClr val="bg1"/>
                </a:solidFill>
              </a:rPr>
              <a:t>时间序列</a:t>
            </a:r>
            <a:r>
              <a:rPr lang="en-US" altLang="zh-CN" dirty="0">
                <a:solidFill>
                  <a:schemeClr val="bg1"/>
                </a:solidFill>
              </a:rPr>
              <a:t>. (</a:t>
            </a:r>
            <a:r>
              <a:rPr lang="en" altLang="zh-CN" dirty="0">
                <a:solidFill>
                  <a:schemeClr val="bg1"/>
                </a:solidFill>
              </a:rPr>
              <a:t>b) </a:t>
            </a:r>
            <a:r>
              <a:rPr lang="zh-CN" altLang="en-US" dirty="0">
                <a:solidFill>
                  <a:schemeClr val="bg1"/>
                </a:solidFill>
              </a:rPr>
              <a:t>将时间序列按快慢轴重排后的二维时间序列</a:t>
            </a:r>
            <a:r>
              <a:rPr lang="en-US" altLang="zh-CN" dirty="0">
                <a:solidFill>
                  <a:schemeClr val="bg1"/>
                </a:solidFill>
              </a:rPr>
              <a:t>. </a:t>
            </a:r>
            <a:r>
              <a:rPr lang="zh-CN" altLang="en-US" dirty="0">
                <a:solidFill>
                  <a:schemeClr val="bg1"/>
                </a:solidFill>
              </a:rPr>
              <a:t>红点和 黑点分别对应光纤上的两个采样区段</a:t>
            </a:r>
            <a:r>
              <a:rPr lang="en-US" altLang="zh-CN" dirty="0">
                <a:solidFill>
                  <a:schemeClr val="bg1"/>
                </a:solidFill>
              </a:rPr>
              <a:t>(</a:t>
            </a:r>
            <a:r>
              <a:rPr lang="zh-CN" altLang="en-US" dirty="0">
                <a:solidFill>
                  <a:schemeClr val="bg1"/>
                </a:solidFill>
              </a:rPr>
              <a:t>修改自 </a:t>
            </a:r>
            <a:r>
              <a:rPr lang="en" altLang="zh-CN" dirty="0" err="1">
                <a:solidFill>
                  <a:schemeClr val="bg1"/>
                </a:solidFill>
              </a:rPr>
              <a:t>Masoudi</a:t>
            </a:r>
            <a:r>
              <a:rPr lang="en" altLang="zh-CN" dirty="0">
                <a:solidFill>
                  <a:schemeClr val="bg1"/>
                </a:solidFill>
              </a:rPr>
              <a:t> and Newson, 2016) </a:t>
            </a:r>
            <a:r>
              <a:rPr lang="zh-CN" altLang="en" dirty="0">
                <a:solidFill>
                  <a:schemeClr val="bg1"/>
                </a:solidFill>
              </a:rPr>
              <a:t>。</a:t>
            </a:r>
            <a:endParaRPr lang="en" altLang="zh-CN" dirty="0">
              <a:solidFill>
                <a:schemeClr val="bg1"/>
              </a:solidFill>
            </a:endParaRPr>
          </a:p>
        </p:txBody>
      </p:sp>
      <p:sp>
        <p:nvSpPr>
          <p:cNvPr id="7" name="文本框 6">
            <a:extLst>
              <a:ext uri="{FF2B5EF4-FFF2-40B4-BE49-F238E27FC236}">
                <a16:creationId xmlns:a16="http://schemas.microsoft.com/office/drawing/2014/main" id="{4796C4F3-EADA-8BEE-0E3E-4DF4EDD37CB7}"/>
              </a:ext>
            </a:extLst>
          </p:cNvPr>
          <p:cNvSpPr txBox="1"/>
          <p:nvPr/>
        </p:nvSpPr>
        <p:spPr>
          <a:xfrm>
            <a:off x="385011" y="4942407"/>
            <a:ext cx="10852484" cy="923330"/>
          </a:xfrm>
          <a:prstGeom prst="rect">
            <a:avLst/>
          </a:prstGeom>
          <a:noFill/>
        </p:spPr>
        <p:txBody>
          <a:bodyPr wrap="square" rtlCol="0">
            <a:spAutoFit/>
          </a:bodyPr>
          <a:lstStyle/>
          <a:p>
            <a:r>
              <a:rPr kumimoji="1" lang="zh-CN" altLang="en-US" dirty="0">
                <a:solidFill>
                  <a:schemeClr val="bg1"/>
                </a:solidFill>
              </a:rPr>
              <a:t>图</a:t>
            </a:r>
            <a:r>
              <a:rPr kumimoji="1" lang="en-US" altLang="zh-CN" dirty="0">
                <a:solidFill>
                  <a:schemeClr val="bg1"/>
                </a:solidFill>
              </a:rPr>
              <a:t>6</a:t>
            </a:r>
            <a:r>
              <a:rPr kumimoji="1" lang="zh-CN" altLang="en-US" dirty="0">
                <a:solidFill>
                  <a:schemeClr val="bg1"/>
                </a:solidFill>
              </a:rPr>
              <a:t>左 </a:t>
            </a:r>
            <a:r>
              <a:rPr kumimoji="1" lang="en-US" altLang="zh-CN" dirty="0">
                <a:solidFill>
                  <a:schemeClr val="bg1"/>
                </a:solidFill>
              </a:rPr>
              <a:t>(Lindsey &amp; Martin, 2021): </a:t>
            </a:r>
            <a:r>
              <a:rPr kumimoji="1" lang="zh-CN" altLang="en-US" dirty="0">
                <a:solidFill>
                  <a:schemeClr val="bg1"/>
                </a:solidFill>
              </a:rPr>
              <a:t>两个脉冲的强度与时间和距离的关系演示了如何将标距长度的光学相位信息计算为沿快轴使用单个脉冲测量的标距上的相位变化，或沿慢轴重复脉冲之间的标距上的相位变化率。图改编自</a:t>
            </a:r>
            <a:r>
              <a:rPr kumimoji="1" lang="en" altLang="zh-CN" dirty="0" err="1">
                <a:solidFill>
                  <a:schemeClr val="bg1"/>
                </a:solidFill>
              </a:rPr>
              <a:t>Masoudi&amp;Newson</a:t>
            </a:r>
            <a:r>
              <a:rPr kumimoji="1" lang="zh-CN" altLang="en" dirty="0">
                <a:solidFill>
                  <a:schemeClr val="bg1"/>
                </a:solidFill>
              </a:rPr>
              <a:t>（</a:t>
            </a:r>
            <a:r>
              <a:rPr kumimoji="1" lang="en" altLang="zh-CN" dirty="0">
                <a:solidFill>
                  <a:schemeClr val="bg1"/>
                </a:solidFill>
              </a:rPr>
              <a:t>2016</a:t>
            </a:r>
            <a:r>
              <a:rPr kumimoji="1" lang="en-US" altLang="zh-CN" dirty="0">
                <a:solidFill>
                  <a:schemeClr val="bg1"/>
                </a:solidFill>
              </a:rPr>
              <a:t>)</a:t>
            </a:r>
            <a:r>
              <a:rPr kumimoji="1" lang="zh-CN" altLang="en-US" dirty="0">
                <a:solidFill>
                  <a:schemeClr val="bg1"/>
                </a:solidFill>
              </a:rPr>
              <a:t>。</a:t>
            </a:r>
          </a:p>
        </p:txBody>
      </p:sp>
    </p:spTree>
    <p:extLst>
      <p:ext uri="{BB962C8B-B14F-4D97-AF65-F5344CB8AC3E}">
        <p14:creationId xmlns:p14="http://schemas.microsoft.com/office/powerpoint/2010/main" val="1430616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a:extLst>
              <a:ext uri="{FF2B5EF4-FFF2-40B4-BE49-F238E27FC236}">
                <a16:creationId xmlns:a16="http://schemas.microsoft.com/office/drawing/2014/main" id="{DA4A23BC-0269-14A7-058D-ADA06DE86B39}"/>
              </a:ext>
            </a:extLst>
          </p:cNvPr>
          <p:cNvSpPr txBox="1"/>
          <p:nvPr/>
        </p:nvSpPr>
        <p:spPr>
          <a:xfrm>
            <a:off x="1216811" y="1711915"/>
            <a:ext cx="9757611" cy="2893100"/>
          </a:xfrm>
          <a:prstGeom prst="rect">
            <a:avLst/>
          </a:prstGeom>
          <a:noFill/>
        </p:spPr>
        <p:txBody>
          <a:bodyPr wrap="square" rtlCol="0">
            <a:spAutoFit/>
          </a:bodyPr>
          <a:lstStyle/>
          <a:p>
            <a:r>
              <a:rPr kumimoji="1" lang="zh-CN" altLang="en-US" dirty="0">
                <a:solidFill>
                  <a:schemeClr val="bg1"/>
                </a:solidFill>
              </a:rPr>
              <a:t>综上所述，</a:t>
            </a:r>
            <a:r>
              <a:rPr kumimoji="1" lang="en" altLang="zh-CN" dirty="0">
                <a:solidFill>
                  <a:schemeClr val="bg1"/>
                </a:solidFill>
              </a:rPr>
              <a:t>DAS IUs</a:t>
            </a:r>
            <a:r>
              <a:rPr kumimoji="1" lang="zh-CN" altLang="en-US" dirty="0">
                <a:solidFill>
                  <a:schemeClr val="bg1"/>
                </a:solidFill>
              </a:rPr>
              <a:t>在单个时间（一个脉冲）测量连续仪表之间的光学相位，即沿图</a:t>
            </a:r>
            <a:r>
              <a:rPr kumimoji="1" lang="en-US" altLang="zh-CN" dirty="0">
                <a:solidFill>
                  <a:schemeClr val="bg1"/>
                </a:solidFill>
              </a:rPr>
              <a:t>4</a:t>
            </a:r>
            <a:r>
              <a:rPr kumimoji="1" lang="zh-CN" altLang="en-US" dirty="0">
                <a:solidFill>
                  <a:schemeClr val="bg1"/>
                </a:solidFill>
              </a:rPr>
              <a:t>中的快轴测量，或通过将同一仪表返回的信号在两个重复的激光脉冲上混合，称为慢轴（</a:t>
            </a:r>
            <a:r>
              <a:rPr kumimoji="1" lang="en" altLang="zh-CN" dirty="0" err="1">
                <a:solidFill>
                  <a:schemeClr val="bg1"/>
                </a:solidFill>
              </a:rPr>
              <a:t>Masoudi</a:t>
            </a:r>
            <a:r>
              <a:rPr kumimoji="1" lang="zh-CN" altLang="en-US" dirty="0">
                <a:solidFill>
                  <a:schemeClr val="bg1"/>
                </a:solidFill>
              </a:rPr>
              <a:t> </a:t>
            </a:r>
            <a:r>
              <a:rPr kumimoji="1" lang="en" altLang="zh-CN" dirty="0">
                <a:solidFill>
                  <a:schemeClr val="bg1"/>
                </a:solidFill>
              </a:rPr>
              <a:t>&amp;</a:t>
            </a:r>
            <a:r>
              <a:rPr kumimoji="1" lang="zh-CN" altLang="en-US" dirty="0">
                <a:solidFill>
                  <a:schemeClr val="bg1"/>
                </a:solidFill>
              </a:rPr>
              <a:t> </a:t>
            </a:r>
            <a:r>
              <a:rPr kumimoji="1" lang="en" altLang="zh-CN" dirty="0">
                <a:solidFill>
                  <a:schemeClr val="bg1"/>
                </a:solidFill>
              </a:rPr>
              <a:t>Newson, 2016</a:t>
            </a:r>
            <a:r>
              <a:rPr kumimoji="1" lang="en-US" altLang="zh-CN" dirty="0">
                <a:solidFill>
                  <a:schemeClr val="bg1"/>
                </a:solidFill>
              </a:rPr>
              <a:t>)</a:t>
            </a:r>
            <a:r>
              <a:rPr kumimoji="1" lang="zh-CN" altLang="en" dirty="0">
                <a:solidFill>
                  <a:schemeClr val="bg1"/>
                </a:solidFill>
              </a:rPr>
              <a:t>。</a:t>
            </a:r>
            <a:endParaRPr kumimoji="1" lang="en-US" altLang="zh-CN" dirty="0">
              <a:solidFill>
                <a:schemeClr val="bg1"/>
              </a:solidFill>
            </a:endParaRPr>
          </a:p>
          <a:p>
            <a:r>
              <a:rPr kumimoji="1" lang="zh-CN" altLang="en-US" sz="2400" dirty="0">
                <a:solidFill>
                  <a:schemeClr val="bg1"/>
                </a:solidFill>
              </a:rPr>
              <a:t>沿快轴，被测物为光学相位</a:t>
            </a:r>
            <a:r>
              <a:rPr kumimoji="1" lang="en-US" altLang="zh-CN" sz="2400" dirty="0">
                <a:solidFill>
                  <a:schemeClr val="bg1"/>
                </a:solidFill>
              </a:rPr>
              <a:t>(</a:t>
            </a:r>
            <a:r>
              <a:rPr kumimoji="1" lang="zh-CN" altLang="en-US" sz="2400" dirty="0">
                <a:solidFill>
                  <a:schemeClr val="bg1"/>
                </a:solidFill>
              </a:rPr>
              <a:t>应变</a:t>
            </a:r>
            <a:r>
              <a:rPr kumimoji="1" lang="en-US" altLang="zh-CN" sz="2400" dirty="0">
                <a:solidFill>
                  <a:schemeClr val="bg1"/>
                </a:solidFill>
              </a:rPr>
              <a:t>)</a:t>
            </a:r>
            <a:r>
              <a:rPr kumimoji="1" lang="zh-CN" altLang="en-US" sz="2400" dirty="0">
                <a:solidFill>
                  <a:schemeClr val="bg1"/>
                </a:solidFill>
              </a:rPr>
              <a:t>。</a:t>
            </a:r>
            <a:endParaRPr kumimoji="1" lang="en-US" altLang="zh-CN" sz="2400" dirty="0">
              <a:solidFill>
                <a:schemeClr val="bg1"/>
              </a:solidFill>
            </a:endParaRPr>
          </a:p>
          <a:p>
            <a:r>
              <a:rPr kumimoji="1" lang="zh-CN" altLang="en-US" sz="2400" dirty="0">
                <a:solidFill>
                  <a:schemeClr val="bg1"/>
                </a:solidFill>
              </a:rPr>
              <a:t>沿慢轴，被测物是每脉冲分离时间的相位变化</a:t>
            </a:r>
            <a:r>
              <a:rPr kumimoji="1" lang="en-US" altLang="zh-CN" sz="2400" dirty="0">
                <a:solidFill>
                  <a:schemeClr val="bg1"/>
                </a:solidFill>
              </a:rPr>
              <a:t>(</a:t>
            </a:r>
            <a:r>
              <a:rPr kumimoji="1" lang="zh-CN" altLang="en-US" sz="2400" dirty="0">
                <a:solidFill>
                  <a:schemeClr val="bg1"/>
                </a:solidFill>
              </a:rPr>
              <a:t>应变率</a:t>
            </a:r>
            <a:r>
              <a:rPr kumimoji="1" lang="en-US" altLang="zh-CN" sz="2400" dirty="0">
                <a:solidFill>
                  <a:schemeClr val="bg1"/>
                </a:solidFill>
              </a:rPr>
              <a:t>)</a:t>
            </a:r>
            <a:r>
              <a:rPr kumimoji="1" lang="zh-CN" altLang="en-US" sz="2400" dirty="0">
                <a:solidFill>
                  <a:schemeClr val="bg1"/>
                </a:solidFill>
              </a:rPr>
              <a:t>。</a:t>
            </a:r>
            <a:endParaRPr kumimoji="1" lang="en-US" altLang="zh-CN" sz="2400" dirty="0">
              <a:solidFill>
                <a:schemeClr val="bg1"/>
              </a:solidFill>
            </a:endParaRPr>
          </a:p>
          <a:p>
            <a:endParaRPr kumimoji="1" lang="en-US" altLang="zh-CN" sz="2400" dirty="0">
              <a:solidFill>
                <a:schemeClr val="bg1"/>
              </a:solidFill>
            </a:endParaRPr>
          </a:p>
          <a:p>
            <a:r>
              <a:rPr kumimoji="1" lang="zh-CN" altLang="en-US" sz="2000" dirty="0"/>
              <a:t>详细解释可参考</a:t>
            </a:r>
            <a:r>
              <a:rPr kumimoji="1" lang="en-US" altLang="zh-CN" sz="2000" dirty="0"/>
              <a:t>:</a:t>
            </a:r>
          </a:p>
          <a:p>
            <a:r>
              <a:rPr lang="zh-CN" altLang="en-US" dirty="0">
                <a:solidFill>
                  <a:schemeClr val="bg1"/>
                </a:solidFill>
              </a:rPr>
              <a:t>王伟君，陈凌，王一博，彭菲</a:t>
            </a:r>
            <a:r>
              <a:rPr lang="en-US" altLang="zh-CN" dirty="0">
                <a:solidFill>
                  <a:schemeClr val="bg1"/>
                </a:solidFill>
              </a:rPr>
              <a:t>. 2022. </a:t>
            </a:r>
            <a:r>
              <a:rPr lang="zh-CN" altLang="en-US" dirty="0">
                <a:solidFill>
                  <a:schemeClr val="bg1"/>
                </a:solidFill>
              </a:rPr>
              <a:t>光纤振动传感之二</a:t>
            </a:r>
            <a:r>
              <a:rPr lang="en-US" altLang="zh-CN" dirty="0">
                <a:solidFill>
                  <a:schemeClr val="bg1"/>
                </a:solidFill>
              </a:rPr>
              <a:t>:</a:t>
            </a:r>
            <a:r>
              <a:rPr lang="zh-CN" altLang="en-US" dirty="0">
                <a:solidFill>
                  <a:schemeClr val="bg1"/>
                </a:solidFill>
              </a:rPr>
              <a:t>基于散射或透射光的本征传感及其地震学应用</a:t>
            </a:r>
            <a:r>
              <a:rPr lang="en-US" altLang="zh-CN" dirty="0">
                <a:solidFill>
                  <a:schemeClr val="bg1"/>
                </a:solidFill>
              </a:rPr>
              <a:t>. </a:t>
            </a:r>
            <a:r>
              <a:rPr lang="zh-CN" altLang="en-US" dirty="0">
                <a:solidFill>
                  <a:schemeClr val="bg1"/>
                </a:solidFill>
              </a:rPr>
              <a:t>地球与行星物理论评，</a:t>
            </a:r>
            <a:r>
              <a:rPr lang="en-US" altLang="zh-CN" dirty="0">
                <a:solidFill>
                  <a:schemeClr val="bg1"/>
                </a:solidFill>
              </a:rPr>
              <a:t>53(2):119- 137. </a:t>
            </a:r>
            <a:r>
              <a:rPr lang="en" altLang="zh-CN" dirty="0">
                <a:solidFill>
                  <a:schemeClr val="bg1"/>
                </a:solidFill>
              </a:rPr>
              <a:t>doi:10.19975/j.dqyxx.2021-048</a:t>
            </a:r>
            <a:endParaRPr lang="en" altLang="zh-CN" sz="2400" dirty="0">
              <a:solidFill>
                <a:schemeClr val="bg1"/>
              </a:solidFill>
            </a:endParaRPr>
          </a:p>
        </p:txBody>
      </p:sp>
    </p:spTree>
    <p:extLst>
      <p:ext uri="{BB962C8B-B14F-4D97-AF65-F5344CB8AC3E}">
        <p14:creationId xmlns:p14="http://schemas.microsoft.com/office/powerpoint/2010/main" val="2625630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a:extLst>
              <a:ext uri="{FF2B5EF4-FFF2-40B4-BE49-F238E27FC236}">
                <a16:creationId xmlns:a16="http://schemas.microsoft.com/office/drawing/2014/main" id="{DA4A23BC-0269-14A7-058D-ADA06DE86B39}"/>
              </a:ext>
            </a:extLst>
          </p:cNvPr>
          <p:cNvSpPr txBox="1"/>
          <p:nvPr/>
        </p:nvSpPr>
        <p:spPr>
          <a:xfrm>
            <a:off x="1060400" y="2181147"/>
            <a:ext cx="9757611" cy="1569660"/>
          </a:xfrm>
          <a:prstGeom prst="rect">
            <a:avLst/>
          </a:prstGeom>
          <a:noFill/>
        </p:spPr>
        <p:txBody>
          <a:bodyPr wrap="square" rtlCol="0">
            <a:spAutoFit/>
          </a:bodyPr>
          <a:lstStyle/>
          <a:p>
            <a:r>
              <a:rPr lang="en" altLang="zh-CN" sz="2400" dirty="0">
                <a:solidFill>
                  <a:schemeClr val="bg1"/>
                </a:solidFill>
              </a:rPr>
              <a:t>DAS</a:t>
            </a:r>
            <a:r>
              <a:rPr lang="zh-CN" altLang="en" sz="2400" dirty="0">
                <a:solidFill>
                  <a:schemeClr val="bg1"/>
                </a:solidFill>
              </a:rPr>
              <a:t>的</a:t>
            </a:r>
            <a:r>
              <a:rPr lang="zh-CN" altLang="en-US" sz="2400" dirty="0">
                <a:solidFill>
                  <a:schemeClr val="bg1"/>
                </a:solidFill>
              </a:rPr>
              <a:t>应用：</a:t>
            </a:r>
            <a:endParaRPr lang="en-US" altLang="zh-CN" sz="2400" dirty="0">
              <a:solidFill>
                <a:schemeClr val="bg1"/>
              </a:solidFill>
            </a:endParaRPr>
          </a:p>
          <a:p>
            <a:r>
              <a:rPr lang="zh-CN" altLang="en-US" sz="2400" dirty="0">
                <a:solidFill>
                  <a:schemeClr val="bg1"/>
                </a:solidFill>
              </a:rPr>
              <a:t>除了传统浅层地震学应用的领域范围外，还有较多的应用在如城市、被冰所覆盖和近海区域。</a:t>
            </a:r>
            <a:endParaRPr lang="en-US" altLang="zh-CN" sz="2400" dirty="0">
              <a:solidFill>
                <a:schemeClr val="bg1"/>
              </a:solidFill>
            </a:endParaRPr>
          </a:p>
          <a:p>
            <a:r>
              <a:rPr lang="zh-CN" altLang="en-US" sz="2400" dirty="0">
                <a:solidFill>
                  <a:schemeClr val="bg1"/>
                </a:solidFill>
              </a:rPr>
              <a:t>如中科院地质地球所分享的一篇</a:t>
            </a:r>
            <a:r>
              <a:rPr lang="en-US" altLang="zh-CN" sz="2400" dirty="0" err="1">
                <a:solidFill>
                  <a:schemeClr val="bg1"/>
                </a:solidFill>
              </a:rPr>
              <a:t>Narute</a:t>
            </a:r>
            <a:r>
              <a:rPr lang="en-US" altLang="zh-CN" sz="2400" dirty="0">
                <a:solidFill>
                  <a:schemeClr val="bg1"/>
                </a:solidFill>
              </a:rPr>
              <a:t> Communication</a:t>
            </a:r>
            <a:r>
              <a:rPr lang="zh-CN" altLang="en-US" sz="2400" dirty="0">
                <a:solidFill>
                  <a:schemeClr val="bg1"/>
                </a:solidFill>
              </a:rPr>
              <a:t>文章。</a:t>
            </a:r>
            <a:endParaRPr lang="en" altLang="zh-CN" sz="2400" dirty="0">
              <a:solidFill>
                <a:schemeClr val="bg1"/>
              </a:solidFill>
            </a:endParaRPr>
          </a:p>
        </p:txBody>
      </p:sp>
    </p:spTree>
    <p:extLst>
      <p:ext uri="{BB962C8B-B14F-4D97-AF65-F5344CB8AC3E}">
        <p14:creationId xmlns:p14="http://schemas.microsoft.com/office/powerpoint/2010/main" val="127224845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1308</Words>
  <Application>Microsoft Macintosh PowerPoint</Application>
  <PresentationFormat>宽屏</PresentationFormat>
  <Paragraphs>38</Paragraphs>
  <Slides>12</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12</vt:i4>
      </vt:variant>
    </vt:vector>
  </HeadingPairs>
  <TitlesOfParts>
    <vt:vector size="17" baseType="lpstr">
      <vt:lpstr>等线</vt:lpstr>
      <vt:lpstr>等线 Light</vt:lpstr>
      <vt:lpstr>Arial</vt:lpstr>
      <vt:lpstr>Cambria Math</vt:lpstr>
      <vt:lpstr>Office 主题​​</vt:lpstr>
      <vt:lpstr>光纤地震学 Fiber-Optic Seismology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光纤地震学 Fiber-Optic Seismology</dc:title>
  <dc:creator>A5894</dc:creator>
  <cp:lastModifiedBy>A5894</cp:lastModifiedBy>
  <cp:revision>11</cp:revision>
  <dcterms:created xsi:type="dcterms:W3CDTF">2022-06-30T09:31:57Z</dcterms:created>
  <dcterms:modified xsi:type="dcterms:W3CDTF">2022-06-30T11:00:54Z</dcterms:modified>
</cp:coreProperties>
</file>