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74" r:id="rId2"/>
  </p:sldMasterIdLst>
  <p:notesMasterIdLst>
    <p:notesMasterId r:id="rId23"/>
  </p:notesMasterIdLst>
  <p:handoutMasterIdLst>
    <p:handoutMasterId r:id="rId24"/>
  </p:handoutMasterIdLst>
  <p:sldIdLst>
    <p:sldId id="257" r:id="rId3"/>
    <p:sldId id="1105" r:id="rId4"/>
    <p:sldId id="1107" r:id="rId5"/>
    <p:sldId id="1108" r:id="rId6"/>
    <p:sldId id="1109" r:id="rId7"/>
    <p:sldId id="1110" r:id="rId8"/>
    <p:sldId id="1111" r:id="rId9"/>
    <p:sldId id="1112" r:id="rId10"/>
    <p:sldId id="1113" r:id="rId11"/>
    <p:sldId id="1114" r:id="rId12"/>
    <p:sldId id="1116" r:id="rId13"/>
    <p:sldId id="1117" r:id="rId14"/>
    <p:sldId id="1119" r:id="rId15"/>
    <p:sldId id="1118" r:id="rId16"/>
    <p:sldId id="1120" r:id="rId17"/>
    <p:sldId id="1121" r:id="rId18"/>
    <p:sldId id="1122" r:id="rId19"/>
    <p:sldId id="1106" r:id="rId20"/>
    <p:sldId id="1115" r:id="rId21"/>
    <p:sldId id="1024" r:id="rId22"/>
  </p:sldIdLst>
  <p:sldSz cx="9144000" cy="6858000" type="screen4x3"/>
  <p:notesSz cx="6858000" cy="9144000"/>
  <p:custShowLst>
    <p:custShow name="自定义放映 1" id="0">
      <p:sldLst/>
    </p:custShow>
  </p:custShow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E7D2F7A-6DC3-4672-BFAF-C3D25C28E49E}">
          <p14:sldIdLst>
            <p14:sldId id="257"/>
            <p14:sldId id="1105"/>
            <p14:sldId id="1107"/>
            <p14:sldId id="1108"/>
            <p14:sldId id="1109"/>
            <p14:sldId id="1110"/>
            <p14:sldId id="1111"/>
            <p14:sldId id="1112"/>
            <p14:sldId id="1113"/>
            <p14:sldId id="1114"/>
            <p14:sldId id="1116"/>
            <p14:sldId id="1117"/>
            <p14:sldId id="1119"/>
            <p14:sldId id="1118"/>
            <p14:sldId id="1120"/>
            <p14:sldId id="1121"/>
            <p14:sldId id="1122"/>
          </p14:sldIdLst>
        </p14:section>
        <p14:section name="结束" id="{E1743100-6486-4BEA-8AAC-20C6315ABF63}">
          <p14:sldIdLst>
            <p14:sldId id="1106"/>
            <p14:sldId id="1115"/>
            <p14:sldId id="10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7">
          <p15:clr>
            <a:srgbClr val="A4A3A4"/>
          </p15:clr>
        </p15:guide>
        <p15:guide id="2" pos="27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ewer1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402"/>
    <a:srgbClr val="281956"/>
    <a:srgbClr val="3A3AC6"/>
    <a:srgbClr val="003399"/>
    <a:srgbClr val="C41A00"/>
    <a:srgbClr val="D80073"/>
    <a:srgbClr val="FF9900"/>
    <a:srgbClr val="FF7C80"/>
    <a:srgbClr val="FFCCCC"/>
    <a:srgbClr val="FFC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9" autoAdjust="0"/>
    <p:restoredTop sz="73488" autoAdjust="0"/>
  </p:normalViewPr>
  <p:slideViewPr>
    <p:cSldViewPr snapToGrid="0">
      <p:cViewPr varScale="1">
        <p:scale>
          <a:sx n="56" d="100"/>
          <a:sy n="56" d="100"/>
        </p:scale>
        <p:origin x="201" y="42"/>
      </p:cViewPr>
      <p:guideLst>
        <p:guide orient="horz" pos="2117"/>
        <p:guide pos="2735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FA9C243-067B-CA4E-A842-0A4F40743B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53E9E0-89E2-4B47-B8D8-EFC899E8C1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D247A-8183-7541-ABCF-6232F500A679}" type="datetime1">
              <a:rPr kumimoji="1" lang="en-US" altLang="zh-CN" smtClean="0"/>
              <a:t>6/15/2022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A8A920-1517-E241-B6F2-1D96AEE233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kumimoji="1" lang="en-US" altLang="zh-CN"/>
              <a:t>(#)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BD611D-6B67-594B-B9A7-7B8640F3B2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B5C19-C914-454D-BA06-03E8262F8A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5928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DA76AF4-C969-DC4D-895C-342B189FF026}" type="datetime1">
              <a:rPr lang="en-US" altLang="zh-CN" smtClean="0"/>
              <a:t>6/15/2022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zh-CN"/>
              <a:t>(#)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7D6CAB4-8167-4192-A545-D06EBE846D4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9166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en-US" altLang="zh-CN" sz="900" b="0" baseline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19DD1-51ED-AF42-B6CC-A62B53C11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25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184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4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22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167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854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是否沉积层厚度、速度权衡关系的解决程度并不重要，能够校正掉一部分走时差即可视为成功了一部分？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973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滤波器参数与射线参数有关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466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为什么到时差校正要采取这样的形式？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09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0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 algn="ctr">
              <a:buNone/>
              <a:defRPr/>
            </a:lvl1pPr>
            <a:lvl2pPr marL="321310" indent="0" algn="ctr">
              <a:buNone/>
              <a:defRPr/>
            </a:lvl2pPr>
            <a:lvl3pPr marL="642620" indent="0" algn="ctr">
              <a:buNone/>
              <a:defRPr/>
            </a:lvl3pPr>
            <a:lvl4pPr marL="964565" indent="0" algn="ctr">
              <a:buNone/>
              <a:defRPr/>
            </a:lvl4pPr>
            <a:lvl5pPr marL="1285875" indent="0" algn="ctr">
              <a:buNone/>
              <a:defRPr/>
            </a:lvl5pPr>
            <a:lvl6pPr marL="1607185" indent="0" algn="ctr">
              <a:buNone/>
              <a:defRPr/>
            </a:lvl6pPr>
            <a:lvl7pPr marL="1928495" indent="0" algn="ctr">
              <a:buNone/>
              <a:defRPr/>
            </a:lvl7pPr>
            <a:lvl8pPr marL="2249805" indent="0" algn="ctr">
              <a:buNone/>
              <a:defRPr/>
            </a:lvl8pPr>
            <a:lvl9pPr marL="257111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59F11-DC07-6E4A-BCFB-A3050E6964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80D2D0E-04E5-604F-9786-42BC5486A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09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vert="horz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6014E-3BB3-4E40-ADF8-1577676D28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85E4F1-1DC5-8A42-9C5B-D8D84C569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400"/>
            </a:lvl1pPr>
            <a:lvl2pPr marL="321310" indent="0">
              <a:buNone/>
              <a:defRPr sz="1300"/>
            </a:lvl2pPr>
            <a:lvl3pPr marL="642620" indent="0">
              <a:buNone/>
              <a:defRPr sz="1100"/>
            </a:lvl3pPr>
            <a:lvl4pPr marL="964565" indent="0">
              <a:buNone/>
              <a:defRPr sz="1000"/>
            </a:lvl4pPr>
            <a:lvl5pPr marL="1285875" indent="0">
              <a:buNone/>
              <a:defRPr sz="1000"/>
            </a:lvl5pPr>
            <a:lvl6pPr marL="1607185" indent="0">
              <a:buNone/>
              <a:defRPr sz="1000"/>
            </a:lvl6pPr>
            <a:lvl7pPr marL="1928495" indent="0">
              <a:buNone/>
              <a:defRPr sz="1000"/>
            </a:lvl7pPr>
            <a:lvl8pPr marL="2249805" indent="0">
              <a:buNone/>
              <a:defRPr sz="1000"/>
            </a:lvl8pPr>
            <a:lvl9pPr marL="257111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CF134-CF5A-6B41-A126-94C3627D25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2FB81A8-CC55-0A4E-ABDE-4AEED5A1F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648" y="1600649"/>
            <a:ext cx="4060775" cy="4525119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5579" y="1600649"/>
            <a:ext cx="4060775" cy="4525119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FA579-4E16-634D-B98A-1F3B13774B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FB047-23B9-F84F-8581-4A35ECAA1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700" b="1"/>
            </a:lvl1pPr>
            <a:lvl2pPr marL="321310" indent="0">
              <a:buNone/>
              <a:defRPr sz="1400" b="1"/>
            </a:lvl2pPr>
            <a:lvl3pPr marL="642620" indent="0">
              <a:buNone/>
              <a:defRPr sz="1300" b="1"/>
            </a:lvl3pPr>
            <a:lvl4pPr marL="964565" indent="0">
              <a:buNone/>
              <a:defRPr sz="1100" b="1"/>
            </a:lvl4pPr>
            <a:lvl5pPr marL="1285875" indent="0">
              <a:buNone/>
              <a:defRPr sz="1100" b="1"/>
            </a:lvl5pPr>
            <a:lvl6pPr marL="1607185" indent="0">
              <a:buNone/>
              <a:defRPr sz="1100" b="1"/>
            </a:lvl6pPr>
            <a:lvl7pPr marL="1928495" indent="0">
              <a:buNone/>
              <a:defRPr sz="1100" b="1"/>
            </a:lvl7pPr>
            <a:lvl8pPr marL="2249805" indent="0">
              <a:buNone/>
              <a:defRPr sz="1100" b="1"/>
            </a:lvl8pPr>
            <a:lvl9pPr marL="25711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700" b="1"/>
            </a:lvl1pPr>
            <a:lvl2pPr marL="321310" indent="0">
              <a:buNone/>
              <a:defRPr sz="1400" b="1"/>
            </a:lvl2pPr>
            <a:lvl3pPr marL="642620" indent="0">
              <a:buNone/>
              <a:defRPr sz="1300" b="1"/>
            </a:lvl3pPr>
            <a:lvl4pPr marL="964565" indent="0">
              <a:buNone/>
              <a:defRPr sz="1100" b="1"/>
            </a:lvl4pPr>
            <a:lvl5pPr marL="1285875" indent="0">
              <a:buNone/>
              <a:defRPr sz="1100" b="1"/>
            </a:lvl5pPr>
            <a:lvl6pPr marL="1607185" indent="0">
              <a:buNone/>
              <a:defRPr sz="1100" b="1"/>
            </a:lvl6pPr>
            <a:lvl7pPr marL="1928495" indent="0">
              <a:buNone/>
              <a:defRPr sz="1100" b="1"/>
            </a:lvl7pPr>
            <a:lvl8pPr marL="2249805" indent="0">
              <a:buNone/>
              <a:defRPr sz="1100" b="1"/>
            </a:lvl8pPr>
            <a:lvl9pPr marL="25711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4701E1-AA88-B842-879E-734011166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9C07A8-BCD9-B84B-B5D3-2A4B0FBA41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45E0B-31ED-284B-89F9-2828F85C05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C4F8C9F-F522-F94C-B3A8-95AF7EFA7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667663-EFF1-3844-A53A-46FA0AD5C2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23B35A5-AD0E-014B-B4CA-686C6DB8A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1000"/>
            </a:lvl1pPr>
            <a:lvl2pPr marL="321310" indent="0">
              <a:buNone/>
              <a:defRPr sz="800"/>
            </a:lvl2pPr>
            <a:lvl3pPr marL="642620" indent="0">
              <a:buNone/>
              <a:defRPr sz="700"/>
            </a:lvl3pPr>
            <a:lvl4pPr marL="964565" indent="0">
              <a:buNone/>
              <a:defRPr sz="600"/>
            </a:lvl4pPr>
            <a:lvl5pPr marL="1285875" indent="0">
              <a:buNone/>
              <a:defRPr sz="600"/>
            </a:lvl5pPr>
            <a:lvl6pPr marL="1607185" indent="0">
              <a:buNone/>
              <a:defRPr sz="600"/>
            </a:lvl6pPr>
            <a:lvl7pPr marL="1928495" indent="0">
              <a:buNone/>
              <a:defRPr sz="600"/>
            </a:lvl7pPr>
            <a:lvl8pPr marL="2249805" indent="0">
              <a:buNone/>
              <a:defRPr sz="600"/>
            </a:lvl8pPr>
            <a:lvl9pPr marL="25711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B62AF-2B39-3C4D-A424-06F71A3D84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C6CC0-616E-DA4B-8A4F-6AAF56053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2200"/>
            </a:lvl1pPr>
            <a:lvl2pPr marL="321310" indent="0">
              <a:buNone/>
              <a:defRPr sz="2000"/>
            </a:lvl2pPr>
            <a:lvl3pPr marL="642620" indent="0">
              <a:buNone/>
              <a:defRPr sz="1700"/>
            </a:lvl3pPr>
            <a:lvl4pPr marL="964565" indent="0">
              <a:buNone/>
              <a:defRPr sz="1400"/>
            </a:lvl4pPr>
            <a:lvl5pPr marL="1285875" indent="0">
              <a:buNone/>
              <a:defRPr sz="1400"/>
            </a:lvl5pPr>
            <a:lvl6pPr marL="1607185" indent="0">
              <a:buNone/>
              <a:defRPr sz="1400"/>
            </a:lvl6pPr>
            <a:lvl7pPr marL="1928495" indent="0">
              <a:buNone/>
              <a:defRPr sz="1400"/>
            </a:lvl7pPr>
            <a:lvl8pPr marL="2249805" indent="0">
              <a:buNone/>
              <a:defRPr sz="1400"/>
            </a:lvl8pPr>
            <a:lvl9pPr marL="2571115" indent="0">
              <a:buNone/>
              <a:defRPr sz="1400"/>
            </a:lvl9pPr>
          </a:lstStyle>
          <a:p>
            <a:pPr lvl="0"/>
            <a:endParaRPr lang="zh-CN" altLang="en-US" noProof="0">
              <a:sym typeface="Optima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1000"/>
            </a:lvl1pPr>
            <a:lvl2pPr marL="321310" indent="0">
              <a:buNone/>
              <a:defRPr sz="800"/>
            </a:lvl2pPr>
            <a:lvl3pPr marL="642620" indent="0">
              <a:buNone/>
              <a:defRPr sz="700"/>
            </a:lvl3pPr>
            <a:lvl4pPr marL="964565" indent="0">
              <a:buNone/>
              <a:defRPr sz="600"/>
            </a:lvl4pPr>
            <a:lvl5pPr marL="1285875" indent="0">
              <a:buNone/>
              <a:defRPr sz="600"/>
            </a:lvl5pPr>
            <a:lvl6pPr marL="1607185" indent="0">
              <a:buNone/>
              <a:defRPr sz="600"/>
            </a:lvl6pPr>
            <a:lvl7pPr marL="1928495" indent="0">
              <a:buNone/>
              <a:defRPr sz="600"/>
            </a:lvl7pPr>
            <a:lvl8pPr marL="2249805" indent="0">
              <a:buNone/>
              <a:defRPr sz="600"/>
            </a:lvl8pPr>
            <a:lvl9pPr marL="25711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5B8D-09C8-E648-BE30-BE874E56B0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3EF01-259F-6E48-B091-289A0180F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6AF6FE-A9CB-5642-B401-BCAA7F89B7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B3AD3EB-79B6-1A47-A8D7-E9A54B6DE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4988" y="1600649"/>
            <a:ext cx="2111871" cy="452511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347143" y="1600649"/>
            <a:ext cx="6230689" cy="4525119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D0AF7-5218-574F-8B09-4A2E4AC125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3F344E-01BA-D040-ACB0-5463C5936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"/>
          <p:cNvSpPr/>
          <p:nvPr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30" name="成组"/>
          <p:cNvGrpSpPr/>
          <p:nvPr/>
        </p:nvGrpSpPr>
        <p:grpSpPr>
          <a:xfrm>
            <a:off x="268" y="2804903"/>
            <a:ext cx="5103262" cy="1875"/>
            <a:chOff x="0" y="25497"/>
            <a:chExt cx="7257971" cy="2665"/>
          </a:xfrm>
        </p:grpSpPr>
        <p:sp>
          <p:nvSpPr>
            <p:cNvPr id="28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29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pic>
        <p:nvPicPr>
          <p:cNvPr id="31" name="image5.png" descr="image5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766561" y="168356"/>
            <a:ext cx="1071563" cy="1071563"/>
          </a:xfrm>
          <a:prstGeom prst="rect">
            <a:avLst/>
          </a:prstGeom>
        </p:spPr>
      </p:pic>
      <p:sp>
        <p:nvSpPr>
          <p:cNvPr id="3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348258" y="1634133"/>
            <a:ext cx="8447484" cy="821531"/>
          </a:xfrm>
          <a:prstGeom prst="rect">
            <a:avLst/>
          </a:prstGeom>
        </p:spPr>
        <p:txBody>
          <a:bodyPr/>
          <a:lstStyle>
            <a:lvl1pPr algn="ctr">
              <a:lnSpc>
                <a:spcPts val="5345"/>
              </a:lnSpc>
              <a:defRPr sz="4500" b="1">
                <a:latin typeface="+mn-lt"/>
                <a:ea typeface="+mn-ea"/>
                <a:cs typeface="+mn-cs"/>
                <a:sym typeface="Optima"/>
              </a:defRPr>
            </a:lvl1pPr>
          </a:lstStyle>
          <a:p>
            <a:r>
              <a:t>标题文本</a:t>
            </a:r>
          </a:p>
        </p:txBody>
      </p:sp>
      <p:grpSp>
        <p:nvGrpSpPr>
          <p:cNvPr id="35" name="成组"/>
          <p:cNvGrpSpPr/>
          <p:nvPr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33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34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36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39516" y="4259461"/>
            <a:ext cx="5464969" cy="1830412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algn="ctr">
              <a:spcBef>
                <a:spcPts val="1475"/>
              </a:spcBef>
            </a:lvl3pPr>
            <a:lvl4pPr algn="ctr">
              <a:spcBef>
                <a:spcPts val="1475"/>
              </a:spcBef>
            </a:lvl4pPr>
            <a:lvl5pPr algn="ctr">
              <a:spcBef>
                <a:spcPts val="1475"/>
              </a:spcBef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A0F55F-3A32-6649-84E0-D2C5E29F42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0733308-179D-F74E-925A-48591986E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908"/>
            <a:ext cx="6858000" cy="2387576"/>
          </a:xfrm>
        </p:spPr>
        <p:txBody>
          <a:bodyPr anchor="b"/>
          <a:lstStyle>
            <a:lvl1pPr algn="ctr">
              <a:defRPr sz="422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13"/>
            <a:ext cx="6858000" cy="1655340"/>
          </a:xfrm>
        </p:spPr>
        <p:txBody>
          <a:bodyPr/>
          <a:lstStyle>
            <a:lvl1pPr marL="0" indent="0" algn="ctr">
              <a:buNone/>
              <a:defRPr sz="1685"/>
            </a:lvl1pPr>
            <a:lvl2pPr marL="321310" indent="0" algn="ctr">
              <a:buNone/>
              <a:defRPr sz="1405"/>
            </a:lvl2pPr>
            <a:lvl3pPr marL="642620" indent="0" algn="ctr">
              <a:buNone/>
              <a:defRPr sz="1265"/>
            </a:lvl3pPr>
            <a:lvl4pPr marL="964565" indent="0" algn="ctr">
              <a:buNone/>
              <a:defRPr sz="1125"/>
            </a:lvl4pPr>
            <a:lvl5pPr marL="1285875" indent="0" algn="ctr">
              <a:buNone/>
              <a:defRPr sz="1125"/>
            </a:lvl5pPr>
            <a:lvl6pPr marL="1607185" indent="0" algn="ctr">
              <a:buNone/>
              <a:defRPr sz="1125"/>
            </a:lvl6pPr>
            <a:lvl7pPr marL="1928495" indent="0" algn="ctr">
              <a:buNone/>
              <a:defRPr sz="1125"/>
            </a:lvl7pPr>
            <a:lvl8pPr marL="2250440" indent="0" algn="ctr">
              <a:buNone/>
              <a:defRPr sz="1125"/>
            </a:lvl8pPr>
            <a:lvl9pPr marL="2571750" indent="0" algn="ctr">
              <a:buNone/>
              <a:defRPr sz="11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573F40-2E1F-974C-9550-FABE87757A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344C5E9-6141-C94B-9698-56D4A352D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8E62F3-DB05-EB4C-8CC9-B7DD19C6A0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B014BE-13F2-6A4E-BD5E-B82ADC66E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EC0F3E-421A-1844-8945-7FA07D12B8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E0F48-E1F0-9E46-A064-FEA9A2555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76052-F8EE-6B40-9F79-F8BE689834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3D3863-CCF3-A245-949D-B5CAA7BA9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546177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/>
          <p:nvPr/>
        </p:nvSpPr>
        <p:spPr bwMode="auto">
          <a:xfrm>
            <a:off x="0" y="0"/>
            <a:ext cx="276225" cy="6867525"/>
          </a:xfrm>
          <a:prstGeom prst="rect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47663" y="1633538"/>
            <a:ext cx="8448675" cy="822325"/>
          </a:xfrm>
          <a:prstGeom prst="rect">
            <a:avLst/>
          </a:prstGeom>
          <a:noFill/>
          <a:ln>
            <a:noFill/>
          </a:ln>
          <a:effectLst>
            <a:outerShdw blurRad="25400" dist="35921" dir="2700000" algn="ctr" rotWithShape="0">
              <a:schemeClr val="bg2">
                <a:alpha val="74997"/>
              </a:scheme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lvl="0"/>
            <a:r>
              <a:rPr lang="en-US" altLang="zh-CN">
                <a:sym typeface="Optima" charset="0"/>
              </a:rPr>
              <a:t>Click to edit Master title style</a:t>
            </a:r>
          </a:p>
        </p:txBody>
      </p:sp>
      <p:grpSp>
        <p:nvGrpSpPr>
          <p:cNvPr id="1028" name="Group 4"/>
          <p:cNvGrpSpPr/>
          <p:nvPr/>
        </p:nvGrpSpPr>
        <p:grpSpPr bwMode="auto">
          <a:xfrm>
            <a:off x="0" y="3125788"/>
            <a:ext cx="5103813" cy="38100"/>
            <a:chOff x="0" y="0"/>
            <a:chExt cx="4571" cy="34"/>
          </a:xfrm>
        </p:grpSpPr>
        <p:sp>
          <p:nvSpPr>
            <p:cNvPr id="1031" name="Line 5"/>
            <p:cNvSpPr>
              <a:spLocks noChangeShapeType="1"/>
            </p:cNvSpPr>
            <p:nvPr/>
          </p:nvSpPr>
          <p:spPr bwMode="auto">
            <a:xfrm rot="10800000" flipH="1">
              <a:off x="244" y="17"/>
              <a:ext cx="4327" cy="0"/>
            </a:xfrm>
            <a:prstGeom prst="line">
              <a:avLst/>
            </a:prstGeom>
            <a:noFill/>
            <a:ln w="50800">
              <a:solidFill>
                <a:srgbClr val="B40000"/>
              </a:solidFill>
              <a:miter lim="800000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032" name="Line 6"/>
            <p:cNvSpPr>
              <a:spLocks noChangeShapeType="1"/>
            </p:cNvSpPr>
            <p:nvPr/>
          </p:nvSpPr>
          <p:spPr bwMode="auto">
            <a:xfrm rot="10800000" flipH="1">
              <a:off x="0" y="16"/>
              <a:ext cx="24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029" name="Rectangle 7"/>
          <p:cNvSpPr/>
          <p:nvPr/>
        </p:nvSpPr>
        <p:spPr bwMode="auto">
          <a:xfrm rot="5400000">
            <a:off x="8193087" y="5903913"/>
            <a:ext cx="142875" cy="1771650"/>
          </a:xfrm>
          <a:prstGeom prst="rect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  <p:sp>
        <p:nvSpPr>
          <p:cNvPr id="1030" name="AutoShape 8"/>
          <p:cNvSpPr/>
          <p:nvPr/>
        </p:nvSpPr>
        <p:spPr bwMode="auto">
          <a:xfrm flipH="1">
            <a:off x="7235825" y="6719888"/>
            <a:ext cx="150813" cy="150812"/>
          </a:xfrm>
          <a:prstGeom prst="rtTriangle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+mj-lt"/>
          <a:ea typeface="宋体" panose="02010600030101010101" pitchFamily="2" charset="-122"/>
          <a:cs typeface="宋体" panose="02010600030101010101" pitchFamily="2" charset="-122"/>
          <a:sym typeface="Optima"/>
        </a:defRPr>
      </a:lvl1pPr>
      <a:lvl2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2pPr>
      <a:lvl3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3pPr>
      <a:lvl4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4pPr>
      <a:lvl5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5pPr>
      <a:lvl6pPr marL="321310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6pPr>
      <a:lvl7pPr marL="642620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7pPr>
      <a:lvl8pPr marL="964565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8pPr>
      <a:lvl9pPr marL="1285875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9pPr>
    </p:titleStyle>
    <p:bodyStyle>
      <a:lvl1pPr marL="240030" indent="-240030" algn="l" rtl="0" eaLnBrk="0" fontAlgn="base" hangingPunct="0">
        <a:spcBef>
          <a:spcPts val="1475"/>
        </a:spcBef>
        <a:spcAft>
          <a:spcPct val="0"/>
        </a:spcAft>
        <a:buChar char="•"/>
        <a:defRPr kumimoji="1" sz="30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1pPr>
      <a:lvl2pPr marL="522605" indent="-200025" algn="l" rtl="0" eaLnBrk="0" fontAlgn="base" hangingPunct="0">
        <a:spcBef>
          <a:spcPts val="1475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2pPr>
      <a:lvl3pPr marL="803275" indent="-160655" algn="l" rtl="0" eaLnBrk="0" fontAlgn="base" hangingPunct="0">
        <a:spcBef>
          <a:spcPts val="1475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3pPr>
      <a:lvl4pPr marL="1123950" indent="-160655" algn="l" rtl="0" eaLnBrk="0" fontAlgn="base" hangingPunct="0">
        <a:spcBef>
          <a:spcPts val="1475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4pPr>
      <a:lvl5pPr marL="1446530" indent="-160655" algn="l" rtl="0" eaLnBrk="0" fontAlgn="base" hangingPunct="0">
        <a:spcBef>
          <a:spcPts val="1475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5pPr>
      <a:lvl6pPr marL="321310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6pPr>
      <a:lvl7pPr marL="642620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7pPr>
      <a:lvl8pPr marL="964565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8pPr>
      <a:lvl9pPr marL="1285875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9pPr>
    </p:bodyStyle>
    <p:otherStyle>
      <a:defPPr>
        <a:defRPr lang="zh-CN"/>
      </a:defPPr>
      <a:lvl1pPr marL="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1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56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8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0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1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2919" y="69653"/>
            <a:ext cx="8368902" cy="68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2919" y="985838"/>
            <a:ext cx="8368902" cy="550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7" name="矩形"/>
          <p:cNvSpPr/>
          <p:nvPr userDrawn="1"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8" name="成组"/>
          <p:cNvGrpSpPr/>
          <p:nvPr userDrawn="1"/>
        </p:nvGrpSpPr>
        <p:grpSpPr>
          <a:xfrm>
            <a:off x="268" y="840372"/>
            <a:ext cx="5103262" cy="1875"/>
            <a:chOff x="0" y="25497"/>
            <a:chExt cx="7257971" cy="2665"/>
          </a:xfrm>
        </p:grpSpPr>
        <p:sp>
          <p:nvSpPr>
            <p:cNvPr id="9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10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grpSp>
        <p:nvGrpSpPr>
          <p:cNvPr id="11" name="成组"/>
          <p:cNvGrpSpPr/>
          <p:nvPr userDrawn="1"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12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13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1B5C47D-A0A1-6E48-BF41-8CEE56663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4B3ACAF-9293-0B4F-9D3D-E9C41DF0B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hf hdr="0" ftr="0" dt="0"/>
  <p:txStyles>
    <p:titleStyle>
      <a:lvl1pPr algn="l" defTabSz="64262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</p:titleStyle>
    <p:bodyStyle>
      <a:lvl1pPr marL="160655" indent="-160655" algn="l" defTabSz="64262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p"/>
        <a:defRPr sz="2800" kern="1200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481965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803910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125220" indent="-160655" algn="l" defTabSz="642620" rtl="0" eaLnBrk="1" latinLnBrk="0" hangingPunct="1">
        <a:lnSpc>
          <a:spcPct val="120000"/>
        </a:lnSpc>
        <a:spcBef>
          <a:spcPts val="42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144653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176784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208978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41109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73240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1pPr>
      <a:lvl2pPr marL="32131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3pPr>
      <a:lvl4pPr marL="96456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5pPr>
      <a:lvl6pPr marL="160718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25044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57175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39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11" Type="http://schemas.openxmlformats.org/officeDocument/2006/relationships/image" Target="../media/image37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9" Type="http://schemas.openxmlformats.org/officeDocument/2006/relationships/image" Target="../media/image34.png"/><Relationship Id="rId1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2.png"/><Relationship Id="rId5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/>
          <p:nvPr/>
        </p:nvSpPr>
        <p:spPr bwMode="auto">
          <a:xfrm>
            <a:off x="359532" y="2301159"/>
            <a:ext cx="8424936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281956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青藏高原南部接收函数</a:t>
            </a:r>
            <a:r>
              <a:rPr lang="en-US" altLang="zh-CN" sz="3600" b="1" dirty="0">
                <a:solidFill>
                  <a:srgbClr val="281956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H-k-c</a:t>
            </a:r>
            <a:r>
              <a:rPr lang="zh-CN" altLang="en-US" sz="3600" b="1" dirty="0">
                <a:solidFill>
                  <a:srgbClr val="281956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2033972" y="4797152"/>
            <a:ext cx="5076056" cy="1112112"/>
          </a:xfrm>
          <a:prstGeom prst="rect">
            <a:avLst/>
          </a:prstGeom>
          <a:noFill/>
          <a:ln>
            <a:noFill/>
          </a:ln>
        </p:spPr>
        <p:txBody>
          <a:bodyPr lIns="64727" tIns="32364" rIns="64727" bIns="32364" anchor="ctr"/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rgbClr val="281956"/>
                </a:solidFill>
                <a:latin typeface="黑体" panose="02010609060101010101" pitchFamily="49" charset="-122"/>
                <a:ea typeface="黑体" panose="02010609060101010101" pitchFamily="49" charset="-122"/>
                <a:sym typeface="Lucida Grande" panose="020B0600040502020204" pitchFamily="34" charset="0"/>
              </a:rPr>
              <a:t>龚峻仪</a:t>
            </a:r>
            <a:endParaRPr lang="en-US" altLang="zh-CN" sz="2400" b="1" dirty="0">
              <a:solidFill>
                <a:srgbClr val="281956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Helvetica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74C596-DDFA-494E-BB05-293EA42D9087}"/>
              </a:ext>
            </a:extLst>
          </p:cNvPr>
          <p:cNvSpPr/>
          <p:nvPr/>
        </p:nvSpPr>
        <p:spPr>
          <a:xfrm>
            <a:off x="2286000" y="5737598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zh-CN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2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022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年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6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月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20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日</a:t>
            </a:r>
            <a:endParaRPr lang="en-US" altLang="zh-CN" sz="2600" b="1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Helvetica" charset="0"/>
            </a:endParaRPr>
          </a:p>
        </p:txBody>
      </p:sp>
      <p:pic>
        <p:nvPicPr>
          <p:cNvPr id="11" name="图片 10" descr="武大校徽（改）.pdf">
            <a:extLst>
              <a:ext uri="{FF2B5EF4-FFF2-40B4-BE49-F238E27FC236}">
                <a16:creationId xmlns:a16="http://schemas.microsoft.com/office/drawing/2014/main" id="{657869A0-03D3-4E7A-92CA-E512DF79F6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05" y="116632"/>
            <a:ext cx="1434904" cy="14349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5023">
        <p:circle/>
      </p:transition>
    </mc:Choice>
    <mc:Fallback xmlns="">
      <p:transition xmlns:p14="http://schemas.microsoft.com/office/powerpoint/2010/main" spd="slow" advTm="55023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D669B1D-59B0-46BD-937C-16930BD56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43A18AD5-FC3A-4634-8CE5-A06546E44A08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目录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BDACAE5C-84C7-4C76-AC2C-5FF4170B3EAA}"/>
              </a:ext>
            </a:extLst>
          </p:cNvPr>
          <p:cNvSpPr txBox="1">
            <a:spLocks/>
          </p:cNvSpPr>
          <p:nvPr/>
        </p:nvSpPr>
        <p:spPr>
          <a:xfrm>
            <a:off x="539551" y="1268760"/>
            <a:ext cx="8044611" cy="151216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研究背景：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文献调研：分层地壳情况下的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  <a:endParaRPr lang="zh-CN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58022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334C02A-7A01-4D1C-81B7-230EA76EE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62548"/>
            <a:ext cx="975430" cy="3596432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7C65B92-EF0C-4058-917A-CAE304173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2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5CF159A5-83EB-4036-AAD8-D2A5A3A3671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研究背景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43BE80-F30B-478E-A19E-02D6A733C0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" t="7186"/>
          <a:stretch/>
        </p:blipFill>
        <p:spPr>
          <a:xfrm>
            <a:off x="1223401" y="2780928"/>
            <a:ext cx="4392942" cy="320802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7EA3B97-3DDB-4453-9751-76024F7043C9}"/>
              </a:ext>
            </a:extLst>
          </p:cNvPr>
          <p:cNvSpPr txBox="1"/>
          <p:nvPr/>
        </p:nvSpPr>
        <p:spPr>
          <a:xfrm>
            <a:off x="1192681" y="6122670"/>
            <a:ext cx="3798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震相与射线路径对应关系示意图</a:t>
            </a:r>
            <a:r>
              <a:rPr lang="en-US" altLang="zh-CN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[2]</a:t>
            </a:r>
            <a:endParaRPr lang="zh-CN" altLang="en-US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06CB150-9E26-4524-9429-BE0478CFF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870" y="1647860"/>
            <a:ext cx="3040919" cy="439640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0832810-F539-475C-802F-F91610786BBF}"/>
              </a:ext>
            </a:extLst>
          </p:cNvPr>
          <p:cNvSpPr txBox="1"/>
          <p:nvPr/>
        </p:nvSpPr>
        <p:spPr>
          <a:xfrm>
            <a:off x="5878146" y="6026533"/>
            <a:ext cx="3176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接收函数波形、震相、射线路径对应关系示意图</a:t>
            </a:r>
            <a:r>
              <a:rPr lang="en-US" altLang="zh-CN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[1]</a:t>
            </a:r>
            <a:endParaRPr lang="zh-CN" altLang="en-US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74C7014-22CF-4ECF-8A34-C25DD2398D5B}"/>
              </a:ext>
            </a:extLst>
          </p:cNvPr>
          <p:cNvSpPr/>
          <p:nvPr/>
        </p:nvSpPr>
        <p:spPr>
          <a:xfrm>
            <a:off x="669256" y="1187268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6347AD0-AED1-4452-AF27-72804584BC12}"/>
              </a:ext>
            </a:extLst>
          </p:cNvPr>
          <p:cNvSpPr txBox="1"/>
          <p:nvPr/>
        </p:nvSpPr>
        <p:spPr>
          <a:xfrm>
            <a:off x="1029296" y="997666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接收函数震相与射线路径对应关系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06EAF91-28C0-47D4-B2CE-5086D3ECE68C}"/>
              </a:ext>
            </a:extLst>
          </p:cNvPr>
          <p:cNvSpPr txBox="1"/>
          <p:nvPr/>
        </p:nvSpPr>
        <p:spPr>
          <a:xfrm>
            <a:off x="1243318" y="1589644"/>
            <a:ext cx="4392941" cy="835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左右两图震相命名规则差异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折射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反射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/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波的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类型转换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BA210B-B1C9-4C95-BAF9-D0D3571B6CB1}"/>
              </a:ext>
            </a:extLst>
          </p:cNvPr>
          <p:cNvSpPr txBox="1"/>
          <p:nvPr/>
        </p:nvSpPr>
        <p:spPr>
          <a:xfrm>
            <a:off x="6829265" y="1321263"/>
            <a:ext cx="422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0AB2C46-DA5F-4DC2-8A63-7BB7FBFE06CC}"/>
              </a:ext>
            </a:extLst>
          </p:cNvPr>
          <p:cNvSpPr txBox="1"/>
          <p:nvPr/>
        </p:nvSpPr>
        <p:spPr>
          <a:xfrm>
            <a:off x="7536088" y="1321262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3C63EC4-8C51-4068-9A36-27F7337FE5E5}"/>
              </a:ext>
            </a:extLst>
          </p:cNvPr>
          <p:cNvSpPr txBox="1"/>
          <p:nvPr/>
        </p:nvSpPr>
        <p:spPr>
          <a:xfrm>
            <a:off x="8196646" y="1335771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05801439-2B34-4ECE-9D23-211392CEF713}"/>
              </a:ext>
            </a:extLst>
          </p:cNvPr>
          <p:cNvCxnSpPr>
            <a:cxnSpLocks/>
          </p:cNvCxnSpPr>
          <p:nvPr/>
        </p:nvCxnSpPr>
        <p:spPr>
          <a:xfrm flipV="1">
            <a:off x="7013444" y="1558525"/>
            <a:ext cx="0" cy="178670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42FAAA1-EB79-4FEC-979B-84C5AA06515D}"/>
              </a:ext>
            </a:extLst>
          </p:cNvPr>
          <p:cNvCxnSpPr/>
          <p:nvPr/>
        </p:nvCxnSpPr>
        <p:spPr>
          <a:xfrm flipV="1">
            <a:off x="7740352" y="1558525"/>
            <a:ext cx="0" cy="179729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4D0AE966-C146-4FC0-88BF-F66E62EB992A}"/>
              </a:ext>
            </a:extLst>
          </p:cNvPr>
          <p:cNvCxnSpPr/>
          <p:nvPr/>
        </p:nvCxnSpPr>
        <p:spPr>
          <a:xfrm flipV="1">
            <a:off x="8388424" y="1558525"/>
            <a:ext cx="0" cy="179729"/>
          </a:xfrm>
          <a:prstGeom prst="straightConnector1">
            <a:avLst/>
          </a:prstGeom>
          <a:ln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15441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57C2ECD-AC7C-4B92-99E3-C78840941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3</a:t>
            </a:fld>
            <a:endParaRPr lang="x-none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B558D24-4D45-4510-9052-41109D9F551A}"/>
              </a:ext>
            </a:extLst>
          </p:cNvPr>
          <p:cNvSpPr/>
          <p:nvPr/>
        </p:nvSpPr>
        <p:spPr>
          <a:xfrm>
            <a:off x="669256" y="1187268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2028D9-A0DB-4FC7-92DA-DC8B4AC95992}"/>
              </a:ext>
            </a:extLst>
          </p:cNvPr>
          <p:cNvSpPr txBox="1"/>
          <p:nvPr/>
        </p:nvSpPr>
        <p:spPr>
          <a:xfrm>
            <a:off x="1029296" y="997666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H-kappa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叠加的基本原理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9747287-287F-4347-873F-562DDC60AE6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研究背景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8EBBE90-9935-4BC4-9079-34BA0AB0A0F5}"/>
                  </a:ext>
                </a:extLst>
              </p:cNvPr>
              <p:cNvSpPr txBox="1"/>
              <p:nvPr/>
            </p:nvSpPr>
            <p:spPr>
              <a:xfrm>
                <a:off x="1029296" y="1674688"/>
                <a:ext cx="812451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莫霍面深度为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时，</a:t>
                </a:r>
                <a:r>
                  <a:rPr lang="en-US" altLang="zh-CN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Ps</a:t>
                </a:r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、</a:t>
                </a:r>
                <a:r>
                  <a:rPr lang="en-US" altLang="zh-CN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M1</a:t>
                </a:r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、</a:t>
                </a:r>
                <a:r>
                  <a:rPr lang="en-US" altLang="zh-CN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M2</a:t>
                </a:r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与</a:t>
                </a:r>
                <a:r>
                  <a:rPr lang="en-US" altLang="zh-CN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P</a:t>
                </a:r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波震相的理论到时差为</a:t>
                </a:r>
                <a:r>
                  <a:rPr lang="en-US" altLang="zh-CN" sz="2200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[1]</a:t>
                </a:r>
                <a:endParaRPr lang="zh-CN" altLang="en-US" sz="22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8EBBE90-9935-4BC4-9079-34BA0AB0A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296" y="1674688"/>
                <a:ext cx="8124513" cy="430887"/>
              </a:xfrm>
              <a:prstGeom prst="rect">
                <a:avLst/>
              </a:prstGeom>
              <a:blipFill>
                <a:blip r:embed="rId3"/>
                <a:stretch>
                  <a:fillRect l="-975" t="-14286" b="-24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0B9D3C2-B9B9-4D09-80CA-B7878DCB141B}"/>
                  </a:ext>
                </a:extLst>
              </p:cNvPr>
              <p:cNvSpPr txBox="1"/>
              <p:nvPr/>
            </p:nvSpPr>
            <p:spPr>
              <a:xfrm>
                <a:off x="1013876" y="2277031"/>
                <a:ext cx="5774952" cy="2016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𝑃𝑠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bSup>
                                        <m:sSub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−2</m:t>
                                          </m:r>
                                        </m:sup>
                                      </m:sSub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bSup>
                                        <m:sSub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−2</m:t>
                                          </m:r>
                                        </m:sup>
                                      </m:sSub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e>
                              </m:d>
                            </m:e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𝑃𝑝𝑃𝑠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bSup>
                                        <m:sSub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−2</m:t>
                                          </m:r>
                                        </m:sup>
                                      </m:sSub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bSup>
                                        <m:sSub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−2</m:t>
                                          </m:r>
                                        </m:sup>
                                      </m:sSub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e>
                              </m:d>
                            </m:e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𝑃𝑝𝑆𝑠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𝑃𝑠𝑃𝑠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sup>
                                  </m:sSub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0B9D3C2-B9B9-4D09-80CA-B7878DCB1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876" y="2277031"/>
                <a:ext cx="5774952" cy="2016065"/>
              </a:xfrm>
              <a:prstGeom prst="rect">
                <a:avLst/>
              </a:prstGeom>
              <a:blipFill>
                <a:blip r:embed="rId4"/>
                <a:stretch>
                  <a:fillRect r="-31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86575198-B71B-4E5E-9288-DE82B36962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0" t="17990" r="50976"/>
          <a:stretch/>
        </p:blipFill>
        <p:spPr>
          <a:xfrm>
            <a:off x="7840754" y="2060848"/>
            <a:ext cx="761820" cy="83726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C71EEFC-080F-45B0-98DA-C8F92066EB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8" t="21334" r="26538" b="2267"/>
          <a:stretch/>
        </p:blipFill>
        <p:spPr>
          <a:xfrm>
            <a:off x="7840754" y="2852936"/>
            <a:ext cx="692051" cy="73164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50165CD-EEE4-4638-8047-25083BB2BB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27" t="22302"/>
          <a:stretch/>
        </p:blipFill>
        <p:spPr>
          <a:xfrm>
            <a:off x="7840754" y="3645024"/>
            <a:ext cx="979718" cy="676428"/>
          </a:xfrm>
          <a:prstGeom prst="rect">
            <a:avLst/>
          </a:prstGeom>
        </p:spPr>
      </p:pic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8FCA12A5-B598-495B-8970-FBB8FDCF77FF}"/>
              </a:ext>
            </a:extLst>
          </p:cNvPr>
          <p:cNvCxnSpPr>
            <a:cxnSpLocks/>
          </p:cNvCxnSpPr>
          <p:nvPr/>
        </p:nvCxnSpPr>
        <p:spPr>
          <a:xfrm>
            <a:off x="7164288" y="2564904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FD08B92E-8A4F-45AD-9A31-FC63425D079E}"/>
              </a:ext>
            </a:extLst>
          </p:cNvPr>
          <p:cNvCxnSpPr>
            <a:cxnSpLocks/>
          </p:cNvCxnSpPr>
          <p:nvPr/>
        </p:nvCxnSpPr>
        <p:spPr>
          <a:xfrm>
            <a:off x="7164288" y="3284984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F8D4CE32-647F-4F9C-8BCA-6B3899A7AAD5}"/>
              </a:ext>
            </a:extLst>
          </p:cNvPr>
          <p:cNvCxnSpPr>
            <a:cxnSpLocks/>
          </p:cNvCxnSpPr>
          <p:nvPr/>
        </p:nvCxnSpPr>
        <p:spPr>
          <a:xfrm>
            <a:off x="7164288" y="3933056"/>
            <a:ext cx="432048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D22828B-8463-4910-BF11-E0EFC8361E7F}"/>
                  </a:ext>
                </a:extLst>
              </p:cNvPr>
              <p:cNvSpPr txBox="1"/>
              <p:nvPr/>
            </p:nvSpPr>
            <p:spPr>
              <a:xfrm>
                <a:off x="669257" y="4473245"/>
                <a:ext cx="8151216" cy="1893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30000"/>
                  </a:lnSpc>
                </a:pPr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接收函数能够提供到时差信息，到时差确定后，莫霍面深度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与波速</a:t>
                </a:r>
                <a14:m>
                  <m:oMath xmlns:m="http://schemas.openxmlformats.org/officeDocument/2006/math">
                    <m:r>
                      <a:rPr lang="en-US" altLang="zh-CN" sz="2200" b="0" i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(</m:t>
                    </m:r>
                    <m:sSub>
                      <m:sSubPr>
                        <m:ctrlP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𝑠</m:t>
                        </m:r>
                      </m:sub>
                    </m:sSub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</m:t>
                    </m:r>
                    <m:sSub>
                      <m:sSubPr>
                        <m:ctrlP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𝑝</m:t>
                        </m:r>
                      </m:sub>
                    </m:sSub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)</m:t>
                    </m:r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、射线参数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𝑝</m:t>
                    </m:r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之间存在权衡关系。其中，射线参数可以较准确地确定，其不确定度较小。</a:t>
                </a:r>
                <a:r>
                  <a:rPr lang="en-US" altLang="zh-CN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Zhu and Kanamori</a:t>
                </a:r>
                <a:r>
                  <a:rPr lang="en-US" altLang="zh-CN" sz="2200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[1]</a:t>
                </a:r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指出，</a:t>
                </a:r>
                <a:r>
                  <a:rPr lang="en-US" altLang="zh-CN" sz="2200" dirty="0"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相对于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𝜅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sSub>
                      <m:sSubPr>
                        <m:ctrlP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𝑝</m:t>
                        </m:r>
                      </m:sub>
                    </m:sSub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/</m:t>
                    </m:r>
                    <m:sSub>
                      <m:sSubPr>
                        <m:ctrlP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的敏感程度较大。</a:t>
                </a: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D22828B-8463-4910-BF11-E0EFC8361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57" y="4473245"/>
                <a:ext cx="8151216" cy="1893082"/>
              </a:xfrm>
              <a:prstGeom prst="rect">
                <a:avLst/>
              </a:prstGeom>
              <a:blipFill>
                <a:blip r:embed="rId6"/>
                <a:stretch>
                  <a:fillRect l="-972" t="-323" r="-748" b="-3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831623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57C2ECD-AC7C-4B92-99E3-C78840941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4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9747287-287F-4347-873F-562DDC60AE6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研究背景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C0E1E91-F735-457A-9BB1-DDC30109E0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664" y="2732433"/>
            <a:ext cx="2575752" cy="19318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17B3DE2-B069-4011-A906-D1D680F22572}"/>
                  </a:ext>
                </a:extLst>
              </p:cNvPr>
              <p:cNvSpPr txBox="1"/>
              <p:nvPr/>
            </p:nvSpPr>
            <p:spPr>
              <a:xfrm>
                <a:off x="885280" y="2047403"/>
                <a:ext cx="7431136" cy="461665"/>
              </a:xfrm>
              <a:prstGeom prst="rect">
                <a:avLst/>
              </a:prstGeom>
              <a:noFill/>
              <a:ln w="254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𝑃𝑠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17B3DE2-B069-4011-A906-D1D680F22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280" y="2047403"/>
                <a:ext cx="743113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33C09AC2-DDA4-4CA9-9E19-982BD32F77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943" y="4593360"/>
            <a:ext cx="3018589" cy="182622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61AA871-DB18-4AC6-A712-F46F564A7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15" y="2738499"/>
            <a:ext cx="4392488" cy="36810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A0D0533E-EEDC-4AA4-9A45-4FF4A7898B74}"/>
                  </a:ext>
                </a:extLst>
              </p:cNvPr>
              <p:cNvSpPr txBox="1"/>
              <p:nvPr/>
            </p:nvSpPr>
            <p:spPr>
              <a:xfrm>
                <a:off x="645103" y="942277"/>
                <a:ext cx="8151216" cy="956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30000"/>
                  </a:lnSpc>
                </a:pPr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视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𝑝</m:t>
                    </m:r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200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200" b="0" i="1" dirty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为已知，则有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𝐻</m:t>
                        </m:r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,</m:t>
                        </m:r>
                        <m:r>
                          <a:rPr lang="en-US" altLang="zh-CN" sz="22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𝜅</m:t>
                        </m:r>
                      </m:e>
                    </m:d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。在正确的到时差处，接收函数应呈现对应的震相信号。由此提出</a:t>
                </a:r>
                <a14:m>
                  <m:oMath xmlns:m="http://schemas.openxmlformats.org/officeDocument/2006/math">
                    <m:r>
                      <a:rPr lang="en-US" altLang="zh-CN" sz="2200" i="1" dirty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sz="2200" b="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−</m:t>
                    </m:r>
                    <m:r>
                      <a:rPr lang="en-US" altLang="zh-CN" sz="2200" b="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𝜅</m:t>
                    </m:r>
                  </m:oMath>
                </a14:m>
                <a:r>
                  <a:rPr lang="zh-CN" altLang="en-US" sz="22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叠加法：</a:t>
                </a: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A0D0533E-EEDC-4AA4-9A45-4FF4A7898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03" y="942277"/>
                <a:ext cx="8151216" cy="956480"/>
              </a:xfrm>
              <a:prstGeom prst="rect">
                <a:avLst/>
              </a:prstGeom>
              <a:blipFill>
                <a:blip r:embed="rId6"/>
                <a:stretch>
                  <a:fillRect l="-972" r="-299" b="-108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1707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57C2ECD-AC7C-4B92-99E3-C78840941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5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9747287-287F-4347-873F-562DDC60AE6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研究背景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BE3E75F-2F5B-4F9E-AB0C-691AB7EE717C}"/>
              </a:ext>
            </a:extLst>
          </p:cNvPr>
          <p:cNvSpPr/>
          <p:nvPr/>
        </p:nvSpPr>
        <p:spPr>
          <a:xfrm>
            <a:off x="669256" y="1187268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4E9E557-D18A-4D92-BD2F-7C6197A48DAC}"/>
              </a:ext>
            </a:extLst>
          </p:cNvPr>
          <p:cNvSpPr txBox="1"/>
          <p:nvPr/>
        </p:nvSpPr>
        <p:spPr>
          <a:xfrm>
            <a:off x="1029296" y="997666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H-k-c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叠加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E6757C6-3ADA-44CB-A440-F0369B18780A}"/>
              </a:ext>
            </a:extLst>
          </p:cNvPr>
          <p:cNvSpPr txBox="1"/>
          <p:nvPr/>
        </p:nvSpPr>
        <p:spPr>
          <a:xfrm>
            <a:off x="586313" y="6034946"/>
            <a:ext cx="8151216" cy="448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基于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Raysum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正演合成界面倾斜及存在各向异性时的接收函数</a:t>
            </a:r>
            <a:r>
              <a:rPr lang="en-US" altLang="zh-CN" sz="2000" baseline="30000" dirty="0"/>
              <a:t>[3][4] </a:t>
            </a:r>
            <a:endParaRPr lang="zh-CN" altLang="en-US" sz="2000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3C78647-589F-4FC4-9021-2C219EF5C3FC}"/>
              </a:ext>
            </a:extLst>
          </p:cNvPr>
          <p:cNvSpPr txBox="1"/>
          <p:nvPr/>
        </p:nvSpPr>
        <p:spPr>
          <a:xfrm>
            <a:off x="669256" y="1532135"/>
            <a:ext cx="8151216" cy="47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介质的各向异性与界面倾斜对接收函数波形的影响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AB0816D-DFDB-44F0-8906-94993EC168FA}"/>
              </a:ext>
            </a:extLst>
          </p:cNvPr>
          <p:cNvGrpSpPr/>
          <p:nvPr/>
        </p:nvGrpSpPr>
        <p:grpSpPr>
          <a:xfrm>
            <a:off x="486828" y="2120485"/>
            <a:ext cx="2678346" cy="3852978"/>
            <a:chOff x="486828" y="1993988"/>
            <a:chExt cx="2323953" cy="285191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B1A148E1-DD16-4B14-BE73-9EDB769209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565" b="34480"/>
            <a:stretch/>
          </p:blipFill>
          <p:spPr>
            <a:xfrm>
              <a:off x="486828" y="1993988"/>
              <a:ext cx="2050885" cy="2515729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DAD12FC-637D-4392-AF32-926333C4107E}"/>
                </a:ext>
              </a:extLst>
            </p:cNvPr>
            <p:cNvSpPr txBox="1"/>
            <p:nvPr/>
          </p:nvSpPr>
          <p:spPr>
            <a:xfrm>
              <a:off x="726763" y="4513186"/>
              <a:ext cx="2084018" cy="33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457200">
                <a:lnSpc>
                  <a:spcPct val="130000"/>
                </a:lnSpc>
              </a:pP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一维均匀模型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C0A0D51-0E05-4FA9-81A9-4288AC3AC3BC}"/>
              </a:ext>
            </a:extLst>
          </p:cNvPr>
          <p:cNvGrpSpPr/>
          <p:nvPr/>
        </p:nvGrpSpPr>
        <p:grpSpPr>
          <a:xfrm>
            <a:off x="3059832" y="2291968"/>
            <a:ext cx="3531074" cy="3683750"/>
            <a:chOff x="2559544" y="2064541"/>
            <a:chExt cx="2575020" cy="2902912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ED789C6A-2EB8-43C7-A542-744C4C383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9544" y="2064541"/>
              <a:ext cx="2540128" cy="2655100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1023BD3-5DB2-4E72-919B-A3553BB937C0}"/>
                </a:ext>
              </a:extLst>
            </p:cNvPr>
            <p:cNvSpPr txBox="1"/>
            <p:nvPr/>
          </p:nvSpPr>
          <p:spPr>
            <a:xfrm>
              <a:off x="2869215" y="4614007"/>
              <a:ext cx="884052" cy="353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加</a:t>
              </a:r>
              <a:r>
                <a:rPr lang="en-US" altLang="zh-CN" sz="14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8%Ani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9FF555A-D2C9-4A77-A647-53C8EC45823D}"/>
                </a:ext>
              </a:extLst>
            </p:cNvPr>
            <p:cNvSpPr txBox="1"/>
            <p:nvPr/>
          </p:nvSpPr>
          <p:spPr>
            <a:xfrm>
              <a:off x="4102837" y="4607501"/>
              <a:ext cx="1031727" cy="341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加</a:t>
              </a:r>
              <a:r>
                <a:rPr lang="en-US" altLang="zh-CN" sz="14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15°Dip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F93004E-E07B-4A40-84C8-6BA606CB7C87}"/>
              </a:ext>
            </a:extLst>
          </p:cNvPr>
          <p:cNvGrpSpPr/>
          <p:nvPr/>
        </p:nvGrpSpPr>
        <p:grpSpPr>
          <a:xfrm>
            <a:off x="6543059" y="2340293"/>
            <a:ext cx="2497248" cy="3893220"/>
            <a:chOff x="5411500" y="2182555"/>
            <a:chExt cx="1633459" cy="2952631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C9381D80-26FB-4CBB-89C7-82031D869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1500" y="2182555"/>
              <a:ext cx="1485626" cy="2421143"/>
            </a:xfrm>
            <a:prstGeom prst="rect">
              <a:avLst/>
            </a:prstGeom>
          </p:spPr>
        </p:pic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A5D2B280-47E7-4297-BDEC-98D1D70684BC}"/>
                </a:ext>
              </a:extLst>
            </p:cNvPr>
            <p:cNvSpPr txBox="1"/>
            <p:nvPr/>
          </p:nvSpPr>
          <p:spPr>
            <a:xfrm>
              <a:off x="5512832" y="4611966"/>
              <a:ext cx="15321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带不同</a:t>
              </a:r>
              <a:r>
                <a:rPr lang="en-US" altLang="zh-CN" sz="14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Dip/Ani</a:t>
              </a: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的双层介质</a:t>
              </a:r>
              <a:endPara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913402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57C2ECD-AC7C-4B92-99E3-C78840941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6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9747287-287F-4347-873F-562DDC60AE6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研究背景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E6757C6-3ADA-44CB-A440-F0369B18780A}"/>
              </a:ext>
            </a:extLst>
          </p:cNvPr>
          <p:cNvSpPr txBox="1"/>
          <p:nvPr/>
        </p:nvSpPr>
        <p:spPr>
          <a:xfrm>
            <a:off x="683568" y="929506"/>
            <a:ext cx="8151216" cy="483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对接收函数</a:t>
            </a:r>
            <a:r>
              <a:rPr lang="en-US" altLang="zh-CN" sz="2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Ps</a:t>
            </a:r>
            <a:r>
              <a:rPr lang="zh-CN" altLang="en-US" sz="2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M1</a:t>
            </a:r>
            <a:r>
              <a:rPr lang="zh-CN" altLang="en-US" sz="2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、</a:t>
            </a:r>
            <a:r>
              <a:rPr lang="en-US" altLang="zh-CN" sz="2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M2</a:t>
            </a:r>
            <a:r>
              <a:rPr lang="zh-CN" altLang="en-US" sz="2200" dirty="0">
                <a:latin typeface="黑体" panose="02010609060101010101" pitchFamily="49" charset="-122"/>
                <a:ea typeface="黑体" panose="02010609060101010101" pitchFamily="49" charset="-122"/>
              </a:rPr>
              <a:t>震相的的走时差校正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B4DE72D-7C13-4A25-B6C5-BFA52E254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72" y="2233009"/>
            <a:ext cx="3443082" cy="422407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A7CBB88-91EA-4EBA-B0CE-42D3299E2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71252"/>
            <a:ext cx="3600400" cy="418583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FD3DD88-7E23-4D04-8569-AB5C85B1D7BC}"/>
              </a:ext>
            </a:extLst>
          </p:cNvPr>
          <p:cNvSpPr txBox="1"/>
          <p:nvPr/>
        </p:nvSpPr>
        <p:spPr>
          <a:xfrm>
            <a:off x="1475656" y="6321063"/>
            <a:ext cx="2375495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合成数据</a:t>
            </a:r>
            <a:r>
              <a:rPr lang="en-US" altLang="zh-CN" sz="2000" baseline="30000" dirty="0"/>
              <a:t>[3]</a:t>
            </a:r>
            <a:endParaRPr lang="zh-CN" altLang="en-US" sz="2000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60F204B-C868-4356-A34C-1A0FADF4FFFC}"/>
              </a:ext>
            </a:extLst>
          </p:cNvPr>
          <p:cNvSpPr txBox="1"/>
          <p:nvPr/>
        </p:nvSpPr>
        <p:spPr>
          <a:xfrm>
            <a:off x="5400476" y="6336576"/>
            <a:ext cx="2375495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实测数据</a:t>
            </a:r>
            <a:r>
              <a:rPr lang="en-US" altLang="zh-CN" sz="2000" baseline="30000" dirty="0"/>
              <a:t>[3]</a:t>
            </a:r>
            <a:endParaRPr lang="zh-CN" altLang="en-US" sz="2000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E0069DF-F740-4E74-B5F4-2A76FA06EA6B}"/>
                  </a:ext>
                </a:extLst>
              </p:cNvPr>
              <p:cNvSpPr txBox="1"/>
              <p:nvPr/>
            </p:nvSpPr>
            <p:spPr>
              <a:xfrm>
                <a:off x="1043608" y="1525640"/>
                <a:ext cx="7431136" cy="461665"/>
              </a:xfrm>
              <a:prstGeom prst="rect">
                <a:avLst/>
              </a:prstGeom>
              <a:noFill/>
              <a:ln w="254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E0069DF-F740-4E74-B5F4-2A76FA06E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525640"/>
                <a:ext cx="743113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40B66E06-61D5-45D9-8873-B593716016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977" y="138855"/>
            <a:ext cx="1475662" cy="1356222"/>
          </a:xfrm>
          <a:prstGeom prst="rect">
            <a:avLst/>
          </a:prstGeom>
        </p:spPr>
      </p:pic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EED34BCD-DB80-4F64-9D2D-B96E9D49AD00}"/>
              </a:ext>
            </a:extLst>
          </p:cNvPr>
          <p:cNvCxnSpPr>
            <a:cxnSpLocks/>
          </p:cNvCxnSpPr>
          <p:nvPr/>
        </p:nvCxnSpPr>
        <p:spPr>
          <a:xfrm flipV="1">
            <a:off x="7020272" y="548680"/>
            <a:ext cx="1368152" cy="1092119"/>
          </a:xfrm>
          <a:prstGeom prst="straightConnector1">
            <a:avLst/>
          </a:prstGeom>
          <a:ln>
            <a:solidFill>
              <a:schemeClr val="accent5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6C5A0192-D45A-48CF-B5C9-72ED821678A8}"/>
              </a:ext>
            </a:extLst>
          </p:cNvPr>
          <p:cNvSpPr/>
          <p:nvPr/>
        </p:nvSpPr>
        <p:spPr>
          <a:xfrm>
            <a:off x="813272" y="3573016"/>
            <a:ext cx="7359128" cy="7640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5A22B13-7E70-4C60-9C35-09623812C100}"/>
              </a:ext>
            </a:extLst>
          </p:cNvPr>
          <p:cNvSpPr txBox="1"/>
          <p:nvPr/>
        </p:nvSpPr>
        <p:spPr>
          <a:xfrm>
            <a:off x="8028384" y="4581128"/>
            <a:ext cx="1043608" cy="37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5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格网搜索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EBC85D29-CBB2-45EA-B9F6-5BF3E2FEC7D5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8176022" y="4338638"/>
            <a:ext cx="374166" cy="242490"/>
          </a:xfrm>
          <a:prstGeom prst="straightConnector1">
            <a:avLst/>
          </a:prstGeom>
          <a:ln>
            <a:solidFill>
              <a:schemeClr val="accent5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28675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57C2ECD-AC7C-4B92-99E3-C78840941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7</a:t>
            </a:fld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9747287-287F-4347-873F-562DDC60AE6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研究背景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BE3E75F-2F5B-4F9E-AB0C-691AB7EE717C}"/>
              </a:ext>
            </a:extLst>
          </p:cNvPr>
          <p:cNvSpPr/>
          <p:nvPr/>
        </p:nvSpPr>
        <p:spPr>
          <a:xfrm>
            <a:off x="669256" y="1187268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4E9E557-D18A-4D92-BD2F-7C6197A48DAC}"/>
              </a:ext>
            </a:extLst>
          </p:cNvPr>
          <p:cNvSpPr txBox="1"/>
          <p:nvPr/>
        </p:nvSpPr>
        <p:spPr>
          <a:xfrm>
            <a:off x="1029296" y="997666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沉积层对接收函数的影响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10CB1FD-0C89-440F-924E-787798570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556792"/>
            <a:ext cx="5523024" cy="444615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22B4D5DF-C3D6-416B-B6D9-2AD285B1B8F5}"/>
              </a:ext>
            </a:extLst>
          </p:cNvPr>
          <p:cNvSpPr txBox="1"/>
          <p:nvPr/>
        </p:nvSpPr>
        <p:spPr>
          <a:xfrm>
            <a:off x="827584" y="6006666"/>
            <a:ext cx="7935192" cy="835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同一地震事件，松辽盆地内台站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NE68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与大兴安岭内台站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NEA3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记录到的接收函数</a:t>
            </a:r>
            <a:r>
              <a:rPr lang="en-US" altLang="zh-CN" sz="20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[5]</a:t>
            </a:r>
            <a:endParaRPr lang="zh-CN" altLang="en-US" sz="2000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6653EAC-A13E-4AD4-8834-202C792FA2E5}"/>
              </a:ext>
            </a:extLst>
          </p:cNvPr>
          <p:cNvSpPr/>
          <p:nvPr/>
        </p:nvSpPr>
        <p:spPr>
          <a:xfrm>
            <a:off x="2555776" y="4005064"/>
            <a:ext cx="288032" cy="1800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5ABD8A78-4479-43A7-A2ED-6EF90ADBB5C5}"/>
              </a:ext>
            </a:extLst>
          </p:cNvPr>
          <p:cNvCxnSpPr>
            <a:cxnSpLocks/>
          </p:cNvCxnSpPr>
          <p:nvPr/>
        </p:nvCxnSpPr>
        <p:spPr>
          <a:xfrm>
            <a:off x="4427984" y="3429000"/>
            <a:ext cx="576064" cy="1800200"/>
          </a:xfrm>
          <a:prstGeom prst="straightConnector1">
            <a:avLst/>
          </a:prstGeom>
          <a:ln>
            <a:solidFill>
              <a:schemeClr val="accent5"/>
            </a:solidFill>
            <a:prstDash val="solid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E3DB727E-5A6B-498C-A272-A58BB8568D81}"/>
              </a:ext>
            </a:extLst>
          </p:cNvPr>
          <p:cNvSpPr txBox="1"/>
          <p:nvPr/>
        </p:nvSpPr>
        <p:spPr>
          <a:xfrm>
            <a:off x="539552" y="155679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（松辽盆地）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97D1EC-6473-4D81-A21F-8DB843317508}"/>
              </a:ext>
            </a:extLst>
          </p:cNvPr>
          <p:cNvSpPr txBox="1"/>
          <p:nvPr/>
        </p:nvSpPr>
        <p:spPr>
          <a:xfrm>
            <a:off x="7236296" y="155679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（大兴安岭）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4A72446-A31D-4267-8912-F2DD373E1E59}"/>
              </a:ext>
            </a:extLst>
          </p:cNvPr>
          <p:cNvSpPr/>
          <p:nvPr/>
        </p:nvSpPr>
        <p:spPr>
          <a:xfrm>
            <a:off x="3491879" y="4017168"/>
            <a:ext cx="1089645" cy="4919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D0FBBD8-B233-4A88-AE7B-0B179E6B28F7}"/>
                  </a:ext>
                </a:extLst>
              </p:cNvPr>
              <p:cNvSpPr/>
              <p:nvPr/>
            </p:nvSpPr>
            <p:spPr>
              <a:xfrm>
                <a:off x="251520" y="4149080"/>
                <a:ext cx="1648464" cy="481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1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altLang="zh-CN" sz="1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1100" i="1">
                              <a:latin typeface="Cambria Math" panose="02040503050406030204" pitchFamily="18" charset="0"/>
                            </a:rPr>
                            <m:t>𝑃𝑠</m:t>
                          </m:r>
                        </m:sub>
                      </m:sSub>
                      <m:r>
                        <a:rPr lang="en-US" altLang="zh-CN" sz="1100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</a:rPr>
                        <m:t>𝑑𝐻</m:t>
                      </m:r>
                      <m:d>
                        <m:dPr>
                          <m:ctrlPr>
                            <a:rPr lang="en-US" altLang="zh-CN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r>
                            <a:rPr lang="en-US" altLang="zh-CN" sz="11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altLang="zh-CN" sz="11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bSup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altLang="zh-CN" sz="11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bSup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</a:rPr>
                            <m:t>𝑑𝑉𝑠</m:t>
                          </m:r>
                        </m:e>
                      </m:d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D0FBBD8-B233-4A88-AE7B-0B179E6B28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149080"/>
                <a:ext cx="1648464" cy="481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B14A0772-2B05-44E3-BEF0-BB62817FA292}"/>
              </a:ext>
            </a:extLst>
          </p:cNvPr>
          <p:cNvCxnSpPr>
            <a:cxnSpLocks/>
          </p:cNvCxnSpPr>
          <p:nvPr/>
        </p:nvCxnSpPr>
        <p:spPr>
          <a:xfrm flipV="1">
            <a:off x="1907704" y="4005064"/>
            <a:ext cx="1584176" cy="288032"/>
          </a:xfrm>
          <a:prstGeom prst="straightConnector1">
            <a:avLst/>
          </a:prstGeom>
          <a:ln>
            <a:solidFill>
              <a:schemeClr val="accent5"/>
            </a:solidFill>
            <a:prstDash val="solid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27386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57C2ECD-AC7C-4B92-99E3-C788409419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00192" y="6492875"/>
            <a:ext cx="2743200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8</a:t>
            </a:fld>
            <a:endParaRPr lang="zh-CN" altLang="en-US" dirty="0"/>
          </a:p>
          <a:p>
            <a:endParaRPr lang="x-none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59747287-287F-4347-873F-562DDC60AE6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BE3E75F-2F5B-4F9E-AB0C-691AB7EE717C}"/>
              </a:ext>
            </a:extLst>
          </p:cNvPr>
          <p:cNvSpPr/>
          <p:nvPr/>
        </p:nvSpPr>
        <p:spPr>
          <a:xfrm>
            <a:off x="669256" y="1223174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4E9E557-D18A-4D92-BD2F-7C6197A48DAC}"/>
              </a:ext>
            </a:extLst>
          </p:cNvPr>
          <p:cNvSpPr txBox="1"/>
          <p:nvPr/>
        </p:nvSpPr>
        <p:spPr>
          <a:xfrm>
            <a:off x="1043608" y="1052736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研究区域内地壳分层的迹象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1484FA1-AC1D-470E-900A-5DADDECB50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7"/>
          <a:stretch/>
        </p:blipFill>
        <p:spPr>
          <a:xfrm>
            <a:off x="323528" y="1916832"/>
            <a:ext cx="2861127" cy="36724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8FD7BE5-90C1-4621-96C4-FDB209E715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0"/>
          <a:stretch/>
        </p:blipFill>
        <p:spPr>
          <a:xfrm>
            <a:off x="3131840" y="1933574"/>
            <a:ext cx="2976776" cy="372767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798E205-87AA-42EC-8983-6CF7A5EFF4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3"/>
          <a:stretch/>
        </p:blipFill>
        <p:spPr>
          <a:xfrm>
            <a:off x="6084169" y="1885950"/>
            <a:ext cx="3036856" cy="3847306"/>
          </a:xfrm>
          <a:prstGeom prst="rect">
            <a:avLst/>
          </a:prstGeom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F4A4422C-A134-4528-85CD-01BD377CE665}"/>
              </a:ext>
            </a:extLst>
          </p:cNvPr>
          <p:cNvCxnSpPr>
            <a:cxnSpLocks/>
          </p:cNvCxnSpPr>
          <p:nvPr/>
        </p:nvCxnSpPr>
        <p:spPr>
          <a:xfrm flipV="1">
            <a:off x="899592" y="5445224"/>
            <a:ext cx="0" cy="432048"/>
          </a:xfrm>
          <a:prstGeom prst="straightConnector1">
            <a:avLst/>
          </a:prstGeom>
          <a:ln w="15875">
            <a:solidFill>
              <a:srgbClr val="0070C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5C99BE13-D100-4A51-8A06-37CF61926008}"/>
              </a:ext>
            </a:extLst>
          </p:cNvPr>
          <p:cNvCxnSpPr>
            <a:cxnSpLocks/>
          </p:cNvCxnSpPr>
          <p:nvPr/>
        </p:nvCxnSpPr>
        <p:spPr>
          <a:xfrm flipV="1">
            <a:off x="3779912" y="5445224"/>
            <a:ext cx="0" cy="432048"/>
          </a:xfrm>
          <a:prstGeom prst="straightConnector1">
            <a:avLst/>
          </a:prstGeom>
          <a:ln w="15875">
            <a:solidFill>
              <a:srgbClr val="0070C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E170FBB-61DD-413D-BF11-7002EEFF9DD5}"/>
              </a:ext>
            </a:extLst>
          </p:cNvPr>
          <p:cNvSpPr/>
          <p:nvPr/>
        </p:nvSpPr>
        <p:spPr>
          <a:xfrm>
            <a:off x="6300192" y="1916832"/>
            <a:ext cx="2808312" cy="1440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D99E36C-5F82-4069-9C52-5FFA3D216E79}"/>
              </a:ext>
            </a:extLst>
          </p:cNvPr>
          <p:cNvSpPr/>
          <p:nvPr/>
        </p:nvSpPr>
        <p:spPr>
          <a:xfrm>
            <a:off x="6300192" y="3861048"/>
            <a:ext cx="2808312" cy="14401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09763EC-BFF9-4E23-939A-D1D04CA6C2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1" t="80273" b="-1"/>
          <a:stretch/>
        </p:blipFill>
        <p:spPr>
          <a:xfrm>
            <a:off x="3275856" y="5848859"/>
            <a:ext cx="2880320" cy="7484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631B1C-EF0F-442D-9924-3D154E57F6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920867"/>
            <a:ext cx="2376264" cy="47853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2C5AAD2-1FEE-42C7-AC72-01707BB1D9CD}"/>
              </a:ext>
            </a:extLst>
          </p:cNvPr>
          <p:cNvSpPr txBox="1"/>
          <p:nvPr/>
        </p:nvSpPr>
        <p:spPr>
          <a:xfrm>
            <a:off x="827584" y="5517232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危自根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等</a:t>
            </a:r>
            <a:r>
              <a:rPr lang="en-US" altLang="zh-CN" sz="1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[8]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（沉积层）</a:t>
            </a:r>
            <a:endParaRPr lang="zh-CN" altLang="en-US" sz="1400" baseline="30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115BDC1-763E-4FE9-98F1-558406A324C3}"/>
              </a:ext>
            </a:extLst>
          </p:cNvPr>
          <p:cNvSpPr txBox="1"/>
          <p:nvPr/>
        </p:nvSpPr>
        <p:spPr>
          <a:xfrm>
            <a:off x="3707904" y="5589240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Tao et al.</a:t>
            </a:r>
            <a:r>
              <a:rPr lang="en-US" altLang="zh-CN" sz="1400" baseline="30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[5]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（沉积层）</a:t>
            </a:r>
            <a:endParaRPr lang="zh-CN" altLang="en-US" sz="1400" baseline="30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F399723C-0D3D-4F57-876A-878FF4D226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764704"/>
            <a:ext cx="2843808" cy="577446"/>
          </a:xfrm>
          <a:prstGeom prst="rect">
            <a:avLst/>
          </a:prstGeom>
        </p:spPr>
      </p:pic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022B72C0-977B-4990-AAB2-7FC62E68A5D9}"/>
              </a:ext>
            </a:extLst>
          </p:cNvPr>
          <p:cNvCxnSpPr>
            <a:cxnSpLocks/>
          </p:cNvCxnSpPr>
          <p:nvPr/>
        </p:nvCxnSpPr>
        <p:spPr>
          <a:xfrm flipV="1">
            <a:off x="6804248" y="1412776"/>
            <a:ext cx="0" cy="576064"/>
          </a:xfrm>
          <a:prstGeom prst="straightConnector1">
            <a:avLst/>
          </a:prstGeom>
          <a:ln w="15875">
            <a:solidFill>
              <a:srgbClr val="0070C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87CC4486-30A6-4104-9272-63434FFCA6F7}"/>
              </a:ext>
            </a:extLst>
          </p:cNvPr>
          <p:cNvSpPr txBox="1"/>
          <p:nvPr/>
        </p:nvSpPr>
        <p:spPr>
          <a:xfrm>
            <a:off x="6792441" y="1484784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Tang et al.</a:t>
            </a:r>
            <a:r>
              <a:rPr lang="en-US" altLang="zh-CN" sz="1400" baseline="30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[9]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（三层地壳）</a:t>
            </a:r>
            <a:endParaRPr lang="zh-CN" altLang="en-US" sz="1400" baseline="30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25014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ED40B2-EAE3-4731-ABDE-ECDD7D871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9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AE0FAA92-448C-40BD-BB16-3157525EFB8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3C403-B972-470A-82A0-D2E09933B76C}"/>
              </a:ext>
            </a:extLst>
          </p:cNvPr>
          <p:cNvSpPr/>
          <p:nvPr/>
        </p:nvSpPr>
        <p:spPr>
          <a:xfrm>
            <a:off x="669256" y="1223174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E4A472-AB0F-482B-8D92-D872B1A8D3E0}"/>
              </a:ext>
            </a:extLst>
          </p:cNvPr>
          <p:cNvSpPr txBox="1"/>
          <p:nvPr/>
        </p:nvSpPr>
        <p:spPr>
          <a:xfrm>
            <a:off x="1043608" y="980728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处理分层地壳的方法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9814E2-E5A8-4C5F-83DB-B1AD6FC1E07E}"/>
              </a:ext>
            </a:extLst>
          </p:cNvPr>
          <p:cNvSpPr txBox="1"/>
          <p:nvPr/>
        </p:nvSpPr>
        <p:spPr>
          <a:xfrm>
            <a:off x="1115616" y="1628800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考虑沉积层：顺序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H-k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叠加法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en-US" altLang="zh-CN" sz="2400" dirty="0" err="1">
                <a:latin typeface="黑体" panose="02010609060101010101" pitchFamily="49" charset="-122"/>
                <a:ea typeface="黑体" panose="02010609060101010101" pitchFamily="49" charset="-122"/>
              </a:rPr>
              <a:t>Yeck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et al.</a:t>
            </a:r>
            <a:r>
              <a:rPr lang="en-US" altLang="zh-CN" sz="2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[7]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3FAE9A4-CE46-4D3C-846C-6F2818133CF3}"/>
              </a:ext>
            </a:extLst>
          </p:cNvPr>
          <p:cNvGrpSpPr/>
          <p:nvPr/>
        </p:nvGrpSpPr>
        <p:grpSpPr>
          <a:xfrm>
            <a:off x="611560" y="2132856"/>
            <a:ext cx="3960439" cy="4725144"/>
            <a:chOff x="1403649" y="2132856"/>
            <a:chExt cx="3960439" cy="472514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50E5F03-60C9-4DF5-88CC-0F353B1A5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9" y="2132856"/>
              <a:ext cx="1944216" cy="4236868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4DB97E5-159C-40B0-AFE3-22C71697B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328288" y="3152431"/>
              <a:ext cx="4032449" cy="1993299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EDD3D3D-1CBA-4681-BBF2-46FE4730BD06}"/>
                </a:ext>
              </a:extLst>
            </p:cNvPr>
            <p:cNvSpPr txBox="1"/>
            <p:nvPr/>
          </p:nvSpPr>
          <p:spPr>
            <a:xfrm>
              <a:off x="1763688" y="6334780"/>
              <a:ext cx="16561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合成接收函数</a:t>
              </a:r>
              <a:r>
                <a:rPr lang="en-US" altLang="zh-CN" sz="1400" baseline="30000" dirty="0">
                  <a:latin typeface="黑体" panose="02010609060101010101" pitchFamily="49" charset="-122"/>
                  <a:ea typeface="黑体" panose="02010609060101010101" pitchFamily="49" charset="-122"/>
                </a:rPr>
                <a:t>[7]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en-US" altLang="zh-CN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(</a:t>
              </a:r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地壳厚度</a:t>
              </a:r>
              <a:r>
                <a:rPr lang="en-US" altLang="zh-CN" sz="1400" dirty="0">
                  <a:latin typeface="黑体" panose="02010609060101010101" pitchFamily="49" charset="-122"/>
                  <a:ea typeface="黑体" panose="02010609060101010101" pitchFamily="49" charset="-122"/>
                </a:rPr>
                <a:t>40km)</a:t>
              </a:r>
              <a:endParaRPr lang="zh-CN" altLang="en-US" sz="1400" baseline="30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91F1BD3C-803A-4603-9D8D-4D7E9082AD74}"/>
                    </a:ext>
                  </a:extLst>
                </p:cNvPr>
                <p:cNvSpPr txBox="1"/>
                <p:nvPr/>
              </p:nvSpPr>
              <p:spPr>
                <a:xfrm>
                  <a:off x="3635896" y="6381328"/>
                  <a:ext cx="172819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400" dirty="0">
                      <a:ea typeface="黑体" panose="02010609060101010101" pitchFamily="49" charset="-122"/>
                    </a:rPr>
                    <a:t>两种</a:t>
                  </a:r>
                  <a14:m>
                    <m:oMath xmlns:m="http://schemas.openxmlformats.org/officeDocument/2006/math">
                      <m:r>
                        <a:rPr lang="en-US" altLang="zh-CN" sz="1400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𝐻</m:t>
                      </m:r>
                      <m:r>
                        <a:rPr lang="en-US" altLang="zh-CN" sz="14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−</m:t>
                      </m:r>
                      <m:r>
                        <a:rPr lang="en-US" altLang="zh-CN" sz="1400" b="0" i="1" dirty="0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𝜅</m:t>
                      </m:r>
                    </m:oMath>
                  </a14:m>
                  <a:r>
                    <a:rPr lang="zh-CN" altLang="en-US" sz="14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方法结果</a:t>
                  </a:r>
                  <a:r>
                    <a:rPr lang="en-US" altLang="zh-CN" sz="1400" baseline="300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[7]</a:t>
                  </a:r>
                  <a:endParaRPr lang="en-US" altLang="zh-CN" sz="14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91F1BD3C-803A-4603-9D8D-4D7E9082AD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5896" y="6381328"/>
                  <a:ext cx="1728192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1060" t="-6000" b="-18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5451474-7AAA-4056-910C-E177D32DA8AD}"/>
                </a:ext>
              </a:extLst>
            </p:cNvPr>
            <p:cNvSpPr txBox="1"/>
            <p:nvPr/>
          </p:nvSpPr>
          <p:spPr>
            <a:xfrm>
              <a:off x="4139952" y="3140968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raw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ABFF5E2-750F-4306-B8EB-2786FF209E30}"/>
                </a:ext>
              </a:extLst>
            </p:cNvPr>
            <p:cNvSpPr txBox="1"/>
            <p:nvPr/>
          </p:nvSpPr>
          <p:spPr>
            <a:xfrm>
              <a:off x="3491880" y="3140968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seq.</a:t>
              </a:r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73C7898B-8D5F-43BE-8046-FD51FF9022CD}"/>
                </a:ext>
              </a:extLst>
            </p:cNvPr>
            <p:cNvCxnSpPr>
              <a:cxnSpLocks/>
            </p:cNvCxnSpPr>
            <p:nvPr/>
          </p:nvCxnSpPr>
          <p:spPr>
            <a:xfrm>
              <a:off x="2195736" y="4149080"/>
              <a:ext cx="1656184" cy="216024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92A658C-AAC2-41C5-9F2F-0A78DAD1BD93}"/>
                  </a:ext>
                </a:extLst>
              </p:cNvPr>
              <p:cNvSpPr txBox="1"/>
              <p:nvPr/>
            </p:nvSpPr>
            <p:spPr>
              <a:xfrm>
                <a:off x="4572000" y="2060848"/>
                <a:ext cx="4392488" cy="1698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高频接收函数用于沉积层</a:t>
                </a:r>
                <a:r>
                  <a:rPr lang="en-US" altLang="zh-CN" sz="2000" dirty="0" err="1">
                    <a:latin typeface="黑体" panose="02010609060101010101" pitchFamily="49" charset="-122"/>
                    <a:ea typeface="黑体" panose="02010609060101010101" pitchFamily="49" charset="-122"/>
                  </a:rPr>
                  <a:t>Hk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沉积层</a:t>
                </a:r>
                <a:r>
                  <a:rPr lang="en-US" altLang="zh-CN" sz="2000" dirty="0" err="1">
                    <a:latin typeface="黑体" panose="02010609060101010101" pitchFamily="49" charset="-122"/>
                    <a:ea typeface="黑体" panose="02010609060101010101" pitchFamily="49" charset="-122"/>
                  </a:rPr>
                  <a:t>Hk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结果用于地壳</a:t>
                </a:r>
                <a:r>
                  <a:rPr lang="en-US" altLang="zh-CN" sz="2000" dirty="0" err="1">
                    <a:latin typeface="黑体" panose="02010609060101010101" pitchFamily="49" charset="-122"/>
                    <a:ea typeface="黑体" panose="02010609060101010101" pitchFamily="49" charset="-122"/>
                  </a:rPr>
                  <a:t>Hk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叠加时，理论到时差的校正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需要假定沉积层的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𝑝</m:t>
                        </m:r>
                      </m:sub>
                    </m:sSub>
                  </m:oMath>
                </a14:m>
                <a:endPara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92A658C-AAC2-41C5-9F2F-0A78DAD1B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60848"/>
                <a:ext cx="4392488" cy="1698414"/>
              </a:xfrm>
              <a:prstGeom prst="rect">
                <a:avLst/>
              </a:prstGeom>
              <a:blipFill>
                <a:blip r:embed="rId6"/>
                <a:stretch>
                  <a:fillRect l="-1248" b="-35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图片 22">
            <a:extLst>
              <a:ext uri="{FF2B5EF4-FFF2-40B4-BE49-F238E27FC236}">
                <a16:creationId xmlns:a16="http://schemas.microsoft.com/office/drawing/2014/main" id="{56B1E29D-E184-4B6E-9FFC-FE56D4B01D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941167"/>
            <a:ext cx="3600400" cy="1752523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79991BCD-9B49-4C6C-B9AB-7BB81B4B5F8E}"/>
              </a:ext>
            </a:extLst>
          </p:cNvPr>
          <p:cNvSpPr/>
          <p:nvPr/>
        </p:nvSpPr>
        <p:spPr>
          <a:xfrm rot="5400000">
            <a:off x="8006046" y="4778353"/>
            <a:ext cx="1566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Yeck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et al.</a:t>
            </a:r>
            <a:r>
              <a:rPr lang="en-US" altLang="zh-CN" baseline="30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[7]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9374728-F905-43F7-AFC4-E804554C25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17032"/>
            <a:ext cx="3770599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8281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ED40B2-EAE3-4731-ABDE-ECDD7D871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10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AE0FAA92-448C-40BD-BB16-3157525EFB8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3C403-B972-470A-82A0-D2E09933B76C}"/>
              </a:ext>
            </a:extLst>
          </p:cNvPr>
          <p:cNvSpPr/>
          <p:nvPr/>
        </p:nvSpPr>
        <p:spPr>
          <a:xfrm>
            <a:off x="669256" y="1137449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E4A472-AB0F-482B-8D92-D872B1A8D3E0}"/>
              </a:ext>
            </a:extLst>
          </p:cNvPr>
          <p:cNvSpPr txBox="1"/>
          <p:nvPr/>
        </p:nvSpPr>
        <p:spPr>
          <a:xfrm>
            <a:off x="1043608" y="980728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处理分层地壳的方法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69814E2-E5A8-4C5F-83DB-B1AD6FC1E07E}"/>
                  </a:ext>
                </a:extLst>
              </p:cNvPr>
              <p:cNvSpPr txBox="1"/>
              <p:nvPr/>
            </p:nvSpPr>
            <p:spPr>
              <a:xfrm>
                <a:off x="1087041" y="1590700"/>
                <a:ext cx="78488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三层地壳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−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𝜅</m:t>
                    </m:r>
                  </m:oMath>
                </a14:m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叠加（</a:t>
                </a:r>
                <a:r>
                  <a:rPr lang="en-US" altLang="zh-CN" sz="24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Tang et al.</a:t>
                </a:r>
                <a:r>
                  <a:rPr lang="en-US" altLang="zh-CN" sz="2400" baseline="300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[</a:t>
                </a:r>
                <a:r>
                  <a:rPr lang="en-US" altLang="zh-CN" sz="2400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9]</a:t>
                </a: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）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69814E2-E5A8-4C5F-83DB-B1AD6FC1E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041" y="1590700"/>
                <a:ext cx="7848872" cy="461665"/>
              </a:xfrm>
              <a:prstGeom prst="rect">
                <a:avLst/>
              </a:prstGeom>
              <a:blipFill>
                <a:blip r:embed="rId8"/>
                <a:stretch>
                  <a:fillRect l="-1009" t="-14474" b="-30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05A87F36-741C-428B-B470-5CC6E7D9E1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47131"/>
            <a:ext cx="4104456" cy="3888432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F0D19E3-F694-4905-97DA-F6C730845147}"/>
              </a:ext>
            </a:extLst>
          </p:cNvPr>
          <p:cNvSpPr txBox="1"/>
          <p:nvPr/>
        </p:nvSpPr>
        <p:spPr>
          <a:xfrm>
            <a:off x="4597524" y="5776844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“五个振幅最大的震相”的结论基于对特殊结构的正演模拟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子层搜索范围需要根据参考模型给定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5C57FE3-2852-4204-A74D-94B09D5242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119139"/>
            <a:ext cx="1781403" cy="122413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90069E9-4AE3-495B-B9FC-310BCF17DD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119139"/>
            <a:ext cx="1944216" cy="127733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E470ACE-E12B-4B4A-90BC-449E38248E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343275"/>
            <a:ext cx="2736304" cy="651501"/>
          </a:xfrm>
          <a:prstGeom prst="rect">
            <a:avLst/>
          </a:prstGeom>
        </p:spPr>
      </p:pic>
      <p:sp>
        <p:nvSpPr>
          <p:cNvPr id="28" name="左大括号 27">
            <a:extLst>
              <a:ext uri="{FF2B5EF4-FFF2-40B4-BE49-F238E27FC236}">
                <a16:creationId xmlns:a16="http://schemas.microsoft.com/office/drawing/2014/main" id="{FE22F0C6-E49C-4BDB-8437-20A1B0940310}"/>
              </a:ext>
            </a:extLst>
          </p:cNvPr>
          <p:cNvSpPr/>
          <p:nvPr/>
        </p:nvSpPr>
        <p:spPr>
          <a:xfrm>
            <a:off x="4716016" y="2263155"/>
            <a:ext cx="288032" cy="1656184"/>
          </a:xfrm>
          <a:prstGeom prst="leftBrace">
            <a:avLst>
              <a:gd name="adj1" fmla="val 8333"/>
              <a:gd name="adj2" fmla="val 1573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402888DA-C5FB-4026-A2AF-0E057BCCFED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934197"/>
            <a:ext cx="1872208" cy="1370098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21442686-48EC-482B-A461-67DE9468154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5446365"/>
            <a:ext cx="3767449" cy="279276"/>
          </a:xfrm>
          <a:prstGeom prst="rect">
            <a:avLst/>
          </a:prstGeom>
        </p:spPr>
      </p:pic>
      <p:sp>
        <p:nvSpPr>
          <p:cNvPr id="33" name="左大括号 32">
            <a:extLst>
              <a:ext uri="{FF2B5EF4-FFF2-40B4-BE49-F238E27FC236}">
                <a16:creationId xmlns:a16="http://schemas.microsoft.com/office/drawing/2014/main" id="{F19527A3-D026-4CF6-A913-C7860C7BFCBD}"/>
              </a:ext>
            </a:extLst>
          </p:cNvPr>
          <p:cNvSpPr/>
          <p:nvPr/>
        </p:nvSpPr>
        <p:spPr>
          <a:xfrm>
            <a:off x="4716016" y="4078213"/>
            <a:ext cx="288032" cy="1656184"/>
          </a:xfrm>
          <a:prstGeom prst="leftBrace">
            <a:avLst>
              <a:gd name="adj1" fmla="val 8333"/>
              <a:gd name="adj2" fmla="val 4334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277B2CC-9E6E-4C18-9035-35CB344E0D0B}"/>
              </a:ext>
            </a:extLst>
          </p:cNvPr>
          <p:cNvSpPr/>
          <p:nvPr/>
        </p:nvSpPr>
        <p:spPr>
          <a:xfrm>
            <a:off x="6354366" y="5514976"/>
            <a:ext cx="111918" cy="14741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F92FE27C-CAD0-4B2A-996A-E71ABCE3DF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960152"/>
            <a:ext cx="3600400" cy="792088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2F705335-DB4F-438C-9372-769D5DAA5442}"/>
              </a:ext>
            </a:extLst>
          </p:cNvPr>
          <p:cNvSpPr txBox="1"/>
          <p:nvPr/>
        </p:nvSpPr>
        <p:spPr>
          <a:xfrm>
            <a:off x="2935436" y="5828060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合成接收函数</a:t>
            </a:r>
            <a:r>
              <a:rPr lang="en-US" altLang="zh-CN" sz="1200" baseline="30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[9]</a:t>
            </a:r>
            <a:endParaRPr lang="en-US" altLang="zh-CN" sz="1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710BB480-BCCF-4C52-9F9F-B42FFE3D2EE1}"/>
              </a:ext>
            </a:extLst>
          </p:cNvPr>
          <p:cNvCxnSpPr>
            <a:cxnSpLocks/>
          </p:cNvCxnSpPr>
          <p:nvPr/>
        </p:nvCxnSpPr>
        <p:spPr>
          <a:xfrm flipV="1">
            <a:off x="3399292" y="5772150"/>
            <a:ext cx="0" cy="295276"/>
          </a:xfrm>
          <a:prstGeom prst="straightConnector1">
            <a:avLst/>
          </a:prstGeom>
          <a:ln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B0EF751E-4207-41FD-81D5-946DC9946666}"/>
              </a:ext>
            </a:extLst>
          </p:cNvPr>
          <p:cNvSpPr/>
          <p:nvPr/>
        </p:nvSpPr>
        <p:spPr>
          <a:xfrm>
            <a:off x="1692066" y="5953125"/>
            <a:ext cx="1665117" cy="97030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93936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ED40B2-EAE3-4731-ABDE-ECDD7D871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11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AE0FAA92-448C-40BD-BB16-3157525EFB8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3C403-B972-470A-82A0-D2E09933B76C}"/>
              </a:ext>
            </a:extLst>
          </p:cNvPr>
          <p:cNvSpPr/>
          <p:nvPr/>
        </p:nvSpPr>
        <p:spPr>
          <a:xfrm>
            <a:off x="669256" y="1223174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E4A472-AB0F-482B-8D92-D872B1A8D3E0}"/>
              </a:ext>
            </a:extLst>
          </p:cNvPr>
          <p:cNvSpPr txBox="1"/>
          <p:nvPr/>
        </p:nvSpPr>
        <p:spPr>
          <a:xfrm>
            <a:off x="1043608" y="980728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处理分层地壳的方法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69814E2-E5A8-4C5F-83DB-B1AD6FC1E07E}"/>
                  </a:ext>
                </a:extLst>
              </p:cNvPr>
              <p:cNvSpPr txBox="1"/>
              <p:nvPr/>
            </p:nvSpPr>
            <p:spPr>
              <a:xfrm>
                <a:off x="1096566" y="1571650"/>
                <a:ext cx="78488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三层地壳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−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𝜅</m:t>
                    </m:r>
                  </m:oMath>
                </a14:m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叠加（</a:t>
                </a:r>
                <a:r>
                  <a:rPr lang="en-US" altLang="zh-CN" sz="24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Tang et al.</a:t>
                </a:r>
                <a:r>
                  <a:rPr lang="en-US" altLang="zh-CN" sz="2400" baseline="300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[</a:t>
                </a:r>
                <a:r>
                  <a:rPr lang="en-US" altLang="zh-CN" sz="2400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9]</a:t>
                </a: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）：示例台站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69814E2-E5A8-4C5F-83DB-B1AD6FC1E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566" y="1571650"/>
                <a:ext cx="7848872" cy="461665"/>
              </a:xfrm>
              <a:prstGeom prst="rect">
                <a:avLst/>
              </a:prstGeom>
              <a:blipFill>
                <a:blip r:embed="rId5"/>
                <a:stretch>
                  <a:fillRect l="-1088" t="-14474" b="-30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BF537693-BAAE-4F65-B4CD-CFEE2E1B10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06" y="2303445"/>
            <a:ext cx="3688120" cy="31312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B00FB7C-1994-4CFC-9712-9933C68F44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654" y="2162803"/>
            <a:ext cx="3916721" cy="337968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753487A5-F724-4013-968C-3367BDDC1BC0}"/>
              </a:ext>
            </a:extLst>
          </p:cNvPr>
          <p:cNvSpPr txBox="1"/>
          <p:nvPr/>
        </p:nvSpPr>
        <p:spPr>
          <a:xfrm>
            <a:off x="5828978" y="4371975"/>
            <a:ext cx="1181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震相识别</a:t>
            </a:r>
            <a:endParaRPr lang="en-US" altLang="zh-CN" sz="1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A7E6E6A-1291-4452-BBC1-9F396CD47AA1}"/>
              </a:ext>
            </a:extLst>
          </p:cNvPr>
          <p:cNvSpPr txBox="1"/>
          <p:nvPr/>
        </p:nvSpPr>
        <p:spPr>
          <a:xfrm>
            <a:off x="1685603" y="4448175"/>
            <a:ext cx="1181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震相识别</a:t>
            </a:r>
            <a:endParaRPr lang="en-US" altLang="zh-CN" sz="1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F2381378-4955-4C88-A0D4-2CE41D652FB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3" b="70827"/>
          <a:stretch/>
        </p:blipFill>
        <p:spPr>
          <a:xfrm>
            <a:off x="512043" y="5524500"/>
            <a:ext cx="3288431" cy="838200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01F7FA97-D963-4B74-A7FB-5224340AD20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47" b="7154"/>
          <a:stretch/>
        </p:blipFill>
        <p:spPr>
          <a:xfrm>
            <a:off x="4057650" y="5600699"/>
            <a:ext cx="3505200" cy="904875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D2DEC961-AE1A-454C-ACE5-D5A4F45BAA19}"/>
              </a:ext>
            </a:extLst>
          </p:cNvPr>
          <p:cNvSpPr txBox="1"/>
          <p:nvPr/>
        </p:nvSpPr>
        <p:spPr>
          <a:xfrm>
            <a:off x="2868216" y="6457890"/>
            <a:ext cx="432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THAK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站不同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BAZ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的接收函数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D3952F6-416B-436C-A966-210C1D9AAE18}"/>
              </a:ext>
            </a:extLst>
          </p:cNvPr>
          <p:cNvCxnSpPr/>
          <p:nvPr/>
        </p:nvCxnSpPr>
        <p:spPr>
          <a:xfrm flipH="1" flipV="1">
            <a:off x="1181100" y="4943475"/>
            <a:ext cx="133350" cy="685800"/>
          </a:xfrm>
          <a:prstGeom prst="straightConnector1">
            <a:avLst/>
          </a:prstGeom>
          <a:ln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10D47719-1679-451D-84B8-F7783FDB41C2}"/>
              </a:ext>
            </a:extLst>
          </p:cNvPr>
          <p:cNvCxnSpPr>
            <a:cxnSpLocks/>
          </p:cNvCxnSpPr>
          <p:nvPr/>
        </p:nvCxnSpPr>
        <p:spPr>
          <a:xfrm>
            <a:off x="2714625" y="5857875"/>
            <a:ext cx="1704975" cy="0"/>
          </a:xfrm>
          <a:prstGeom prst="straightConnector1">
            <a:avLst/>
          </a:prstGeom>
          <a:ln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83318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ED40B2-EAE3-4731-ABDE-ECDD7D871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12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AE0FAA92-448C-40BD-BB16-3157525EFB8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3C403-B972-470A-82A0-D2E09933B76C}"/>
              </a:ext>
            </a:extLst>
          </p:cNvPr>
          <p:cNvSpPr/>
          <p:nvPr/>
        </p:nvSpPr>
        <p:spPr>
          <a:xfrm>
            <a:off x="669256" y="1223174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E4A472-AB0F-482B-8D92-D872B1A8D3E0}"/>
              </a:ext>
            </a:extLst>
          </p:cNvPr>
          <p:cNvSpPr txBox="1"/>
          <p:nvPr/>
        </p:nvSpPr>
        <p:spPr>
          <a:xfrm>
            <a:off x="1043608" y="980728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处理分层地壳的方法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69814E2-E5A8-4C5F-83DB-B1AD6FC1E07E}"/>
                  </a:ext>
                </a:extLst>
              </p:cNvPr>
              <p:cNvSpPr txBox="1"/>
              <p:nvPr/>
            </p:nvSpPr>
            <p:spPr>
              <a:xfrm>
                <a:off x="1096566" y="1571650"/>
                <a:ext cx="78488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处理沉积层：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−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𝛽</m:t>
                    </m:r>
                  </m:oMath>
                </a14:m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叠加法（</a:t>
                </a:r>
                <a:r>
                  <a:rPr lang="en-US" altLang="zh-CN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Tao et al.</a:t>
                </a:r>
                <a:r>
                  <a:rPr lang="en-US" altLang="zh-CN" sz="2400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[5]</a:t>
                </a: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）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69814E2-E5A8-4C5F-83DB-B1AD6FC1E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566" y="1571650"/>
                <a:ext cx="7848872" cy="461665"/>
              </a:xfrm>
              <a:prstGeom prst="rect">
                <a:avLst/>
              </a:prstGeom>
              <a:blipFill>
                <a:blip r:embed="rId2"/>
                <a:stretch>
                  <a:fillRect l="-1088" t="-14474" b="-26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2E3A5B4-23C6-4688-BAFD-45664D52A831}"/>
                  </a:ext>
                </a:extLst>
              </p:cNvPr>
              <p:cNvSpPr txBox="1"/>
              <p:nvPr/>
            </p:nvSpPr>
            <p:spPr>
              <a:xfrm>
                <a:off x="1513268" y="2085165"/>
                <a:ext cx="7959144" cy="1803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2000" b="1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(1)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传播矩阵：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𝒇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𝑧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𝑷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𝑧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𝒇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,  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𝒇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0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𝑟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𝑧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0 0</m:t>
                            </m:r>
                          </m:e>
                        </m:d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</m:sup>
                    </m:sSup>
                  </m:oMath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altLang="zh-CN" sz="2000" b="1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(2)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波场分解：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𝒇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𝑟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𝑧𝑟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𝑧𝑧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𝑴</m:t>
                    </m:r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↓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↑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↓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↑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𝑇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𝑴𝒘</m:t>
                    </m:r>
                  </m:oMath>
                </a14:m>
                <a:endPara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altLang="zh-CN" sz="2000" b="1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(3)</a:t>
                </a:r>
                <a:r>
                  <a:rPr lang="zh-CN" altLang="en-US" sz="2000" b="1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水平面上某一点的波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能量：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Arial" panose="020B0604020202020204" pitchFamily="34" charset="0"/>
                      </a:rPr>
                      <m:t>𝐸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Arial" panose="020B0604020202020204" pitchFamily="34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𝑧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𝑡</m:t>
                            </m:r>
                          </m:e>
                        </m:d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𝑑𝑡</m:t>
                        </m:r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𝐽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𝑧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  <a:cs typeface="Arial" panose="020B0604020202020204" pitchFamily="34" charset="0"/>
                      </a:rPr>
                      <m:t>=−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𝑧𝑟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𝑟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𝑧𝑧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𝑧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en-US" altLang="zh-CN" sz="2000" b="1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(4)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假设地幔无上行</a:t>
                </a:r>
                <a:r>
                  <a:rPr lang="en-US" altLang="zh-CN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S</a:t>
                </a:r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波：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使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𝐸</m:t>
                        </m:r>
                      </m:e>
                      <m:sub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↑</m:t>
                            </m:r>
                          </m:sub>
                        </m:sSub>
                      </m:sub>
                    </m:sSub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最小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2E3A5B4-23C6-4688-BAFD-45664D52A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268" y="2085165"/>
                <a:ext cx="7959144" cy="1803571"/>
              </a:xfrm>
              <a:prstGeom prst="rect">
                <a:avLst/>
              </a:prstGeom>
              <a:blipFill>
                <a:blip r:embed="rId3"/>
                <a:stretch>
                  <a:fillRect l="-766" b="-226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5B402685-46A0-4601-87D3-3AF80407C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67" y="3773601"/>
            <a:ext cx="4048371" cy="290297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972FFF9-133B-4483-A8DD-05DAF572A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93" y="3803417"/>
            <a:ext cx="3638183" cy="282036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D056BB0-6201-49D6-9C78-998AD2EC71CE}"/>
              </a:ext>
            </a:extLst>
          </p:cNvPr>
          <p:cNvSpPr/>
          <p:nvPr/>
        </p:nvSpPr>
        <p:spPr>
          <a:xfrm>
            <a:off x="4094722" y="6474644"/>
            <a:ext cx="16193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Tao et al.</a:t>
            </a:r>
            <a:r>
              <a:rPr lang="en-US" altLang="zh-CN" sz="1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[5]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2005241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AE0FAA92-448C-40BD-BB16-3157525EFB8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3C403-B972-470A-82A0-D2E09933B76C}"/>
              </a:ext>
            </a:extLst>
          </p:cNvPr>
          <p:cNvSpPr/>
          <p:nvPr/>
        </p:nvSpPr>
        <p:spPr>
          <a:xfrm>
            <a:off x="669256" y="1223174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E4A472-AB0F-482B-8D92-D872B1A8D3E0}"/>
              </a:ext>
            </a:extLst>
          </p:cNvPr>
          <p:cNvSpPr txBox="1"/>
          <p:nvPr/>
        </p:nvSpPr>
        <p:spPr>
          <a:xfrm>
            <a:off x="1043608" y="980728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处理分层地壳的方法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9814E2-E5A8-4C5F-83DB-B1AD6FC1E07E}"/>
              </a:ext>
            </a:extLst>
          </p:cNvPr>
          <p:cNvSpPr txBox="1"/>
          <p:nvPr/>
        </p:nvSpPr>
        <p:spPr>
          <a:xfrm>
            <a:off x="1096566" y="1571650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去除沉积层的影响：波场向下延拓（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Tao et al.</a:t>
            </a:r>
            <a:r>
              <a:rPr lang="en-US" altLang="zh-CN" sz="2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[5]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B64B733-5B3E-479D-8B1F-47929484D5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35" y="1994611"/>
            <a:ext cx="2461189" cy="276319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FF21153-11A7-412A-87AF-DB73D02515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671" y="2218338"/>
            <a:ext cx="3409772" cy="23901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24A9622-9950-4CFC-AAFB-741F0D4FD8F6}"/>
                  </a:ext>
                </a:extLst>
              </p:cNvPr>
              <p:cNvSpPr/>
              <p:nvPr/>
            </p:nvSpPr>
            <p:spPr>
              <a:xfrm>
                <a:off x="531126" y="4782577"/>
                <a:ext cx="300178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ea typeface="黑体" panose="02010609060101010101" pitchFamily="49" charset="-122"/>
                  </a:rPr>
                  <a:t>实测数据</a:t>
                </a:r>
                <a14:m>
                  <m:oMath xmlns:m="http://schemas.openxmlformats.org/officeDocument/2006/math">
                    <m:r>
                      <a:rPr lang="en-US" altLang="zh-CN" sz="140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sz="1400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−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𝛽</m:t>
                    </m:r>
                  </m:oMath>
                </a14:m>
                <a:r>
                  <a:rPr lang="zh-CN" altLang="en-US" sz="1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叠加（</a:t>
                </a:r>
                <a:r>
                  <a:rPr lang="en-US" altLang="zh-CN" sz="1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Tao et al.</a:t>
                </a:r>
                <a:r>
                  <a:rPr lang="en-US" altLang="zh-CN" sz="1400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[5]</a:t>
                </a:r>
                <a:r>
                  <a:rPr lang="zh-CN" altLang="en-US" sz="1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）</a:t>
                </a:r>
                <a:endParaRPr lang="zh-CN" altLang="en-US" sz="1400" dirty="0"/>
              </a:p>
            </p:txBody>
          </p:sp>
        </mc:Choice>
        <mc:Fallback xmlns="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24A9622-9950-4CFC-AAFB-741F0D4FD8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26" y="4782577"/>
                <a:ext cx="3001784" cy="307777"/>
              </a:xfrm>
              <a:prstGeom prst="rect">
                <a:avLst/>
              </a:prstGeom>
              <a:blipFill>
                <a:blip r:embed="rId5"/>
                <a:stretch>
                  <a:fillRect l="-609" t="-8000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矩形 22">
            <a:extLst>
              <a:ext uri="{FF2B5EF4-FFF2-40B4-BE49-F238E27FC236}">
                <a16:creationId xmlns:a16="http://schemas.microsoft.com/office/drawing/2014/main" id="{9955D783-E5BD-4E82-BB29-DA124B4ED797}"/>
              </a:ext>
            </a:extLst>
          </p:cNvPr>
          <p:cNvSpPr/>
          <p:nvPr/>
        </p:nvSpPr>
        <p:spPr>
          <a:xfrm>
            <a:off x="3606188" y="4755515"/>
            <a:ext cx="28761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ea typeface="黑体" panose="02010609060101010101" pitchFamily="49" charset="-122"/>
              </a:rPr>
              <a:t>去除沉积层影响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Tao et al.</a:t>
            </a:r>
            <a:r>
              <a:rPr lang="en-US" altLang="zh-CN" sz="1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[5]</a:t>
            </a:r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1400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ED65D93-9E0D-4460-9FB7-BB237E8DC9D1}"/>
              </a:ext>
            </a:extLst>
          </p:cNvPr>
          <p:cNvGrpSpPr/>
          <p:nvPr/>
        </p:nvGrpSpPr>
        <p:grpSpPr>
          <a:xfrm>
            <a:off x="6636248" y="2068081"/>
            <a:ext cx="2157374" cy="2623559"/>
            <a:chOff x="6636248" y="2068081"/>
            <a:chExt cx="2507752" cy="3482411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E7D3521A-1CDD-4087-B909-41A2831B5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6248" y="2068081"/>
              <a:ext cx="2507752" cy="3482411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653A746-2EC8-4CC9-A05E-3AE654CE0916}"/>
                </a:ext>
              </a:extLst>
            </p:cNvPr>
            <p:cNvSpPr/>
            <p:nvPr/>
          </p:nvSpPr>
          <p:spPr>
            <a:xfrm>
              <a:off x="7580120" y="3785787"/>
              <a:ext cx="589660" cy="14527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5FE5C390-E8EB-44EC-A50C-ED42B925BC8B}"/>
              </a:ext>
            </a:extLst>
          </p:cNvPr>
          <p:cNvSpPr txBox="1"/>
          <p:nvPr/>
        </p:nvSpPr>
        <p:spPr>
          <a:xfrm>
            <a:off x="435722" y="5212823"/>
            <a:ext cx="6204360" cy="148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需要给定沉积层、地壳、地幔的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P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波速度、密度以及地幔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S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波速度；需要径向以及垂向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P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</a:t>
            </a:r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接收函数资料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假设了地幔处无上行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S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未考虑界面倾斜影响？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17FE506-8971-48C3-9482-CCBD89F14B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698" y="4717277"/>
            <a:ext cx="2144744" cy="1897168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ED40B2-EAE3-4731-ABDE-ECDD7D871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13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52050970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AE0FAA92-448C-40BD-BB16-3157525EFB8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3C403-B972-470A-82A0-D2E09933B76C}"/>
              </a:ext>
            </a:extLst>
          </p:cNvPr>
          <p:cNvSpPr/>
          <p:nvPr/>
        </p:nvSpPr>
        <p:spPr>
          <a:xfrm>
            <a:off x="669256" y="1223174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E4A472-AB0F-482B-8D92-D872B1A8D3E0}"/>
              </a:ext>
            </a:extLst>
          </p:cNvPr>
          <p:cNvSpPr txBox="1"/>
          <p:nvPr/>
        </p:nvSpPr>
        <p:spPr>
          <a:xfrm>
            <a:off x="1043608" y="980728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处理分层地壳的方法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9814E2-E5A8-4C5F-83DB-B1AD6FC1E07E}"/>
              </a:ext>
            </a:extLst>
          </p:cNvPr>
          <p:cNvSpPr txBox="1"/>
          <p:nvPr/>
        </p:nvSpPr>
        <p:spPr>
          <a:xfrm>
            <a:off x="1096566" y="1571650"/>
            <a:ext cx="8363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去除沉积层的影响：滤波法（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Cunningham and </a:t>
            </a:r>
            <a:r>
              <a:rPr lang="en-US" altLang="zh-CN" sz="2400" dirty="0" err="1">
                <a:latin typeface="黑体" panose="02010609060101010101" pitchFamily="49" charset="-122"/>
                <a:ea typeface="黑体" panose="02010609060101010101" pitchFamily="49" charset="-122"/>
              </a:rPr>
              <a:t>Lekic</a:t>
            </a:r>
            <a:r>
              <a:rPr lang="en-US" altLang="zh-CN" sz="2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[10]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ED40B2-EAE3-4731-ABDE-ECDD7D871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14</a:t>
            </a:fld>
            <a:endParaRPr lang="x-none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395E6BB-4F06-4B15-83B1-D6109EC19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796" y="1994822"/>
            <a:ext cx="2691926" cy="249521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51C4FF7-21BA-4119-B001-234666FAC086}"/>
              </a:ext>
            </a:extLst>
          </p:cNvPr>
          <p:cNvSpPr/>
          <p:nvPr/>
        </p:nvSpPr>
        <p:spPr>
          <a:xfrm>
            <a:off x="6674129" y="4516232"/>
            <a:ext cx="20377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ea typeface="黑体" panose="02010609060101010101" pitchFamily="49" charset="-122"/>
              </a:rPr>
              <a:t>沉积层多次反射震相</a:t>
            </a:r>
            <a:r>
              <a:rPr lang="en-US" altLang="zh-CN" sz="1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[10]</a:t>
            </a:r>
            <a:endParaRPr lang="zh-CN" altLang="en-US" sz="14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348EB6F-C925-4A6B-8417-27D31DB2F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358" y="4777099"/>
            <a:ext cx="2718730" cy="12326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7EB5C66C-C925-4139-877D-270C1E66C5BB}"/>
              </a:ext>
            </a:extLst>
          </p:cNvPr>
          <p:cNvSpPr/>
          <p:nvPr/>
        </p:nvSpPr>
        <p:spPr>
          <a:xfrm>
            <a:off x="6578703" y="6035959"/>
            <a:ext cx="23968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ea typeface="黑体" panose="02010609060101010101" pitchFamily="49" charset="-122"/>
              </a:rPr>
              <a:t>沉积层底反射系数绝对值</a:t>
            </a:r>
            <a:r>
              <a:rPr lang="en-US" altLang="zh-CN" sz="1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[10]</a:t>
            </a:r>
            <a:endParaRPr lang="zh-CN" alt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5EDCDB8-A092-4BC5-A09D-5D600707C8DC}"/>
                  </a:ext>
                </a:extLst>
              </p:cNvPr>
              <p:cNvSpPr txBox="1"/>
              <p:nvPr/>
            </p:nvSpPr>
            <p:spPr>
              <a:xfrm>
                <a:off x="1316053" y="2151340"/>
                <a:ext cx="4621850" cy="47359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𝐹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𝜔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=1+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𝜔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∆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5EDCDB8-A092-4BC5-A09D-5D600707C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053" y="2151340"/>
                <a:ext cx="4621850" cy="4735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605CE17-8A59-46AE-9D8F-D4CB7EAA3171}"/>
                  </a:ext>
                </a:extLst>
              </p:cNvPr>
              <p:cNvSpPr txBox="1"/>
              <p:nvPr/>
            </p:nvSpPr>
            <p:spPr>
              <a:xfrm>
                <a:off x="1471157" y="2683378"/>
                <a:ext cx="491255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𝐹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𝜔</m:t>
                        </m:r>
                      </m:e>
                    </m:d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：共振消除滤波器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𝑡</m:t>
                    </m:r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：</a:t>
                </a:r>
                <a:r>
                  <a: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S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波在沉积层中的走时</a:t>
                </a:r>
                <a:r>
                  <a:rPr lang="zh-CN" altLang="en-US" sz="16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（震荡半周期）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𝑟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：多次反射</a:t>
                </a:r>
                <a:r>
                  <a: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S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波强度比值</a:t>
                </a:r>
              </a:p>
            </p:txBody>
          </p:sp>
        </mc:Choice>
        <mc:Fallback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605CE17-8A59-46AE-9D8F-D4CB7EAA3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157" y="2683378"/>
                <a:ext cx="4912551" cy="1015663"/>
              </a:xfrm>
              <a:prstGeom prst="rect">
                <a:avLst/>
              </a:prstGeom>
              <a:blipFill>
                <a:blip r:embed="rId6"/>
                <a:stretch>
                  <a:fillRect l="-1117" t="-4192" b="-89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00DE7B19-059E-4FDA-974C-6DE50DEBB5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236" y="3739722"/>
            <a:ext cx="4649012" cy="2225244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263F1EEF-DC4D-436D-A416-3C1282C1ABDB}"/>
              </a:ext>
            </a:extLst>
          </p:cNvPr>
          <p:cNvSpPr/>
          <p:nvPr/>
        </p:nvSpPr>
        <p:spPr>
          <a:xfrm>
            <a:off x="2032339" y="5976138"/>
            <a:ext cx="36535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ea typeface="黑体" panose="02010609060101010101" pitchFamily="49" charset="-122"/>
              </a:rPr>
              <a:t>滤波器参数估计（左）与滤波效果（右）</a:t>
            </a:r>
            <a:r>
              <a:rPr lang="en-US" altLang="zh-CN" sz="1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[10]</a:t>
            </a:r>
            <a:endParaRPr lang="zh-CN" alt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7ED9FBC-E4B7-4101-9420-5FA216EDF383}"/>
                  </a:ext>
                </a:extLst>
              </p:cNvPr>
              <p:cNvSpPr txBox="1"/>
              <p:nvPr/>
            </p:nvSpPr>
            <p:spPr>
              <a:xfrm>
                <a:off x="1034042" y="6322462"/>
                <a:ext cx="5339696" cy="369332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ea typeface="黑体" panose="02010609060101010101" pitchFamily="49" charset="-122"/>
                  </a:rPr>
                  <a:t>RF</a:t>
                </a:r>
                <a:r>
                  <a:rPr lang="zh-CN" altLang="en-US" b="1" dirty="0">
                    <a:ea typeface="黑体" panose="02010609060101010101" pitchFamily="49" charset="-122"/>
                  </a:rPr>
                  <a:t>自相关函数拟合模型：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𝑚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𝑡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𝑐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−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𝑎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𝑡</m:t>
                        </m:r>
                      </m:sup>
                    </m:sSup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𝜋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𝑡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/∆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7ED9FBC-E4B7-4101-9420-5FA216EDF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042" y="6322462"/>
                <a:ext cx="5339696" cy="369332"/>
              </a:xfrm>
              <a:prstGeom prst="rect">
                <a:avLst/>
              </a:prstGeom>
              <a:blipFill>
                <a:blip r:embed="rId8"/>
                <a:stretch>
                  <a:fillRect l="-910" t="-10938" b="-21875"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79069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AE0FAA92-448C-40BD-BB16-3157525EFB8B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3C403-B972-470A-82A0-D2E09933B76C}"/>
              </a:ext>
            </a:extLst>
          </p:cNvPr>
          <p:cNvSpPr/>
          <p:nvPr/>
        </p:nvSpPr>
        <p:spPr>
          <a:xfrm>
            <a:off x="669256" y="1223174"/>
            <a:ext cx="144016" cy="144016"/>
          </a:xfrm>
          <a:prstGeom prst="rect">
            <a:avLst/>
          </a:prstGeom>
          <a:solidFill>
            <a:srgbClr val="C4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E4A472-AB0F-482B-8D92-D872B1A8D3E0}"/>
              </a:ext>
            </a:extLst>
          </p:cNvPr>
          <p:cNvSpPr txBox="1"/>
          <p:nvPr/>
        </p:nvSpPr>
        <p:spPr>
          <a:xfrm>
            <a:off x="1043608" y="980728"/>
            <a:ext cx="779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处理分层地壳的方法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9814E2-E5A8-4C5F-83DB-B1AD6FC1E07E}"/>
              </a:ext>
            </a:extLst>
          </p:cNvPr>
          <p:cNvSpPr txBox="1"/>
          <p:nvPr/>
        </p:nvSpPr>
        <p:spPr>
          <a:xfrm>
            <a:off x="1096566" y="1571650"/>
            <a:ext cx="8363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去除沉积层的影响：滤波法（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Cunningham and </a:t>
            </a:r>
            <a:r>
              <a:rPr lang="en-US" altLang="zh-CN" sz="2400" dirty="0" err="1">
                <a:latin typeface="黑体" panose="02010609060101010101" pitchFamily="49" charset="-122"/>
                <a:ea typeface="黑体" panose="02010609060101010101" pitchFamily="49" charset="-122"/>
              </a:rPr>
              <a:t>Lekic</a:t>
            </a:r>
            <a:r>
              <a:rPr lang="en-US" altLang="zh-CN" sz="2400" baseline="30000" dirty="0">
                <a:latin typeface="黑体" panose="02010609060101010101" pitchFamily="49" charset="-122"/>
                <a:ea typeface="黑体" panose="02010609060101010101" pitchFamily="49" charset="-122"/>
              </a:rPr>
              <a:t>[10]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9ED40B2-EAE3-4731-ABDE-ECDD7D871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15</a:t>
            </a:fld>
            <a:endParaRPr lang="x-non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9D142BD-57AA-450A-9327-D0FF33500B3A}"/>
                  </a:ext>
                </a:extLst>
              </p:cNvPr>
              <p:cNvSpPr txBox="1"/>
              <p:nvPr/>
            </p:nvSpPr>
            <p:spPr>
              <a:xfrm>
                <a:off x="1452672" y="2127790"/>
                <a:ext cx="7614415" cy="1162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20000"/>
                  </a:lnSpc>
                </a:pP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滤波压制了沉积层造成的波形混叠的影响，但尚未消除沉积层造成的震相走时差异。因此，还需利用高频接收函数，找出</a:t>
                </a:r>
                <a:r>
                  <a:rPr lang="en-US" altLang="zh-CN" sz="2000" dirty="0" err="1">
                    <a:latin typeface="黑体" panose="02010609060101010101" pitchFamily="49" charset="-122"/>
                    <a:ea typeface="黑体" panose="02010609060101010101" pitchFamily="49" charset="-122"/>
                  </a:rPr>
                  <a:t>PbS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或</a:t>
                </a:r>
                <a:r>
                  <a:rPr lang="en-US" altLang="zh-CN" sz="2000" dirty="0" err="1">
                    <a:latin typeface="黑体" panose="02010609060101010101" pitchFamily="49" charset="-122"/>
                    <a:ea typeface="黑体" panose="02010609060101010101" pitchFamily="49" charset="-122"/>
                  </a:rPr>
                  <a:t>PPbS</a:t>
                </a:r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震相到时（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𝛿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𝑡</m:t>
                    </m:r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或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𝛿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𝑡𝑃</m:t>
                    </m:r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），然后进行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-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𝜅</m:t>
                    </m:r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叠加：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9D142BD-57AA-450A-9327-D0FF33500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672" y="2127790"/>
                <a:ext cx="7614415" cy="1162562"/>
              </a:xfrm>
              <a:prstGeom prst="rect">
                <a:avLst/>
              </a:prstGeom>
              <a:blipFill>
                <a:blip r:embed="rId3"/>
                <a:stretch>
                  <a:fillRect l="-801" t="-1571" b="-73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BDDE1004-621B-4849-BD26-60BBB28F82CD}"/>
              </a:ext>
            </a:extLst>
          </p:cNvPr>
          <p:cNvGrpSpPr/>
          <p:nvPr/>
        </p:nvGrpSpPr>
        <p:grpSpPr>
          <a:xfrm>
            <a:off x="2139208" y="3360056"/>
            <a:ext cx="4945255" cy="1211945"/>
            <a:chOff x="2592136" y="3342965"/>
            <a:chExt cx="4945255" cy="121194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7DA44B7-CA68-46FD-8D87-BC1353FE1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2136" y="3342965"/>
              <a:ext cx="4945255" cy="1163180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313858F-60A4-41F4-8EBA-7E220522FE32}"/>
                </a:ext>
              </a:extLst>
            </p:cNvPr>
            <p:cNvSpPr/>
            <p:nvPr/>
          </p:nvSpPr>
          <p:spPr>
            <a:xfrm>
              <a:off x="5845324" y="3443955"/>
              <a:ext cx="846033" cy="30764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66075AB-2E02-4668-BBD0-98D9E7CCB259}"/>
                </a:ext>
              </a:extLst>
            </p:cNvPr>
            <p:cNvSpPr/>
            <p:nvPr/>
          </p:nvSpPr>
          <p:spPr>
            <a:xfrm>
              <a:off x="5493522" y="3888337"/>
              <a:ext cx="385985" cy="3233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43E8C4A-B2A5-40CA-A848-015475B64250}"/>
                </a:ext>
              </a:extLst>
            </p:cNvPr>
            <p:cNvSpPr/>
            <p:nvPr/>
          </p:nvSpPr>
          <p:spPr>
            <a:xfrm>
              <a:off x="6306797" y="4221624"/>
              <a:ext cx="290557" cy="33328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B003B7F5-02EB-4F55-908B-E63BB9971AEA}"/>
              </a:ext>
            </a:extLst>
          </p:cNvPr>
          <p:cNvSpPr/>
          <p:nvPr/>
        </p:nvSpPr>
        <p:spPr>
          <a:xfrm>
            <a:off x="4401084" y="4255807"/>
            <a:ext cx="1256232" cy="32473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4559FB6-151F-4518-8BAF-568E5F876EAD}"/>
              </a:ext>
            </a:extLst>
          </p:cNvPr>
          <p:cNvSpPr txBox="1"/>
          <p:nvPr/>
        </p:nvSpPr>
        <p:spPr>
          <a:xfrm>
            <a:off x="1246148" y="4613192"/>
            <a:ext cx="7614415" cy="78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这样得到的是沉积层下的地壳厚度。然后引入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S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波接收函数中的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Smp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与</a:t>
            </a:r>
            <a:r>
              <a:rPr lang="en-US" altLang="zh-CN" sz="2000" dirty="0" err="1">
                <a:latin typeface="黑体" panose="02010609060101010101" pitchFamily="49" charset="-122"/>
                <a:ea typeface="黑体" panose="02010609060101010101" pitchFamily="49" charset="-122"/>
              </a:rPr>
              <a:t>SsPmP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进一步约束地壳厚度、波速比与平均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P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波速度。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8B28691-0A8D-4E45-9E50-F5D35B87E8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192" y="5498278"/>
            <a:ext cx="5067166" cy="87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9601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EA3119B-8746-4023-8567-4BFACFF63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16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291678D0-5C94-497B-A297-75DD7729E963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pPr marL="514350" indent="-514350">
              <a:buFont typeface="+mj-lt"/>
              <a:buAutoNum type="arabicPeriod" startAt="2"/>
            </a:pP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分层地壳情况下的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H-k-c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叠加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B9C4759-AD03-4B6C-ADC5-66F83E3F7674}"/>
                  </a:ext>
                </a:extLst>
              </p:cNvPr>
              <p:cNvSpPr txBox="1"/>
              <p:nvPr/>
            </p:nvSpPr>
            <p:spPr>
              <a:xfrm>
                <a:off x="626548" y="959014"/>
                <a:ext cx="8363628" cy="490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去除沉积层的影响：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-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𝜅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-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（</a:t>
                </a:r>
                <a:r>
                  <a:rPr lang="en-US" altLang="zh-CN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Cunningham and </a:t>
                </a:r>
                <a:r>
                  <a:rPr lang="en-US" altLang="zh-CN" sz="2400" dirty="0" err="1">
                    <a:latin typeface="黑体" panose="02010609060101010101" pitchFamily="49" charset="-122"/>
                    <a:ea typeface="黑体" panose="02010609060101010101" pitchFamily="49" charset="-122"/>
                  </a:rPr>
                  <a:t>Lekic</a:t>
                </a:r>
                <a:r>
                  <a:rPr lang="en-US" altLang="zh-CN" sz="2400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[10]</a:t>
                </a: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）</a:t>
                </a:r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B9C4759-AD03-4B6C-ADC5-66F83E3F7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48" y="959014"/>
                <a:ext cx="8363628" cy="490199"/>
              </a:xfrm>
              <a:prstGeom prst="rect">
                <a:avLst/>
              </a:prstGeom>
              <a:blipFill>
                <a:blip r:embed="rId2"/>
                <a:stretch>
                  <a:fillRect l="-1020" t="-13580" b="-185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D403937F-0A85-470E-B90C-948E06CEF6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11" y="1528244"/>
            <a:ext cx="4230168" cy="25766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6E0279F-5BC0-43B4-A764-20C682FED9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227" y="1523814"/>
            <a:ext cx="4200891" cy="257228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1B4998D-52F5-4C66-8362-CAF82029A3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65" y="4155918"/>
            <a:ext cx="4381464" cy="270208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C20FFB0-6C9E-4BC8-A0B8-7F189ABE29E5}"/>
                  </a:ext>
                </a:extLst>
              </p:cNvPr>
              <p:cNvSpPr/>
              <p:nvPr/>
            </p:nvSpPr>
            <p:spPr>
              <a:xfrm>
                <a:off x="4956561" y="4618783"/>
                <a:ext cx="4187439" cy="1597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𝑯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-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𝜿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-</m:t>
                    </m:r>
                    <m:sSub>
                      <m:sSub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𝑽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方法效果</a:t>
                </a:r>
                <a:r>
                  <a:rPr lang="en-US" altLang="zh-CN" sz="2000" b="1" baseline="30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[10]</a:t>
                </a:r>
              </a:p>
              <a:p>
                <a:pPr>
                  <a:lnSpc>
                    <a:spcPct val="130000"/>
                  </a:lnSpc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上排展示了波形校正、走时以及在传统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𝐻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-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𝜅</m:t>
                    </m:r>
                  </m:oMath>
                </a14:m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中引入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𝑉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的效果</a:t>
                </a: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下排展示了走时校正对叠加改善的效果</a:t>
                </a:r>
                <a:endParaRPr lang="zh-CN" altLang="en-US" dirty="0"/>
              </a:p>
            </p:txBody>
          </p:sp>
        </mc:Choice>
        <mc:Fallback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C20FFB0-6C9E-4BC8-A0B8-7F189ABE29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6561" y="4618783"/>
                <a:ext cx="4187439" cy="1597745"/>
              </a:xfrm>
              <a:prstGeom prst="rect">
                <a:avLst/>
              </a:prstGeom>
              <a:blipFill>
                <a:blip r:embed="rId6"/>
                <a:stretch>
                  <a:fillRect l="-1164" b="-41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472175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6A3BD1C-8563-4305-83CC-7B7A717B5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17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2E5E8DB6-4A47-4B38-9808-3E8663C7CB05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参考文献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E287177-E774-470B-9449-941AF6003012}"/>
              </a:ext>
            </a:extLst>
          </p:cNvPr>
          <p:cNvSpPr/>
          <p:nvPr/>
        </p:nvSpPr>
        <p:spPr>
          <a:xfrm>
            <a:off x="467544" y="1124744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[1] Zhu L ,  Kanamori H . Moho depth variation in southern California from teleseismic receiver functions[J]. Journal of Geophysical Research: Solid Earth, 2000, 105(B2):2969-2980.</a:t>
            </a:r>
            <a:endParaRPr lang="en-US" altLang="zh-CN" dirty="0"/>
          </a:p>
          <a:p>
            <a:r>
              <a:rPr lang="en-US" altLang="zh-CN" dirty="0"/>
              <a:t>[2] Zhang Z ,  </a:t>
            </a:r>
            <a:r>
              <a:rPr lang="en-US" altLang="zh-CN" dirty="0" err="1"/>
              <a:t>Olugboji</a:t>
            </a:r>
            <a:r>
              <a:rPr lang="en-US" altLang="zh-CN" dirty="0"/>
              <a:t> T M . The Signature and Elimination of Sediment Reverberations on Submarine Receiver Functions.  2020.</a:t>
            </a:r>
          </a:p>
          <a:p>
            <a:r>
              <a:rPr lang="en-US" altLang="zh-CN" dirty="0"/>
              <a:t>[3] Li J, Song X, Wang P, et al. A generalized H‐κ method with harmonic corrections on Ps and its crustal multiples in receiver functions[J]. Journal of Geophysical Research: Solid Earth, 2019, 124(4): 3782-3801.</a:t>
            </a:r>
          </a:p>
          <a:p>
            <a:r>
              <a:rPr lang="en-US" altLang="zh-CN" dirty="0"/>
              <a:t>[4] Li J, Song X, Zhu L, et al. Joint inversion of surface wave dispersions and receiver functions with P velocity constraints: Application to Southeastern Tibet[J]. Journal of Geophysical Research: Solid Earth, 2017, 122(9): 7291-7310.</a:t>
            </a:r>
          </a:p>
          <a:p>
            <a:r>
              <a:rPr lang="en-US" altLang="zh-CN" dirty="0"/>
              <a:t>[5] Tao K, Liu T, Ning J, et al. Estimating sedimentary and crustal structure using wavefield continuation: theory, techniques and applications[J]. Geophysical Journal International, 2014, 197(1): 443-457.</a:t>
            </a:r>
          </a:p>
          <a:p>
            <a:r>
              <a:rPr lang="en-US" altLang="zh-CN" dirty="0"/>
              <a:t>[6] Zhang Y, Huang J. Structure of the Sediment and Crust in the Northeast North China Craton from Improved Sequential </a:t>
            </a:r>
            <a:r>
              <a:rPr lang="en-US" altLang="zh-CN" dirty="0" err="1"/>
              <a:t>Hk</a:t>
            </a:r>
            <a:r>
              <a:rPr lang="en-US" altLang="zh-CN" dirty="0"/>
              <a:t> Stacking Method[J]. Open Geosciences, 2019, 11(1): 682-696.</a:t>
            </a:r>
          </a:p>
          <a:p>
            <a:r>
              <a:rPr lang="en-US" altLang="zh-CN" dirty="0"/>
              <a:t>[7] </a:t>
            </a:r>
            <a:r>
              <a:rPr lang="en-US" altLang="zh-CN" dirty="0" err="1"/>
              <a:t>Yeck</a:t>
            </a:r>
            <a:r>
              <a:rPr lang="en-US" altLang="zh-CN" dirty="0"/>
              <a:t> W L, Sheehan A F, Schulte‐</a:t>
            </a:r>
            <a:r>
              <a:rPr lang="en-US" altLang="zh-CN" dirty="0" err="1"/>
              <a:t>Pelkum</a:t>
            </a:r>
            <a:r>
              <a:rPr lang="en-US" altLang="zh-CN" dirty="0"/>
              <a:t> V. Sequential H‐κ stacking to obtain accurate crustal thicknesses beneath sedimentary basins[J]. Bulletin of the Seismological Society of America, 2013, 103(3): 2142-2150.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349941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1D13F75-625F-4686-BE27-42A2B96C9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18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52960AFC-699D-4D58-93FE-20B98366D61C}"/>
              </a:ext>
            </a:extLst>
          </p:cNvPr>
          <p:cNvSpPr txBox="1">
            <a:spLocks/>
          </p:cNvSpPr>
          <p:nvPr/>
        </p:nvSpPr>
        <p:spPr>
          <a:xfrm>
            <a:off x="251520" y="136525"/>
            <a:ext cx="6336704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参考文献</a:t>
            </a:r>
            <a:endParaRPr lang="zh-CN" altLang="zh-C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C85AA13-53EB-46B2-8824-57F360410C4A}"/>
              </a:ext>
            </a:extLst>
          </p:cNvPr>
          <p:cNvSpPr/>
          <p:nvPr/>
        </p:nvSpPr>
        <p:spPr>
          <a:xfrm>
            <a:off x="467544" y="1124744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[</a:t>
            </a:r>
            <a:r>
              <a:rPr lang="en-US" altLang="zh-CN" dirty="0"/>
              <a:t>8</a:t>
            </a:r>
            <a:r>
              <a:rPr lang="zh-CN" altLang="en-US" dirty="0"/>
              <a:t>] 危自根</a:t>
            </a:r>
            <a:r>
              <a:rPr lang="en-US" altLang="zh-CN" dirty="0"/>
              <a:t>, </a:t>
            </a:r>
            <a:r>
              <a:rPr lang="zh-CN" altLang="en-US" dirty="0"/>
              <a:t>储日升</a:t>
            </a:r>
            <a:r>
              <a:rPr lang="en-US" altLang="zh-CN" dirty="0"/>
              <a:t>, </a:t>
            </a:r>
            <a:r>
              <a:rPr lang="zh-CN" altLang="en-US" dirty="0"/>
              <a:t>陈凌</a:t>
            </a:r>
            <a:r>
              <a:rPr lang="en-US" altLang="zh-CN" dirty="0"/>
              <a:t>,</a:t>
            </a:r>
            <a:r>
              <a:rPr lang="zh-CN" altLang="en-US" dirty="0"/>
              <a:t>等</a:t>
            </a:r>
            <a:r>
              <a:rPr lang="en-US" altLang="zh-CN" dirty="0"/>
              <a:t>. </a:t>
            </a:r>
            <a:r>
              <a:rPr lang="zh-CN" altLang="en-US" dirty="0"/>
              <a:t>复杂地壳接收函数</a:t>
            </a:r>
            <a:r>
              <a:rPr lang="en-US" altLang="zh-CN" dirty="0"/>
              <a:t>H-κ</a:t>
            </a:r>
            <a:r>
              <a:rPr lang="zh-CN" altLang="en-US" dirty="0"/>
              <a:t>叠加</a:t>
            </a:r>
            <a:r>
              <a:rPr lang="en-US" altLang="zh-CN" dirty="0"/>
              <a:t>——</a:t>
            </a:r>
            <a:r>
              <a:rPr lang="zh-CN" altLang="en-US" dirty="0"/>
              <a:t>以安纳托利亚板块为例</a:t>
            </a:r>
            <a:r>
              <a:rPr lang="en-US" altLang="zh-CN" dirty="0"/>
              <a:t>[J]. </a:t>
            </a:r>
            <a:r>
              <a:rPr lang="zh-CN" altLang="en-US" dirty="0"/>
              <a:t>地球物理学报</a:t>
            </a:r>
            <a:r>
              <a:rPr lang="en-US" altLang="zh-CN" dirty="0"/>
              <a:t>, 2016, 59(11):15.</a:t>
            </a:r>
          </a:p>
          <a:p>
            <a:r>
              <a:rPr lang="en-US" altLang="zh-CN" dirty="0"/>
              <a:t>[9] Tang C </a:t>
            </a:r>
            <a:r>
              <a:rPr lang="en-US" altLang="zh-CN" dirty="0" err="1"/>
              <a:t>C</a:t>
            </a:r>
            <a:r>
              <a:rPr lang="en-US" altLang="zh-CN" dirty="0"/>
              <a:t>, Chen C H, Teng T L. Receiver functions for three-layer media[J]. Pure and Applied Geophysics, 2008, 165(7): 1249-1262.</a:t>
            </a:r>
          </a:p>
          <a:p>
            <a:r>
              <a:rPr lang="en-US" altLang="zh-CN" dirty="0"/>
              <a:t>[10] Cunningham E, </a:t>
            </a:r>
            <a:r>
              <a:rPr lang="en-US" altLang="zh-CN" dirty="0" err="1"/>
              <a:t>Lekic</a:t>
            </a:r>
            <a:r>
              <a:rPr lang="en-US" altLang="zh-CN" dirty="0"/>
              <a:t> V. Constraining crustal structure in the presence of sediment: A multiple converted wave approach[J]. Geophysical Journal International, 2019, 219(1): 313-327.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906364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96D994-8FE7-4E91-8DC0-96EABD79994C}"/>
              </a:ext>
            </a:extLst>
          </p:cNvPr>
          <p:cNvSpPr txBox="1"/>
          <p:nvPr/>
        </p:nvSpPr>
        <p:spPr>
          <a:xfrm>
            <a:off x="2987824" y="2767280"/>
            <a:ext cx="4608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atin typeface="黑体" panose="02010609060101010101" pitchFamily="49" charset="-122"/>
                <a:ea typeface="黑体" panose="02010609060101010101" pitchFamily="49" charset="-122"/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2608203482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itle 拷贝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E66714"/>
      </a:accent1>
      <a:accent2>
        <a:srgbClr val="333399"/>
      </a:accent2>
      <a:accent3>
        <a:srgbClr val="AAAAAA"/>
      </a:accent3>
      <a:accent4>
        <a:srgbClr val="DADADA"/>
      </a:accent4>
      <a:accent5>
        <a:srgbClr val="F0B8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拷贝">
      <a:majorFont>
        <a:latin typeface="Optima"/>
        <a:ea typeface="宋体"/>
        <a:cs typeface=""/>
      </a:majorFont>
      <a:minorFont>
        <a:latin typeface="Optima"/>
        <a:ea typeface="宋体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66714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8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" charset="0"/>
            <a:ea typeface="宋体" panose="02010600030101010101" pitchFamily="2" charset="-122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66714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8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" charset="0"/>
            <a:ea typeface="宋体" panose="02010600030101010101" pitchFamily="2" charset="-122"/>
            <a:sym typeface="Helvetica" charset="0"/>
          </a:defRPr>
        </a:defPPr>
      </a:lstStyle>
    </a:lnDef>
  </a:objectDefaults>
  <a:extraClrSchemeLst>
    <a:extraClrScheme>
      <a:clrScheme name="Title 拷贝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35338</TotalTime>
  <Words>1538</Words>
  <Application>Microsoft Office PowerPoint</Application>
  <PresentationFormat>全屏显示(4:3)</PresentationFormat>
  <Paragraphs>154</Paragraphs>
  <Slides>20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  <vt:variant>
        <vt:lpstr>自定义放映</vt:lpstr>
      </vt:variant>
      <vt:variant>
        <vt:i4>1</vt:i4>
      </vt:variant>
    </vt:vector>
  </HeadingPairs>
  <TitlesOfParts>
    <vt:vector size="34" baseType="lpstr">
      <vt:lpstr>Lucida Grande</vt:lpstr>
      <vt:lpstr>Optima</vt:lpstr>
      <vt:lpstr>黑体</vt:lpstr>
      <vt:lpstr>黑体</vt:lpstr>
      <vt:lpstr>宋体</vt:lpstr>
      <vt:lpstr>Arial</vt:lpstr>
      <vt:lpstr>Calibri</vt:lpstr>
      <vt:lpstr>Cambria Math</vt:lpstr>
      <vt:lpstr>Helvetica</vt:lpstr>
      <vt:lpstr>Times New Roman</vt:lpstr>
      <vt:lpstr>Wingdings</vt:lpstr>
      <vt:lpstr>Title 拷贝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Administrator</cp:lastModifiedBy>
  <cp:revision>5099</cp:revision>
  <dcterms:created xsi:type="dcterms:W3CDTF">2017-05-09T06:49:00Z</dcterms:created>
  <dcterms:modified xsi:type="dcterms:W3CDTF">2022-06-15T14:18:03Z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2052-11.1.0.8907</vt:lpwstr>
  </property>
</Properties>
</file>