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81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51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74283E-5BE7-51FA-B1B1-CBD2E658E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D104BED-708D-4A0F-A67B-ECAF0FD36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9AD8B3-7C53-51C2-9DB4-267D1C14D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C059D5-1B6D-75B7-FB9A-6FC7EA7C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A9FD51-08D1-4F18-88B0-2750B9B8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45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53B76-75DA-B692-338E-9C9F67839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10287D-76C8-2831-14C6-4C7336DF3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965DAA-ECCD-CC46-EE9F-2902B68E4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009C95-A3FA-69A5-A3E3-0E6F5DFFE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46DE08-62AA-95D6-60E7-311FBF8C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8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E52E6B-73F4-55B0-BBEF-BA8BC279B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5B00C8-36BA-863B-F534-2F6888C8E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954349-3F97-A6B7-7410-E15D5343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F84E10-4665-9308-B3DE-71CAEA258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01CD28-D2A7-415F-5ED5-6127246D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96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3ADFC4-D3B8-C445-31D2-B47B4FE70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15FB52-345D-E944-630A-7B32F1C9E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1BE573-183C-C4B1-54F3-50402C6EB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9791ED-3BCF-C485-79D5-AE4ED670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434B36-BCE5-4B5A-4A1C-18299B84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E25A25-10FE-B29D-EEC1-E70A0EF70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61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AAA77C-9785-1145-33E8-37395893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ADB8A7-6237-2D28-FEC2-DDCE2DA63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FFA1CFF-3EBC-9423-80EC-509995A8F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D339CFC-B685-7A01-1755-558A90C08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638DC4-A2F5-3F74-1C08-F23D776B6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B19FFF-3240-77D0-9131-901B6FA40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52DCE9-07DC-9418-9CCB-531E438C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CCDE041-0D56-498C-8EF9-9FE32D1C7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21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94B7FE-BDB5-49D3-63B7-94179590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ABBCB82-83E4-A783-EC51-58AE7035C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A079B61-5BBB-849F-AE0F-8B18F0BB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B7FFC4F-CA5C-4513-7BC4-5665D8107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25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BF4AB83-E584-9C72-19D5-2A831B2E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91FDA3C-D30B-305F-43B5-215D79E0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E8E016-64D0-17C9-A3F2-A0A65ABA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57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9B989-299E-72C2-E9DD-73F160198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E11F91-1C4B-0EA5-082F-5D23DC5B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DDD11F7-B363-751A-3E05-ED6DA1A44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E65943-472B-BDC6-3B03-3957E31A3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6B7A9BE-D5FF-81C5-E202-3017EE01D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4CFDE5-E50B-5AB9-85B1-B0E93B4D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28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DADCE-7E8C-2824-0953-63B01769B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5BCE231-DFFA-55C0-4DBA-8D8F8419C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2EEDEC-BBD8-983F-2670-E8D6EC27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3ED7A9-26E6-A100-5C23-AAB9527A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3E7D4D-1CEF-92A6-01F1-75A945595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9C9369-A72E-1B87-B0B2-9DDC0DF70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93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5A0F93-77FD-CA45-6100-58CCF99C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BF47A7-692A-DE76-A815-296304D65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4165B5-1E74-327D-E4F4-7649EB61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64D807-61F8-1F83-C923-34203FA5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1F657-9BF8-597D-00CF-435221DF7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2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D389506-6D61-F656-DD3F-7A9CBAEAE4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B0D1D1-3039-16C9-BEE3-59566A7C0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923921-ABA3-F726-958C-98AB6B55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01456C-AB70-82EF-B834-558C86314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E28307-F27C-ABBE-7E6E-1A9C8303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25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FD673F6-25A3-8C05-EF82-5251E5FE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FD8CE3-07AF-F284-4B92-8436B4697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802D8E-42F4-23A5-39E6-932405A92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598E0-BC09-47AF-A0E7-B9FB31AEDDDF}" type="datetimeFigureOut">
              <a:rPr lang="zh-CN" altLang="en-US" smtClean="0"/>
              <a:t>2026/4/8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E9031E-13A7-5485-81E2-0AD975932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C40CCA-A913-8C2F-7D7C-C66BFE2A9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DA1972-FBE5-4166-8F57-6CBE4EC5E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54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eb.pkusz.edu.cn/ims/%E5%A4%9A%E5%88%86%E9%87%8F%E5%9C%B0%E9%9C%87%E7%9B%91%E6%B5%8B%E9%A2%84%E6%B5%8B%E7%B3%BB%E7%BB%9Faeta%E9%A1%B9%E7%9B%AE%E4%BB%8B%E7%BB%8D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1A221-F88D-C55F-5E73-BCB9C89A8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AETA</a:t>
            </a:r>
            <a:br>
              <a:rPr lang="en-US" altLang="zh-CN" dirty="0"/>
            </a:br>
            <a:r>
              <a:rPr lang="zh-CN" altLang="en-US" dirty="0"/>
              <a:t>预测地震</a:t>
            </a:r>
            <a:r>
              <a:rPr lang="en-US" altLang="zh-CN" dirty="0"/>
              <a:t>predict(?)</a:t>
            </a:r>
            <a:r>
              <a:rPr lang="zh-CN" altLang="en-US" dirty="0"/>
              <a:t>比赛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1A5FA0C-822B-8D23-3F7F-9CD14B8717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李霖彦</a:t>
            </a:r>
            <a:endParaRPr lang="en-US" altLang="zh-CN" dirty="0"/>
          </a:p>
          <a:p>
            <a:r>
              <a:rPr lang="en-US" altLang="zh-CN" dirty="0"/>
              <a:t>2026.4.8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225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33AC77-AB08-DBC6-871F-2908DCF9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3E17D2-2498-932A-0171-D79D39098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zh-CN" altLang="en-US" dirty="0"/>
              <a:t>驳斥三篇机器学习论文</a:t>
            </a:r>
            <a:r>
              <a:rPr lang="en-US" altLang="zh-CN" dirty="0"/>
              <a:t>——</a:t>
            </a:r>
            <a:r>
              <a:rPr lang="zh-CN" altLang="en-US" dirty="0"/>
              <a:t>模型可靠性？</a:t>
            </a:r>
            <a:endParaRPr lang="en-US" altLang="zh-CN" dirty="0"/>
          </a:p>
          <a:p>
            <a:r>
              <a:rPr lang="en-US" altLang="zh-CN" dirty="0"/>
              <a:t>AETA</a:t>
            </a:r>
            <a:r>
              <a:rPr lang="zh-CN" altLang="en-US" dirty="0"/>
              <a:t>系统数据及其得到的机器学习模型</a:t>
            </a:r>
            <a:endParaRPr lang="en-US" altLang="zh-CN" dirty="0"/>
          </a:p>
          <a:p>
            <a:r>
              <a:rPr lang="en-US" altLang="zh-CN" dirty="0"/>
              <a:t>AETA</a:t>
            </a:r>
            <a:r>
              <a:rPr lang="zh-CN" altLang="en-US" dirty="0"/>
              <a:t>机器学习比赛</a:t>
            </a:r>
            <a:r>
              <a:rPr lang="en-US" altLang="zh-CN" dirty="0"/>
              <a:t>——</a:t>
            </a:r>
            <a:r>
              <a:rPr lang="zh-CN" altLang="en-US" dirty="0"/>
              <a:t>地震预测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4D5562-A058-CE4F-FE2E-BE505509B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49" y="23011"/>
            <a:ext cx="7458130" cy="20097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D262F2-4DFD-14BF-68E9-9249002CA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48" y="5460710"/>
            <a:ext cx="6191295" cy="11144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6AA1E4-3147-2EB8-1409-583C650B2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49" y="3694378"/>
            <a:ext cx="6191295" cy="16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86CFDC3-DA0D-1B19-1BDC-A0F958F48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494" y="4024079"/>
            <a:ext cx="4143405" cy="18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65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E24E93-3AD0-35DD-4557-969B2E08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AETA</a:t>
            </a:r>
            <a:r>
              <a:rPr lang="zh-CN" altLang="en-US" dirty="0"/>
              <a:t>地震预测比赛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43F9AB-94B3-C6EB-6001-20A50C9B6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825625"/>
            <a:ext cx="5078169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使用</a:t>
            </a:r>
            <a:r>
              <a:rPr lang="en-US" altLang="zh-CN" dirty="0"/>
              <a:t>AETA</a:t>
            </a:r>
            <a:r>
              <a:rPr lang="zh-CN" altLang="en-US" dirty="0"/>
              <a:t>进行地震预测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机器学习方法的预测模型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AETA</a:t>
            </a:r>
            <a:r>
              <a:rPr lang="zh-CN" altLang="en-US" dirty="0"/>
              <a:t>在川滇实验场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五年多的</a:t>
            </a:r>
            <a:r>
              <a:rPr lang="zh-CN" alt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电磁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地声</a:t>
            </a:r>
            <a:r>
              <a:rPr lang="zh-CN" altLang="en-US" dirty="0"/>
              <a:t>观测数据共计 </a:t>
            </a:r>
            <a:r>
              <a:rPr lang="en-US" altLang="zh-CN" dirty="0"/>
              <a:t>95 </a:t>
            </a:r>
            <a:r>
              <a:rPr lang="zh-CN" altLang="en-US" dirty="0"/>
              <a:t>个特征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以及</a:t>
            </a:r>
            <a:r>
              <a:rPr lang="zh-CN" alt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中国地震台网中心地震目录</a:t>
            </a:r>
            <a:endParaRPr lang="en-US" altLang="zh-CN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AAAF607-31FB-96CA-5336-56DD99917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58" y="1825625"/>
            <a:ext cx="6507642" cy="455778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ED9C6A1-0DAC-FE29-C71E-25F694CB2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42" y="243671"/>
            <a:ext cx="6257971" cy="151448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94CAF97-21EF-EED9-9EB5-CBC304642B7C}"/>
              </a:ext>
            </a:extLst>
          </p:cNvPr>
          <p:cNvSpPr txBox="1"/>
          <p:nvPr/>
        </p:nvSpPr>
        <p:spPr>
          <a:xfrm>
            <a:off x="113986" y="61987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https://blog.csdn.net/CompHub/article/details/127030386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1452CDD-2EB4-243B-4EBE-BFF6907FD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344" y="4516556"/>
            <a:ext cx="6279670" cy="168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7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270818-69C8-CA55-C9E3-178B9C7A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AETA</a:t>
            </a:r>
            <a:r>
              <a:rPr lang="zh-CN" altLang="en-US" dirty="0"/>
              <a:t>多分量地震监测预测系统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C3C463-0993-BBD4-3D35-0E0776950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5914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地声与电磁数据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地震前兆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地震波形成的声波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另一种地震波？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7ED3D3-5DB5-9687-0D6B-95C854E1F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811" y="1631837"/>
            <a:ext cx="7592776" cy="47389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E615101-0CAD-54FE-4AA8-293D9A9DA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570" y="4489441"/>
            <a:ext cx="5762667" cy="228601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4904C10-682C-81BE-3426-EF3C57112450}"/>
              </a:ext>
            </a:extLst>
          </p:cNvPr>
          <p:cNvSpPr txBox="1"/>
          <p:nvPr/>
        </p:nvSpPr>
        <p:spPr>
          <a:xfrm>
            <a:off x="6096000" y="4195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hlinkClick r:id="rId4"/>
              </a:rPr>
              <a:t>多分量地震监测预测系统</a:t>
            </a:r>
            <a:r>
              <a:rPr lang="en-US" altLang="zh-CN" dirty="0">
                <a:hlinkClick r:id="rId4"/>
              </a:rPr>
              <a:t>AETA</a:t>
            </a:r>
            <a:r>
              <a:rPr lang="zh-CN" altLang="en-US" dirty="0">
                <a:hlinkClick r:id="rId4"/>
              </a:rPr>
              <a:t>项目介绍 </a:t>
            </a:r>
            <a:r>
              <a:rPr lang="en-US" altLang="zh-CN" dirty="0">
                <a:hlinkClick r:id="rId4"/>
              </a:rPr>
              <a:t>– </a:t>
            </a:r>
            <a:r>
              <a:rPr lang="zh-CN" altLang="en-US" dirty="0">
                <a:hlinkClick r:id="rId4"/>
              </a:rPr>
              <a:t>集成微系统科学工程与应用重点实验室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462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645371-0F86-E231-B819-1EB85ABC7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跟我们有关？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0F794F-EE3E-A35D-8E15-C20E520D4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9DDA47-2F7D-A9C8-12DF-D85A3B343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45" y="3136698"/>
            <a:ext cx="4994245" cy="357845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A8D6E60-617E-0A38-80FA-96E939AB6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91" y="1387598"/>
            <a:ext cx="4062424" cy="17491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07954D2-579A-90AA-ECBD-8F59AAD47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435" y="681037"/>
            <a:ext cx="5727174" cy="578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1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C8C947-4E10-B4D7-6D77-3EF0236C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算法而完全不在意</a:t>
            </a:r>
            <a:br>
              <a:rPr lang="en-US" altLang="zh-CN" dirty="0"/>
            </a:br>
            <a:r>
              <a:rPr lang="zh-CN" altLang="en-US" dirty="0"/>
              <a:t>物理意义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B3A1CC-D3F0-2FCA-DC61-74A305547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8D49266-E682-0551-B266-9DEDC3654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65" y="3859213"/>
            <a:ext cx="2743220" cy="11811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105298-8F6F-CAAD-42A3-61D49C238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548" y="0"/>
            <a:ext cx="6545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9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8351E3-A8D8-E441-4498-0272EFB3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7E4CE9-9ED8-BBBF-5C56-A2F42621E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AETA</a:t>
            </a:r>
            <a:r>
              <a:rPr lang="zh-CN" altLang="en-US" dirty="0"/>
              <a:t>采集地下震前异常信号</a:t>
            </a:r>
            <a:endParaRPr lang="en-US" altLang="zh-CN" dirty="0"/>
          </a:p>
          <a:p>
            <a:r>
              <a:rPr lang="en-US" altLang="zh-CN" dirty="0"/>
              <a:t>27</a:t>
            </a:r>
            <a:r>
              <a:rPr lang="zh-CN" altLang="en-US" dirty="0"/>
              <a:t>天电磁窗口 </a:t>
            </a:r>
            <a:r>
              <a:rPr lang="en-US" altLang="zh-CN" dirty="0"/>
              <a:t>10</a:t>
            </a:r>
            <a:r>
              <a:rPr lang="zh-CN" altLang="en-US" dirty="0"/>
              <a:t>天地声窗口</a:t>
            </a:r>
            <a:endParaRPr lang="en-US" altLang="zh-CN" dirty="0"/>
          </a:p>
          <a:p>
            <a:r>
              <a:rPr lang="zh-CN" altLang="en-US" dirty="0"/>
              <a:t>分区域三个模型</a:t>
            </a:r>
            <a:endParaRPr lang="en-US" altLang="zh-CN" dirty="0"/>
          </a:p>
          <a:p>
            <a:r>
              <a:rPr lang="fr-FR" altLang="zh-CN" dirty="0"/>
              <a:t>SMOTE</a:t>
            </a:r>
            <a:r>
              <a:rPr lang="zh-CN" altLang="en-US" dirty="0"/>
              <a:t>合成地震信号</a:t>
            </a:r>
            <a:r>
              <a:rPr lang="en-US" altLang="zh-CN" dirty="0"/>
              <a:t>——</a:t>
            </a:r>
            <a:r>
              <a:rPr lang="zh-CN" altLang="en-US" dirty="0"/>
              <a:t>有事件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4354ADB-38F7-6872-4871-461F8A75A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6191295" cy="11144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13A8CE-4324-B58D-350A-BD0DD79F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638" y="922341"/>
            <a:ext cx="3674850" cy="47196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EFE68A1-CC39-AB04-F17F-F6491F650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75" y="4156973"/>
            <a:ext cx="4838735" cy="24193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19198F9-F1A1-E303-3358-D9623255D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761" y="4223649"/>
            <a:ext cx="4981611" cy="235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3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138DA9-7D37-4597-2DB6-D93D2C37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准确率情况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230325-DD62-1DC8-1210-23ACABDBF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验证集上验证模型条件</a:t>
            </a:r>
            <a:endParaRPr lang="en-US" altLang="zh-CN" dirty="0"/>
          </a:p>
          <a:p>
            <a:r>
              <a:rPr lang="en-US" altLang="zh-CN" dirty="0"/>
              <a:t>LSTM</a:t>
            </a:r>
            <a:r>
              <a:rPr lang="zh-CN" altLang="en-US" dirty="0"/>
              <a:t>最佳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449BC00-DF2B-D24A-69F2-8C4A6D3B8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63" y="1772427"/>
            <a:ext cx="5067337" cy="44577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DC0823-8AD7-4A65-871C-8EAAF6BBC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71" y="4088380"/>
            <a:ext cx="5048287" cy="24574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1335D41-AC30-4B4B-FCB3-C7C2AB1B0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08" y="2760095"/>
            <a:ext cx="4981611" cy="11144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45737E7-2870-C71C-CC61-5B743EAA911C}"/>
              </a:ext>
            </a:extLst>
          </p:cNvPr>
          <p:cNvSpPr txBox="1"/>
          <p:nvPr/>
        </p:nvSpPr>
        <p:spPr>
          <a:xfrm>
            <a:off x="4165182" y="5929123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总共约</a:t>
            </a:r>
            <a:r>
              <a:rPr lang="en-US" altLang="zh-CN" dirty="0"/>
              <a:t>200</a:t>
            </a:r>
            <a:r>
              <a:rPr lang="zh-CN" altLang="en-US" dirty="0"/>
              <a:t>台站</a:t>
            </a:r>
            <a:endParaRPr lang="en-US" altLang="zh-CN" dirty="0"/>
          </a:p>
          <a:p>
            <a:r>
              <a:rPr lang="zh-CN" altLang="en-US" dirty="0"/>
              <a:t>只放了</a:t>
            </a:r>
            <a:r>
              <a:rPr lang="en-US" altLang="zh-CN" dirty="0"/>
              <a:t>RP</a:t>
            </a:r>
          </a:p>
          <a:p>
            <a:r>
              <a:rPr lang="zh-CN" altLang="en-US" dirty="0"/>
              <a:t>检测未发生地震成功</a:t>
            </a:r>
          </a:p>
        </p:txBody>
      </p:sp>
    </p:spTree>
    <p:extLst>
      <p:ext uri="{BB962C8B-B14F-4D97-AF65-F5344CB8AC3E}">
        <p14:creationId xmlns:p14="http://schemas.microsoft.com/office/powerpoint/2010/main" val="21127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54BAB5-ACC6-D14B-5ACA-0F6B8B4BF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637"/>
            <a:ext cx="10515600" cy="4351338"/>
          </a:xfrm>
        </p:spPr>
        <p:txBody>
          <a:bodyPr/>
          <a:lstStyle/>
          <a:p>
            <a:r>
              <a:rPr lang="en-US" altLang="zh-CN" dirty="0"/>
              <a:t>2021 </a:t>
            </a:r>
            <a:r>
              <a:rPr lang="zh-CN" altLang="en-US" dirty="0"/>
              <a:t>年 </a:t>
            </a:r>
            <a:r>
              <a:rPr lang="en-US" altLang="zh-CN" dirty="0"/>
              <a:t>4 </a:t>
            </a:r>
            <a:r>
              <a:rPr lang="zh-CN" altLang="en-US" dirty="0"/>
              <a:t>月至 </a:t>
            </a:r>
            <a:r>
              <a:rPr lang="en-US" altLang="zh-CN" dirty="0"/>
              <a:t>2021 </a:t>
            </a:r>
            <a:r>
              <a:rPr lang="zh-CN" altLang="en-US" dirty="0"/>
              <a:t>年 </a:t>
            </a:r>
            <a:r>
              <a:rPr lang="en-US" altLang="zh-CN" dirty="0"/>
              <a:t>7 </a:t>
            </a:r>
            <a:r>
              <a:rPr lang="zh-CN" altLang="en-US" dirty="0"/>
              <a:t>月期间</a:t>
            </a:r>
            <a:r>
              <a:rPr lang="en-US" altLang="zh-CN" dirty="0"/>
              <a:t>(</a:t>
            </a:r>
            <a:r>
              <a:rPr lang="zh-CN" altLang="en-US" dirty="0"/>
              <a:t>连续 </a:t>
            </a:r>
            <a:r>
              <a:rPr lang="en-US" altLang="zh-CN" dirty="0"/>
              <a:t>16 </a:t>
            </a:r>
            <a:r>
              <a:rPr lang="zh-CN" altLang="en-US" dirty="0"/>
              <a:t>周</a:t>
            </a:r>
            <a:r>
              <a:rPr lang="en-US" altLang="zh-CN" dirty="0"/>
              <a:t>)</a:t>
            </a:r>
            <a:r>
              <a:rPr lang="zh-CN" altLang="en-US" dirty="0"/>
              <a:t>川滇地区震级大于</a:t>
            </a:r>
            <a:r>
              <a:rPr lang="en-US" altLang="zh-CN" dirty="0"/>
              <a:t>3.5</a:t>
            </a:r>
            <a:r>
              <a:rPr lang="zh-CN" altLang="en-US" dirty="0"/>
              <a:t>地震进行预测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0712A7-CEC6-F669-46F4-9AED25334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10" y="2595540"/>
            <a:ext cx="5505490" cy="31242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3800E89-3401-669A-5698-F5C422C227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2333592"/>
            <a:ext cx="6572298" cy="452440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CEAE99C-37EB-4320-BE43-CC7EB12149EE}"/>
              </a:ext>
            </a:extLst>
          </p:cNvPr>
          <p:cNvSpPr txBox="1"/>
          <p:nvPr/>
        </p:nvSpPr>
        <p:spPr>
          <a:xfrm>
            <a:off x="7713121" y="579704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区域划分？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B01D132-E258-D17C-056A-84BC8DB209DF}"/>
              </a:ext>
            </a:extLst>
          </p:cNvPr>
          <p:cNvSpPr/>
          <p:nvPr/>
        </p:nvSpPr>
        <p:spPr>
          <a:xfrm>
            <a:off x="666750" y="3236263"/>
            <a:ext cx="5824538" cy="19273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F9244E-B3FB-B1B2-0ACB-561E034F76A0}"/>
              </a:ext>
            </a:extLst>
          </p:cNvPr>
          <p:cNvSpPr/>
          <p:nvPr/>
        </p:nvSpPr>
        <p:spPr>
          <a:xfrm>
            <a:off x="666750" y="3903661"/>
            <a:ext cx="5824538" cy="2468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D5C6242-0770-0CA7-13A3-CED6E06E0EB2}"/>
              </a:ext>
            </a:extLst>
          </p:cNvPr>
          <p:cNvSpPr/>
          <p:nvPr/>
        </p:nvSpPr>
        <p:spPr>
          <a:xfrm>
            <a:off x="666750" y="4150492"/>
            <a:ext cx="5824538" cy="22400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FBF7A12-B5E9-A1B9-DF82-A09A8C429109}"/>
              </a:ext>
            </a:extLst>
          </p:cNvPr>
          <p:cNvSpPr/>
          <p:nvPr/>
        </p:nvSpPr>
        <p:spPr>
          <a:xfrm>
            <a:off x="666750" y="4374499"/>
            <a:ext cx="5824538" cy="22400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08A1E18-8500-5ABA-DDAA-6D815B1956EA}"/>
              </a:ext>
            </a:extLst>
          </p:cNvPr>
          <p:cNvSpPr/>
          <p:nvPr/>
        </p:nvSpPr>
        <p:spPr>
          <a:xfrm>
            <a:off x="666750" y="5058331"/>
            <a:ext cx="5824538" cy="22400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1F1CC9-DA2F-729B-37BE-5F351F9215B0}"/>
              </a:ext>
            </a:extLst>
          </p:cNvPr>
          <p:cNvSpPr/>
          <p:nvPr/>
        </p:nvSpPr>
        <p:spPr>
          <a:xfrm>
            <a:off x="666750" y="5520021"/>
            <a:ext cx="5824538" cy="22400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EA987AD-DC12-A6F9-F84C-5218BC95C1BA}"/>
              </a:ext>
            </a:extLst>
          </p:cNvPr>
          <p:cNvSpPr/>
          <p:nvPr/>
        </p:nvSpPr>
        <p:spPr>
          <a:xfrm>
            <a:off x="666750" y="5757705"/>
            <a:ext cx="5824538" cy="22400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B6F12FA-61B2-A16D-DF91-56813FD16FF2}"/>
              </a:ext>
            </a:extLst>
          </p:cNvPr>
          <p:cNvSpPr/>
          <p:nvPr/>
        </p:nvSpPr>
        <p:spPr>
          <a:xfrm>
            <a:off x="666750" y="6224427"/>
            <a:ext cx="5824538" cy="22400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F100724-C87D-EBF6-1E51-9E732E00E328}"/>
              </a:ext>
            </a:extLst>
          </p:cNvPr>
          <p:cNvSpPr/>
          <p:nvPr/>
        </p:nvSpPr>
        <p:spPr>
          <a:xfrm>
            <a:off x="666750" y="5991066"/>
            <a:ext cx="5824538" cy="22400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FDBD6D-6FFE-F4C7-444E-D614A1997190}"/>
              </a:ext>
            </a:extLst>
          </p:cNvPr>
          <p:cNvSpPr/>
          <p:nvPr/>
        </p:nvSpPr>
        <p:spPr>
          <a:xfrm>
            <a:off x="666750" y="4856132"/>
            <a:ext cx="5824538" cy="20219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ED9D1A6-C1CB-2035-0848-6DCE0C8EED5B}"/>
              </a:ext>
            </a:extLst>
          </p:cNvPr>
          <p:cNvGrpSpPr/>
          <p:nvPr/>
        </p:nvGrpSpPr>
        <p:grpSpPr>
          <a:xfrm>
            <a:off x="9444038" y="3786189"/>
            <a:ext cx="2570162" cy="2156881"/>
            <a:chOff x="9444038" y="3786189"/>
            <a:chExt cx="2570162" cy="215688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7D8B1A8-9687-1946-C84D-5EDE63A5137E}"/>
                </a:ext>
              </a:extLst>
            </p:cNvPr>
            <p:cNvSpPr/>
            <p:nvPr/>
          </p:nvSpPr>
          <p:spPr>
            <a:xfrm>
              <a:off x="9444038" y="3786189"/>
              <a:ext cx="2570162" cy="1733832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F53B5B-0049-01D3-603D-538246397C4A}"/>
                </a:ext>
              </a:extLst>
            </p:cNvPr>
            <p:cNvSpPr txBox="1"/>
            <p:nvPr/>
          </p:nvSpPr>
          <p:spPr>
            <a:xfrm>
              <a:off x="9713456" y="5573738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没有提到计算方法</a:t>
              </a:r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910AF58B-605B-C7E8-D27F-42DBF2F56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预测结果</a:t>
            </a:r>
          </a:p>
        </p:txBody>
      </p:sp>
    </p:spTree>
    <p:extLst>
      <p:ext uri="{BB962C8B-B14F-4D97-AF65-F5344CB8AC3E}">
        <p14:creationId xmlns:p14="http://schemas.microsoft.com/office/powerpoint/2010/main" val="180026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5D4B-5CB9-CFAC-B1D7-494EEC4B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个人评价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AE9395-F97F-2E92-E6C9-4564A10D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逻辑比较缜密（模型构建） 注意时间序列和非时间序列区别</a:t>
            </a:r>
            <a:endParaRPr lang="en-US" altLang="zh-CN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原始数据并没有那么好的拟合</a:t>
            </a:r>
            <a:endParaRPr lang="en-US" altLang="zh-CN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算法堆砌 瞎猫撞死耗子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网格划分（空间时间）不具有说服力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158A1DF-01D9-E4A1-8AF1-E32E408CE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870450"/>
            <a:ext cx="6191295" cy="11144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17D09BE-7C54-87F7-6CA2-81018E4A1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13" y="4271304"/>
            <a:ext cx="5048287" cy="245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5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23540B-0990-A45A-C913-4971080E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</a:t>
            </a:r>
            <a:r>
              <a:rPr lang="zh-CN" altLang="en-US" dirty="0"/>
              <a:t>评价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2F9D33-139C-DB65-FF7F-3C7C75603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 </a:t>
            </a:r>
            <a:r>
              <a:rPr lang="en-US" altLang="zh-CN" dirty="0"/>
              <a:t>LSTM</a:t>
            </a:r>
            <a:r>
              <a:rPr lang="zh-CN" altLang="en-US" dirty="0"/>
              <a:t>（长短期记忆网络）自动提取特征的端到端模型。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然而，作者却先人工提取了</a:t>
            </a:r>
            <a:r>
              <a:rPr lang="en-US" altLang="zh-CN" dirty="0"/>
              <a:t>95</a:t>
            </a:r>
            <a:r>
              <a:rPr lang="zh-CN" altLang="en-US" dirty="0"/>
              <a:t>种特征（均值、方差等），再将这些统计量输入</a:t>
            </a:r>
            <a:r>
              <a:rPr lang="en-US" altLang="zh-CN" dirty="0"/>
              <a:t>LSTM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/>
              <a:t>样本量的极度匮乏与过拟合风险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过拟合得到的结果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空间划分随意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震中分布的聚类 忽略介质地形等影响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4.</a:t>
            </a:r>
            <a:r>
              <a:rPr lang="zh-CN" altLang="en-US" dirty="0"/>
              <a:t>缺乏“空间</a:t>
            </a:r>
            <a:r>
              <a:rPr lang="en-US" altLang="zh-CN" dirty="0"/>
              <a:t>-</a:t>
            </a:r>
            <a:r>
              <a:rPr lang="zh-CN" altLang="en-US" dirty="0"/>
              <a:t>时间”的耦合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没有考虑台站与台站、台站与事件的位置关系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  <a:p>
            <a:pPr lvl="1">
              <a:lnSpc>
                <a:spcPct val="150000"/>
              </a:lnSpc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3661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53ACCD-C07A-A2BD-4E5F-5B6AF63F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D0D458-2286-AF1B-2C46-E8172E58C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LCT</a:t>
            </a:r>
            <a:r>
              <a:rPr lang="zh-CN" altLang="en-US" b="1" dirty="0"/>
              <a:t>局部互相关追踪算法</a:t>
            </a:r>
            <a:endParaRPr lang="en-US" altLang="zh-CN" dirty="0"/>
          </a:p>
          <a:p>
            <a:r>
              <a:rPr lang="zh-CN" altLang="en-US" dirty="0"/>
              <a:t>滑动窗口平均</a:t>
            </a:r>
            <a:r>
              <a:rPr lang="en-US" altLang="zh-CN" dirty="0"/>
              <a:t>——</a:t>
            </a:r>
            <a:r>
              <a:rPr lang="zh-CN" altLang="en-US" dirty="0"/>
              <a:t>两两站点之间的空间一致性（协同变化）</a:t>
            </a:r>
            <a:endParaRPr lang="en-US" altLang="zh-CN" dirty="0"/>
          </a:p>
          <a:p>
            <a:r>
              <a:rPr lang="zh-CN" altLang="en-US" dirty="0"/>
              <a:t>某两台站的主特征向量</a:t>
            </a:r>
            <a:endParaRPr lang="en-US" altLang="zh-CN" dirty="0"/>
          </a:p>
          <a:p>
            <a:r>
              <a:rPr lang="zh-CN" altLang="en-US" dirty="0"/>
              <a:t>相关性评分 </a:t>
            </a:r>
            <a:r>
              <a:rPr lang="en-US" altLang="zh-CN" dirty="0"/>
              <a:t>(</a:t>
            </a:r>
            <a:r>
              <a:rPr lang="fr-FR" altLang="zh-CN" dirty="0"/>
              <a:t>LocoScore)</a:t>
            </a:r>
            <a:r>
              <a:rPr lang="zh-CN" altLang="en-US" dirty="0"/>
              <a:t>计算两台站数据相关性</a:t>
            </a:r>
            <a:endParaRPr lang="en-US" altLang="zh-CN" dirty="0"/>
          </a:p>
          <a:p>
            <a:r>
              <a:rPr lang="zh-CN" altLang="en-US" dirty="0"/>
              <a:t>前</a:t>
            </a:r>
            <a:r>
              <a:rPr lang="en-US" altLang="zh-CN" dirty="0"/>
              <a:t>k</a:t>
            </a:r>
            <a:r>
              <a:rPr lang="zh-CN" altLang="en-US" dirty="0"/>
              <a:t>个特征的相似性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06DBC6-6BEB-E7E4-1063-2EE211EA0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3" y="54422"/>
            <a:ext cx="4143405" cy="18288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874091-8453-45A5-2730-1CC4C399F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401" y="4821009"/>
            <a:ext cx="1888885" cy="6436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27B457E-4175-8F5B-A8BE-BEFDC34BA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448" y="3962393"/>
            <a:ext cx="4457733" cy="9144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3FA57FC-3C6A-3766-F0F8-7E0854DD89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6343"/>
          <a:stretch>
            <a:fillRect/>
          </a:stretch>
        </p:blipFill>
        <p:spPr>
          <a:xfrm>
            <a:off x="7452162" y="4876800"/>
            <a:ext cx="3076597" cy="15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6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1343C-826F-4598-5258-C4DE93E7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用电磁数据进行异常数据间关系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D871D5-3C17-073E-589C-67DD57A4A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电磁数据</a:t>
            </a:r>
            <a:endParaRPr lang="en-US" altLang="zh-CN" dirty="0"/>
          </a:p>
          <a:p>
            <a:r>
              <a:rPr lang="zh-CN" altLang="en-US" dirty="0"/>
              <a:t>一周前存在地磁异常情况</a:t>
            </a:r>
            <a:endParaRPr lang="en-US" altLang="zh-CN" dirty="0"/>
          </a:p>
          <a:p>
            <a:r>
              <a:rPr lang="zh-CN" altLang="en-US" dirty="0"/>
              <a:t>对着箭画靶子？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BAE6D6-8102-709C-928A-178A83E49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343" y="1285859"/>
            <a:ext cx="4133880" cy="4286281"/>
          </a:xfrm>
          <a:prstGeom prst="rect">
            <a:avLst/>
          </a:prstGeom>
        </p:spPr>
      </p:pic>
      <p:pic>
        <p:nvPicPr>
          <p:cNvPr id="11" name="内容占位符 6">
            <a:extLst>
              <a:ext uri="{FF2B5EF4-FFF2-40B4-BE49-F238E27FC236}">
                <a16:creationId xmlns:a16="http://schemas.microsoft.com/office/drawing/2014/main" id="{4BCC50EF-306A-8537-4AA3-55CD3DDBD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257" y="3428999"/>
            <a:ext cx="4972086" cy="3143273"/>
          </a:xfrm>
          <a:prstGeom prst="rect">
            <a:avLst/>
          </a:pr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763757B8-0CB5-8AC8-DA39-71EDC12B330D}"/>
              </a:ext>
            </a:extLst>
          </p:cNvPr>
          <p:cNvSpPr/>
          <p:nvPr/>
        </p:nvSpPr>
        <p:spPr>
          <a:xfrm>
            <a:off x="9543143" y="2808514"/>
            <a:ext cx="435428" cy="3918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D8C235-A43D-75DB-AA89-19463BF42CA5}"/>
              </a:ext>
            </a:extLst>
          </p:cNvPr>
          <p:cNvSpPr txBox="1"/>
          <p:nvPr/>
        </p:nvSpPr>
        <p:spPr>
          <a:xfrm>
            <a:off x="1809252" y="449795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远台站</a:t>
            </a:r>
          </a:p>
        </p:txBody>
      </p:sp>
    </p:spTree>
    <p:extLst>
      <p:ext uri="{BB962C8B-B14F-4D97-AF65-F5344CB8AC3E}">
        <p14:creationId xmlns:p14="http://schemas.microsoft.com/office/powerpoint/2010/main" val="202402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ACD82-E775-F0DA-3E0E-94345A8F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靶子长什么样？</a:t>
            </a: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52AB670D-8085-C6F6-9A0E-158F9CBEE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zh-CN" dirty="0"/>
              <a:t>A C D</a:t>
            </a:r>
            <a:r>
              <a:rPr lang="zh-CN" altLang="en-US" dirty="0"/>
              <a:t>都有类似的异常（规模不同）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D4D662B-F873-BA7C-DE4E-F126F615828E}"/>
              </a:ext>
            </a:extLst>
          </p:cNvPr>
          <p:cNvGrpSpPr/>
          <p:nvPr/>
        </p:nvGrpSpPr>
        <p:grpSpPr>
          <a:xfrm>
            <a:off x="4402831" y="2563004"/>
            <a:ext cx="7364321" cy="3867178"/>
            <a:chOff x="3369368" y="2067705"/>
            <a:chExt cx="7364321" cy="386717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E25F423-6447-B72B-2ABE-E7D4F0339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9368" y="2067705"/>
              <a:ext cx="5686467" cy="386717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660D2D3-1F66-9903-7E9C-CFF73AB9B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04902" y="2168435"/>
              <a:ext cx="1628787" cy="1428760"/>
            </a:xfrm>
            <a:prstGeom prst="rect">
              <a:avLst/>
            </a:prstGeom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C5A25569-E526-34E9-A451-374AEC99349D}"/>
                </a:ext>
              </a:extLst>
            </p:cNvPr>
            <p:cNvCxnSpPr/>
            <p:nvPr/>
          </p:nvCxnSpPr>
          <p:spPr>
            <a:xfrm>
              <a:off x="8567738" y="2543175"/>
              <a:ext cx="976312" cy="6762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C732775-69B6-D16C-8D9E-4E7AD0D57616}"/>
                </a:ext>
              </a:extLst>
            </p:cNvPr>
            <p:cNvCxnSpPr/>
            <p:nvPr/>
          </p:nvCxnSpPr>
          <p:spPr>
            <a:xfrm flipV="1">
              <a:off x="8567738" y="2557463"/>
              <a:ext cx="1204912" cy="6715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5337FB8-CD6F-A29A-220E-134297D41CCE}"/>
                </a:ext>
              </a:extLst>
            </p:cNvPr>
            <p:cNvCxnSpPr/>
            <p:nvPr/>
          </p:nvCxnSpPr>
          <p:spPr>
            <a:xfrm flipV="1">
              <a:off x="8567738" y="2881312"/>
              <a:ext cx="938212" cy="107156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E9908ED-8656-4EF0-BA0F-B788B60F3AEA}"/>
                </a:ext>
              </a:extLst>
            </p:cNvPr>
            <p:cNvCxnSpPr/>
            <p:nvPr/>
          </p:nvCxnSpPr>
          <p:spPr>
            <a:xfrm flipV="1">
              <a:off x="8567738" y="3009900"/>
              <a:ext cx="1351557" cy="15954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70E38C1-72BE-ECD5-B6D2-F18CE63EBFD9}"/>
                </a:ext>
              </a:extLst>
            </p:cNvPr>
            <p:cNvCxnSpPr/>
            <p:nvPr/>
          </p:nvCxnSpPr>
          <p:spPr>
            <a:xfrm flipV="1">
              <a:off x="8567738" y="2893219"/>
              <a:ext cx="1681162" cy="239791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152C7F15-8646-F190-26DB-FE7E09A78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08" y="2437661"/>
            <a:ext cx="3976867" cy="4392567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362EB1B-446F-CDAA-966F-6D4E4003FE5D}"/>
              </a:ext>
            </a:extLst>
          </p:cNvPr>
          <p:cNvSpPr txBox="1"/>
          <p:nvPr/>
        </p:nvSpPr>
        <p:spPr>
          <a:xfrm>
            <a:off x="6299735" y="579265"/>
            <a:ext cx="5617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为什么接近震中的台站反而没什么异常？</a:t>
            </a:r>
            <a:endParaRPr lang="en-US" altLang="zh-CN" dirty="0"/>
          </a:p>
          <a:p>
            <a:r>
              <a:rPr lang="zh-CN" altLang="en-US" dirty="0"/>
              <a:t>只用窗口与总的背景场做相似度比较也有类似的效果</a:t>
            </a:r>
          </a:p>
        </p:txBody>
      </p:sp>
    </p:spTree>
    <p:extLst>
      <p:ext uri="{BB962C8B-B14F-4D97-AF65-F5344CB8AC3E}">
        <p14:creationId xmlns:p14="http://schemas.microsoft.com/office/powerpoint/2010/main" val="232849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A63422-46B7-1D46-F4ED-BF1F47F8E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LocoScore</a:t>
            </a:r>
            <a:r>
              <a:rPr lang="zh-CN" altLang="en-US" dirty="0"/>
              <a:t>评分找会震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CC4E05-4D62-ED54-0333-30E9AF18F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每日</a:t>
            </a:r>
            <a:r>
              <a:rPr lang="en-US" altLang="zh-CN" dirty="0" err="1"/>
              <a:t>LocoScore</a:t>
            </a:r>
            <a:r>
              <a:rPr lang="zh-CN" altLang="en-US" dirty="0"/>
              <a:t>中位数</a:t>
            </a:r>
            <a:r>
              <a:rPr lang="en-US" altLang="zh-CN" dirty="0"/>
              <a:t>&lt;0.08</a:t>
            </a:r>
          </a:p>
          <a:p>
            <a:r>
              <a:rPr lang="zh-CN" altLang="en-US" dirty="0"/>
              <a:t>每周异常天数（台站</a:t>
            </a:r>
            <a:r>
              <a:rPr lang="en-US" altLang="zh-CN" dirty="0"/>
              <a:t>80</a:t>
            </a:r>
            <a:r>
              <a:rPr lang="zh-CN" altLang="en-US" dirty="0"/>
              <a:t>*天数</a:t>
            </a:r>
            <a:r>
              <a:rPr lang="en-US" altLang="zh-CN" dirty="0"/>
              <a:t>30</a:t>
            </a:r>
            <a:r>
              <a:rPr lang="zh-CN" altLang="en-US" dirty="0"/>
              <a:t>）</a:t>
            </a:r>
            <a:r>
              <a:rPr lang="en-US" altLang="zh-CN" dirty="0"/>
              <a:t>&gt;30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98345F-4436-8151-7A78-B7A8D645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905" y="469529"/>
            <a:ext cx="5029237" cy="97155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5E8AFF8-FF4B-1AA8-DD58-52F161EFAD5A}"/>
              </a:ext>
            </a:extLst>
          </p:cNvPr>
          <p:cNvSpPr txBox="1"/>
          <p:nvPr/>
        </p:nvSpPr>
        <p:spPr>
          <a:xfrm>
            <a:off x="7790195" y="2189747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真的能有那么多次异常吗？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8A14719-EDF1-7D69-79FA-314CE171E27F}"/>
              </a:ext>
            </a:extLst>
          </p:cNvPr>
          <p:cNvGrpSpPr/>
          <p:nvPr/>
        </p:nvGrpSpPr>
        <p:grpSpPr>
          <a:xfrm>
            <a:off x="653645" y="3856214"/>
            <a:ext cx="5629316" cy="2265593"/>
            <a:chOff x="653645" y="3856214"/>
            <a:chExt cx="5629316" cy="226559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F40BDB3-1EEB-CB34-148A-F53AE34D1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645" y="3856214"/>
              <a:ext cx="5629316" cy="1619262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725C464-1529-1B38-96F9-A79525C2879B}"/>
                </a:ext>
              </a:extLst>
            </p:cNvPr>
            <p:cNvSpPr txBox="1"/>
            <p:nvPr/>
          </p:nvSpPr>
          <p:spPr>
            <a:xfrm>
              <a:off x="2107932" y="5475476"/>
              <a:ext cx="28600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解释阈值是</a:t>
              </a:r>
              <a:r>
                <a:rPr lang="en-US" altLang="zh-CN" dirty="0"/>
                <a:t>30</a:t>
              </a:r>
              <a:r>
                <a:rPr lang="zh-CN" altLang="en-US" dirty="0"/>
                <a:t>的原因</a:t>
              </a:r>
              <a:endParaRPr lang="en-US" altLang="zh-CN" dirty="0"/>
            </a:p>
            <a:p>
              <a:r>
                <a:rPr lang="zh-CN" altLang="en-US" dirty="0"/>
                <a:t>橙都</a:t>
              </a:r>
              <a:r>
                <a:rPr lang="en-US" altLang="zh-CN" dirty="0"/>
                <a:t>ok </a:t>
              </a:r>
              <a:r>
                <a:rPr lang="zh-CN" altLang="en-US" dirty="0"/>
                <a:t>绿高可低否 黄低错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60237F4-944F-318C-2017-C91F84A47D7E}"/>
              </a:ext>
            </a:extLst>
          </p:cNvPr>
          <p:cNvGrpSpPr/>
          <p:nvPr/>
        </p:nvGrpSpPr>
        <p:grpSpPr>
          <a:xfrm>
            <a:off x="6567488" y="3332336"/>
            <a:ext cx="5272088" cy="2990184"/>
            <a:chOff x="6567488" y="3332336"/>
            <a:chExt cx="5272088" cy="299018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485FC61-05B4-B9C8-78C0-002C58D59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00839" y="3332336"/>
              <a:ext cx="2667019" cy="2667019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21008DB-F034-74D0-7DEA-639E1FF07E6D}"/>
                </a:ext>
              </a:extLst>
            </p:cNvPr>
            <p:cNvSpPr txBox="1"/>
            <p:nvPr/>
          </p:nvSpPr>
          <p:spPr>
            <a:xfrm>
              <a:off x="6567488" y="5676189"/>
              <a:ext cx="527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受试者曲线</a:t>
              </a:r>
              <a:endParaRPr lang="en-US" altLang="zh-CN" dirty="0"/>
            </a:p>
            <a:p>
              <a:r>
                <a:rPr lang="zh-CN" altLang="en-US" dirty="0"/>
                <a:t>尝试了不同阈值得到的命中率与误报率之间的关系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54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D5F82B-8E99-84FC-CAD8-E79B0E917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Xie</a:t>
            </a:r>
            <a:r>
              <a:rPr lang="zh-CN" altLang="en-US" dirty="0"/>
              <a:t>结果展示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D5C68E4C-9BE0-BE3A-5D9F-49ACB3B41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7515" y="610388"/>
            <a:ext cx="2886096" cy="134303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9889EEE-3527-0512-3370-3D8181044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032" y="1995473"/>
            <a:ext cx="4991136" cy="38290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AFFDE79-76E9-C0C1-4065-630316445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577" y="1995473"/>
            <a:ext cx="3057547" cy="450535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E693DBC-F8EE-D725-D981-3824EF98959D}"/>
              </a:ext>
            </a:extLst>
          </p:cNvPr>
          <p:cNvSpPr txBox="1"/>
          <p:nvPr/>
        </p:nvSpPr>
        <p:spPr>
          <a:xfrm>
            <a:off x="638175" y="2414588"/>
            <a:ext cx="2736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左</a:t>
            </a:r>
            <a:r>
              <a:rPr lang="en-US" altLang="zh-CN" dirty="0"/>
              <a:t>91</a:t>
            </a:r>
            <a:r>
              <a:rPr lang="zh-CN" altLang="en-US" dirty="0"/>
              <a:t>周训练后的验证结果</a:t>
            </a:r>
            <a:endParaRPr lang="en-US" altLang="zh-CN" dirty="0"/>
          </a:p>
          <a:p>
            <a:r>
              <a:rPr lang="zh-CN" altLang="en-US" dirty="0"/>
              <a:t>右评比时</a:t>
            </a:r>
            <a:r>
              <a:rPr lang="en-US" altLang="zh-CN" dirty="0"/>
              <a:t>30</a:t>
            </a:r>
            <a:r>
              <a:rPr lang="zh-CN" altLang="en-US" dirty="0"/>
              <a:t>周结果</a:t>
            </a:r>
            <a:endParaRPr lang="en-US" altLang="zh-CN" dirty="0"/>
          </a:p>
          <a:p>
            <a:r>
              <a:rPr lang="zh-CN" altLang="en-US" dirty="0"/>
              <a:t>左</a:t>
            </a:r>
            <a:r>
              <a:rPr lang="en-US" altLang="zh-CN" dirty="0"/>
              <a:t>73% </a:t>
            </a:r>
            <a:r>
              <a:rPr lang="zh-CN" altLang="en-US" dirty="0"/>
              <a:t>右</a:t>
            </a:r>
            <a:r>
              <a:rPr lang="en-US" altLang="zh-CN" dirty="0"/>
              <a:t>63%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600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7AA83C-FE80-7767-ED09-3F9B30E2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3F92D2-F7A6-4383-B4CB-F521DC58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个人评价：</a:t>
            </a:r>
            <a:endParaRPr lang="en-US" altLang="zh-CN" dirty="0"/>
          </a:p>
          <a:p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相比前者更接近真实物理情况</a:t>
            </a:r>
            <a:endParaRPr lang="en-US" altLang="zh-CN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考虑到不同台站间的关系</a:t>
            </a:r>
            <a:r>
              <a:rPr lang="en-US" altLang="zh-CN" dirty="0">
                <a:solidFill>
                  <a:schemeClr val="accent4">
                    <a:lumMod val="75000"/>
                  </a:schemeClr>
                </a:solidFill>
              </a:rPr>
              <a:t>——</a:t>
            </a: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台站对</a:t>
            </a:r>
            <a:endParaRPr lang="en-US" altLang="zh-CN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accent4">
                    <a:lumMod val="75000"/>
                  </a:schemeClr>
                </a:solidFill>
              </a:rPr>
              <a:t>对于阈值选取的解释更有说服力</a:t>
            </a:r>
            <a:endParaRPr lang="en-US" altLang="zh-CN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zh-CN" altLang="en-US" dirty="0"/>
              <a:t>复杂问题过于简单化</a:t>
            </a:r>
            <a:endParaRPr lang="en-US" altLang="zh-CN" dirty="0"/>
          </a:p>
          <a:p>
            <a:r>
              <a:rPr lang="zh-CN" altLang="en-US" dirty="0"/>
              <a:t>只考虑到了相关性，其地理特征反直觉视而不见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67A1C28-9CA3-A10F-A530-B5EBB5FA2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10" y="59184"/>
            <a:ext cx="4143405" cy="18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42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0B042-8A83-8B85-2277-3F3EBB925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D14A5A-D182-C0EE-1409-BEF87EC9B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实则批驳</a:t>
            </a:r>
            <a:r>
              <a:rPr lang="en-US" altLang="zh-CN" dirty="0"/>
              <a:t>AETA</a:t>
            </a:r>
            <a:r>
              <a:rPr lang="zh-CN" altLang="en-US" dirty="0"/>
              <a:t>比赛</a:t>
            </a:r>
            <a:endParaRPr lang="en-US" altLang="zh-CN" dirty="0"/>
          </a:p>
          <a:p>
            <a:r>
              <a:rPr lang="zh-CN" altLang="en-US" dirty="0"/>
              <a:t>编造数据</a:t>
            </a:r>
            <a:endParaRPr lang="en-US" altLang="zh-CN" dirty="0"/>
          </a:p>
          <a:p>
            <a:r>
              <a:rPr lang="zh-CN" altLang="en-US" dirty="0"/>
              <a:t>与实际数据不符合？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D1DE7E-0EC6-7FF7-E17E-D3CA657C3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766" y="129369"/>
            <a:ext cx="5686467" cy="16287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1932A05-C275-9157-2FDE-2E0856564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59" y="1690688"/>
            <a:ext cx="5412079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51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B1AAA4-E30A-E7F2-290B-4698279CD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AETA</a:t>
            </a:r>
            <a:r>
              <a:rPr lang="zh-CN" altLang="en-US" dirty="0"/>
              <a:t>虚假宣传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6FB28B-C6E0-52F3-EB44-F8620519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宣传正确率完全吓唬人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7F059C-0B28-3558-74D3-193736EB5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373" y="1433496"/>
            <a:ext cx="3781453" cy="4410107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CB35D46-0080-5E04-9CE1-E9D3D0456F41}"/>
              </a:ext>
            </a:extLst>
          </p:cNvPr>
          <p:cNvGrpSpPr/>
          <p:nvPr/>
        </p:nvGrpSpPr>
        <p:grpSpPr>
          <a:xfrm>
            <a:off x="1023914" y="2339566"/>
            <a:ext cx="3457998" cy="2178867"/>
            <a:chOff x="738174" y="4252910"/>
            <a:chExt cx="3457998" cy="217886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5DF179E-2084-6CA0-62E0-0C226EBBBFC4}"/>
                </a:ext>
              </a:extLst>
            </p:cNvPr>
            <p:cNvGrpSpPr/>
            <p:nvPr/>
          </p:nvGrpSpPr>
          <p:grpSpPr>
            <a:xfrm>
              <a:off x="738174" y="4252910"/>
              <a:ext cx="3457998" cy="900632"/>
              <a:chOff x="1047741" y="2538410"/>
              <a:chExt cx="3457998" cy="900632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AAB97E67-0B69-3CF4-F5E5-4B33860E28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741" y="2538410"/>
                <a:ext cx="2447943" cy="581029"/>
              </a:xfrm>
              <a:prstGeom prst="rect">
                <a:avLst/>
              </a:prstGeom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56154ED-4351-F3BB-C1F6-5A7A39DACEDA}"/>
                  </a:ext>
                </a:extLst>
              </p:cNvPr>
              <p:cNvSpPr txBox="1"/>
              <p:nvPr/>
            </p:nvSpPr>
            <p:spPr>
              <a:xfrm>
                <a:off x="1047741" y="3069710"/>
                <a:ext cx="34579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2010~2024</a:t>
                </a:r>
                <a:r>
                  <a:rPr lang="zh-CN" altLang="en-US" dirty="0"/>
                  <a:t>年该区域无地震概率</a:t>
                </a:r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D06811F8-9368-6AD8-4E04-234F05F5E4CF}"/>
                    </a:ext>
                  </a:extLst>
                </p:cNvPr>
                <p:cNvSpPr txBox="1"/>
                <p:nvPr/>
              </p:nvSpPr>
              <p:spPr>
                <a:xfrm>
                  <a:off x="838200" y="5255429"/>
                  <a:ext cx="2965684" cy="117634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100%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150</m:t>
                                </m:r>
                              </m:den>
                            </m:f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=87.3%</m:t>
                        </m:r>
                      </m:oMath>
                    </m:oMathPara>
                  </a14:m>
                  <a:endParaRPr lang="en-US" altLang="zh-CN" b="0" dirty="0"/>
                </a:p>
                <a:p>
                  <a:r>
                    <a:rPr lang="en-US" altLang="zh-CN" dirty="0"/>
                    <a:t>2021</a:t>
                  </a:r>
                  <a:r>
                    <a:rPr lang="zh-CN" altLang="en-US" dirty="0"/>
                    <a:t>比赛日期</a:t>
                  </a:r>
                  <a:endParaRPr lang="en-US" altLang="zh-CN" b="0" dirty="0"/>
                </a:p>
                <a:p>
                  <a:endParaRPr lang="en-US" altLang="zh-CN" b="0" dirty="0"/>
                </a:p>
              </p:txBody>
            </p:sp>
          </mc:Choice>
          <mc:Fallback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D06811F8-9368-6AD8-4E04-234F05F5E4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5255429"/>
                  <a:ext cx="2965684" cy="1176348"/>
                </a:xfrm>
                <a:prstGeom prst="rect">
                  <a:avLst/>
                </a:prstGeom>
                <a:blipFill>
                  <a:blip r:embed="rId4"/>
                  <a:stretch>
                    <a:fillRect l="-472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216229AC-1AB3-D21B-7F38-B55499978D51}"/>
              </a:ext>
            </a:extLst>
          </p:cNvPr>
          <p:cNvSpPr txBox="1"/>
          <p:nvPr/>
        </p:nvSpPr>
        <p:spPr>
          <a:xfrm>
            <a:off x="1023914" y="4824164"/>
            <a:ext cx="24479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近一年该区域共</a:t>
            </a:r>
            <a:r>
              <a:rPr lang="en-US" altLang="zh-CN" dirty="0"/>
              <a:t>35</a:t>
            </a:r>
            <a:r>
              <a:rPr lang="zh-CN" altLang="en-US" dirty="0"/>
              <a:t>次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3.5Ms</a:t>
            </a:r>
            <a:r>
              <a:rPr lang="zh-CN" altLang="en-US" dirty="0"/>
              <a:t>以上地震</a:t>
            </a:r>
            <a:endParaRPr lang="en-US" altLang="zh-CN" dirty="0"/>
          </a:p>
          <a:p>
            <a:r>
              <a:rPr lang="zh-CN" altLang="en-US" dirty="0"/>
              <a:t>目测分布在</a:t>
            </a:r>
            <a:r>
              <a:rPr lang="en-US" altLang="zh-CN" dirty="0"/>
              <a:t>25</a:t>
            </a:r>
            <a:r>
              <a:rPr lang="zh-CN" altLang="en-US" dirty="0"/>
              <a:t>周左右</a:t>
            </a:r>
            <a:endParaRPr lang="en-US" altLang="zh-CN" dirty="0"/>
          </a:p>
          <a:p>
            <a:r>
              <a:rPr lang="en-US" altLang="zh-CN" dirty="0"/>
              <a:t>25/40=62.5%</a:t>
            </a:r>
          </a:p>
          <a:p>
            <a:r>
              <a:rPr lang="zh-CN" altLang="en-US" dirty="0"/>
              <a:t>与第一篇论文一致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7611AB2-56C8-1636-5E94-A15685481933}"/>
              </a:ext>
            </a:extLst>
          </p:cNvPr>
          <p:cNvGrpSpPr/>
          <p:nvPr/>
        </p:nvGrpSpPr>
        <p:grpSpPr>
          <a:xfrm>
            <a:off x="5957922" y="2207223"/>
            <a:ext cx="5524446" cy="4172392"/>
            <a:chOff x="5957922" y="2207223"/>
            <a:chExt cx="5524446" cy="4172392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D013C5D-E53D-58FE-7DE2-BD0601817EC9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957922" y="2207223"/>
              <a:ext cx="5524446" cy="380306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B62F7A6-EBC1-045F-D93D-4C5CDE508860}"/>
                </a:ext>
              </a:extLst>
            </p:cNvPr>
            <p:cNvSpPr txBox="1"/>
            <p:nvPr/>
          </p:nvSpPr>
          <p:spPr>
            <a:xfrm>
              <a:off x="8091488" y="6010283"/>
              <a:ext cx="2714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11/16=68.75%&gt;</a:t>
              </a:r>
              <a:r>
                <a:rPr lang="zh-CN" altLang="en-US" dirty="0"/>
                <a:t>原文</a:t>
              </a:r>
              <a:r>
                <a:rPr lang="en-US" altLang="zh-CN" dirty="0"/>
                <a:t>62.5%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28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D7BD18-3BC9-0F9D-601E-27DA5479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AETA vs </a:t>
            </a:r>
            <a:r>
              <a:rPr lang="zh-CN" altLang="en-US" dirty="0"/>
              <a:t>抛硬币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FA7BF-E223-696E-4EFA-3FBBEC9E6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二项分布</a:t>
            </a:r>
            <a:r>
              <a:rPr lang="en-US" altLang="zh-CN" dirty="0"/>
              <a:t>M</a:t>
            </a:r>
            <a:r>
              <a:rPr lang="zh-CN" altLang="en-US"/>
              <a:t>次尝试猜对</a:t>
            </a:r>
            <a:r>
              <a:rPr lang="en-US" altLang="zh-CN" dirty="0"/>
              <a:t>N</a:t>
            </a:r>
            <a:r>
              <a:rPr lang="zh-CN" altLang="en-US" dirty="0"/>
              <a:t>次的结果</a:t>
            </a:r>
            <a:endParaRPr lang="en-US" altLang="zh-CN" dirty="0"/>
          </a:p>
          <a:p>
            <a:r>
              <a:rPr lang="en-US" altLang="zh-CN" dirty="0"/>
              <a:t>600</a:t>
            </a:r>
            <a:r>
              <a:rPr lang="zh-CN" altLang="en-US" dirty="0"/>
              <a:t>支队伍</a:t>
            </a:r>
            <a:r>
              <a:rPr lang="en-US" altLang="zh-CN" dirty="0"/>
              <a:t>——99.9998%</a:t>
            </a:r>
          </a:p>
          <a:p>
            <a:r>
              <a:rPr lang="zh-CN" altLang="en-US" dirty="0"/>
              <a:t>换言之这样的模型并不够好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9583B25-C2CF-028A-2AD9-ACECDDB67DA5}"/>
              </a:ext>
            </a:extLst>
          </p:cNvPr>
          <p:cNvGrpSpPr/>
          <p:nvPr/>
        </p:nvGrpSpPr>
        <p:grpSpPr>
          <a:xfrm>
            <a:off x="6505390" y="1338263"/>
            <a:ext cx="5481846" cy="3586177"/>
            <a:chOff x="6505390" y="1338263"/>
            <a:chExt cx="5481846" cy="358617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B480896-7DAC-A7C2-5F48-19A1D918A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5390" y="1338263"/>
              <a:ext cx="5481846" cy="3586177"/>
            </a:xfrm>
            <a:prstGeom prst="rect">
              <a:avLst/>
            </a:prstGeom>
          </p:spPr>
        </p:pic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85274759-A3EC-312D-69EA-CAA73FAB9795}"/>
                </a:ext>
              </a:extLst>
            </p:cNvPr>
            <p:cNvCxnSpPr/>
            <p:nvPr/>
          </p:nvCxnSpPr>
          <p:spPr>
            <a:xfrm flipH="1">
              <a:off x="7300915" y="3376616"/>
              <a:ext cx="290988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5A669B6-BB6C-D8B7-525C-682EB1E487C1}"/>
                </a:ext>
              </a:extLst>
            </p:cNvPr>
            <p:cNvSpPr txBox="1"/>
            <p:nvPr/>
          </p:nvSpPr>
          <p:spPr>
            <a:xfrm>
              <a:off x="10187266" y="2946685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2.1%</a:t>
              </a:r>
              <a:endParaRPr lang="zh-CN" altLang="en-US" dirty="0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BD32968A-E91A-77BE-33DD-3450A251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3316017"/>
            <a:ext cx="5476901" cy="307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6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20AADE-3A23-3E2C-A6AC-EA798E17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硬币参赛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9C3366-53C2-1D0A-8102-83BA94A71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以</a:t>
            </a:r>
            <a:r>
              <a:rPr lang="en-US" altLang="zh-CN" dirty="0"/>
              <a:t>48%</a:t>
            </a:r>
            <a:r>
              <a:rPr lang="zh-CN" altLang="en-US" dirty="0"/>
              <a:t>发生地震的周数与未发生地震的周数之比随机猜测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en-US" altLang="zh-CN" dirty="0"/>
              <a:t>600teams</a:t>
            </a:r>
            <a:r>
              <a:rPr lang="zh-CN" altLang="en-US" dirty="0"/>
              <a:t>为例</a:t>
            </a:r>
            <a:endParaRPr lang="en-US" altLang="zh-CN" dirty="0"/>
          </a:p>
          <a:p>
            <a:r>
              <a:rPr lang="zh-CN" altLang="en-US" dirty="0"/>
              <a:t>大于实际结果</a:t>
            </a:r>
            <a:endParaRPr lang="en-US" altLang="zh-CN" dirty="0"/>
          </a:p>
          <a:p>
            <a:r>
              <a:rPr lang="zh-CN" altLang="en-US" dirty="0"/>
              <a:t>预测平均误差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小于上述三模型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8697F2-A8AF-4A47-66C1-978F21DBD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9" y="2710041"/>
            <a:ext cx="8715375" cy="41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88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21FF0-3CAC-8083-F601-7FC73C63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冠军の陨落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62AC3C-F125-8BC2-3425-62AA019E2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2021</a:t>
            </a:r>
            <a:r>
              <a:rPr lang="zh-CN" altLang="en-US" dirty="0"/>
              <a:t>年最佳模型到其他的目录中时</a:t>
            </a:r>
            <a:endParaRPr lang="en-US" altLang="zh-CN" dirty="0"/>
          </a:p>
          <a:p>
            <a:r>
              <a:rPr lang="zh-CN" altLang="en-US" dirty="0"/>
              <a:t>准确率实则阴晴不定</a:t>
            </a:r>
            <a:endParaRPr lang="en-US" altLang="zh-CN" dirty="0"/>
          </a:p>
          <a:p>
            <a:r>
              <a:rPr lang="zh-CN" altLang="en-US" dirty="0"/>
              <a:t>换言之，在训练集和验证集表现好的不一定真有预测效果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A914A2-F5A5-4547-0AD9-B59C3D86A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566" y="230162"/>
            <a:ext cx="4640234" cy="17213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9824363-72A6-CBFD-760B-9B96DFB19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512" y="3352172"/>
            <a:ext cx="5172075" cy="2529202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07220D08-5E59-10CB-E53B-71B5F227A012}"/>
              </a:ext>
            </a:extLst>
          </p:cNvPr>
          <p:cNvGrpSpPr/>
          <p:nvPr/>
        </p:nvGrpSpPr>
        <p:grpSpPr>
          <a:xfrm>
            <a:off x="633413" y="3534862"/>
            <a:ext cx="5299498" cy="3076679"/>
            <a:chOff x="633413" y="3534862"/>
            <a:chExt cx="5299498" cy="3076679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258F5CA-35CB-4E6A-9F42-F9F30247C7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413" y="3534862"/>
              <a:ext cx="5299498" cy="2419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567CB20-BA4F-4010-5233-D892E811A394}"/>
                </a:ext>
              </a:extLst>
            </p:cNvPr>
            <p:cNvSpPr txBox="1"/>
            <p:nvPr/>
          </p:nvSpPr>
          <p:spPr>
            <a:xfrm>
              <a:off x="1535728" y="5965210"/>
              <a:ext cx="34948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30</a:t>
              </a:r>
              <a:r>
                <a:rPr lang="zh-CN" altLang="en-US" dirty="0"/>
                <a:t>周周期，每次向前推一天</a:t>
              </a:r>
              <a:endParaRPr lang="en-US" altLang="zh-CN" dirty="0"/>
            </a:p>
            <a:p>
              <a:r>
                <a:rPr lang="zh-CN" altLang="en-US" dirty="0"/>
                <a:t>相同模型总是有直方的统计规律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89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BC65C4-571C-6B6E-C32E-364A6EE9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冠军不如抛硬币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CCE9A-738B-EF66-4E2D-4C581146C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综上所述，</a:t>
            </a:r>
            <a:r>
              <a:rPr lang="en-US" altLang="zh-CN" dirty="0"/>
              <a:t>AETA</a:t>
            </a:r>
            <a:r>
              <a:rPr lang="zh-CN" altLang="en-US" dirty="0"/>
              <a:t>预测比赛的冠军真实结果不如瞎猜来的准</a:t>
            </a:r>
            <a:endParaRPr lang="en-US" altLang="zh-CN" dirty="0"/>
          </a:p>
          <a:p>
            <a:r>
              <a:rPr lang="zh-CN" altLang="en-US" dirty="0"/>
              <a:t>但是当比赛周期变长</a:t>
            </a:r>
            <a:r>
              <a:rPr lang="en-US" altLang="zh-CN" dirty="0"/>
              <a:t>243</a:t>
            </a:r>
            <a:r>
              <a:rPr lang="zh-CN" altLang="en-US" dirty="0"/>
              <a:t>周，地震与否不具有</a:t>
            </a:r>
            <a:r>
              <a:rPr lang="en-US" altLang="zh-CN" dirty="0"/>
              <a:t>60%</a:t>
            </a:r>
            <a:r>
              <a:rPr lang="zh-CN" altLang="en-US" dirty="0"/>
              <a:t>以上准确率</a:t>
            </a:r>
            <a:endParaRPr lang="en-US" altLang="zh-CN" dirty="0"/>
          </a:p>
          <a:p>
            <a:r>
              <a:rPr lang="zh-CN" altLang="en-US" dirty="0"/>
              <a:t>需满足小周期，训练集与验证集具有相似概率条件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DFA5F2-E41F-36B5-651C-A28C131C1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460453"/>
            <a:ext cx="6248400" cy="25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521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DCDF4-BB04-29F0-6108-CD080858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省略错误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A3C334-E8BF-61A3-BF5D-EBE39CDBB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第一篇正确率</a:t>
            </a:r>
            <a:r>
              <a:rPr lang="en-US" altLang="zh-CN" dirty="0"/>
              <a:t>62.5%</a:t>
            </a:r>
          </a:p>
          <a:p>
            <a:r>
              <a:rPr lang="zh-CN" altLang="en-US" dirty="0"/>
              <a:t>斜体字部分不展示 没能预测到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983626-F874-6040-92EF-CC83DA43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097" y="1385871"/>
            <a:ext cx="4124355" cy="448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49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360008-B668-2F0C-EF44-6A746B91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外行指导内行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A81469-A088-6C7A-3DB8-0B0DAC5AE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338"/>
            <a:ext cx="10515600" cy="4351338"/>
          </a:xfrm>
        </p:spPr>
        <p:txBody>
          <a:bodyPr/>
          <a:lstStyle/>
          <a:p>
            <a:r>
              <a:rPr lang="zh-CN" altLang="en-US" dirty="0"/>
              <a:t>机器学习算法的输入数据完全不具备预测能力</a:t>
            </a:r>
            <a:endParaRPr lang="en-US" altLang="zh-CN" dirty="0"/>
          </a:p>
          <a:p>
            <a:r>
              <a:rPr lang="zh-CN" altLang="en-US" dirty="0"/>
              <a:t>言之凿凿的</a:t>
            </a:r>
            <a:r>
              <a:rPr lang="en-US" altLang="zh-CN" dirty="0"/>
              <a:t>predict</a:t>
            </a:r>
            <a:r>
              <a:rPr lang="zh-CN" altLang="en-US" dirty="0"/>
              <a:t>实则自己骗自己</a:t>
            </a:r>
            <a:endParaRPr lang="en-US" altLang="zh-CN" dirty="0"/>
          </a:p>
          <a:p>
            <a:r>
              <a:rPr lang="zh-CN" altLang="en-US" dirty="0"/>
              <a:t>数百支队没人预测到第</a:t>
            </a:r>
            <a:r>
              <a:rPr lang="en-US" altLang="zh-CN" dirty="0"/>
              <a:t>7</a:t>
            </a:r>
            <a:r>
              <a:rPr lang="zh-CN" altLang="en-US" dirty="0"/>
              <a:t>周</a:t>
            </a:r>
            <a:r>
              <a:rPr lang="en-US" altLang="zh-CN" dirty="0"/>
              <a:t>6.4</a:t>
            </a:r>
            <a:r>
              <a:rPr lang="zh-CN" altLang="en-US" dirty="0"/>
              <a:t>级地震</a:t>
            </a:r>
            <a:endParaRPr lang="en-US" altLang="zh-CN" dirty="0"/>
          </a:p>
          <a:p>
            <a:r>
              <a:rPr lang="zh-CN" altLang="en-US" dirty="0"/>
              <a:t>故弄玄虚 招摇撞骗 毫无物理依据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F67C25-E0C9-5E49-C4C9-3AD482554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60" y="4664063"/>
            <a:ext cx="7277153" cy="16478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10551E4-6CD3-8C65-D4D0-B0A679E27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81498"/>
            <a:ext cx="6057944" cy="40005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B59B989-1D28-695C-4F9B-D29B60D1C5A1}"/>
              </a:ext>
            </a:extLst>
          </p:cNvPr>
          <p:cNvSpPr txBox="1"/>
          <p:nvPr/>
        </p:nvSpPr>
        <p:spPr>
          <a:xfrm>
            <a:off x="8658225" y="346710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电磁？</a:t>
            </a:r>
            <a:endParaRPr lang="en-US" altLang="zh-CN" dirty="0"/>
          </a:p>
          <a:p>
            <a:r>
              <a:rPr lang="zh-CN" altLang="en-US" dirty="0"/>
              <a:t>地声？</a:t>
            </a:r>
          </a:p>
        </p:txBody>
      </p:sp>
    </p:spTree>
    <p:extLst>
      <p:ext uri="{BB962C8B-B14F-4D97-AF65-F5344CB8AC3E}">
        <p14:creationId xmlns:p14="http://schemas.microsoft.com/office/powerpoint/2010/main" val="322432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727EB0-0830-E64B-2A89-A7F81842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6213CB-5F3E-1FCA-87FD-3B13D24E1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81F8872-771E-E797-14D5-2122A0CE744B}"/>
              </a:ext>
            </a:extLst>
          </p:cNvPr>
          <p:cNvSpPr/>
          <p:nvPr/>
        </p:nvSpPr>
        <p:spPr>
          <a:xfrm>
            <a:off x="4618673" y="2967335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谢谢大家</a:t>
            </a:r>
          </a:p>
        </p:txBody>
      </p:sp>
    </p:spTree>
    <p:extLst>
      <p:ext uri="{BB962C8B-B14F-4D97-AF65-F5344CB8AC3E}">
        <p14:creationId xmlns:p14="http://schemas.microsoft.com/office/powerpoint/2010/main" val="2173214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864</Words>
  <Application>Microsoft Office PowerPoint</Application>
  <PresentationFormat>宽屏</PresentationFormat>
  <Paragraphs>126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等线</vt:lpstr>
      <vt:lpstr>等线 Light</vt:lpstr>
      <vt:lpstr>Arial</vt:lpstr>
      <vt:lpstr>Cambria Math</vt:lpstr>
      <vt:lpstr>Office 主题​​</vt:lpstr>
      <vt:lpstr>AETA 预测地震predict(?)比赛</vt:lpstr>
      <vt:lpstr>PowerPoint 演示文稿</vt:lpstr>
      <vt:lpstr>AETA地震预测比赛</vt:lpstr>
      <vt:lpstr>AETA多分量地震监测预测系统</vt:lpstr>
      <vt:lpstr>跟我们有关？</vt:lpstr>
      <vt:lpstr>算法而完全不在意 物理意义</vt:lpstr>
      <vt:lpstr>PowerPoint 演示文稿</vt:lpstr>
      <vt:lpstr>准确率情况</vt:lpstr>
      <vt:lpstr>预测结果</vt:lpstr>
      <vt:lpstr>个人评价</vt:lpstr>
      <vt:lpstr>AI评价</vt:lpstr>
      <vt:lpstr>PowerPoint 演示文稿</vt:lpstr>
      <vt:lpstr>用电磁数据进行异常数据间关系</vt:lpstr>
      <vt:lpstr>靶子长什么样？</vt:lpstr>
      <vt:lpstr>LocoScore评分找会震</vt:lpstr>
      <vt:lpstr>Xie结果展示</vt:lpstr>
      <vt:lpstr>PowerPoint 演示文稿</vt:lpstr>
      <vt:lpstr>PowerPoint 演示文稿</vt:lpstr>
      <vt:lpstr>AETA虚假宣传</vt:lpstr>
      <vt:lpstr>AETA vs 抛硬币</vt:lpstr>
      <vt:lpstr>硬币参赛</vt:lpstr>
      <vt:lpstr>冠军の陨落</vt:lpstr>
      <vt:lpstr>冠军不如抛硬币</vt:lpstr>
      <vt:lpstr>省略错误</vt:lpstr>
      <vt:lpstr>外行指导内行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13</cp:revision>
  <dcterms:created xsi:type="dcterms:W3CDTF">2026-04-07T11:00:15Z</dcterms:created>
  <dcterms:modified xsi:type="dcterms:W3CDTF">2026-04-08T13:02:51Z</dcterms:modified>
</cp:coreProperties>
</file>