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77" r:id="rId8"/>
    <p:sldId id="264" r:id="rId9"/>
    <p:sldId id="261" r:id="rId10"/>
    <p:sldId id="263" r:id="rId11"/>
    <p:sldId id="276" r:id="rId12"/>
    <p:sldId id="265" r:id="rId13"/>
    <p:sldId id="274" r:id="rId14"/>
    <p:sldId id="273" r:id="rId15"/>
    <p:sldId id="275" r:id="rId16"/>
    <p:sldId id="266" r:id="rId17"/>
    <p:sldId id="267" r:id="rId18"/>
    <p:sldId id="268" r:id="rId19"/>
    <p:sldId id="271" r:id="rId20"/>
    <p:sldId id="272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>
        <p:scale>
          <a:sx n="100" d="100"/>
          <a:sy n="100" d="100"/>
        </p:scale>
        <p:origin x="1632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42E47A-38C2-45EA-A4BC-16A1BD43C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5A2C9B6-3E19-4815-888F-F0CF72B9BC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1A119C8-8EF0-483F-871E-2E057EA28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0F91-3581-4074-B9B7-4E03FA1B52A9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DD8493-C8B3-442C-AFEF-82C8EA442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D95F38-0E05-4935-8235-87DA279C8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1D288-F721-4FCE-B276-E6A2E378ED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456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63B721-1DFA-4B7A-B89A-F27C488E9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7E0B6D-7C06-498D-8F0C-9A8C9D06F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520EC2-D646-41F9-AFFF-20D31FBF8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0F91-3581-4074-B9B7-4E03FA1B52A9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8FBC56-798A-46EB-8F6F-95C3E5DCE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7549AC-706F-4B98-A775-B5B4E1DD8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1D288-F721-4FCE-B276-E6A2E378ED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696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4F312F-94C0-4372-A3E7-D85B9F434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5DBB6D2-9E41-494B-B080-E7CFA9255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589991-B596-4E4E-A461-3E02C3C47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0F91-3581-4074-B9B7-4E03FA1B52A9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24FCD1-C5A4-4E20-A472-899E06BBF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81E28D-743E-471A-8E10-EAA8586A4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1D288-F721-4FCE-B276-E6A2E378ED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862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455C37-6ED4-4FAA-BC68-7B59F9FE0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187032-88EA-4895-9C0F-02819D101A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E3EAEC0-46FA-40AC-8C2E-3E4927E8A1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D474A94-9387-4096-8FEB-36C7ACBD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0F91-3581-4074-B9B7-4E03FA1B52A9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6ED2F8A-7F1B-41BB-8F4F-6B8BB4465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64D1C20-57DD-4069-A7D8-EF6AB661C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1D288-F721-4FCE-B276-E6A2E378ED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468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C858E6-0063-49B5-9DA2-C9A3B9553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1C7B94A-B0AE-4E07-98F6-8F84AF2E0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DFAB72E-2B30-424E-B9F6-15936C946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9BA2ACA-17DA-41AA-87B2-3AF30782CB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348B418-9792-4592-8144-B8B1507C12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EBEC9C8-2CAC-4BFE-8C3A-24FE10F0C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0F91-3581-4074-B9B7-4E03FA1B52A9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5A7D919-CB59-4678-B937-490EBE6A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A112A03-0A61-4F99-AF4B-7559B1AA5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1D288-F721-4FCE-B276-E6A2E378ED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922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FE0EAB-B942-4461-9FBD-9E0CB8EC4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F686366-4D4E-48A1-9654-29DF788C0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0F91-3581-4074-B9B7-4E03FA1B52A9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AFDB0BF-F9EA-466F-BC2F-40D420CDB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40B848-DCE8-4414-98A6-24A721FE9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1D288-F721-4FCE-B276-E6A2E378ED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833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6EBDB3F-239A-451A-AD64-1541C98C9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0F91-3581-4074-B9B7-4E03FA1B52A9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0EA1541-6151-434A-97FC-D51CABF20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B21ECF-9DDE-4371-8CDC-25C4DFE30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1D288-F721-4FCE-B276-E6A2E378ED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88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E5D187-2A28-47B7-890F-342247EC9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567B4F-937F-4404-9570-48AB4E9D6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6E68258-2153-40A5-9638-B9DFC4FF4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C685449-1DD9-4404-923F-FAF1DCE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0F91-3581-4074-B9B7-4E03FA1B52A9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3321B83-0D24-456F-9669-CE448A90B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345448B-5968-4A7E-9265-3E9DEFC03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1D288-F721-4FCE-B276-E6A2E378ED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517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6E6F27-D966-49F5-B9CD-8BE5D028C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9761846-78BC-4F12-ABF2-09D3F53877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0E03FFD-05E6-4621-975A-B20AD68E2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89CE81-F343-450D-836A-F3D36BDF4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0F91-3581-4074-B9B7-4E03FA1B52A9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7CF7066-0F30-4CE4-9198-AA300128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F6FD8FF-FBD6-4823-B474-A15AC10E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1D288-F721-4FCE-B276-E6A2E378ED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013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CF47E9-A655-4E8C-AA07-74BC71B8D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0E5D402-792E-4422-9C51-ABC28F7B7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7FBCFF-0B15-4A1A-A472-244AD1537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0F91-3581-4074-B9B7-4E03FA1B52A9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AC5CD7-A8E2-4BE0-A5AE-A3C85419F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17C0EB-0344-44AA-937C-78A6F8FAB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1D288-F721-4FCE-B276-E6A2E378ED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324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E023E3E-CF11-4C40-8433-7EA947410D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F4A4AEB-3B60-48FB-81F0-11C4714AD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656A3D-F88A-45CE-82A6-011621325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0F91-3581-4074-B9B7-4E03FA1B52A9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847C53-3826-4D63-96AB-3A0D67055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4D7635-D127-48D6-8585-26496DC9D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1D288-F721-4FCE-B276-E6A2E378ED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020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DF8BCB8-4AAB-48D0-9D08-D987005BC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767B7E-FCAF-4FDF-B56B-0DA81C170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358EEE-7C6E-488C-9B31-2899ADAD56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60F91-3581-4074-B9B7-4E03FA1B52A9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850531-7BA5-432A-9D8C-CB4B85DB1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4F8A71-6059-4271-86DB-9709124E2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1D288-F721-4FCE-B276-E6A2E378ED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934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67C43AF-D6E0-4B2C-A929-09FEB1243932}"/>
              </a:ext>
            </a:extLst>
          </p:cNvPr>
          <p:cNvSpPr/>
          <p:nvPr/>
        </p:nvSpPr>
        <p:spPr>
          <a:xfrm>
            <a:off x="898974" y="367948"/>
            <a:ext cx="57518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/>
              <a:t>Why are some faults so creepy?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AD18318-B767-4530-A035-9B6A8681C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85" y="1064821"/>
            <a:ext cx="6348475" cy="4320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AFB7A7F-0165-4C0F-A610-1CFF0387EA22}"/>
              </a:ext>
            </a:extLst>
          </p:cNvPr>
          <p:cNvSpPr/>
          <p:nvPr/>
        </p:nvSpPr>
        <p:spPr>
          <a:xfrm>
            <a:off x="5243864" y="6228017"/>
            <a:ext cx="18565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/>
              <a:t>杨涛 </a:t>
            </a:r>
            <a:r>
              <a:rPr lang="en-US" altLang="zh-CN"/>
              <a:t>2026/04/23</a:t>
            </a:r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BDE3A96-5A19-44A9-8148-8909D9651197}"/>
              </a:ext>
            </a:extLst>
          </p:cNvPr>
          <p:cNvSpPr/>
          <p:nvPr/>
        </p:nvSpPr>
        <p:spPr>
          <a:xfrm>
            <a:off x="1081646" y="5732168"/>
            <a:ext cx="100287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/>
              <a:t>Kyle Bradley and Judith A Hubbard: </a:t>
            </a:r>
            <a:r>
              <a:rPr lang="zh-CN" altLang="en-US" sz="2800">
                <a:solidFill>
                  <a:srgbClr val="FF0000"/>
                </a:solidFill>
              </a:rPr>
              <a:t>相关性并一定不等于因果性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02F1E3A-8853-45B7-A4CA-6A20171F1021}"/>
              </a:ext>
            </a:extLst>
          </p:cNvPr>
          <p:cNvSpPr/>
          <p:nvPr/>
        </p:nvSpPr>
        <p:spPr>
          <a:xfrm>
            <a:off x="7360212" y="726339"/>
            <a:ext cx="26790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rgbClr val="0F1115"/>
                </a:solidFill>
                <a:latin typeface="quote-cjk-patch"/>
              </a:rPr>
              <a:t>1. </a:t>
            </a:r>
            <a:r>
              <a:rPr lang="zh-CN" altLang="en-US" sz="1400" b="1">
                <a:solidFill>
                  <a:srgbClr val="0F1115"/>
                </a:solidFill>
                <a:latin typeface="quote-cjk-patch"/>
              </a:rPr>
              <a:t>研究对象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400" b="1">
                <a:solidFill>
                  <a:srgbClr val="0F1115"/>
                </a:solidFill>
                <a:latin typeface="quote-cjk-patch"/>
              </a:rPr>
              <a:t>美国加州的多个主要断裂系统</a:t>
            </a:r>
            <a:endParaRPr lang="en-US" altLang="zh-CN" sz="1400" b="1">
              <a:solidFill>
                <a:srgbClr val="0F1115"/>
              </a:solidFill>
              <a:latin typeface="quote-cjk-patch"/>
            </a:endParaRPr>
          </a:p>
          <a:p>
            <a:pPr>
              <a:buFont typeface="Arial" panose="020B0604020202020204" pitchFamily="34" charset="0"/>
              <a:buChar char="•"/>
            </a:pPr>
            <a:endParaRPr lang="zh-CN" altLang="en-US" sz="1400">
              <a:solidFill>
                <a:srgbClr val="0F1115"/>
              </a:solidFill>
              <a:latin typeface="quote-cjk-patch"/>
            </a:endParaRPr>
          </a:p>
          <a:p>
            <a:r>
              <a:rPr lang="en-US" altLang="zh-CN" sz="1400" b="1">
                <a:solidFill>
                  <a:srgbClr val="0F1115"/>
                </a:solidFill>
                <a:latin typeface="quote-cjk-patch"/>
              </a:rPr>
              <a:t>2. </a:t>
            </a:r>
            <a:r>
              <a:rPr lang="zh-CN" altLang="en-US" sz="1400" b="1">
                <a:solidFill>
                  <a:srgbClr val="0F1115"/>
                </a:solidFill>
                <a:latin typeface="quote-cjk-patch"/>
              </a:rPr>
              <a:t>数据来源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400" b="1">
                <a:solidFill>
                  <a:srgbClr val="0F1115"/>
                </a:solidFill>
                <a:latin typeface="quote-cjk-patch"/>
              </a:rPr>
              <a:t>断层几何数据</a:t>
            </a:r>
            <a:endParaRPr lang="en-US" altLang="zh-CN" sz="1400" b="1">
              <a:solidFill>
                <a:srgbClr val="0F1115"/>
              </a:solidFill>
              <a:latin typeface="quote-cjk-patch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400" b="1">
                <a:solidFill>
                  <a:srgbClr val="0F1115"/>
                </a:solidFill>
                <a:latin typeface="quote-cjk-patch"/>
              </a:rPr>
              <a:t>地表蠕变速率</a:t>
            </a:r>
            <a:endParaRPr lang="en-US" altLang="zh-CN" sz="1400" b="1">
              <a:solidFill>
                <a:srgbClr val="0F1115"/>
              </a:solidFill>
              <a:latin typeface="quote-cjk-patch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E2DF9C6-AE88-47D0-B1CB-D9DB57206AA1}"/>
              </a:ext>
            </a:extLst>
          </p:cNvPr>
          <p:cNvSpPr/>
          <p:nvPr/>
        </p:nvSpPr>
        <p:spPr>
          <a:xfrm>
            <a:off x="7360212" y="2382443"/>
            <a:ext cx="42712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rgbClr val="0F1115"/>
                </a:solidFill>
                <a:latin typeface="quote-cjk-patch"/>
              </a:rPr>
              <a:t>3. </a:t>
            </a:r>
            <a:r>
              <a:rPr lang="zh-CN" altLang="en-US" sz="1400" b="1">
                <a:solidFill>
                  <a:srgbClr val="0F1115"/>
                </a:solidFill>
                <a:latin typeface="quote-cjk-patch"/>
              </a:rPr>
              <a:t>关键指标定义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400" b="1">
                <a:solidFill>
                  <a:srgbClr val="0F1115"/>
                </a:solidFill>
                <a:latin typeface="quote-cjk-patch"/>
              </a:rPr>
              <a:t>断层错位比</a:t>
            </a:r>
            <a:r>
              <a:rPr lang="zh-CN" altLang="en-US" sz="1400">
                <a:solidFill>
                  <a:srgbClr val="0F1115"/>
                </a:solidFill>
                <a:latin typeface="quote-cjk-patch"/>
              </a:rPr>
              <a:t>：</a:t>
            </a:r>
            <a:r>
              <a:rPr lang="en-US" altLang="zh-CN" sz="1400">
                <a:solidFill>
                  <a:srgbClr val="0F1115"/>
                </a:solidFill>
                <a:latin typeface="quote-cjk-patch"/>
              </a:rPr>
              <a:t>0</a:t>
            </a:r>
            <a:r>
              <a:rPr lang="zh-CN" altLang="en-US" sz="1400">
                <a:solidFill>
                  <a:srgbClr val="0F1115"/>
                </a:solidFill>
                <a:latin typeface="quote-cjk-patch"/>
              </a:rPr>
              <a:t>表示断层越平行，</a:t>
            </a:r>
            <a:r>
              <a:rPr lang="en-US" altLang="zh-CN" sz="1400">
                <a:solidFill>
                  <a:srgbClr val="0F1115"/>
                </a:solidFill>
                <a:latin typeface="quote-cjk-patch"/>
              </a:rPr>
              <a:t>1</a:t>
            </a:r>
            <a:r>
              <a:rPr lang="zh-CN" altLang="en-US" sz="1400">
                <a:solidFill>
                  <a:srgbClr val="0F1115"/>
                </a:solidFill>
                <a:latin typeface="quote-cjk-patch"/>
              </a:rPr>
              <a:t>表示方向越随机。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400" b="1">
                <a:solidFill>
                  <a:srgbClr val="0F1115"/>
                </a:solidFill>
                <a:latin typeface="quote-cjk-patch"/>
              </a:rPr>
              <a:t>蠕变与锁定分类</a:t>
            </a:r>
            <a:r>
              <a:rPr lang="zh-CN" altLang="en-US" sz="1400">
                <a:solidFill>
                  <a:srgbClr val="0F1115"/>
                </a:solidFill>
                <a:latin typeface="quote-cjk-patch"/>
              </a:rPr>
              <a:t>：</a:t>
            </a:r>
            <a:r>
              <a:rPr lang="en-US" altLang="zh-CN" sz="1400">
                <a:solidFill>
                  <a:srgbClr val="0F1115"/>
                </a:solidFill>
                <a:latin typeface="quote-cjk-patch"/>
              </a:rPr>
              <a:t>&gt; 3 mm/</a:t>
            </a:r>
            <a:r>
              <a:rPr lang="zh-CN" altLang="en-US" sz="1400">
                <a:solidFill>
                  <a:srgbClr val="0F1115"/>
                </a:solidFill>
                <a:latin typeface="quote-cjk-patch"/>
              </a:rPr>
              <a:t>年 定义为“蠕变”，否则  </a:t>
            </a:r>
            <a:endParaRPr lang="en-US" altLang="zh-CN" sz="1400">
              <a:solidFill>
                <a:srgbClr val="0F1115"/>
              </a:solidFill>
              <a:latin typeface="quote-cjk-patch"/>
            </a:endParaRPr>
          </a:p>
          <a:p>
            <a:r>
              <a:rPr lang="en-US" altLang="zh-CN" sz="1400">
                <a:solidFill>
                  <a:srgbClr val="0F1115"/>
                </a:solidFill>
                <a:latin typeface="quote-cjk-patch"/>
              </a:rPr>
              <a:t>                                 </a:t>
            </a:r>
            <a:r>
              <a:rPr lang="zh-CN" altLang="en-US" sz="1400">
                <a:solidFill>
                  <a:srgbClr val="0F1115"/>
                </a:solidFill>
                <a:latin typeface="quote-cjk-patch"/>
              </a:rPr>
              <a:t>  为“锁定”。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79B245B-B54D-4386-814F-B6BF07F0CE17}"/>
              </a:ext>
            </a:extLst>
          </p:cNvPr>
          <p:cNvSpPr/>
          <p:nvPr/>
        </p:nvSpPr>
        <p:spPr>
          <a:xfrm>
            <a:off x="7360212" y="3607799"/>
            <a:ext cx="30386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rgbClr val="0F1115"/>
                </a:solidFill>
                <a:latin typeface="quote-cjk-patch"/>
              </a:rPr>
              <a:t>4. </a:t>
            </a:r>
            <a:r>
              <a:rPr lang="zh-CN" altLang="en-US" sz="1400" b="1">
                <a:solidFill>
                  <a:srgbClr val="0F1115"/>
                </a:solidFill>
                <a:latin typeface="quote-cjk-patch"/>
              </a:rPr>
              <a:t>研究结果</a:t>
            </a:r>
          </a:p>
          <a:p>
            <a:r>
              <a:rPr lang="zh-CN" altLang="en-US" sz="1400" b="1">
                <a:solidFill>
                  <a:srgbClr val="0F1115"/>
                </a:solidFill>
                <a:latin typeface="quote-cjk-patch"/>
              </a:rPr>
              <a:t>断层错位比与蠕变速率呈显著负相关</a:t>
            </a:r>
            <a:endParaRPr lang="zh-CN" altLang="en-US" sz="1400">
              <a:solidFill>
                <a:srgbClr val="0F1115"/>
              </a:solidFill>
              <a:latin typeface="quote-cjk-patch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BCBCB6F-0E52-4A22-B15A-DA4160F5BD71}"/>
              </a:ext>
            </a:extLst>
          </p:cNvPr>
          <p:cNvSpPr/>
          <p:nvPr/>
        </p:nvSpPr>
        <p:spPr>
          <a:xfrm>
            <a:off x="7360212" y="4402268"/>
            <a:ext cx="45744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rgbClr val="0F1115"/>
                </a:solidFill>
                <a:latin typeface="quote-cjk-patch"/>
              </a:rPr>
              <a:t>5.</a:t>
            </a:r>
            <a:r>
              <a:rPr lang="zh-CN" altLang="en-US" sz="1400" b="1">
                <a:solidFill>
                  <a:srgbClr val="0F1115"/>
                </a:solidFill>
                <a:latin typeface="quote-cjk-patch"/>
              </a:rPr>
              <a:t> 研究结论</a:t>
            </a:r>
            <a:endParaRPr lang="zh-CN" altLang="en-US" sz="1400">
              <a:solidFill>
                <a:srgbClr val="0F1115"/>
              </a:solidFill>
              <a:latin typeface="quote-cjk-patch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rgbClr val="0F1115"/>
                </a:solidFill>
                <a:latin typeface="quote-cjk-patch"/>
              </a:rPr>
              <a:t>提出 </a:t>
            </a:r>
            <a:r>
              <a:rPr lang="zh-CN" altLang="en-US" sz="1400" b="1">
                <a:solidFill>
                  <a:srgbClr val="0F1115"/>
                </a:solidFill>
                <a:latin typeface="quote-cjk-patch"/>
              </a:rPr>
              <a:t>“几何凹凸体”</a:t>
            </a:r>
            <a:r>
              <a:rPr lang="zh-CN" altLang="en-US" sz="1400">
                <a:solidFill>
                  <a:srgbClr val="0F1115"/>
                </a:solidFill>
                <a:latin typeface="quote-cjk-patch"/>
              </a:rPr>
              <a:t> 概念：</a:t>
            </a:r>
            <a:r>
              <a:rPr lang="zh-CN" altLang="en-US" sz="1400" b="1">
                <a:solidFill>
                  <a:srgbClr val="0F1115"/>
                </a:solidFill>
                <a:latin typeface="quote-cjk-patch"/>
              </a:rPr>
              <a:t>简单几何（低错位）促进稳定蠕变，复杂几何（高错位）导致几何锁定，促进粘滑行为（地震）</a:t>
            </a:r>
            <a:r>
              <a:rPr lang="zh-CN" altLang="en-US" sz="1400">
                <a:solidFill>
                  <a:srgbClr val="0F1115"/>
                </a:solidFill>
                <a:latin typeface="quote-cjk-patch"/>
              </a:rPr>
              <a:t>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rgbClr val="0F1115"/>
                </a:solidFill>
                <a:latin typeface="quote-cjk-patch"/>
              </a:rPr>
              <a:t>传统速率</a:t>
            </a:r>
            <a:r>
              <a:rPr lang="en-US" altLang="zh-CN" sz="1400">
                <a:solidFill>
                  <a:srgbClr val="0F1115"/>
                </a:solidFill>
                <a:latin typeface="quote-cjk-patch"/>
              </a:rPr>
              <a:t>-</a:t>
            </a:r>
            <a:r>
              <a:rPr lang="zh-CN" altLang="en-US" sz="1400">
                <a:solidFill>
                  <a:srgbClr val="0F1115"/>
                </a:solidFill>
                <a:latin typeface="quote-cjk-patch"/>
              </a:rPr>
              <a:t>状态摩擦定律不足以完全解释断层行为，</a:t>
            </a:r>
            <a:r>
              <a:rPr lang="zh-CN" altLang="en-US" sz="1400" b="1">
                <a:solidFill>
                  <a:srgbClr val="0F1115"/>
                </a:solidFill>
                <a:latin typeface="quote-cjk-patch"/>
              </a:rPr>
              <a:t>需要结合几何因素与屈服特性</a:t>
            </a:r>
            <a:r>
              <a:rPr lang="zh-CN" altLang="en-US" sz="1400">
                <a:solidFill>
                  <a:srgbClr val="0F1115"/>
                </a:solidFill>
                <a:latin typeface="quote-cjk-patch"/>
              </a:rPr>
              <a:t>。</a:t>
            </a:r>
            <a:endParaRPr lang="zh-CN" altLang="en-US" sz="1400" b="0" i="0">
              <a:solidFill>
                <a:srgbClr val="0F1115"/>
              </a:solidFill>
              <a:effectLst/>
              <a:latin typeface="quote-cjk-patch"/>
            </a:endParaRPr>
          </a:p>
        </p:txBody>
      </p:sp>
    </p:spTree>
    <p:extLst>
      <p:ext uri="{BB962C8B-B14F-4D97-AF65-F5344CB8AC3E}">
        <p14:creationId xmlns:p14="http://schemas.microsoft.com/office/powerpoint/2010/main" val="242941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EA776A5-71EB-4743-8018-A0660490A2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9"/>
          <a:stretch/>
        </p:blipFill>
        <p:spPr>
          <a:xfrm>
            <a:off x="3351572" y="1089000"/>
            <a:ext cx="7787919" cy="468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E448B1C-1539-461E-9440-2079F9A0A188}"/>
              </a:ext>
            </a:extLst>
          </p:cNvPr>
          <p:cNvSpPr/>
          <p:nvPr/>
        </p:nvSpPr>
        <p:spPr>
          <a:xfrm>
            <a:off x="4126898" y="378116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断层致震行为及原理示意图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509D6C3-4C4F-404B-B334-4F07692D4FEC}"/>
              </a:ext>
            </a:extLst>
          </p:cNvPr>
          <p:cNvSpPr/>
          <p:nvPr/>
        </p:nvSpPr>
        <p:spPr>
          <a:xfrm>
            <a:off x="396917" y="3923788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0F1115"/>
                </a:solidFill>
                <a:latin typeface="quote-cjk-patch"/>
              </a:rPr>
              <a:t>突然、猛烈</a:t>
            </a:r>
            <a:r>
              <a:rPr lang="zh-CN" altLang="en-US">
                <a:solidFill>
                  <a:srgbClr val="0F1115"/>
                </a:solidFill>
                <a:latin typeface="quote-cjk-patch"/>
              </a:rPr>
              <a:t>，释放大量能量</a:t>
            </a: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4E52A73-3F51-484A-8D33-A21141AC399D}"/>
              </a:ext>
            </a:extLst>
          </p:cNvPr>
          <p:cNvSpPr/>
          <p:nvPr/>
        </p:nvSpPr>
        <p:spPr>
          <a:xfrm>
            <a:off x="396917" y="2078577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/>
              <a:t>缓慢、温和</a:t>
            </a:r>
            <a:r>
              <a:rPr lang="zh-CN" altLang="en-US"/>
              <a:t>，持续释放能量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1DDFC30-2FAE-4710-9246-EE34A5A104FF}"/>
              </a:ext>
            </a:extLst>
          </p:cNvPr>
          <p:cNvSpPr/>
          <p:nvPr/>
        </p:nvSpPr>
        <p:spPr>
          <a:xfrm>
            <a:off x="1320246" y="429312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/>
              <a:t>地震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76BE560-8B27-40B2-8B24-B56226E5C0A6}"/>
              </a:ext>
            </a:extLst>
          </p:cNvPr>
          <p:cNvSpPr/>
          <p:nvPr/>
        </p:nvSpPr>
        <p:spPr>
          <a:xfrm>
            <a:off x="644580" y="2447908"/>
            <a:ext cx="2459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/>
              <a:t>无震 </a:t>
            </a:r>
            <a:r>
              <a:rPr lang="en-US" altLang="zh-CN"/>
              <a:t>(</a:t>
            </a:r>
            <a:r>
              <a:rPr lang="zh-CN" altLang="en-US"/>
              <a:t>或无法察觉</a:t>
            </a:r>
            <a:r>
              <a:rPr lang="zh-CN" altLang="en-US" b="1"/>
              <a:t>微震</a:t>
            </a:r>
            <a:r>
              <a:rPr lang="en-US" altLang="zh-CN"/>
              <a:t>)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C9757D1-ABA1-4A2E-BA7E-F1BC40477AC5}"/>
              </a:ext>
            </a:extLst>
          </p:cNvPr>
          <p:cNvSpPr/>
          <p:nvPr/>
        </p:nvSpPr>
        <p:spPr>
          <a:xfrm>
            <a:off x="3159599" y="5927678"/>
            <a:ext cx="6580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/>
              <a:t>认识突破：“几何上的卡死”可能是比摩擦特性更重要的控制因素</a:t>
            </a:r>
          </a:p>
        </p:txBody>
      </p:sp>
    </p:spTree>
    <p:extLst>
      <p:ext uri="{BB962C8B-B14F-4D97-AF65-F5344CB8AC3E}">
        <p14:creationId xmlns:p14="http://schemas.microsoft.com/office/powerpoint/2010/main" val="588824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D55930E-2C6C-46A1-B665-494ACDEED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940" y="1269000"/>
            <a:ext cx="9538119" cy="432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EFD5F7C-B82C-411D-9212-5F80572014AF}"/>
              </a:ext>
            </a:extLst>
          </p:cNvPr>
          <p:cNvSpPr/>
          <p:nvPr/>
        </p:nvSpPr>
        <p:spPr>
          <a:xfrm>
            <a:off x="3029615" y="378116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加州断层错位比与地表蠕变速率统计结果</a:t>
            </a:r>
          </a:p>
        </p:txBody>
      </p:sp>
    </p:spTree>
    <p:extLst>
      <p:ext uri="{BB962C8B-B14F-4D97-AF65-F5344CB8AC3E}">
        <p14:creationId xmlns:p14="http://schemas.microsoft.com/office/powerpoint/2010/main" val="3460992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7C35E80-5A4C-42B7-AFC2-821896D6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713" y="1269000"/>
            <a:ext cx="7886574" cy="432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82BAAC1-0C84-45B9-9DEB-F447B82675AC}"/>
              </a:ext>
            </a:extLst>
          </p:cNvPr>
          <p:cNvSpPr/>
          <p:nvPr/>
        </p:nvSpPr>
        <p:spPr>
          <a:xfrm>
            <a:off x="3338769" y="378116"/>
            <a:ext cx="5929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断层错位比与地表蠕变速率统计关系</a:t>
            </a:r>
          </a:p>
        </p:txBody>
      </p:sp>
    </p:spTree>
    <p:extLst>
      <p:ext uri="{BB962C8B-B14F-4D97-AF65-F5344CB8AC3E}">
        <p14:creationId xmlns:p14="http://schemas.microsoft.com/office/powerpoint/2010/main" val="1114634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C1E2B0A-5C72-4802-8E80-779598033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110" y="1700074"/>
            <a:ext cx="7252934" cy="4320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5CF2C71-2772-44E6-AB95-906C4506D47D}"/>
              </a:ext>
            </a:extLst>
          </p:cNvPr>
          <p:cNvSpPr/>
          <p:nvPr/>
        </p:nvSpPr>
        <p:spPr>
          <a:xfrm>
            <a:off x="3566165" y="455160"/>
            <a:ext cx="52116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加州之外的例子：结论的普适性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3C014F2-6E83-43E4-8FF4-1D354A9D04ED}"/>
              </a:ext>
            </a:extLst>
          </p:cNvPr>
          <p:cNvSpPr/>
          <p:nvPr/>
        </p:nvSpPr>
        <p:spPr>
          <a:xfrm>
            <a:off x="7973677" y="2382185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/>
              <a:t>土耳其北安纳托利亚断层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0D8FA0F-5C32-4919-87AE-DCBC45B27161}"/>
              </a:ext>
            </a:extLst>
          </p:cNvPr>
          <p:cNvSpPr/>
          <p:nvPr/>
        </p:nvSpPr>
        <p:spPr>
          <a:xfrm>
            <a:off x="7858260" y="4106484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/>
              <a:t>巴基斯坦和阿富汗查曼断层</a:t>
            </a:r>
          </a:p>
        </p:txBody>
      </p:sp>
    </p:spTree>
    <p:extLst>
      <p:ext uri="{BB962C8B-B14F-4D97-AF65-F5344CB8AC3E}">
        <p14:creationId xmlns:p14="http://schemas.microsoft.com/office/powerpoint/2010/main" val="2047455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AACF549-7601-4829-A18F-D817DCA08431}"/>
              </a:ext>
            </a:extLst>
          </p:cNvPr>
          <p:cNvSpPr/>
          <p:nvPr/>
        </p:nvSpPr>
        <p:spPr>
          <a:xfrm>
            <a:off x="3048000" y="2026228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4000"/>
              <a:t>作者声称发现的“断层几何复杂度控制蠕变”的相关性，实际上可能是一个“伪相关”，真正的控制因素是断层所在的</a:t>
            </a:r>
            <a:r>
              <a:rPr lang="zh-CN" altLang="en-US" sz="4000">
                <a:solidFill>
                  <a:srgbClr val="FF0000"/>
                </a:solidFill>
              </a:rPr>
              <a:t>岩石</a:t>
            </a:r>
            <a:r>
              <a:rPr lang="en-US" altLang="zh-CN" sz="4000">
                <a:solidFill>
                  <a:srgbClr val="FF0000"/>
                </a:solidFill>
              </a:rPr>
              <a:t>/</a:t>
            </a:r>
            <a:r>
              <a:rPr lang="zh-CN" altLang="en-US" sz="4000">
                <a:solidFill>
                  <a:srgbClr val="FF0000"/>
                </a:solidFill>
              </a:rPr>
              <a:t>矿物类型（地质背景）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9DB894-4A2E-47CE-A297-C3867E9B15DD}"/>
              </a:ext>
            </a:extLst>
          </p:cNvPr>
          <p:cNvSpPr/>
          <p:nvPr/>
        </p:nvSpPr>
        <p:spPr>
          <a:xfrm>
            <a:off x="2671443" y="1202168"/>
            <a:ext cx="52293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/>
              <a:t>Kyle Bradley &amp; Judith A Hubbard</a:t>
            </a:r>
            <a:endParaRPr lang="zh-CN" altLang="en-US" sz="280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556E9F7-2624-4AAA-A605-B4A36233B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0760" y="402080"/>
            <a:ext cx="1415866" cy="144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9ADC927-0D16-4DBA-94E3-29AEC8E0D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714" y="402080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30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680D3BE-5D98-4BB5-A11B-8F23E3483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85" y="1218154"/>
            <a:ext cx="3959774" cy="504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2EE22CF-317D-4C04-8A46-FB18A509A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4215" y="1218154"/>
            <a:ext cx="3706486" cy="504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18AD0C2-DD26-4A96-B3EF-DC29A7231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541" y="1218154"/>
            <a:ext cx="3639418" cy="5040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9EAC1A2-58B9-4AA2-93CB-A41159B51578}"/>
              </a:ext>
            </a:extLst>
          </p:cNvPr>
          <p:cNvSpPr/>
          <p:nvPr/>
        </p:nvSpPr>
        <p:spPr>
          <a:xfrm>
            <a:off x="3042674" y="378116"/>
            <a:ext cx="66864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只需要一个例子：</a:t>
            </a:r>
            <a:r>
              <a:rPr lang="en-US" altLang="zh-CN" sz="2800"/>
              <a:t>2025</a:t>
            </a:r>
            <a:r>
              <a:rPr lang="zh-CN" altLang="en-US" sz="2800"/>
              <a:t>年缅甸曼德勒地震</a:t>
            </a:r>
          </a:p>
        </p:txBody>
      </p:sp>
    </p:spTree>
    <p:extLst>
      <p:ext uri="{BB962C8B-B14F-4D97-AF65-F5344CB8AC3E}">
        <p14:creationId xmlns:p14="http://schemas.microsoft.com/office/powerpoint/2010/main" val="2907488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55C9B8D-5D87-4DEC-87B1-3093BD14C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7782" y="901336"/>
            <a:ext cx="4936435" cy="5400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6D1890A-6559-4851-A0E9-380465CF2939}"/>
              </a:ext>
            </a:extLst>
          </p:cNvPr>
          <p:cNvSpPr/>
          <p:nvPr/>
        </p:nvSpPr>
        <p:spPr>
          <a:xfrm>
            <a:off x="3669694" y="378116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地理位置与断层复杂度的关系</a:t>
            </a: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04AC4563-B4B1-4D6C-BE94-2F58C74D127E}"/>
              </a:ext>
            </a:extLst>
          </p:cNvPr>
          <p:cNvSpPr/>
          <p:nvPr/>
        </p:nvSpPr>
        <p:spPr>
          <a:xfrm>
            <a:off x="4602480" y="1872343"/>
            <a:ext cx="2643051" cy="2630008"/>
          </a:xfrm>
          <a:custGeom>
            <a:avLst/>
            <a:gdLst>
              <a:gd name="connsiteX0" fmla="*/ 0 w 2643051"/>
              <a:gd name="connsiteY0" fmla="*/ 0 h 2630008"/>
              <a:gd name="connsiteX1" fmla="*/ 91440 w 2643051"/>
              <a:gd name="connsiteY1" fmla="*/ 226423 h 2630008"/>
              <a:gd name="connsiteX2" fmla="*/ 252549 w 2643051"/>
              <a:gd name="connsiteY2" fmla="*/ 613954 h 2630008"/>
              <a:gd name="connsiteX3" fmla="*/ 539931 w 2643051"/>
              <a:gd name="connsiteY3" fmla="*/ 1197428 h 2630008"/>
              <a:gd name="connsiteX4" fmla="*/ 836023 w 2643051"/>
              <a:gd name="connsiteY4" fmla="*/ 1741714 h 2630008"/>
              <a:gd name="connsiteX5" fmla="*/ 1288869 w 2643051"/>
              <a:gd name="connsiteY5" fmla="*/ 2377440 h 2630008"/>
              <a:gd name="connsiteX6" fmla="*/ 1371600 w 2643051"/>
              <a:gd name="connsiteY6" fmla="*/ 2499360 h 2630008"/>
              <a:gd name="connsiteX7" fmla="*/ 1449977 w 2643051"/>
              <a:gd name="connsiteY7" fmla="*/ 2582091 h 2630008"/>
              <a:gd name="connsiteX8" fmla="*/ 1580606 w 2643051"/>
              <a:gd name="connsiteY8" fmla="*/ 2603863 h 2630008"/>
              <a:gd name="connsiteX9" fmla="*/ 1715589 w 2643051"/>
              <a:gd name="connsiteY9" fmla="*/ 2629988 h 2630008"/>
              <a:gd name="connsiteX10" fmla="*/ 1811383 w 2643051"/>
              <a:gd name="connsiteY10" fmla="*/ 2599508 h 2630008"/>
              <a:gd name="connsiteX11" fmla="*/ 1968137 w 2643051"/>
              <a:gd name="connsiteY11" fmla="*/ 2512423 h 2630008"/>
              <a:gd name="connsiteX12" fmla="*/ 2029097 w 2643051"/>
              <a:gd name="connsiteY12" fmla="*/ 2442754 h 2630008"/>
              <a:gd name="connsiteX13" fmla="*/ 2094411 w 2643051"/>
              <a:gd name="connsiteY13" fmla="*/ 2403566 h 2630008"/>
              <a:gd name="connsiteX14" fmla="*/ 2220686 w 2643051"/>
              <a:gd name="connsiteY14" fmla="*/ 2346960 h 2630008"/>
              <a:gd name="connsiteX15" fmla="*/ 2368731 w 2643051"/>
              <a:gd name="connsiteY15" fmla="*/ 2312126 h 2630008"/>
              <a:gd name="connsiteX16" fmla="*/ 2643051 w 2643051"/>
              <a:gd name="connsiteY16" fmla="*/ 2290354 h 263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43051" h="2630008">
                <a:moveTo>
                  <a:pt x="0" y="0"/>
                </a:moveTo>
                <a:cubicBezTo>
                  <a:pt x="24674" y="62048"/>
                  <a:pt x="49349" y="124097"/>
                  <a:pt x="91440" y="226423"/>
                </a:cubicBezTo>
                <a:cubicBezTo>
                  <a:pt x="133531" y="328749"/>
                  <a:pt x="177801" y="452120"/>
                  <a:pt x="252549" y="613954"/>
                </a:cubicBezTo>
                <a:cubicBezTo>
                  <a:pt x="327297" y="775788"/>
                  <a:pt x="442685" y="1009468"/>
                  <a:pt x="539931" y="1197428"/>
                </a:cubicBezTo>
                <a:cubicBezTo>
                  <a:pt x="637177" y="1385388"/>
                  <a:pt x="711200" y="1545045"/>
                  <a:pt x="836023" y="1741714"/>
                </a:cubicBezTo>
                <a:cubicBezTo>
                  <a:pt x="960846" y="1938383"/>
                  <a:pt x="1199606" y="2251166"/>
                  <a:pt x="1288869" y="2377440"/>
                </a:cubicBezTo>
                <a:cubicBezTo>
                  <a:pt x="1378132" y="2503714"/>
                  <a:pt x="1344749" y="2465252"/>
                  <a:pt x="1371600" y="2499360"/>
                </a:cubicBezTo>
                <a:cubicBezTo>
                  <a:pt x="1398451" y="2533468"/>
                  <a:pt x="1415143" y="2564674"/>
                  <a:pt x="1449977" y="2582091"/>
                </a:cubicBezTo>
                <a:cubicBezTo>
                  <a:pt x="1484811" y="2599508"/>
                  <a:pt x="1536337" y="2595880"/>
                  <a:pt x="1580606" y="2603863"/>
                </a:cubicBezTo>
                <a:cubicBezTo>
                  <a:pt x="1624875" y="2611846"/>
                  <a:pt x="1677126" y="2630714"/>
                  <a:pt x="1715589" y="2629988"/>
                </a:cubicBezTo>
                <a:cubicBezTo>
                  <a:pt x="1754052" y="2629262"/>
                  <a:pt x="1769292" y="2619102"/>
                  <a:pt x="1811383" y="2599508"/>
                </a:cubicBezTo>
                <a:cubicBezTo>
                  <a:pt x="1853474" y="2579914"/>
                  <a:pt x="1931851" y="2538549"/>
                  <a:pt x="1968137" y="2512423"/>
                </a:cubicBezTo>
                <a:cubicBezTo>
                  <a:pt x="2004423" y="2486297"/>
                  <a:pt x="2008051" y="2460897"/>
                  <a:pt x="2029097" y="2442754"/>
                </a:cubicBezTo>
                <a:cubicBezTo>
                  <a:pt x="2050143" y="2424611"/>
                  <a:pt x="2062480" y="2419532"/>
                  <a:pt x="2094411" y="2403566"/>
                </a:cubicBezTo>
                <a:cubicBezTo>
                  <a:pt x="2126342" y="2387600"/>
                  <a:pt x="2174966" y="2362200"/>
                  <a:pt x="2220686" y="2346960"/>
                </a:cubicBezTo>
                <a:cubicBezTo>
                  <a:pt x="2266406" y="2331720"/>
                  <a:pt x="2298337" y="2321560"/>
                  <a:pt x="2368731" y="2312126"/>
                </a:cubicBezTo>
                <a:cubicBezTo>
                  <a:pt x="2439125" y="2302692"/>
                  <a:pt x="2541088" y="2296523"/>
                  <a:pt x="2643051" y="2290354"/>
                </a:cubicBezTo>
              </a:path>
            </a:pathLst>
          </a:custGeom>
          <a:noFill/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43EE0F11-39AA-436D-B58F-4DB227A51078}"/>
              </a:ext>
            </a:extLst>
          </p:cNvPr>
          <p:cNvSpPr/>
          <p:nvPr/>
        </p:nvSpPr>
        <p:spPr>
          <a:xfrm>
            <a:off x="6287589" y="4489269"/>
            <a:ext cx="1349828" cy="443995"/>
          </a:xfrm>
          <a:custGeom>
            <a:avLst/>
            <a:gdLst>
              <a:gd name="connsiteX0" fmla="*/ 1349828 w 1349828"/>
              <a:gd name="connsiteY0" fmla="*/ 431074 h 443995"/>
              <a:gd name="connsiteX1" fmla="*/ 1119051 w 1349828"/>
              <a:gd name="connsiteY1" fmla="*/ 439782 h 443995"/>
              <a:gd name="connsiteX2" fmla="*/ 975360 w 1349828"/>
              <a:gd name="connsiteY2" fmla="*/ 439782 h 443995"/>
              <a:gd name="connsiteX3" fmla="*/ 805542 w 1349828"/>
              <a:gd name="connsiteY3" fmla="*/ 387531 h 443995"/>
              <a:gd name="connsiteX4" fmla="*/ 596537 w 1349828"/>
              <a:gd name="connsiteY4" fmla="*/ 326571 h 443995"/>
              <a:gd name="connsiteX5" fmla="*/ 387531 w 1349828"/>
              <a:gd name="connsiteY5" fmla="*/ 182880 h 443995"/>
              <a:gd name="connsiteX6" fmla="*/ 248194 w 1349828"/>
              <a:gd name="connsiteY6" fmla="*/ 121920 h 443995"/>
              <a:gd name="connsiteX7" fmla="*/ 108857 w 1349828"/>
              <a:gd name="connsiteY7" fmla="*/ 74022 h 443995"/>
              <a:gd name="connsiteX8" fmla="*/ 0 w 1349828"/>
              <a:gd name="connsiteY8" fmla="*/ 0 h 44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9828" h="443995">
                <a:moveTo>
                  <a:pt x="1349828" y="431074"/>
                </a:moveTo>
                <a:lnTo>
                  <a:pt x="1119051" y="439782"/>
                </a:lnTo>
                <a:cubicBezTo>
                  <a:pt x="1056640" y="441233"/>
                  <a:pt x="1027611" y="448491"/>
                  <a:pt x="975360" y="439782"/>
                </a:cubicBezTo>
                <a:cubicBezTo>
                  <a:pt x="923108" y="431073"/>
                  <a:pt x="805542" y="387531"/>
                  <a:pt x="805542" y="387531"/>
                </a:cubicBezTo>
                <a:cubicBezTo>
                  <a:pt x="742405" y="368663"/>
                  <a:pt x="666205" y="360679"/>
                  <a:pt x="596537" y="326571"/>
                </a:cubicBezTo>
                <a:cubicBezTo>
                  <a:pt x="526869" y="292463"/>
                  <a:pt x="445588" y="216988"/>
                  <a:pt x="387531" y="182880"/>
                </a:cubicBezTo>
                <a:cubicBezTo>
                  <a:pt x="329474" y="148772"/>
                  <a:pt x="294640" y="140063"/>
                  <a:pt x="248194" y="121920"/>
                </a:cubicBezTo>
                <a:cubicBezTo>
                  <a:pt x="201748" y="103777"/>
                  <a:pt x="150223" y="94342"/>
                  <a:pt x="108857" y="74022"/>
                </a:cubicBezTo>
                <a:cubicBezTo>
                  <a:pt x="67491" y="53702"/>
                  <a:pt x="33745" y="26851"/>
                  <a:pt x="0" y="0"/>
                </a:cubicBezTo>
              </a:path>
            </a:pathLst>
          </a:custGeom>
          <a:noFill/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66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92EEF51-FB3A-417C-B91C-670FB96D4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527" y="819399"/>
            <a:ext cx="4513846" cy="540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CFC1AEF-6524-4B82-8177-E93559692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446" y="819399"/>
            <a:ext cx="4971787" cy="5400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CF11ABED-1FA6-412F-899C-F5B0E066C382}"/>
              </a:ext>
            </a:extLst>
          </p:cNvPr>
          <p:cNvSpPr/>
          <p:nvPr/>
        </p:nvSpPr>
        <p:spPr>
          <a:xfrm>
            <a:off x="3669695" y="340330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地理位置与断层复杂度的关系</a:t>
            </a:r>
          </a:p>
        </p:txBody>
      </p:sp>
    </p:spTree>
    <p:extLst>
      <p:ext uri="{BB962C8B-B14F-4D97-AF65-F5344CB8AC3E}">
        <p14:creationId xmlns:p14="http://schemas.microsoft.com/office/powerpoint/2010/main" val="4194321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9B859C5-9464-45AB-B6C4-72C1EC463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723" y="844732"/>
            <a:ext cx="5630554" cy="5400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7F9795E-7264-4FED-976B-A01D26028C20}"/>
              </a:ext>
            </a:extLst>
          </p:cNvPr>
          <p:cNvSpPr/>
          <p:nvPr/>
        </p:nvSpPr>
        <p:spPr>
          <a:xfrm>
            <a:off x="3669695" y="411583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地理位置与断层复杂度的关系</a:t>
            </a:r>
          </a:p>
        </p:txBody>
      </p:sp>
    </p:spTree>
    <p:extLst>
      <p:ext uri="{BB962C8B-B14F-4D97-AF65-F5344CB8AC3E}">
        <p14:creationId xmlns:p14="http://schemas.microsoft.com/office/powerpoint/2010/main" val="1947613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5954A9BA-C845-4C3A-9CE8-7791D033E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816" y="1044686"/>
            <a:ext cx="7023051" cy="5400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E66F336-C95D-4F30-8477-A568CDDE7D42}"/>
              </a:ext>
            </a:extLst>
          </p:cNvPr>
          <p:cNvSpPr/>
          <p:nvPr/>
        </p:nvSpPr>
        <p:spPr>
          <a:xfrm>
            <a:off x="2165276" y="385025"/>
            <a:ext cx="78614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地质差异：岩石</a:t>
            </a:r>
            <a:r>
              <a:rPr lang="en-US" altLang="zh-CN" sz="2800"/>
              <a:t>/</a:t>
            </a:r>
            <a:r>
              <a:rPr lang="zh-CN" altLang="en-US" sz="2800"/>
              <a:t>矿物学差异或许才是本质原因？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70A4C4E7-431F-45C1-BB4A-CDB322E39BF4}"/>
              </a:ext>
            </a:extLst>
          </p:cNvPr>
          <p:cNvCxnSpPr>
            <a:cxnSpLocks/>
          </p:cNvCxnSpPr>
          <p:nvPr/>
        </p:nvCxnSpPr>
        <p:spPr>
          <a:xfrm>
            <a:off x="4737463" y="2904309"/>
            <a:ext cx="5720082" cy="1733005"/>
          </a:xfrm>
          <a:prstGeom prst="straightConnector1">
            <a:avLst/>
          </a:prstGeom>
          <a:ln w="28575"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6A8BA024-4EC2-4DB7-8447-A1909A26A728}"/>
              </a:ext>
            </a:extLst>
          </p:cNvPr>
          <p:cNvCxnSpPr>
            <a:cxnSpLocks/>
          </p:cNvCxnSpPr>
          <p:nvPr/>
        </p:nvCxnSpPr>
        <p:spPr>
          <a:xfrm flipV="1">
            <a:off x="7541623" y="2029112"/>
            <a:ext cx="2676436" cy="796819"/>
          </a:xfrm>
          <a:prstGeom prst="straightConnector1">
            <a:avLst/>
          </a:prstGeom>
          <a:ln w="28575">
            <a:solidFill>
              <a:srgbClr val="7030A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6D325B09-E255-4BC9-B450-E085B21A2DE0}"/>
              </a:ext>
            </a:extLst>
          </p:cNvPr>
          <p:cNvSpPr/>
          <p:nvPr/>
        </p:nvSpPr>
        <p:spPr>
          <a:xfrm>
            <a:off x="10231638" y="1786387"/>
            <a:ext cx="12564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/>
              <a:t>蠕变区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883C591-18EF-4770-A336-C5DF256CD41A}"/>
              </a:ext>
            </a:extLst>
          </p:cNvPr>
          <p:cNvSpPr/>
          <p:nvPr/>
        </p:nvSpPr>
        <p:spPr>
          <a:xfrm>
            <a:off x="10428515" y="4452648"/>
            <a:ext cx="12564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/>
              <a:t>闭锁区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C94DAB9C-517B-4682-A5A5-6A43F150346A}"/>
              </a:ext>
            </a:extLst>
          </p:cNvPr>
          <p:cNvSpPr/>
          <p:nvPr/>
        </p:nvSpPr>
        <p:spPr>
          <a:xfrm>
            <a:off x="4669713" y="2834640"/>
            <a:ext cx="135499" cy="139337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300881F-966B-4A87-8C20-3BF24DFC8624}"/>
              </a:ext>
            </a:extLst>
          </p:cNvPr>
          <p:cNvSpPr/>
          <p:nvPr/>
        </p:nvSpPr>
        <p:spPr>
          <a:xfrm>
            <a:off x="7469519" y="2756263"/>
            <a:ext cx="135499" cy="139337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97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9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B236FA3-4232-4B9A-B3C0-9A9BDD0F92C5}"/>
              </a:ext>
            </a:extLst>
          </p:cNvPr>
          <p:cNvSpPr/>
          <p:nvPr/>
        </p:nvSpPr>
        <p:spPr>
          <a:xfrm>
            <a:off x="2165276" y="373776"/>
            <a:ext cx="78614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地质差异：岩石</a:t>
            </a:r>
            <a:r>
              <a:rPr lang="en-US" altLang="zh-CN" sz="2800"/>
              <a:t>/</a:t>
            </a:r>
            <a:r>
              <a:rPr lang="zh-CN" altLang="en-US" sz="2800"/>
              <a:t>矿物学差异或许才是本质原因？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4F9669-832E-43AD-B90E-2729E75B2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2388" y="1181021"/>
            <a:ext cx="7662971" cy="5400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E119874-DC80-422F-8B3D-52BE4DA8D828}"/>
              </a:ext>
            </a:extLst>
          </p:cNvPr>
          <p:cNvSpPr/>
          <p:nvPr/>
        </p:nvSpPr>
        <p:spPr>
          <a:xfrm>
            <a:off x="1406752" y="2374376"/>
            <a:ext cx="34834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/>
              <a:t>蠕变区强度弱矿物：蛇纹石，滑石，云母，绿泥石，蒙脱石，石墨</a:t>
            </a:r>
            <a:r>
              <a:rPr lang="en-US" altLang="zh-CN"/>
              <a:t>……</a:t>
            </a:r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943E80-923B-4782-80A8-3147DE03F317}"/>
              </a:ext>
            </a:extLst>
          </p:cNvPr>
          <p:cNvSpPr/>
          <p:nvPr/>
        </p:nvSpPr>
        <p:spPr>
          <a:xfrm>
            <a:off x="1445884" y="3324008"/>
            <a:ext cx="3159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/>
              <a:t>晶体结构是</a:t>
            </a:r>
            <a:r>
              <a:rPr lang="zh-CN" altLang="en-US">
                <a:solidFill>
                  <a:srgbClr val="FF0000"/>
                </a:solidFill>
              </a:rPr>
              <a:t>层状硅酸盐矿物</a:t>
            </a:r>
            <a:r>
              <a:rPr lang="zh-CN" altLang="en-US"/>
              <a:t>！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9F734C6-DDA0-4C81-9754-4EB8208C1E7A}"/>
              </a:ext>
            </a:extLst>
          </p:cNvPr>
          <p:cNvSpPr/>
          <p:nvPr/>
        </p:nvSpPr>
        <p:spPr>
          <a:xfrm>
            <a:off x="1406752" y="5226483"/>
            <a:ext cx="3199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/>
              <a:t>结晶岩区域，石英以及长石等矿物是</a:t>
            </a:r>
            <a:r>
              <a:rPr lang="zh-CN" altLang="en-US">
                <a:solidFill>
                  <a:srgbClr val="FF0000"/>
                </a:solidFill>
              </a:rPr>
              <a:t>架状硅酸盐矿物</a:t>
            </a:r>
            <a:r>
              <a:rPr lang="zh-CN" altLang="en-US"/>
              <a:t>！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02DD33C-8139-42CE-83C5-44B25EBD2553}"/>
              </a:ext>
            </a:extLst>
          </p:cNvPr>
          <p:cNvSpPr/>
          <p:nvPr/>
        </p:nvSpPr>
        <p:spPr>
          <a:xfrm>
            <a:off x="1445884" y="4372434"/>
            <a:ext cx="30880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/>
              <a:t>闭锁区强度大矿物：石英，长石</a:t>
            </a:r>
            <a:r>
              <a:rPr lang="en-US" altLang="zh-CN"/>
              <a:t>……</a:t>
            </a:r>
            <a:endParaRPr lang="zh-CN" altLang="en-US"/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112025FF-2901-4CCB-BA6F-E86A639C7274}"/>
              </a:ext>
            </a:extLst>
          </p:cNvPr>
          <p:cNvCxnSpPr>
            <a:cxnSpLocks/>
          </p:cNvCxnSpPr>
          <p:nvPr/>
        </p:nvCxnSpPr>
        <p:spPr>
          <a:xfrm flipH="1">
            <a:off x="4497977" y="3243943"/>
            <a:ext cx="3535680" cy="222068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AF9FA0D1-1BA7-4818-9D1D-B0E2CFA82B9B}"/>
              </a:ext>
            </a:extLst>
          </p:cNvPr>
          <p:cNvCxnSpPr>
            <a:cxnSpLocks/>
          </p:cNvCxnSpPr>
          <p:nvPr/>
        </p:nvCxnSpPr>
        <p:spPr>
          <a:xfrm flipH="1">
            <a:off x="4605832" y="4228011"/>
            <a:ext cx="4812489" cy="1188720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C3ED8380-0A42-4706-97C3-361976747265}"/>
              </a:ext>
            </a:extLst>
          </p:cNvPr>
          <p:cNvSpPr/>
          <p:nvPr/>
        </p:nvSpPr>
        <p:spPr>
          <a:xfrm>
            <a:off x="780825" y="2718321"/>
            <a:ext cx="3186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/>
              <a:t>增生楔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09A03A6-3605-45AB-88BF-F04B2829772E}"/>
              </a:ext>
            </a:extLst>
          </p:cNvPr>
          <p:cNvSpPr/>
          <p:nvPr/>
        </p:nvSpPr>
        <p:spPr>
          <a:xfrm>
            <a:off x="780825" y="4507144"/>
            <a:ext cx="3186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/>
              <a:t>大陆弧</a:t>
            </a:r>
          </a:p>
        </p:txBody>
      </p:sp>
    </p:spTree>
    <p:extLst>
      <p:ext uri="{BB962C8B-B14F-4D97-AF65-F5344CB8AC3E}">
        <p14:creationId xmlns:p14="http://schemas.microsoft.com/office/powerpoint/2010/main" val="2004638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8BCE1D3-2681-4F95-AB65-CC5CE72914F1}"/>
              </a:ext>
            </a:extLst>
          </p:cNvPr>
          <p:cNvSpPr/>
          <p:nvPr/>
        </p:nvSpPr>
        <p:spPr>
          <a:xfrm>
            <a:off x="3062955" y="336372"/>
            <a:ext cx="60660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岩石</a:t>
            </a:r>
            <a:r>
              <a:rPr lang="en-US" altLang="zh-CN" sz="2800"/>
              <a:t>/</a:t>
            </a:r>
            <a:r>
              <a:rPr lang="zh-CN" altLang="en-US" sz="2800"/>
              <a:t>矿物学差异或许才是本质原因？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C0A6FCE-FFD9-4742-9E94-E45BF1368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939" y="1673837"/>
            <a:ext cx="3185051" cy="43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AF59883-40F6-4420-AFCA-16335A68E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541" y="1673837"/>
            <a:ext cx="5173032" cy="4320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4A5CA92-1E88-47E4-9EB5-DD16F81FCA8A}"/>
              </a:ext>
            </a:extLst>
          </p:cNvPr>
          <p:cNvSpPr/>
          <p:nvPr/>
        </p:nvSpPr>
        <p:spPr>
          <a:xfrm>
            <a:off x="2322338" y="6045297"/>
            <a:ext cx="21402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/>
              <a:t>石英晶体结构</a:t>
            </a:r>
            <a:r>
              <a:rPr lang="en-US" altLang="zh-CN"/>
              <a:t>-</a:t>
            </a:r>
            <a:r>
              <a:rPr lang="zh-CN" altLang="en-US">
                <a:solidFill>
                  <a:srgbClr val="FF0000"/>
                </a:solidFill>
              </a:rPr>
              <a:t>架状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09AD85E-601F-4AD6-A0F1-5674D7C1CBA9}"/>
              </a:ext>
            </a:extLst>
          </p:cNvPr>
          <p:cNvSpPr/>
          <p:nvPr/>
        </p:nvSpPr>
        <p:spPr>
          <a:xfrm>
            <a:off x="7594457" y="6045297"/>
            <a:ext cx="21402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/>
              <a:t>石墨晶体结构</a:t>
            </a:r>
            <a:r>
              <a:rPr lang="en-US" altLang="zh-CN"/>
              <a:t>-</a:t>
            </a:r>
            <a:r>
              <a:rPr lang="zh-CN" altLang="en-US">
                <a:solidFill>
                  <a:srgbClr val="FF0000"/>
                </a:solidFill>
              </a:rPr>
              <a:t>层状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7A31A0C-597D-4E51-A89A-A155625A8A26}"/>
              </a:ext>
            </a:extLst>
          </p:cNvPr>
          <p:cNvSpPr/>
          <p:nvPr/>
        </p:nvSpPr>
        <p:spPr>
          <a:xfrm>
            <a:off x="10056644" y="6045297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/>
              <a:t>想象铅笔芯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841113C-C987-4D7F-BB1A-7DB162D49059}"/>
              </a:ext>
            </a:extLst>
          </p:cNvPr>
          <p:cNvSpPr/>
          <p:nvPr/>
        </p:nvSpPr>
        <p:spPr>
          <a:xfrm>
            <a:off x="3155724" y="1173939"/>
            <a:ext cx="4734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/>
              <a:t>强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3C848EA-B5A5-4EFC-890E-072A588EE551}"/>
              </a:ext>
            </a:extLst>
          </p:cNvPr>
          <p:cNvSpPr/>
          <p:nvPr/>
        </p:nvSpPr>
        <p:spPr>
          <a:xfrm>
            <a:off x="8218057" y="1173939"/>
            <a:ext cx="4734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/>
              <a:t>弱</a:t>
            </a:r>
          </a:p>
        </p:txBody>
      </p:sp>
    </p:spTree>
    <p:extLst>
      <p:ext uri="{BB962C8B-B14F-4D97-AF65-F5344CB8AC3E}">
        <p14:creationId xmlns:p14="http://schemas.microsoft.com/office/powerpoint/2010/main" val="567751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5936953-E370-4A78-BC19-53B572393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855" y="1318806"/>
            <a:ext cx="5432949" cy="4320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9188A5E-5A0A-46EE-9F5D-D3F3CA31301B}"/>
              </a:ext>
            </a:extLst>
          </p:cNvPr>
          <p:cNvSpPr/>
          <p:nvPr/>
        </p:nvSpPr>
        <p:spPr>
          <a:xfrm>
            <a:off x="3062955" y="336372"/>
            <a:ext cx="60660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岩石</a:t>
            </a:r>
            <a:r>
              <a:rPr lang="en-US" altLang="zh-CN" sz="2800"/>
              <a:t>/</a:t>
            </a:r>
            <a:r>
              <a:rPr lang="zh-CN" altLang="en-US" sz="2800"/>
              <a:t>矿物学差异或许才是本质原因？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D40A4AD-A1EE-49AD-9048-C77C78870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603" y="1372194"/>
            <a:ext cx="5315821" cy="4320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C989D61F-E29D-4E99-A026-947812494B12}"/>
              </a:ext>
            </a:extLst>
          </p:cNvPr>
          <p:cNvSpPr/>
          <p:nvPr/>
        </p:nvSpPr>
        <p:spPr>
          <a:xfrm>
            <a:off x="4425694" y="6020130"/>
            <a:ext cx="46542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/>
              <a:t>断层带蠕变段的蛇纹岩（蛇纹石是主要矿物）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439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BE07BFD-B60E-4A75-A06F-E6D121851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55" y="1364001"/>
            <a:ext cx="5722758" cy="432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2FD67F2-DB84-4D36-9AF3-712F6FDCD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7020" y="1364001"/>
            <a:ext cx="5200879" cy="4320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5A87D56-1735-476B-8FB5-A65DD45B9981}"/>
              </a:ext>
            </a:extLst>
          </p:cNvPr>
          <p:cNvSpPr/>
          <p:nvPr/>
        </p:nvSpPr>
        <p:spPr>
          <a:xfrm>
            <a:off x="3062955" y="336372"/>
            <a:ext cx="60660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岩石</a:t>
            </a:r>
            <a:r>
              <a:rPr lang="en-US" altLang="zh-CN" sz="2800"/>
              <a:t>/</a:t>
            </a:r>
            <a:r>
              <a:rPr lang="zh-CN" altLang="en-US" sz="2800"/>
              <a:t>矿物学差异或许才是本质原因？</a:t>
            </a:r>
          </a:p>
        </p:txBody>
      </p:sp>
    </p:spTree>
    <p:extLst>
      <p:ext uri="{BB962C8B-B14F-4D97-AF65-F5344CB8AC3E}">
        <p14:creationId xmlns:p14="http://schemas.microsoft.com/office/powerpoint/2010/main" val="1155344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C0A950B-A82F-4455-9877-BE7390DE9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164" y="1155467"/>
            <a:ext cx="5015672" cy="5400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EAFC0C97-DED0-44ED-9C85-8EB83769E074}"/>
              </a:ext>
            </a:extLst>
          </p:cNvPr>
          <p:cNvSpPr/>
          <p:nvPr/>
        </p:nvSpPr>
        <p:spPr>
          <a:xfrm>
            <a:off x="2640375" y="355372"/>
            <a:ext cx="7007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单独统计西边断层复杂度与蠕变速率的关系</a:t>
            </a:r>
          </a:p>
        </p:txBody>
      </p:sp>
    </p:spTree>
    <p:extLst>
      <p:ext uri="{BB962C8B-B14F-4D97-AF65-F5344CB8AC3E}">
        <p14:creationId xmlns:p14="http://schemas.microsoft.com/office/powerpoint/2010/main" val="1378457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D9B80F7-6D4C-45AD-BBBE-0C5F1EA61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891" y="1128802"/>
            <a:ext cx="4958217" cy="5400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8C306AC-7FCC-4EA0-9B43-E7599213348F}"/>
              </a:ext>
            </a:extLst>
          </p:cNvPr>
          <p:cNvSpPr/>
          <p:nvPr/>
        </p:nvSpPr>
        <p:spPr>
          <a:xfrm>
            <a:off x="2592476" y="403702"/>
            <a:ext cx="7007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单独统计东边断层复杂度与蠕变速率的关系</a:t>
            </a:r>
          </a:p>
        </p:txBody>
      </p:sp>
    </p:spTree>
    <p:extLst>
      <p:ext uri="{BB962C8B-B14F-4D97-AF65-F5344CB8AC3E}">
        <p14:creationId xmlns:p14="http://schemas.microsoft.com/office/powerpoint/2010/main" val="1761128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EB09B11-81C7-4C52-A423-0A0C754BD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980" y="809897"/>
            <a:ext cx="8384039" cy="5400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07AB253-1E08-42DB-93C2-3A625AB45A55}"/>
              </a:ext>
            </a:extLst>
          </p:cNvPr>
          <p:cNvSpPr/>
          <p:nvPr/>
        </p:nvSpPr>
        <p:spPr>
          <a:xfrm>
            <a:off x="2233403" y="286677"/>
            <a:ext cx="77251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单独统计一条断层沿线复杂度与蠕变速率的关系</a:t>
            </a:r>
          </a:p>
        </p:txBody>
      </p:sp>
    </p:spTree>
    <p:extLst>
      <p:ext uri="{BB962C8B-B14F-4D97-AF65-F5344CB8AC3E}">
        <p14:creationId xmlns:p14="http://schemas.microsoft.com/office/powerpoint/2010/main" val="1542535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309DFF4-F561-4866-9D61-B18CCF707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592" y="978380"/>
            <a:ext cx="8884816" cy="5400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563ABE6-A062-4A35-958A-2BFB4EFD8548}"/>
              </a:ext>
            </a:extLst>
          </p:cNvPr>
          <p:cNvSpPr/>
          <p:nvPr/>
        </p:nvSpPr>
        <p:spPr>
          <a:xfrm>
            <a:off x="2682245" y="455160"/>
            <a:ext cx="68275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加州之外的例子</a:t>
            </a:r>
            <a:r>
              <a:rPr lang="en-US" altLang="zh-CN" sz="2800"/>
              <a:t>-</a:t>
            </a:r>
            <a:r>
              <a:rPr lang="zh-CN" altLang="en-US" sz="2800"/>
              <a:t>土耳其北安纳托利亚断层</a:t>
            </a:r>
          </a:p>
        </p:txBody>
      </p:sp>
    </p:spTree>
    <p:extLst>
      <p:ext uri="{BB962C8B-B14F-4D97-AF65-F5344CB8AC3E}">
        <p14:creationId xmlns:p14="http://schemas.microsoft.com/office/powerpoint/2010/main" val="1091039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4669A42D-B608-4F67-AB22-B3FA1497F274}"/>
              </a:ext>
            </a:extLst>
          </p:cNvPr>
          <p:cNvSpPr/>
          <p:nvPr/>
        </p:nvSpPr>
        <p:spPr>
          <a:xfrm>
            <a:off x="2502708" y="425437"/>
            <a:ext cx="71865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/>
              <a:t>加州之外的例子</a:t>
            </a:r>
            <a:r>
              <a:rPr lang="en-US" altLang="zh-CN" sz="2800"/>
              <a:t>-</a:t>
            </a:r>
            <a:r>
              <a:rPr lang="zh-CN" altLang="en-US" sz="2800"/>
              <a:t>巴基斯坦和阿富汗查曼断层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8FD2956-B69A-4226-8C47-883146C04C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285" r="3561"/>
          <a:stretch/>
        </p:blipFill>
        <p:spPr>
          <a:xfrm>
            <a:off x="297409" y="2806531"/>
            <a:ext cx="5817396" cy="193785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BDEB0CA-E630-4D5F-B505-E8AEF8B6E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219" y="1504383"/>
            <a:ext cx="5849923" cy="4320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B732FA6-E883-46D9-AEE5-924FE1497596}"/>
              </a:ext>
            </a:extLst>
          </p:cNvPr>
          <p:cNvSpPr/>
          <p:nvPr/>
        </p:nvSpPr>
        <p:spPr>
          <a:xfrm>
            <a:off x="3499860" y="2927270"/>
            <a:ext cx="435428" cy="1393372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552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</TotalTime>
  <Words>876</Words>
  <Application>Microsoft Office PowerPoint</Application>
  <PresentationFormat>宽屏</PresentationFormat>
  <Paragraphs>59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quote-cjk-patch</vt:lpstr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55</cp:revision>
  <dcterms:created xsi:type="dcterms:W3CDTF">2026-04-09T09:00:56Z</dcterms:created>
  <dcterms:modified xsi:type="dcterms:W3CDTF">2026-04-23T09:05:43Z</dcterms:modified>
</cp:coreProperties>
</file>