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1" r:id="rId2"/>
    <p:sldId id="267" r:id="rId3"/>
    <p:sldId id="268" r:id="rId4"/>
    <p:sldId id="271" r:id="rId5"/>
    <p:sldId id="273" r:id="rId6"/>
    <p:sldId id="274" r:id="rId7"/>
    <p:sldId id="286" r:id="rId8"/>
    <p:sldId id="296" r:id="rId9"/>
    <p:sldId id="269" r:id="rId10"/>
    <p:sldId id="270" r:id="rId11"/>
    <p:sldId id="272" r:id="rId12"/>
    <p:sldId id="260" r:id="rId13"/>
    <p:sldId id="256" r:id="rId14"/>
    <p:sldId id="263" r:id="rId15"/>
    <p:sldId id="275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8" r:id="rId24"/>
    <p:sldId id="289" r:id="rId25"/>
    <p:sldId id="292" r:id="rId26"/>
    <p:sldId id="297" r:id="rId27"/>
    <p:sldId id="298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3" autoAdjust="0"/>
    <p:restoredTop sz="86736" autoAdjust="0"/>
  </p:normalViewPr>
  <p:slideViewPr>
    <p:cSldViewPr snapToGrid="0">
      <p:cViewPr varScale="1">
        <p:scale>
          <a:sx n="108" d="100"/>
          <a:sy n="108" d="100"/>
        </p:scale>
        <p:origin x="10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B88EF-DB5C-4708-8402-C6A5C7D4455F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BCF62-5035-4FFE-A640-9D61C0CE5E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534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古卡维拉湖充水事件对圣安德烈亚斯断层南段大地震的调制作用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BCF62-5035-4FFE-A640-9D61C0CE5E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214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当湖泊处于高水位时，靠近湖中心的断层区域剪应力为正，也就是促进失稳；而湖区之外则略为负值，即略微抑制失稳。相比之下，由于蓄水造成垂向压缩增强，湖体正下方的法向应力为负，也就是抑制失稳。然而，由于孔隙压力上升，断层大部分区域上的有效法向应力依然保持为正。因此，湖体正下方的压缩仅仅减弱了该区域库仑应力增加的幅度，而没有完全抵消之。较低渗透率模型下也表现出类似演化趋势，只是孔隙压力扩散的空间范围更小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BCF62-5035-4FFE-A640-9D61C0CE5E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928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在每个模型中，随着湖泊充水，</a:t>
            </a:r>
            <a:r>
              <a:rPr lang="en-US" altLang="zh-CN" dirty="0"/>
              <a:t>ΔCFS </a:t>
            </a:r>
            <a:r>
              <a:rPr lang="zh-CN" altLang="en-US" dirty="0"/>
              <a:t>都由于初始蓄水而迅速升高，也即出现不排水响应。在湖泊干涸阶段，整体 </a:t>
            </a:r>
            <a:r>
              <a:rPr lang="en-US" altLang="zh-CN" dirty="0"/>
              <a:t>ΔCFS </a:t>
            </a:r>
            <a:r>
              <a:rPr lang="zh-CN" altLang="en-US" dirty="0"/>
              <a:t>会下降，但除当前自约 </a:t>
            </a:r>
            <a:r>
              <a:rPr lang="en-US" altLang="zh-CN" dirty="0"/>
              <a:t>1733 </a:t>
            </a:r>
            <a:r>
              <a:rPr lang="zh-CN" altLang="en-US" dirty="0"/>
              <a:t>年持续至今的干旱期以及湖 </a:t>
            </a:r>
            <a:r>
              <a:rPr lang="en-US" altLang="zh-CN" dirty="0"/>
              <a:t>C </a:t>
            </a:r>
            <a:r>
              <a:rPr lang="zh-CN" altLang="en-US" dirty="0"/>
              <a:t>与湖 </a:t>
            </a:r>
            <a:r>
              <a:rPr lang="en-US" altLang="zh-CN" dirty="0"/>
              <a:t>D </a:t>
            </a:r>
            <a:r>
              <a:rPr lang="zh-CN" altLang="en-US" dirty="0"/>
              <a:t>之间的干旱期外，大多数时候仍保持正值。对于假定损伤带渗透率较高的模型，断层带大部分区域在干旱阶段仍保持正响应，这表明孔隙压力能够较快地从地表扩散到发震深度。湖泊高水位期间 </a:t>
            </a:r>
            <a:r>
              <a:rPr lang="en-US" altLang="zh-CN" dirty="0"/>
              <a:t>ΔCFS </a:t>
            </a:r>
            <a:r>
              <a:rPr lang="zh-CN" altLang="en-US" dirty="0"/>
              <a:t>增长速率升高，也说明渗透率更高。结果还显示，当前两到三次湖泊高水位之间的时间间隔较短时，会使第二次湖泊（湖 </a:t>
            </a:r>
            <a:r>
              <a:rPr lang="en-US" altLang="zh-CN" dirty="0"/>
              <a:t>E</a:t>
            </a:r>
            <a:r>
              <a:rPr lang="zh-CN" altLang="en-US" dirty="0"/>
              <a:t>）乃至有时第三次湖泊（湖 </a:t>
            </a:r>
            <a:r>
              <a:rPr lang="en-US" altLang="zh-CN" dirty="0"/>
              <a:t>D</a:t>
            </a:r>
            <a:r>
              <a:rPr lang="zh-CN" altLang="en-US" dirty="0"/>
              <a:t>）的总体库仑应力增量进一步累积，具体取决于模型中断层渗透率和关注深度。也就是说，第一个湖泊（湖 </a:t>
            </a:r>
            <a:r>
              <a:rPr lang="en-US" altLang="zh-CN" dirty="0"/>
              <a:t>F</a:t>
            </a:r>
            <a:r>
              <a:rPr lang="zh-CN" altLang="en-US" dirty="0"/>
              <a:t>）留下的残余孔隙压力扩散，与后续湖泊蓄水过程相遇叠加，从而产生更大的总 </a:t>
            </a:r>
            <a:r>
              <a:rPr lang="en-US" altLang="zh-CN" dirty="0"/>
              <a:t>ΔCFS</a:t>
            </a:r>
            <a:r>
              <a:rPr lang="zh-CN" altLang="en-US" dirty="0"/>
              <a:t>。这种叠加效应在断层带渗透率较低时更加明显。作者也指出，如果真实高水位持续时间较短，那么文中讨论的 </a:t>
            </a:r>
            <a:r>
              <a:rPr lang="en-US" altLang="zh-CN" dirty="0"/>
              <a:t>ΔCFS </a:t>
            </a:r>
            <a:r>
              <a:rPr lang="zh-CN" altLang="en-US" dirty="0"/>
              <a:t>叠加效应会减弱，因此他们采用的是高水位持续时间的最大值。作者还做了另一组模拟，其中地表荷载由局部地形控制。结果与 </a:t>
            </a:r>
            <a:r>
              <a:rPr lang="en-US" altLang="zh-CN" dirty="0"/>
              <a:t>97 m </a:t>
            </a:r>
            <a:r>
              <a:rPr lang="zh-CN" altLang="en-US" dirty="0"/>
              <a:t>恒定湖深参考模型相似，只是应力变化和应力速率平均降低了约 </a:t>
            </a:r>
            <a:r>
              <a:rPr lang="en-US" altLang="zh-CN" dirty="0"/>
              <a:t>40%</a:t>
            </a:r>
            <a:r>
              <a:rPr lang="zh-CN" altLang="en-US" dirty="0"/>
              <a:t>，这是因为平均湖深小于最大水深 </a:t>
            </a:r>
            <a:r>
              <a:rPr lang="en-US" altLang="zh-CN" dirty="0"/>
              <a:t>97 m</a:t>
            </a:r>
            <a:r>
              <a:rPr lang="zh-CN" altLang="en-US" dirty="0"/>
              <a:t>。因此，参考模型的预测应视作一个上限。总之，前一轮湖泊的影响能否延续到下一轮湖泊期间，取决于扩散速率、关注深度以及湖泊之间的时间间隔。对于模型 </a:t>
            </a:r>
            <a:r>
              <a:rPr lang="en-US" altLang="zh-CN" dirty="0"/>
              <a:t>3 </a:t>
            </a:r>
            <a:r>
              <a:rPr lang="zh-CN" altLang="en-US" dirty="0"/>
              <a:t>和 </a:t>
            </a:r>
            <a:r>
              <a:rPr lang="en-US" altLang="zh-CN" dirty="0"/>
              <a:t>4</a:t>
            </a:r>
            <a:r>
              <a:rPr lang="zh-CN" altLang="en-US" dirty="0"/>
              <a:t>，由于深部渗透率更低，这种“记忆效应”更为显著。所有模型，包括不包含断层损伤带的模型 </a:t>
            </a:r>
            <a:r>
              <a:rPr lang="en-US" altLang="zh-CN" dirty="0"/>
              <a:t>5</a:t>
            </a:r>
            <a:r>
              <a:rPr lang="zh-CN" altLang="en-US" dirty="0"/>
              <a:t>，得到的正 </a:t>
            </a:r>
            <a:r>
              <a:rPr lang="en-US" altLang="zh-CN" dirty="0"/>
              <a:t>ΔCFS </a:t>
            </a:r>
            <a:r>
              <a:rPr lang="zh-CN" altLang="en-US" dirty="0"/>
              <a:t>都大于约 </a:t>
            </a:r>
            <a:r>
              <a:rPr lang="en-US" altLang="zh-CN" dirty="0"/>
              <a:t>0.1 MPa</a:t>
            </a:r>
            <a:r>
              <a:rPr lang="zh-CN" altLang="en-US" dirty="0"/>
              <a:t>，而这大概已经足以触发地震。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BCF62-5035-4FFE-A640-9D61C0CE5EF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824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Compressed High-Intensity Radar Pulse</a:t>
            </a:r>
            <a:r>
              <a:rPr lang="zh-CN" altLang="en-US" dirty="0"/>
              <a:t>在水域地球物理里更常指一种</a:t>
            </a:r>
            <a:r>
              <a:rPr lang="zh-CN" altLang="en-US" b="1" dirty="0"/>
              <a:t>频率随时间连续变化的扫频信号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BCF62-5035-4FFE-A640-9D61C0CE5EF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98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07652C-F6FB-4088-B4C9-B209AF32B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742C87D-B31B-4C1B-B61B-0D06791C4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99674C-FDA7-4819-A845-1AF19754D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FBC3C9-F39A-4AC9-A65B-21CA6F163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943950-0195-42BE-A51A-A1228CD4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08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F34C8B-7E3E-44DB-9DBA-D6AA93C01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D09630-105D-41FB-A444-942719378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3BD99E-79EB-47B7-AC5E-64707DCF0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3A9C0A-09C8-4C30-87E1-B7C0D129D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301B4F-FFC6-405B-830B-3FB9CD7B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31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64CB52-15DF-40AA-9317-5C440C258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F5D5B1-5D41-4084-AEB1-D961D43A1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6A9449-50B9-407F-B1CB-0813F17D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748F2E-C32C-4980-B8CC-9D43F7120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9CC840-A2E5-42D2-8410-C0947FF62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56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C12AD-4A2D-4189-BA0E-F5A0A9782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B6692A-C48C-419A-B223-344321B39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E9A6FC-E28C-4C3D-8628-40ACC17DA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9A712C-CFA7-4D32-9D36-B82370A1D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75116D-73FB-4F01-94C4-5BCE059E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67EEAD-6C42-462C-A269-C063F1C17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29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9CBAD2-CB34-46B1-B108-A2F3F56C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CAF2AC-0650-4670-8944-73987A5BD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C08C114-41B6-4CF3-84F7-2098CBA7A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4404B26-52C5-44F9-92D4-B414EBA19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B780C7C-32B7-48E8-9F1A-7260A6187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1B0554C-39B3-4D88-A4A2-C2DFA426A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DC0357-7420-4302-B70B-D98FBDC0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1EDEFB9-30A5-4D23-BB82-CF3E3E7F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784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3EB5C2-B5CA-4888-9853-3ACDD28C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81D344A-22F1-43AD-9F88-34B21DFB9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8FED5E0-2556-4661-BBE8-35D5B4680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3F92B0-C872-45ED-A6D9-154A7BCC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341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CC66B2-5BE0-4611-9BEA-68F5C7599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F80EA80-3E6F-464E-A946-871DAB19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72208E-3D97-4BC4-9271-AB56FD1D8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12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231F5A-EDDA-454D-8D35-F79477D28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F5A948-E1C6-4D21-A50D-C82050E96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D5B4638-446C-4637-8AFA-0C0B74962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C2B6E8-4296-4A5D-BA0F-13396D2B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54967C-B6A2-4D60-AAF7-95D6226B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26C07D-E457-411C-A850-17B769F9D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94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D80B2B-15AC-41CF-8F35-5FA56E68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1A7F6D7-4C13-4307-9179-EB890A41A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DBD01F-32FF-440B-96FA-BDA58F399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7A8C93-FC50-4CBA-8A97-69BAC7D9D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98F872-8BC9-4095-947D-874A25784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FC4FFB-A7A4-470F-994A-3C5F7539C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259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0E3E0C-7A2E-4AA2-8957-3EC2E9F68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0AE20D-97BD-425F-BD28-75893985D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8DBD49-2632-48F1-8D90-33283BE04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876FE8-B343-4555-A9D6-94E19FA40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FD477F-33D2-42AC-8E9B-47200E79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24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A79B844-912B-457B-956F-F22BDFC497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E3C524-17C6-4D55-951C-695EB4959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140011-2EC4-447A-A11D-715AF4D7C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2BF523-3DF9-4AF5-A446-8A381D7B2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BC1736-C1B4-4159-926E-D1E0AD716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95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728C31-6191-4407-8BAE-D2FBF229A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DF1D56-837F-4C95-9FB9-23440C46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987513-E07E-4489-809F-ECA39F7310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98694-15A1-40B2-8337-5F7CE429D74A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DE2AB5-5172-4BF8-B8AD-7AC6E8E4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7CFEBA-9C15-453C-B8E6-7F2C09EF5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ADE17-F015-4586-8D6A-9F3120AA05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04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85/0120100050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46101F3-F5E2-443E-A075-1ACF6B424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448" y="3747343"/>
            <a:ext cx="9416120" cy="2551346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BD2147A-1ECA-4B1D-A767-893217552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075537"/>
              </p:ext>
            </p:extLst>
          </p:nvPr>
        </p:nvGraphicFramePr>
        <p:xfrm>
          <a:off x="1873752" y="185752"/>
          <a:ext cx="8444496" cy="1554480"/>
        </p:xfrm>
        <a:graphic>
          <a:graphicData uri="http://schemas.openxmlformats.org/drawingml/2006/table">
            <a:tbl>
              <a:tblPr/>
              <a:tblGrid>
                <a:gridCol w="8444496">
                  <a:extLst>
                    <a:ext uri="{9D8B030D-6E8A-4147-A177-3AD203B41FA5}">
                      <a16:colId xmlns:a16="http://schemas.microsoft.com/office/drawing/2014/main" val="1388133191"/>
                    </a:ext>
                  </a:extLst>
                </a:gridCol>
              </a:tblGrid>
              <a:tr h="157753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New paper suggests earthquakes on the southern San Andreas caused by lake filling - but is the evidence solid?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676214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73221A2D-253D-47B1-BDB3-68674CF4D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099" y="1876019"/>
            <a:ext cx="3719104" cy="5302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3469BBF-B88A-40B0-B2BA-6D9814FA7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941" y="2685700"/>
            <a:ext cx="7430523" cy="9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40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6F11A79-54C5-4E87-A9B1-99F235BE2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4" y="1023730"/>
            <a:ext cx="6697751" cy="481053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8464707-D824-4C65-ADCC-512F6BA1F79C}"/>
              </a:ext>
            </a:extLst>
          </p:cNvPr>
          <p:cNvSpPr txBox="1"/>
          <p:nvPr/>
        </p:nvSpPr>
        <p:spPr>
          <a:xfrm>
            <a:off x="7390740" y="1547400"/>
            <a:ext cx="4195221" cy="336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SSAF </a:t>
            </a:r>
            <a:r>
              <a:rPr lang="zh-CN" altLang="en-US" sz="2400" b="1" dirty="0"/>
              <a:t>圣安德列斯断层南段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加州地震危险性最高的区段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endParaRPr lang="en-US" altLang="zh-CN" sz="2400" b="1" dirty="0"/>
          </a:p>
          <a:p>
            <a:pPr>
              <a:lnSpc>
                <a:spcPct val="150000"/>
              </a:lnSpc>
            </a:pP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Colorado River </a:t>
            </a:r>
            <a:r>
              <a:rPr lang="zh-CN" altLang="en-US" sz="2400" b="1" dirty="0"/>
              <a:t>定期改道进入</a:t>
            </a:r>
            <a:r>
              <a:rPr lang="en-US" altLang="zh-CN" sz="2400" b="1" dirty="0"/>
              <a:t>Salton Sea</a:t>
            </a:r>
            <a:r>
              <a:rPr lang="zh-CN" altLang="en-US" sz="2400" b="1" dirty="0"/>
              <a:t>，从而使湖泊蓄水</a:t>
            </a:r>
            <a:endParaRPr lang="zh-CN" altLang="en-US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2D6386-9397-473D-BF80-C93CF5193B51}"/>
              </a:ext>
            </a:extLst>
          </p:cNvPr>
          <p:cNvSpPr txBox="1"/>
          <p:nvPr/>
        </p:nvSpPr>
        <p:spPr>
          <a:xfrm>
            <a:off x="2322944" y="358669"/>
            <a:ext cx="462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Coachella </a:t>
            </a:r>
            <a:r>
              <a:rPr lang="zh-CN" altLang="en-US" sz="2800" b="1" dirty="0"/>
              <a:t>古地震遗址</a:t>
            </a:r>
          </a:p>
        </p:txBody>
      </p:sp>
    </p:spTree>
    <p:extLst>
      <p:ext uri="{BB962C8B-B14F-4D97-AF65-F5344CB8AC3E}">
        <p14:creationId xmlns:p14="http://schemas.microsoft.com/office/powerpoint/2010/main" val="360844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3C90A64-BC1D-4E4C-9C0B-B7ADFBA96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3781"/>
            <a:ext cx="12192000" cy="286521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5166DAC-BC74-44BB-84B3-6FDC23CA9785}"/>
              </a:ext>
            </a:extLst>
          </p:cNvPr>
          <p:cNvSpPr txBox="1"/>
          <p:nvPr/>
        </p:nvSpPr>
        <p:spPr>
          <a:xfrm>
            <a:off x="517566" y="3943450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图 </a:t>
            </a:r>
            <a:r>
              <a:rPr lang="en-US" altLang="zh-CN" dirty="0"/>
              <a:t>2 </a:t>
            </a:r>
            <a:r>
              <a:rPr lang="zh-CN" altLang="en-US" dirty="0"/>
              <a:t>给出了过去约 </a:t>
            </a:r>
            <a:r>
              <a:rPr lang="en-US" altLang="zh-CN" dirty="0"/>
              <a:t>1100 </a:t>
            </a:r>
            <a:r>
              <a:rPr lang="zh-CN" altLang="en-US" dirty="0"/>
              <a:t>年间 </a:t>
            </a:r>
            <a:r>
              <a:rPr lang="en-US" altLang="zh-CN" dirty="0"/>
              <a:t>SSAF </a:t>
            </a:r>
            <a:r>
              <a:rPr lang="zh-CN" altLang="en-US" dirty="0"/>
              <a:t>主要地震事件的 </a:t>
            </a:r>
            <a:r>
              <a:rPr lang="en-US" altLang="zh-CN" dirty="0"/>
              <a:t>PDF</a:t>
            </a:r>
            <a:r>
              <a:rPr lang="zh-CN" altLang="en-US" dirty="0"/>
              <a:t>，同时给出作者采用的古卡维拉湖优选历史模型：六次高水位分别为 </a:t>
            </a:r>
            <a:r>
              <a:rPr lang="en-US" altLang="zh-CN" dirty="0"/>
              <a:t>1731–1733 </a:t>
            </a:r>
            <a:r>
              <a:rPr lang="zh-CN" altLang="en-US" dirty="0"/>
              <a:t>年（湖 </a:t>
            </a:r>
            <a:r>
              <a:rPr lang="en-US" altLang="zh-CN" dirty="0"/>
              <a:t>A</a:t>
            </a:r>
            <a:r>
              <a:rPr lang="zh-CN" altLang="en-US" dirty="0"/>
              <a:t>）、</a:t>
            </a:r>
            <a:r>
              <a:rPr lang="en-US" altLang="zh-CN" dirty="0"/>
              <a:t>1618–1636 </a:t>
            </a:r>
            <a:r>
              <a:rPr lang="zh-CN" altLang="en-US" dirty="0"/>
              <a:t>年（湖 </a:t>
            </a:r>
            <a:r>
              <a:rPr lang="en-US" altLang="zh-CN" dirty="0"/>
              <a:t>B</a:t>
            </a:r>
            <a:r>
              <a:rPr lang="zh-CN" altLang="en-US" dirty="0"/>
              <a:t>）、</a:t>
            </a:r>
            <a:r>
              <a:rPr lang="en-US" altLang="zh-CN" dirty="0"/>
              <a:t>1486–1503 </a:t>
            </a:r>
            <a:r>
              <a:rPr lang="zh-CN" altLang="en-US" dirty="0"/>
              <a:t>年（湖 </a:t>
            </a:r>
            <a:r>
              <a:rPr lang="en-US" altLang="zh-CN" dirty="0"/>
              <a:t>C</a:t>
            </a:r>
            <a:r>
              <a:rPr lang="zh-CN" altLang="en-US" dirty="0"/>
              <a:t>）、</a:t>
            </a:r>
            <a:r>
              <a:rPr lang="en-US" altLang="zh-CN" dirty="0"/>
              <a:t>1192–1241 </a:t>
            </a:r>
            <a:r>
              <a:rPr lang="zh-CN" altLang="en-US" dirty="0"/>
              <a:t>年（湖 </a:t>
            </a:r>
            <a:r>
              <a:rPr lang="en-US" altLang="zh-CN" dirty="0"/>
              <a:t>D</a:t>
            </a:r>
            <a:r>
              <a:rPr lang="zh-CN" altLang="en-US" dirty="0"/>
              <a:t>）、</a:t>
            </a:r>
            <a:r>
              <a:rPr lang="en-US" altLang="zh-CN" dirty="0"/>
              <a:t>1007–1070 </a:t>
            </a:r>
            <a:r>
              <a:rPr lang="zh-CN" altLang="en-US" dirty="0"/>
              <a:t>年（湖 </a:t>
            </a:r>
            <a:r>
              <a:rPr lang="en-US" altLang="zh-CN" dirty="0"/>
              <a:t>E</a:t>
            </a:r>
            <a:r>
              <a:rPr lang="zh-CN" altLang="en-US" dirty="0"/>
              <a:t>）和 </a:t>
            </a:r>
            <a:r>
              <a:rPr lang="en-US" altLang="zh-CN" dirty="0"/>
              <a:t>930–966 </a:t>
            </a:r>
            <a:r>
              <a:rPr lang="zh-CN" altLang="en-US" dirty="0"/>
              <a:t>年（湖 </a:t>
            </a:r>
            <a:r>
              <a:rPr lang="en-US" altLang="zh-CN" dirty="0"/>
              <a:t>F</a:t>
            </a:r>
            <a:r>
              <a:rPr lang="zh-CN" altLang="en-US" dirty="0"/>
              <a:t>）。每次高水位之前均有约 </a:t>
            </a:r>
            <a:r>
              <a:rPr lang="en-US" altLang="zh-CN" dirty="0"/>
              <a:t>13 </a:t>
            </a:r>
            <a:r>
              <a:rPr lang="zh-CN" altLang="en-US" dirty="0"/>
              <a:t>年的充水期，之后则有约 </a:t>
            </a:r>
            <a:r>
              <a:rPr lang="en-US" altLang="zh-CN" dirty="0"/>
              <a:t>50 </a:t>
            </a:r>
            <a:r>
              <a:rPr lang="zh-CN" altLang="en-US" dirty="0"/>
              <a:t>年的干涸期，这与早期湖泊模型一致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9AF0F6-212F-4095-8FBE-D5CE34B44C5D}"/>
              </a:ext>
            </a:extLst>
          </p:cNvPr>
          <p:cNvSpPr txBox="1"/>
          <p:nvPr/>
        </p:nvSpPr>
        <p:spPr>
          <a:xfrm>
            <a:off x="7727870" y="4329996"/>
            <a:ext cx="34230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每一次湖泊充填事件都伴随着一次大型地震</a:t>
            </a:r>
          </a:p>
        </p:txBody>
      </p:sp>
    </p:spTree>
    <p:extLst>
      <p:ext uri="{BB962C8B-B14F-4D97-AF65-F5344CB8AC3E}">
        <p14:creationId xmlns:p14="http://schemas.microsoft.com/office/powerpoint/2010/main" val="302532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7034751-7FC2-484A-8C09-44FE225279BF}"/>
              </a:ext>
            </a:extLst>
          </p:cNvPr>
          <p:cNvSpPr txBox="1"/>
          <p:nvPr/>
        </p:nvSpPr>
        <p:spPr>
          <a:xfrm>
            <a:off x="167161" y="62717"/>
            <a:ext cx="11857677" cy="697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主要思路：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地质资料与古地震</a:t>
            </a:r>
            <a:r>
              <a:rPr lang="zh-CN" altLang="en-US" dirty="0"/>
              <a:t>：如何确定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B050"/>
                </a:solidFill>
              </a:rPr>
              <a:t>Rockwell </a:t>
            </a:r>
            <a:r>
              <a:rPr lang="zh-CN" altLang="en-US" dirty="0">
                <a:solidFill>
                  <a:srgbClr val="00B050"/>
                </a:solidFill>
              </a:rPr>
              <a:t>等人</a:t>
            </a:r>
            <a:r>
              <a:rPr lang="zh-CN" altLang="en-US" dirty="0"/>
              <a:t>在前人对最近两次完整湖泊淹没过程研究的基础上，重新解释了该场地的地层：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湖泊水位时变：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多地点湖相</a:t>
            </a:r>
            <a:r>
              <a:rPr lang="en-US" altLang="zh-CN" dirty="0"/>
              <a:t>/</a:t>
            </a:r>
            <a:r>
              <a:rPr lang="zh-CN" altLang="en-US" dirty="0"/>
              <a:t>岸线沉积证据 </a:t>
            </a:r>
            <a:r>
              <a:rPr lang="en-US" altLang="zh-CN" dirty="0"/>
              <a:t>+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C14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样本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历史记录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树桩年龄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气候约束</a:t>
            </a:r>
            <a:r>
              <a:rPr lang="zh-CN" altLang="en-US" dirty="0"/>
              <a:t> → 重建整个湖泊充水</a:t>
            </a:r>
            <a:r>
              <a:rPr lang="en-US" altLang="zh-CN" dirty="0"/>
              <a:t>—</a:t>
            </a:r>
            <a:r>
              <a:rPr lang="zh-CN" altLang="en-US" dirty="0"/>
              <a:t>高水位</a:t>
            </a:r>
            <a:r>
              <a:rPr lang="en-US" altLang="zh-CN" dirty="0"/>
              <a:t>—</a:t>
            </a:r>
            <a:r>
              <a:rPr lang="zh-CN" altLang="en-US" dirty="0"/>
              <a:t>干涸序列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地震目录（地震时间）：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槽沟地震事件识别 </a:t>
            </a:r>
            <a:r>
              <a:rPr lang="en-US" altLang="zh-CN" dirty="0"/>
              <a:t>+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样品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C14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测年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accent6">
                    <a:lumMod val="75000"/>
                  </a:schemeClr>
                </a:solidFill>
              </a:rPr>
              <a:t>OxCal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校正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+ 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用地层顺序做贝叶斯约束 </a:t>
            </a:r>
            <a:r>
              <a:rPr lang="zh-CN" altLang="en-US" dirty="0"/>
              <a:t>→ 得到事件年龄概率密度函数</a:t>
            </a:r>
            <a:r>
              <a:rPr lang="en-US" altLang="zh-CN" dirty="0"/>
              <a:t>PDF</a:t>
            </a:r>
          </a:p>
          <a:p>
            <a:pPr>
              <a:lnSpc>
                <a:spcPct val="150000"/>
              </a:lnSpc>
            </a:pPr>
            <a:endParaRPr lang="en-US" altLang="zh-CN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数值建模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作者建立了一个全耦合的 </a:t>
            </a:r>
            <a:r>
              <a:rPr lang="en-US" altLang="zh-CN" dirty="0"/>
              <a:t>Salton Trough </a:t>
            </a:r>
            <a:r>
              <a:rPr lang="zh-CN" altLang="en-US" dirty="0"/>
              <a:t>三维有限元模型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考虑了</a:t>
            </a:r>
            <a:r>
              <a:rPr lang="zh-CN" altLang="en-US" dirty="0">
                <a:solidFill>
                  <a:srgbClr val="FF0000"/>
                </a:solidFill>
              </a:rPr>
              <a:t>时变地表载荷</a:t>
            </a:r>
            <a:r>
              <a:rPr lang="zh-CN" altLang="en-US" dirty="0"/>
              <a:t>、</a:t>
            </a:r>
            <a:r>
              <a:rPr lang="zh-CN" altLang="en-US" dirty="0">
                <a:solidFill>
                  <a:srgbClr val="FF0000"/>
                </a:solidFill>
              </a:rPr>
              <a:t>真实断层几何</a:t>
            </a:r>
            <a:r>
              <a:rPr lang="zh-CN" altLang="en-US" dirty="0"/>
              <a:t>、</a:t>
            </a:r>
            <a:r>
              <a:rPr lang="zh-CN" altLang="en-US" dirty="0">
                <a:solidFill>
                  <a:srgbClr val="FF0000"/>
                </a:solidFill>
              </a:rPr>
              <a:t>多孔弹性地壳</a:t>
            </a:r>
            <a:r>
              <a:rPr lang="zh-CN" altLang="en-US" dirty="0"/>
              <a:t>以及</a:t>
            </a:r>
            <a:r>
              <a:rPr lang="zh-CN" altLang="en-US" dirty="0">
                <a:solidFill>
                  <a:srgbClr val="FF0000"/>
                </a:solidFill>
              </a:rPr>
              <a:t>下伏基底中的黏弹性松弛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水文载荷对地震影响的机制</a:t>
            </a:r>
            <a:r>
              <a:rPr lang="zh-CN" altLang="en-US" dirty="0"/>
              <a:t>：孔隙压力升高、挠曲应力以及多孔弹性效应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断层区域（断层破碎带）</a:t>
            </a:r>
            <a:r>
              <a:rPr lang="en-US" altLang="zh-CN" dirty="0"/>
              <a:t>--</a:t>
            </a:r>
            <a:r>
              <a:rPr lang="zh-CN" altLang="en-US" dirty="0"/>
              <a:t>高渗透率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针对 </a:t>
            </a:r>
            <a:r>
              <a:rPr lang="en-US" altLang="zh-CN" dirty="0"/>
              <a:t>SSAF</a:t>
            </a:r>
            <a:r>
              <a:rPr lang="zh-CN" altLang="en-US" dirty="0"/>
              <a:t>，来自地表露头、钻孔资料以及地潮分析的证据都表明，该断层具有</a:t>
            </a:r>
            <a:r>
              <a:rPr lang="zh-CN" altLang="en-US" dirty="0">
                <a:solidFill>
                  <a:srgbClr val="FF0000"/>
                </a:solidFill>
              </a:rPr>
              <a:t>广泛发育的损伤带</a:t>
            </a:r>
            <a:r>
              <a:rPr lang="zh-CN" altLang="en-US" dirty="0"/>
              <a:t>。正因如此，对湖泊加载效应的建模必须同时考虑：全耦合多孔弹性响应，以及断层带与围岩水力</a:t>
            </a:r>
            <a:r>
              <a:rPr lang="en-US" altLang="zh-CN" dirty="0"/>
              <a:t>—</a:t>
            </a:r>
            <a:r>
              <a:rPr lang="zh-CN" altLang="en-US" dirty="0"/>
              <a:t>力学性质的非均一性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DDA83C3-1BAF-475F-A16A-CC1225501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50" y="400050"/>
            <a:ext cx="7546829" cy="60579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8190102-D5C1-499D-BA4B-B55DD3A2C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122" y="2506084"/>
            <a:ext cx="6096000" cy="92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0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11941B9-EE7B-4ECD-BA7F-7B8C14F40A55}"/>
              </a:ext>
            </a:extLst>
          </p:cNvPr>
          <p:cNvSpPr txBox="1"/>
          <p:nvPr/>
        </p:nvSpPr>
        <p:spPr>
          <a:xfrm>
            <a:off x="1085566" y="710842"/>
            <a:ext cx="904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核心判据：</a:t>
            </a:r>
            <a:r>
              <a:rPr lang="en-US" altLang="zh-CN" b="1" dirty="0"/>
              <a:t>ΔCFS</a:t>
            </a:r>
            <a:r>
              <a:rPr lang="zh-CN" altLang="en-US" b="1" dirty="0"/>
              <a:t>（</a:t>
            </a:r>
            <a:r>
              <a:rPr lang="en-US" altLang="zh-CN" b="1" dirty="0"/>
              <a:t>Coulomb failure stress change</a:t>
            </a:r>
            <a:r>
              <a:rPr lang="zh-CN" altLang="en-US" b="1" dirty="0"/>
              <a:t>，库仑破裂应力变化）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作者不是直接问“湖泊是否导致了地震”，而是先问：</a:t>
            </a:r>
            <a:r>
              <a:rPr lang="zh-CN" altLang="en-US" b="1" dirty="0"/>
              <a:t>湖水涨落会不会让断层更接近破裂？</a:t>
            </a:r>
            <a:r>
              <a:rPr lang="zh-CN" altLang="en-US" dirty="0"/>
              <a:t> 他们用 </a:t>
            </a:r>
            <a:r>
              <a:rPr lang="en-US" altLang="zh-CN" dirty="0"/>
              <a:t>ΔCFS </a:t>
            </a:r>
            <a:r>
              <a:rPr lang="zh-CN" altLang="en-US" dirty="0"/>
              <a:t>来量化这个“更接近还是更远离破裂”的程度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0C56057-126D-464E-9579-F58F7481C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247" y="2510963"/>
            <a:ext cx="4139037" cy="6256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800A608-EF6E-433D-BFB9-1CF190B0F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460" y="3136631"/>
            <a:ext cx="3813670" cy="21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21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3D636C8-FF48-4E69-8B3F-FA907351BE2D}"/>
              </a:ext>
            </a:extLst>
          </p:cNvPr>
          <p:cNvSpPr txBox="1"/>
          <p:nvPr/>
        </p:nvSpPr>
        <p:spPr>
          <a:xfrm>
            <a:off x="901699" y="3014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敏感性分析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7CFE81-CD10-4B83-8950-08514AA5254D}"/>
              </a:ext>
            </a:extLst>
          </p:cNvPr>
          <p:cNvSpPr txBox="1"/>
          <p:nvPr/>
        </p:nvSpPr>
        <p:spPr>
          <a:xfrm>
            <a:off x="857822" y="787066"/>
            <a:ext cx="8623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ΔCFS </a:t>
            </a:r>
            <a:r>
              <a:rPr lang="zh-CN" altLang="en-US" dirty="0"/>
              <a:t>的大小和正负号对以下参数敏感：</a:t>
            </a:r>
            <a:endParaRPr lang="en-US" altLang="zh-CN" dirty="0"/>
          </a:p>
          <a:p>
            <a:r>
              <a:rPr lang="zh-CN" altLang="en-US" dirty="0"/>
              <a:t>断层带的渗透率、宽度、以及它和深部发震位置之间的水力连通性</a:t>
            </a:r>
            <a:endParaRPr lang="en-US" altLang="zh-CN" dirty="0"/>
          </a:p>
          <a:p>
            <a:r>
              <a:rPr lang="zh-CN" altLang="en-US" dirty="0"/>
              <a:t>断层倾角 </a:t>
            </a:r>
            <a:r>
              <a:rPr lang="en-US" altLang="zh-CN" dirty="0"/>
              <a:t>+ </a:t>
            </a:r>
            <a:r>
              <a:rPr lang="zh-CN" altLang="en-US" dirty="0"/>
              <a:t>湖泊形状</a:t>
            </a:r>
            <a:r>
              <a:rPr lang="en-US" altLang="zh-CN" dirty="0"/>
              <a:t>/</a:t>
            </a:r>
            <a:r>
              <a:rPr lang="zh-CN" altLang="en-US" dirty="0"/>
              <a:t>水体几何 </a:t>
            </a:r>
            <a:r>
              <a:rPr lang="en-US" altLang="zh-CN" dirty="0"/>
              <a:t>+ </a:t>
            </a:r>
            <a:r>
              <a:rPr lang="zh-CN" altLang="en-US" dirty="0"/>
              <a:t>对应的表面载荷分布</a:t>
            </a:r>
            <a:endParaRPr lang="en-US" altLang="zh-CN" dirty="0"/>
          </a:p>
          <a:p>
            <a:r>
              <a:rPr lang="zh-CN" altLang="en-US" dirty="0"/>
              <a:t>不排水孔压效应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BF87B59-7174-43B1-9834-99BB0979D8A4}"/>
              </a:ext>
            </a:extLst>
          </p:cNvPr>
          <p:cNvSpPr txBox="1"/>
          <p:nvPr/>
        </p:nvSpPr>
        <p:spPr>
          <a:xfrm>
            <a:off x="901700" y="221683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数值建模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三维、全耦合、多孔弹性地壳 </a:t>
            </a:r>
            <a:r>
              <a:rPr lang="en-US" altLang="zh-CN" dirty="0"/>
              <a:t>+ </a:t>
            </a:r>
            <a:r>
              <a:rPr lang="zh-CN" altLang="en-US" dirty="0"/>
              <a:t>黏弹性地幔 </a:t>
            </a:r>
            <a:r>
              <a:rPr lang="en-US" altLang="zh-CN" dirty="0"/>
              <a:t>+ </a:t>
            </a:r>
            <a:r>
              <a:rPr lang="zh-CN" altLang="en-US" dirty="0"/>
              <a:t>真实断层几何 </a:t>
            </a:r>
            <a:r>
              <a:rPr lang="en-US" altLang="zh-CN" dirty="0"/>
              <a:t>+ </a:t>
            </a:r>
            <a:r>
              <a:rPr lang="zh-CN" altLang="en-US" dirty="0"/>
              <a:t>时变湖泊载荷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4443F12-DFCA-4D97-98B1-8D7FF3AEF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277" y="3140165"/>
            <a:ext cx="4966845" cy="22139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AAB9691-B230-41E7-8CCC-C8CF907D8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7086" y="1611487"/>
            <a:ext cx="2406417" cy="360962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46421C1-93D2-4555-B5C2-3EF386C8FF68}"/>
              </a:ext>
            </a:extLst>
          </p:cNvPr>
          <p:cNvSpPr txBox="1"/>
          <p:nvPr/>
        </p:nvSpPr>
        <p:spPr>
          <a:xfrm>
            <a:off x="654082" y="3416300"/>
            <a:ext cx="408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考虑孔隙压力的动量守恒方程（牛二）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考虑形变影响的流体连续方程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DA9AC3C-2C0D-4C8B-B687-CED6B49CEE9B}"/>
              </a:ext>
            </a:extLst>
          </p:cNvPr>
          <p:cNvSpPr txBox="1"/>
          <p:nvPr/>
        </p:nvSpPr>
        <p:spPr>
          <a:xfrm>
            <a:off x="701929" y="5305646"/>
            <a:ext cx="11401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1D</a:t>
            </a:r>
            <a:r>
              <a:rPr lang="zh-CN" altLang="en-US" dirty="0">
                <a:solidFill>
                  <a:srgbClr val="FF0000"/>
                </a:solidFill>
              </a:rPr>
              <a:t>模型验证</a:t>
            </a:r>
            <a:r>
              <a:rPr lang="en-US" altLang="zh-CN" dirty="0">
                <a:solidFill>
                  <a:srgbClr val="FF0000"/>
                </a:solidFill>
              </a:rPr>
              <a:t>-memory effect</a:t>
            </a:r>
          </a:p>
          <a:p>
            <a:r>
              <a:rPr lang="zh-CN" altLang="en-US" dirty="0"/>
              <a:t>模型分层</a:t>
            </a:r>
            <a:r>
              <a:rPr lang="en-US" altLang="zh-CN" dirty="0"/>
              <a:t>—</a:t>
            </a:r>
            <a:r>
              <a:rPr lang="zh-CN" altLang="en-US" dirty="0"/>
              <a:t>沉积层</a:t>
            </a:r>
            <a:r>
              <a:rPr lang="en-US" altLang="zh-CN" dirty="0"/>
              <a:t>-</a:t>
            </a:r>
            <a:r>
              <a:rPr lang="zh-CN" altLang="en-US" dirty="0"/>
              <a:t>基地</a:t>
            </a:r>
            <a:r>
              <a:rPr lang="en-US" altLang="zh-CN" dirty="0"/>
              <a:t>-</a:t>
            </a:r>
            <a:r>
              <a:rPr lang="zh-CN" altLang="en-US" dirty="0"/>
              <a:t>上地幔 弹性参数来自地震波速度，水文参数来自随深度变化的经验关系，</a:t>
            </a:r>
            <a:r>
              <a:rPr lang="en-US" altLang="zh-CN" b="1" dirty="0"/>
              <a:t>Westerly granite</a:t>
            </a:r>
          </a:p>
          <a:p>
            <a:r>
              <a:rPr lang="zh-CN" altLang="en-US" dirty="0"/>
              <a:t>断层破碎带</a:t>
            </a:r>
            <a:r>
              <a:rPr lang="en-US" altLang="zh-CN" dirty="0"/>
              <a:t>-</a:t>
            </a:r>
            <a:r>
              <a:rPr lang="zh-CN" altLang="en-US" dirty="0"/>
              <a:t>渗透率 </a:t>
            </a:r>
            <a:r>
              <a:rPr lang="en-US" altLang="zh-CN" dirty="0"/>
              <a:t>model 1-5</a:t>
            </a:r>
          </a:p>
          <a:p>
            <a:r>
              <a:rPr lang="zh-CN" altLang="en-US" dirty="0"/>
              <a:t>网格 </a:t>
            </a:r>
            <a:r>
              <a:rPr lang="nn-NO" altLang="zh-CN" dirty="0"/>
              <a:t>600 × 600 km</a:t>
            </a:r>
            <a:r>
              <a:rPr lang="zh-CN" altLang="nn-NO" dirty="0"/>
              <a:t>，深 </a:t>
            </a:r>
            <a:r>
              <a:rPr lang="nn-NO" altLang="zh-CN" dirty="0"/>
              <a:t>50 km </a:t>
            </a:r>
            <a:r>
              <a:rPr lang="en-US" altLang="zh-CN" dirty="0"/>
              <a:t>200 </a:t>
            </a:r>
            <a:r>
              <a:rPr lang="zh-CN" altLang="en-US" dirty="0"/>
              <a:t>万个四面体单元 断层倾角</a:t>
            </a:r>
            <a:r>
              <a:rPr lang="zh-CN" altLang="en-US" b="1" dirty="0"/>
              <a:t>东北倾 </a:t>
            </a:r>
            <a:r>
              <a:rPr lang="en-US" altLang="zh-CN" b="1" dirty="0"/>
              <a:t>60° </a:t>
            </a:r>
            <a:r>
              <a:rPr lang="zh-CN" altLang="en-US" dirty="0"/>
              <a:t>断层破碎带宽度</a:t>
            </a:r>
            <a:r>
              <a:rPr lang="en-US" altLang="zh-CN" b="1" dirty="0"/>
              <a:t>200 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2014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2F70A4C-A6ED-45CE-8FC4-480D30B41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3" y="0"/>
            <a:ext cx="5992864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28C5896-C64C-4995-9500-00821393A88D}"/>
              </a:ext>
            </a:extLst>
          </p:cNvPr>
          <p:cNvSpPr txBox="1"/>
          <p:nvPr/>
        </p:nvSpPr>
        <p:spPr>
          <a:xfrm>
            <a:off x="0" y="2644170"/>
            <a:ext cx="4203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不排水效应</a:t>
            </a:r>
            <a:endParaRPr lang="en-US" altLang="zh-CN" sz="3200" b="1" dirty="0"/>
          </a:p>
          <a:p>
            <a:endParaRPr lang="en-US" altLang="zh-CN" sz="3200" b="1" dirty="0"/>
          </a:p>
          <a:p>
            <a:r>
              <a:rPr lang="zh-CN" altLang="en-US" sz="3200" b="1" dirty="0"/>
              <a:t>排水效应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8DD424-8648-4E12-B9E7-C7CCBD2FD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936" y="0"/>
            <a:ext cx="6268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3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56889F9-E93C-4657-A468-D261C172A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65" y="0"/>
            <a:ext cx="9708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93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DEAA38-7B89-4BC9-AF29-ED31C710F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396" y="0"/>
            <a:ext cx="8760804" cy="560824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A03B77F-EF7A-4101-B896-AE13F25324CD}"/>
              </a:ext>
            </a:extLst>
          </p:cNvPr>
          <p:cNvSpPr txBox="1"/>
          <p:nvPr/>
        </p:nvSpPr>
        <p:spPr>
          <a:xfrm>
            <a:off x="83127" y="574574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湖中心附近、断层面上 </a:t>
            </a:r>
            <a:r>
              <a:rPr lang="en-US" altLang="zh-CN" dirty="0"/>
              <a:t>7 km </a:t>
            </a:r>
            <a:r>
              <a:rPr lang="zh-CN" altLang="en-US" dirty="0"/>
              <a:t>代表性发震深度处某一点的 </a:t>
            </a:r>
            <a:r>
              <a:rPr lang="en-US" altLang="zh-CN" dirty="0"/>
              <a:t>ΔCFS </a:t>
            </a:r>
            <a:r>
              <a:rPr lang="zh-CN" altLang="en-US" dirty="0"/>
              <a:t>演化，所采用的是一组具有不同断层损伤带渗透率的模型（模型 </a:t>
            </a:r>
            <a:r>
              <a:rPr lang="en-US" altLang="zh-CN" dirty="0"/>
              <a:t>1–5</a:t>
            </a:r>
            <a:r>
              <a:rPr lang="zh-CN" altLang="en-US" dirty="0"/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72FE37-3250-4AED-A372-49BB198693FA}"/>
              </a:ext>
            </a:extLst>
          </p:cNvPr>
          <p:cNvSpPr txBox="1"/>
          <p:nvPr/>
        </p:nvSpPr>
        <p:spPr>
          <a:xfrm>
            <a:off x="9227127" y="550202"/>
            <a:ext cx="139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记忆效应</a:t>
            </a:r>
            <a:r>
              <a:rPr lang="en-US" altLang="zh-CN" dirty="0"/>
              <a:t>34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79255-B2EB-4DD5-B419-DCBFC90DB2AC}"/>
              </a:ext>
            </a:extLst>
          </p:cNvPr>
          <p:cNvSpPr txBox="1"/>
          <p:nvPr/>
        </p:nvSpPr>
        <p:spPr>
          <a:xfrm>
            <a:off x="6179127" y="574574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除了应力变化幅值外，地震触发还可能受到应力速率变化的影响。为此，作者计算了湖泊加载产生的应力速率与平均构造加载速率之比（</a:t>
            </a:r>
            <a:r>
              <a:rPr lang="en-US" altLang="zh-CN" dirty="0"/>
              <a:t>97m</a:t>
            </a:r>
            <a:r>
              <a:rPr lang="zh-CN" altLang="en-US" dirty="0"/>
              <a:t>与局部地形）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D1F610-8219-4D6F-9F08-6DBDF949B871}"/>
              </a:ext>
            </a:extLst>
          </p:cNvPr>
          <p:cNvSpPr txBox="1"/>
          <p:nvPr/>
        </p:nvSpPr>
        <p:spPr>
          <a:xfrm>
            <a:off x="10737056" y="2300288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矛盾？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046ABEE-59CA-41E8-97C5-46C6A7E1BCDC}"/>
              </a:ext>
            </a:extLst>
          </p:cNvPr>
          <p:cNvCxnSpPr>
            <a:cxnSpLocks/>
          </p:cNvCxnSpPr>
          <p:nvPr/>
        </p:nvCxnSpPr>
        <p:spPr>
          <a:xfrm>
            <a:off x="1092994" y="350044"/>
            <a:ext cx="21931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98020F65-38FA-4396-BC6E-5F1EFC84E699}"/>
              </a:ext>
            </a:extLst>
          </p:cNvPr>
          <p:cNvCxnSpPr/>
          <p:nvPr/>
        </p:nvCxnSpPr>
        <p:spPr>
          <a:xfrm flipH="1">
            <a:off x="1092994" y="478631"/>
            <a:ext cx="15001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56982D79-CBEF-4DFA-B4C1-FFA1F85F206A}"/>
              </a:ext>
            </a:extLst>
          </p:cNvPr>
          <p:cNvSpPr txBox="1"/>
          <p:nvPr/>
        </p:nvSpPr>
        <p:spPr>
          <a:xfrm>
            <a:off x="10270331" y="1469736"/>
            <a:ext cx="16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对比的必要性？</a:t>
            </a:r>
          </a:p>
        </p:txBody>
      </p:sp>
    </p:spTree>
    <p:extLst>
      <p:ext uri="{BB962C8B-B14F-4D97-AF65-F5344CB8AC3E}">
        <p14:creationId xmlns:p14="http://schemas.microsoft.com/office/powerpoint/2010/main" val="213397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9E02D50-0AF5-45E6-9C4F-62F4D40D83BF}"/>
              </a:ext>
            </a:extLst>
          </p:cNvPr>
          <p:cNvSpPr txBox="1"/>
          <p:nvPr/>
        </p:nvSpPr>
        <p:spPr>
          <a:xfrm>
            <a:off x="341416" y="480491"/>
            <a:ext cx="60979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没有考虑 </a:t>
            </a:r>
            <a:r>
              <a:rPr lang="en-US" altLang="zh-CN" dirty="0"/>
              <a:t>1000 </a:t>
            </a:r>
            <a:r>
              <a:rPr lang="zh-CN" altLang="en-US" dirty="0"/>
              <a:t>多年前地震可能留下的</a:t>
            </a:r>
            <a:r>
              <a:rPr lang="zh-CN" altLang="en-US" dirty="0">
                <a:solidFill>
                  <a:srgbClr val="FF0000"/>
                </a:solidFill>
              </a:rPr>
              <a:t>长时记忆效应</a:t>
            </a:r>
            <a:r>
              <a:rPr lang="zh-CN" altLang="en-US" dirty="0"/>
              <a:t>，因为当震间间隔达到数百年时，这类效应很可能可以忽略</a:t>
            </a:r>
            <a:endParaRPr lang="en-US" altLang="zh-CN" dirty="0"/>
          </a:p>
          <a:p>
            <a:r>
              <a:rPr lang="zh-CN" altLang="en-US" dirty="0"/>
              <a:t>也没有考虑次级断层滑动产生的</a:t>
            </a:r>
            <a:r>
              <a:rPr lang="zh-CN" altLang="en-US" dirty="0">
                <a:solidFill>
                  <a:srgbClr val="FF0000"/>
                </a:solidFill>
              </a:rPr>
              <a:t>应力传递</a:t>
            </a:r>
            <a:r>
              <a:rPr lang="zh-CN" altLang="en-US" dirty="0"/>
              <a:t>，而这种应力传递对 </a:t>
            </a:r>
            <a:r>
              <a:rPr lang="en-US" altLang="zh-CN" dirty="0"/>
              <a:t>ΔCFS </a:t>
            </a:r>
            <a:r>
              <a:rPr lang="zh-CN" altLang="en-US" dirty="0"/>
              <a:t>的贡献可达约 </a:t>
            </a:r>
            <a:r>
              <a:rPr lang="en-US" altLang="zh-CN" dirty="0"/>
              <a:t>1 MPa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4E2B4C9-DE8B-49FA-B378-47B2C4533209}"/>
              </a:ext>
            </a:extLst>
          </p:cNvPr>
          <p:cNvSpPr txBox="1"/>
          <p:nvPr/>
        </p:nvSpPr>
        <p:spPr>
          <a:xfrm>
            <a:off x="6673931" y="819045"/>
            <a:ext cx="2992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→  保守结论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C18B189-22F6-4A5D-86F4-077D604DE51B}"/>
              </a:ext>
            </a:extLst>
          </p:cNvPr>
          <p:cNvSpPr txBox="1"/>
          <p:nvPr/>
        </p:nvSpPr>
        <p:spPr>
          <a:xfrm>
            <a:off x="319642" y="2130192"/>
            <a:ext cx="78505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模型表明，只要干旱期足够长，</a:t>
            </a:r>
            <a:r>
              <a:rPr lang="en-US" altLang="zh-CN" dirty="0"/>
              <a:t>ΔCFS </a:t>
            </a:r>
            <a:r>
              <a:rPr lang="zh-CN" altLang="en-US" dirty="0"/>
              <a:t>将主要表现为负值。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自最后一次高水位以来，</a:t>
            </a:r>
            <a:r>
              <a:rPr lang="en-US" altLang="zh-CN" dirty="0"/>
              <a:t>ΔCFS </a:t>
            </a:r>
            <a:r>
              <a:rPr lang="zh-CN" altLang="en-US" dirty="0"/>
              <a:t>原本总体缓慢下降，但这一过程在 </a:t>
            </a:r>
            <a:r>
              <a:rPr lang="en-US" altLang="zh-CN" dirty="0"/>
              <a:t>1905–1907 </a:t>
            </a:r>
            <a:r>
              <a:rPr lang="zh-CN" altLang="en-US" dirty="0"/>
              <a:t>年曾短暂逆转，因为当时科罗拉多河泛滥进入 </a:t>
            </a:r>
            <a:r>
              <a:rPr lang="en-US" altLang="zh-CN" dirty="0"/>
              <a:t>Salton </a:t>
            </a:r>
            <a:r>
              <a:rPr lang="zh-CN" altLang="en-US" dirty="0"/>
              <a:t>盆地，形成了现今的索尔顿海。模型预测，在 </a:t>
            </a:r>
            <a:r>
              <a:rPr lang="en-US" altLang="zh-CN" dirty="0"/>
              <a:t>1905–1907 </a:t>
            </a:r>
            <a:r>
              <a:rPr lang="zh-CN" altLang="en-US" dirty="0"/>
              <a:t>年索尔顿海充填期间，断层大部分区段的 </a:t>
            </a:r>
            <a:r>
              <a:rPr lang="en-US" altLang="zh-CN" dirty="0"/>
              <a:t>ΔCFS </a:t>
            </a:r>
            <a:r>
              <a:rPr lang="zh-CN" altLang="en-US" dirty="0"/>
              <a:t>将急剧增加，幅度约为 </a:t>
            </a:r>
            <a:r>
              <a:rPr lang="en-US" altLang="zh-CN" dirty="0"/>
              <a:t>0.1 MPa</a:t>
            </a:r>
            <a:r>
              <a:rPr lang="zh-CN" altLang="en-US" dirty="0"/>
              <a:t>。这种 </a:t>
            </a:r>
            <a:r>
              <a:rPr lang="en-US" altLang="zh-CN" dirty="0"/>
              <a:t>ΔCFS </a:t>
            </a:r>
            <a:r>
              <a:rPr lang="zh-CN" altLang="en-US" dirty="0"/>
              <a:t>的升高恰</a:t>
            </a:r>
            <a:r>
              <a:rPr lang="zh-CN" altLang="en-US" dirty="0">
                <a:solidFill>
                  <a:srgbClr val="FF0000"/>
                </a:solidFill>
              </a:rPr>
              <a:t>与 </a:t>
            </a:r>
            <a:r>
              <a:rPr lang="en-US" altLang="zh-CN" dirty="0">
                <a:solidFill>
                  <a:srgbClr val="FF0000"/>
                </a:solidFill>
              </a:rPr>
              <a:t>1906 </a:t>
            </a:r>
            <a:r>
              <a:rPr lang="zh-CN" altLang="en-US" dirty="0">
                <a:solidFill>
                  <a:srgbClr val="FF0000"/>
                </a:solidFill>
              </a:rPr>
              <a:t>年 </a:t>
            </a:r>
            <a:r>
              <a:rPr lang="en-US" altLang="zh-CN" dirty="0">
                <a:solidFill>
                  <a:srgbClr val="FF0000"/>
                </a:solidFill>
              </a:rPr>
              <a:t>4 </a:t>
            </a:r>
            <a:r>
              <a:rPr lang="zh-CN" altLang="en-US" dirty="0">
                <a:solidFill>
                  <a:srgbClr val="FF0000"/>
                </a:solidFill>
              </a:rPr>
              <a:t>月 </a:t>
            </a:r>
            <a:r>
              <a:rPr lang="en-US" altLang="zh-CN" dirty="0">
                <a:solidFill>
                  <a:srgbClr val="FF0000"/>
                </a:solidFill>
              </a:rPr>
              <a:t>18 </a:t>
            </a:r>
            <a:r>
              <a:rPr lang="zh-CN" altLang="en-US" dirty="0">
                <a:solidFill>
                  <a:srgbClr val="FF0000"/>
                </a:solidFill>
              </a:rPr>
              <a:t>日发生在 </a:t>
            </a:r>
            <a:r>
              <a:rPr lang="en-US" altLang="zh-CN" dirty="0">
                <a:solidFill>
                  <a:srgbClr val="FF0000"/>
                </a:solidFill>
              </a:rPr>
              <a:t>Salton Trough</a:t>
            </a:r>
            <a:r>
              <a:rPr lang="zh-CN" altLang="en-US" dirty="0">
                <a:solidFill>
                  <a:srgbClr val="FF0000"/>
                </a:solidFill>
              </a:rPr>
              <a:t>附近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的 </a:t>
            </a:r>
            <a:r>
              <a:rPr lang="en-US" altLang="zh-CN" dirty="0">
                <a:solidFill>
                  <a:srgbClr val="FF0000"/>
                </a:solidFill>
              </a:rPr>
              <a:t>M_I 6.1</a:t>
            </a:r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MMI 8</a:t>
            </a:r>
            <a:r>
              <a:rPr lang="zh-CN" altLang="en-US" dirty="0">
                <a:solidFill>
                  <a:srgbClr val="FF0000"/>
                </a:solidFill>
              </a:rPr>
              <a:t>）地震同时出现</a:t>
            </a:r>
            <a:r>
              <a:rPr lang="zh-CN" altLang="en-US" dirty="0"/>
              <a:t>。此前该事件曾被认为是由 </a:t>
            </a:r>
            <a:r>
              <a:rPr lang="en-US" altLang="zh-CN" dirty="0"/>
              <a:t>11 </a:t>
            </a:r>
            <a:r>
              <a:rPr lang="zh-CN" altLang="en-US" dirty="0"/>
              <a:t>小时前、</a:t>
            </a:r>
            <a:r>
              <a:rPr lang="en-US" altLang="zh-CN" dirty="0"/>
              <a:t>700 km </a:t>
            </a:r>
            <a:r>
              <a:rPr lang="zh-CN" altLang="en-US" dirty="0"/>
              <a:t>外旧金山附近发生的 </a:t>
            </a:r>
            <a:r>
              <a:rPr lang="en-US" altLang="zh-CN" dirty="0"/>
              <a:t>1906 </a:t>
            </a:r>
            <a:r>
              <a:rPr lang="zh-CN" altLang="en-US" dirty="0"/>
              <a:t>年加州大地震所触发。本文认为，湖泊加载可能促进了这种远距离触发的实现。</a:t>
            </a:r>
            <a:r>
              <a:rPr lang="en-US" altLang="zh-CN" dirty="0"/>
              <a:t>1907 </a:t>
            </a:r>
            <a:r>
              <a:rPr lang="zh-CN" altLang="en-US" dirty="0"/>
              <a:t>年后，随着索尔顿海水位开始下降并低于约 </a:t>
            </a:r>
            <a:r>
              <a:rPr lang="en-US" altLang="zh-CN" dirty="0"/>
              <a:t>0.1 MPa </a:t>
            </a:r>
            <a:r>
              <a:rPr lang="zh-CN" altLang="en-US" dirty="0"/>
              <a:t>的触发阈值，模型预测 </a:t>
            </a:r>
            <a:r>
              <a:rPr lang="en-US" altLang="zh-CN" dirty="0"/>
              <a:t>ΔCFS </a:t>
            </a:r>
            <a:r>
              <a:rPr lang="zh-CN" altLang="en-US" dirty="0"/>
              <a:t>也随之继续减小。未来若索尔顿海进一步干涸，将持续对 </a:t>
            </a:r>
            <a:r>
              <a:rPr lang="en-US" altLang="zh-CN" dirty="0"/>
              <a:t>SSAF </a:t>
            </a:r>
            <a:r>
              <a:rPr lang="zh-CN" altLang="en-US" dirty="0"/>
              <a:t>起到稳定作用，但也可能使更多应力累积到未来某一次事件或一系列事件中释放。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369390-CA50-4CC5-B477-200E5A22176D}"/>
              </a:ext>
            </a:extLst>
          </p:cNvPr>
          <p:cNvSpPr txBox="1"/>
          <p:nvPr/>
        </p:nvSpPr>
        <p:spPr>
          <a:xfrm>
            <a:off x="8847115" y="3976851"/>
            <a:ext cx="1638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93147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1BD09FC-78BD-4C7E-B4F5-A4FD5F319DDD}"/>
              </a:ext>
            </a:extLst>
          </p:cNvPr>
          <p:cNvSpPr txBox="1"/>
          <p:nvPr/>
        </p:nvSpPr>
        <p:spPr>
          <a:xfrm>
            <a:off x="989131" y="723991"/>
            <a:ext cx="9121594" cy="4447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Reasons</a:t>
            </a:r>
          </a:p>
          <a:p>
            <a:endParaRPr lang="en-US" altLang="zh-CN" sz="3600" b="1" dirty="0"/>
          </a:p>
          <a:p>
            <a:pPr>
              <a:lnSpc>
                <a:spcPct val="200000"/>
              </a:lnSpc>
            </a:pPr>
            <a:r>
              <a:rPr lang="zh-CN" altLang="en-US" b="1" dirty="0"/>
              <a:t>研究现象大</a:t>
            </a:r>
            <a:r>
              <a:rPr lang="zh-CN" altLang="en-US" dirty="0"/>
              <a:t>：长时间大范围的湖水变化与活跃断层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b="1" dirty="0"/>
              <a:t>意义重大</a:t>
            </a:r>
            <a:r>
              <a:rPr lang="zh-CN" altLang="en-US" dirty="0"/>
              <a:t>： </a:t>
            </a:r>
            <a:r>
              <a:rPr lang="en-US" altLang="zh-CN" dirty="0"/>
              <a:t>300</a:t>
            </a:r>
            <a:r>
              <a:rPr lang="zh-CN" altLang="en-US" dirty="0"/>
              <a:t>年的时间间断   未来预警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b="1" dirty="0"/>
              <a:t>难度高</a:t>
            </a:r>
            <a:r>
              <a:rPr lang="zh-CN" altLang="en-US" dirty="0"/>
              <a:t>：    数据获取分析（对应带来的也是自由度高）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b="1" dirty="0"/>
              <a:t>工作量</a:t>
            </a:r>
            <a:r>
              <a:rPr lang="zh-CN" altLang="en-US" dirty="0"/>
              <a:t>：    定年、测序、建模、测试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b="1" dirty="0"/>
              <a:t>讨论详细</a:t>
            </a:r>
            <a:r>
              <a:rPr lang="zh-CN" altLang="en-US" dirty="0"/>
              <a:t>：参数、测试（虽然其实）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b="1" dirty="0"/>
              <a:t>讨论大胆</a:t>
            </a:r>
            <a:r>
              <a:rPr lang="zh-CN" altLang="en-US" dirty="0"/>
              <a:t>：提出漂浮垫层的概念（</a:t>
            </a:r>
            <a:r>
              <a:rPr lang="zh-CN" altLang="en-US" dirty="0">
                <a:solidFill>
                  <a:srgbClr val="FF0000"/>
                </a:solidFill>
              </a:rPr>
              <a:t>直接区别于以往的研究结论</a:t>
            </a:r>
            <a:r>
              <a:rPr lang="zh-CN" altLang="en-US" dirty="0"/>
              <a:t>）、数据全是二级结论 </a:t>
            </a:r>
          </a:p>
        </p:txBody>
      </p:sp>
    </p:spTree>
    <p:extLst>
      <p:ext uri="{BB962C8B-B14F-4D97-AF65-F5344CB8AC3E}">
        <p14:creationId xmlns:p14="http://schemas.microsoft.com/office/powerpoint/2010/main" val="3892284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06CBFC2-10AD-4558-BD45-6BF4A65D1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059245"/>
              </p:ext>
            </p:extLst>
          </p:nvPr>
        </p:nvGraphicFramePr>
        <p:xfrm>
          <a:off x="1873752" y="957648"/>
          <a:ext cx="8444496" cy="1554480"/>
        </p:xfrm>
        <a:graphic>
          <a:graphicData uri="http://schemas.openxmlformats.org/drawingml/2006/table">
            <a:tbl>
              <a:tblPr/>
              <a:tblGrid>
                <a:gridCol w="8444496">
                  <a:extLst>
                    <a:ext uri="{9D8B030D-6E8A-4147-A177-3AD203B41FA5}">
                      <a16:colId xmlns:a16="http://schemas.microsoft.com/office/drawing/2014/main" val="1388133191"/>
                    </a:ext>
                  </a:extLst>
                </a:gridCol>
              </a:tblGrid>
              <a:tr h="157753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New paper suggests earthquakes on the southern San Andreas caused by lake filling - but is the evidence solid?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676214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0E5EE449-7368-4EB7-8E5F-E3BBDE7A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099" y="2647915"/>
            <a:ext cx="3719104" cy="53020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BF07415-152A-463C-A95E-D496DEE22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941" y="3457596"/>
            <a:ext cx="7430523" cy="99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70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0A9BF45-2FAA-4591-8D1C-282D3215A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06" y="0"/>
            <a:ext cx="9501282" cy="685800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F8C05B9-A809-486E-B30B-9A01D0E191AB}"/>
              </a:ext>
            </a:extLst>
          </p:cNvPr>
          <p:cNvCxnSpPr/>
          <p:nvPr/>
        </p:nvCxnSpPr>
        <p:spPr>
          <a:xfrm>
            <a:off x="6096000" y="1033153"/>
            <a:ext cx="40455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A39665F-6EC3-499C-8FEA-1D3BDF709888}"/>
              </a:ext>
            </a:extLst>
          </p:cNvPr>
          <p:cNvCxnSpPr/>
          <p:nvPr/>
        </p:nvCxnSpPr>
        <p:spPr>
          <a:xfrm>
            <a:off x="1223158" y="1377538"/>
            <a:ext cx="48728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513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650653-4E6E-46B7-8657-24A61410B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45030" cy="10306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8700" rIns="0" bIns="9998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1" i="0" u="none" strike="noStrike" cap="none" normalizeH="0" baseline="0" dirty="0">
                <a:ln>
                  <a:noFill/>
                </a:ln>
                <a:solidFill>
                  <a:srgbClr val="363737"/>
                </a:solidFill>
                <a:effectLst/>
                <a:latin typeface="Arial" panose="020B0604020202020204" pitchFamily="34" charset="0"/>
                <a:ea typeface="SF Pro Display"/>
              </a:rPr>
              <a:t>The challenge of comparing earthquakes and lakes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291BEA-0FAF-4DD0-B021-44F41B635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b="1" i="0" u="none" strike="noStrike" cap="none" normalizeH="0" baseline="0">
              <a:ln>
                <a:noFill/>
              </a:ln>
              <a:solidFill>
                <a:srgbClr val="363737"/>
              </a:solidFill>
              <a:effectLst/>
              <a:latin typeface="Arial" panose="020B0604020202020204" pitchFamily="34" charset="0"/>
              <a:ea typeface="SF Pro Display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0C19DB9-3A3B-4199-AF82-0045A8920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914399"/>
            <a:ext cx="6406072" cy="435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272034-48A4-4F2C-A39D-12F22C5552BA}"/>
              </a:ext>
            </a:extLst>
          </p:cNvPr>
          <p:cNvSpPr txBox="1"/>
          <p:nvPr/>
        </p:nvSpPr>
        <p:spPr>
          <a:xfrm>
            <a:off x="288925" y="5268436"/>
            <a:ext cx="62166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868787"/>
                </a:solidFill>
                <a:effectLst/>
                <a:latin typeface="Spectral"/>
              </a:rPr>
              <a:t>Photo of a </a:t>
            </a:r>
            <a:r>
              <a:rPr lang="en-US" altLang="zh-CN" b="0" i="0" dirty="0" err="1">
                <a:solidFill>
                  <a:srgbClr val="868787"/>
                </a:solidFill>
                <a:effectLst/>
                <a:latin typeface="Spectral"/>
              </a:rPr>
              <a:t>paleoseismic</a:t>
            </a:r>
            <a:r>
              <a:rPr lang="en-US" altLang="zh-CN" b="0" i="0" dirty="0">
                <a:solidFill>
                  <a:srgbClr val="868787"/>
                </a:solidFill>
                <a:effectLst/>
                <a:latin typeface="Spectral"/>
              </a:rPr>
              <a:t> trench across the southern San Andreas Fault. Source: Philibosian, B., </a:t>
            </a:r>
            <a:r>
              <a:rPr lang="en-US" altLang="zh-CN" b="0" i="0" dirty="0" err="1">
                <a:solidFill>
                  <a:srgbClr val="868787"/>
                </a:solidFill>
                <a:effectLst/>
                <a:latin typeface="Spectral"/>
              </a:rPr>
              <a:t>Fumal</a:t>
            </a:r>
            <a:r>
              <a:rPr lang="en-US" altLang="zh-CN" b="0" i="0" dirty="0">
                <a:solidFill>
                  <a:srgbClr val="868787"/>
                </a:solidFill>
                <a:effectLst/>
                <a:latin typeface="Spectral"/>
              </a:rPr>
              <a:t>, T, Weldon, R. (2011). San Andreas Fault Earthquake Chronology and Lake Cahuilla History at Coachella, California. Bulletin of the Seismological Society of America 101(1): 13-38, </a:t>
            </a:r>
            <a:r>
              <a:rPr lang="en-US" altLang="zh-CN" b="0" i="0" u="sng" dirty="0">
                <a:solidFill>
                  <a:srgbClr val="363737"/>
                </a:solidFill>
                <a:effectLst/>
                <a:latin typeface="Spectral"/>
                <a:hlinkClick r:id="rId3"/>
              </a:rPr>
              <a:t>https://doi.org/10.1785/0120100050</a:t>
            </a:r>
            <a:r>
              <a:rPr lang="en-US" altLang="zh-CN" b="0" i="0" dirty="0">
                <a:solidFill>
                  <a:srgbClr val="868787"/>
                </a:solidFill>
                <a:effectLst/>
                <a:latin typeface="Spectral"/>
              </a:rPr>
              <a:t>.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4F3DD7-4F8D-4A92-838E-A725FE72EAC5}"/>
              </a:ext>
            </a:extLst>
          </p:cNvPr>
          <p:cNvSpPr txBox="1"/>
          <p:nvPr/>
        </p:nvSpPr>
        <p:spPr>
          <a:xfrm>
            <a:off x="7010399" y="980836"/>
            <a:ext cx="470217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研究人员沿断层挖掘探槽，在槽壁中精细描绘地层，识别哪些地层被断层错动，哪些保持未变，并寻找诸如液化等能指示地震扰动的迹象。随后，他们在这些地层中寻找可用于测年的材料</a:t>
            </a:r>
            <a:r>
              <a:rPr lang="en-US" altLang="zh-CN" dirty="0"/>
              <a:t>——</a:t>
            </a:r>
            <a:r>
              <a:rPr lang="zh-CN" altLang="en-US" dirty="0"/>
              <a:t>例如木炭、木屑、种子</a:t>
            </a:r>
            <a:r>
              <a:rPr lang="en-US" altLang="zh-CN" dirty="0"/>
              <a:t>——</a:t>
            </a:r>
            <a:r>
              <a:rPr lang="zh-CN" altLang="en-US" dirty="0"/>
              <a:t>并据此建立该地点的地震时间序列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AFFB78-9759-4A73-B87C-8D2E32FD4DE2}"/>
              </a:ext>
            </a:extLst>
          </p:cNvPr>
          <p:cNvSpPr txBox="1"/>
          <p:nvPr/>
        </p:nvSpPr>
        <p:spPr>
          <a:xfrm>
            <a:off x="7010399" y="2949998"/>
            <a:ext cx="4511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Hard</a:t>
            </a:r>
            <a:r>
              <a:rPr lang="zh-CN" altLang="en-US" sz="3200" dirty="0">
                <a:solidFill>
                  <a:srgbClr val="FF0000"/>
                </a:solidFill>
              </a:rPr>
              <a:t>！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B369BAF-74C8-4AF2-87BF-63C5D528B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856" y="3819902"/>
            <a:ext cx="9279144" cy="2146524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702132B6-761F-4961-AA1E-8DAD9EC22C5C}"/>
              </a:ext>
            </a:extLst>
          </p:cNvPr>
          <p:cNvCxnSpPr/>
          <p:nvPr/>
        </p:nvCxnSpPr>
        <p:spPr>
          <a:xfrm>
            <a:off x="7467600" y="4195172"/>
            <a:ext cx="3937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BFA3B07-B861-45E1-96A2-FE1A09BF26A5}"/>
              </a:ext>
            </a:extLst>
          </p:cNvPr>
          <p:cNvCxnSpPr>
            <a:cxnSpLocks/>
          </p:cNvCxnSpPr>
          <p:nvPr/>
        </p:nvCxnSpPr>
        <p:spPr>
          <a:xfrm>
            <a:off x="3004015" y="4563472"/>
            <a:ext cx="131398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52F87FA-9936-49FE-8F6A-13E1A61399F5}"/>
              </a:ext>
            </a:extLst>
          </p:cNvPr>
          <p:cNvCxnSpPr>
            <a:cxnSpLocks/>
          </p:cNvCxnSpPr>
          <p:nvPr/>
        </p:nvCxnSpPr>
        <p:spPr>
          <a:xfrm>
            <a:off x="3004015" y="4893164"/>
            <a:ext cx="465408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5C84ACB-6172-43C3-9A3F-919A9CFFAD98}"/>
              </a:ext>
            </a:extLst>
          </p:cNvPr>
          <p:cNvCxnSpPr>
            <a:cxnSpLocks/>
          </p:cNvCxnSpPr>
          <p:nvPr/>
        </p:nvCxnSpPr>
        <p:spPr>
          <a:xfrm>
            <a:off x="6883400" y="5858872"/>
            <a:ext cx="46386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348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E5540D5-3172-4967-8A28-91B3F0D6D07A}"/>
              </a:ext>
            </a:extLst>
          </p:cNvPr>
          <p:cNvSpPr txBox="1"/>
          <p:nvPr/>
        </p:nvSpPr>
        <p:spPr>
          <a:xfrm>
            <a:off x="167504" y="3976817"/>
            <a:ext cx="549316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论文所使用的数据在很大程度上仍然来自 </a:t>
            </a:r>
            <a:r>
              <a:rPr lang="en-US" altLang="zh-CN" dirty="0"/>
              <a:t>Philibosian </a:t>
            </a:r>
            <a:r>
              <a:rPr lang="zh-CN" altLang="en-US" dirty="0"/>
              <a:t>等人 </a:t>
            </a:r>
            <a:r>
              <a:rPr lang="en-US" altLang="zh-CN" dirty="0"/>
              <a:t>2011 </a:t>
            </a:r>
            <a:r>
              <a:rPr lang="zh-CN" altLang="en-US" dirty="0"/>
              <a:t>年的槽沟工作，但结论与</a:t>
            </a:r>
            <a:r>
              <a:rPr lang="en-US" altLang="zh-CN" dirty="0"/>
              <a:t>Brothers</a:t>
            </a:r>
            <a:r>
              <a:rPr lang="zh-CN" altLang="en-US" dirty="0"/>
              <a:t>更一致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>
                <a:solidFill>
                  <a:srgbClr val="FF0000"/>
                </a:solidFill>
              </a:rPr>
              <a:t>部分相同的数据 </a:t>
            </a:r>
            <a:r>
              <a:rPr lang="en-US" altLang="zh-CN" b="1" dirty="0">
                <a:solidFill>
                  <a:srgbClr val="FF0000"/>
                </a:solidFill>
              </a:rPr>
              <a:t>-----</a:t>
            </a:r>
            <a:r>
              <a:rPr lang="zh-CN" altLang="en-US" b="1" dirty="0">
                <a:solidFill>
                  <a:srgbClr val="FF0000"/>
                </a:solidFill>
              </a:rPr>
              <a:t>相反的结论？                 </a:t>
            </a:r>
            <a:endParaRPr lang="en-US" altLang="zh-CN" b="1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r>
              <a:rPr lang="zh-CN" altLang="en-US" dirty="0"/>
              <a:t>原因在于作者的</a:t>
            </a:r>
            <a:r>
              <a:rPr lang="zh-CN" altLang="en-US" sz="2000" b="1" dirty="0">
                <a:solidFill>
                  <a:srgbClr val="FF0000"/>
                </a:solidFill>
              </a:rPr>
              <a:t>重新解释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B973D00-4E2F-41F6-8C87-C97F9048D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567" y="3053487"/>
            <a:ext cx="6673433" cy="341632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2049E8D-8F95-46D6-A388-D01AE059D6AB}"/>
              </a:ext>
            </a:extLst>
          </p:cNvPr>
          <p:cNvSpPr txBox="1"/>
          <p:nvPr/>
        </p:nvSpPr>
        <p:spPr>
          <a:xfrm>
            <a:off x="6629400" y="64698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Philibosian, B.,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Fumal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, T, Weldon, R. (2011).</a:t>
            </a:r>
            <a:endParaRPr lang="zh-CN" altLang="en-US" b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5108350-BE99-4487-9CB4-0C9A60328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503" y="388193"/>
            <a:ext cx="6485709" cy="276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74F58F2C-62C3-42DE-BD65-6A3B226B7582}"/>
              </a:ext>
            </a:extLst>
          </p:cNvPr>
          <p:cNvSpPr/>
          <p:nvPr/>
        </p:nvSpPr>
        <p:spPr>
          <a:xfrm>
            <a:off x="6394269" y="933994"/>
            <a:ext cx="152164" cy="51859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10A6671-134F-46AA-B79B-AB6ACC92DFA4}"/>
              </a:ext>
            </a:extLst>
          </p:cNvPr>
          <p:cNvSpPr/>
          <p:nvPr/>
        </p:nvSpPr>
        <p:spPr>
          <a:xfrm>
            <a:off x="6786154" y="927463"/>
            <a:ext cx="320040" cy="519901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ACFD473-4326-4E70-9ACA-7A276ABCBBA5}"/>
              </a:ext>
            </a:extLst>
          </p:cNvPr>
          <p:cNvSpPr/>
          <p:nvPr/>
        </p:nvSpPr>
        <p:spPr>
          <a:xfrm>
            <a:off x="7720149" y="933994"/>
            <a:ext cx="248194" cy="519901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CB856F3-1554-42C4-A6F9-9C1D2399ABBE}"/>
              </a:ext>
            </a:extLst>
          </p:cNvPr>
          <p:cNvSpPr/>
          <p:nvPr/>
        </p:nvSpPr>
        <p:spPr>
          <a:xfrm>
            <a:off x="9189720" y="927463"/>
            <a:ext cx="118056" cy="519901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D619628-161A-4EAA-B2D0-302D4A0CFD32}"/>
              </a:ext>
            </a:extLst>
          </p:cNvPr>
          <p:cNvSpPr/>
          <p:nvPr/>
        </p:nvSpPr>
        <p:spPr>
          <a:xfrm>
            <a:off x="9855926" y="927463"/>
            <a:ext cx="118056" cy="51924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439A706-C7D7-41E5-B710-6ED6198BC757}"/>
              </a:ext>
            </a:extLst>
          </p:cNvPr>
          <p:cNvSpPr/>
          <p:nvPr/>
        </p:nvSpPr>
        <p:spPr>
          <a:xfrm>
            <a:off x="10417629" y="920932"/>
            <a:ext cx="45719" cy="521207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426B598-31E6-4E35-A86A-C4EF7AE7487A}"/>
              </a:ext>
            </a:extLst>
          </p:cNvPr>
          <p:cNvSpPr txBox="1"/>
          <p:nvPr/>
        </p:nvSpPr>
        <p:spPr>
          <a:xfrm>
            <a:off x="228327" y="920932"/>
            <a:ext cx="1132311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2011 </a:t>
            </a:r>
            <a:r>
              <a:rPr lang="zh-CN" altLang="en-US" b="1" dirty="0"/>
              <a:t>年，</a:t>
            </a:r>
            <a:r>
              <a:rPr lang="en-US" altLang="zh-CN" b="1" dirty="0"/>
              <a:t>Daniel Brothers </a:t>
            </a:r>
            <a:r>
              <a:rPr lang="zh-CN" altLang="en-US" b="1" dirty="0"/>
              <a:t>等人利用一种名为 </a:t>
            </a:r>
            <a:r>
              <a:rPr lang="en-US" altLang="zh-CN" b="1" dirty="0"/>
              <a:t>CHIRP</a:t>
            </a:r>
            <a:r>
              <a:rPr lang="zh-CN" altLang="en-US" b="1" dirty="0"/>
              <a:t>的地球物理成像方法，对索尔顿海下方的地层进行了成像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最近三次干盆地洪水事件中</a:t>
            </a:r>
            <a:r>
              <a:rPr lang="zh-CN" altLang="en-US" b="1" dirty="0">
                <a:solidFill>
                  <a:srgbClr val="FF0000"/>
                </a:solidFill>
              </a:rPr>
              <a:t>至少有一次</a:t>
            </a:r>
            <a:r>
              <a:rPr lang="zh-CN" altLang="en-US" b="1" dirty="0"/>
              <a:t>与圣安德烈亚斯断层南段的一次地震同时发生。”</a:t>
            </a:r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也是在 </a:t>
            </a:r>
            <a:r>
              <a:rPr lang="en-US" altLang="zh-CN" b="1" dirty="0"/>
              <a:t>2011 </a:t>
            </a:r>
            <a:r>
              <a:rPr lang="zh-CN" altLang="en-US" b="1" dirty="0"/>
              <a:t>年，</a:t>
            </a:r>
            <a:r>
              <a:rPr lang="en-US" altLang="zh-CN" b="1" dirty="0"/>
              <a:t>Belle Philibosian </a:t>
            </a:r>
            <a:r>
              <a:rPr lang="zh-CN" altLang="en-US" b="1" dirty="0"/>
              <a:t>等人发表了一篇论文，基于精细槽沟研究评估了地震与湖面变化的对应关系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这些地震并不倾向于发生在湖泊循环的某一个特定阶段</a:t>
            </a:r>
            <a:endParaRPr lang="en-US" altLang="zh-CN" b="1" dirty="0"/>
          </a:p>
          <a:p>
            <a:r>
              <a:rPr lang="zh-CN" altLang="en-US" b="1" dirty="0"/>
              <a:t>唯一能够观察到的潜在关系，是 </a:t>
            </a:r>
            <a:r>
              <a:rPr lang="en-US" altLang="zh-CN" b="1" dirty="0"/>
              <a:t>7 </a:t>
            </a:r>
            <a:r>
              <a:rPr lang="zh-CN" altLang="en-US" b="1" dirty="0"/>
              <a:t>次地震中至少有 </a:t>
            </a:r>
            <a:r>
              <a:rPr lang="en-US" altLang="zh-CN" b="1" dirty="0"/>
              <a:t>4 </a:t>
            </a:r>
            <a:r>
              <a:rPr lang="zh-CN" altLang="en-US" b="1" dirty="0"/>
              <a:t>次发生在湖泊退缩或充水之前不久</a:t>
            </a:r>
            <a:endParaRPr lang="en-US" altLang="zh-CN" b="1" dirty="0"/>
          </a:p>
          <a:p>
            <a:r>
              <a:rPr lang="zh-CN" altLang="en-US" b="1" dirty="0"/>
              <a:t>两种可能 湖泊影响地震 地震影响湖泊</a:t>
            </a:r>
            <a:endParaRPr lang="en-US" altLang="zh-CN" b="1" dirty="0"/>
          </a:p>
          <a:p>
            <a:endParaRPr lang="en-US" altLang="zh-CN" b="1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8510F0B-CBB8-4791-8AC8-380D25125E72}"/>
              </a:ext>
            </a:extLst>
          </p:cNvPr>
          <p:cNvSpPr txBox="1"/>
          <p:nvPr/>
        </p:nvSpPr>
        <p:spPr>
          <a:xfrm>
            <a:off x="4482" y="-639"/>
            <a:ext cx="9969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200" b="1" i="0" dirty="0">
                <a:solidFill>
                  <a:srgbClr val="363737"/>
                </a:solidFill>
                <a:effectLst/>
                <a:latin typeface="SF Pro Display"/>
              </a:rPr>
              <a:t>A link between Lake Cahuilla and earthquakes?</a:t>
            </a:r>
          </a:p>
        </p:txBody>
      </p:sp>
    </p:spTree>
    <p:extLst>
      <p:ext uri="{BB962C8B-B14F-4D97-AF65-F5344CB8AC3E}">
        <p14:creationId xmlns:p14="http://schemas.microsoft.com/office/powerpoint/2010/main" val="766111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DFE62D5-99B9-4AEF-8F70-F459F146DC56}"/>
              </a:ext>
            </a:extLst>
          </p:cNvPr>
          <p:cNvSpPr txBox="1"/>
          <p:nvPr/>
        </p:nvSpPr>
        <p:spPr>
          <a:xfrm>
            <a:off x="0" y="0"/>
            <a:ext cx="10528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200" b="1" i="0" dirty="0">
                <a:solidFill>
                  <a:srgbClr val="363737"/>
                </a:solidFill>
                <a:effectLst/>
                <a:latin typeface="SF Pro Display"/>
              </a:rPr>
              <a:t>How could the lake influence earthquakes, or vice-versa?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EC8E0A-8B47-4FAF-9070-4835B8488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565" y="765854"/>
            <a:ext cx="8574713" cy="57554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444D456-E50E-45B9-8BE0-200C721EB14F}"/>
              </a:ext>
            </a:extLst>
          </p:cNvPr>
          <p:cNvSpPr/>
          <p:nvPr/>
        </p:nvSpPr>
        <p:spPr>
          <a:xfrm>
            <a:off x="3892731" y="1097280"/>
            <a:ext cx="5617029" cy="365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D076F62-3B33-4A1C-B8C2-685C2D728F4B}"/>
              </a:ext>
            </a:extLst>
          </p:cNvPr>
          <p:cNvSpPr/>
          <p:nvPr/>
        </p:nvSpPr>
        <p:spPr>
          <a:xfrm>
            <a:off x="3219994" y="4807131"/>
            <a:ext cx="4983480" cy="4245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CAAE582-86F6-44BF-A3A5-C47BCE539F3E}"/>
              </a:ext>
            </a:extLst>
          </p:cNvPr>
          <p:cNvSpPr/>
          <p:nvPr/>
        </p:nvSpPr>
        <p:spPr>
          <a:xfrm>
            <a:off x="6096000" y="2344783"/>
            <a:ext cx="2198914" cy="280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591B9C-CC23-48C5-B64C-6B5C12085293}"/>
              </a:ext>
            </a:extLst>
          </p:cNvPr>
          <p:cNvSpPr/>
          <p:nvPr/>
        </p:nvSpPr>
        <p:spPr>
          <a:xfrm>
            <a:off x="3219994" y="3644537"/>
            <a:ext cx="4238897" cy="280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141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22D270D-7615-4410-8CC6-56F4BCD89037}"/>
              </a:ext>
            </a:extLst>
          </p:cNvPr>
          <p:cNvSpPr txBox="1"/>
          <p:nvPr/>
        </p:nvSpPr>
        <p:spPr>
          <a:xfrm>
            <a:off x="0" y="-79123"/>
            <a:ext cx="889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200" b="1" i="0" dirty="0">
                <a:solidFill>
                  <a:srgbClr val="363737"/>
                </a:solidFill>
                <a:effectLst/>
                <a:latin typeface="SF Pro Display"/>
              </a:rPr>
              <a:t>What are the differences in interpretation?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73A073-4AE0-4D8C-91DD-C116E90A6156}"/>
              </a:ext>
            </a:extLst>
          </p:cNvPr>
          <p:cNvSpPr txBox="1"/>
          <p:nvPr/>
        </p:nvSpPr>
        <p:spPr>
          <a:xfrm>
            <a:off x="266700" y="907534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不仅结论不同，它们的</a:t>
            </a:r>
            <a:r>
              <a:rPr lang="zh-CN" altLang="en-US" b="1" dirty="0"/>
              <a:t>基础年代序列</a:t>
            </a:r>
            <a:r>
              <a:rPr lang="zh-CN" altLang="en-US" dirty="0"/>
              <a:t>本身就不同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97E4A58-15D0-4D6F-AEC9-CD06A44E2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567" y="3053487"/>
            <a:ext cx="6673433" cy="341632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C86B499-86A6-43A0-9B34-E911C18BB4DF}"/>
              </a:ext>
            </a:extLst>
          </p:cNvPr>
          <p:cNvSpPr txBox="1"/>
          <p:nvPr/>
        </p:nvSpPr>
        <p:spPr>
          <a:xfrm>
            <a:off x="6629400" y="64698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Philibosian, B.,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Fumal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, T, Weldon, R. (2011).</a:t>
            </a:r>
            <a:endParaRPr lang="zh-CN" altLang="en-US" b="1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3A5AF02-A8A1-4AC8-BB4A-E7D43F538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503" y="388193"/>
            <a:ext cx="6485709" cy="276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CB255B2-8DEC-4FD9-9370-A32C46C42409}"/>
              </a:ext>
            </a:extLst>
          </p:cNvPr>
          <p:cNvSpPr/>
          <p:nvPr/>
        </p:nvSpPr>
        <p:spPr>
          <a:xfrm>
            <a:off x="6394269" y="933994"/>
            <a:ext cx="152164" cy="5185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6748094-F8AF-40EA-8ECF-EA63F559CCF7}"/>
              </a:ext>
            </a:extLst>
          </p:cNvPr>
          <p:cNvSpPr/>
          <p:nvPr/>
        </p:nvSpPr>
        <p:spPr>
          <a:xfrm>
            <a:off x="6786154" y="927463"/>
            <a:ext cx="320040" cy="5199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E2EF491-8D42-4FC7-96E8-D22A817861C5}"/>
              </a:ext>
            </a:extLst>
          </p:cNvPr>
          <p:cNvSpPr/>
          <p:nvPr/>
        </p:nvSpPr>
        <p:spPr>
          <a:xfrm>
            <a:off x="7720149" y="933994"/>
            <a:ext cx="248194" cy="5199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EEDB33E-28BA-4EF9-8D15-D8AD627F83D0}"/>
              </a:ext>
            </a:extLst>
          </p:cNvPr>
          <p:cNvSpPr/>
          <p:nvPr/>
        </p:nvSpPr>
        <p:spPr>
          <a:xfrm>
            <a:off x="9189720" y="927463"/>
            <a:ext cx="118056" cy="5199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1AF28E3-24AE-4CE6-93E5-ADE40EB1F945}"/>
              </a:ext>
            </a:extLst>
          </p:cNvPr>
          <p:cNvSpPr/>
          <p:nvPr/>
        </p:nvSpPr>
        <p:spPr>
          <a:xfrm>
            <a:off x="9855926" y="927463"/>
            <a:ext cx="118056" cy="5192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86D1F85-2676-46E6-B7A3-0F9238C3B458}"/>
              </a:ext>
            </a:extLst>
          </p:cNvPr>
          <p:cNvSpPr/>
          <p:nvPr/>
        </p:nvSpPr>
        <p:spPr>
          <a:xfrm>
            <a:off x="10417629" y="920932"/>
            <a:ext cx="45719" cy="52120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C026370-8253-47B2-8C08-3A33ED802009}"/>
              </a:ext>
            </a:extLst>
          </p:cNvPr>
          <p:cNvSpPr txBox="1"/>
          <p:nvPr/>
        </p:nvSpPr>
        <p:spPr>
          <a:xfrm>
            <a:off x="266700" y="1518845"/>
            <a:ext cx="6438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Philibosian </a:t>
            </a:r>
            <a:r>
              <a:rPr lang="zh-CN" altLang="en-US" dirty="0"/>
              <a:t>认为在 </a:t>
            </a:r>
            <a:r>
              <a:rPr lang="en-US" altLang="zh-CN" b="1" dirty="0"/>
              <a:t>1280–1500 CE</a:t>
            </a:r>
            <a:r>
              <a:rPr lang="zh-CN" altLang="en-US" dirty="0"/>
              <a:t> 发生过两次地震</a:t>
            </a:r>
            <a:endParaRPr lang="en-US" altLang="zh-CN" dirty="0"/>
          </a:p>
          <a:p>
            <a:r>
              <a:rPr lang="en-US" altLang="zh-CN" dirty="0"/>
              <a:t>Hill </a:t>
            </a:r>
            <a:r>
              <a:rPr lang="zh-CN" altLang="en-US" dirty="0"/>
              <a:t>认为这一时间段内</a:t>
            </a:r>
            <a:r>
              <a:rPr lang="zh-CN" altLang="en-US" b="1" dirty="0"/>
              <a:t>没有地震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4BCFB26C-7658-4F7C-9532-2F7D25E48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95" y="2415384"/>
            <a:ext cx="5195914" cy="83468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2A77D228-18DA-4380-BF7A-5463EED28502}"/>
              </a:ext>
            </a:extLst>
          </p:cNvPr>
          <p:cNvSpPr txBox="1"/>
          <p:nvPr/>
        </p:nvSpPr>
        <p:spPr>
          <a:xfrm>
            <a:off x="322329" y="3523706"/>
            <a:ext cx="50331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这些差异甚至让新论文的一位审稿人写道：“</a:t>
            </a:r>
            <a:r>
              <a:rPr lang="zh-CN" altLang="en-US" dirty="0">
                <a:solidFill>
                  <a:srgbClr val="FF0000"/>
                </a:solidFill>
              </a:rPr>
              <a:t>很难不让人得出这样的结论：对槽沟数据的解释相当主观，而且总体上约束很差</a:t>
            </a:r>
            <a:r>
              <a:rPr lang="zh-CN" altLang="en-US" dirty="0"/>
              <a:t>。</a:t>
            </a:r>
            <a:r>
              <a:rPr lang="en-US" altLang="zh-CN" dirty="0"/>
              <a:t>……</a:t>
            </a:r>
            <a:r>
              <a:rPr lang="zh-CN" altLang="en-US" dirty="0"/>
              <a:t>我相信作者已经尽力认真重新评估事件时间，但考虑到槽沟剖面解释本身的困难，这一过程似乎依然容易受到偏见影响。” 而作者在给审稿人的回复中则表示，他们之所以得出不同年代，是因为纳入了更多能够约束湖泊年龄的观测限制</a:t>
            </a:r>
            <a:r>
              <a:rPr lang="en-US" altLang="zh-CN" dirty="0"/>
              <a:t>——</a:t>
            </a:r>
            <a:r>
              <a:rPr lang="zh-CN" altLang="en-US" dirty="0"/>
              <a:t>也就是前文提到的那篇 </a:t>
            </a:r>
            <a:r>
              <a:rPr lang="en-US" altLang="zh-CN" b="1" dirty="0"/>
              <a:t>2022 </a:t>
            </a:r>
            <a:r>
              <a:rPr lang="zh-CN" altLang="en-US" b="1" dirty="0"/>
              <a:t>年论文</a:t>
            </a:r>
            <a:r>
              <a:rPr lang="zh-CN" altLang="en-US" dirty="0"/>
              <a:t>；值得注意的是，那篇论文的作者之一也是这篇新研究的共同作者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D639D72-7454-4D99-8C2E-7848F69A8708}"/>
              </a:ext>
            </a:extLst>
          </p:cNvPr>
          <p:cNvSpPr txBox="1"/>
          <p:nvPr/>
        </p:nvSpPr>
        <p:spPr>
          <a:xfrm>
            <a:off x="4683154" y="5999127"/>
            <a:ext cx="6442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Rockwell</a:t>
            </a:r>
            <a:r>
              <a:rPr lang="en-US" altLang="zh-CN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3805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C9DDDC5-A2D9-440A-A83F-E748346346F1}"/>
              </a:ext>
            </a:extLst>
          </p:cNvPr>
          <p:cNvSpPr txBox="1"/>
          <p:nvPr/>
        </p:nvSpPr>
        <p:spPr>
          <a:xfrm>
            <a:off x="0" y="0"/>
            <a:ext cx="104267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1" i="0" dirty="0">
                <a:solidFill>
                  <a:srgbClr val="363737"/>
                </a:solidFill>
                <a:effectLst/>
                <a:latin typeface="SF Pro Display"/>
              </a:rPr>
              <a:t>Are organic-rich layers soil? Or are they rafts of wood and charcoal carried by a rising lake?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1E3E39-737D-4E60-B619-9D2CF670DBDF}"/>
              </a:ext>
            </a:extLst>
          </p:cNvPr>
          <p:cNvSpPr txBox="1"/>
          <p:nvPr/>
        </p:nvSpPr>
        <p:spPr>
          <a:xfrm>
            <a:off x="0" y="954107"/>
            <a:ext cx="10426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63737"/>
                </a:solidFill>
                <a:latin typeface="SF Pro Display"/>
              </a:rPr>
              <a:t>富有机质层到底是土壤，还是上升湖水带来的木炭和木片漂浮垫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181AFDE-9F6A-4C83-80E0-54C6AD4D1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43" y="1477327"/>
            <a:ext cx="6700931" cy="538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B64A184-7BE9-41FA-82B3-5A8988BBAE60}"/>
              </a:ext>
            </a:extLst>
          </p:cNvPr>
          <p:cNvSpPr txBox="1"/>
          <p:nvPr/>
        </p:nvSpPr>
        <p:spPr>
          <a:xfrm>
            <a:off x="6992937" y="1815881"/>
            <a:ext cx="332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有机质层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46482C-B705-4877-B987-611A11491682}"/>
              </a:ext>
            </a:extLst>
          </p:cNvPr>
          <p:cNvSpPr txBox="1"/>
          <p:nvPr/>
        </p:nvSpPr>
        <p:spPr>
          <a:xfrm>
            <a:off x="6886574" y="5165229"/>
            <a:ext cx="44132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两者分歧的核心就在于：那层有机质层到底应该解释为“</a:t>
            </a:r>
            <a:r>
              <a:rPr lang="zh-CN" altLang="en-US" dirty="0">
                <a:solidFill>
                  <a:srgbClr val="FF0000"/>
                </a:solidFill>
              </a:rPr>
              <a:t>涨水前的土壤</a:t>
            </a:r>
            <a:r>
              <a:rPr lang="zh-CN" altLang="en-US" dirty="0"/>
              <a:t>”，还是“</a:t>
            </a:r>
            <a:r>
              <a:rPr lang="zh-CN" altLang="en-US" dirty="0">
                <a:solidFill>
                  <a:srgbClr val="FF0000"/>
                </a:solidFill>
              </a:rPr>
              <a:t>湖水上涨后漂来的有机漂浮物</a:t>
            </a:r>
            <a:r>
              <a:rPr lang="zh-CN" altLang="en-US" dirty="0"/>
              <a:t>”。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DD0FCB4-C718-4AD5-B4D9-898F2A01CDE4}"/>
              </a:ext>
            </a:extLst>
          </p:cNvPr>
          <p:cNvSpPr txBox="1"/>
          <p:nvPr/>
        </p:nvSpPr>
        <p:spPr>
          <a:xfrm>
            <a:off x="6929655" y="2523767"/>
            <a:ext cx="507670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厚度约 </a:t>
            </a:r>
            <a:r>
              <a:rPr lang="en-US" altLang="zh-CN" dirty="0"/>
              <a:t>1–2 cm</a:t>
            </a:r>
            <a:r>
              <a:rPr lang="zh-CN" altLang="en-US" dirty="0"/>
              <a:t>、早先被描述为“土壤层”的有机质层，被重新解释为湖泊淹没的产物。这些富有机质层记录的是，在湖水上升期间，漂浮有机物被搬运到近岸并进入湖相沉积序列的过程。支持这一解释的证据包括：古卡维拉湖盆地所在</a:t>
            </a:r>
            <a:r>
              <a:rPr lang="zh-CN" altLang="en-US" dirty="0">
                <a:solidFill>
                  <a:srgbClr val="FF0000"/>
                </a:solidFill>
              </a:rPr>
              <a:t>环境极端干旱</a:t>
            </a:r>
            <a:r>
              <a:rPr lang="zh-CN" altLang="en-US" dirty="0"/>
              <a:t>，不利于真正有机土壤形成；而且此类有机质层</a:t>
            </a:r>
            <a:r>
              <a:rPr lang="zh-CN" altLang="en-US" dirty="0">
                <a:solidFill>
                  <a:srgbClr val="FF0000"/>
                </a:solidFill>
              </a:rPr>
              <a:t>只在湖岸线附近或以下位置被发现</a:t>
            </a:r>
            <a:r>
              <a:rPr lang="zh-CN" altLang="en-US" dirty="0"/>
              <a:t>。类似现象也在更南部的 </a:t>
            </a:r>
            <a:r>
              <a:rPr lang="en-US" altLang="zh-CN" dirty="0"/>
              <a:t>Laguna </a:t>
            </a:r>
            <a:r>
              <a:rPr lang="en-US" altLang="zh-CN" dirty="0" err="1"/>
              <a:t>Salada</a:t>
            </a:r>
            <a:r>
              <a:rPr lang="en-US" altLang="zh-CN" dirty="0"/>
              <a:t> </a:t>
            </a:r>
            <a:r>
              <a:rPr lang="zh-CN" altLang="en-US" dirty="0"/>
              <a:t>断层沿线观察到</a:t>
            </a:r>
            <a:endParaRPr lang="en-US" altLang="zh-CN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810A364-E052-46AB-A5EF-756E745C2197}"/>
              </a:ext>
            </a:extLst>
          </p:cNvPr>
          <p:cNvSpPr txBox="1"/>
          <p:nvPr/>
        </p:nvSpPr>
        <p:spPr>
          <a:xfrm>
            <a:off x="8442324" y="1656218"/>
            <a:ext cx="3007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深湖区</a:t>
            </a:r>
            <a:endParaRPr lang="en-US" altLang="zh-CN" dirty="0"/>
          </a:p>
          <a:p>
            <a:r>
              <a:rPr lang="zh-CN" altLang="en-US" dirty="0"/>
              <a:t>有机土壤</a:t>
            </a:r>
          </a:p>
        </p:txBody>
      </p:sp>
    </p:spTree>
    <p:extLst>
      <p:ext uri="{BB962C8B-B14F-4D97-AF65-F5344CB8AC3E}">
        <p14:creationId xmlns:p14="http://schemas.microsoft.com/office/powerpoint/2010/main" val="2312658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3CA5703-5C19-4542-A455-7EDA55E3595A}"/>
              </a:ext>
            </a:extLst>
          </p:cNvPr>
          <p:cNvSpPr txBox="1"/>
          <p:nvPr/>
        </p:nvSpPr>
        <p:spPr>
          <a:xfrm>
            <a:off x="0" y="0"/>
            <a:ext cx="9220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1" i="0" dirty="0">
                <a:solidFill>
                  <a:srgbClr val="363737"/>
                </a:solidFill>
                <a:effectLst/>
                <a:latin typeface="SF Pro Display"/>
              </a:rPr>
              <a:t>Do fine sand layers represent beach deposits or sand dunes?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4A5BBE-680E-4C24-B0AE-1FB96E3D384B}"/>
              </a:ext>
            </a:extLst>
          </p:cNvPr>
          <p:cNvSpPr txBox="1"/>
          <p:nvPr/>
        </p:nvSpPr>
        <p:spPr>
          <a:xfrm>
            <a:off x="139700" y="523220"/>
            <a:ext cx="615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363737"/>
                </a:solidFill>
                <a:latin typeface="SF Pro Display"/>
              </a:rPr>
              <a:t>砂层代表湖滨沉积，还是风成沙丘？</a:t>
            </a:r>
            <a:endParaRPr lang="en-US" altLang="zh-CN" sz="2800" b="1" i="0" dirty="0">
              <a:solidFill>
                <a:srgbClr val="363737"/>
              </a:solidFill>
              <a:effectLst/>
              <a:latin typeface="SF Pro Display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5B75E95-353E-4DA6-A25D-914C9B034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871" y="685800"/>
            <a:ext cx="494112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0AE3216-556A-48F5-AEC2-752DA7A45D72}"/>
              </a:ext>
            </a:extLst>
          </p:cNvPr>
          <p:cNvSpPr txBox="1"/>
          <p:nvPr/>
        </p:nvSpPr>
        <p:spPr>
          <a:xfrm>
            <a:off x="7588250" y="5987534"/>
            <a:ext cx="621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Philibosian, B.,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Fumal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, T, Weldon, R. (2011). </a:t>
            </a:r>
            <a:endParaRPr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9CD37B2-C3D0-4226-8844-360DD9A91DAF}"/>
              </a:ext>
            </a:extLst>
          </p:cNvPr>
          <p:cNvSpPr txBox="1"/>
          <p:nvPr/>
        </p:nvSpPr>
        <p:spPr>
          <a:xfrm>
            <a:off x="284921" y="1435785"/>
            <a:ext cx="696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Coachella </a:t>
            </a:r>
            <a:r>
              <a:rPr lang="zh-CN" altLang="en-US" dirty="0"/>
              <a:t>古地震槽沟中暴露出的地层，在细粒的湖相沉积（粉砂、黏土）与其间夹层的较粗粒砂质沉积之间反复交替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12F97A-8CB8-4268-973F-9118B1F665FF}"/>
              </a:ext>
            </a:extLst>
          </p:cNvPr>
          <p:cNvSpPr txBox="1"/>
          <p:nvPr/>
        </p:nvSpPr>
        <p:spPr>
          <a:xfrm>
            <a:off x="1263236" y="2368711"/>
            <a:ext cx="643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砂层：</a:t>
            </a:r>
            <a:r>
              <a:rPr lang="en-US" altLang="zh-CN" b="1" dirty="0"/>
              <a:t>Philibosian </a:t>
            </a:r>
            <a:r>
              <a:rPr lang="zh-CN" altLang="en-US" b="1" dirty="0"/>
              <a:t>等人（</a:t>
            </a:r>
            <a:r>
              <a:rPr lang="en-US" altLang="zh-CN" b="1" dirty="0"/>
              <a:t>2011</a:t>
            </a:r>
            <a:r>
              <a:rPr lang="zh-CN" altLang="en-US" dirty="0"/>
              <a:t>）→</a:t>
            </a:r>
            <a:r>
              <a:rPr lang="zh-CN" altLang="en-US" b="1" dirty="0"/>
              <a:t>风成砂</a:t>
            </a:r>
            <a:endParaRPr lang="en-US" altLang="zh-CN" b="1" dirty="0"/>
          </a:p>
          <a:p>
            <a:r>
              <a:rPr lang="en-US" altLang="zh-CN" b="1" dirty="0"/>
              <a:t>          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CC9EAC-D116-46ED-ACBA-3243C0F97DC8}"/>
              </a:ext>
            </a:extLst>
          </p:cNvPr>
          <p:cNvSpPr txBox="1"/>
          <p:nvPr/>
        </p:nvSpPr>
        <p:spPr>
          <a:xfrm>
            <a:off x="-1243" y="2934953"/>
            <a:ext cx="72521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如果某条断层切穿了湖相沉积，却没有切穿其上的砂层</a:t>
            </a:r>
            <a:endParaRPr lang="en-US" altLang="zh-CN" dirty="0"/>
          </a:p>
          <a:p>
            <a:pPr algn="ctr"/>
            <a:r>
              <a:rPr lang="zh-CN" altLang="en-US" dirty="0"/>
              <a:t>↓</a:t>
            </a:r>
            <a:endParaRPr lang="en-US" altLang="zh-CN" dirty="0"/>
          </a:p>
          <a:p>
            <a:pPr algn="ctr"/>
            <a:r>
              <a:rPr lang="zh-CN" altLang="en-US" dirty="0"/>
              <a:t>要么湖泊仍然满水时，要么湖水已经退去之后、但沙丘尚未形成之前</a:t>
            </a:r>
            <a:endParaRPr lang="en-US" altLang="zh-CN" dirty="0"/>
          </a:p>
          <a:p>
            <a:pPr algn="ctr"/>
            <a:r>
              <a:rPr lang="zh-CN" altLang="en-US" dirty="0"/>
              <a:t>↓</a:t>
            </a:r>
            <a:endParaRPr lang="en-US" altLang="zh-CN" dirty="0"/>
          </a:p>
          <a:p>
            <a:pPr algn="ctr"/>
            <a:r>
              <a:rPr lang="zh-CN" altLang="en-US" dirty="0"/>
              <a:t>时间缺口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247B68-A37B-4679-8327-F5609D8775C1}"/>
              </a:ext>
            </a:extLst>
          </p:cNvPr>
          <p:cNvSpPr txBox="1"/>
          <p:nvPr/>
        </p:nvSpPr>
        <p:spPr>
          <a:xfrm>
            <a:off x="2085975" y="4524792"/>
            <a:ext cx="696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Hill </a:t>
            </a:r>
            <a:r>
              <a:rPr lang="zh-CN" altLang="en-US" b="1" dirty="0"/>
              <a:t>等人（</a:t>
            </a:r>
            <a:r>
              <a:rPr lang="en-US" altLang="zh-CN" b="1" dirty="0"/>
              <a:t>2023</a:t>
            </a:r>
            <a:r>
              <a:rPr lang="zh-CN" altLang="en-US" b="1" dirty="0"/>
              <a:t>） →退水滨岸砂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557C959-226B-4D46-AC13-CA4B8F42B08D}"/>
              </a:ext>
            </a:extLst>
          </p:cNvPr>
          <p:cNvSpPr txBox="1"/>
          <p:nvPr/>
        </p:nvSpPr>
        <p:spPr>
          <a:xfrm>
            <a:off x="141839" y="5052536"/>
            <a:ext cx="69659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切穿湖相沉积、却被滨岸砂覆盖的断层</a:t>
            </a:r>
            <a:endParaRPr lang="en-US" altLang="zh-CN" dirty="0"/>
          </a:p>
          <a:p>
            <a:pPr algn="ctr"/>
            <a:r>
              <a:rPr lang="zh-CN" altLang="en-US" dirty="0"/>
              <a:t>↓</a:t>
            </a:r>
            <a:endParaRPr lang="en-US" altLang="zh-CN" dirty="0"/>
          </a:p>
          <a:p>
            <a:pPr algn="ctr"/>
            <a:r>
              <a:rPr lang="zh-CN" altLang="en-US" dirty="0"/>
              <a:t>都应当发生在</a:t>
            </a:r>
            <a:r>
              <a:rPr lang="zh-CN" altLang="en-US" b="1" dirty="0"/>
              <a:t>湖泊接近满水的时候</a:t>
            </a:r>
            <a:endParaRPr lang="en-US" altLang="zh-CN" b="1" dirty="0"/>
          </a:p>
          <a:p>
            <a:pPr algn="ctr"/>
            <a:r>
              <a:rPr lang="zh-CN" altLang="en-US" b="1" dirty="0"/>
              <a:t>↓</a:t>
            </a:r>
            <a:endParaRPr lang="en-US" altLang="zh-CN" b="1" dirty="0"/>
          </a:p>
          <a:p>
            <a:pPr algn="ctr"/>
            <a:r>
              <a:rPr lang="zh-CN" altLang="en-US" dirty="0"/>
              <a:t>没有时间空缺</a:t>
            </a:r>
          </a:p>
        </p:txBody>
      </p:sp>
    </p:spTree>
    <p:extLst>
      <p:ext uri="{BB962C8B-B14F-4D97-AF65-F5344CB8AC3E}">
        <p14:creationId xmlns:p14="http://schemas.microsoft.com/office/powerpoint/2010/main" val="1199320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B944178-5F97-4760-8113-C45B5DB40A44}"/>
              </a:ext>
            </a:extLst>
          </p:cNvPr>
          <p:cNvSpPr txBox="1"/>
          <p:nvPr/>
        </p:nvSpPr>
        <p:spPr>
          <a:xfrm>
            <a:off x="0" y="0"/>
            <a:ext cx="812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1" i="0" dirty="0">
                <a:solidFill>
                  <a:srgbClr val="363737"/>
                </a:solidFill>
                <a:effectLst/>
                <a:latin typeface="SF Pro Display"/>
              </a:rPr>
              <a:t>Does liquefaction require presence of lake water?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C4996D-87C8-47C8-BB27-877AD79D90DE}"/>
              </a:ext>
            </a:extLst>
          </p:cNvPr>
          <p:cNvSpPr txBox="1"/>
          <p:nvPr/>
        </p:nvSpPr>
        <p:spPr>
          <a:xfrm>
            <a:off x="0" y="523220"/>
            <a:ext cx="615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363737"/>
                </a:solidFill>
                <a:latin typeface="SF Pro Display"/>
              </a:rPr>
              <a:t>液化是否一定要求有湖水存在？</a:t>
            </a:r>
            <a:endParaRPr lang="en-US" altLang="zh-CN" sz="2800" b="1" dirty="0">
              <a:solidFill>
                <a:srgbClr val="363737"/>
              </a:solidFill>
              <a:latin typeface="SF Pro Display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BA063C-E623-4FF3-9DD9-7D1814C0DE48}"/>
              </a:ext>
            </a:extLst>
          </p:cNvPr>
          <p:cNvSpPr txBox="1"/>
          <p:nvPr/>
        </p:nvSpPr>
        <p:spPr>
          <a:xfrm>
            <a:off x="692150" y="1308049"/>
            <a:ext cx="615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什么是</a:t>
            </a:r>
            <a:r>
              <a:rPr lang="zh-CN" altLang="en-US" sz="2800" dirty="0">
                <a:solidFill>
                  <a:srgbClr val="FF0000"/>
                </a:solidFill>
              </a:rPr>
              <a:t>液化</a:t>
            </a:r>
            <a:r>
              <a:rPr lang="zh-CN" altLang="en-US" sz="2800" dirty="0"/>
              <a:t>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65AA8A5-F175-4294-BA60-503AA0385464}"/>
              </a:ext>
            </a:extLst>
          </p:cNvPr>
          <p:cNvSpPr txBox="1"/>
          <p:nvPr/>
        </p:nvSpPr>
        <p:spPr>
          <a:xfrm>
            <a:off x="3409950" y="1154161"/>
            <a:ext cx="84010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当地震摇动含水沉积物时，它们可能发生</a:t>
            </a:r>
            <a:r>
              <a:rPr lang="zh-CN" altLang="en-US" sz="2400" b="1" dirty="0"/>
              <a:t>液化</a:t>
            </a:r>
            <a:r>
              <a:rPr lang="en-US" altLang="zh-CN" sz="2400" dirty="0"/>
              <a:t>——</a:t>
            </a:r>
            <a:r>
              <a:rPr lang="zh-CN" altLang="en-US" sz="2400" dirty="0"/>
              <a:t>失去原有的整体强度，像牙膏一样发生流动变形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7138668-960B-4FDA-B7C3-A37430536F6D}"/>
              </a:ext>
            </a:extLst>
          </p:cNvPr>
          <p:cNvSpPr txBox="1"/>
          <p:nvPr/>
        </p:nvSpPr>
        <p:spPr>
          <a:xfrm>
            <a:off x="692150" y="2077294"/>
            <a:ext cx="6159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塑性软沉积物变形 →  地震发生在湖泊满水期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8428153-1168-4CCD-9364-D96A4D851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77404"/>
            <a:ext cx="9429750" cy="404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2467A84-66FA-466E-92E1-C50FF2DC1E12}"/>
              </a:ext>
            </a:extLst>
          </p:cNvPr>
          <p:cNvSpPr txBox="1"/>
          <p:nvPr/>
        </p:nvSpPr>
        <p:spPr>
          <a:xfrm>
            <a:off x="2533650" y="6559574"/>
            <a:ext cx="6159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Philibosian, B.,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Fumal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, T, Weldon, R. (2011).</a:t>
            </a:r>
            <a:endParaRPr lang="zh-CN" altLang="en-US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10359E8-44BC-48F1-A9FE-6992C9673776}"/>
              </a:ext>
            </a:extLst>
          </p:cNvPr>
          <p:cNvSpPr txBox="1"/>
          <p:nvPr/>
        </p:nvSpPr>
        <p:spPr>
          <a:xfrm>
            <a:off x="9906000" y="2616099"/>
            <a:ext cx="1905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Hill </a:t>
            </a:r>
            <a:r>
              <a:rPr lang="zh-CN" altLang="en-US" dirty="0"/>
              <a:t>与 </a:t>
            </a:r>
            <a:r>
              <a:rPr lang="en-US" altLang="zh-CN" dirty="0"/>
              <a:t>Philibosian </a:t>
            </a:r>
            <a:r>
              <a:rPr lang="zh-CN" altLang="en-US" dirty="0"/>
              <a:t>在这里的观点是</a:t>
            </a:r>
            <a:r>
              <a:rPr lang="zh-CN" altLang="en-US" dirty="0">
                <a:solidFill>
                  <a:srgbClr val="FF0000"/>
                </a:solidFill>
              </a:rPr>
              <a:t>一致的</a:t>
            </a:r>
          </a:p>
        </p:txBody>
      </p:sp>
    </p:spTree>
    <p:extLst>
      <p:ext uri="{BB962C8B-B14F-4D97-AF65-F5344CB8AC3E}">
        <p14:creationId xmlns:p14="http://schemas.microsoft.com/office/powerpoint/2010/main" val="3240212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DB1995EC-3E27-49A6-A6C0-9873CD04D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7781"/>
            <a:ext cx="12192000" cy="329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42FB244-5BB8-4ECE-A21C-63C7A4EA1A79}"/>
              </a:ext>
            </a:extLst>
          </p:cNvPr>
          <p:cNvSpPr txBox="1"/>
          <p:nvPr/>
        </p:nvSpPr>
        <p:spPr>
          <a:xfrm>
            <a:off x="0" y="0"/>
            <a:ext cx="812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1" i="0" dirty="0">
                <a:solidFill>
                  <a:srgbClr val="363737"/>
                </a:solidFill>
                <a:effectLst/>
                <a:latin typeface="SF Pro Display"/>
              </a:rPr>
              <a:t>Does liquefaction require presence of lake water?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46D1B4-AF07-4E12-B3B0-ADF20968BD60}"/>
              </a:ext>
            </a:extLst>
          </p:cNvPr>
          <p:cNvSpPr txBox="1"/>
          <p:nvPr/>
        </p:nvSpPr>
        <p:spPr>
          <a:xfrm>
            <a:off x="0" y="523220"/>
            <a:ext cx="615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363737"/>
                </a:solidFill>
                <a:latin typeface="SF Pro Display"/>
              </a:rPr>
              <a:t>液化是否一定要求有湖水存在？</a:t>
            </a:r>
            <a:endParaRPr lang="en-US" altLang="zh-CN" sz="2800" b="1" dirty="0">
              <a:solidFill>
                <a:srgbClr val="363737"/>
              </a:solidFill>
              <a:latin typeface="SF Pro Display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2629D2-8446-4AC9-B622-EAE9AA39C259}"/>
              </a:ext>
            </a:extLst>
          </p:cNvPr>
          <p:cNvSpPr txBox="1"/>
          <p:nvPr/>
        </p:nvSpPr>
        <p:spPr>
          <a:xfrm>
            <a:off x="3889168" y="6488668"/>
            <a:ext cx="6163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Philibosian, B.,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Fumal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, T, Weldon, R. (2011).</a:t>
            </a:r>
            <a:endParaRPr lang="zh-CN" altLang="en-US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8FA5100-8651-47EF-934A-16B528108E0F}"/>
              </a:ext>
            </a:extLst>
          </p:cNvPr>
          <p:cNvSpPr txBox="1"/>
          <p:nvPr/>
        </p:nvSpPr>
        <p:spPr>
          <a:xfrm>
            <a:off x="267195" y="1436465"/>
            <a:ext cx="9138062" cy="123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是不是在液化过程中被挤到地表的</a:t>
            </a:r>
            <a:r>
              <a:rPr lang="zh-CN" altLang="en-US" sz="2000" dirty="0">
                <a:solidFill>
                  <a:srgbClr val="FF0000"/>
                </a:solidFill>
              </a:rPr>
              <a:t>地下水</a:t>
            </a:r>
            <a:r>
              <a:rPr lang="zh-CN" altLang="en-US" sz="2000" dirty="0"/>
              <a:t>，也可能促成了这种软沉积物滑塌？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又或者，当时只是碰上了一个</a:t>
            </a:r>
            <a:r>
              <a:rPr lang="zh-CN" altLang="en-US" sz="2000" dirty="0">
                <a:solidFill>
                  <a:srgbClr val="FF0000"/>
                </a:solidFill>
              </a:rPr>
              <a:t>较湿的季节</a:t>
            </a:r>
            <a:r>
              <a:rPr lang="zh-CN" altLang="en-US" sz="2000" dirty="0"/>
              <a:t>，而不是必须有湖水存在？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9ADA0DC-9192-465E-956A-00CB7F9EC203}"/>
              </a:ext>
            </a:extLst>
          </p:cNvPr>
          <p:cNvSpPr txBox="1"/>
          <p:nvPr/>
        </p:nvSpPr>
        <p:spPr>
          <a:xfrm>
            <a:off x="8265226" y="2151341"/>
            <a:ext cx="3752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液化前提：低渗透层？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1773BB-D8B0-4DD6-8FBE-D48BFD6D3486}"/>
              </a:ext>
            </a:extLst>
          </p:cNvPr>
          <p:cNvSpPr txBox="1"/>
          <p:nvPr/>
        </p:nvSpPr>
        <p:spPr>
          <a:xfrm>
            <a:off x="8107546" y="2828449"/>
            <a:ext cx="3889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为什么这些孔隙水一定要解释成湖水，而不能是普通的浅层地下水</a:t>
            </a:r>
          </a:p>
        </p:txBody>
      </p:sp>
    </p:spTree>
    <p:extLst>
      <p:ext uri="{BB962C8B-B14F-4D97-AF65-F5344CB8AC3E}">
        <p14:creationId xmlns:p14="http://schemas.microsoft.com/office/powerpoint/2010/main" val="32515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77986A7-FF11-4C2C-A5E7-B29AD9E7901E}"/>
              </a:ext>
            </a:extLst>
          </p:cNvPr>
          <p:cNvSpPr txBox="1"/>
          <p:nvPr/>
        </p:nvSpPr>
        <p:spPr>
          <a:xfrm>
            <a:off x="0" y="0"/>
            <a:ext cx="812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1" i="0" dirty="0">
                <a:solidFill>
                  <a:srgbClr val="363737"/>
                </a:solidFill>
                <a:effectLst/>
                <a:latin typeface="SF Pro Display"/>
              </a:rPr>
              <a:t>Does liquefaction require presence of lake water?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5463CF-383D-469A-8A38-CEF3A7710216}"/>
              </a:ext>
            </a:extLst>
          </p:cNvPr>
          <p:cNvSpPr txBox="1"/>
          <p:nvPr/>
        </p:nvSpPr>
        <p:spPr>
          <a:xfrm>
            <a:off x="0" y="523220"/>
            <a:ext cx="615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363737"/>
                </a:solidFill>
                <a:latin typeface="SF Pro Display"/>
              </a:rPr>
              <a:t>液化是否一定要求有湖水存在？</a:t>
            </a:r>
            <a:endParaRPr lang="en-US" altLang="zh-CN" sz="2800" b="1" dirty="0">
              <a:solidFill>
                <a:srgbClr val="363737"/>
              </a:solidFill>
              <a:latin typeface="SF Pro Display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1C153D38-E794-45ED-85F4-228A8F845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F83C0A6-FA3C-4FD1-9152-A0816C57C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532" y="523220"/>
            <a:ext cx="6511502" cy="522944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41B7AA7-48FA-4CF1-83CD-1A94008D90EC}"/>
              </a:ext>
            </a:extLst>
          </p:cNvPr>
          <p:cNvSpPr txBox="1"/>
          <p:nvPr/>
        </p:nvSpPr>
        <p:spPr>
          <a:xfrm>
            <a:off x="5611637" y="5814220"/>
            <a:ext cx="61632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Earthquake-triggered liquefaction and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landsliding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 triggered by the 2018 </a:t>
            </a:r>
            <a:r>
              <a:rPr lang="en-US" altLang="zh-CN" b="1" i="0" dirty="0" err="1">
                <a:solidFill>
                  <a:srgbClr val="868787"/>
                </a:solidFill>
                <a:effectLst/>
                <a:latin typeface="Spectral"/>
              </a:rPr>
              <a:t>Palu</a:t>
            </a:r>
            <a:r>
              <a:rPr lang="en-US" altLang="zh-CN" b="1" i="0" dirty="0">
                <a:solidFill>
                  <a:srgbClr val="868787"/>
                </a:solidFill>
                <a:effectLst/>
                <a:latin typeface="Spectral"/>
              </a:rPr>
              <a:t> earthquake, Indonesia - no lake in sight. Source: Maxar Technologies, Google Earth.</a:t>
            </a:r>
            <a:endParaRPr lang="zh-CN" altLang="en-US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16B51C1-6781-4EBE-AFCF-A20346B375B3}"/>
              </a:ext>
            </a:extLst>
          </p:cNvPr>
          <p:cNvSpPr txBox="1"/>
          <p:nvPr/>
        </p:nvSpPr>
        <p:spPr>
          <a:xfrm>
            <a:off x="242966" y="1397675"/>
            <a:ext cx="499753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如果地下水位足够浅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地震足够强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地下又存在合适类型的砂质沉积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2018 </a:t>
            </a:r>
            <a:r>
              <a:rPr lang="zh-CN" altLang="en-US" dirty="0"/>
              <a:t>年印度尼西亚地震就曾触发广泛液化，那发生在一个冲积谷地的缓坡上</a:t>
            </a:r>
            <a:r>
              <a:rPr lang="en-US" altLang="zh-CN" dirty="0"/>
              <a:t>——</a:t>
            </a:r>
            <a:r>
              <a:rPr lang="zh-CN" altLang="en-US" dirty="0"/>
              <a:t>根本没有湖泊，只有被灌溉水饱和的层状砂质沉积物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15634EA-1B12-42FA-92DF-20580FF0A136}"/>
              </a:ext>
            </a:extLst>
          </p:cNvPr>
          <p:cNvSpPr txBox="1"/>
          <p:nvPr/>
        </p:nvSpPr>
        <p:spPr>
          <a:xfrm>
            <a:off x="89844" y="3795576"/>
            <a:ext cx="53476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官方图件也把这些干燥地区标注为</a:t>
            </a:r>
            <a:r>
              <a:rPr lang="zh-CN" altLang="en-US" dirty="0">
                <a:solidFill>
                  <a:srgbClr val="FF0000"/>
                </a:solidFill>
              </a:rPr>
              <a:t>具有浅层地下水</a:t>
            </a:r>
            <a:r>
              <a:rPr lang="zh-CN" altLang="en-US" dirty="0"/>
              <a:t>，并显示其</a:t>
            </a:r>
            <a:r>
              <a:rPr lang="zh-CN" altLang="en-US" dirty="0">
                <a:solidFill>
                  <a:srgbClr val="FF0000"/>
                </a:solidFill>
              </a:rPr>
              <a:t>液化敏感性</a:t>
            </a:r>
            <a:r>
              <a:rPr lang="zh-CN" altLang="en-US" dirty="0"/>
              <a:t>为高到很高。</a:t>
            </a:r>
            <a:endParaRPr lang="en-US" altLang="zh-CN" dirty="0"/>
          </a:p>
          <a:p>
            <a:r>
              <a:rPr lang="zh-CN" altLang="en-US" dirty="0"/>
              <a:t>本文开头附近那张槽沟照片也证实，在 </a:t>
            </a:r>
            <a:r>
              <a:rPr lang="en-US" altLang="zh-CN" dirty="0"/>
              <a:t>Coachella </a:t>
            </a:r>
            <a:r>
              <a:rPr lang="zh-CN" altLang="en-US" dirty="0"/>
              <a:t>古地震场地，当前</a:t>
            </a:r>
            <a:r>
              <a:rPr lang="zh-CN" altLang="en-US" dirty="0">
                <a:solidFill>
                  <a:srgbClr val="FF0000"/>
                </a:solidFill>
              </a:rPr>
              <a:t>地下水位并不深</a:t>
            </a:r>
            <a:r>
              <a:rPr lang="zh-CN" altLang="en-US" dirty="0"/>
              <a:t>，大约只有 </a:t>
            </a:r>
            <a:r>
              <a:rPr lang="en-US" altLang="zh-CN" b="1" dirty="0"/>
              <a:t>6 m</a:t>
            </a:r>
            <a:r>
              <a:rPr lang="zh-CN" altLang="en-US" dirty="0"/>
              <a:t> 左右。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湖相与冲积沉积物互层发育，对于形成浅层地下水而言，本来就是一个非常有意思、也很复杂的背景</a:t>
            </a:r>
          </a:p>
        </p:txBody>
      </p:sp>
    </p:spTree>
    <p:extLst>
      <p:ext uri="{BB962C8B-B14F-4D97-AF65-F5344CB8AC3E}">
        <p14:creationId xmlns:p14="http://schemas.microsoft.com/office/powerpoint/2010/main" val="4289102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6AA4C8A-21DB-48B2-8CE2-CAF4D2032E68}"/>
              </a:ext>
            </a:extLst>
          </p:cNvPr>
          <p:cNvSpPr txBox="1"/>
          <p:nvPr/>
        </p:nvSpPr>
        <p:spPr>
          <a:xfrm>
            <a:off x="-1978" y="0"/>
            <a:ext cx="105235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1" i="0" dirty="0">
                <a:solidFill>
                  <a:srgbClr val="363737"/>
                </a:solidFill>
                <a:effectLst/>
                <a:latin typeface="SF Pro Display"/>
              </a:rPr>
              <a:t>Both papers agree that one earthquake occurred during a dry period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011BBB-1F17-48CE-BFB1-677D73EDD54B}"/>
              </a:ext>
            </a:extLst>
          </p:cNvPr>
          <p:cNvSpPr txBox="1"/>
          <p:nvPr/>
        </p:nvSpPr>
        <p:spPr>
          <a:xfrm>
            <a:off x="-1" y="508247"/>
            <a:ext cx="77902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63737"/>
                </a:solidFill>
                <a:latin typeface="SF Pro Display"/>
              </a:rPr>
              <a:t>两篇论文都承认：有一次地震发生在干旱期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73BC82-0725-4997-9DA1-8A91A7EDFA7C}"/>
              </a:ext>
            </a:extLst>
          </p:cNvPr>
          <p:cNvSpPr txBox="1"/>
          <p:nvPr/>
        </p:nvSpPr>
        <p:spPr>
          <a:xfrm>
            <a:off x="124691" y="4595427"/>
            <a:ext cx="61632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古地震学是一门非常困难的学科。它要求研究者仔细积累证据，同时像“阅读”文字一样去解读地层，以重建古环境的一致故事。同一组数据有时候确实允许不止一种合理解释。正是这些地质解释与再解释，构成了 </a:t>
            </a:r>
            <a:r>
              <a:rPr lang="en-US" altLang="zh-CN" dirty="0"/>
              <a:t>Hill </a:t>
            </a:r>
            <a:r>
              <a:rPr lang="zh-CN" altLang="en-US" dirty="0"/>
              <a:t>等人（</a:t>
            </a:r>
            <a:r>
              <a:rPr lang="en-US" altLang="zh-CN" dirty="0"/>
              <a:t>2023</a:t>
            </a:r>
            <a:r>
              <a:rPr lang="zh-CN" altLang="en-US" dirty="0"/>
              <a:t>）论证的基础，尽管在他们的正文中，这一部分本身并没有被特别突出地呈现出来。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AD9E52C-5D4B-440E-B44E-602AD7A0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12" y="1317411"/>
            <a:ext cx="9625668" cy="2695187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C29DF58-B11D-4AD8-ADE0-EBB5A81322AE}"/>
              </a:ext>
            </a:extLst>
          </p:cNvPr>
          <p:cNvSpPr/>
          <p:nvPr/>
        </p:nvSpPr>
        <p:spPr>
          <a:xfrm>
            <a:off x="670596" y="2471346"/>
            <a:ext cx="9464993" cy="11281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0369B9C-C07A-4351-BD6C-8847001FF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983" y="4619944"/>
            <a:ext cx="5904017" cy="138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49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21C9B3D-D72A-4684-B49E-65F75053D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509" y="0"/>
            <a:ext cx="7018317" cy="30952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92207A5-332D-483D-A7A7-053E26723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458" y="418345"/>
            <a:ext cx="5670542" cy="56823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AA61822-8DC9-431D-82C7-1A38D47BA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99" y="3423740"/>
            <a:ext cx="6721209" cy="309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90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53CB0BA-2A40-4BD3-B613-BB147D532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5359" cy="31586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CFAF08-C3D5-459B-8444-7D050FE40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808" y="3296503"/>
            <a:ext cx="8172192" cy="356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6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F7764E-0262-4E43-92B4-8DE511EFD2B1}"/>
              </a:ext>
            </a:extLst>
          </p:cNvPr>
          <p:cNvSpPr txBox="1"/>
          <p:nvPr/>
        </p:nvSpPr>
        <p:spPr>
          <a:xfrm>
            <a:off x="4726380" y="2710081"/>
            <a:ext cx="710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3025877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2942</Words>
  <Application>Microsoft Office PowerPoint</Application>
  <PresentationFormat>宽屏</PresentationFormat>
  <Paragraphs>162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SF Pro Display</vt:lpstr>
      <vt:lpstr>Spectral</vt:lpstr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英杰 翟</dc:creator>
  <cp:lastModifiedBy>英杰 翟</cp:lastModifiedBy>
  <cp:revision>48</cp:revision>
  <dcterms:created xsi:type="dcterms:W3CDTF">2026-04-07T08:03:55Z</dcterms:created>
  <dcterms:modified xsi:type="dcterms:W3CDTF">2026-04-23T09:56:28Z</dcterms:modified>
</cp:coreProperties>
</file>