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460" r:id="rId3"/>
    <p:sldId id="471" r:id="rId4"/>
    <p:sldId id="472" r:id="rId5"/>
    <p:sldId id="473" r:id="rId6"/>
    <p:sldId id="474" r:id="rId7"/>
    <p:sldId id="475" r:id="rId8"/>
    <p:sldId id="476" r:id="rId9"/>
    <p:sldId id="477" r:id="rId10"/>
    <p:sldId id="478" r:id="rId11"/>
    <p:sldId id="479" r:id="rId12"/>
    <p:sldId id="481" r:id="rId1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740"/>
    <a:srgbClr val="E10800"/>
    <a:srgbClr val="FF7F0E"/>
    <a:srgbClr val="4672C4"/>
    <a:srgbClr val="95D453"/>
    <a:srgbClr val="4772C5"/>
    <a:srgbClr val="7394FE"/>
    <a:srgbClr val="3333FF"/>
    <a:srgbClr val="385D8A"/>
    <a:srgbClr val="0079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88043" autoAdjust="0"/>
  </p:normalViewPr>
  <p:slideViewPr>
    <p:cSldViewPr>
      <p:cViewPr varScale="1">
        <p:scale>
          <a:sx n="128" d="100"/>
          <a:sy n="128" d="100"/>
        </p:scale>
        <p:origin x="612" y="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D9C09A-D5F6-493F-81AA-094DE5F33DF3}" type="datetimeFigureOut">
              <a:rPr lang="zh-CN" altLang="en-US" smtClean="0"/>
              <a:t>2026/4/9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B34BE-9896-4FE0-933A-1E2A80AC7A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058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157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effectLst/>
                <a:latin typeface="Source Han Serif SC"/>
              </a:rPr>
              <a:t>即便在地震发生整整一年之后，许多地区仍未重建</a:t>
            </a:r>
            <a:endParaRPr lang="en-US" altLang="zh-CN" b="0" i="0" dirty="0">
              <a:solidFill>
                <a:srgbClr val="222222"/>
              </a:solidFill>
              <a:effectLst/>
              <a:latin typeface="Source Han Serif SC"/>
            </a:endParaRPr>
          </a:p>
          <a:p>
            <a:r>
              <a:rPr lang="zh-CN" altLang="en-US" b="0" i="0" dirty="0">
                <a:solidFill>
                  <a:srgbClr val="222222"/>
                </a:solidFill>
                <a:effectLst/>
                <a:latin typeface="Source Han Serif SC"/>
              </a:rPr>
              <a:t>大型地震会推动科学研究：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Source Han Serif SC"/>
              </a:rPr>
              <a:t>1.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Source Han Serif SC"/>
              </a:rPr>
              <a:t>高度的人类影响。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Source Han Serif SC"/>
              </a:rPr>
              <a:t>2.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Source Han Serif SC"/>
              </a:rPr>
              <a:t>大量新数据。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Source Han Serif SC"/>
              </a:rPr>
              <a:t>3.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Source Han Serif SC"/>
              </a:rPr>
              <a:t>大地震总会向我们提出新的基本问题，挑战我们对地球如何运作的理解</a:t>
            </a:r>
            <a:endParaRPr lang="en-US" altLang="zh-CN" b="0" i="0" dirty="0">
              <a:solidFill>
                <a:srgbClr val="222222"/>
              </a:solidFill>
              <a:effectLst/>
              <a:latin typeface="Source Han Serif SC"/>
            </a:endParaRPr>
          </a:p>
          <a:p>
            <a:r>
              <a:rPr lang="zh-CN" altLang="en-US" b="0" i="0" dirty="0">
                <a:solidFill>
                  <a:srgbClr val="222222"/>
                </a:solidFill>
                <a:effectLst/>
                <a:latin typeface="Source Han Serif SC"/>
              </a:rPr>
              <a:t>科学界正在广泛研究这一地震序列：涉及地质学、地震学、遥感和工程，还扩展到创伤后应激、医疗分诊、人道主义响应和税收收入研究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253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分支触发，双向破裂，级联效应（破裂可能跨越多个断层），超剪切破裂，</a:t>
            </a:r>
            <a:b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断层上的最大滑移量达到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948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084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808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9751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3366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堰塞湖，溃决风险</a:t>
            </a:r>
            <a:b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zh-CN" altLang="en-US" b="0" i="0" dirty="0">
                <a:solidFill>
                  <a:srgbClr val="222222"/>
                </a:solidFill>
                <a:effectLst/>
                <a:latin typeface="Source Han Serif SC"/>
              </a:rPr>
              <a:t>对土坯建筑具体失效模式的研究，有助于发展并实施更切实可行的加固或建造方法</a:t>
            </a:r>
            <a:br>
              <a:rPr lang="en-US" altLang="zh-CN" b="0" i="0" dirty="0">
                <a:solidFill>
                  <a:srgbClr val="222222"/>
                </a:solidFill>
                <a:effectLst/>
                <a:latin typeface="Source Han Serif SC"/>
              </a:rPr>
            </a:br>
            <a:r>
              <a:rPr lang="zh-CN" altLang="en-US" b="0" i="0" dirty="0">
                <a:solidFill>
                  <a:srgbClr val="222222"/>
                </a:solidFill>
                <a:effectLst/>
                <a:latin typeface="Source Han Serif SC"/>
              </a:rPr>
              <a:t>长期灾害链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4689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effectLst/>
                <a:latin typeface="Source Han Serif SC"/>
              </a:rPr>
              <a:t>受损城市区域最初阶段的清理过程。他们表明，急于处理废墟的迫切需求会带来更多问题，例如临时填埋场，这些填埋场可能在未来几十年里继续威胁人类与环境。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6181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9540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1636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929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60AD-EC58-4602-A67F-46DDCF9FB70D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BD796-2AC7-4E1D-B75F-6FB72858BE72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7C0EA-B15A-43BD-95FF-091BB53DBA51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2A44-F825-42BF-96EF-EC9057AD5B95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BDF06-4380-45F4-9491-C88F60D2E315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1D6B-BED8-4F13-AB37-062C12C9B6AB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C4FA1-357B-4AA6-A5FE-648A99EA84D1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54B1-17F0-4A30-97A2-31377B889DFC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09E4C-DAB4-4DC6-BFCA-6736B4293092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E08FC-CB38-4F8D-B3B8-D6C8A775DD19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935E-4B54-4795-9DCB-3243BF4533DA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DB5C0-415B-418E-8F50-D84FF968F116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www.theguardian.com/world/2024/feb/02/2023-turkish-earthquake-then-and-now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CA691F96-EDB0-46B2-9025-F22DA4ABF11C}"/>
              </a:ext>
            </a:extLst>
          </p:cNvPr>
          <p:cNvSpPr/>
          <p:nvPr/>
        </p:nvSpPr>
        <p:spPr>
          <a:xfrm>
            <a:off x="0" y="1553366"/>
            <a:ext cx="9144000" cy="14478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877216"/>
            <a:ext cx="6991350" cy="800100"/>
          </a:xfrm>
        </p:spPr>
        <p:txBody>
          <a:bodyPr>
            <a:noAutofit/>
          </a:bodyPr>
          <a:lstStyle/>
          <a:p>
            <a:r>
              <a:rPr lang="en-US" altLang="zh-CN" sz="4000" b="1" i="0" dirty="0">
                <a:solidFill>
                  <a:srgbClr val="FFFAF6"/>
                </a:solidFill>
                <a:effectLst/>
                <a:latin typeface="Source Han Serif SC"/>
              </a:rPr>
              <a:t>One year after the February 6 Türkiye-Syria earthquakes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678C677-7141-48E1-8D60-B2CF98BA41EC}"/>
              </a:ext>
            </a:extLst>
          </p:cNvPr>
          <p:cNvSpPr txBox="1"/>
          <p:nvPr/>
        </p:nvSpPr>
        <p:spPr>
          <a:xfrm>
            <a:off x="1447800" y="3638550"/>
            <a:ext cx="6210300" cy="925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kern="100" dirty="0">
                <a:latin typeface="+mj-ea"/>
                <a:ea typeface="+mj-ea"/>
                <a:cs typeface="Times New Roman" panose="02020603050405020304" pitchFamily="18" charset="0"/>
              </a:rPr>
              <a:t>郑淳元</a:t>
            </a:r>
            <a:endParaRPr lang="en-US" altLang="zh-CN" sz="2000" kern="100" dirty="0"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2026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/04/09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图形 8">
            <a:extLst>
              <a:ext uri="{FF2B5EF4-FFF2-40B4-BE49-F238E27FC236}">
                <a16:creationId xmlns:a16="http://schemas.microsoft.com/office/drawing/2014/main" id="{BC63C09C-A233-CD56-EDAD-9663B10D79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2400" y="209550"/>
            <a:ext cx="5081823" cy="61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864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36B35080-6E83-AF4D-A89C-BF94FC5F8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468" y="895350"/>
            <a:ext cx="3385933" cy="3523309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3958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cs typeface="Times New Roman" panose="02020603050405020304" pitchFamily="18" charset="0"/>
              </a:rPr>
              <a:t>背景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4911D16-209C-5742-E584-DE4211F6B94E}"/>
              </a:ext>
            </a:extLst>
          </p:cNvPr>
          <p:cNvSpPr txBox="1"/>
          <p:nvPr/>
        </p:nvSpPr>
        <p:spPr>
          <a:xfrm>
            <a:off x="3733800" y="3473947"/>
            <a:ext cx="5214733" cy="1348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0" i="0" dirty="0">
                <a:solidFill>
                  <a:srgbClr val="222222"/>
                </a:solidFill>
                <a:effectLst/>
                <a:latin typeface="Source Han Serif SC"/>
              </a:rPr>
              <a:t>一句话总结：</a:t>
            </a:r>
            <a:br>
              <a:rPr lang="en-US" altLang="zh-CN" sz="1400" b="0" i="0" dirty="0">
                <a:solidFill>
                  <a:srgbClr val="222222"/>
                </a:solidFill>
                <a:effectLst/>
                <a:latin typeface="Source Han Serif SC"/>
              </a:rPr>
            </a:br>
            <a:r>
              <a:rPr lang="zh-CN" altLang="en-US" sz="1400" b="0" i="0" dirty="0">
                <a:solidFill>
                  <a:srgbClr val="222222"/>
                </a:solidFill>
                <a:effectLst/>
                <a:latin typeface="Source Han Serif SC"/>
              </a:rPr>
              <a:t>一年来，这组双主震的余震如何演化；已有研究对破裂传播、超剪切、主震之间的相互作用、强震动异常、应力转移、地表破坏和潜在前兆给出了什么认识</a:t>
            </a:r>
            <a:endParaRPr lang="zh-CN" altLang="en-US" sz="1400" dirty="0"/>
          </a:p>
        </p:txBody>
      </p:sp>
      <p:pic>
        <p:nvPicPr>
          <p:cNvPr id="15" name="图片 14">
            <a:hlinkClick r:id="rId4"/>
            <a:extLst>
              <a:ext uri="{FF2B5EF4-FFF2-40B4-BE49-F238E27FC236}">
                <a16:creationId xmlns:a16="http://schemas.microsoft.com/office/drawing/2014/main" id="{3F7097BC-96E7-6A33-41DB-0E3C4EB905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1866" y="688815"/>
            <a:ext cx="4038600" cy="267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813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3958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cs typeface="Times New Roman" panose="02020603050405020304" pitchFamily="18" charset="0"/>
              </a:rPr>
              <a:t>破裂过程</a:t>
            </a:r>
          </a:p>
        </p:txBody>
      </p:sp>
      <p:pic>
        <p:nvPicPr>
          <p:cNvPr id="5" name="One year after the February 6 Türkiye-Syria earthquakes_2">
            <a:hlinkClick r:id="" action="ppaction://media"/>
            <a:extLst>
              <a:ext uri="{FF2B5EF4-FFF2-40B4-BE49-F238E27FC236}">
                <a16:creationId xmlns:a16="http://schemas.microsoft.com/office/drawing/2014/main" id="{9CDBAB79-8FE5-5659-CB57-2E4ADF96BB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15080" y="971550"/>
            <a:ext cx="5092611" cy="356681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7C75302-A935-B99B-22D9-90F16A39D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49" y="689139"/>
            <a:ext cx="3363524" cy="431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91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3958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cs typeface="Times New Roman" panose="02020603050405020304" pitchFamily="18" charset="0"/>
              </a:rPr>
              <a:t>余震全景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02E1F1D-62D7-5632-BF4E-61E752991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96546"/>
            <a:ext cx="3470928" cy="431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8BAE382-3B22-8DAE-0DB1-F4F24FB88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1809750"/>
            <a:ext cx="1238314" cy="59693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1A89D04-0078-8427-400C-EAF144216C2E}"/>
              </a:ext>
            </a:extLst>
          </p:cNvPr>
          <p:cNvSpPr txBox="1"/>
          <p:nvPr/>
        </p:nvSpPr>
        <p:spPr>
          <a:xfrm>
            <a:off x="4225290" y="1122593"/>
            <a:ext cx="465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大森定律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(Omori's  Law) 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C483B36-DA42-E01C-9A3F-B6985B3FC48A}"/>
              </a:ext>
            </a:extLst>
          </p:cNvPr>
          <p:cNvSpPr txBox="1"/>
          <p:nvPr/>
        </p:nvSpPr>
        <p:spPr>
          <a:xfrm>
            <a:off x="4147820" y="2699679"/>
            <a:ext cx="46558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端部聚焦：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Source Han Serif SC"/>
              </a:rPr>
              <a:t>因为邻近滑动使地壳受到扭曲，却没有完全破裂，从而让许多断层面更接近其临界破坏应力。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2063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3958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cs typeface="Times New Roman" panose="02020603050405020304" pitchFamily="18" charset="0"/>
              </a:rPr>
              <a:t>余震全景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0BA20CA-6E60-2B81-42DE-43E97E6C52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61"/>
          <a:stretch/>
        </p:blipFill>
        <p:spPr bwMode="auto">
          <a:xfrm>
            <a:off x="2667000" y="1690965"/>
            <a:ext cx="3581400" cy="335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B0E484E9-D16D-040C-1EEC-BCD9927711F4}"/>
              </a:ext>
            </a:extLst>
          </p:cNvPr>
          <p:cNvSpPr/>
          <p:nvPr/>
        </p:nvSpPr>
        <p:spPr>
          <a:xfrm>
            <a:off x="6332220" y="895350"/>
            <a:ext cx="2286000" cy="10668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东北部</a:t>
            </a:r>
            <a:r>
              <a:rPr lang="en-US" altLang="zh-CN" sz="1600" dirty="0">
                <a:solidFill>
                  <a:schemeClr val="tx1"/>
                </a:solidFill>
              </a:rPr>
              <a:t>(Malatya) :</a:t>
            </a:r>
            <a:r>
              <a:rPr lang="zh-CN" altLang="en-US" sz="1600" dirty="0">
                <a:solidFill>
                  <a:schemeClr val="tx1"/>
                </a:solidFill>
              </a:rPr>
              <a:t>最为活跃；位于两次主震断层交汇处。 存在“应力阴影”区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51BA4CB4-529F-6215-18C5-5319141BD70D}"/>
              </a:ext>
            </a:extLst>
          </p:cNvPr>
          <p:cNvSpPr/>
          <p:nvPr/>
        </p:nvSpPr>
        <p:spPr>
          <a:xfrm>
            <a:off x="3200400" y="755189"/>
            <a:ext cx="2228850" cy="72841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西北部</a:t>
            </a:r>
            <a:r>
              <a:rPr lang="en-US" altLang="zh-CN" sz="1600" dirty="0">
                <a:solidFill>
                  <a:schemeClr val="tx1"/>
                </a:solidFill>
              </a:rPr>
              <a:t>(</a:t>
            </a:r>
            <a:r>
              <a:rPr lang="en-US" altLang="zh-CN" sz="1600" dirty="0" err="1">
                <a:solidFill>
                  <a:schemeClr val="tx1"/>
                </a:solidFill>
              </a:rPr>
              <a:t>Elbistan</a:t>
            </a:r>
            <a:r>
              <a:rPr lang="en-US" altLang="zh-CN" sz="1600" dirty="0">
                <a:solidFill>
                  <a:schemeClr val="tx1"/>
                </a:solidFill>
              </a:rPr>
              <a:t>): </a:t>
            </a:r>
            <a:r>
              <a:rPr lang="zh-CN" altLang="en-US" sz="1600" dirty="0">
                <a:solidFill>
                  <a:schemeClr val="tx1"/>
                </a:solidFill>
              </a:rPr>
              <a:t>余震缓慢向西迁移。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8116639A-0ACB-C434-0F7B-C5CE04A1FFAC}"/>
              </a:ext>
            </a:extLst>
          </p:cNvPr>
          <p:cNvSpPr/>
          <p:nvPr/>
        </p:nvSpPr>
        <p:spPr>
          <a:xfrm>
            <a:off x="6454140" y="3152140"/>
            <a:ext cx="2613660" cy="132461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中部</a:t>
            </a:r>
            <a:r>
              <a:rPr lang="en-US" altLang="zh-CN" sz="1600" dirty="0">
                <a:solidFill>
                  <a:schemeClr val="tx1"/>
                </a:solidFill>
              </a:rPr>
              <a:t>(</a:t>
            </a:r>
            <a:r>
              <a:rPr lang="en-US" altLang="zh-CN" sz="1600" dirty="0" err="1">
                <a:solidFill>
                  <a:schemeClr val="tx1"/>
                </a:solidFill>
              </a:rPr>
              <a:t>Pazarcik</a:t>
            </a:r>
            <a:r>
              <a:rPr lang="en-US" altLang="zh-CN" sz="1600" dirty="0">
                <a:solidFill>
                  <a:schemeClr val="tx1"/>
                </a:solidFill>
              </a:rPr>
              <a:t>):</a:t>
            </a:r>
            <a:r>
              <a:rPr lang="zh-CN" altLang="en-US" sz="1600" dirty="0">
                <a:solidFill>
                  <a:schemeClr val="tx1"/>
                </a:solidFill>
              </a:rPr>
              <a:t>主干断层出乎意料地安静</a:t>
            </a:r>
            <a:r>
              <a:rPr lang="zh-CN" altLang="en-US" dirty="0">
                <a:solidFill>
                  <a:schemeClr val="tx1"/>
                </a:solidFill>
              </a:rPr>
              <a:t>。可能是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Source Han Serif SC"/>
              </a:rPr>
              <a:t>由于 </a:t>
            </a:r>
            <a:r>
              <a:rPr lang="en-US" altLang="zh-CN" b="0" i="0" dirty="0" err="1">
                <a:solidFill>
                  <a:srgbClr val="222222"/>
                </a:solidFill>
                <a:effectLst/>
                <a:latin typeface="Source Han Serif SC"/>
              </a:rPr>
              <a:t>Elbistan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Source Han Serif SC"/>
              </a:rPr>
              <a:t> 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Source Han Serif SC"/>
              </a:rPr>
              <a:t>地震造成了远场应力降低效应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A7C07C8C-12D2-E5A9-72AC-75AB74E470C5}"/>
              </a:ext>
            </a:extLst>
          </p:cNvPr>
          <p:cNvSpPr/>
          <p:nvPr/>
        </p:nvSpPr>
        <p:spPr>
          <a:xfrm>
            <a:off x="304800" y="1467166"/>
            <a:ext cx="2156460" cy="93900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西部</a:t>
            </a:r>
            <a:r>
              <a:rPr lang="en-US" altLang="zh-CN" sz="1600" dirty="0">
                <a:solidFill>
                  <a:schemeClr val="tx1"/>
                </a:solidFill>
              </a:rPr>
              <a:t>(Adana) :</a:t>
            </a:r>
            <a:r>
              <a:rPr lang="zh-CN" altLang="en-US" sz="1600" dirty="0">
                <a:solidFill>
                  <a:schemeClr val="tx1"/>
                </a:solidFill>
              </a:rPr>
              <a:t>震感强烈，但目前未发生近距离大余震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F9E2AC76-913F-0F11-B11F-51413FDE37AD}"/>
              </a:ext>
            </a:extLst>
          </p:cNvPr>
          <p:cNvSpPr/>
          <p:nvPr/>
        </p:nvSpPr>
        <p:spPr>
          <a:xfrm>
            <a:off x="304800" y="3333750"/>
            <a:ext cx="2362200" cy="12192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西南部</a:t>
            </a:r>
            <a:r>
              <a:rPr lang="en-US" altLang="zh-CN" sz="1600" dirty="0">
                <a:solidFill>
                  <a:schemeClr val="tx1"/>
                </a:solidFill>
              </a:rPr>
              <a:t>(Antakya): </a:t>
            </a:r>
            <a:r>
              <a:rPr lang="zh-CN" altLang="en-US" sz="1600" dirty="0">
                <a:solidFill>
                  <a:schemeClr val="tx1"/>
                </a:solidFill>
              </a:rPr>
              <a:t>发生过</a:t>
            </a:r>
            <a:r>
              <a:rPr lang="en-US" altLang="zh-CN" sz="1600" dirty="0">
                <a:solidFill>
                  <a:schemeClr val="tx1"/>
                </a:solidFill>
              </a:rPr>
              <a:t>M6.3</a:t>
            </a:r>
            <a:r>
              <a:rPr lang="zh-CN" altLang="en-US" sz="1600" dirty="0">
                <a:solidFill>
                  <a:schemeClr val="tx1"/>
                </a:solidFill>
              </a:rPr>
              <a:t>强余震， 造成严重的二次破坏。不过最近几个月规模减小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48CF263E-FA9F-8CF7-3A7E-89458A80E58D}"/>
              </a:ext>
            </a:extLst>
          </p:cNvPr>
          <p:cNvCxnSpPr>
            <a:stCxn id="16" idx="3"/>
          </p:cNvCxnSpPr>
          <p:nvPr/>
        </p:nvCxnSpPr>
        <p:spPr>
          <a:xfrm>
            <a:off x="2461260" y="1936670"/>
            <a:ext cx="1043940" cy="1625680"/>
          </a:xfrm>
          <a:prstGeom prst="line">
            <a:avLst/>
          </a:prstGeom>
          <a:ln w="38100">
            <a:solidFill>
              <a:srgbClr val="1157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C9E07891-6575-E330-8009-EF391009ECA5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4301490" y="3236308"/>
            <a:ext cx="2152650" cy="578137"/>
          </a:xfrm>
          <a:prstGeom prst="line">
            <a:avLst/>
          </a:prstGeom>
          <a:ln w="38100">
            <a:solidFill>
              <a:srgbClr val="1157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7C8457AD-2C64-AFB1-5D76-B26E08B90558}"/>
              </a:ext>
            </a:extLst>
          </p:cNvPr>
          <p:cNvCxnSpPr>
            <a:cxnSpLocks/>
          </p:cNvCxnSpPr>
          <p:nvPr/>
        </p:nvCxnSpPr>
        <p:spPr>
          <a:xfrm flipH="1">
            <a:off x="4876800" y="1405890"/>
            <a:ext cx="1453198" cy="1470660"/>
          </a:xfrm>
          <a:prstGeom prst="line">
            <a:avLst/>
          </a:prstGeom>
          <a:ln w="38100">
            <a:solidFill>
              <a:srgbClr val="1157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1355CDF8-0A7A-6A40-6CBC-143F63A5C661}"/>
              </a:ext>
            </a:extLst>
          </p:cNvPr>
          <p:cNvCxnSpPr>
            <a:cxnSpLocks/>
          </p:cNvCxnSpPr>
          <p:nvPr/>
        </p:nvCxnSpPr>
        <p:spPr>
          <a:xfrm flipH="1">
            <a:off x="3962401" y="1478875"/>
            <a:ext cx="352424" cy="1550075"/>
          </a:xfrm>
          <a:prstGeom prst="line">
            <a:avLst/>
          </a:prstGeom>
          <a:ln w="38100">
            <a:solidFill>
              <a:srgbClr val="1157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9B4EBA77-8420-1786-383E-621ACE40FA2B}"/>
              </a:ext>
            </a:extLst>
          </p:cNvPr>
          <p:cNvCxnSpPr>
            <a:cxnSpLocks/>
          </p:cNvCxnSpPr>
          <p:nvPr/>
        </p:nvCxnSpPr>
        <p:spPr>
          <a:xfrm>
            <a:off x="2667000" y="3910727"/>
            <a:ext cx="1066800" cy="0"/>
          </a:xfrm>
          <a:prstGeom prst="line">
            <a:avLst/>
          </a:prstGeom>
          <a:ln w="38100">
            <a:solidFill>
              <a:srgbClr val="1157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6712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3958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cs typeface="Times New Roman" panose="02020603050405020304" pitchFamily="18" charset="0"/>
              </a:rPr>
              <a:t>强震动异常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D0ECE06-A36B-73AC-36D0-A98C5D67A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666750"/>
            <a:ext cx="7989043" cy="431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828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6016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cs typeface="Times New Roman" panose="02020603050405020304" pitchFamily="18" charset="0"/>
              </a:rPr>
              <a:t>地震之间的相互作用与应力变化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893BA13-EFDE-A1BC-1386-387B8F67D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00" y="635409"/>
            <a:ext cx="8483600" cy="449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007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6016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cs typeface="Times New Roman" panose="02020603050405020304" pitchFamily="18" charset="0"/>
              </a:rPr>
              <a:t>滑坡、地表破裂和建筑破坏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86AB648-A31B-C0A5-0316-5A81E1A94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766822"/>
            <a:ext cx="3203759" cy="194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FF718AA5-DF38-1C63-727C-41ED26635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719079"/>
            <a:ext cx="2971800" cy="196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>
            <a:extLst>
              <a:ext uri="{FF2B5EF4-FFF2-40B4-BE49-F238E27FC236}">
                <a16:creationId xmlns:a16="http://schemas.microsoft.com/office/drawing/2014/main" id="{AFE23C0B-7F43-C8C6-C477-956BAB817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2876550"/>
            <a:ext cx="3143250" cy="208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0FF34D5-1C0D-D960-66A8-5DAB0E91E2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5047" y="2812143"/>
            <a:ext cx="3143412" cy="221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615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6016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cs typeface="Times New Roman" panose="02020603050405020304" pitchFamily="18" charset="0"/>
              </a:rPr>
              <a:t>隐形灾害：废弃物管理与处置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363CF5D-BA83-0210-0AFE-2E534E53F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90516"/>
            <a:ext cx="5954712" cy="445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7145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6016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cs typeface="Times New Roman" panose="02020603050405020304" pitchFamily="18" charset="0"/>
              </a:rPr>
              <a:t>前兆信号？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7FD8ED-7F99-863C-36D4-1936E5525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97215"/>
            <a:ext cx="7624680" cy="420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297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6016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cs typeface="Times New Roman" panose="02020603050405020304" pitchFamily="18" charset="0"/>
              </a:rPr>
              <a:t>Achieve seismic resilience</a:t>
            </a:r>
            <a:endParaRPr lang="zh-CN" altLang="en-US" sz="32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4532C4A-8526-82D8-5A9D-6BA0518EB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744897"/>
            <a:ext cx="8228157" cy="415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270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CA691F96-EDB0-46B2-9025-F22DA4ABF11C}"/>
              </a:ext>
            </a:extLst>
          </p:cNvPr>
          <p:cNvSpPr/>
          <p:nvPr/>
        </p:nvSpPr>
        <p:spPr>
          <a:xfrm>
            <a:off x="0" y="1553366"/>
            <a:ext cx="9144000" cy="14478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877216"/>
            <a:ext cx="6991350" cy="800100"/>
          </a:xfrm>
        </p:spPr>
        <p:txBody>
          <a:bodyPr>
            <a:noAutofit/>
          </a:bodyPr>
          <a:lstStyle/>
          <a:p>
            <a:r>
              <a:rPr lang="en-US" altLang="zh-CN" sz="8000" b="1" i="0" dirty="0">
                <a:solidFill>
                  <a:srgbClr val="FFFAF6"/>
                </a:solidFill>
                <a:effectLst/>
                <a:latin typeface="Source Han Serif SC"/>
              </a:rPr>
              <a:t>Thanks!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678C677-7141-48E1-8D60-B2CF98BA41EC}"/>
              </a:ext>
            </a:extLst>
          </p:cNvPr>
          <p:cNvSpPr txBox="1"/>
          <p:nvPr/>
        </p:nvSpPr>
        <p:spPr>
          <a:xfrm>
            <a:off x="1447800" y="3638550"/>
            <a:ext cx="6210300" cy="925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kern="100" dirty="0">
                <a:latin typeface="+mj-ea"/>
                <a:ea typeface="+mj-ea"/>
                <a:cs typeface="Times New Roman" panose="02020603050405020304" pitchFamily="18" charset="0"/>
              </a:rPr>
              <a:t>郑淳元</a:t>
            </a:r>
            <a:endParaRPr lang="en-US" altLang="zh-CN" sz="2000" kern="100" dirty="0"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2026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/04/09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图形 8">
            <a:extLst>
              <a:ext uri="{FF2B5EF4-FFF2-40B4-BE49-F238E27FC236}">
                <a16:creationId xmlns:a16="http://schemas.microsoft.com/office/drawing/2014/main" id="{BC63C09C-A233-CD56-EDAD-9663B10D79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2400" y="209550"/>
            <a:ext cx="5081823" cy="61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025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34963</TotalTime>
  <Words>433</Words>
  <Application>Microsoft Office PowerPoint</Application>
  <PresentationFormat>全屏显示(16:9)</PresentationFormat>
  <Paragraphs>52</Paragraphs>
  <Slides>12</Slides>
  <Notes>12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Source Han Serif SC</vt:lpstr>
      <vt:lpstr>等线</vt:lpstr>
      <vt:lpstr>Arial</vt:lpstr>
      <vt:lpstr>Calibri</vt:lpstr>
      <vt:lpstr>Times New Roman</vt:lpstr>
      <vt:lpstr>Office Theme</vt:lpstr>
      <vt:lpstr>One year after the February 6 Türkiye-Syria earthquakes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Joint Inversion of Surface Wave Dispersions and Receiver Functions with P-wave Data</dc:title>
  <dc:creator>zzzzz</dc:creator>
  <cp:lastModifiedBy>淳元 郑</cp:lastModifiedBy>
  <cp:revision>1064</cp:revision>
  <dcterms:created xsi:type="dcterms:W3CDTF">2006-08-16T00:00:00Z</dcterms:created>
  <dcterms:modified xsi:type="dcterms:W3CDTF">2026-04-09T10:39:28Z</dcterms:modified>
</cp:coreProperties>
</file>